
<file path=[Content_Types].xml><?xml version="1.0" encoding="utf-8"?>
<Types xmlns="http://schemas.openxmlformats.org/package/2006/content-types">
  <Default Extension="gif" ContentType="image/gif"/>
  <Default Extension="jpeg" ContentType="image/jpeg"/>
  <Default Extension="jpg" ContentType="image/jpeg"/>
  <Default Extension="org&amp;utm_campaign=index&amp;utm_content=thumbnail"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4"/>
  </p:notesMasterIdLst>
  <p:sldIdLst>
    <p:sldId id="256" r:id="rId2"/>
    <p:sldId id="283" r:id="rId3"/>
    <p:sldId id="698" r:id="rId4"/>
    <p:sldId id="697" r:id="rId5"/>
    <p:sldId id="681" r:id="rId6"/>
    <p:sldId id="720" r:id="rId7"/>
    <p:sldId id="706" r:id="rId8"/>
    <p:sldId id="297" r:id="rId9"/>
    <p:sldId id="699" r:id="rId10"/>
    <p:sldId id="700" r:id="rId11"/>
    <p:sldId id="704" r:id="rId12"/>
    <p:sldId id="705" r:id="rId13"/>
    <p:sldId id="701" r:id="rId14"/>
    <p:sldId id="702" r:id="rId15"/>
    <p:sldId id="708" r:id="rId16"/>
    <p:sldId id="703" r:id="rId17"/>
    <p:sldId id="298" r:id="rId18"/>
    <p:sldId id="709" r:id="rId19"/>
    <p:sldId id="710" r:id="rId20"/>
    <p:sldId id="711" r:id="rId21"/>
    <p:sldId id="712" r:id="rId22"/>
    <p:sldId id="713" r:id="rId23"/>
    <p:sldId id="714" r:id="rId24"/>
    <p:sldId id="715" r:id="rId25"/>
    <p:sldId id="722" r:id="rId26"/>
    <p:sldId id="524" r:id="rId27"/>
    <p:sldId id="716" r:id="rId28"/>
    <p:sldId id="718" r:id="rId29"/>
    <p:sldId id="717" r:id="rId30"/>
    <p:sldId id="719" r:id="rId31"/>
    <p:sldId id="691" r:id="rId32"/>
    <p:sldId id="278"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AD5B"/>
    <a:srgbClr val="7164A3"/>
    <a:srgbClr val="588051"/>
    <a:srgbClr val="B7576E"/>
    <a:srgbClr val="FF00FF"/>
    <a:srgbClr val="A9652D"/>
    <a:srgbClr val="156082"/>
    <a:srgbClr val="E1985B"/>
    <a:srgbClr val="EFDEBD"/>
    <a:srgbClr val="F7EF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98"/>
    <p:restoredTop sz="96318"/>
  </p:normalViewPr>
  <p:slideViewPr>
    <p:cSldViewPr snapToGrid="0">
      <p:cViewPr>
        <p:scale>
          <a:sx n="47" d="100"/>
          <a:sy n="47" d="100"/>
        </p:scale>
        <p:origin x="784" y="1984"/>
      </p:cViewPr>
      <p:guideLst/>
    </p:cSldViewPr>
  </p:slideViewPr>
  <p:outlineViewPr>
    <p:cViewPr>
      <p:scale>
        <a:sx n="33" d="100"/>
        <a:sy n="33" d="100"/>
      </p:scale>
      <p:origin x="0" y="-6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8B3DF3-877D-684C-AE35-476B60C7BD12}" type="datetimeFigureOut">
              <a:rPr lang="en-US" smtClean="0"/>
              <a:t>8/12/26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58E8CD-B525-7F42-9E34-08FAB2233465}" type="slidenum">
              <a:rPr lang="en-US" smtClean="0"/>
              <a:t>‹#›</a:t>
            </a:fld>
            <a:endParaRPr lang="en-US"/>
          </a:p>
        </p:txBody>
      </p:sp>
    </p:spTree>
    <p:extLst>
      <p:ext uri="{BB962C8B-B14F-4D97-AF65-F5344CB8AC3E}">
        <p14:creationId xmlns:p14="http://schemas.microsoft.com/office/powerpoint/2010/main" val="1517158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58E8CD-B525-7F42-9E34-08FAB2233465}" type="slidenum">
              <a:rPr lang="en-US" smtClean="0"/>
              <a:t>32</a:t>
            </a:fld>
            <a:endParaRPr lang="en-US"/>
          </a:p>
        </p:txBody>
      </p:sp>
    </p:spTree>
    <p:extLst>
      <p:ext uri="{BB962C8B-B14F-4D97-AF65-F5344CB8AC3E}">
        <p14:creationId xmlns:p14="http://schemas.microsoft.com/office/powerpoint/2010/main" val="945318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sli.do/" TargetMode="External"/><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li.do/"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1122363"/>
            <a:ext cx="9144000" cy="2387600"/>
          </a:xfrm>
        </p:spPr>
        <p:txBody>
          <a:bodyPr anchor="b"/>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EDC4369E-035A-4CDE-B08F-79998962BD05}"/>
              </a:ext>
            </a:extLst>
          </p:cNvPr>
          <p:cNvSpPr>
            <a:spLocks noGrp="1"/>
          </p:cNvSpPr>
          <p:nvPr>
            <p:ph type="subTitle" idx="1"/>
          </p:nvPr>
        </p:nvSpPr>
        <p:spPr>
          <a:xfrm>
            <a:off x="1524000" y="3809181"/>
            <a:ext cx="9144000" cy="1821338"/>
          </a:xfrm>
        </p:spPr>
        <p:txBody>
          <a:bodyPr/>
          <a:lstStyle>
            <a:lvl1pPr marL="0" indent="0" algn="l">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50676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Tree>
    <p:extLst>
      <p:ext uri="{BB962C8B-B14F-4D97-AF65-F5344CB8AC3E}">
        <p14:creationId xmlns:p14="http://schemas.microsoft.com/office/powerpoint/2010/main" val="195431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lgorithm Pseudoco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ALGORITHM</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12" name="Text Placeholder 11">
            <a:extLst>
              <a:ext uri="{FF2B5EF4-FFF2-40B4-BE49-F238E27FC236}">
                <a16:creationId xmlns:a16="http://schemas.microsoft.com/office/drawing/2014/main" id="{AEF7A763-4698-7F89-CB17-3873A8E8EF9B}"/>
              </a:ext>
            </a:extLst>
          </p:cNvPr>
          <p:cNvSpPr>
            <a:spLocks noGrp="1"/>
          </p:cNvSpPr>
          <p:nvPr>
            <p:ph type="body" sz="quarter" idx="13"/>
          </p:nvPr>
        </p:nvSpPr>
        <p:spPr>
          <a:xfrm>
            <a:off x="2289968" y="2009971"/>
            <a:ext cx="7612062" cy="3509963"/>
          </a:xfrm>
          <a:ln w="38100">
            <a:solidFill>
              <a:schemeClr val="accent1"/>
            </a:solidFill>
          </a:ln>
        </p:spPr>
        <p:txBody>
          <a:bodyPr lIns="274320" tIns="274320" rIns="274320" bIns="274320"/>
          <a:lstStyle>
            <a:lvl1pPr>
              <a:lnSpc>
                <a:spcPct val="100000"/>
              </a:lnSpc>
              <a:buNone/>
              <a:defRPr sz="1600">
                <a:latin typeface="Consolas" panose="020B0609020204030204" pitchFamily="49" charset="0"/>
                <a:cs typeface="Consolas" panose="020B0609020204030204" pitchFamily="49" charset="0"/>
              </a:defRPr>
            </a:lvl1pPr>
          </a:lstStyle>
          <a:p>
            <a:pPr lvl="0"/>
            <a:r>
              <a:rPr lang="en-US" dirty="0"/>
              <a:t>Click to edit Master text styles</a:t>
            </a:r>
          </a:p>
        </p:txBody>
      </p:sp>
    </p:spTree>
    <p:extLst>
      <p:ext uri="{BB962C8B-B14F-4D97-AF65-F5344CB8AC3E}">
        <p14:creationId xmlns:p14="http://schemas.microsoft.com/office/powerpoint/2010/main" val="16195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9" y="5960410"/>
            <a:ext cx="5598842" cy="365126"/>
          </a:xfrm>
        </p:spPr>
        <p:txBody>
          <a:bodyPr/>
          <a:lstStyle>
            <a:lvl1pPr>
              <a:defRPr sz="1600"/>
            </a:lvl1pPr>
          </a:lstStyle>
          <a:p>
            <a:r>
              <a:rPr lang="en-US"/>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73282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g Picture: Slido Respon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lido QR Code: https://app.sli.do/event/4WWENjdZ3Zn4G3hy4eLeCr">
            <a:extLst>
              <a:ext uri="{FF2B5EF4-FFF2-40B4-BE49-F238E27FC236}">
                <a16:creationId xmlns:a16="http://schemas.microsoft.com/office/drawing/2014/main" id="{D68E6C67-B790-4041-280A-811B102C2741}"/>
              </a:ext>
            </a:extLst>
          </p:cNvPr>
          <p:cNvPicPr>
            <a:picLocks noChangeAspect="1"/>
          </p:cNvPicPr>
          <p:nvPr userDrawn="1"/>
        </p:nvPicPr>
        <p:blipFill>
          <a:blip r:embed="rId2"/>
          <a:srcRect/>
          <a:stretch/>
        </p:blipFill>
        <p:spPr>
          <a:xfrm>
            <a:off x="10776337" y="136525"/>
            <a:ext cx="1283148" cy="1283148"/>
          </a:xfrm>
          <a:prstGeom prst="rect">
            <a:avLst/>
          </a:prstGeom>
        </p:spPr>
      </p:pic>
      <p:sp>
        <p:nvSpPr>
          <p:cNvPr id="4" name="TextBox 3">
            <a:extLst>
              <a:ext uri="{FF2B5EF4-FFF2-40B4-BE49-F238E27FC236}">
                <a16:creationId xmlns:a16="http://schemas.microsoft.com/office/drawing/2014/main" id="{298FDA21-2C3C-36CF-9674-11D38439F036}"/>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respond on </a:t>
            </a:r>
            <a:r>
              <a:rPr lang="en-US" sz="2400" b="0" dirty="0">
                <a:solidFill>
                  <a:schemeClr val="bg2"/>
                </a:solidFill>
                <a:latin typeface="+mj-lt"/>
                <a:hlinkClick r:id="rId3"/>
              </a:rPr>
              <a:t>sli.do</a:t>
            </a:r>
            <a:r>
              <a:rPr lang="en-US" sz="2400" b="0" dirty="0">
                <a:solidFill>
                  <a:schemeClr val="bg2"/>
                </a:solidFill>
                <a:latin typeface="+mj-lt"/>
              </a:rPr>
              <a:t>  </a:t>
            </a:r>
          </a:p>
        </p:txBody>
      </p:sp>
      <p:sp>
        <p:nvSpPr>
          <p:cNvPr id="7" name="Rounded Rectangle 6">
            <a:extLst>
              <a:ext uri="{FF2B5EF4-FFF2-40B4-BE49-F238E27FC236}">
                <a16:creationId xmlns:a16="http://schemas.microsoft.com/office/drawing/2014/main" id="{4B273BB3-C8A2-3327-C246-6D3E42ED0111}"/>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Tree>
    <p:extLst>
      <p:ext uri="{BB962C8B-B14F-4D97-AF65-F5344CB8AC3E}">
        <p14:creationId xmlns:p14="http://schemas.microsoft.com/office/powerpoint/2010/main" val="56367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g Picture: 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BIG PICTURE</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4854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1058945" y="2755884"/>
            <a:ext cx="10074109" cy="1161039"/>
          </a:xfrm>
        </p:spPr>
        <p:txBody>
          <a:bodyPr/>
          <a:lstStyle>
            <a:lvl1pPr algn="ctr">
              <a:defRPr sz="5600" i="1"/>
            </a:lvl1pPr>
          </a:lstStyle>
          <a:p>
            <a:r>
              <a:rPr lang="en-US" dirty="0"/>
              <a:t>Click to edit Master title style</a:t>
            </a:r>
          </a:p>
        </p:txBody>
      </p:sp>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464122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F530C07F-37D3-986B-D568-1B4347510E8F}"/>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dirty="0"/>
              <a:t>CSE 473</a:t>
            </a:r>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
        <p:nvSpPr>
          <p:cNvPr id="9" name="TextBox 8">
            <a:extLst>
              <a:ext uri="{FF2B5EF4-FFF2-40B4-BE49-F238E27FC236}">
                <a16:creationId xmlns:a16="http://schemas.microsoft.com/office/drawing/2014/main" id="{BBF13BBE-AA55-446F-64C8-1CC6A249A1C4}"/>
              </a:ext>
            </a:extLst>
          </p:cNvPr>
          <p:cNvSpPr txBox="1"/>
          <p:nvPr userDrawn="1"/>
        </p:nvSpPr>
        <p:spPr>
          <a:xfrm>
            <a:off x="1182027" y="267886"/>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QUESTIONS</a:t>
            </a:r>
          </a:p>
        </p:txBody>
      </p:sp>
      <p:sp>
        <p:nvSpPr>
          <p:cNvPr id="10" name="Rectangle 9">
            <a:extLst>
              <a:ext uri="{FF2B5EF4-FFF2-40B4-BE49-F238E27FC236}">
                <a16:creationId xmlns:a16="http://schemas.microsoft.com/office/drawing/2014/main" id="{BB585545-C611-2C5A-0DAC-F4EAABCBFA60}"/>
              </a:ext>
              <a:ext uri="{C183D7F6-B498-43B3-948B-1728B52AA6E4}">
                <adec:decorative xmlns:adec="http://schemas.microsoft.com/office/drawing/2017/decorative" val="1"/>
              </a:ext>
            </a:extLst>
          </p:cNvPr>
          <p:cNvSpPr/>
          <p:nvPr userDrawn="1"/>
        </p:nvSpPr>
        <p:spPr>
          <a:xfrm>
            <a:off x="386574" y="318004"/>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C7EDCA-ACC3-60BE-A411-C502B1E39FC1}"/>
              </a:ext>
            </a:extLst>
          </p:cNvPr>
          <p:cNvSpPr txBox="1"/>
          <p:nvPr userDrawn="1"/>
        </p:nvSpPr>
        <p:spPr>
          <a:xfrm>
            <a:off x="4238732" y="3987813"/>
            <a:ext cx="3714535" cy="461665"/>
          </a:xfrm>
          <a:prstGeom prst="rect">
            <a:avLst/>
          </a:prstGeom>
          <a:noFill/>
        </p:spPr>
        <p:txBody>
          <a:bodyPr wrap="square" rtlCol="0">
            <a:spAutoFit/>
          </a:bodyPr>
          <a:lstStyle/>
          <a:p>
            <a:pPr algn="l"/>
            <a:r>
              <a:rPr lang="en-US" sz="2400" b="0" dirty="0">
                <a:solidFill>
                  <a:schemeClr val="bg2"/>
                </a:solidFill>
                <a:latin typeface="+mj-lt"/>
              </a:rPr>
              <a:t>live and on </a:t>
            </a:r>
            <a:r>
              <a:rPr lang="en-US" sz="2400" b="0" dirty="0" err="1">
                <a:solidFill>
                  <a:schemeClr val="bg2"/>
                </a:solidFill>
                <a:latin typeface="+mj-lt"/>
                <a:hlinkClick r:id="rId2"/>
              </a:rPr>
              <a:t>sli.do</a:t>
            </a:r>
            <a:r>
              <a:rPr lang="en-US" sz="2400" b="0" dirty="0">
                <a:solidFill>
                  <a:schemeClr val="bg2"/>
                </a:solidFill>
                <a:latin typeface="+mj-lt"/>
              </a:rPr>
              <a:t>  </a:t>
            </a:r>
          </a:p>
        </p:txBody>
      </p:sp>
      <p:pic>
        <p:nvPicPr>
          <p:cNvPr id="7" name="Picture 6" descr="Slido QR Code: https://app.sli.do/event/4WWENjdZ3Zn4G3hy4eLeCr">
            <a:extLst>
              <a:ext uri="{FF2B5EF4-FFF2-40B4-BE49-F238E27FC236}">
                <a16:creationId xmlns:a16="http://schemas.microsoft.com/office/drawing/2014/main" id="{3C76C6F7-F499-29B9-77D6-872235B4248B}"/>
              </a:ext>
            </a:extLst>
          </p:cNvPr>
          <p:cNvPicPr>
            <a:picLocks noChangeAspect="1"/>
          </p:cNvPicPr>
          <p:nvPr userDrawn="1"/>
        </p:nvPicPr>
        <p:blipFill>
          <a:blip r:embed="rId3"/>
          <a:srcRect/>
          <a:stretch/>
        </p:blipFill>
        <p:spPr>
          <a:xfrm>
            <a:off x="386574" y="564225"/>
            <a:ext cx="1594624" cy="1594624"/>
          </a:xfrm>
          <a:prstGeom prst="rect">
            <a:avLst/>
          </a:prstGeom>
        </p:spPr>
      </p:pic>
      <p:sp>
        <p:nvSpPr>
          <p:cNvPr id="8" name="Rounded Rectangle 7">
            <a:extLst>
              <a:ext uri="{FF2B5EF4-FFF2-40B4-BE49-F238E27FC236}">
                <a16:creationId xmlns:a16="http://schemas.microsoft.com/office/drawing/2014/main" id="{DBD13390-E1C8-49EA-71D7-74D1FEDE0B7B}"/>
              </a:ext>
            </a:extLst>
          </p:cNvPr>
          <p:cNvSpPr/>
          <p:nvPr userDrawn="1"/>
        </p:nvSpPr>
        <p:spPr>
          <a:xfrm>
            <a:off x="6919597" y="4058703"/>
            <a:ext cx="1033670" cy="31988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j-lt"/>
              </a:rPr>
              <a:t>#cse473</a:t>
            </a:r>
          </a:p>
        </p:txBody>
      </p:sp>
      <p:sp>
        <p:nvSpPr>
          <p:cNvPr id="11" name="Title 1">
            <a:extLst>
              <a:ext uri="{FF2B5EF4-FFF2-40B4-BE49-F238E27FC236}">
                <a16:creationId xmlns:a16="http://schemas.microsoft.com/office/drawing/2014/main" id="{498A6512-0AA6-C8EB-D719-DD0205DF043D}"/>
              </a:ext>
            </a:extLst>
          </p:cNvPr>
          <p:cNvSpPr txBox="1">
            <a:spLocks/>
          </p:cNvSpPr>
          <p:nvPr userDrawn="1"/>
        </p:nvSpPr>
        <p:spPr>
          <a:xfrm>
            <a:off x="1238463" y="2897664"/>
            <a:ext cx="9715072" cy="1161039"/>
          </a:xfrm>
          <a:prstGeom prst="rect">
            <a:avLst/>
          </a:prstGeom>
        </p:spPr>
        <p:txBody>
          <a:bodyPr vert="horz" lIns="91440" tIns="45720" rIns="91440" bIns="45720" rtlCol="0" anchor="ctr">
            <a:normAutofit lnSpcReduction="10000"/>
          </a:bodyPr>
          <a:lstStyle>
            <a:lvl1pPr algn="ctr" defTabSz="914400" rtl="0" eaLnBrk="1" latinLnBrk="0" hangingPunct="1">
              <a:lnSpc>
                <a:spcPct val="90000"/>
              </a:lnSpc>
              <a:spcBef>
                <a:spcPct val="0"/>
              </a:spcBef>
              <a:buNone/>
              <a:defRPr sz="8000" b="1" i="1" kern="1200">
                <a:solidFill>
                  <a:schemeClr val="tx1"/>
                </a:solidFill>
                <a:latin typeface="Avenir Next" panose="020B0503020202020204" pitchFamily="34" charset="0"/>
                <a:ea typeface="+mj-ea"/>
                <a:cs typeface="Calibri" panose="020F0502020204030204" pitchFamily="34" charset="0"/>
              </a:defRPr>
            </a:lvl1pPr>
          </a:lstStyle>
          <a:p>
            <a:r>
              <a:rPr lang="en-US" i="0" dirty="0"/>
              <a:t>Questions?</a:t>
            </a:r>
          </a:p>
        </p:txBody>
      </p:sp>
      <p:sp>
        <p:nvSpPr>
          <p:cNvPr id="12" name="Title 11">
            <a:extLst>
              <a:ext uri="{FF2B5EF4-FFF2-40B4-BE49-F238E27FC236}">
                <a16:creationId xmlns:a16="http://schemas.microsoft.com/office/drawing/2014/main" id="{CC184BE7-022A-A27D-C943-41473A9770F4}"/>
              </a:ext>
            </a:extLst>
          </p:cNvPr>
          <p:cNvSpPr>
            <a:spLocks noGrp="1"/>
          </p:cNvSpPr>
          <p:nvPr>
            <p:ph type="title"/>
          </p:nvPr>
        </p:nvSpPr>
        <p:spPr>
          <a:xfrm>
            <a:off x="497158" y="-1344845"/>
            <a:ext cx="11197683" cy="1325563"/>
          </a:xfrm>
        </p:spPr>
        <p:txBody>
          <a:bodyPr/>
          <a:lstStyle/>
          <a:p>
            <a:r>
              <a:rPr lang="en-US"/>
              <a:t>Click to edit Master title style</a:t>
            </a:r>
          </a:p>
        </p:txBody>
      </p:sp>
    </p:spTree>
    <p:extLst>
      <p:ext uri="{BB962C8B-B14F-4D97-AF65-F5344CB8AC3E}">
        <p14:creationId xmlns:p14="http://schemas.microsoft.com/office/powerpoint/2010/main" val="220625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mmar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936035"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SUMMARY</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18" name="Rectangle 17">
            <a:extLst>
              <a:ext uri="{FF2B5EF4-FFF2-40B4-BE49-F238E27FC236}">
                <a16:creationId xmlns:a16="http://schemas.microsoft.com/office/drawing/2014/main" id="{A341BD03-D38D-4889-DDFD-CA0F5498D098}"/>
              </a:ext>
              <a:ext uri="{C183D7F6-B498-43B3-948B-1728B52AA6E4}">
                <adec:decorative xmlns:adec="http://schemas.microsoft.com/office/drawing/2017/decorative" val="1"/>
              </a:ext>
            </a:extLst>
          </p:cNvPr>
          <p:cNvSpPr/>
          <p:nvPr userDrawn="1"/>
        </p:nvSpPr>
        <p:spPr>
          <a:xfrm>
            <a:off x="7866664" y="343653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DBA84C4D-3877-454D-DE80-40637B35D436}"/>
              </a:ext>
            </a:extLst>
          </p:cNvPr>
          <p:cNvSpPr txBox="1"/>
          <p:nvPr userDrawn="1"/>
        </p:nvSpPr>
        <p:spPr>
          <a:xfrm>
            <a:off x="8662117" y="3366539"/>
            <a:ext cx="1110070"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REMINDERS</a:t>
            </a:r>
          </a:p>
        </p:txBody>
      </p:sp>
      <p:sp>
        <p:nvSpPr>
          <p:cNvPr id="20" name="Text Placeholder 7">
            <a:extLst>
              <a:ext uri="{FF2B5EF4-FFF2-40B4-BE49-F238E27FC236}">
                <a16:creationId xmlns:a16="http://schemas.microsoft.com/office/drawing/2014/main" id="{4CBA48C4-C824-B605-6727-F7E2EB6B85B2}"/>
              </a:ext>
            </a:extLst>
          </p:cNvPr>
          <p:cNvSpPr>
            <a:spLocks noGrp="1"/>
          </p:cNvSpPr>
          <p:nvPr>
            <p:ph type="body" sz="quarter" idx="15"/>
          </p:nvPr>
        </p:nvSpPr>
        <p:spPr>
          <a:xfrm>
            <a:off x="7866664"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936035"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UPCOMING</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6965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nnouncements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C0A6-4A08-7A82-6313-89C52ED0C042}"/>
              </a:ext>
            </a:extLst>
          </p:cNvPr>
          <p:cNvSpPr>
            <a:spLocks noGrp="1"/>
          </p:cNvSpPr>
          <p:nvPr>
            <p:ph type="ctrTitle"/>
          </p:nvPr>
        </p:nvSpPr>
        <p:spPr>
          <a:xfrm>
            <a:off x="1524000" y="784035"/>
            <a:ext cx="9144000" cy="2387600"/>
          </a:xfrm>
        </p:spPr>
        <p:txBody>
          <a:bodyPr anchor="b"/>
          <a:lstStyle>
            <a:lvl1pPr algn="l">
              <a:defRPr sz="6000"/>
            </a:lvl1pPr>
          </a:lstStyle>
          <a:p>
            <a:r>
              <a:rPr lang="en-US" dirty="0"/>
              <a:t>Click to edit Master title style</a:t>
            </a:r>
          </a:p>
        </p:txBody>
      </p:sp>
      <p:sp>
        <p:nvSpPr>
          <p:cNvPr id="7" name="Rectangle 6">
            <a:extLst>
              <a:ext uri="{FF2B5EF4-FFF2-40B4-BE49-F238E27FC236}">
                <a16:creationId xmlns:a16="http://schemas.microsoft.com/office/drawing/2014/main" id="{E7416877-0F64-0DA5-37BE-73193BD10DBA}"/>
              </a:ext>
              <a:ext uri="{C183D7F6-B498-43B3-948B-1728B52AA6E4}">
                <adec:decorative xmlns:adec="http://schemas.microsoft.com/office/drawing/2017/decorative" val="1"/>
              </a:ext>
            </a:extLst>
          </p:cNvPr>
          <p:cNvSpPr/>
          <p:nvPr userDrawn="1"/>
        </p:nvSpPr>
        <p:spPr>
          <a:xfrm>
            <a:off x="1624360" y="3442757"/>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DA2CF66F-B4D1-BE27-528C-45028F2A1876}"/>
              </a:ext>
            </a:extLst>
          </p:cNvPr>
          <p:cNvSpPr>
            <a:spLocks noGrp="1"/>
          </p:cNvSpPr>
          <p:nvPr>
            <p:ph type="sldNum" sz="quarter" idx="12"/>
          </p:nvPr>
        </p:nvSpPr>
        <p:spPr/>
        <p:txBody>
          <a:bodyPr/>
          <a:lstStyle/>
          <a:p>
            <a:fld id="{0C6CD854-DD62-6C4B-87F1-66B34D688D3F}" type="slidenum">
              <a:rPr lang="en-US" smtClean="0"/>
              <a:pPr/>
              <a:t>‹#›</a:t>
            </a:fld>
            <a:endParaRPr lang="en-US"/>
          </a:p>
        </p:txBody>
      </p:sp>
      <p:sp>
        <p:nvSpPr>
          <p:cNvPr id="4" name="TextBox 3">
            <a:extLst>
              <a:ext uri="{FF2B5EF4-FFF2-40B4-BE49-F238E27FC236}">
                <a16:creationId xmlns:a16="http://schemas.microsoft.com/office/drawing/2014/main" id="{E53364CE-FC90-EE81-0C85-AB1B3ABC9D4E}"/>
              </a:ext>
            </a:extLst>
          </p:cNvPr>
          <p:cNvSpPr txBox="1"/>
          <p:nvPr userDrawn="1"/>
        </p:nvSpPr>
        <p:spPr>
          <a:xfrm>
            <a:off x="2419813" y="3372761"/>
            <a:ext cx="1466387"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ANNOUNCEMENTS</a:t>
            </a:r>
          </a:p>
        </p:txBody>
      </p:sp>
      <p:sp>
        <p:nvSpPr>
          <p:cNvPr id="8" name="Text Placeholder 7">
            <a:extLst>
              <a:ext uri="{FF2B5EF4-FFF2-40B4-BE49-F238E27FC236}">
                <a16:creationId xmlns:a16="http://schemas.microsoft.com/office/drawing/2014/main" id="{C68A7CF4-0FC0-1051-4B95-5233CF4D37CE}"/>
              </a:ext>
            </a:extLst>
          </p:cNvPr>
          <p:cNvSpPr>
            <a:spLocks noGrp="1"/>
          </p:cNvSpPr>
          <p:nvPr>
            <p:ph type="body" sz="quarter" idx="13"/>
          </p:nvPr>
        </p:nvSpPr>
        <p:spPr>
          <a:xfrm>
            <a:off x="1624360" y="3768662"/>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
        <p:nvSpPr>
          <p:cNvPr id="21" name="Rectangle 20">
            <a:extLst>
              <a:ext uri="{FF2B5EF4-FFF2-40B4-BE49-F238E27FC236}">
                <a16:creationId xmlns:a16="http://schemas.microsoft.com/office/drawing/2014/main" id="{3538C9C4-A634-C527-770A-874B3E7B30E9}"/>
              </a:ext>
              <a:ext uri="{C183D7F6-B498-43B3-948B-1728B52AA6E4}">
                <adec:decorative xmlns:adec="http://schemas.microsoft.com/office/drawing/2017/decorative" val="1"/>
              </a:ext>
            </a:extLst>
          </p:cNvPr>
          <p:cNvSpPr/>
          <p:nvPr userDrawn="1"/>
        </p:nvSpPr>
        <p:spPr>
          <a:xfrm>
            <a:off x="4745512" y="343653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580644-FA07-988F-6FF5-DE87D669B6CF}"/>
              </a:ext>
            </a:extLst>
          </p:cNvPr>
          <p:cNvSpPr txBox="1"/>
          <p:nvPr userDrawn="1"/>
        </p:nvSpPr>
        <p:spPr>
          <a:xfrm>
            <a:off x="5540965" y="3366539"/>
            <a:ext cx="1110070"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ASSIGNMENTS</a:t>
            </a:r>
          </a:p>
        </p:txBody>
      </p:sp>
      <p:sp>
        <p:nvSpPr>
          <p:cNvPr id="23" name="Text Placeholder 7">
            <a:extLst>
              <a:ext uri="{FF2B5EF4-FFF2-40B4-BE49-F238E27FC236}">
                <a16:creationId xmlns:a16="http://schemas.microsoft.com/office/drawing/2014/main" id="{05F9B325-0B36-5AA9-7D12-5A17DF8C65C4}"/>
              </a:ext>
            </a:extLst>
          </p:cNvPr>
          <p:cNvSpPr>
            <a:spLocks noGrp="1"/>
          </p:cNvSpPr>
          <p:nvPr>
            <p:ph type="body" sz="quarter" idx="16"/>
          </p:nvPr>
        </p:nvSpPr>
        <p:spPr>
          <a:xfrm>
            <a:off x="4745512" y="3762440"/>
            <a:ext cx="2801336" cy="2259013"/>
          </a:xfrm>
        </p:spPr>
        <p:txBody>
          <a:bodyPr/>
          <a:lstStyle>
            <a:lvl1pPr>
              <a:lnSpc>
                <a:spcPct val="100000"/>
              </a:lnSpc>
              <a:defRPr sz="1400"/>
            </a:lvl1pPr>
            <a:lvl2pPr>
              <a:lnSpc>
                <a:spcPct val="100000"/>
              </a:lnSpc>
              <a:defRPr sz="1400"/>
            </a:lvl2pPr>
            <a:lvl3pPr>
              <a:defRPr sz="1400"/>
            </a:lvl3pPr>
            <a:lvl4pPr>
              <a:defRPr sz="1400"/>
            </a:lvl4pPr>
            <a:lvl5pPr>
              <a:defRPr sz="1400"/>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46628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2796A-833A-2ADB-9E0B-58D06FDE630A}"/>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10" name="Rectangle 9">
            <a:extLst>
              <a:ext uri="{FF2B5EF4-FFF2-40B4-BE49-F238E27FC236}">
                <a16:creationId xmlns:a16="http://schemas.microsoft.com/office/drawing/2014/main" id="{84D4E5D7-6AE8-399B-80A3-BA2673C59C28}"/>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F8C0F763-E5C9-6C8D-9C27-9FA42555EC96}"/>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263594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lu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9015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97768A8-06D8-056C-235C-FA33DBE1CDE6}"/>
              </a:ext>
            </a:extLst>
          </p:cNvPr>
          <p:cNvSpPr>
            <a:spLocks noGrp="1"/>
          </p:cNvSpPr>
          <p:nvPr>
            <p:ph type="title"/>
          </p:nvPr>
        </p:nvSpPr>
        <p:spPr>
          <a:xfrm>
            <a:off x="497158" y="106268"/>
            <a:ext cx="11197683" cy="1325563"/>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CE4592B9-97B4-2687-1616-9564CCD75B93}"/>
              </a:ext>
            </a:extLst>
          </p:cNvPr>
          <p:cNvSpPr>
            <a:spLocks noGrp="1"/>
          </p:cNvSpPr>
          <p:nvPr>
            <p:ph idx="1"/>
          </p:nvPr>
        </p:nvSpPr>
        <p:spPr>
          <a:xfrm>
            <a:off x="497159" y="1590261"/>
            <a:ext cx="5598842" cy="4606139"/>
          </a:xfrm>
        </p:spPr>
        <p:txBody>
          <a:bodyPr/>
          <a:lstStyle>
            <a:lvl1pPr>
              <a:lnSpc>
                <a:spcPct val="150000"/>
              </a:lnSpc>
              <a:defRPr sz="2400" b="0" i="0">
                <a:latin typeface="Avenir Next Medium" panose="020B0503020202020204" pitchFamily="34" charset="0"/>
              </a:defRPr>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5" name="Rectangle 4">
            <a:extLst>
              <a:ext uri="{FF2B5EF4-FFF2-40B4-BE49-F238E27FC236}">
                <a16:creationId xmlns:a16="http://schemas.microsoft.com/office/drawing/2014/main" id="{366EE43D-F642-8E1A-450D-683DCFEFE6A9}"/>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1813217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xt: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4"/>
                </a:solidFill>
                <a:latin typeface="Avenir Next" panose="020B0503020202020204" pitchFamily="34" charset="0"/>
              </a:rPr>
              <a:t>CONTEXT</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057265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ndations: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1"/>
                </a:solidFill>
                <a:latin typeface="Avenir Next" panose="020B0503020202020204" pitchFamily="34" charset="0"/>
              </a:rPr>
              <a:t>FOUNDATIONS</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875732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finition: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DEFINITION</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2804340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ple: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3"/>
                </a:solidFill>
                <a:latin typeface="Avenir Next" panose="020B0503020202020204" pitchFamily="34" charset="0"/>
              </a:rPr>
              <a:t>EXAMPLE</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89064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oof: Title and 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29ED6EC-DF88-5CD5-C9B6-FB212C6DA73D}"/>
              </a:ext>
            </a:extLst>
          </p:cNvPr>
          <p:cNvSpPr>
            <a:spLocks noGrp="1"/>
          </p:cNvSpPr>
          <p:nvPr>
            <p:ph type="title"/>
          </p:nvPr>
        </p:nvSpPr>
        <p:spPr>
          <a:xfrm>
            <a:off x="497158" y="106268"/>
            <a:ext cx="11197683" cy="1325563"/>
          </a:xfrm>
        </p:spPr>
        <p:txBody>
          <a:bodyPr/>
          <a:lstStyle/>
          <a:p>
            <a:r>
              <a:rPr lang="en-US" dirty="0"/>
              <a:t>Click to edit Master title style</a:t>
            </a:r>
          </a:p>
        </p:txBody>
      </p:sp>
      <p:sp>
        <p:nvSpPr>
          <p:cNvPr id="2" name="TextBox 1">
            <a:extLst>
              <a:ext uri="{FF2B5EF4-FFF2-40B4-BE49-F238E27FC236}">
                <a16:creationId xmlns:a16="http://schemas.microsoft.com/office/drawing/2014/main" id="{AAC5D1D5-8900-F5A0-17C2-8095697830BF}"/>
              </a:ext>
            </a:extLst>
          </p:cNvPr>
          <p:cNvSpPr txBox="1"/>
          <p:nvPr userDrawn="1"/>
        </p:nvSpPr>
        <p:spPr>
          <a:xfrm>
            <a:off x="1405052" y="1104227"/>
            <a:ext cx="1594624" cy="246221"/>
          </a:xfrm>
          <a:prstGeom prst="rect">
            <a:avLst/>
          </a:prstGeom>
          <a:noFill/>
        </p:spPr>
        <p:txBody>
          <a:bodyPr wrap="square" rtlCol="0">
            <a:spAutoFit/>
          </a:bodyPr>
          <a:lstStyle/>
          <a:p>
            <a:r>
              <a:rPr lang="en-US" sz="1000" b="1" i="0" dirty="0">
                <a:solidFill>
                  <a:schemeClr val="accent2"/>
                </a:solidFill>
                <a:latin typeface="Avenir Next" panose="020B0503020202020204" pitchFamily="34" charset="0"/>
              </a:rPr>
              <a:t>PROOF</a:t>
            </a:r>
          </a:p>
        </p:txBody>
      </p:sp>
      <p:sp>
        <p:nvSpPr>
          <p:cNvPr id="8" name="Content Placeholder 2">
            <a:extLst>
              <a:ext uri="{FF2B5EF4-FFF2-40B4-BE49-F238E27FC236}">
                <a16:creationId xmlns:a16="http://schemas.microsoft.com/office/drawing/2014/main" id="{610EDA3F-C141-5BF2-6B52-BAB8A332F4BE}"/>
              </a:ext>
            </a:extLst>
          </p:cNvPr>
          <p:cNvSpPr>
            <a:spLocks noGrp="1"/>
          </p:cNvSpPr>
          <p:nvPr>
            <p:ph idx="1"/>
          </p:nvPr>
        </p:nvSpPr>
        <p:spPr>
          <a:xfrm>
            <a:off x="497158" y="1590261"/>
            <a:ext cx="11197683" cy="4606139"/>
          </a:xfrm>
        </p:spPr>
        <p:txBody>
          <a:bodyPr/>
          <a:lstStyle>
            <a:lvl1pPr>
              <a:defRPr sz="2400" b="0" i="0">
                <a:latin typeface="Avenir Next Medium" panose="020B0503020202020204" pitchFamily="34" charset="0"/>
              </a:defRPr>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Date Placeholder 3">
            <a:extLst>
              <a:ext uri="{FF2B5EF4-FFF2-40B4-BE49-F238E27FC236}">
                <a16:creationId xmlns:a16="http://schemas.microsoft.com/office/drawing/2014/main" id="{CD689FF8-ABDB-D073-FC13-F963F22B5EEE}"/>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7" name="Rectangle 6">
            <a:extLst>
              <a:ext uri="{FF2B5EF4-FFF2-40B4-BE49-F238E27FC236}">
                <a16:creationId xmlns:a16="http://schemas.microsoft.com/office/drawing/2014/main" id="{794C7B43-C611-517C-8655-E89E67E1280F}"/>
              </a:ext>
              <a:ext uri="{C183D7F6-B498-43B3-948B-1728B52AA6E4}">
                <adec:decorative xmlns:adec="http://schemas.microsoft.com/office/drawing/2017/decorative" val="1"/>
              </a:ext>
            </a:extLst>
          </p:cNvPr>
          <p:cNvSpPr/>
          <p:nvPr userDrawn="1"/>
        </p:nvSpPr>
        <p:spPr>
          <a:xfrm>
            <a:off x="609599" y="1154345"/>
            <a:ext cx="795453" cy="10623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22D9B00-3580-94D5-B4CB-1F00AF14AD5E}"/>
              </a:ext>
            </a:extLst>
          </p:cNvPr>
          <p:cNvSpPr>
            <a:spLocks noGrp="1"/>
          </p:cNvSpPr>
          <p:nvPr>
            <p:ph type="sldNum" sz="quarter" idx="12"/>
          </p:nvPr>
        </p:nvSpPr>
        <p:spPr/>
        <p:txBody>
          <a:bodyPr/>
          <a:lstStyle/>
          <a:p>
            <a:fld id="{0C6CD854-DD62-6C4B-87F1-66B34D688D3F}" type="slidenum">
              <a:rPr lang="en-US" smtClean="0"/>
              <a:t>‹#›</a:t>
            </a:fld>
            <a:endParaRPr lang="en-US"/>
          </a:p>
        </p:txBody>
      </p:sp>
    </p:spTree>
    <p:extLst>
      <p:ext uri="{BB962C8B-B14F-4D97-AF65-F5344CB8AC3E}">
        <p14:creationId xmlns:p14="http://schemas.microsoft.com/office/powerpoint/2010/main" val="3223788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586B17-E70C-C36B-F4F9-F03908D14139}"/>
              </a:ext>
            </a:extLst>
          </p:cNvPr>
          <p:cNvSpPr>
            <a:spLocks noGrp="1"/>
          </p:cNvSpPr>
          <p:nvPr>
            <p:ph type="title"/>
          </p:nvPr>
        </p:nvSpPr>
        <p:spPr>
          <a:xfrm>
            <a:off x="497158" y="384562"/>
            <a:ext cx="11197683"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44BB32B-3746-DA1E-D750-837D24E64EE6}"/>
              </a:ext>
            </a:extLst>
          </p:cNvPr>
          <p:cNvSpPr>
            <a:spLocks noGrp="1"/>
          </p:cNvSpPr>
          <p:nvPr>
            <p:ph type="body" idx="1"/>
          </p:nvPr>
        </p:nvSpPr>
        <p:spPr>
          <a:xfrm>
            <a:off x="497158" y="1845062"/>
            <a:ext cx="11197683"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E6927D7-1CDC-B6C6-C311-3C2225417051}"/>
              </a:ext>
            </a:extLst>
          </p:cNvPr>
          <p:cNvSpPr>
            <a:spLocks noGrp="1"/>
          </p:cNvSpPr>
          <p:nvPr>
            <p:ph type="dt" sz="half" idx="2"/>
          </p:nvPr>
        </p:nvSpPr>
        <p:spPr>
          <a:xfrm>
            <a:off x="497158" y="6356350"/>
            <a:ext cx="2743200" cy="365125"/>
          </a:xfrm>
          <a:prstGeom prst="rect">
            <a:avLst/>
          </a:prstGeom>
        </p:spPr>
        <p:txBody>
          <a:bodyPr vert="horz" lIns="91440" tIns="45720" rIns="91440" bIns="45720" rtlCol="0" anchor="ctr"/>
          <a:lstStyle>
            <a:lvl1pPr algn="l">
              <a:defRPr sz="1200" b="0" i="0">
                <a:solidFill>
                  <a:schemeClr val="bg2"/>
                </a:solidFill>
                <a:latin typeface="Avenir Next" panose="020B0503020202020204" pitchFamily="34" charset="0"/>
              </a:defRPr>
            </a:lvl1pPr>
          </a:lstStyle>
          <a:p>
            <a:r>
              <a:rPr lang="en-US"/>
              <a:t>CSE 473</a:t>
            </a:r>
            <a:endParaRPr lang="en-US" dirty="0"/>
          </a:p>
        </p:txBody>
      </p:sp>
      <p:sp>
        <p:nvSpPr>
          <p:cNvPr id="11" name="TextBox 10">
            <a:extLst>
              <a:ext uri="{FF2B5EF4-FFF2-40B4-BE49-F238E27FC236}">
                <a16:creationId xmlns:a16="http://schemas.microsoft.com/office/drawing/2014/main" id="{DEBFEB64-4673-6A43-8616-7941BB3CDF8B}"/>
              </a:ext>
            </a:extLst>
          </p:cNvPr>
          <p:cNvSpPr txBox="1"/>
          <p:nvPr userDrawn="1"/>
        </p:nvSpPr>
        <p:spPr>
          <a:xfrm>
            <a:off x="4417740" y="6400412"/>
            <a:ext cx="3356517" cy="276999"/>
          </a:xfrm>
          <a:prstGeom prst="rect">
            <a:avLst/>
          </a:prstGeom>
          <a:noFill/>
        </p:spPr>
        <p:txBody>
          <a:bodyPr wrap="square" rtlCol="0">
            <a:spAutoFit/>
          </a:bodyPr>
          <a:lstStyle/>
          <a:p>
            <a:pPr algn="ctr"/>
            <a:r>
              <a:rPr lang="en-US" sz="1200" b="0" i="0" dirty="0">
                <a:solidFill>
                  <a:schemeClr val="bg2"/>
                </a:solidFill>
                <a:latin typeface="Avenir Next" panose="020B0503020202020204" pitchFamily="34" charset="0"/>
              </a:rPr>
              <a:t>Deep Learning</a:t>
            </a:r>
          </a:p>
        </p:txBody>
      </p:sp>
      <p:sp>
        <p:nvSpPr>
          <p:cNvPr id="6" name="Slide Number Placeholder 5">
            <a:extLst>
              <a:ext uri="{FF2B5EF4-FFF2-40B4-BE49-F238E27FC236}">
                <a16:creationId xmlns:a16="http://schemas.microsoft.com/office/drawing/2014/main" id="{C5711F53-FD27-C80E-DCB5-8DB9F3A84BE4}"/>
              </a:ext>
            </a:extLst>
          </p:cNvPr>
          <p:cNvSpPr>
            <a:spLocks noGrp="1"/>
          </p:cNvSpPr>
          <p:nvPr>
            <p:ph type="sldNum" sz="quarter" idx="4"/>
          </p:nvPr>
        </p:nvSpPr>
        <p:spPr>
          <a:xfrm>
            <a:off x="8951641" y="6356350"/>
            <a:ext cx="2743200" cy="365125"/>
          </a:xfrm>
          <a:prstGeom prst="rect">
            <a:avLst/>
          </a:prstGeom>
        </p:spPr>
        <p:txBody>
          <a:bodyPr vert="horz" lIns="91440" tIns="45720" rIns="91440" bIns="45720" rtlCol="0" anchor="ctr"/>
          <a:lstStyle>
            <a:lvl1pPr algn="r">
              <a:defRPr sz="1200" b="0" i="0">
                <a:solidFill>
                  <a:schemeClr val="bg2"/>
                </a:solidFill>
                <a:latin typeface="Avenir Next" panose="020B0503020202020204" pitchFamily="34" charset="0"/>
              </a:defRPr>
            </a:lvl1pPr>
          </a:lstStyle>
          <a:p>
            <a:fld id="{0C6CD854-DD62-6C4B-87F1-66B34D688D3F}" type="slidenum">
              <a:rPr lang="en-US" smtClean="0"/>
              <a:pPr/>
              <a:t>‹#›</a:t>
            </a:fld>
            <a:endParaRPr lang="en-US"/>
          </a:p>
        </p:txBody>
      </p:sp>
      <p:pic>
        <p:nvPicPr>
          <p:cNvPr id="8" name="Picture 7">
            <a:extLst>
              <a:ext uri="{FF2B5EF4-FFF2-40B4-BE49-F238E27FC236}">
                <a16:creationId xmlns:a16="http://schemas.microsoft.com/office/drawing/2014/main" id="{17C3A93F-7135-699B-56F1-3ACAFD26B7D7}"/>
              </a:ext>
              <a:ext uri="{C183D7F6-B498-43B3-948B-1728B52AA6E4}">
                <adec:decorative xmlns:adec="http://schemas.microsoft.com/office/drawing/2017/decorative" val="1"/>
              </a:ext>
            </a:extLst>
          </p:cNvPr>
          <p:cNvPicPr>
            <a:picLocks noChangeAspect="1"/>
          </p:cNvPicPr>
          <p:nvPr userDrawn="1"/>
        </p:nvPicPr>
        <p:blipFill>
          <a:blip r:embed="rId19"/>
          <a:stretch>
            <a:fillRect/>
          </a:stretch>
        </p:blipFill>
        <p:spPr>
          <a:xfrm>
            <a:off x="11293985" y="372368"/>
            <a:ext cx="534134" cy="365125"/>
          </a:xfrm>
          <a:prstGeom prst="rect">
            <a:avLst/>
          </a:prstGeom>
        </p:spPr>
      </p:pic>
    </p:spTree>
    <p:extLst>
      <p:ext uri="{BB962C8B-B14F-4D97-AF65-F5344CB8AC3E}">
        <p14:creationId xmlns:p14="http://schemas.microsoft.com/office/powerpoint/2010/main" val="2368600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9" r:id="rId5"/>
    <p:sldLayoutId id="2147483660" r:id="rId6"/>
    <p:sldLayoutId id="2147483661" r:id="rId7"/>
    <p:sldLayoutId id="2147483662" r:id="rId8"/>
    <p:sldLayoutId id="2147483670" r:id="rId9"/>
    <p:sldLayoutId id="2147483669" r:id="rId10"/>
    <p:sldLayoutId id="2147483652" r:id="rId11"/>
    <p:sldLayoutId id="2147483663" r:id="rId12"/>
    <p:sldLayoutId id="2147483666" r:id="rId13"/>
    <p:sldLayoutId id="2147483664" r:id="rId14"/>
    <p:sldLayoutId id="2147483665" r:id="rId15"/>
    <p:sldLayoutId id="2147483667" r:id="rId16"/>
    <p:sldLayoutId id="2147483668" r:id="rId17"/>
  </p:sldLayoutIdLst>
  <p:hf hdr="0"/>
  <p:txStyles>
    <p:titleStyle>
      <a:lvl1pPr algn="l" defTabSz="914400" rtl="0" eaLnBrk="1" latinLnBrk="0" hangingPunct="1">
        <a:lnSpc>
          <a:spcPct val="90000"/>
        </a:lnSpc>
        <a:spcBef>
          <a:spcPct val="0"/>
        </a:spcBef>
        <a:buNone/>
        <a:defRPr sz="4400" b="1" i="0" kern="1200">
          <a:solidFill>
            <a:schemeClr val="tx1"/>
          </a:solidFill>
          <a:latin typeface="Avenir Next Demi Bold" panose="020B0503020202020204" pitchFamily="34" charset="0"/>
          <a:ea typeface="+mj-ea"/>
          <a:cs typeface="Calibri" panose="020F050202020403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b="0" i="0" kern="1200">
          <a:solidFill>
            <a:schemeClr val="tx1"/>
          </a:solidFill>
          <a:latin typeface="Avenir Next"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ourses.cs.washington.edu/courses/cse473/26su/syllabus/#acknowledgements" TargetMode="External"/><Relationship Id="rId2" Type="http://schemas.openxmlformats.org/officeDocument/2006/relationships/hyperlink" Target="http://cs.uw.edu/473"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sli.do/"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org&amp;utm_campaign=index&amp;utm_content=thumbnail"/><Relationship Id="rId1" Type="http://schemas.openxmlformats.org/officeDocument/2006/relationships/slideLayout" Target="../slideLayouts/slideLayout11.xml"/><Relationship Id="rId5" Type="http://schemas.microsoft.com/office/2007/relationships/hdphoto" Target="../media/hdphoto1.wdp"/><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org&amp;utm_campaign=index&amp;utm_content=thumbnai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22.png"/><Relationship Id="rId1" Type="http://schemas.openxmlformats.org/officeDocument/2006/relationships/slideLayout" Target="../slideLayouts/slideLayout8.xml"/><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jpg"/><Relationship Id="rId2" Type="http://schemas.openxmlformats.org/officeDocument/2006/relationships/image" Target="../media/image16.jpg"/><Relationship Id="rId1" Type="http://schemas.openxmlformats.org/officeDocument/2006/relationships/slideLayout" Target="../slideLayouts/slideLayout6.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hyperlink" Target="https://papers.nips.cc/paper_files/paper/2012/file/c399862d3b9d6b76c8436e924a68c45b-Paper.pdf" TargetMode="Externa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cognitivemedium.com/rmnist" TargetMode="External"/><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0.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00.png"/><Relationship Id="rId1" Type="http://schemas.openxmlformats.org/officeDocument/2006/relationships/slideLayout" Target="../slideLayouts/slideLayout5.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29.xml.rels><?xml version="1.0" encoding="UTF-8" standalone="yes"?>
<Relationships xmlns="http://schemas.openxmlformats.org/package/2006/relationships"><Relationship Id="rId8" Type="http://schemas.openxmlformats.org/officeDocument/2006/relationships/image" Target="../media/image360.png"/><Relationship Id="rId7" Type="http://schemas.openxmlformats.org/officeDocument/2006/relationships/image" Target="../media/image350.png"/><Relationship Id="rId1" Type="http://schemas.openxmlformats.org/officeDocument/2006/relationships/slideLayout" Target="../slideLayouts/slideLayout6.xml"/><Relationship Id="rId6" Type="http://schemas.openxmlformats.org/officeDocument/2006/relationships/image" Target="../media/image340.png"/><Relationship Id="rId10" Type="http://schemas.openxmlformats.org/officeDocument/2006/relationships/image" Target="../media/image380.png"/><Relationship Id="rId4" Type="http://schemas.openxmlformats.org/officeDocument/2006/relationships/image" Target="../media/image320.png"/><Relationship Id="rId9" Type="http://schemas.openxmlformats.org/officeDocument/2006/relationships/image" Target="../media/image370.png"/></Relationships>
</file>

<file path=ppt/slides/_rels/slide3.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s>
</file>

<file path=ppt/slides/_rels/slide3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cognitivemedium.com/rmnist" TargetMode="External"/><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1469C9-0764-13BE-B1CC-9CE35D8ED85A}"/>
              </a:ext>
            </a:extLst>
          </p:cNvPr>
          <p:cNvSpPr>
            <a:spLocks noGrp="1"/>
          </p:cNvSpPr>
          <p:nvPr>
            <p:ph type="subTitle" idx="1"/>
          </p:nvPr>
        </p:nvSpPr>
        <p:spPr/>
        <p:txBody>
          <a:bodyPr/>
          <a:lstStyle/>
          <a:p>
            <a:r>
              <a:rPr lang="en-US" dirty="0"/>
              <a:t>CSE 473: Introduction to Artificial Intelligence</a:t>
            </a:r>
          </a:p>
        </p:txBody>
      </p:sp>
      <p:sp>
        <p:nvSpPr>
          <p:cNvPr id="5" name="Title 4">
            <a:extLst>
              <a:ext uri="{FF2B5EF4-FFF2-40B4-BE49-F238E27FC236}">
                <a16:creationId xmlns:a16="http://schemas.microsoft.com/office/drawing/2014/main" id="{E127AB39-AED4-942B-DAD1-E1FE5557A36B}"/>
              </a:ext>
            </a:extLst>
          </p:cNvPr>
          <p:cNvSpPr>
            <a:spLocks noGrp="1"/>
          </p:cNvSpPr>
          <p:nvPr>
            <p:ph type="ctrTitle"/>
          </p:nvPr>
        </p:nvSpPr>
        <p:spPr>
          <a:xfrm>
            <a:off x="1523999" y="1122363"/>
            <a:ext cx="7579660" cy="2387600"/>
          </a:xfrm>
        </p:spPr>
        <p:txBody>
          <a:bodyPr/>
          <a:lstStyle/>
          <a:p>
            <a:r>
              <a:rPr lang="en-US" dirty="0">
                <a:latin typeface="+mj-lt"/>
              </a:rPr>
              <a:t>Deep Learning</a:t>
            </a:r>
          </a:p>
        </p:txBody>
      </p:sp>
      <p:sp>
        <p:nvSpPr>
          <p:cNvPr id="7" name="TextBox 6">
            <a:extLst>
              <a:ext uri="{FF2B5EF4-FFF2-40B4-BE49-F238E27FC236}">
                <a16:creationId xmlns:a16="http://schemas.microsoft.com/office/drawing/2014/main" id="{C8B1834C-CC29-1208-6D3D-632195F587DF}"/>
              </a:ext>
            </a:extLst>
          </p:cNvPr>
          <p:cNvSpPr txBox="1"/>
          <p:nvPr/>
        </p:nvSpPr>
        <p:spPr>
          <a:xfrm>
            <a:off x="214743" y="6026719"/>
            <a:ext cx="2424545" cy="646331"/>
          </a:xfrm>
          <a:prstGeom prst="rect">
            <a:avLst/>
          </a:prstGeom>
          <a:noFill/>
        </p:spPr>
        <p:txBody>
          <a:bodyPr wrap="square" rtlCol="0">
            <a:spAutoFit/>
          </a:bodyPr>
          <a:lstStyle/>
          <a:p>
            <a:r>
              <a:rPr lang="en-US" sz="1200" b="1" dirty="0">
                <a:solidFill>
                  <a:schemeClr val="bg2"/>
                </a:solidFill>
                <a:latin typeface="Avenir Next Demi Bold" panose="020B0503020202020204" pitchFamily="34" charset="0"/>
              </a:rPr>
              <a:t>James Weichert </a:t>
            </a:r>
            <a:r>
              <a:rPr lang="en-US" sz="1200" dirty="0">
                <a:solidFill>
                  <a:schemeClr val="bg2"/>
                </a:solidFill>
                <a:latin typeface="Avenir Next" panose="020B0503020202020204" pitchFamily="34" charset="0"/>
              </a:rPr>
              <a:t>(</a:t>
            </a:r>
            <a:r>
              <a:rPr lang="en-US" sz="1200" dirty="0" err="1">
                <a:solidFill>
                  <a:schemeClr val="bg2"/>
                </a:solidFill>
                <a:latin typeface="Avenir Next" panose="020B0503020202020204" pitchFamily="34" charset="0"/>
              </a:rPr>
              <a:t>jpw@cs</a:t>
            </a:r>
            <a:r>
              <a:rPr lang="en-US" sz="1200" dirty="0">
                <a:solidFill>
                  <a:schemeClr val="bg2"/>
                </a:solidFill>
                <a:latin typeface="Avenir Next" panose="020B0503020202020204" pitchFamily="34" charset="0"/>
              </a:rPr>
              <a:t>)</a:t>
            </a:r>
          </a:p>
          <a:p>
            <a:r>
              <a:rPr lang="en-US" sz="1200" b="1" dirty="0" err="1">
                <a:solidFill>
                  <a:schemeClr val="bg2"/>
                </a:solidFill>
                <a:latin typeface="Avenir Next" panose="020B0503020202020204" pitchFamily="34" charset="0"/>
                <a:hlinkClick r:id="rId2"/>
              </a:rPr>
              <a:t>cs.uw.edu</a:t>
            </a:r>
            <a:r>
              <a:rPr lang="en-US" sz="1200" b="1" dirty="0">
                <a:solidFill>
                  <a:schemeClr val="bg2"/>
                </a:solidFill>
                <a:latin typeface="Avenir Next" panose="020B0503020202020204" pitchFamily="34" charset="0"/>
                <a:hlinkClick r:id="rId2"/>
              </a:rPr>
              <a:t>/473</a:t>
            </a:r>
            <a:endParaRPr lang="en-US" sz="1200" b="1" dirty="0">
              <a:solidFill>
                <a:schemeClr val="bg2"/>
              </a:solidFill>
              <a:latin typeface="Avenir Next" panose="020B0503020202020204" pitchFamily="34" charset="0"/>
            </a:endParaRPr>
          </a:p>
          <a:p>
            <a:r>
              <a:rPr lang="en-US" sz="1200" dirty="0">
                <a:solidFill>
                  <a:schemeClr val="bg2"/>
                </a:solidFill>
                <a:latin typeface="Avenir Next" panose="020B0503020202020204" pitchFamily="34" charset="0"/>
                <a:hlinkClick r:id="rId3"/>
              </a:rPr>
              <a:t>acknowledgements</a:t>
            </a:r>
            <a:endParaRPr lang="en-US" sz="1200" dirty="0">
              <a:solidFill>
                <a:schemeClr val="bg2"/>
              </a:solidFill>
              <a:latin typeface="Avenir Next" panose="020B0503020202020204" pitchFamily="34" charset="0"/>
            </a:endParaRPr>
          </a:p>
        </p:txBody>
      </p:sp>
      <p:sp>
        <p:nvSpPr>
          <p:cNvPr id="8" name="TextBox 7">
            <a:extLst>
              <a:ext uri="{FF2B5EF4-FFF2-40B4-BE49-F238E27FC236}">
                <a16:creationId xmlns:a16="http://schemas.microsoft.com/office/drawing/2014/main" id="{E06C3B27-066E-8525-19EC-1D936788C0CC}"/>
              </a:ext>
            </a:extLst>
          </p:cNvPr>
          <p:cNvSpPr txBox="1"/>
          <p:nvPr/>
        </p:nvSpPr>
        <p:spPr>
          <a:xfrm>
            <a:off x="8530684" y="6026719"/>
            <a:ext cx="3446574" cy="646331"/>
          </a:xfrm>
          <a:prstGeom prst="rect">
            <a:avLst/>
          </a:prstGeom>
          <a:noFill/>
        </p:spPr>
        <p:txBody>
          <a:bodyPr wrap="square" rtlCol="0">
            <a:spAutoFit/>
          </a:bodyPr>
          <a:lstStyle/>
          <a:p>
            <a:pPr algn="r"/>
            <a:r>
              <a:rPr lang="en-US" sz="1200" b="1" dirty="0">
                <a:solidFill>
                  <a:schemeClr val="bg2"/>
                </a:solidFill>
                <a:latin typeface="Avenir Next" panose="020B0503020202020204" pitchFamily="34" charset="0"/>
              </a:rPr>
              <a:t>Welcome!</a:t>
            </a:r>
          </a:p>
          <a:p>
            <a:pPr algn="r"/>
            <a:r>
              <a:rPr lang="en-US" sz="1200" i="1" dirty="0">
                <a:solidFill>
                  <a:schemeClr val="bg2"/>
                </a:solidFill>
                <a:latin typeface="Avenir Next" panose="020B0503020202020204" pitchFamily="34" charset="0"/>
              </a:rPr>
              <a:t>What’s a deep thought you had recently?</a:t>
            </a:r>
          </a:p>
          <a:p>
            <a:pPr algn="r"/>
            <a:r>
              <a:rPr lang="en-US" sz="1200" dirty="0">
                <a:solidFill>
                  <a:schemeClr val="bg2"/>
                </a:solidFill>
                <a:latin typeface="Avenir Next" panose="020B0503020202020204" pitchFamily="34" charset="0"/>
                <a:hlinkClick r:id="rId4"/>
              </a:rPr>
              <a:t>sli.do</a:t>
            </a:r>
            <a:r>
              <a:rPr lang="en-US" sz="1200" dirty="0">
                <a:solidFill>
                  <a:schemeClr val="bg2"/>
                </a:solidFill>
                <a:latin typeface="Avenir Next" panose="020B0503020202020204" pitchFamily="34" charset="0"/>
              </a:rPr>
              <a:t> </a:t>
            </a:r>
            <a:r>
              <a:rPr lang="en-US" sz="1200" b="1" dirty="0">
                <a:solidFill>
                  <a:schemeClr val="accent3"/>
                </a:solidFill>
                <a:latin typeface="Avenir Next Demi Bold" panose="020B0503020202020204" pitchFamily="34" charset="0"/>
              </a:rPr>
              <a:t>#cse473</a:t>
            </a:r>
          </a:p>
        </p:txBody>
      </p:sp>
      <p:pic>
        <p:nvPicPr>
          <p:cNvPr id="4" name="Picture 3" descr="Illustration of a desktop computer with round glasses looking at two red helicopter robots folding a piece of fabric in half. The computer is thinking about a file folder.">
            <a:extLst>
              <a:ext uri="{FF2B5EF4-FFF2-40B4-BE49-F238E27FC236}">
                <a16:creationId xmlns:a16="http://schemas.microsoft.com/office/drawing/2014/main" id="{5A0DF283-3369-338B-5F5E-E6AC35BE4F0D}"/>
              </a:ext>
            </a:extLst>
          </p:cNvPr>
          <p:cNvPicPr>
            <a:picLocks noChangeAspect="1"/>
          </p:cNvPicPr>
          <p:nvPr/>
        </p:nvPicPr>
        <p:blipFill>
          <a:blip r:embed="rId5">
            <a:extLst>
              <a:ext uri="{28A0092B-C50C-407E-A947-70E740481C1C}">
                <a14:useLocalDpi xmlns:a14="http://schemas.microsoft.com/office/drawing/2010/main" val="0"/>
              </a:ext>
            </a:extLst>
          </a:blip>
          <a:srcRect l="6141" t="5069" r="2308" b="12442"/>
          <a:stretch>
            <a:fillRect/>
          </a:stretch>
        </p:blipFill>
        <p:spPr>
          <a:xfrm>
            <a:off x="7429501" y="2205485"/>
            <a:ext cx="4343400" cy="2608955"/>
          </a:xfrm>
          <a:prstGeom prst="rect">
            <a:avLst/>
          </a:prstGeom>
        </p:spPr>
      </p:pic>
    </p:spTree>
    <p:extLst>
      <p:ext uri="{BB962C8B-B14F-4D97-AF65-F5344CB8AC3E}">
        <p14:creationId xmlns:p14="http://schemas.microsoft.com/office/powerpoint/2010/main" val="3889582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E423E-32D6-8E46-24D6-A1D5601D0402}"/>
              </a:ext>
            </a:extLst>
          </p:cNvPr>
          <p:cNvSpPr>
            <a:spLocks noGrp="1"/>
          </p:cNvSpPr>
          <p:nvPr>
            <p:ph type="title"/>
          </p:nvPr>
        </p:nvSpPr>
        <p:spPr/>
        <p:txBody>
          <a:bodyPr/>
          <a:lstStyle/>
          <a:p>
            <a:r>
              <a:rPr lang="en-US" dirty="0"/>
              <a:t>Cat or Dog?</a:t>
            </a:r>
          </a:p>
        </p:txBody>
      </p:sp>
      <p:sp>
        <p:nvSpPr>
          <p:cNvPr id="3" name="Date Placeholder 2">
            <a:extLst>
              <a:ext uri="{FF2B5EF4-FFF2-40B4-BE49-F238E27FC236}">
                <a16:creationId xmlns:a16="http://schemas.microsoft.com/office/drawing/2014/main" id="{875F4487-29BD-9E2A-1F88-AF61FC6A68E5}"/>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E4411A6D-3E6C-4CDA-0F86-2F3FC418B17B}"/>
              </a:ext>
            </a:extLst>
          </p:cNvPr>
          <p:cNvSpPr>
            <a:spLocks noGrp="1"/>
          </p:cNvSpPr>
          <p:nvPr>
            <p:ph type="sldNum" sz="quarter" idx="12"/>
          </p:nvPr>
        </p:nvSpPr>
        <p:spPr/>
        <p:txBody>
          <a:bodyPr/>
          <a:lstStyle/>
          <a:p>
            <a:fld id="{0C6CD854-DD62-6C4B-87F1-66B34D688D3F}" type="slidenum">
              <a:rPr lang="en-US" smtClean="0"/>
              <a:t>10</a:t>
            </a:fld>
            <a:endParaRPr lang="en-US"/>
          </a:p>
        </p:txBody>
      </p:sp>
      <p:pic>
        <p:nvPicPr>
          <p:cNvPr id="5" name="Picture 4" descr="Photo of a brown tabby cat citting on a rock against a pale blue backgorund.">
            <a:extLst>
              <a:ext uri="{FF2B5EF4-FFF2-40B4-BE49-F238E27FC236}">
                <a16:creationId xmlns:a16="http://schemas.microsoft.com/office/drawing/2014/main" id="{5F974E92-7702-CA5E-AED9-E0E4A5C52D6A}"/>
              </a:ext>
            </a:extLst>
          </p:cNvPr>
          <p:cNvPicPr>
            <a:picLocks noChangeAspect="1"/>
          </p:cNvPicPr>
          <p:nvPr/>
        </p:nvPicPr>
        <p:blipFill>
          <a:blip r:embed="rId2"/>
          <a:stretch>
            <a:fillRect/>
          </a:stretch>
        </p:blipFill>
        <p:spPr>
          <a:xfrm>
            <a:off x="1378741" y="1916724"/>
            <a:ext cx="2264876" cy="3024553"/>
          </a:xfrm>
          <a:prstGeom prst="rect">
            <a:avLst/>
          </a:prstGeom>
        </p:spPr>
      </p:pic>
      <p:pic>
        <p:nvPicPr>
          <p:cNvPr id="6" name="Picture 5" descr="The same photo of the tabby cat, except rotated 180 degrees.">
            <a:extLst>
              <a:ext uri="{FF2B5EF4-FFF2-40B4-BE49-F238E27FC236}">
                <a16:creationId xmlns:a16="http://schemas.microsoft.com/office/drawing/2014/main" id="{4E04E25E-ED36-AF31-E1C6-7AB1233CE6D9}"/>
              </a:ext>
            </a:extLst>
          </p:cNvPr>
          <p:cNvPicPr>
            <a:picLocks noChangeAspect="1"/>
          </p:cNvPicPr>
          <p:nvPr/>
        </p:nvPicPr>
        <p:blipFill>
          <a:blip r:embed="rId2"/>
          <a:stretch>
            <a:fillRect/>
          </a:stretch>
        </p:blipFill>
        <p:spPr>
          <a:xfrm rot="10800000">
            <a:off x="6158503" y="1916723"/>
            <a:ext cx="2264876" cy="3024553"/>
          </a:xfrm>
          <a:prstGeom prst="rect">
            <a:avLst/>
          </a:prstGeom>
        </p:spPr>
      </p:pic>
      <p:pic>
        <p:nvPicPr>
          <p:cNvPr id="7" name="Picture 6" descr="Photo of a beige labrador dog sitting with its tongue out against a blurry green background.">
            <a:extLst>
              <a:ext uri="{FF2B5EF4-FFF2-40B4-BE49-F238E27FC236}">
                <a16:creationId xmlns:a16="http://schemas.microsoft.com/office/drawing/2014/main" id="{C166BA3E-92EE-27A7-A6CF-7F9F47D89E3E}"/>
              </a:ext>
            </a:extLst>
          </p:cNvPr>
          <p:cNvPicPr>
            <a:picLocks noChangeAspect="1"/>
          </p:cNvPicPr>
          <p:nvPr/>
        </p:nvPicPr>
        <p:blipFill>
          <a:blip r:embed="rId3"/>
          <a:srcRect l="46884" r="11058"/>
          <a:stretch>
            <a:fillRect/>
          </a:stretch>
        </p:blipFill>
        <p:spPr>
          <a:xfrm>
            <a:off x="3768621" y="1916724"/>
            <a:ext cx="2264876" cy="3024552"/>
          </a:xfrm>
          <a:prstGeom prst="rect">
            <a:avLst/>
          </a:prstGeom>
        </p:spPr>
      </p:pic>
      <p:pic>
        <p:nvPicPr>
          <p:cNvPr id="8" name="Picture 7" descr="The same photo of the dog, but in black and white with an artistic smoothing brush filter applied.">
            <a:extLst>
              <a:ext uri="{FF2B5EF4-FFF2-40B4-BE49-F238E27FC236}">
                <a16:creationId xmlns:a16="http://schemas.microsoft.com/office/drawing/2014/main" id="{FE65FCD7-FE13-E0AE-2EE2-0317F65C82B5}"/>
              </a:ext>
            </a:extLst>
          </p:cNvPr>
          <p:cNvPicPr>
            <a:picLocks noChangeAspect="1"/>
          </p:cNvPicPr>
          <p:nvPr/>
        </p:nvPicPr>
        <p:blipFill>
          <a:blip r:embed="rId4">
            <a:extLst>
              <a:ext uri="{BEBA8EAE-BF5A-486C-A8C5-ECC9F3942E4B}">
                <a14:imgProps xmlns:a14="http://schemas.microsoft.com/office/drawing/2010/main">
                  <a14:imgLayer r:embed="rId5">
                    <a14:imgEffect>
                      <a14:artisticChalkSketch/>
                    </a14:imgEffect>
                  </a14:imgLayer>
                </a14:imgProps>
              </a:ext>
            </a:extLst>
          </a:blip>
          <a:srcRect l="46884" r="11058"/>
          <a:stretch>
            <a:fillRect/>
          </a:stretch>
        </p:blipFill>
        <p:spPr>
          <a:xfrm>
            <a:off x="8548382" y="1916724"/>
            <a:ext cx="2264876" cy="3024552"/>
          </a:xfrm>
          <a:prstGeom prst="rect">
            <a:avLst/>
          </a:prstGeom>
        </p:spPr>
      </p:pic>
    </p:spTree>
    <p:extLst>
      <p:ext uri="{BB962C8B-B14F-4D97-AF65-F5344CB8AC3E}">
        <p14:creationId xmlns:p14="http://schemas.microsoft.com/office/powerpoint/2010/main" val="302925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DFD68E-FA2A-792B-BB8B-BEB95EF559A2}"/>
              </a:ext>
            </a:extLst>
          </p:cNvPr>
          <p:cNvSpPr>
            <a:spLocks noGrp="1"/>
          </p:cNvSpPr>
          <p:nvPr>
            <p:ph type="title"/>
          </p:nvPr>
        </p:nvSpPr>
        <p:spPr/>
        <p:txBody>
          <a:bodyPr/>
          <a:lstStyle/>
          <a:p>
            <a:r>
              <a:rPr lang="en-US" dirty="0"/>
              <a:t>Images</a:t>
            </a:r>
          </a:p>
        </p:txBody>
      </p:sp>
      <p:sp>
        <p:nvSpPr>
          <p:cNvPr id="6" name="Content Placeholder 5">
            <a:extLst>
              <a:ext uri="{FF2B5EF4-FFF2-40B4-BE49-F238E27FC236}">
                <a16:creationId xmlns:a16="http://schemas.microsoft.com/office/drawing/2014/main" id="{D9506CD1-FA33-66F6-8205-9739206BF062}"/>
              </a:ext>
            </a:extLst>
          </p:cNvPr>
          <p:cNvSpPr>
            <a:spLocks noGrp="1"/>
          </p:cNvSpPr>
          <p:nvPr>
            <p:ph idx="1"/>
          </p:nvPr>
        </p:nvSpPr>
        <p:spPr>
          <a:ln>
            <a:noFill/>
          </a:ln>
        </p:spPr>
        <p:txBody>
          <a:bodyPr/>
          <a:lstStyle/>
          <a:p>
            <a:pPr marL="0" indent="0">
              <a:buNone/>
            </a:pPr>
            <a:r>
              <a:rPr lang="en-US" dirty="0"/>
              <a:t>Images are </a:t>
            </a:r>
            <a:r>
              <a:rPr lang="en-US" i="1" dirty="0"/>
              <a:t>extremely</a:t>
            </a:r>
            <a:r>
              <a:rPr lang="en-US" dirty="0"/>
              <a:t> </a:t>
            </a:r>
            <a:r>
              <a:rPr lang="en-US" b="1" u="sng" dirty="0"/>
              <a:t>high-dimensional</a:t>
            </a:r>
            <a:r>
              <a:rPr lang="en-US" dirty="0"/>
              <a:t> data</a:t>
            </a:r>
          </a:p>
          <a:p>
            <a:pPr lvl="1"/>
            <a:r>
              <a:rPr lang="en-US" dirty="0"/>
              <a:t>Each pixel represents a part of the input</a:t>
            </a:r>
          </a:p>
          <a:p>
            <a:pPr lvl="1"/>
            <a:r>
              <a:rPr lang="en-US" dirty="0"/>
              <a:t>For greyscale images, pixels encode brightness values for each x, y position</a:t>
            </a:r>
          </a:p>
          <a:p>
            <a:pPr lvl="1"/>
            <a:r>
              <a:rPr lang="en-US" dirty="0"/>
              <a:t>For color (RGB) images, there are three input values per pixel representing each color </a:t>
            </a:r>
            <a:r>
              <a:rPr lang="en-US" b="1" dirty="0">
                <a:solidFill>
                  <a:schemeClr val="accent2"/>
                </a:solidFill>
              </a:rPr>
              <a:t>channel</a:t>
            </a:r>
          </a:p>
        </p:txBody>
      </p:sp>
      <p:sp>
        <p:nvSpPr>
          <p:cNvPr id="3" name="Date Placeholder 2">
            <a:extLst>
              <a:ext uri="{FF2B5EF4-FFF2-40B4-BE49-F238E27FC236}">
                <a16:creationId xmlns:a16="http://schemas.microsoft.com/office/drawing/2014/main" id="{B1296E72-61DD-A199-1EEB-6AC3EEB9E9C2}"/>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3C3AD116-7B4D-57DB-CD4B-531C28D53174}"/>
              </a:ext>
            </a:extLst>
          </p:cNvPr>
          <p:cNvSpPr>
            <a:spLocks noGrp="1"/>
          </p:cNvSpPr>
          <p:nvPr>
            <p:ph type="sldNum" sz="quarter" idx="12"/>
          </p:nvPr>
        </p:nvSpPr>
        <p:spPr/>
        <p:txBody>
          <a:bodyPr/>
          <a:lstStyle/>
          <a:p>
            <a:fld id="{0C6CD854-DD62-6C4B-87F1-66B34D688D3F}" type="slidenum">
              <a:rPr lang="en-US" smtClean="0"/>
              <a:t>11</a:t>
            </a:fld>
            <a:endParaRPr lang="en-US"/>
          </a:p>
        </p:txBody>
      </p:sp>
      <p:pic>
        <p:nvPicPr>
          <p:cNvPr id="7" name="Picture 6" descr="Diagram of an image of a kitten represented as three separate images covering the red, green and blue color channels.">
            <a:extLst>
              <a:ext uri="{FF2B5EF4-FFF2-40B4-BE49-F238E27FC236}">
                <a16:creationId xmlns:a16="http://schemas.microsoft.com/office/drawing/2014/main" id="{F487B9A4-AC67-4EB2-438E-04F751D76E3B}"/>
              </a:ext>
            </a:extLst>
          </p:cNvPr>
          <p:cNvPicPr>
            <a:picLocks noChangeAspect="1"/>
          </p:cNvPicPr>
          <p:nvPr/>
        </p:nvPicPr>
        <p:blipFill>
          <a:blip r:embed="rId2"/>
          <a:stretch>
            <a:fillRect/>
          </a:stretch>
        </p:blipFill>
        <p:spPr>
          <a:xfrm>
            <a:off x="4238683" y="3429000"/>
            <a:ext cx="3714631" cy="2767400"/>
          </a:xfrm>
          <a:prstGeom prst="rect">
            <a:avLst/>
          </a:prstGeom>
        </p:spPr>
      </p:pic>
      <p:sp>
        <p:nvSpPr>
          <p:cNvPr id="9" name="Rounded Rectangle 8">
            <a:extLst>
              <a:ext uri="{FF2B5EF4-FFF2-40B4-BE49-F238E27FC236}">
                <a16:creationId xmlns:a16="http://schemas.microsoft.com/office/drawing/2014/main" id="{AAC8C5C3-EE20-7AAB-10FB-9DE47BC26A10}"/>
              </a:ext>
            </a:extLst>
          </p:cNvPr>
          <p:cNvSpPr/>
          <p:nvPr/>
        </p:nvSpPr>
        <p:spPr>
          <a:xfrm>
            <a:off x="731619" y="4392707"/>
            <a:ext cx="2949427" cy="839985"/>
          </a:xfrm>
          <a:prstGeom prst="roundRect">
            <a:avLst>
              <a:gd name="adj" fmla="val 6898"/>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 4032 x 3024 pixel smartphone photo has 36.5m input values </a:t>
            </a:r>
          </a:p>
        </p:txBody>
      </p:sp>
      <p:sp>
        <p:nvSpPr>
          <p:cNvPr id="10" name="Rounded Rectangle 9">
            <a:extLst>
              <a:ext uri="{FF2B5EF4-FFF2-40B4-BE49-F238E27FC236}">
                <a16:creationId xmlns:a16="http://schemas.microsoft.com/office/drawing/2014/main" id="{BDE4CAB8-358C-A2E8-A6AF-78B78322AB1D}"/>
              </a:ext>
            </a:extLst>
          </p:cNvPr>
          <p:cNvSpPr/>
          <p:nvPr/>
        </p:nvSpPr>
        <p:spPr>
          <a:xfrm>
            <a:off x="8510951" y="4392706"/>
            <a:ext cx="2949427" cy="839985"/>
          </a:xfrm>
          <a:prstGeom prst="roundRect">
            <a:avLst>
              <a:gd name="adj" fmla="val 6898"/>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accent3"/>
                </a:solidFill>
              </a:rPr>
              <a:t>Goal:</a:t>
            </a:r>
            <a:r>
              <a:rPr lang="en-US" sz="1400" dirty="0">
                <a:solidFill>
                  <a:schemeClr val="tx1"/>
                </a:solidFill>
              </a:rPr>
              <a:t> Leverage structure of images to reduce complexity</a:t>
            </a:r>
          </a:p>
        </p:txBody>
      </p:sp>
    </p:spTree>
    <p:extLst>
      <p:ext uri="{BB962C8B-B14F-4D97-AF65-F5344CB8AC3E}">
        <p14:creationId xmlns:p14="http://schemas.microsoft.com/office/powerpoint/2010/main" val="1452787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6D246-FFFE-15B6-11E5-29ACA1CE26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FD197-F09C-B742-1593-7D68F18C905F}"/>
              </a:ext>
            </a:extLst>
          </p:cNvPr>
          <p:cNvSpPr>
            <a:spLocks noGrp="1"/>
          </p:cNvSpPr>
          <p:nvPr>
            <p:ph type="title"/>
          </p:nvPr>
        </p:nvSpPr>
        <p:spPr/>
        <p:txBody>
          <a:bodyPr/>
          <a:lstStyle/>
          <a:p>
            <a:r>
              <a:rPr lang="en-US" dirty="0"/>
              <a:t>Image Features</a:t>
            </a:r>
          </a:p>
        </p:txBody>
      </p:sp>
      <p:sp>
        <p:nvSpPr>
          <p:cNvPr id="3" name="Date Placeholder 2">
            <a:extLst>
              <a:ext uri="{FF2B5EF4-FFF2-40B4-BE49-F238E27FC236}">
                <a16:creationId xmlns:a16="http://schemas.microsoft.com/office/drawing/2014/main" id="{798ACAA1-257C-9089-4D33-9C8E5171187A}"/>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16CB0CA5-C90D-E717-C430-7FC803BDDF8E}"/>
              </a:ext>
            </a:extLst>
          </p:cNvPr>
          <p:cNvSpPr>
            <a:spLocks noGrp="1"/>
          </p:cNvSpPr>
          <p:nvPr>
            <p:ph type="sldNum" sz="quarter" idx="12"/>
          </p:nvPr>
        </p:nvSpPr>
        <p:spPr/>
        <p:txBody>
          <a:bodyPr/>
          <a:lstStyle/>
          <a:p>
            <a:fld id="{0C6CD854-DD62-6C4B-87F1-66B34D688D3F}" type="slidenum">
              <a:rPr lang="en-US" smtClean="0"/>
              <a:t>12</a:t>
            </a:fld>
            <a:endParaRPr lang="en-US"/>
          </a:p>
        </p:txBody>
      </p:sp>
      <p:pic>
        <p:nvPicPr>
          <p:cNvPr id="5" name="Picture 4" descr="Photo of a brown tabby cat citting on a rock against a pale blue backgorund.">
            <a:extLst>
              <a:ext uri="{FF2B5EF4-FFF2-40B4-BE49-F238E27FC236}">
                <a16:creationId xmlns:a16="http://schemas.microsoft.com/office/drawing/2014/main" id="{7A22C470-4235-2758-BC4E-A3AAB2766EFB}"/>
              </a:ext>
            </a:extLst>
          </p:cNvPr>
          <p:cNvPicPr>
            <a:picLocks noChangeAspect="1"/>
          </p:cNvPicPr>
          <p:nvPr/>
        </p:nvPicPr>
        <p:blipFill>
          <a:blip r:embed="rId2"/>
          <a:stretch>
            <a:fillRect/>
          </a:stretch>
        </p:blipFill>
        <p:spPr>
          <a:xfrm>
            <a:off x="3768622" y="1916723"/>
            <a:ext cx="2264876" cy="3024553"/>
          </a:xfrm>
          <a:prstGeom prst="rect">
            <a:avLst/>
          </a:prstGeom>
        </p:spPr>
      </p:pic>
      <p:pic>
        <p:nvPicPr>
          <p:cNvPr id="7" name="Picture 6" descr="Photo of a beige labrador dog sitting with its tongue out against a blurry green background.">
            <a:extLst>
              <a:ext uri="{FF2B5EF4-FFF2-40B4-BE49-F238E27FC236}">
                <a16:creationId xmlns:a16="http://schemas.microsoft.com/office/drawing/2014/main" id="{14152FC2-70BB-E08A-5F1A-E3B63354CB02}"/>
              </a:ext>
            </a:extLst>
          </p:cNvPr>
          <p:cNvPicPr>
            <a:picLocks noChangeAspect="1"/>
          </p:cNvPicPr>
          <p:nvPr/>
        </p:nvPicPr>
        <p:blipFill>
          <a:blip r:embed="rId3"/>
          <a:srcRect l="46884" r="11058"/>
          <a:stretch>
            <a:fillRect/>
          </a:stretch>
        </p:blipFill>
        <p:spPr>
          <a:xfrm>
            <a:off x="6158502" y="1916723"/>
            <a:ext cx="2264876" cy="3024552"/>
          </a:xfrm>
          <a:prstGeom prst="rect">
            <a:avLst/>
          </a:prstGeom>
        </p:spPr>
      </p:pic>
      <p:sp>
        <p:nvSpPr>
          <p:cNvPr id="10" name="Rectangle 9">
            <a:extLst>
              <a:ext uri="{FF2B5EF4-FFF2-40B4-BE49-F238E27FC236}">
                <a16:creationId xmlns:a16="http://schemas.microsoft.com/office/drawing/2014/main" id="{B6DDFC40-944A-B4EA-358E-D0FF6D115EE7}"/>
              </a:ext>
              <a:ext uri="{C183D7F6-B498-43B3-948B-1728B52AA6E4}">
                <adec:decorative xmlns:adec="http://schemas.microsoft.com/office/drawing/2017/decorative" val="1"/>
              </a:ext>
            </a:extLst>
          </p:cNvPr>
          <p:cNvSpPr/>
          <p:nvPr/>
        </p:nvSpPr>
        <p:spPr>
          <a:xfrm>
            <a:off x="4325816" y="2250830"/>
            <a:ext cx="773722" cy="820615"/>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95A5FD7-1090-A43B-0FB2-8E735C6AE5BD}"/>
              </a:ext>
              <a:ext uri="{C183D7F6-B498-43B3-948B-1728B52AA6E4}">
                <adec:decorative xmlns:adec="http://schemas.microsoft.com/office/drawing/2017/decorative" val="1"/>
              </a:ext>
            </a:extLst>
          </p:cNvPr>
          <p:cNvSpPr/>
          <p:nvPr/>
        </p:nvSpPr>
        <p:spPr>
          <a:xfrm>
            <a:off x="6435156" y="1946031"/>
            <a:ext cx="1231735" cy="949570"/>
          </a:xfrm>
          <a:prstGeom prst="rect">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D3930A-593A-C0CA-FCFD-B8F6EB61DB51}"/>
              </a:ext>
              <a:ext uri="{C183D7F6-B498-43B3-948B-1728B52AA6E4}">
                <adec:decorative xmlns:adec="http://schemas.microsoft.com/office/drawing/2017/decorative" val="1"/>
              </a:ext>
            </a:extLst>
          </p:cNvPr>
          <p:cNvSpPr/>
          <p:nvPr/>
        </p:nvSpPr>
        <p:spPr>
          <a:xfrm>
            <a:off x="4747846" y="3786557"/>
            <a:ext cx="351691" cy="1066798"/>
          </a:xfrm>
          <a:prstGeom prst="rect">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346AFA9-7711-8FB7-2051-F71B202FE84A}"/>
              </a:ext>
              <a:ext uri="{C183D7F6-B498-43B3-948B-1728B52AA6E4}">
                <adec:decorative xmlns:adec="http://schemas.microsoft.com/office/drawing/2017/decorative" val="1"/>
              </a:ext>
            </a:extLst>
          </p:cNvPr>
          <p:cNvSpPr/>
          <p:nvPr/>
        </p:nvSpPr>
        <p:spPr>
          <a:xfrm>
            <a:off x="6664162" y="3874477"/>
            <a:ext cx="428300" cy="1066798"/>
          </a:xfrm>
          <a:prstGeom prst="rect">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C7FD45-5CD9-76F0-20DA-C6B475379218}"/>
              </a:ext>
              <a:ext uri="{C183D7F6-B498-43B3-948B-1728B52AA6E4}">
                <adec:decorative xmlns:adec="http://schemas.microsoft.com/office/drawing/2017/decorative" val="1"/>
              </a:ext>
            </a:extLst>
          </p:cNvPr>
          <p:cNvSpPr/>
          <p:nvPr/>
        </p:nvSpPr>
        <p:spPr>
          <a:xfrm>
            <a:off x="7329620" y="3874477"/>
            <a:ext cx="571734" cy="1066798"/>
          </a:xfrm>
          <a:prstGeom prst="rect">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EA2486C-C463-8FFE-BB74-B21FE4F1BBAB}"/>
              </a:ext>
              <a:ext uri="{C183D7F6-B498-43B3-948B-1728B52AA6E4}">
                <adec:decorative xmlns:adec="http://schemas.microsoft.com/office/drawing/2017/decorative" val="1"/>
              </a:ext>
            </a:extLst>
          </p:cNvPr>
          <p:cNvSpPr/>
          <p:nvPr/>
        </p:nvSpPr>
        <p:spPr>
          <a:xfrm>
            <a:off x="4510688" y="3786555"/>
            <a:ext cx="237158" cy="978877"/>
          </a:xfrm>
          <a:prstGeom prst="rect">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418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867BDF-2818-487D-1FDE-5F8D942E35C3}"/>
              </a:ext>
            </a:extLst>
          </p:cNvPr>
          <p:cNvSpPr>
            <a:spLocks noGrp="1"/>
          </p:cNvSpPr>
          <p:nvPr>
            <p:ph type="title"/>
          </p:nvPr>
        </p:nvSpPr>
        <p:spPr>
          <a:xfrm>
            <a:off x="1058945" y="731141"/>
            <a:ext cx="10074109" cy="1161039"/>
          </a:xfrm>
        </p:spPr>
        <p:txBody>
          <a:bodyPr>
            <a:normAutofit/>
          </a:bodyPr>
          <a:lstStyle/>
          <a:p>
            <a:r>
              <a:rPr lang="en-US" sz="4000" dirty="0"/>
              <a:t>Manual Feature Engineering Is Hard…</a:t>
            </a:r>
          </a:p>
        </p:txBody>
      </p:sp>
      <p:sp>
        <p:nvSpPr>
          <p:cNvPr id="3" name="Date Placeholder 2">
            <a:extLst>
              <a:ext uri="{FF2B5EF4-FFF2-40B4-BE49-F238E27FC236}">
                <a16:creationId xmlns:a16="http://schemas.microsoft.com/office/drawing/2014/main" id="{C350A4BF-9C25-D26D-A54F-B71645237200}"/>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4FAEB082-3946-C6C2-5CA0-7A0CAFAE2A5D}"/>
              </a:ext>
            </a:extLst>
          </p:cNvPr>
          <p:cNvSpPr>
            <a:spLocks noGrp="1"/>
          </p:cNvSpPr>
          <p:nvPr>
            <p:ph type="sldNum" sz="quarter" idx="12"/>
          </p:nvPr>
        </p:nvSpPr>
        <p:spPr/>
        <p:txBody>
          <a:bodyPr/>
          <a:lstStyle/>
          <a:p>
            <a:fld id="{0C6CD854-DD62-6C4B-87F1-66B34D688D3F}" type="slidenum">
              <a:rPr lang="en-US" smtClean="0"/>
              <a:t>13</a:t>
            </a:fld>
            <a:endParaRPr lang="en-US"/>
          </a:p>
        </p:txBody>
      </p:sp>
      <p:pic>
        <p:nvPicPr>
          <p:cNvPr id="7" name="Picture 6" descr="Illustration of a robot that looks like a pig. In the second panel, the pig looks at an image of a person throwing a baseball and starts to print out a black and white image with the outline of that person. The third panel has the pig printing a matrix of different abstract activation functions.">
            <a:extLst>
              <a:ext uri="{FF2B5EF4-FFF2-40B4-BE49-F238E27FC236}">
                <a16:creationId xmlns:a16="http://schemas.microsoft.com/office/drawing/2014/main" id="{B27B8564-233B-966B-401F-5425DEA140D7}"/>
              </a:ext>
            </a:extLst>
          </p:cNvPr>
          <p:cNvPicPr>
            <a:picLocks noChangeAspect="1"/>
          </p:cNvPicPr>
          <p:nvPr/>
        </p:nvPicPr>
        <p:blipFill>
          <a:blip r:embed="rId2"/>
          <a:stretch>
            <a:fillRect/>
          </a:stretch>
        </p:blipFill>
        <p:spPr>
          <a:xfrm>
            <a:off x="1935549" y="1717101"/>
            <a:ext cx="8320899" cy="4639249"/>
          </a:xfrm>
          <a:prstGeom prst="rect">
            <a:avLst/>
          </a:prstGeom>
        </p:spPr>
      </p:pic>
    </p:spTree>
    <p:extLst>
      <p:ext uri="{BB962C8B-B14F-4D97-AF65-F5344CB8AC3E}">
        <p14:creationId xmlns:p14="http://schemas.microsoft.com/office/powerpoint/2010/main" val="178086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9C1529D-0244-ED12-6C65-63B3776E1F9C}"/>
              </a:ext>
            </a:extLst>
          </p:cNvPr>
          <p:cNvSpPr>
            <a:spLocks noGrp="1"/>
          </p:cNvSpPr>
          <p:nvPr>
            <p:ph type="title"/>
          </p:nvPr>
        </p:nvSpPr>
        <p:spPr/>
        <p:txBody>
          <a:bodyPr/>
          <a:lstStyle/>
          <a:p>
            <a:r>
              <a:rPr lang="en-US" dirty="0"/>
              <a:t>Image Transformation</a:t>
            </a:r>
          </a:p>
        </p:txBody>
      </p:sp>
      <p:sp>
        <p:nvSpPr>
          <p:cNvPr id="3" name="Date Placeholder 2">
            <a:extLst>
              <a:ext uri="{FF2B5EF4-FFF2-40B4-BE49-F238E27FC236}">
                <a16:creationId xmlns:a16="http://schemas.microsoft.com/office/drawing/2014/main" id="{B8840E30-F644-7B4B-3817-3CCCC76A4642}"/>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91687B7B-482F-85C4-393C-BD11F552FFDC}"/>
              </a:ext>
            </a:extLst>
          </p:cNvPr>
          <p:cNvSpPr>
            <a:spLocks noGrp="1"/>
          </p:cNvSpPr>
          <p:nvPr>
            <p:ph type="sldNum" sz="quarter" idx="12"/>
          </p:nvPr>
        </p:nvSpPr>
        <p:spPr/>
        <p:txBody>
          <a:bodyPr/>
          <a:lstStyle/>
          <a:p>
            <a:r>
              <a:rPr lang="en-US" dirty="0"/>
              <a:t>Image examples from CSE 455</a:t>
            </a:r>
          </a:p>
        </p:txBody>
      </p:sp>
      <p:pic>
        <p:nvPicPr>
          <p:cNvPr id="7" name="Google Shape;567;p76" descr="Photo of a dog sitting on the front porch of a yellow house in front of a red bicycle. There are threes and a car in the background.">
            <a:extLst>
              <a:ext uri="{FF2B5EF4-FFF2-40B4-BE49-F238E27FC236}">
                <a16:creationId xmlns:a16="http://schemas.microsoft.com/office/drawing/2014/main" id="{EC7C84A5-A1BD-8991-FCD1-676A5D2436F0}"/>
              </a:ext>
            </a:extLst>
          </p:cNvPr>
          <p:cNvPicPr preferRelativeResize="0"/>
          <p:nvPr/>
        </p:nvPicPr>
        <p:blipFill>
          <a:blip r:embed="rId2">
            <a:alphaModFix/>
          </a:blip>
          <a:stretch>
            <a:fillRect/>
          </a:stretch>
        </p:blipFill>
        <p:spPr>
          <a:xfrm>
            <a:off x="3964661" y="1761992"/>
            <a:ext cx="4262675" cy="4262675"/>
          </a:xfrm>
          <a:prstGeom prst="rect">
            <a:avLst/>
          </a:prstGeom>
          <a:noFill/>
          <a:ln>
            <a:noFill/>
          </a:ln>
        </p:spPr>
      </p:pic>
    </p:spTree>
    <p:extLst>
      <p:ext uri="{BB962C8B-B14F-4D97-AF65-F5344CB8AC3E}">
        <p14:creationId xmlns:p14="http://schemas.microsoft.com/office/powerpoint/2010/main" val="4099990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FCBCE-9D5D-5591-AC12-6FE543F3D4AC}"/>
              </a:ext>
            </a:extLst>
          </p:cNvPr>
          <p:cNvSpPr>
            <a:spLocks noGrp="1"/>
          </p:cNvSpPr>
          <p:nvPr>
            <p:ph type="title"/>
          </p:nvPr>
        </p:nvSpPr>
        <p:spPr/>
        <p:txBody>
          <a:bodyPr/>
          <a:lstStyle/>
          <a:p>
            <a:r>
              <a:rPr lang="en-US" dirty="0" err="1"/>
              <a:t>Downsampling</a:t>
            </a:r>
            <a:endParaRPr lang="en-US" dirty="0"/>
          </a:p>
        </p:txBody>
      </p:sp>
      <p:sp>
        <p:nvSpPr>
          <p:cNvPr id="4" name="Date Placeholder 3">
            <a:extLst>
              <a:ext uri="{FF2B5EF4-FFF2-40B4-BE49-F238E27FC236}">
                <a16:creationId xmlns:a16="http://schemas.microsoft.com/office/drawing/2014/main" id="{D434BEE9-68E3-4D8E-7D99-E4899BD8C115}"/>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98520CE5-3989-0BED-D9A0-CA291DCC687B}"/>
              </a:ext>
            </a:extLst>
          </p:cNvPr>
          <p:cNvSpPr>
            <a:spLocks noGrp="1"/>
          </p:cNvSpPr>
          <p:nvPr>
            <p:ph type="sldNum" sz="quarter" idx="12"/>
          </p:nvPr>
        </p:nvSpPr>
        <p:spPr/>
        <p:txBody>
          <a:bodyPr/>
          <a:lstStyle/>
          <a:p>
            <a:fld id="{0C6CD854-DD62-6C4B-87F1-66B34D688D3F}" type="slidenum">
              <a:rPr lang="en-US" smtClean="0"/>
              <a:t>15</a:t>
            </a:fld>
            <a:endParaRPr lang="en-US"/>
          </a:p>
        </p:txBody>
      </p:sp>
      <p:pic>
        <p:nvPicPr>
          <p:cNvPr id="6" name="Google Shape;966;p121" descr="Photo of a dog sitting on the front porch of a yellow house in front of a red bicycle. There are threes and a car in the background. The image is segmented into pixels">
            <a:extLst>
              <a:ext uri="{FF2B5EF4-FFF2-40B4-BE49-F238E27FC236}">
                <a16:creationId xmlns:a16="http://schemas.microsoft.com/office/drawing/2014/main" id="{8BD431C1-C10C-3D11-A5AF-B1BFB8454988}"/>
              </a:ext>
            </a:extLst>
          </p:cNvPr>
          <p:cNvPicPr preferRelativeResize="0"/>
          <p:nvPr/>
        </p:nvPicPr>
        <p:blipFill>
          <a:blip r:embed="rId2">
            <a:alphaModFix/>
          </a:blip>
          <a:stretch>
            <a:fillRect/>
          </a:stretch>
        </p:blipFill>
        <p:spPr>
          <a:xfrm>
            <a:off x="1753502" y="1622127"/>
            <a:ext cx="4262675" cy="4262675"/>
          </a:xfrm>
          <a:prstGeom prst="rect">
            <a:avLst/>
          </a:prstGeom>
          <a:noFill/>
          <a:ln>
            <a:noFill/>
          </a:ln>
        </p:spPr>
      </p:pic>
      <p:pic>
        <p:nvPicPr>
          <p:cNvPr id="7" name="Google Shape;968;p121" descr="Animation of an average pooling filter being applied to 7x7 squares of the part of the image contaning the bicycle handlebar.">
            <a:extLst>
              <a:ext uri="{FF2B5EF4-FFF2-40B4-BE49-F238E27FC236}">
                <a16:creationId xmlns:a16="http://schemas.microsoft.com/office/drawing/2014/main" id="{CEEC712F-605F-8FC0-419E-1478FB9FC8F5}"/>
              </a:ext>
            </a:extLst>
          </p:cNvPr>
          <p:cNvPicPr preferRelativeResize="0"/>
          <p:nvPr/>
        </p:nvPicPr>
        <p:blipFill>
          <a:blip r:embed="rId3">
            <a:alphaModFix/>
          </a:blip>
          <a:stretch>
            <a:fillRect/>
          </a:stretch>
        </p:blipFill>
        <p:spPr>
          <a:xfrm>
            <a:off x="6715527" y="1891977"/>
            <a:ext cx="3722975" cy="3722975"/>
          </a:xfrm>
          <a:prstGeom prst="rect">
            <a:avLst/>
          </a:prstGeom>
          <a:noFill/>
          <a:ln>
            <a:noFill/>
          </a:ln>
        </p:spPr>
      </p:pic>
    </p:spTree>
    <p:extLst>
      <p:ext uri="{BB962C8B-B14F-4D97-AF65-F5344CB8AC3E}">
        <p14:creationId xmlns:p14="http://schemas.microsoft.com/office/powerpoint/2010/main" val="1356934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ACA854D-0026-0169-6993-B61D3EE98FE8}"/>
              </a:ext>
            </a:extLst>
          </p:cNvPr>
          <p:cNvSpPr>
            <a:spLocks noGrp="1"/>
          </p:cNvSpPr>
          <p:nvPr>
            <p:ph type="title"/>
          </p:nvPr>
        </p:nvSpPr>
        <p:spPr/>
        <p:txBody>
          <a:bodyPr/>
          <a:lstStyle/>
          <a:p>
            <a:r>
              <a:rPr lang="en-US" dirty="0"/>
              <a:t>Convolution</a:t>
            </a:r>
          </a:p>
        </p:txBody>
      </p:sp>
      <p:sp>
        <p:nvSpPr>
          <p:cNvPr id="9" name="Content Placeholder 8">
            <a:extLst>
              <a:ext uri="{FF2B5EF4-FFF2-40B4-BE49-F238E27FC236}">
                <a16:creationId xmlns:a16="http://schemas.microsoft.com/office/drawing/2014/main" id="{2BFA58B0-61B0-12A6-CA16-59CF8D2CB623}"/>
              </a:ext>
            </a:extLst>
          </p:cNvPr>
          <p:cNvSpPr>
            <a:spLocks noGrp="1"/>
          </p:cNvSpPr>
          <p:nvPr>
            <p:ph idx="1"/>
          </p:nvPr>
        </p:nvSpPr>
        <p:spPr>
          <a:xfrm>
            <a:off x="497158" y="1590261"/>
            <a:ext cx="11197683" cy="953647"/>
          </a:xfrm>
        </p:spPr>
        <p:txBody>
          <a:bodyPr/>
          <a:lstStyle/>
          <a:p>
            <a:pPr marL="0" indent="0">
              <a:lnSpc>
                <a:spcPct val="100000"/>
              </a:lnSpc>
              <a:buNone/>
            </a:pPr>
            <a:r>
              <a:rPr lang="en-US" dirty="0"/>
              <a:t>In computer vision, a </a:t>
            </a:r>
            <a:r>
              <a:rPr lang="en-US" b="1" dirty="0">
                <a:solidFill>
                  <a:schemeClr val="accent2"/>
                </a:solidFill>
                <a:latin typeface="Avenir Next" panose="020B0503020202020204" pitchFamily="34" charset="0"/>
              </a:rPr>
              <a:t>convolution</a:t>
            </a:r>
            <a:r>
              <a:rPr lang="en-US" dirty="0"/>
              <a:t> is an image transformation operation that involves sliding a small </a:t>
            </a:r>
            <a:r>
              <a:rPr lang="en-US" b="1" dirty="0">
                <a:solidFill>
                  <a:schemeClr val="accent3"/>
                </a:solidFill>
                <a:latin typeface="Avenir Next" panose="020B0503020202020204" pitchFamily="34" charset="0"/>
              </a:rPr>
              <a:t>kernel</a:t>
            </a:r>
            <a:r>
              <a:rPr lang="en-US" dirty="0"/>
              <a:t> (filter) over the image</a:t>
            </a:r>
          </a:p>
          <a:p>
            <a:pPr marL="0" indent="0">
              <a:lnSpc>
                <a:spcPct val="100000"/>
              </a:lnSpc>
              <a:buNone/>
            </a:pPr>
            <a:endParaRPr lang="en-US" dirty="0"/>
          </a:p>
          <a:p>
            <a:pPr marL="0" indent="0">
              <a:lnSpc>
                <a:spcPct val="100000"/>
              </a:lnSpc>
              <a:buNone/>
            </a:pPr>
            <a:endParaRPr lang="en-US" dirty="0"/>
          </a:p>
          <a:p>
            <a:pPr marL="0" indent="0">
              <a:buNone/>
            </a:pPr>
            <a:endParaRPr lang="en-US" dirty="0"/>
          </a:p>
        </p:txBody>
      </p:sp>
      <p:sp>
        <p:nvSpPr>
          <p:cNvPr id="4" name="Date Placeholder 3">
            <a:extLst>
              <a:ext uri="{FF2B5EF4-FFF2-40B4-BE49-F238E27FC236}">
                <a16:creationId xmlns:a16="http://schemas.microsoft.com/office/drawing/2014/main" id="{1AAF68FA-1C6E-1D70-803F-E92C71A82672}"/>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3ED518CA-1E8B-4C05-A39C-23DAF0A3DD0C}"/>
              </a:ext>
            </a:extLst>
          </p:cNvPr>
          <p:cNvSpPr>
            <a:spLocks noGrp="1"/>
          </p:cNvSpPr>
          <p:nvPr>
            <p:ph type="sldNum" sz="quarter" idx="12"/>
          </p:nvPr>
        </p:nvSpPr>
        <p:spPr/>
        <p:txBody>
          <a:bodyPr/>
          <a:lstStyle/>
          <a:p>
            <a:fld id="{0C6CD854-DD62-6C4B-87F1-66B34D688D3F}" type="slidenum">
              <a:rPr lang="en-US" smtClean="0"/>
              <a:t>16</a:t>
            </a:fld>
            <a:endParaRPr lang="en-US"/>
          </a:p>
        </p:txBody>
      </p:sp>
      <p:pic>
        <p:nvPicPr>
          <p:cNvPr id="10" name="Google Shape;1240;p148" descr="Diagram of a image convolution, showing a 3x3 kernel with values a through i being applied to a 3x3 area of an image with pixel values r through z. The result of the convolution is output q for the center pixel in the image, which is defined as q = a*r+b*s+c*t+d*u+e*v+f*w+g*x+h*y+i*z">
            <a:extLst>
              <a:ext uri="{FF2B5EF4-FFF2-40B4-BE49-F238E27FC236}">
                <a16:creationId xmlns:a16="http://schemas.microsoft.com/office/drawing/2014/main" id="{1AF906A4-AF39-B6D1-F9F7-F12D1D85D7DC}"/>
              </a:ext>
            </a:extLst>
          </p:cNvPr>
          <p:cNvPicPr preferRelativeResize="0">
            <a:picLocks noChangeAspect="1"/>
          </p:cNvPicPr>
          <p:nvPr/>
        </p:nvPicPr>
        <p:blipFill>
          <a:blip r:embed="rId2">
            <a:alphaModFix/>
          </a:blip>
          <a:stretch>
            <a:fillRect/>
          </a:stretch>
        </p:blipFill>
        <p:spPr>
          <a:xfrm>
            <a:off x="5166496" y="2828496"/>
            <a:ext cx="6266884" cy="3133442"/>
          </a:xfrm>
          <a:prstGeom prst="rect">
            <a:avLst/>
          </a:prstGeom>
          <a:noFill/>
          <a:ln>
            <a:noFill/>
          </a:ln>
        </p:spPr>
      </p:pic>
      <p:sp>
        <p:nvSpPr>
          <p:cNvPr id="11" name="Rounded Rectangle 10">
            <a:extLst>
              <a:ext uri="{FF2B5EF4-FFF2-40B4-BE49-F238E27FC236}">
                <a16:creationId xmlns:a16="http://schemas.microsoft.com/office/drawing/2014/main" id="{ACE5B20C-3971-87E0-73BC-0D3938F126FB}"/>
              </a:ext>
              <a:ext uri="{C183D7F6-B498-43B3-948B-1728B52AA6E4}">
                <adec:decorative xmlns:adec="http://schemas.microsoft.com/office/drawing/2017/decorative" val="1"/>
              </a:ext>
            </a:extLst>
          </p:cNvPr>
          <p:cNvSpPr/>
          <p:nvPr/>
        </p:nvSpPr>
        <p:spPr>
          <a:xfrm>
            <a:off x="5189942" y="2971799"/>
            <a:ext cx="1043354" cy="1055077"/>
          </a:xfrm>
          <a:prstGeom prst="roundRect">
            <a:avLst>
              <a:gd name="adj" fmla="val 6029"/>
            </a:avLst>
          </a:prstGeom>
          <a:noFill/>
          <a:ln w="38100">
            <a:solidFill>
              <a:schemeClr val="accent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Content Placeholder 8">
                <a:extLst>
                  <a:ext uri="{FF2B5EF4-FFF2-40B4-BE49-F238E27FC236}">
                    <a16:creationId xmlns:a16="http://schemas.microsoft.com/office/drawing/2014/main" id="{B79B8B2B-1FF5-0DEB-98F3-C4D6A711E578}"/>
                  </a:ext>
                </a:extLst>
              </p:cNvPr>
              <p:cNvSpPr txBox="1">
                <a:spLocks/>
              </p:cNvSpPr>
              <p:nvPr/>
            </p:nvSpPr>
            <p:spPr>
              <a:xfrm>
                <a:off x="497158" y="3848685"/>
                <a:ext cx="4532042" cy="817096"/>
              </a:xfrm>
              <a:prstGeom prst="rect">
                <a:avLst/>
              </a:prstGeom>
            </p:spPr>
            <p:txBody>
              <a:bodyPr vert="horz" lIns="91440" tIns="45720" rIns="91440" bIns="45720" rtlCol="0">
                <a:norm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b="0" i="0" kern="1200">
                    <a:solidFill>
                      <a:schemeClr val="tx1"/>
                    </a:solidFill>
                    <a:latin typeface="Avenir Next Medium" panose="020B0503020202020204" pitchFamily="34"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𝐼</m:t>
                      </m:r>
                      <m:r>
                        <a:rPr lang="en-US" sz="1800" b="0" i="1" smtClean="0">
                          <a:latin typeface="Cambria Math" panose="02040503050406030204" pitchFamily="18" charset="0"/>
                        </a:rPr>
                        <m:t>∗</m:t>
                      </m:r>
                      <m:r>
                        <a:rPr lang="en-US" sz="1800" b="0" i="1" smtClean="0">
                          <a:latin typeface="Cambria Math" panose="02040503050406030204" pitchFamily="18" charset="0"/>
                        </a:rPr>
                        <m:t>𝐾</m:t>
                      </m:r>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𝑖</m:t>
                          </m:r>
                          <m:r>
                            <a:rPr lang="en-US" sz="1800" b="0" i="1" smtClean="0">
                              <a:latin typeface="Cambria Math" panose="02040503050406030204" pitchFamily="18" charset="0"/>
                            </a:rPr>
                            <m:t>,</m:t>
                          </m:r>
                          <m:r>
                            <a:rPr lang="en-US" sz="1800" b="0" i="1" smtClean="0">
                              <a:latin typeface="Cambria Math" panose="02040503050406030204" pitchFamily="18" charset="0"/>
                            </a:rPr>
                            <m:t>𝑗</m:t>
                          </m:r>
                        </m:e>
                      </m:d>
                      <m:r>
                        <a:rPr lang="en-US" sz="1800" b="0" i="1" smtClean="0">
                          <a:latin typeface="Cambria Math" panose="02040503050406030204" pitchFamily="18" charset="0"/>
                        </a:rPr>
                        <m:t>=</m:t>
                      </m:r>
                      <m:nary>
                        <m:naryPr>
                          <m:chr m:val="∑"/>
                          <m:supHide m:val="on"/>
                          <m:ctrlPr>
                            <a:rPr lang="en-US" sz="1800" b="0" i="1" smtClean="0">
                              <a:latin typeface="Cambria Math" panose="02040503050406030204" pitchFamily="18" charset="0"/>
                            </a:rPr>
                          </m:ctrlPr>
                        </m:naryPr>
                        <m:sub>
                          <m:r>
                            <m:rPr>
                              <m:brk m:alnAt="7"/>
                            </m:rPr>
                            <a:rPr lang="en-US" sz="1800" b="0" i="1" smtClean="0">
                              <a:latin typeface="Cambria Math" panose="02040503050406030204" pitchFamily="18" charset="0"/>
                            </a:rPr>
                            <m:t>𝑚</m:t>
                          </m:r>
                        </m:sub>
                        <m:sup/>
                        <m:e>
                          <m:nary>
                            <m:naryPr>
                              <m:chr m:val="∑"/>
                              <m:supHide m:val="on"/>
                              <m:ctrlPr>
                                <a:rPr lang="en-US" sz="1800" b="0" i="1" smtClean="0">
                                  <a:latin typeface="Cambria Math" panose="02040503050406030204" pitchFamily="18" charset="0"/>
                                </a:rPr>
                              </m:ctrlPr>
                            </m:naryPr>
                            <m:sub>
                              <m:r>
                                <m:rPr>
                                  <m:brk m:alnAt="7"/>
                                </m:rPr>
                                <a:rPr lang="en-US" sz="1800" b="0" i="1" smtClean="0">
                                  <a:latin typeface="Cambria Math" panose="02040503050406030204" pitchFamily="18" charset="0"/>
                                </a:rPr>
                                <m:t>𝑛</m:t>
                              </m:r>
                            </m:sub>
                            <m:sup/>
                            <m:e>
                              <m:r>
                                <a:rPr lang="en-US" sz="1800" b="0" i="1" smtClean="0">
                                  <a:latin typeface="Cambria Math" panose="02040503050406030204" pitchFamily="18" charset="0"/>
                                </a:rPr>
                                <m:t>𝐼</m:t>
                              </m:r>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𝑖</m:t>
                                  </m:r>
                                  <m:r>
                                    <a:rPr lang="en-US" sz="1800" b="0" i="1" smtClean="0">
                                      <a:latin typeface="Cambria Math" panose="02040503050406030204" pitchFamily="18" charset="0"/>
                                    </a:rPr>
                                    <m:t>+</m:t>
                                  </m:r>
                                  <m:r>
                                    <a:rPr lang="en-US" sz="1800" b="0" i="1" smtClean="0">
                                      <a:latin typeface="Cambria Math" panose="02040503050406030204" pitchFamily="18" charset="0"/>
                                    </a:rPr>
                                    <m:t>𝑚</m:t>
                                  </m:r>
                                  <m:r>
                                    <a:rPr lang="en-US" sz="1800" b="0" i="1" smtClean="0">
                                      <a:latin typeface="Cambria Math" panose="02040503050406030204" pitchFamily="18" charset="0"/>
                                    </a:rPr>
                                    <m:t>,</m:t>
                                  </m:r>
                                  <m:r>
                                    <a:rPr lang="en-US" sz="1800" b="0" i="1" smtClean="0">
                                      <a:latin typeface="Cambria Math" panose="02040503050406030204" pitchFamily="18" charset="0"/>
                                    </a:rPr>
                                    <m:t>𝑗</m:t>
                                  </m:r>
                                  <m:r>
                                    <a:rPr lang="en-US" sz="1800" b="0" i="1" smtClean="0">
                                      <a:latin typeface="Cambria Math" panose="02040503050406030204" pitchFamily="18" charset="0"/>
                                    </a:rPr>
                                    <m:t>+</m:t>
                                  </m:r>
                                  <m:r>
                                    <a:rPr lang="en-US" sz="1800" b="0" i="1" smtClean="0">
                                      <a:latin typeface="Cambria Math" panose="02040503050406030204" pitchFamily="18" charset="0"/>
                                    </a:rPr>
                                    <m:t>𝑛</m:t>
                                  </m:r>
                                </m:e>
                              </m:d>
                              <m:r>
                                <a:rPr lang="en-US" sz="1800" b="0" i="1" smtClean="0">
                                  <a:latin typeface="Cambria Math" panose="02040503050406030204" pitchFamily="18" charset="0"/>
                                </a:rPr>
                                <m:t>𝐾</m:t>
                              </m:r>
                              <m:r>
                                <a:rPr lang="en-US" sz="1800" b="0" i="1" smtClean="0">
                                  <a:latin typeface="Cambria Math" panose="02040503050406030204" pitchFamily="18" charset="0"/>
                                </a:rPr>
                                <m:t>(</m:t>
                              </m:r>
                              <m:r>
                                <a:rPr lang="en-US" sz="1800" b="0" i="1" smtClean="0">
                                  <a:latin typeface="Cambria Math" panose="02040503050406030204" pitchFamily="18" charset="0"/>
                                </a:rPr>
                                <m:t>𝑚</m:t>
                              </m:r>
                              <m:r>
                                <a:rPr lang="en-US" sz="1800" b="0" i="1" smtClean="0">
                                  <a:latin typeface="Cambria Math" panose="02040503050406030204" pitchFamily="18" charset="0"/>
                                </a:rPr>
                                <m:t>,</m:t>
                              </m:r>
                              <m:r>
                                <a:rPr lang="en-US" sz="1800" b="0" i="1" smtClean="0">
                                  <a:latin typeface="Cambria Math" panose="02040503050406030204" pitchFamily="18" charset="0"/>
                                </a:rPr>
                                <m:t>𝑛</m:t>
                              </m:r>
                              <m:r>
                                <a:rPr lang="en-US" sz="1800" b="0" i="1" smtClean="0">
                                  <a:latin typeface="Cambria Math" panose="02040503050406030204" pitchFamily="18" charset="0"/>
                                </a:rPr>
                                <m:t>)</m:t>
                              </m:r>
                            </m:e>
                          </m:nary>
                        </m:e>
                      </m:nary>
                    </m:oMath>
                  </m:oMathPara>
                </a14:m>
                <a:endParaRPr lang="en-US" sz="1800" dirty="0"/>
              </a:p>
              <a:p>
                <a:pPr marL="0" indent="0">
                  <a:lnSpc>
                    <a:spcPct val="100000"/>
                  </a:lnSpc>
                  <a:buFont typeface="Arial" panose="020B0604020202020204" pitchFamily="34" charset="0"/>
                  <a:buNone/>
                </a:pPr>
                <a:endParaRPr lang="en-US" sz="1800" dirty="0"/>
              </a:p>
              <a:p>
                <a:pPr marL="0" indent="0">
                  <a:buFont typeface="Arial" panose="020B0604020202020204" pitchFamily="34" charset="0"/>
                  <a:buNone/>
                </a:pPr>
                <a:endParaRPr lang="en-US" sz="1800" dirty="0"/>
              </a:p>
            </p:txBody>
          </p:sp>
        </mc:Choice>
        <mc:Fallback xmlns="">
          <p:sp>
            <p:nvSpPr>
              <p:cNvPr id="14" name="Content Placeholder 8">
                <a:extLst>
                  <a:ext uri="{FF2B5EF4-FFF2-40B4-BE49-F238E27FC236}">
                    <a16:creationId xmlns:a16="http://schemas.microsoft.com/office/drawing/2014/main" id="{B79B8B2B-1FF5-0DEB-98F3-C4D6A711E578}"/>
                  </a:ext>
                </a:extLst>
              </p:cNvPr>
              <p:cNvSpPr txBox="1">
                <a:spLocks noRot="1" noChangeAspect="1" noMove="1" noResize="1" noEditPoints="1" noAdjustHandles="1" noChangeArrowheads="1" noChangeShapeType="1" noTextEdit="1"/>
              </p:cNvSpPr>
              <p:nvPr/>
            </p:nvSpPr>
            <p:spPr>
              <a:xfrm>
                <a:off x="497158" y="3848685"/>
                <a:ext cx="4532042" cy="817096"/>
              </a:xfrm>
              <a:prstGeom prst="rect">
                <a:avLst/>
              </a:prstGeom>
              <a:blipFill>
                <a:blip r:embed="rId3"/>
                <a:stretch>
                  <a:fillRect t="-112121" b="-151515"/>
                </a:stretch>
              </a:blipFill>
            </p:spPr>
            <p:txBody>
              <a:bodyPr/>
              <a:lstStyle/>
              <a:p>
                <a:r>
                  <a:rPr lang="en-US">
                    <a:noFill/>
                  </a:rPr>
                  <a:t> </a:t>
                </a:r>
              </a:p>
            </p:txBody>
          </p:sp>
        </mc:Fallback>
      </mc:AlternateContent>
    </p:spTree>
    <p:extLst>
      <p:ext uri="{BB962C8B-B14F-4D97-AF65-F5344CB8AC3E}">
        <p14:creationId xmlns:p14="http://schemas.microsoft.com/office/powerpoint/2010/main" val="17101074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CA54-0CFA-DEAD-9E73-76A5C80AF7C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228A9EDC-2340-F74C-24C7-FE68B4729EA4}"/>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8D1E368D-6013-080D-52F7-4958B36381F5}"/>
              </a:ext>
            </a:extLst>
          </p:cNvPr>
          <p:cNvSpPr>
            <a:spLocks noGrp="1"/>
          </p:cNvSpPr>
          <p:nvPr>
            <p:ph type="sldNum" sz="quarter" idx="12"/>
          </p:nvPr>
        </p:nvSpPr>
        <p:spPr/>
        <p:txBody>
          <a:bodyPr/>
          <a:lstStyle/>
          <a:p>
            <a:fld id="{0C6CD854-DD62-6C4B-87F1-66B34D688D3F}" type="slidenum">
              <a:rPr lang="en-US" smtClean="0"/>
              <a:t>17</a:t>
            </a:fld>
            <a:endParaRPr lang="en-US"/>
          </a:p>
        </p:txBody>
      </p:sp>
      <p:sp>
        <p:nvSpPr>
          <p:cNvPr id="5" name="Title 4">
            <a:extLst>
              <a:ext uri="{FF2B5EF4-FFF2-40B4-BE49-F238E27FC236}">
                <a16:creationId xmlns:a16="http://schemas.microsoft.com/office/drawing/2014/main" id="{AE93A10D-49A2-6A2D-456C-22CA1C025C1A}"/>
              </a:ext>
            </a:extLst>
          </p:cNvPr>
          <p:cNvSpPr>
            <a:spLocks noGrp="1"/>
          </p:cNvSpPr>
          <p:nvPr>
            <p:ph type="title"/>
          </p:nvPr>
        </p:nvSpPr>
        <p:spPr/>
        <p:txBody>
          <a:bodyPr/>
          <a:lstStyle/>
          <a:p>
            <a:r>
              <a:rPr lang="en-US" dirty="0"/>
              <a:t>Questions (2)</a:t>
            </a:r>
          </a:p>
        </p:txBody>
      </p:sp>
    </p:spTree>
    <p:extLst>
      <p:ext uri="{BB962C8B-B14F-4D97-AF65-F5344CB8AC3E}">
        <p14:creationId xmlns:p14="http://schemas.microsoft.com/office/powerpoint/2010/main" val="4132589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C239C1B-CE0B-C900-10CD-D7DBC60E7049}"/>
              </a:ext>
            </a:extLst>
          </p:cNvPr>
          <p:cNvSpPr>
            <a:spLocks noGrp="1"/>
          </p:cNvSpPr>
          <p:nvPr>
            <p:ph type="title"/>
          </p:nvPr>
        </p:nvSpPr>
        <p:spPr/>
        <p:txBody>
          <a:bodyPr/>
          <a:lstStyle/>
          <a:p>
            <a:r>
              <a:rPr lang="en-US" dirty="0"/>
              <a:t>Blurry Image</a:t>
            </a:r>
          </a:p>
        </p:txBody>
      </p:sp>
      <p:sp>
        <p:nvSpPr>
          <p:cNvPr id="4" name="Date Placeholder 3">
            <a:extLst>
              <a:ext uri="{FF2B5EF4-FFF2-40B4-BE49-F238E27FC236}">
                <a16:creationId xmlns:a16="http://schemas.microsoft.com/office/drawing/2014/main" id="{6EA6168D-43AE-8589-70CF-0974631F6C3C}"/>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053BCDC-5D90-01A6-81A3-609462BE1E1C}"/>
              </a:ext>
            </a:extLst>
          </p:cNvPr>
          <p:cNvSpPr>
            <a:spLocks noGrp="1"/>
          </p:cNvSpPr>
          <p:nvPr>
            <p:ph type="sldNum" sz="quarter" idx="12"/>
          </p:nvPr>
        </p:nvSpPr>
        <p:spPr/>
        <p:txBody>
          <a:bodyPr/>
          <a:lstStyle/>
          <a:p>
            <a:fld id="{0C6CD854-DD62-6C4B-87F1-66B34D688D3F}" type="slidenum">
              <a:rPr lang="en-US" smtClean="0"/>
              <a:t>18</a:t>
            </a:fld>
            <a:endParaRPr lang="en-US"/>
          </a:p>
        </p:txBody>
      </p:sp>
      <p:pic>
        <p:nvPicPr>
          <p:cNvPr id="8" name="Google Shape;1057;p131" descr="Photo of a dog sitting on the front porch of a yellow house in front of a red bicycle. There are threes and a car in the background. To the left of the image is a 7x7 convolutional kernel with all 1 values, representing an average blur filter.">
            <a:extLst>
              <a:ext uri="{FF2B5EF4-FFF2-40B4-BE49-F238E27FC236}">
                <a16:creationId xmlns:a16="http://schemas.microsoft.com/office/drawing/2014/main" id="{627082C5-D75C-35F6-8484-8B3C145F8989}"/>
              </a:ext>
            </a:extLst>
          </p:cNvPr>
          <p:cNvPicPr preferRelativeResize="0">
            <a:picLocks noChangeAspect="1"/>
          </p:cNvPicPr>
          <p:nvPr/>
        </p:nvPicPr>
        <p:blipFill>
          <a:blip r:embed="rId2">
            <a:alphaModFix/>
          </a:blip>
          <a:stretch>
            <a:fillRect/>
          </a:stretch>
        </p:blipFill>
        <p:spPr>
          <a:xfrm>
            <a:off x="288118" y="1950367"/>
            <a:ext cx="7306491" cy="3653264"/>
          </a:xfrm>
          <a:prstGeom prst="rect">
            <a:avLst/>
          </a:prstGeom>
          <a:noFill/>
          <a:ln>
            <a:noFill/>
          </a:ln>
        </p:spPr>
      </p:pic>
      <p:pic>
        <p:nvPicPr>
          <p:cNvPr id="9" name="Google Shape;1058;p131" descr="The photo of a dog sitting on the front porch of a yellow house in front of a red bicycle, but blurred as a result of the average blurring filter.">
            <a:extLst>
              <a:ext uri="{FF2B5EF4-FFF2-40B4-BE49-F238E27FC236}">
                <a16:creationId xmlns:a16="http://schemas.microsoft.com/office/drawing/2014/main" id="{49B477F6-7B6A-81EC-692D-DF96ACC2BB87}"/>
              </a:ext>
            </a:extLst>
          </p:cNvPr>
          <p:cNvPicPr preferRelativeResize="0">
            <a:picLocks noChangeAspect="1"/>
          </p:cNvPicPr>
          <p:nvPr/>
        </p:nvPicPr>
        <p:blipFill>
          <a:blip r:embed="rId3">
            <a:alphaModFix/>
          </a:blip>
          <a:stretch>
            <a:fillRect/>
          </a:stretch>
        </p:blipFill>
        <p:spPr>
          <a:xfrm>
            <a:off x="8469665" y="2305087"/>
            <a:ext cx="2943823" cy="2943823"/>
          </a:xfrm>
          <a:prstGeom prst="rect">
            <a:avLst/>
          </a:prstGeom>
          <a:noFill/>
          <a:ln w="28575" cap="flat" cmpd="sng">
            <a:noFill/>
            <a:prstDash val="solid"/>
            <a:round/>
            <a:headEnd type="none" w="sm" len="sm"/>
            <a:tailEnd type="none" w="sm" len="sm"/>
          </a:ln>
        </p:spPr>
      </p:pic>
      <p:sp>
        <p:nvSpPr>
          <p:cNvPr id="10" name="Right Arrow 9">
            <a:extLst>
              <a:ext uri="{FF2B5EF4-FFF2-40B4-BE49-F238E27FC236}">
                <a16:creationId xmlns:a16="http://schemas.microsoft.com/office/drawing/2014/main" id="{7AE24AEB-0503-E3A6-5BBD-1350106E23F0}"/>
              </a:ext>
              <a:ext uri="{C183D7F6-B498-43B3-948B-1728B52AA6E4}">
                <adec:decorative xmlns:adec="http://schemas.microsoft.com/office/drawing/2017/decorative" val="1"/>
              </a:ext>
            </a:extLst>
          </p:cNvPr>
          <p:cNvSpPr/>
          <p:nvPr/>
        </p:nvSpPr>
        <p:spPr>
          <a:xfrm>
            <a:off x="7721475" y="3554259"/>
            <a:ext cx="527539" cy="445477"/>
          </a:xfrm>
          <a:prstGeom prst="rightArrow">
            <a:avLst/>
          </a:prstGeom>
          <a:solidFill>
            <a:srgbClr val="FF00FF"/>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502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F9E1D-C0CE-4345-1E48-4973C450761B}"/>
              </a:ext>
            </a:extLst>
          </p:cNvPr>
          <p:cNvSpPr>
            <a:spLocks noGrp="1"/>
          </p:cNvSpPr>
          <p:nvPr>
            <p:ph type="title"/>
          </p:nvPr>
        </p:nvSpPr>
        <p:spPr/>
        <p:txBody>
          <a:bodyPr/>
          <a:lstStyle/>
          <a:p>
            <a:r>
              <a:rPr lang="en-US" dirty="0"/>
              <a:t>Mystery Kernel</a:t>
            </a:r>
          </a:p>
        </p:txBody>
      </p:sp>
      <p:sp>
        <p:nvSpPr>
          <p:cNvPr id="4" name="Date Placeholder 3">
            <a:extLst>
              <a:ext uri="{FF2B5EF4-FFF2-40B4-BE49-F238E27FC236}">
                <a16:creationId xmlns:a16="http://schemas.microsoft.com/office/drawing/2014/main" id="{6B47EB82-ABC7-5CAD-6EC1-6394104364A0}"/>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EAAEE89-68B2-29DB-3BE0-EA1E841A697F}"/>
              </a:ext>
            </a:extLst>
          </p:cNvPr>
          <p:cNvSpPr>
            <a:spLocks noGrp="1"/>
          </p:cNvSpPr>
          <p:nvPr>
            <p:ph type="sldNum" sz="quarter" idx="12"/>
          </p:nvPr>
        </p:nvSpPr>
        <p:spPr/>
        <p:txBody>
          <a:bodyPr/>
          <a:lstStyle/>
          <a:p>
            <a:fld id="{0C6CD854-DD62-6C4B-87F1-66B34D688D3F}" type="slidenum">
              <a:rPr lang="en-US" smtClean="0"/>
              <a:t>19</a:t>
            </a:fld>
            <a:endParaRPr lang="en-US"/>
          </a:p>
        </p:txBody>
      </p:sp>
      <p:pic>
        <p:nvPicPr>
          <p:cNvPr id="6" name="Google Shape;1293;p155" descr="Diagram showing a 3x3 sharpening kernel with the values 0, -1, 0, -1, 5, -1, 0, -1, 0.">
            <a:extLst>
              <a:ext uri="{FF2B5EF4-FFF2-40B4-BE49-F238E27FC236}">
                <a16:creationId xmlns:a16="http://schemas.microsoft.com/office/drawing/2014/main" id="{C647D5E0-DE83-B633-1911-EF40AF94B269}"/>
              </a:ext>
            </a:extLst>
          </p:cNvPr>
          <p:cNvPicPr preferRelativeResize="0"/>
          <p:nvPr/>
        </p:nvPicPr>
        <p:blipFill>
          <a:blip r:embed="rId2">
            <a:alphaModFix/>
          </a:blip>
          <a:stretch>
            <a:fillRect/>
          </a:stretch>
        </p:blipFill>
        <p:spPr>
          <a:xfrm>
            <a:off x="5104075" y="2902165"/>
            <a:ext cx="1983850" cy="1983850"/>
          </a:xfrm>
          <a:prstGeom prst="rect">
            <a:avLst/>
          </a:prstGeom>
          <a:noFill/>
          <a:ln>
            <a:noFill/>
          </a:ln>
        </p:spPr>
      </p:pic>
      <p:pic>
        <p:nvPicPr>
          <p:cNvPr id="7" name="Google Shape;1296;p155" descr="Photo of a dog sitting on the front porch of a yellow house in front of a red bicycle. There are threes and a car in the background.">
            <a:extLst>
              <a:ext uri="{FF2B5EF4-FFF2-40B4-BE49-F238E27FC236}">
                <a16:creationId xmlns:a16="http://schemas.microsoft.com/office/drawing/2014/main" id="{414FCBDA-34DA-F703-E20C-854ABC6E14EF}"/>
              </a:ext>
            </a:extLst>
          </p:cNvPr>
          <p:cNvPicPr preferRelativeResize="0"/>
          <p:nvPr/>
        </p:nvPicPr>
        <p:blipFill>
          <a:blip r:embed="rId3">
            <a:alphaModFix/>
          </a:blip>
          <a:stretch>
            <a:fillRect/>
          </a:stretch>
        </p:blipFill>
        <p:spPr>
          <a:xfrm>
            <a:off x="1565933" y="2256453"/>
            <a:ext cx="3275275" cy="3275275"/>
          </a:xfrm>
          <a:prstGeom prst="rect">
            <a:avLst/>
          </a:prstGeom>
          <a:noFill/>
          <a:ln>
            <a:noFill/>
          </a:ln>
        </p:spPr>
      </p:pic>
      <p:pic>
        <p:nvPicPr>
          <p:cNvPr id="8" name="Google Shape;1305;p156" descr="The same photo of a dog sitting on the front porch of a yellow house in front of a red bicycle, but sharped through the filter so edges are harsher and white and black pixels stand out more.">
            <a:extLst>
              <a:ext uri="{FF2B5EF4-FFF2-40B4-BE49-F238E27FC236}">
                <a16:creationId xmlns:a16="http://schemas.microsoft.com/office/drawing/2014/main" id="{7723A782-27C4-7C5B-BBF4-49EB9770825E}"/>
              </a:ext>
            </a:extLst>
          </p:cNvPr>
          <p:cNvPicPr preferRelativeResize="0"/>
          <p:nvPr/>
        </p:nvPicPr>
        <p:blipFill>
          <a:blip r:embed="rId4">
            <a:alphaModFix/>
          </a:blip>
          <a:stretch>
            <a:fillRect/>
          </a:stretch>
        </p:blipFill>
        <p:spPr>
          <a:xfrm>
            <a:off x="7350792" y="2256452"/>
            <a:ext cx="3275275" cy="3275275"/>
          </a:xfrm>
          <a:prstGeom prst="rect">
            <a:avLst/>
          </a:prstGeom>
          <a:noFill/>
          <a:ln>
            <a:noFill/>
          </a:ln>
        </p:spPr>
      </p:pic>
      <p:sp>
        <p:nvSpPr>
          <p:cNvPr id="9" name="Rounded Rectangle 8">
            <a:extLst>
              <a:ext uri="{FF2B5EF4-FFF2-40B4-BE49-F238E27FC236}">
                <a16:creationId xmlns:a16="http://schemas.microsoft.com/office/drawing/2014/main" id="{CD26708F-A61E-D03E-316D-8DF1D4E4741E}"/>
              </a:ext>
            </a:extLst>
          </p:cNvPr>
          <p:cNvSpPr/>
          <p:nvPr/>
        </p:nvSpPr>
        <p:spPr>
          <a:xfrm>
            <a:off x="4610099" y="1230924"/>
            <a:ext cx="2971801" cy="740168"/>
          </a:xfrm>
          <a:prstGeom prst="round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Amplify current pixel, add opposite of adjacent pixels</a:t>
            </a:r>
          </a:p>
        </p:txBody>
      </p:sp>
      <p:sp>
        <p:nvSpPr>
          <p:cNvPr id="10" name="Rounded Rectangle 9">
            <a:extLst>
              <a:ext uri="{FF2B5EF4-FFF2-40B4-BE49-F238E27FC236}">
                <a16:creationId xmlns:a16="http://schemas.microsoft.com/office/drawing/2014/main" id="{EF3DCEF7-2012-A3B2-CB21-9571C05107D3}"/>
              </a:ext>
            </a:extLst>
          </p:cNvPr>
          <p:cNvSpPr/>
          <p:nvPr/>
        </p:nvSpPr>
        <p:spPr>
          <a:xfrm>
            <a:off x="5353048" y="5531727"/>
            <a:ext cx="1485901" cy="586153"/>
          </a:xfrm>
          <a:prstGeom prst="roundRect">
            <a:avLst/>
          </a:prstGeom>
          <a:solidFill>
            <a:schemeClr val="accent3"/>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Sharpen</a:t>
            </a:r>
          </a:p>
        </p:txBody>
      </p:sp>
    </p:spTree>
    <p:extLst>
      <p:ext uri="{BB962C8B-B14F-4D97-AF65-F5344CB8AC3E}">
        <p14:creationId xmlns:p14="http://schemas.microsoft.com/office/powerpoint/2010/main" val="85575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DBAE-2F44-295B-A155-159DDF159C8E}"/>
              </a:ext>
            </a:extLst>
          </p:cNvPr>
          <p:cNvSpPr>
            <a:spLocks noGrp="1"/>
          </p:cNvSpPr>
          <p:nvPr>
            <p:ph type="ctrTitle"/>
          </p:nvPr>
        </p:nvSpPr>
        <p:spPr/>
        <p:txBody>
          <a:bodyPr/>
          <a:lstStyle/>
          <a:p>
            <a:r>
              <a:rPr lang="en-US" dirty="0"/>
              <a:t>Administrivia</a:t>
            </a:r>
          </a:p>
        </p:txBody>
      </p:sp>
      <p:sp>
        <p:nvSpPr>
          <p:cNvPr id="5" name="Slide Number Placeholder 4">
            <a:extLst>
              <a:ext uri="{FF2B5EF4-FFF2-40B4-BE49-F238E27FC236}">
                <a16:creationId xmlns:a16="http://schemas.microsoft.com/office/drawing/2014/main" id="{40232766-7746-2DD7-7347-F864637B699E}"/>
              </a:ext>
            </a:extLst>
          </p:cNvPr>
          <p:cNvSpPr>
            <a:spLocks noGrp="1"/>
          </p:cNvSpPr>
          <p:nvPr>
            <p:ph type="sldNum" sz="quarter" idx="12"/>
          </p:nvPr>
        </p:nvSpPr>
        <p:spPr/>
        <p:txBody>
          <a:bodyPr/>
          <a:lstStyle/>
          <a:p>
            <a:fld id="{0C6CD854-DD62-6C4B-87F1-66B34D688D3F}" type="slidenum">
              <a:rPr lang="en-US" smtClean="0"/>
              <a:t>2</a:t>
            </a:fld>
            <a:endParaRPr lang="en-US"/>
          </a:p>
        </p:txBody>
      </p:sp>
      <p:sp>
        <p:nvSpPr>
          <p:cNvPr id="6" name="Text Placeholder 5">
            <a:extLst>
              <a:ext uri="{FF2B5EF4-FFF2-40B4-BE49-F238E27FC236}">
                <a16:creationId xmlns:a16="http://schemas.microsoft.com/office/drawing/2014/main" id="{E2A06076-620B-1F66-6CB0-B63FCF382201}"/>
              </a:ext>
            </a:extLst>
          </p:cNvPr>
          <p:cNvSpPr>
            <a:spLocks noGrp="1"/>
          </p:cNvSpPr>
          <p:nvPr>
            <p:ph type="body" sz="quarter" idx="13"/>
          </p:nvPr>
        </p:nvSpPr>
        <p:spPr>
          <a:xfrm>
            <a:off x="1624359" y="3768662"/>
            <a:ext cx="3043333" cy="2259013"/>
          </a:xfrm>
        </p:spPr>
        <p:txBody>
          <a:bodyPr/>
          <a:lstStyle/>
          <a:p>
            <a:pPr>
              <a:buClr>
                <a:schemeClr val="tx1"/>
              </a:buClr>
            </a:pPr>
            <a:r>
              <a:rPr lang="en-US" b="1" dirty="0">
                <a:solidFill>
                  <a:schemeClr val="accent2"/>
                </a:solidFill>
              </a:rPr>
              <a:t>Test 2 </a:t>
            </a:r>
            <a:r>
              <a:rPr lang="en-US" dirty="0"/>
              <a:t>released</a:t>
            </a:r>
          </a:p>
        </p:txBody>
      </p:sp>
      <p:sp>
        <p:nvSpPr>
          <p:cNvPr id="8" name="Text Placeholder 7">
            <a:extLst>
              <a:ext uri="{FF2B5EF4-FFF2-40B4-BE49-F238E27FC236}">
                <a16:creationId xmlns:a16="http://schemas.microsoft.com/office/drawing/2014/main" id="{E435079F-CE98-A269-61B2-F74BFA6D95EB}"/>
              </a:ext>
            </a:extLst>
          </p:cNvPr>
          <p:cNvSpPr>
            <a:spLocks noGrp="1"/>
          </p:cNvSpPr>
          <p:nvPr>
            <p:ph type="body" sz="quarter" idx="16"/>
          </p:nvPr>
        </p:nvSpPr>
        <p:spPr>
          <a:xfrm>
            <a:off x="4745511" y="3762440"/>
            <a:ext cx="3507535" cy="2259013"/>
          </a:xfrm>
        </p:spPr>
        <p:txBody>
          <a:bodyPr/>
          <a:lstStyle/>
          <a:p>
            <a:pPr>
              <a:buClr>
                <a:schemeClr val="tx1"/>
              </a:buClr>
            </a:pPr>
            <a:r>
              <a:rPr lang="en-US" b="1" dirty="0">
                <a:solidFill>
                  <a:schemeClr val="accent3"/>
                </a:solidFill>
              </a:rPr>
              <a:t>Project 4</a:t>
            </a:r>
            <a:r>
              <a:rPr lang="en-US" dirty="0"/>
              <a:t> </a:t>
            </a:r>
            <a:r>
              <a:rPr lang="en-US" dirty="0">
                <a:latin typeface="+mj-lt"/>
              </a:rPr>
              <a:t>due</a:t>
            </a:r>
            <a:r>
              <a:rPr lang="en-US" dirty="0"/>
              <a:t> tomorrow (8.13)</a:t>
            </a:r>
          </a:p>
          <a:p>
            <a:pPr>
              <a:buClr>
                <a:schemeClr val="tx1"/>
              </a:buClr>
            </a:pPr>
            <a:r>
              <a:rPr lang="en-US" b="1" dirty="0">
                <a:solidFill>
                  <a:schemeClr val="accent3"/>
                </a:solidFill>
              </a:rPr>
              <a:t>Homework 4 </a:t>
            </a:r>
            <a:r>
              <a:rPr lang="en-US" dirty="0">
                <a:latin typeface="+mj-lt"/>
              </a:rPr>
              <a:t>due</a:t>
            </a:r>
            <a:r>
              <a:rPr lang="en-US" dirty="0"/>
              <a:t> next week (8.20)</a:t>
            </a:r>
          </a:p>
          <a:p>
            <a:pPr lvl="1">
              <a:buClr>
                <a:schemeClr val="tx1"/>
              </a:buClr>
            </a:pPr>
            <a:r>
              <a:rPr lang="en-US" dirty="0"/>
              <a:t>No late period — HW4 must be turned in by 8.21</a:t>
            </a:r>
          </a:p>
          <a:p>
            <a:pPr marL="0" indent="0">
              <a:buClr>
                <a:schemeClr val="tx1"/>
              </a:buClr>
              <a:buNone/>
            </a:pPr>
            <a:endParaRPr lang="en-US" b="1" dirty="0"/>
          </a:p>
        </p:txBody>
      </p:sp>
      <p:sp>
        <p:nvSpPr>
          <p:cNvPr id="4" name="Date Placeholder 3">
            <a:extLst>
              <a:ext uri="{FF2B5EF4-FFF2-40B4-BE49-F238E27FC236}">
                <a16:creationId xmlns:a16="http://schemas.microsoft.com/office/drawing/2014/main" id="{AB662D48-429A-BE0A-ED5A-EC012FABD3A8}"/>
              </a:ext>
            </a:extLst>
          </p:cNvPr>
          <p:cNvSpPr>
            <a:spLocks noGrp="1"/>
          </p:cNvSpPr>
          <p:nvPr>
            <p:ph type="dt" sz="half" idx="4294967295"/>
          </p:nvPr>
        </p:nvSpPr>
        <p:spPr>
          <a:xfrm>
            <a:off x="497159" y="6356350"/>
            <a:ext cx="2743200" cy="365125"/>
          </a:xfrm>
        </p:spPr>
        <p:txBody>
          <a:bodyPr/>
          <a:lstStyle/>
          <a:p>
            <a:r>
              <a:rPr lang="en-US" dirty="0"/>
              <a:t>CSE 473</a:t>
            </a:r>
          </a:p>
        </p:txBody>
      </p:sp>
      <p:pic>
        <p:nvPicPr>
          <p:cNvPr id="9" name="Picture 2" descr="Illustration of a robot holding a clipboard with its back turned">
            <a:extLst>
              <a:ext uri="{FF2B5EF4-FFF2-40B4-BE49-F238E27FC236}">
                <a16:creationId xmlns:a16="http://schemas.microsoft.com/office/drawing/2014/main" id="{3530B264-99D7-642F-0118-9E9B1F334D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756" t="47968" r="37446"/>
          <a:stretch>
            <a:fillRect/>
          </a:stretch>
        </p:blipFill>
        <p:spPr bwMode="auto">
          <a:xfrm flipH="1">
            <a:off x="8357144" y="1771233"/>
            <a:ext cx="2470764" cy="3315534"/>
          </a:xfrm>
          <a:prstGeom prst="rect">
            <a:avLst/>
          </a:prstGeom>
          <a:noFill/>
        </p:spPr>
      </p:pic>
      <p:sp>
        <p:nvSpPr>
          <p:cNvPr id="10" name="Rectangle 9">
            <a:extLst>
              <a:ext uri="{FF2B5EF4-FFF2-40B4-BE49-F238E27FC236}">
                <a16:creationId xmlns:a16="http://schemas.microsoft.com/office/drawing/2014/main" id="{42C7F413-3057-84C0-A8D4-309866A75D39}"/>
              </a:ext>
              <a:ext uri="{C183D7F6-B498-43B3-948B-1728B52AA6E4}">
                <adec:decorative xmlns:adec="http://schemas.microsoft.com/office/drawing/2017/decorative" val="1"/>
              </a:ext>
            </a:extLst>
          </p:cNvPr>
          <p:cNvSpPr/>
          <p:nvPr/>
        </p:nvSpPr>
        <p:spPr>
          <a:xfrm>
            <a:off x="8065477" y="1606062"/>
            <a:ext cx="773723" cy="9964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28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7A9537-DD6D-BA26-4C8B-F1ABD92D99D3}"/>
              </a:ext>
            </a:extLst>
          </p:cNvPr>
          <p:cNvSpPr>
            <a:spLocks noGrp="1"/>
          </p:cNvSpPr>
          <p:nvPr>
            <p:ph type="title"/>
          </p:nvPr>
        </p:nvSpPr>
        <p:spPr/>
        <p:txBody>
          <a:bodyPr/>
          <a:lstStyle/>
          <a:p>
            <a:r>
              <a:rPr lang="en-US" dirty="0"/>
              <a:t>Abstracting Images</a:t>
            </a:r>
          </a:p>
        </p:txBody>
      </p:sp>
      <p:sp>
        <p:nvSpPr>
          <p:cNvPr id="4" name="Date Placeholder 3">
            <a:extLst>
              <a:ext uri="{FF2B5EF4-FFF2-40B4-BE49-F238E27FC236}">
                <a16:creationId xmlns:a16="http://schemas.microsoft.com/office/drawing/2014/main" id="{396B14E7-956F-115D-24DA-D6478616F058}"/>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D429E322-17FE-215C-1116-B3F793443328}"/>
              </a:ext>
            </a:extLst>
          </p:cNvPr>
          <p:cNvSpPr>
            <a:spLocks noGrp="1"/>
          </p:cNvSpPr>
          <p:nvPr>
            <p:ph type="sldNum" sz="quarter" idx="12"/>
          </p:nvPr>
        </p:nvSpPr>
        <p:spPr/>
        <p:txBody>
          <a:bodyPr/>
          <a:lstStyle/>
          <a:p>
            <a:fld id="{0C6CD854-DD62-6C4B-87F1-66B34D688D3F}" type="slidenum">
              <a:rPr lang="en-US" smtClean="0"/>
              <a:t>20</a:t>
            </a:fld>
            <a:endParaRPr lang="en-US"/>
          </a:p>
        </p:txBody>
      </p:sp>
      <p:pic>
        <p:nvPicPr>
          <p:cNvPr id="8" name="Google Shape;1338;p160" descr="Photo of a dog sitting on the front porch of a yellow house in front of a red bicycle. There are threes and a car in the background.">
            <a:extLst>
              <a:ext uri="{FF2B5EF4-FFF2-40B4-BE49-F238E27FC236}">
                <a16:creationId xmlns:a16="http://schemas.microsoft.com/office/drawing/2014/main" id="{DD5E7B5D-6090-6B4C-E5F5-F30A6AF0E2D2}"/>
              </a:ext>
            </a:extLst>
          </p:cNvPr>
          <p:cNvPicPr preferRelativeResize="0"/>
          <p:nvPr/>
        </p:nvPicPr>
        <p:blipFill>
          <a:blip r:embed="rId2">
            <a:alphaModFix/>
          </a:blip>
          <a:stretch>
            <a:fillRect/>
          </a:stretch>
        </p:blipFill>
        <p:spPr>
          <a:xfrm>
            <a:off x="639815" y="2113591"/>
            <a:ext cx="3275275" cy="3275275"/>
          </a:xfrm>
          <a:prstGeom prst="rect">
            <a:avLst/>
          </a:prstGeom>
          <a:noFill/>
          <a:ln>
            <a:noFill/>
          </a:ln>
        </p:spPr>
      </p:pic>
      <p:pic>
        <p:nvPicPr>
          <p:cNvPr id="9" name="Google Shape;1339;p160" descr="Diagram showing a 3x3 vertical Sobel kernel with the values -1, 0, 1, -2, 0, 2, -1, 0, 1.">
            <a:extLst>
              <a:ext uri="{FF2B5EF4-FFF2-40B4-BE49-F238E27FC236}">
                <a16:creationId xmlns:a16="http://schemas.microsoft.com/office/drawing/2014/main" id="{B06BCB63-92FA-F56B-90C0-E976C4B1F47B}"/>
              </a:ext>
            </a:extLst>
          </p:cNvPr>
          <p:cNvPicPr preferRelativeResize="0"/>
          <p:nvPr/>
        </p:nvPicPr>
        <p:blipFill>
          <a:blip r:embed="rId3">
            <a:alphaModFix/>
          </a:blip>
          <a:stretch>
            <a:fillRect/>
          </a:stretch>
        </p:blipFill>
        <p:spPr>
          <a:xfrm>
            <a:off x="4271741" y="3751229"/>
            <a:ext cx="1983850" cy="1983850"/>
          </a:xfrm>
          <a:prstGeom prst="rect">
            <a:avLst/>
          </a:prstGeom>
          <a:noFill/>
          <a:ln>
            <a:noFill/>
          </a:ln>
        </p:spPr>
      </p:pic>
      <p:pic>
        <p:nvPicPr>
          <p:cNvPr id="10" name="Google Shape;1340;p160" descr="Diagram showing a 3x3 horizontal Sobel kernel with the values -1, -2, -1, 0, 0, 0, 1, 2, 1">
            <a:extLst>
              <a:ext uri="{FF2B5EF4-FFF2-40B4-BE49-F238E27FC236}">
                <a16:creationId xmlns:a16="http://schemas.microsoft.com/office/drawing/2014/main" id="{6505BBE3-CB12-BA9D-E365-B5A7324445A9}"/>
              </a:ext>
            </a:extLst>
          </p:cNvPr>
          <p:cNvPicPr preferRelativeResize="0"/>
          <p:nvPr/>
        </p:nvPicPr>
        <p:blipFill>
          <a:blip r:embed="rId4">
            <a:alphaModFix/>
          </a:blip>
          <a:stretch>
            <a:fillRect/>
          </a:stretch>
        </p:blipFill>
        <p:spPr>
          <a:xfrm>
            <a:off x="4271741" y="1683029"/>
            <a:ext cx="1983850" cy="1983850"/>
          </a:xfrm>
          <a:prstGeom prst="rect">
            <a:avLst/>
          </a:prstGeom>
          <a:noFill/>
          <a:ln>
            <a:noFill/>
          </a:ln>
        </p:spPr>
      </p:pic>
      <p:pic>
        <p:nvPicPr>
          <p:cNvPr id="12" name="Google Shape;1341;p160" descr="The photo of the dog and bicycle transformed with a horizontal edge detection filter. The result is a black and white image where horizontal lines (such as the siding of the porch) stand out in white.">
            <a:extLst>
              <a:ext uri="{FF2B5EF4-FFF2-40B4-BE49-F238E27FC236}">
                <a16:creationId xmlns:a16="http://schemas.microsoft.com/office/drawing/2014/main" id="{47184816-2482-B415-5B84-8B73362ED873}"/>
              </a:ext>
            </a:extLst>
          </p:cNvPr>
          <p:cNvPicPr preferRelativeResize="0"/>
          <p:nvPr/>
        </p:nvPicPr>
        <p:blipFill>
          <a:blip r:embed="rId5">
            <a:alphaModFix/>
          </a:blip>
          <a:stretch>
            <a:fillRect/>
          </a:stretch>
        </p:blipFill>
        <p:spPr>
          <a:xfrm>
            <a:off x="6612242" y="1704241"/>
            <a:ext cx="1983850" cy="1983850"/>
          </a:xfrm>
          <a:prstGeom prst="rect">
            <a:avLst/>
          </a:prstGeom>
          <a:noFill/>
          <a:ln>
            <a:noFill/>
          </a:ln>
        </p:spPr>
      </p:pic>
      <p:pic>
        <p:nvPicPr>
          <p:cNvPr id="13" name="Google Shape;1342;p160" descr="The photo of the dog and bicycle transformed with a vertical edge detection filter. The result is a black and white image where vertical lines (such as the porch floor boards) stand out in white.">
            <a:extLst>
              <a:ext uri="{FF2B5EF4-FFF2-40B4-BE49-F238E27FC236}">
                <a16:creationId xmlns:a16="http://schemas.microsoft.com/office/drawing/2014/main" id="{3054ACAA-15DB-ECAC-3831-F36627780253}"/>
              </a:ext>
            </a:extLst>
          </p:cNvPr>
          <p:cNvPicPr preferRelativeResize="0"/>
          <p:nvPr/>
        </p:nvPicPr>
        <p:blipFill>
          <a:blip r:embed="rId6">
            <a:alphaModFix/>
          </a:blip>
          <a:stretch>
            <a:fillRect/>
          </a:stretch>
        </p:blipFill>
        <p:spPr>
          <a:xfrm>
            <a:off x="6612245" y="3814367"/>
            <a:ext cx="1983850" cy="1983850"/>
          </a:xfrm>
          <a:prstGeom prst="rect">
            <a:avLst/>
          </a:prstGeom>
          <a:noFill/>
          <a:ln>
            <a:noFill/>
          </a:ln>
        </p:spPr>
      </p:pic>
      <p:pic>
        <p:nvPicPr>
          <p:cNvPr id="15" name="Google Shape;1352;p161" descr="The photo of the dog and bicycle transformed through a combined edge detection filter. The result is a mostly white image with the edges of the dog, bicycle, and car outlined in combinations of the red, green, and blue channels.">
            <a:extLst>
              <a:ext uri="{FF2B5EF4-FFF2-40B4-BE49-F238E27FC236}">
                <a16:creationId xmlns:a16="http://schemas.microsoft.com/office/drawing/2014/main" id="{1324AC72-DFCA-F299-C6C8-DF1BCA9C6E8F}"/>
              </a:ext>
            </a:extLst>
          </p:cNvPr>
          <p:cNvPicPr preferRelativeResize="0">
            <a:picLocks noChangeAspect="1"/>
          </p:cNvPicPr>
          <p:nvPr/>
        </p:nvPicPr>
        <p:blipFill>
          <a:blip r:embed="rId7">
            <a:alphaModFix/>
          </a:blip>
          <a:stretch>
            <a:fillRect/>
          </a:stretch>
        </p:blipFill>
        <p:spPr>
          <a:xfrm>
            <a:off x="8951641" y="2379628"/>
            <a:ext cx="2743200" cy="2743200"/>
          </a:xfrm>
          <a:prstGeom prst="rect">
            <a:avLst/>
          </a:prstGeom>
          <a:noFill/>
          <a:ln>
            <a:noFill/>
          </a:ln>
        </p:spPr>
      </p:pic>
      <p:sp>
        <p:nvSpPr>
          <p:cNvPr id="16" name="Rounded Rectangle 15">
            <a:extLst>
              <a:ext uri="{FF2B5EF4-FFF2-40B4-BE49-F238E27FC236}">
                <a16:creationId xmlns:a16="http://schemas.microsoft.com/office/drawing/2014/main" id="{348680B1-72A6-0931-53A0-C0448F99D228}"/>
              </a:ext>
            </a:extLst>
          </p:cNvPr>
          <p:cNvSpPr/>
          <p:nvPr/>
        </p:nvSpPr>
        <p:spPr>
          <a:xfrm>
            <a:off x="5104074" y="6070627"/>
            <a:ext cx="1983850" cy="586153"/>
          </a:xfrm>
          <a:prstGeom prst="roundRect">
            <a:avLst/>
          </a:prstGeom>
          <a:solidFill>
            <a:schemeClr val="accent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Sobel Kernels</a:t>
            </a:r>
          </a:p>
        </p:txBody>
      </p:sp>
    </p:spTree>
    <p:extLst>
      <p:ext uri="{BB962C8B-B14F-4D97-AF65-F5344CB8AC3E}">
        <p14:creationId xmlns:p14="http://schemas.microsoft.com/office/powerpoint/2010/main" val="4251410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1" name="Straight Connector 240">
            <a:extLst>
              <a:ext uri="{FF2B5EF4-FFF2-40B4-BE49-F238E27FC236}">
                <a16:creationId xmlns:a16="http://schemas.microsoft.com/office/drawing/2014/main" id="{14B78248-9ACC-D621-D705-B65F374F0E55}"/>
              </a:ext>
              <a:ext uri="{C183D7F6-B498-43B3-948B-1728B52AA6E4}">
                <adec:decorative xmlns:adec="http://schemas.microsoft.com/office/drawing/2017/decorative" val="1"/>
              </a:ext>
            </a:extLst>
          </p:cNvPr>
          <p:cNvCxnSpPr>
            <a:cxnSpLocks/>
            <a:endCxn id="33" idx="1"/>
          </p:cNvCxnSpPr>
          <p:nvPr/>
        </p:nvCxnSpPr>
        <p:spPr>
          <a:xfrm flipV="1">
            <a:off x="7677201" y="2345265"/>
            <a:ext cx="1842736" cy="578795"/>
          </a:xfrm>
          <a:prstGeom prst="line">
            <a:avLst/>
          </a:prstGeom>
          <a:ln>
            <a:solidFill>
              <a:schemeClr val="bg2"/>
            </a:solidFill>
            <a:prstDash val="sysDot"/>
          </a:ln>
        </p:spPr>
        <p:style>
          <a:lnRef idx="2">
            <a:schemeClr val="accent1"/>
          </a:lnRef>
          <a:fillRef idx="0">
            <a:schemeClr val="accent1"/>
          </a:fillRef>
          <a:effectRef idx="1">
            <a:schemeClr val="accent1"/>
          </a:effectRef>
          <a:fontRef idx="minor">
            <a:schemeClr val="tx1"/>
          </a:fontRef>
        </p:style>
      </p:cxnSp>
      <p:cxnSp>
        <p:nvCxnSpPr>
          <p:cNvPr id="242" name="Straight Connector 241">
            <a:extLst>
              <a:ext uri="{FF2B5EF4-FFF2-40B4-BE49-F238E27FC236}">
                <a16:creationId xmlns:a16="http://schemas.microsoft.com/office/drawing/2014/main" id="{6326349A-D112-D7A4-2D17-66014BFF2E62}"/>
              </a:ext>
              <a:ext uri="{C183D7F6-B498-43B3-948B-1728B52AA6E4}">
                <adec:decorative xmlns:adec="http://schemas.microsoft.com/office/drawing/2017/decorative" val="1"/>
              </a:ext>
            </a:extLst>
          </p:cNvPr>
          <p:cNvCxnSpPr>
            <a:cxnSpLocks/>
            <a:endCxn id="40" idx="1"/>
          </p:cNvCxnSpPr>
          <p:nvPr/>
        </p:nvCxnSpPr>
        <p:spPr>
          <a:xfrm>
            <a:off x="8335108" y="4295963"/>
            <a:ext cx="1182076" cy="583949"/>
          </a:xfrm>
          <a:prstGeom prst="line">
            <a:avLst/>
          </a:prstGeom>
          <a:ln>
            <a:solidFill>
              <a:schemeClr val="bg2"/>
            </a:solidFill>
            <a:prstDash val="sysDot"/>
          </a:ln>
        </p:spPr>
        <p:style>
          <a:lnRef idx="2">
            <a:schemeClr val="accent1"/>
          </a:lnRef>
          <a:fillRef idx="0">
            <a:schemeClr val="accent1"/>
          </a:fillRef>
          <a:effectRef idx="1">
            <a:schemeClr val="accent1"/>
          </a:effectRef>
          <a:fontRef idx="minor">
            <a:schemeClr val="tx1"/>
          </a:fontRef>
        </p:style>
      </p:cxnSp>
      <p:sp>
        <p:nvSpPr>
          <p:cNvPr id="6" name="Title 5">
            <a:extLst>
              <a:ext uri="{FF2B5EF4-FFF2-40B4-BE49-F238E27FC236}">
                <a16:creationId xmlns:a16="http://schemas.microsoft.com/office/drawing/2014/main" id="{7F561F69-0A3C-AF7D-75A4-46098630BD91}"/>
              </a:ext>
            </a:extLst>
          </p:cNvPr>
          <p:cNvSpPr>
            <a:spLocks noGrp="1"/>
          </p:cNvSpPr>
          <p:nvPr>
            <p:ph type="title"/>
          </p:nvPr>
        </p:nvSpPr>
        <p:spPr/>
        <p:txBody>
          <a:bodyPr/>
          <a:lstStyle/>
          <a:p>
            <a:r>
              <a:rPr lang="en-US" dirty="0"/>
              <a:t>Convolutional Neural Networks</a:t>
            </a:r>
          </a:p>
        </p:txBody>
      </p:sp>
      <p:sp>
        <p:nvSpPr>
          <p:cNvPr id="4" name="Date Placeholder 3">
            <a:extLst>
              <a:ext uri="{FF2B5EF4-FFF2-40B4-BE49-F238E27FC236}">
                <a16:creationId xmlns:a16="http://schemas.microsoft.com/office/drawing/2014/main" id="{7F18076D-A69A-AAED-3C96-6F2DE5581850}"/>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09AFBC9B-762B-7414-3247-C5D5C44D1749}"/>
              </a:ext>
            </a:extLst>
          </p:cNvPr>
          <p:cNvSpPr>
            <a:spLocks noGrp="1"/>
          </p:cNvSpPr>
          <p:nvPr>
            <p:ph type="sldNum" sz="quarter" idx="12"/>
          </p:nvPr>
        </p:nvSpPr>
        <p:spPr/>
        <p:txBody>
          <a:bodyPr/>
          <a:lstStyle/>
          <a:p>
            <a:fld id="{0C6CD854-DD62-6C4B-87F1-66B34D688D3F}" type="slidenum">
              <a:rPr lang="en-US" smtClean="0"/>
              <a:t>21</a:t>
            </a:fld>
            <a:endParaRPr lang="en-US"/>
          </a:p>
        </p:txBody>
      </p:sp>
      <p:pic>
        <p:nvPicPr>
          <p:cNvPr id="9" name="Picture 8" descr="Photo of a red panda standing on top of a wooden structure.">
            <a:extLst>
              <a:ext uri="{FF2B5EF4-FFF2-40B4-BE49-F238E27FC236}">
                <a16:creationId xmlns:a16="http://schemas.microsoft.com/office/drawing/2014/main" id="{1F230FEA-98C8-70F2-2DD3-7C75A4B7CA13}"/>
              </a:ext>
            </a:extLst>
          </p:cNvPr>
          <p:cNvPicPr>
            <a:picLocks noChangeAspect="1"/>
          </p:cNvPicPr>
          <p:nvPr/>
        </p:nvPicPr>
        <p:blipFill>
          <a:blip r:embed="rId2"/>
          <a:srcRect l="10639" b="466"/>
          <a:stretch>
            <a:fillRect/>
          </a:stretch>
        </p:blipFill>
        <p:spPr>
          <a:xfrm>
            <a:off x="497158" y="2593675"/>
            <a:ext cx="2042278" cy="2037828"/>
          </a:xfrm>
          <a:prstGeom prst="rect">
            <a:avLst/>
          </a:prstGeom>
        </p:spPr>
      </p:pic>
      <p:grpSp>
        <p:nvGrpSpPr>
          <p:cNvPr id="15" name="Group 14">
            <a:extLst>
              <a:ext uri="{FF2B5EF4-FFF2-40B4-BE49-F238E27FC236}">
                <a16:creationId xmlns:a16="http://schemas.microsoft.com/office/drawing/2014/main" id="{52D0F492-90D9-F020-FE7A-40DB1304A449}"/>
              </a:ext>
              <a:ext uri="{C183D7F6-B498-43B3-948B-1728B52AA6E4}">
                <adec:decorative xmlns:adec="http://schemas.microsoft.com/office/drawing/2017/decorative" val="1"/>
              </a:ext>
            </a:extLst>
          </p:cNvPr>
          <p:cNvGrpSpPr/>
          <p:nvPr/>
        </p:nvGrpSpPr>
        <p:grpSpPr>
          <a:xfrm>
            <a:off x="2912613" y="2509764"/>
            <a:ext cx="2203940" cy="2205647"/>
            <a:chOff x="4161693" y="2791267"/>
            <a:chExt cx="2203940" cy="2205647"/>
          </a:xfrm>
        </p:grpSpPr>
        <p:sp>
          <p:nvSpPr>
            <p:cNvPr id="10" name="Rectangle 9">
              <a:extLst>
                <a:ext uri="{FF2B5EF4-FFF2-40B4-BE49-F238E27FC236}">
                  <a16:creationId xmlns:a16="http://schemas.microsoft.com/office/drawing/2014/main" id="{C38E4E58-B34C-8096-DDC9-F84E46C79950}"/>
                </a:ext>
              </a:extLst>
            </p:cNvPr>
            <p:cNvSpPr/>
            <p:nvPr/>
          </p:nvSpPr>
          <p:spPr>
            <a:xfrm>
              <a:off x="4161693" y="2791267"/>
              <a:ext cx="1828800" cy="1830511"/>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02DFA90-F356-DB78-A935-643F19054420}"/>
                </a:ext>
              </a:extLst>
            </p:cNvPr>
            <p:cNvSpPr/>
            <p:nvPr/>
          </p:nvSpPr>
          <p:spPr>
            <a:xfrm>
              <a:off x="4255478" y="2885051"/>
              <a:ext cx="1828800" cy="1830511"/>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34069A3-1ABD-3348-A50B-72E0E31255AC}"/>
                </a:ext>
              </a:extLst>
            </p:cNvPr>
            <p:cNvSpPr/>
            <p:nvPr/>
          </p:nvSpPr>
          <p:spPr>
            <a:xfrm>
              <a:off x="4349263" y="2978835"/>
              <a:ext cx="1828800" cy="1830511"/>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54C1149-5643-DB73-7C11-605C5A04C5A6}"/>
                </a:ext>
              </a:extLst>
            </p:cNvPr>
            <p:cNvSpPr/>
            <p:nvPr/>
          </p:nvSpPr>
          <p:spPr>
            <a:xfrm>
              <a:off x="4443048" y="3072619"/>
              <a:ext cx="1828800" cy="1830511"/>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30A7274-7F0A-885D-D9A8-47C5601324A0}"/>
                </a:ext>
              </a:extLst>
            </p:cNvPr>
            <p:cNvSpPr/>
            <p:nvPr/>
          </p:nvSpPr>
          <p:spPr>
            <a:xfrm>
              <a:off x="4536833" y="3166403"/>
              <a:ext cx="1828800" cy="1830511"/>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D2B60FF9-D217-B5F4-501B-D6F110F498CB}"/>
              </a:ext>
              <a:ext uri="{C183D7F6-B498-43B3-948B-1728B52AA6E4}">
                <adec:decorative xmlns:adec="http://schemas.microsoft.com/office/drawing/2017/decorative" val="1"/>
              </a:ext>
            </a:extLst>
          </p:cNvPr>
          <p:cNvGrpSpPr/>
          <p:nvPr/>
        </p:nvGrpSpPr>
        <p:grpSpPr>
          <a:xfrm>
            <a:off x="5519082" y="2668455"/>
            <a:ext cx="1892208" cy="1888267"/>
            <a:chOff x="7233112" y="2693742"/>
            <a:chExt cx="1892208" cy="1888267"/>
          </a:xfrm>
        </p:grpSpPr>
        <p:sp>
          <p:nvSpPr>
            <p:cNvPr id="16" name="Rectangle 15">
              <a:extLst>
                <a:ext uri="{FF2B5EF4-FFF2-40B4-BE49-F238E27FC236}">
                  <a16:creationId xmlns:a16="http://schemas.microsoft.com/office/drawing/2014/main" id="{9A5BB219-E9A4-25DE-AE0E-6F6F7A06289D}"/>
                </a:ext>
              </a:extLst>
            </p:cNvPr>
            <p:cNvSpPr/>
            <p:nvPr/>
          </p:nvSpPr>
          <p:spPr>
            <a:xfrm>
              <a:off x="7233112" y="2693742"/>
              <a:ext cx="1329498" cy="1325563"/>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1C431EA-5ECB-D66F-3C49-265CF94D682A}"/>
                </a:ext>
              </a:extLst>
            </p:cNvPr>
            <p:cNvSpPr/>
            <p:nvPr/>
          </p:nvSpPr>
          <p:spPr>
            <a:xfrm>
              <a:off x="7326897" y="2787526"/>
              <a:ext cx="1329498" cy="1325563"/>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4730734-EC19-F3F9-035E-1935C8F8C3E0}"/>
                </a:ext>
              </a:extLst>
            </p:cNvPr>
            <p:cNvSpPr/>
            <p:nvPr/>
          </p:nvSpPr>
          <p:spPr>
            <a:xfrm>
              <a:off x="7420682" y="2881310"/>
              <a:ext cx="1329498" cy="1325563"/>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EF9A5B8-F779-5DFA-2FBC-EEA5C7393573}"/>
                </a:ext>
              </a:extLst>
            </p:cNvPr>
            <p:cNvSpPr/>
            <p:nvPr/>
          </p:nvSpPr>
          <p:spPr>
            <a:xfrm>
              <a:off x="7514467" y="2975094"/>
              <a:ext cx="1329498" cy="1325563"/>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A1FED81-BAD6-C408-2708-FB5B8DBE4F5D}"/>
                </a:ext>
              </a:extLst>
            </p:cNvPr>
            <p:cNvSpPr/>
            <p:nvPr/>
          </p:nvSpPr>
          <p:spPr>
            <a:xfrm>
              <a:off x="7608252" y="3068878"/>
              <a:ext cx="1329498" cy="1325563"/>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2B9FC0F-3346-72E7-E909-E897F5D849DD}"/>
                </a:ext>
              </a:extLst>
            </p:cNvPr>
            <p:cNvSpPr/>
            <p:nvPr/>
          </p:nvSpPr>
          <p:spPr>
            <a:xfrm>
              <a:off x="7702037" y="3162662"/>
              <a:ext cx="1329498" cy="1325563"/>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8204EDB-0B68-A252-2F6C-F3CC1D6F3F9A}"/>
                </a:ext>
              </a:extLst>
            </p:cNvPr>
            <p:cNvSpPr/>
            <p:nvPr/>
          </p:nvSpPr>
          <p:spPr>
            <a:xfrm>
              <a:off x="7795822" y="3256446"/>
              <a:ext cx="1329498" cy="1325563"/>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AB963FB3-E8B0-D13B-285E-4B8FDD8E2102}"/>
              </a:ext>
              <a:ext uri="{C183D7F6-B498-43B3-948B-1728B52AA6E4}">
                <adec:decorative xmlns:adec="http://schemas.microsoft.com/office/drawing/2017/decorative" val="1"/>
              </a:ext>
            </a:extLst>
          </p:cNvPr>
          <p:cNvGrpSpPr/>
          <p:nvPr/>
        </p:nvGrpSpPr>
        <p:grpSpPr>
          <a:xfrm>
            <a:off x="7673376" y="2918486"/>
            <a:ext cx="1413760" cy="1379019"/>
            <a:chOff x="8997445" y="3042861"/>
            <a:chExt cx="1413760" cy="1379019"/>
          </a:xfrm>
        </p:grpSpPr>
        <p:sp>
          <p:nvSpPr>
            <p:cNvPr id="24" name="Rectangle 23">
              <a:extLst>
                <a:ext uri="{FF2B5EF4-FFF2-40B4-BE49-F238E27FC236}">
                  <a16:creationId xmlns:a16="http://schemas.microsoft.com/office/drawing/2014/main" id="{3BCB8117-7944-DAC3-6B79-4AE5D07C54BC}"/>
                </a:ext>
              </a:extLst>
            </p:cNvPr>
            <p:cNvSpPr/>
            <p:nvPr/>
          </p:nvSpPr>
          <p:spPr>
            <a:xfrm>
              <a:off x="8997445" y="3042861"/>
              <a:ext cx="752501" cy="745697"/>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7D56442-94CB-B0F1-8FDB-1D6A22FE1B03}"/>
                </a:ext>
              </a:extLst>
            </p:cNvPr>
            <p:cNvSpPr/>
            <p:nvPr/>
          </p:nvSpPr>
          <p:spPr>
            <a:xfrm>
              <a:off x="9090119" y="3133783"/>
              <a:ext cx="752501" cy="745697"/>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0FC4560-D6EA-6CBE-4978-F9124358E1E5}"/>
                </a:ext>
              </a:extLst>
            </p:cNvPr>
            <p:cNvSpPr/>
            <p:nvPr/>
          </p:nvSpPr>
          <p:spPr>
            <a:xfrm>
              <a:off x="9183904" y="3224705"/>
              <a:ext cx="752501" cy="745697"/>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3471448-3F63-3BAF-730A-EC9C69B507E9}"/>
                </a:ext>
              </a:extLst>
            </p:cNvPr>
            <p:cNvSpPr/>
            <p:nvPr/>
          </p:nvSpPr>
          <p:spPr>
            <a:xfrm>
              <a:off x="9277689" y="3315627"/>
              <a:ext cx="752501" cy="745697"/>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F7D90CAC-D24D-095A-28AD-A485A9F742F5}"/>
                </a:ext>
              </a:extLst>
            </p:cNvPr>
            <p:cNvSpPr/>
            <p:nvPr/>
          </p:nvSpPr>
          <p:spPr>
            <a:xfrm>
              <a:off x="9371474" y="3401698"/>
              <a:ext cx="752501" cy="745697"/>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2A51B42-5803-D858-53EA-01D55D9187E3}"/>
                </a:ext>
              </a:extLst>
            </p:cNvPr>
            <p:cNvSpPr/>
            <p:nvPr/>
          </p:nvSpPr>
          <p:spPr>
            <a:xfrm>
              <a:off x="9460494" y="3493193"/>
              <a:ext cx="752501" cy="745697"/>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BED2C109-93A0-BC15-BBF5-69A7836269DA}"/>
                </a:ext>
              </a:extLst>
            </p:cNvPr>
            <p:cNvSpPr/>
            <p:nvPr/>
          </p:nvSpPr>
          <p:spPr>
            <a:xfrm>
              <a:off x="9559044" y="3584688"/>
              <a:ext cx="752501" cy="745697"/>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A4E9CAB8-3E03-64CB-6882-BADC2630F880}"/>
                </a:ext>
              </a:extLst>
            </p:cNvPr>
            <p:cNvSpPr/>
            <p:nvPr/>
          </p:nvSpPr>
          <p:spPr>
            <a:xfrm>
              <a:off x="9658704" y="3676183"/>
              <a:ext cx="752501" cy="745697"/>
            </a:xfrm>
            <a:prstGeom prst="rect">
              <a:avLst/>
            </a:prstGeom>
            <a:solidFill>
              <a:schemeClr val="bg1"/>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id="{79272AF7-0FB5-9F0C-207C-F694D2B97AA6}"/>
              </a:ext>
              <a:ext uri="{C183D7F6-B498-43B3-948B-1728B52AA6E4}">
                <adec:decorative xmlns:adec="http://schemas.microsoft.com/office/drawing/2017/decorative" val="1"/>
              </a:ext>
            </a:extLst>
          </p:cNvPr>
          <p:cNvGrpSpPr/>
          <p:nvPr/>
        </p:nvGrpSpPr>
        <p:grpSpPr>
          <a:xfrm>
            <a:off x="9886502" y="2345265"/>
            <a:ext cx="2134294" cy="2534647"/>
            <a:chOff x="9886502" y="2345265"/>
            <a:chExt cx="2134294" cy="2534647"/>
          </a:xfrm>
        </p:grpSpPr>
        <p:cxnSp>
          <p:nvCxnSpPr>
            <p:cNvPr id="53" name="Straight Connector 52">
              <a:extLst>
                <a:ext uri="{FF2B5EF4-FFF2-40B4-BE49-F238E27FC236}">
                  <a16:creationId xmlns:a16="http://schemas.microsoft.com/office/drawing/2014/main" id="{C572F858-61C1-2887-DEEB-234017C9C9B0}"/>
                </a:ext>
              </a:extLst>
            </p:cNvPr>
            <p:cNvCxnSpPr>
              <a:stCxn id="33" idx="3"/>
              <a:endCxn id="46" idx="2"/>
            </p:cNvCxnSpPr>
            <p:nvPr/>
          </p:nvCxnSpPr>
          <p:spPr>
            <a:xfrm>
              <a:off x="9889255" y="2345265"/>
              <a:ext cx="554556" cy="35789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9D768594-DC2D-8B05-0BE8-413CC7B118F9}"/>
                </a:ext>
              </a:extLst>
            </p:cNvPr>
            <p:cNvCxnSpPr>
              <a:cxnSpLocks/>
              <a:stCxn id="33" idx="3"/>
              <a:endCxn id="47" idx="2"/>
            </p:cNvCxnSpPr>
            <p:nvPr/>
          </p:nvCxnSpPr>
          <p:spPr>
            <a:xfrm>
              <a:off x="9889255" y="2345265"/>
              <a:ext cx="554556" cy="80328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AE527973-AF3F-64CC-C672-CAC3BE68855F}"/>
                </a:ext>
              </a:extLst>
            </p:cNvPr>
            <p:cNvCxnSpPr>
              <a:cxnSpLocks/>
              <a:stCxn id="33" idx="3"/>
              <a:endCxn id="48" idx="2"/>
            </p:cNvCxnSpPr>
            <p:nvPr/>
          </p:nvCxnSpPr>
          <p:spPr>
            <a:xfrm>
              <a:off x="9889255" y="2345265"/>
              <a:ext cx="554556" cy="124867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C7BA91B-BB95-A813-1DF5-6B2E382A1EF8}"/>
                </a:ext>
              </a:extLst>
            </p:cNvPr>
            <p:cNvCxnSpPr>
              <a:cxnSpLocks/>
              <a:stCxn id="33" idx="3"/>
              <a:endCxn id="49" idx="2"/>
            </p:cNvCxnSpPr>
            <p:nvPr/>
          </p:nvCxnSpPr>
          <p:spPr>
            <a:xfrm>
              <a:off x="9889255" y="2345265"/>
              <a:ext cx="554556" cy="169406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1FAC4BCD-F410-AA01-99BB-8DA66B0E1FFD}"/>
                </a:ext>
              </a:extLst>
            </p:cNvPr>
            <p:cNvCxnSpPr>
              <a:cxnSpLocks/>
              <a:stCxn id="33" idx="3"/>
              <a:endCxn id="50" idx="2"/>
            </p:cNvCxnSpPr>
            <p:nvPr/>
          </p:nvCxnSpPr>
          <p:spPr>
            <a:xfrm>
              <a:off x="9889255" y="2345265"/>
              <a:ext cx="554556" cy="2141560"/>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ADC85669-5FC7-0E03-48D4-C477BDC174B3}"/>
                </a:ext>
              </a:extLst>
            </p:cNvPr>
            <p:cNvCxnSpPr>
              <a:cxnSpLocks/>
              <a:stCxn id="34" idx="3"/>
              <a:endCxn id="46" idx="2"/>
            </p:cNvCxnSpPr>
            <p:nvPr/>
          </p:nvCxnSpPr>
          <p:spPr>
            <a:xfrm flipV="1">
              <a:off x="9889255" y="2703158"/>
              <a:ext cx="554556" cy="723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135CA6D2-29F3-3499-51D9-287A0AEAB3D0}"/>
                </a:ext>
              </a:extLst>
            </p:cNvPr>
            <p:cNvCxnSpPr>
              <a:cxnSpLocks/>
              <a:stCxn id="34" idx="3"/>
              <a:endCxn id="47" idx="2"/>
            </p:cNvCxnSpPr>
            <p:nvPr/>
          </p:nvCxnSpPr>
          <p:spPr>
            <a:xfrm>
              <a:off x="9889255" y="2710391"/>
              <a:ext cx="554556" cy="438157"/>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A08672D4-B6C6-F0BE-6D3B-8B189E5370B7}"/>
                </a:ext>
              </a:extLst>
            </p:cNvPr>
            <p:cNvCxnSpPr>
              <a:cxnSpLocks/>
              <a:stCxn id="34" idx="3"/>
              <a:endCxn id="48" idx="2"/>
            </p:cNvCxnSpPr>
            <p:nvPr/>
          </p:nvCxnSpPr>
          <p:spPr>
            <a:xfrm>
              <a:off x="9889255" y="2710391"/>
              <a:ext cx="554556" cy="883547"/>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49C424AB-B3FE-CCCA-F7F0-4D84BB2AEE1A}"/>
                </a:ext>
              </a:extLst>
            </p:cNvPr>
            <p:cNvCxnSpPr>
              <a:cxnSpLocks/>
              <a:stCxn id="34" idx="3"/>
              <a:endCxn id="49" idx="2"/>
            </p:cNvCxnSpPr>
            <p:nvPr/>
          </p:nvCxnSpPr>
          <p:spPr>
            <a:xfrm>
              <a:off x="9889255" y="2710391"/>
              <a:ext cx="554556" cy="1328937"/>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CA7D47B2-B2D4-B7DA-9486-777DED0757BC}"/>
                </a:ext>
              </a:extLst>
            </p:cNvPr>
            <p:cNvCxnSpPr>
              <a:cxnSpLocks/>
              <a:stCxn id="34" idx="3"/>
              <a:endCxn id="50" idx="2"/>
            </p:cNvCxnSpPr>
            <p:nvPr/>
          </p:nvCxnSpPr>
          <p:spPr>
            <a:xfrm>
              <a:off x="9889255" y="2710391"/>
              <a:ext cx="554556" cy="177643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E04EC3FB-BE6E-7AEF-900E-4D0F4672C870}"/>
                </a:ext>
              </a:extLst>
            </p:cNvPr>
            <p:cNvCxnSpPr>
              <a:cxnSpLocks/>
              <a:stCxn id="35" idx="3"/>
              <a:endCxn id="46" idx="2"/>
            </p:cNvCxnSpPr>
            <p:nvPr/>
          </p:nvCxnSpPr>
          <p:spPr>
            <a:xfrm flipV="1">
              <a:off x="9889255" y="2703158"/>
              <a:ext cx="554556" cy="367589"/>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84" name="Straight Connector 83">
              <a:extLst>
                <a:ext uri="{FF2B5EF4-FFF2-40B4-BE49-F238E27FC236}">
                  <a16:creationId xmlns:a16="http://schemas.microsoft.com/office/drawing/2014/main" id="{A240FC27-07F2-F14F-8898-A5A1591511C8}"/>
                </a:ext>
              </a:extLst>
            </p:cNvPr>
            <p:cNvCxnSpPr>
              <a:cxnSpLocks/>
              <a:stCxn id="35" idx="3"/>
              <a:endCxn id="47" idx="2"/>
            </p:cNvCxnSpPr>
            <p:nvPr/>
          </p:nvCxnSpPr>
          <p:spPr>
            <a:xfrm>
              <a:off x="9889255" y="3070747"/>
              <a:ext cx="554556" cy="77801"/>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87" name="Straight Connector 86">
              <a:extLst>
                <a:ext uri="{FF2B5EF4-FFF2-40B4-BE49-F238E27FC236}">
                  <a16:creationId xmlns:a16="http://schemas.microsoft.com/office/drawing/2014/main" id="{BE6CEDB7-F05F-569A-4539-2301891541DF}"/>
                </a:ext>
              </a:extLst>
            </p:cNvPr>
            <p:cNvCxnSpPr>
              <a:cxnSpLocks/>
              <a:stCxn id="35" idx="3"/>
              <a:endCxn id="48" idx="2"/>
            </p:cNvCxnSpPr>
            <p:nvPr/>
          </p:nvCxnSpPr>
          <p:spPr>
            <a:xfrm>
              <a:off x="9889255" y="3070747"/>
              <a:ext cx="554556" cy="523191"/>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7C90C1B4-61FB-98F8-5366-39FD37FD824C}"/>
                </a:ext>
              </a:extLst>
            </p:cNvPr>
            <p:cNvCxnSpPr>
              <a:cxnSpLocks/>
              <a:stCxn id="35" idx="3"/>
              <a:endCxn id="49" idx="2"/>
            </p:cNvCxnSpPr>
            <p:nvPr/>
          </p:nvCxnSpPr>
          <p:spPr>
            <a:xfrm>
              <a:off x="9889255" y="3070747"/>
              <a:ext cx="554556" cy="968581"/>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93" name="Straight Connector 92">
              <a:extLst>
                <a:ext uri="{FF2B5EF4-FFF2-40B4-BE49-F238E27FC236}">
                  <a16:creationId xmlns:a16="http://schemas.microsoft.com/office/drawing/2014/main" id="{FBB48B61-A0EA-186A-353F-0D5205273A16}"/>
                </a:ext>
              </a:extLst>
            </p:cNvPr>
            <p:cNvCxnSpPr>
              <a:cxnSpLocks/>
              <a:stCxn id="35" idx="3"/>
              <a:endCxn id="50" idx="2"/>
            </p:cNvCxnSpPr>
            <p:nvPr/>
          </p:nvCxnSpPr>
          <p:spPr>
            <a:xfrm>
              <a:off x="9889255" y="3070747"/>
              <a:ext cx="554556" cy="1416078"/>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96" name="Straight Connector 95">
              <a:extLst>
                <a:ext uri="{FF2B5EF4-FFF2-40B4-BE49-F238E27FC236}">
                  <a16:creationId xmlns:a16="http://schemas.microsoft.com/office/drawing/2014/main" id="{8B95AF7F-32D5-6267-047F-99BEB006399B}"/>
                </a:ext>
              </a:extLst>
            </p:cNvPr>
            <p:cNvCxnSpPr>
              <a:cxnSpLocks/>
              <a:stCxn id="36" idx="3"/>
              <a:endCxn id="46" idx="2"/>
            </p:cNvCxnSpPr>
            <p:nvPr/>
          </p:nvCxnSpPr>
          <p:spPr>
            <a:xfrm flipV="1">
              <a:off x="9889255" y="2703158"/>
              <a:ext cx="554556" cy="732715"/>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99" name="Straight Connector 98">
              <a:extLst>
                <a:ext uri="{FF2B5EF4-FFF2-40B4-BE49-F238E27FC236}">
                  <a16:creationId xmlns:a16="http://schemas.microsoft.com/office/drawing/2014/main" id="{30F7ACBA-39D8-5CD9-6C25-59ED0AC74A8A}"/>
                </a:ext>
              </a:extLst>
            </p:cNvPr>
            <p:cNvCxnSpPr>
              <a:cxnSpLocks/>
              <a:stCxn id="36" idx="3"/>
              <a:endCxn id="47" idx="2"/>
            </p:cNvCxnSpPr>
            <p:nvPr/>
          </p:nvCxnSpPr>
          <p:spPr>
            <a:xfrm flipV="1">
              <a:off x="9889255" y="3148548"/>
              <a:ext cx="554556" cy="287325"/>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02F483E0-F53D-212A-B247-0841EBEC0AE5}"/>
                </a:ext>
              </a:extLst>
            </p:cNvPr>
            <p:cNvCxnSpPr>
              <a:cxnSpLocks/>
              <a:stCxn id="36" idx="3"/>
              <a:endCxn id="48" idx="2"/>
            </p:cNvCxnSpPr>
            <p:nvPr/>
          </p:nvCxnSpPr>
          <p:spPr>
            <a:xfrm>
              <a:off x="9889255" y="3435873"/>
              <a:ext cx="554556" cy="158065"/>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45DF0137-F1DE-5527-2B7B-E8981D4BF69B}"/>
                </a:ext>
              </a:extLst>
            </p:cNvPr>
            <p:cNvCxnSpPr>
              <a:cxnSpLocks/>
              <a:stCxn id="36" idx="3"/>
              <a:endCxn id="49" idx="2"/>
            </p:cNvCxnSpPr>
            <p:nvPr/>
          </p:nvCxnSpPr>
          <p:spPr>
            <a:xfrm>
              <a:off x="9889255" y="3435873"/>
              <a:ext cx="554556" cy="603455"/>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24E46AEC-BD38-BEF5-2135-E17B3496F3E5}"/>
                </a:ext>
              </a:extLst>
            </p:cNvPr>
            <p:cNvCxnSpPr>
              <a:cxnSpLocks/>
              <a:stCxn id="36" idx="3"/>
              <a:endCxn id="50" idx="2"/>
            </p:cNvCxnSpPr>
            <p:nvPr/>
          </p:nvCxnSpPr>
          <p:spPr>
            <a:xfrm>
              <a:off x="9889255" y="3435873"/>
              <a:ext cx="554556" cy="1050952"/>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998EE484-A846-D87F-5B17-0B842483F713}"/>
                </a:ext>
              </a:extLst>
            </p:cNvPr>
            <p:cNvCxnSpPr>
              <a:cxnSpLocks/>
              <a:stCxn id="37" idx="3"/>
              <a:endCxn id="46" idx="2"/>
            </p:cNvCxnSpPr>
            <p:nvPr/>
          </p:nvCxnSpPr>
          <p:spPr>
            <a:xfrm flipV="1">
              <a:off x="9886502" y="2703158"/>
              <a:ext cx="557309" cy="1074396"/>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A02D8146-7BA1-B02F-A338-2F0F3A498218}"/>
                </a:ext>
              </a:extLst>
            </p:cNvPr>
            <p:cNvCxnSpPr>
              <a:cxnSpLocks/>
              <a:stCxn id="37" idx="3"/>
              <a:endCxn id="47" idx="2"/>
            </p:cNvCxnSpPr>
            <p:nvPr/>
          </p:nvCxnSpPr>
          <p:spPr>
            <a:xfrm flipV="1">
              <a:off x="9886502" y="3148548"/>
              <a:ext cx="557309" cy="629006"/>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778D6E49-DDAA-F50C-1BDA-163559006DA9}"/>
                </a:ext>
              </a:extLst>
            </p:cNvPr>
            <p:cNvCxnSpPr>
              <a:cxnSpLocks/>
              <a:stCxn id="37" idx="3"/>
              <a:endCxn id="48" idx="2"/>
            </p:cNvCxnSpPr>
            <p:nvPr/>
          </p:nvCxnSpPr>
          <p:spPr>
            <a:xfrm flipV="1">
              <a:off x="9886502" y="3593938"/>
              <a:ext cx="557309" cy="183616"/>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a:extLst>
                <a:ext uri="{FF2B5EF4-FFF2-40B4-BE49-F238E27FC236}">
                  <a16:creationId xmlns:a16="http://schemas.microsoft.com/office/drawing/2014/main" id="{A59860BE-2CA6-DF38-2F09-B0546A6D6B63}"/>
                </a:ext>
              </a:extLst>
            </p:cNvPr>
            <p:cNvCxnSpPr>
              <a:cxnSpLocks/>
              <a:stCxn id="37" idx="3"/>
              <a:endCxn id="49" idx="2"/>
            </p:cNvCxnSpPr>
            <p:nvPr/>
          </p:nvCxnSpPr>
          <p:spPr>
            <a:xfrm>
              <a:off x="9886502" y="3777554"/>
              <a:ext cx="557309" cy="26177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a:extLst>
                <a:ext uri="{FF2B5EF4-FFF2-40B4-BE49-F238E27FC236}">
                  <a16:creationId xmlns:a16="http://schemas.microsoft.com/office/drawing/2014/main" id="{F100EABA-5586-7520-E77D-43E736C93352}"/>
                </a:ext>
              </a:extLst>
            </p:cNvPr>
            <p:cNvCxnSpPr>
              <a:cxnSpLocks/>
              <a:stCxn id="37" idx="3"/>
              <a:endCxn id="50" idx="2"/>
            </p:cNvCxnSpPr>
            <p:nvPr/>
          </p:nvCxnSpPr>
          <p:spPr>
            <a:xfrm>
              <a:off x="9886502" y="3777554"/>
              <a:ext cx="557309" cy="709271"/>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0B92DE68-89AD-B996-9659-0560F1F37009}"/>
                </a:ext>
              </a:extLst>
            </p:cNvPr>
            <p:cNvCxnSpPr>
              <a:cxnSpLocks/>
              <a:stCxn id="38" idx="3"/>
              <a:endCxn id="46" idx="2"/>
            </p:cNvCxnSpPr>
            <p:nvPr/>
          </p:nvCxnSpPr>
          <p:spPr>
            <a:xfrm flipV="1">
              <a:off x="9886502" y="2703158"/>
              <a:ext cx="557309" cy="144724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30" name="Straight Connector 129">
              <a:extLst>
                <a:ext uri="{FF2B5EF4-FFF2-40B4-BE49-F238E27FC236}">
                  <a16:creationId xmlns:a16="http://schemas.microsoft.com/office/drawing/2014/main" id="{EE290E01-6B95-ECCC-773A-4397C851CE86}"/>
                </a:ext>
              </a:extLst>
            </p:cNvPr>
            <p:cNvCxnSpPr>
              <a:cxnSpLocks/>
              <a:stCxn id="38" idx="3"/>
              <a:endCxn id="47" idx="2"/>
            </p:cNvCxnSpPr>
            <p:nvPr/>
          </p:nvCxnSpPr>
          <p:spPr>
            <a:xfrm flipV="1">
              <a:off x="9886502" y="3148548"/>
              <a:ext cx="557309" cy="100185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33" name="Straight Connector 132">
              <a:extLst>
                <a:ext uri="{FF2B5EF4-FFF2-40B4-BE49-F238E27FC236}">
                  <a16:creationId xmlns:a16="http://schemas.microsoft.com/office/drawing/2014/main" id="{D54C55EF-5BA8-FF97-C07D-E15488E37A6A}"/>
                </a:ext>
              </a:extLst>
            </p:cNvPr>
            <p:cNvCxnSpPr>
              <a:cxnSpLocks/>
              <a:stCxn id="38" idx="3"/>
              <a:endCxn id="48" idx="2"/>
            </p:cNvCxnSpPr>
            <p:nvPr/>
          </p:nvCxnSpPr>
          <p:spPr>
            <a:xfrm flipV="1">
              <a:off x="9886502" y="3593938"/>
              <a:ext cx="557309" cy="55646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B10DFF2F-EB57-71F8-1AD7-315F4E5A3EDD}"/>
                </a:ext>
              </a:extLst>
            </p:cNvPr>
            <p:cNvCxnSpPr>
              <a:cxnSpLocks/>
              <a:stCxn id="38" idx="3"/>
              <a:endCxn id="49" idx="2"/>
            </p:cNvCxnSpPr>
            <p:nvPr/>
          </p:nvCxnSpPr>
          <p:spPr>
            <a:xfrm flipV="1">
              <a:off x="9886502" y="4039328"/>
              <a:ext cx="557309" cy="11107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39" name="Straight Connector 138">
              <a:extLst>
                <a:ext uri="{FF2B5EF4-FFF2-40B4-BE49-F238E27FC236}">
                  <a16:creationId xmlns:a16="http://schemas.microsoft.com/office/drawing/2014/main" id="{B6367C25-0405-3AAB-8388-C91D49F39337}"/>
                </a:ext>
              </a:extLst>
            </p:cNvPr>
            <p:cNvCxnSpPr>
              <a:cxnSpLocks/>
              <a:stCxn id="38" idx="3"/>
              <a:endCxn id="50" idx="2"/>
            </p:cNvCxnSpPr>
            <p:nvPr/>
          </p:nvCxnSpPr>
          <p:spPr>
            <a:xfrm>
              <a:off x="9886502" y="4150402"/>
              <a:ext cx="557309" cy="33642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42" name="Straight Connector 141">
              <a:extLst>
                <a:ext uri="{FF2B5EF4-FFF2-40B4-BE49-F238E27FC236}">
                  <a16:creationId xmlns:a16="http://schemas.microsoft.com/office/drawing/2014/main" id="{C2376FE3-0B2F-4F08-D82D-FFE251CCA4E7}"/>
                </a:ext>
              </a:extLst>
            </p:cNvPr>
            <p:cNvCxnSpPr>
              <a:cxnSpLocks/>
              <a:stCxn id="39" idx="3"/>
              <a:endCxn id="46" idx="2"/>
            </p:cNvCxnSpPr>
            <p:nvPr/>
          </p:nvCxnSpPr>
          <p:spPr>
            <a:xfrm flipV="1">
              <a:off x="9886502" y="2703158"/>
              <a:ext cx="557309" cy="181220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C66BA599-F467-C3E7-47F4-311E9318E075}"/>
                </a:ext>
              </a:extLst>
            </p:cNvPr>
            <p:cNvCxnSpPr>
              <a:cxnSpLocks/>
              <a:stCxn id="39" idx="3"/>
              <a:endCxn id="47" idx="2"/>
            </p:cNvCxnSpPr>
            <p:nvPr/>
          </p:nvCxnSpPr>
          <p:spPr>
            <a:xfrm flipV="1">
              <a:off x="9886502" y="3148548"/>
              <a:ext cx="557309" cy="136681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20ED093D-80A2-20B7-1680-E3CA14137CC8}"/>
                </a:ext>
              </a:extLst>
            </p:cNvPr>
            <p:cNvCxnSpPr>
              <a:cxnSpLocks/>
              <a:stCxn id="39" idx="3"/>
              <a:endCxn id="48" idx="2"/>
            </p:cNvCxnSpPr>
            <p:nvPr/>
          </p:nvCxnSpPr>
          <p:spPr>
            <a:xfrm flipV="1">
              <a:off x="9886502" y="3593938"/>
              <a:ext cx="557309" cy="92142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51" name="Straight Connector 150">
              <a:extLst>
                <a:ext uri="{FF2B5EF4-FFF2-40B4-BE49-F238E27FC236}">
                  <a16:creationId xmlns:a16="http://schemas.microsoft.com/office/drawing/2014/main" id="{B57B6E10-E591-AE35-5B99-F1D50B1C8F46}"/>
                </a:ext>
              </a:extLst>
            </p:cNvPr>
            <p:cNvCxnSpPr>
              <a:cxnSpLocks/>
              <a:stCxn id="39" idx="3"/>
              <a:endCxn id="49" idx="2"/>
            </p:cNvCxnSpPr>
            <p:nvPr/>
          </p:nvCxnSpPr>
          <p:spPr>
            <a:xfrm flipV="1">
              <a:off x="9886502" y="4039328"/>
              <a:ext cx="557309" cy="47603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54" name="Straight Connector 153">
              <a:extLst>
                <a:ext uri="{FF2B5EF4-FFF2-40B4-BE49-F238E27FC236}">
                  <a16:creationId xmlns:a16="http://schemas.microsoft.com/office/drawing/2014/main" id="{7E18A570-D9D6-D474-2A9E-5AE69E941DB8}"/>
                </a:ext>
              </a:extLst>
            </p:cNvPr>
            <p:cNvCxnSpPr>
              <a:cxnSpLocks/>
              <a:stCxn id="39" idx="3"/>
              <a:endCxn id="50" idx="2"/>
            </p:cNvCxnSpPr>
            <p:nvPr/>
          </p:nvCxnSpPr>
          <p:spPr>
            <a:xfrm flipV="1">
              <a:off x="9886502" y="4486825"/>
              <a:ext cx="557309" cy="28536"/>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57" name="Straight Connector 156">
              <a:extLst>
                <a:ext uri="{FF2B5EF4-FFF2-40B4-BE49-F238E27FC236}">
                  <a16:creationId xmlns:a16="http://schemas.microsoft.com/office/drawing/2014/main" id="{A398DDCD-F45D-77FB-8AA7-ED26ACF9C60D}"/>
                </a:ext>
              </a:extLst>
            </p:cNvPr>
            <p:cNvCxnSpPr>
              <a:cxnSpLocks/>
              <a:stCxn id="40" idx="3"/>
              <a:endCxn id="46" idx="2"/>
            </p:cNvCxnSpPr>
            <p:nvPr/>
          </p:nvCxnSpPr>
          <p:spPr>
            <a:xfrm flipV="1">
              <a:off x="9886502" y="2703158"/>
              <a:ext cx="557309" cy="217675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60" name="Straight Connector 159">
              <a:extLst>
                <a:ext uri="{FF2B5EF4-FFF2-40B4-BE49-F238E27FC236}">
                  <a16:creationId xmlns:a16="http://schemas.microsoft.com/office/drawing/2014/main" id="{DDFE7E0A-53E5-116B-C847-A4F123B0B1A6}"/>
                </a:ext>
              </a:extLst>
            </p:cNvPr>
            <p:cNvCxnSpPr>
              <a:cxnSpLocks/>
              <a:stCxn id="40" idx="3"/>
              <a:endCxn id="47" idx="2"/>
            </p:cNvCxnSpPr>
            <p:nvPr/>
          </p:nvCxnSpPr>
          <p:spPr>
            <a:xfrm flipV="1">
              <a:off x="9886502" y="3148548"/>
              <a:ext cx="557309" cy="173136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63" name="Straight Connector 162">
              <a:extLst>
                <a:ext uri="{FF2B5EF4-FFF2-40B4-BE49-F238E27FC236}">
                  <a16:creationId xmlns:a16="http://schemas.microsoft.com/office/drawing/2014/main" id="{A3D9410E-ACAA-66AB-D37D-50663EF32CA1}"/>
                </a:ext>
              </a:extLst>
            </p:cNvPr>
            <p:cNvCxnSpPr>
              <a:cxnSpLocks/>
              <a:stCxn id="40" idx="3"/>
              <a:endCxn id="48" idx="2"/>
            </p:cNvCxnSpPr>
            <p:nvPr/>
          </p:nvCxnSpPr>
          <p:spPr>
            <a:xfrm flipV="1">
              <a:off x="9886502" y="3593938"/>
              <a:ext cx="557309" cy="128597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66" name="Straight Connector 165">
              <a:extLst>
                <a:ext uri="{FF2B5EF4-FFF2-40B4-BE49-F238E27FC236}">
                  <a16:creationId xmlns:a16="http://schemas.microsoft.com/office/drawing/2014/main" id="{188C6C2B-7D44-90E0-D701-8AFFF72FA2A8}"/>
                </a:ext>
              </a:extLst>
            </p:cNvPr>
            <p:cNvCxnSpPr>
              <a:cxnSpLocks/>
              <a:stCxn id="40" idx="3"/>
              <a:endCxn id="49" idx="2"/>
            </p:cNvCxnSpPr>
            <p:nvPr/>
          </p:nvCxnSpPr>
          <p:spPr>
            <a:xfrm flipV="1">
              <a:off x="9886502" y="4039328"/>
              <a:ext cx="557309" cy="84058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a:extLst>
                <a:ext uri="{FF2B5EF4-FFF2-40B4-BE49-F238E27FC236}">
                  <a16:creationId xmlns:a16="http://schemas.microsoft.com/office/drawing/2014/main" id="{2258FE4D-CED1-15DF-89A3-511D6010C415}"/>
                </a:ext>
              </a:extLst>
            </p:cNvPr>
            <p:cNvCxnSpPr>
              <a:cxnSpLocks/>
              <a:stCxn id="40" idx="3"/>
              <a:endCxn id="50" idx="2"/>
            </p:cNvCxnSpPr>
            <p:nvPr/>
          </p:nvCxnSpPr>
          <p:spPr>
            <a:xfrm flipV="1">
              <a:off x="9886502" y="4486825"/>
              <a:ext cx="557309" cy="393087"/>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72" name="Straight Connector 171">
              <a:extLst>
                <a:ext uri="{FF2B5EF4-FFF2-40B4-BE49-F238E27FC236}">
                  <a16:creationId xmlns:a16="http://schemas.microsoft.com/office/drawing/2014/main" id="{DCF4A52F-15AC-F571-610F-512AD44294CC}"/>
                </a:ext>
              </a:extLst>
            </p:cNvPr>
            <p:cNvCxnSpPr>
              <a:cxnSpLocks/>
              <a:stCxn id="46" idx="6"/>
              <a:endCxn id="43" idx="2"/>
            </p:cNvCxnSpPr>
            <p:nvPr/>
          </p:nvCxnSpPr>
          <p:spPr>
            <a:xfrm>
              <a:off x="10812015" y="2703158"/>
              <a:ext cx="530981" cy="38172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75" name="Straight Connector 174">
              <a:extLst>
                <a:ext uri="{FF2B5EF4-FFF2-40B4-BE49-F238E27FC236}">
                  <a16:creationId xmlns:a16="http://schemas.microsoft.com/office/drawing/2014/main" id="{AA594CB0-02C1-9BC4-38CB-E2314F5E28D2}"/>
                </a:ext>
              </a:extLst>
            </p:cNvPr>
            <p:cNvCxnSpPr>
              <a:cxnSpLocks/>
              <a:stCxn id="46" idx="6"/>
              <a:endCxn id="44" idx="2"/>
            </p:cNvCxnSpPr>
            <p:nvPr/>
          </p:nvCxnSpPr>
          <p:spPr>
            <a:xfrm>
              <a:off x="10812015" y="2703158"/>
              <a:ext cx="530981" cy="140194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78" name="Straight Connector 177">
              <a:extLst>
                <a:ext uri="{FF2B5EF4-FFF2-40B4-BE49-F238E27FC236}">
                  <a16:creationId xmlns:a16="http://schemas.microsoft.com/office/drawing/2014/main" id="{A336A864-851B-8E29-67B4-BEA5EB98AB0B}"/>
                </a:ext>
              </a:extLst>
            </p:cNvPr>
            <p:cNvCxnSpPr>
              <a:cxnSpLocks/>
              <a:stCxn id="47" idx="6"/>
              <a:endCxn id="44" idx="2"/>
            </p:cNvCxnSpPr>
            <p:nvPr/>
          </p:nvCxnSpPr>
          <p:spPr>
            <a:xfrm>
              <a:off x="10812015" y="3148548"/>
              <a:ext cx="530981" cy="95655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81" name="Straight Connector 180">
              <a:extLst>
                <a:ext uri="{FF2B5EF4-FFF2-40B4-BE49-F238E27FC236}">
                  <a16:creationId xmlns:a16="http://schemas.microsoft.com/office/drawing/2014/main" id="{ED8FCFAE-CF69-F0DB-1D96-499D5ED359F0}"/>
                </a:ext>
              </a:extLst>
            </p:cNvPr>
            <p:cNvCxnSpPr>
              <a:cxnSpLocks/>
              <a:stCxn id="47" idx="6"/>
              <a:endCxn id="43" idx="2"/>
            </p:cNvCxnSpPr>
            <p:nvPr/>
          </p:nvCxnSpPr>
          <p:spPr>
            <a:xfrm flipV="1">
              <a:off x="10812015" y="3084881"/>
              <a:ext cx="530981" cy="63667"/>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84" name="Straight Connector 183">
              <a:extLst>
                <a:ext uri="{FF2B5EF4-FFF2-40B4-BE49-F238E27FC236}">
                  <a16:creationId xmlns:a16="http://schemas.microsoft.com/office/drawing/2014/main" id="{8A41EE39-5DC6-1AE1-BDE7-BA70A1597C7A}"/>
                </a:ext>
              </a:extLst>
            </p:cNvPr>
            <p:cNvCxnSpPr>
              <a:cxnSpLocks/>
              <a:stCxn id="48" idx="6"/>
              <a:endCxn id="43" idx="2"/>
            </p:cNvCxnSpPr>
            <p:nvPr/>
          </p:nvCxnSpPr>
          <p:spPr>
            <a:xfrm flipV="1">
              <a:off x="10812015" y="3084881"/>
              <a:ext cx="530981" cy="509057"/>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87" name="Straight Connector 186">
              <a:extLst>
                <a:ext uri="{FF2B5EF4-FFF2-40B4-BE49-F238E27FC236}">
                  <a16:creationId xmlns:a16="http://schemas.microsoft.com/office/drawing/2014/main" id="{3DD90A47-852E-5C3D-485C-8AA9356C6B81}"/>
                </a:ext>
              </a:extLst>
            </p:cNvPr>
            <p:cNvCxnSpPr>
              <a:cxnSpLocks/>
              <a:stCxn id="48" idx="6"/>
              <a:endCxn id="44" idx="2"/>
            </p:cNvCxnSpPr>
            <p:nvPr/>
          </p:nvCxnSpPr>
          <p:spPr>
            <a:xfrm>
              <a:off x="10812015" y="3593938"/>
              <a:ext cx="530981" cy="51116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90" name="Straight Connector 189">
              <a:extLst>
                <a:ext uri="{FF2B5EF4-FFF2-40B4-BE49-F238E27FC236}">
                  <a16:creationId xmlns:a16="http://schemas.microsoft.com/office/drawing/2014/main" id="{E84F68E3-FBFF-BC5B-591E-BE712AED7C17}"/>
                </a:ext>
              </a:extLst>
            </p:cNvPr>
            <p:cNvCxnSpPr>
              <a:cxnSpLocks/>
              <a:stCxn id="49" idx="6"/>
              <a:endCxn id="43" idx="2"/>
            </p:cNvCxnSpPr>
            <p:nvPr/>
          </p:nvCxnSpPr>
          <p:spPr>
            <a:xfrm flipV="1">
              <a:off x="10812015" y="3084881"/>
              <a:ext cx="530981" cy="954447"/>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2AF9FA0A-DC3A-29D5-641D-7586D8212D74}"/>
                </a:ext>
              </a:extLst>
            </p:cNvPr>
            <p:cNvCxnSpPr>
              <a:cxnSpLocks/>
              <a:stCxn id="49" idx="6"/>
              <a:endCxn id="44" idx="2"/>
            </p:cNvCxnSpPr>
            <p:nvPr/>
          </p:nvCxnSpPr>
          <p:spPr>
            <a:xfrm>
              <a:off x="10812015" y="4039328"/>
              <a:ext cx="530981" cy="65773"/>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96" name="Straight Connector 195">
              <a:extLst>
                <a:ext uri="{FF2B5EF4-FFF2-40B4-BE49-F238E27FC236}">
                  <a16:creationId xmlns:a16="http://schemas.microsoft.com/office/drawing/2014/main" id="{B02FC0EA-F50E-A0ED-9FD8-18E4942B53C1}"/>
                </a:ext>
              </a:extLst>
            </p:cNvPr>
            <p:cNvCxnSpPr>
              <a:cxnSpLocks/>
              <a:stCxn id="50" idx="6"/>
              <a:endCxn id="43" idx="2"/>
            </p:cNvCxnSpPr>
            <p:nvPr/>
          </p:nvCxnSpPr>
          <p:spPr>
            <a:xfrm flipV="1">
              <a:off x="10812015" y="3084881"/>
              <a:ext cx="530981" cy="140194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cxnSp>
          <p:nvCxnSpPr>
            <p:cNvPr id="199" name="Straight Connector 198">
              <a:extLst>
                <a:ext uri="{FF2B5EF4-FFF2-40B4-BE49-F238E27FC236}">
                  <a16:creationId xmlns:a16="http://schemas.microsoft.com/office/drawing/2014/main" id="{817984A8-CE88-090D-BF77-D20AC4A91701}"/>
                </a:ext>
              </a:extLst>
            </p:cNvPr>
            <p:cNvCxnSpPr>
              <a:cxnSpLocks/>
              <a:stCxn id="50" idx="6"/>
              <a:endCxn id="44" idx="2"/>
            </p:cNvCxnSpPr>
            <p:nvPr/>
          </p:nvCxnSpPr>
          <p:spPr>
            <a:xfrm flipV="1">
              <a:off x="10812015" y="4105101"/>
              <a:ext cx="530981" cy="381724"/>
            </a:xfrm>
            <a:prstGeom prst="line">
              <a:avLst/>
            </a:prstGeom>
            <a:ln>
              <a:solidFill>
                <a:schemeClr val="bg2">
                  <a:lumMod val="40000"/>
                  <a:lumOff val="60000"/>
                </a:schemeClr>
              </a:solidFill>
            </a:ln>
          </p:spPr>
          <p:style>
            <a:lnRef idx="2">
              <a:schemeClr val="accent1"/>
            </a:lnRef>
            <a:fillRef idx="0">
              <a:schemeClr val="accent1"/>
            </a:fillRef>
            <a:effectRef idx="1">
              <a:schemeClr val="accent1"/>
            </a:effectRef>
            <a:fontRef idx="minor">
              <a:schemeClr val="tx1"/>
            </a:fontRef>
          </p:style>
        </p:cxnSp>
        <p:grpSp>
          <p:nvGrpSpPr>
            <p:cNvPr id="45" name="Group 44">
              <a:extLst>
                <a:ext uri="{FF2B5EF4-FFF2-40B4-BE49-F238E27FC236}">
                  <a16:creationId xmlns:a16="http://schemas.microsoft.com/office/drawing/2014/main" id="{2FD96D3B-5801-3C07-1CF4-8ED379A8C124}"/>
                </a:ext>
              </a:extLst>
            </p:cNvPr>
            <p:cNvGrpSpPr/>
            <p:nvPr/>
          </p:nvGrpSpPr>
          <p:grpSpPr>
            <a:xfrm>
              <a:off x="11342996" y="2841848"/>
              <a:ext cx="480647" cy="1506286"/>
              <a:chOff x="11342308" y="3088203"/>
              <a:chExt cx="480647" cy="1506286"/>
            </a:xfrm>
          </p:grpSpPr>
          <p:sp>
            <p:nvSpPr>
              <p:cNvPr id="43" name="Oval 42">
                <a:extLst>
                  <a:ext uri="{FF2B5EF4-FFF2-40B4-BE49-F238E27FC236}">
                    <a16:creationId xmlns:a16="http://schemas.microsoft.com/office/drawing/2014/main" id="{82CFF42D-A4A8-45DD-7891-5C059C67A445}"/>
                  </a:ext>
                </a:extLst>
              </p:cNvPr>
              <p:cNvSpPr/>
              <p:nvPr/>
            </p:nvSpPr>
            <p:spPr>
              <a:xfrm>
                <a:off x="11342308" y="3088203"/>
                <a:ext cx="480647" cy="486066"/>
              </a:xfrm>
              <a:prstGeom prst="ellipse">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1A81E23E-FAF2-49BE-1B8B-E260BA699FF8}"/>
                  </a:ext>
                </a:extLst>
              </p:cNvPr>
              <p:cNvSpPr/>
              <p:nvPr/>
            </p:nvSpPr>
            <p:spPr>
              <a:xfrm>
                <a:off x="11342308" y="4108423"/>
                <a:ext cx="480647" cy="486066"/>
              </a:xfrm>
              <a:prstGeom prst="ellipse">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a:extLst>
                <a:ext uri="{FF2B5EF4-FFF2-40B4-BE49-F238E27FC236}">
                  <a16:creationId xmlns:a16="http://schemas.microsoft.com/office/drawing/2014/main" id="{CF1A11ED-C32A-BFC9-4E0D-399A1E9948CB}"/>
                </a:ext>
              </a:extLst>
            </p:cNvPr>
            <p:cNvGrpSpPr/>
            <p:nvPr/>
          </p:nvGrpSpPr>
          <p:grpSpPr>
            <a:xfrm>
              <a:off x="10443811" y="2520595"/>
              <a:ext cx="368204" cy="2148792"/>
              <a:chOff x="10421815" y="2148285"/>
              <a:chExt cx="368204" cy="2148792"/>
            </a:xfrm>
            <a:solidFill>
              <a:schemeClr val="accent2"/>
            </a:solidFill>
          </p:grpSpPr>
          <p:sp>
            <p:nvSpPr>
              <p:cNvPr id="46" name="Oval 45">
                <a:extLst>
                  <a:ext uri="{FF2B5EF4-FFF2-40B4-BE49-F238E27FC236}">
                    <a16:creationId xmlns:a16="http://schemas.microsoft.com/office/drawing/2014/main" id="{1C7B9CBE-0852-A2A1-9D75-4CAAA4D12066}"/>
                  </a:ext>
                </a:extLst>
              </p:cNvPr>
              <p:cNvSpPr/>
              <p:nvPr/>
            </p:nvSpPr>
            <p:spPr>
              <a:xfrm>
                <a:off x="10421815" y="2148285"/>
                <a:ext cx="368204" cy="365125"/>
              </a:xfrm>
              <a:prstGeom prst="ellipse">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A91692D-1C12-F377-1EC7-7F964E1C89E5}"/>
                  </a:ext>
                </a:extLst>
              </p:cNvPr>
              <p:cNvSpPr/>
              <p:nvPr/>
            </p:nvSpPr>
            <p:spPr>
              <a:xfrm>
                <a:off x="10421815" y="2593675"/>
                <a:ext cx="368204" cy="365125"/>
              </a:xfrm>
              <a:prstGeom prst="ellipse">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9FE7C1CE-2E1B-F4CD-FF9A-B5AA524EF724}"/>
                  </a:ext>
                </a:extLst>
              </p:cNvPr>
              <p:cNvSpPr/>
              <p:nvPr/>
            </p:nvSpPr>
            <p:spPr>
              <a:xfrm>
                <a:off x="10421815" y="3039065"/>
                <a:ext cx="368204" cy="365125"/>
              </a:xfrm>
              <a:prstGeom prst="ellipse">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F1060CE9-05F1-409A-D97F-8D26FCA420FC}"/>
                  </a:ext>
                </a:extLst>
              </p:cNvPr>
              <p:cNvSpPr/>
              <p:nvPr/>
            </p:nvSpPr>
            <p:spPr>
              <a:xfrm>
                <a:off x="10421815" y="3484455"/>
                <a:ext cx="368204" cy="365125"/>
              </a:xfrm>
              <a:prstGeom prst="ellipse">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F5AEDB89-DE25-B0E1-CFA3-53CEE29A93AF}"/>
                  </a:ext>
                </a:extLst>
              </p:cNvPr>
              <p:cNvSpPr/>
              <p:nvPr/>
            </p:nvSpPr>
            <p:spPr>
              <a:xfrm>
                <a:off x="10421815" y="3931952"/>
                <a:ext cx="368204" cy="365125"/>
              </a:xfrm>
              <a:prstGeom prst="ellipse">
                <a:avLst/>
              </a:prstGeom>
              <a:grp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2" name="TextBox 201">
              <a:extLst>
                <a:ext uri="{FF2B5EF4-FFF2-40B4-BE49-F238E27FC236}">
                  <a16:creationId xmlns:a16="http://schemas.microsoft.com/office/drawing/2014/main" id="{6F81D9F1-77A0-6036-8FE5-5BCF05E02E96}"/>
                </a:ext>
              </a:extLst>
            </p:cNvPr>
            <p:cNvSpPr txBox="1"/>
            <p:nvPr/>
          </p:nvSpPr>
          <p:spPr>
            <a:xfrm>
              <a:off x="11124397" y="2544372"/>
              <a:ext cx="896399" cy="246221"/>
            </a:xfrm>
            <a:prstGeom prst="rect">
              <a:avLst/>
            </a:prstGeom>
            <a:noFill/>
          </p:spPr>
          <p:txBody>
            <a:bodyPr wrap="none" rtlCol="0">
              <a:spAutoFit/>
            </a:bodyPr>
            <a:lstStyle/>
            <a:p>
              <a:r>
                <a:rPr lang="en-US" sz="1000" i="1" dirty="0">
                  <a:solidFill>
                    <a:schemeClr val="accent3"/>
                  </a:solidFill>
                </a:rPr>
                <a:t>Giant Panda</a:t>
              </a:r>
            </a:p>
          </p:txBody>
        </p:sp>
        <p:sp>
          <p:nvSpPr>
            <p:cNvPr id="203" name="TextBox 202">
              <a:extLst>
                <a:ext uri="{FF2B5EF4-FFF2-40B4-BE49-F238E27FC236}">
                  <a16:creationId xmlns:a16="http://schemas.microsoft.com/office/drawing/2014/main" id="{23F91D13-A802-47A4-B910-3EC8B60F53C2}"/>
                </a:ext>
              </a:extLst>
            </p:cNvPr>
            <p:cNvSpPr txBox="1"/>
            <p:nvPr/>
          </p:nvSpPr>
          <p:spPr>
            <a:xfrm>
              <a:off x="11166875" y="4467327"/>
              <a:ext cx="811441" cy="246221"/>
            </a:xfrm>
            <a:prstGeom prst="rect">
              <a:avLst/>
            </a:prstGeom>
            <a:noFill/>
          </p:spPr>
          <p:txBody>
            <a:bodyPr wrap="none" rtlCol="0">
              <a:spAutoFit/>
            </a:bodyPr>
            <a:lstStyle/>
            <a:p>
              <a:r>
                <a:rPr lang="en-US" sz="1000" i="1" dirty="0">
                  <a:solidFill>
                    <a:schemeClr val="accent3"/>
                  </a:solidFill>
                </a:rPr>
                <a:t>Red Panda</a:t>
              </a:r>
            </a:p>
          </p:txBody>
        </p:sp>
      </p:grpSp>
      <p:sp>
        <p:nvSpPr>
          <p:cNvPr id="204" name="TextBox 203">
            <a:extLst>
              <a:ext uri="{FF2B5EF4-FFF2-40B4-BE49-F238E27FC236}">
                <a16:creationId xmlns:a16="http://schemas.microsoft.com/office/drawing/2014/main" id="{F7358988-532E-E0B6-2430-85FB2AA3A2CB}"/>
              </a:ext>
            </a:extLst>
          </p:cNvPr>
          <p:cNvSpPr txBox="1"/>
          <p:nvPr/>
        </p:nvSpPr>
        <p:spPr>
          <a:xfrm>
            <a:off x="1193528" y="1623383"/>
            <a:ext cx="649537" cy="307777"/>
          </a:xfrm>
          <a:prstGeom prst="rect">
            <a:avLst/>
          </a:prstGeom>
          <a:noFill/>
        </p:spPr>
        <p:txBody>
          <a:bodyPr wrap="none" rtlCol="0">
            <a:spAutoFit/>
          </a:bodyPr>
          <a:lstStyle/>
          <a:p>
            <a:r>
              <a:rPr lang="en-US" sz="1400" b="1" dirty="0">
                <a:solidFill>
                  <a:schemeClr val="accent4"/>
                </a:solidFill>
              </a:rPr>
              <a:t>Input</a:t>
            </a:r>
          </a:p>
        </p:txBody>
      </p:sp>
      <p:sp>
        <p:nvSpPr>
          <p:cNvPr id="205" name="TextBox 204">
            <a:extLst>
              <a:ext uri="{FF2B5EF4-FFF2-40B4-BE49-F238E27FC236}">
                <a16:creationId xmlns:a16="http://schemas.microsoft.com/office/drawing/2014/main" id="{329195DF-634A-FEEE-2EBF-1848A4F12664}"/>
              </a:ext>
            </a:extLst>
          </p:cNvPr>
          <p:cNvSpPr txBox="1"/>
          <p:nvPr/>
        </p:nvSpPr>
        <p:spPr>
          <a:xfrm>
            <a:off x="5343498" y="1624638"/>
            <a:ext cx="2018501" cy="307777"/>
          </a:xfrm>
          <a:prstGeom prst="rect">
            <a:avLst/>
          </a:prstGeom>
          <a:noFill/>
        </p:spPr>
        <p:txBody>
          <a:bodyPr wrap="none" rtlCol="0">
            <a:spAutoFit/>
          </a:bodyPr>
          <a:lstStyle/>
          <a:p>
            <a:r>
              <a:rPr lang="en-US" sz="1400" b="1" dirty="0">
                <a:solidFill>
                  <a:schemeClr val="accent1"/>
                </a:solidFill>
              </a:rPr>
              <a:t>Convolutional Layers</a:t>
            </a:r>
          </a:p>
        </p:txBody>
      </p:sp>
      <p:sp>
        <p:nvSpPr>
          <p:cNvPr id="206" name="TextBox 205">
            <a:extLst>
              <a:ext uri="{FF2B5EF4-FFF2-40B4-BE49-F238E27FC236}">
                <a16:creationId xmlns:a16="http://schemas.microsoft.com/office/drawing/2014/main" id="{EF2E9BA0-3BBD-ECBB-69F6-0D92245D1CA5}"/>
              </a:ext>
            </a:extLst>
          </p:cNvPr>
          <p:cNvSpPr txBox="1"/>
          <p:nvPr/>
        </p:nvSpPr>
        <p:spPr>
          <a:xfrm>
            <a:off x="9531839" y="1623383"/>
            <a:ext cx="2201693" cy="307777"/>
          </a:xfrm>
          <a:prstGeom prst="rect">
            <a:avLst/>
          </a:prstGeom>
          <a:noFill/>
        </p:spPr>
        <p:txBody>
          <a:bodyPr wrap="none" rtlCol="0">
            <a:spAutoFit/>
          </a:bodyPr>
          <a:lstStyle/>
          <a:p>
            <a:r>
              <a:rPr lang="en-US" sz="1400" b="1" dirty="0">
                <a:solidFill>
                  <a:schemeClr val="accent2"/>
                </a:solidFill>
              </a:rPr>
              <a:t>Fully Connected Layers</a:t>
            </a:r>
          </a:p>
        </p:txBody>
      </p:sp>
      <p:sp>
        <p:nvSpPr>
          <p:cNvPr id="208" name="TextBox 207">
            <a:extLst>
              <a:ext uri="{FF2B5EF4-FFF2-40B4-BE49-F238E27FC236}">
                <a16:creationId xmlns:a16="http://schemas.microsoft.com/office/drawing/2014/main" id="{3B12254A-6905-3F0E-B571-37ACCE451D98}"/>
              </a:ext>
            </a:extLst>
          </p:cNvPr>
          <p:cNvSpPr txBox="1"/>
          <p:nvPr/>
        </p:nvSpPr>
        <p:spPr>
          <a:xfrm>
            <a:off x="3357589" y="5085023"/>
            <a:ext cx="1777118" cy="246221"/>
          </a:xfrm>
          <a:prstGeom prst="rect">
            <a:avLst/>
          </a:prstGeom>
          <a:noFill/>
        </p:spPr>
        <p:txBody>
          <a:bodyPr wrap="square" rtlCol="0">
            <a:spAutoFit/>
          </a:bodyPr>
          <a:lstStyle/>
          <a:p>
            <a:pPr algn="ctr"/>
            <a:r>
              <a:rPr lang="en-US" sz="1000" i="1" dirty="0"/>
              <a:t>Convolution + Nonlinearity</a:t>
            </a:r>
          </a:p>
        </p:txBody>
      </p:sp>
      <p:sp>
        <p:nvSpPr>
          <p:cNvPr id="211" name="TextBox 210">
            <a:extLst>
              <a:ext uri="{FF2B5EF4-FFF2-40B4-BE49-F238E27FC236}">
                <a16:creationId xmlns:a16="http://schemas.microsoft.com/office/drawing/2014/main" id="{2F15597A-2BDE-C631-6BBC-BCA32D1764CE}"/>
              </a:ext>
            </a:extLst>
          </p:cNvPr>
          <p:cNvSpPr txBox="1"/>
          <p:nvPr/>
        </p:nvSpPr>
        <p:spPr>
          <a:xfrm>
            <a:off x="5821826" y="5085023"/>
            <a:ext cx="1777118" cy="246221"/>
          </a:xfrm>
          <a:prstGeom prst="rect">
            <a:avLst/>
          </a:prstGeom>
          <a:noFill/>
        </p:spPr>
        <p:txBody>
          <a:bodyPr wrap="square" rtlCol="0">
            <a:spAutoFit/>
          </a:bodyPr>
          <a:lstStyle/>
          <a:p>
            <a:pPr algn="ctr"/>
            <a:r>
              <a:rPr lang="en-US" sz="1000" i="1" dirty="0"/>
              <a:t>Convolution + Nonlinearity</a:t>
            </a:r>
          </a:p>
        </p:txBody>
      </p:sp>
      <p:sp>
        <p:nvSpPr>
          <p:cNvPr id="212" name="TextBox 211">
            <a:extLst>
              <a:ext uri="{FF2B5EF4-FFF2-40B4-BE49-F238E27FC236}">
                <a16:creationId xmlns:a16="http://schemas.microsoft.com/office/drawing/2014/main" id="{E93DE94E-7E3A-57E9-CF3A-19CDC84EDB87}"/>
              </a:ext>
            </a:extLst>
          </p:cNvPr>
          <p:cNvSpPr txBox="1"/>
          <p:nvPr/>
        </p:nvSpPr>
        <p:spPr>
          <a:xfrm>
            <a:off x="7786159" y="5085023"/>
            <a:ext cx="1777118" cy="246221"/>
          </a:xfrm>
          <a:prstGeom prst="rect">
            <a:avLst/>
          </a:prstGeom>
          <a:noFill/>
        </p:spPr>
        <p:txBody>
          <a:bodyPr wrap="square" rtlCol="0">
            <a:spAutoFit/>
          </a:bodyPr>
          <a:lstStyle/>
          <a:p>
            <a:pPr algn="ctr"/>
            <a:r>
              <a:rPr lang="en-US" sz="1000" i="1" dirty="0"/>
              <a:t>Convolution + Nonlinearity</a:t>
            </a:r>
          </a:p>
        </p:txBody>
      </p:sp>
      <p:grpSp>
        <p:nvGrpSpPr>
          <p:cNvPr id="2" name="Group 1">
            <a:extLst>
              <a:ext uri="{FF2B5EF4-FFF2-40B4-BE49-F238E27FC236}">
                <a16:creationId xmlns:a16="http://schemas.microsoft.com/office/drawing/2014/main" id="{CC357153-63CD-C783-D119-22C11DF627DE}"/>
              </a:ext>
              <a:ext uri="{C183D7F6-B498-43B3-948B-1728B52AA6E4}">
                <adec:decorative xmlns:adec="http://schemas.microsoft.com/office/drawing/2017/decorative" val="1"/>
              </a:ext>
            </a:extLst>
          </p:cNvPr>
          <p:cNvGrpSpPr/>
          <p:nvPr/>
        </p:nvGrpSpPr>
        <p:grpSpPr>
          <a:xfrm>
            <a:off x="679938" y="2790593"/>
            <a:ext cx="3017620" cy="538763"/>
            <a:chOff x="679938" y="2790593"/>
            <a:chExt cx="3017620" cy="538763"/>
          </a:xfrm>
        </p:grpSpPr>
        <p:sp>
          <p:nvSpPr>
            <p:cNvPr id="213" name="Rectangle 212">
              <a:extLst>
                <a:ext uri="{FF2B5EF4-FFF2-40B4-BE49-F238E27FC236}">
                  <a16:creationId xmlns:a16="http://schemas.microsoft.com/office/drawing/2014/main" id="{8E703DC0-6A2E-FE1C-948F-DDDCEFF27604}"/>
                </a:ext>
              </a:extLst>
            </p:cNvPr>
            <p:cNvSpPr/>
            <p:nvPr/>
          </p:nvSpPr>
          <p:spPr>
            <a:xfrm>
              <a:off x="679938" y="2790593"/>
              <a:ext cx="398585" cy="401703"/>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ectangle 214">
              <a:extLst>
                <a:ext uri="{FF2B5EF4-FFF2-40B4-BE49-F238E27FC236}">
                  <a16:creationId xmlns:a16="http://schemas.microsoft.com/office/drawing/2014/main" id="{C39F9304-3817-B5DB-1734-3EE599A3DF5C}"/>
                </a:ext>
              </a:extLst>
            </p:cNvPr>
            <p:cNvSpPr/>
            <p:nvPr/>
          </p:nvSpPr>
          <p:spPr>
            <a:xfrm>
              <a:off x="3580326" y="3207185"/>
              <a:ext cx="117232" cy="122171"/>
            </a:xfrm>
            <a:prstGeom prst="rect">
              <a:avLst/>
            </a:prstGeom>
            <a:solidFill>
              <a:schemeClr val="accent5"/>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0" name="Straight Connector 219">
              <a:extLst>
                <a:ext uri="{FF2B5EF4-FFF2-40B4-BE49-F238E27FC236}">
                  <a16:creationId xmlns:a16="http://schemas.microsoft.com/office/drawing/2014/main" id="{EE1AA3C1-A943-3C53-5741-341BEF1E4CBA}"/>
                </a:ext>
              </a:extLst>
            </p:cNvPr>
            <p:cNvCxnSpPr>
              <a:cxnSpLocks/>
              <a:endCxn id="215" idx="1"/>
            </p:cNvCxnSpPr>
            <p:nvPr/>
          </p:nvCxnSpPr>
          <p:spPr>
            <a:xfrm>
              <a:off x="1078523" y="3192296"/>
              <a:ext cx="2501803" cy="75975"/>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cxnSp>
          <p:nvCxnSpPr>
            <p:cNvPr id="224" name="Straight Connector 223">
              <a:extLst>
                <a:ext uri="{FF2B5EF4-FFF2-40B4-BE49-F238E27FC236}">
                  <a16:creationId xmlns:a16="http://schemas.microsoft.com/office/drawing/2014/main" id="{9BD6FCFC-7F25-4C7A-312B-F3B3CEB33417}"/>
                </a:ext>
              </a:extLst>
            </p:cNvPr>
            <p:cNvCxnSpPr>
              <a:cxnSpLocks/>
              <a:endCxn id="215" idx="1"/>
            </p:cNvCxnSpPr>
            <p:nvPr/>
          </p:nvCxnSpPr>
          <p:spPr>
            <a:xfrm>
              <a:off x="1078523" y="2790593"/>
              <a:ext cx="2501803" cy="477678"/>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grpSp>
      <p:grpSp>
        <p:nvGrpSpPr>
          <p:cNvPr id="3" name="Group 2">
            <a:extLst>
              <a:ext uri="{FF2B5EF4-FFF2-40B4-BE49-F238E27FC236}">
                <a16:creationId xmlns:a16="http://schemas.microsoft.com/office/drawing/2014/main" id="{0E27E455-AF76-8436-C5DC-F67FA46F7973}"/>
              </a:ext>
              <a:ext uri="{C183D7F6-B498-43B3-948B-1728B52AA6E4}">
                <adec:decorative xmlns:adec="http://schemas.microsoft.com/office/drawing/2017/decorative" val="1"/>
              </a:ext>
            </a:extLst>
          </p:cNvPr>
          <p:cNvGrpSpPr/>
          <p:nvPr/>
        </p:nvGrpSpPr>
        <p:grpSpPr>
          <a:xfrm>
            <a:off x="4046856" y="3764085"/>
            <a:ext cx="2780761" cy="401703"/>
            <a:chOff x="4046856" y="3764085"/>
            <a:chExt cx="2780761" cy="401703"/>
          </a:xfrm>
        </p:grpSpPr>
        <p:sp>
          <p:nvSpPr>
            <p:cNvPr id="214" name="Rectangle 213">
              <a:extLst>
                <a:ext uri="{FF2B5EF4-FFF2-40B4-BE49-F238E27FC236}">
                  <a16:creationId xmlns:a16="http://schemas.microsoft.com/office/drawing/2014/main" id="{CF93DBE5-FF51-90F0-B47D-5820D90682A6}"/>
                </a:ext>
              </a:extLst>
            </p:cNvPr>
            <p:cNvSpPr/>
            <p:nvPr/>
          </p:nvSpPr>
          <p:spPr>
            <a:xfrm>
              <a:off x="4046856" y="3764085"/>
              <a:ext cx="398585" cy="401703"/>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ectangle 215">
              <a:extLst>
                <a:ext uri="{FF2B5EF4-FFF2-40B4-BE49-F238E27FC236}">
                  <a16:creationId xmlns:a16="http://schemas.microsoft.com/office/drawing/2014/main" id="{88C95688-4126-BF95-542F-41CB664247EB}"/>
                </a:ext>
              </a:extLst>
            </p:cNvPr>
            <p:cNvSpPr/>
            <p:nvPr/>
          </p:nvSpPr>
          <p:spPr>
            <a:xfrm>
              <a:off x="6710385" y="3922289"/>
              <a:ext cx="117232" cy="122171"/>
            </a:xfrm>
            <a:prstGeom prst="rect">
              <a:avLst/>
            </a:prstGeom>
            <a:solidFill>
              <a:schemeClr val="accent5"/>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7" name="Straight Connector 226">
              <a:extLst>
                <a:ext uri="{FF2B5EF4-FFF2-40B4-BE49-F238E27FC236}">
                  <a16:creationId xmlns:a16="http://schemas.microsoft.com/office/drawing/2014/main" id="{A00E4F41-DC75-82F6-F18B-158FDE1D3539}"/>
                </a:ext>
              </a:extLst>
            </p:cNvPr>
            <p:cNvCxnSpPr>
              <a:cxnSpLocks/>
            </p:cNvCxnSpPr>
            <p:nvPr/>
          </p:nvCxnSpPr>
          <p:spPr>
            <a:xfrm flipV="1">
              <a:off x="4445441" y="3983374"/>
              <a:ext cx="2264944" cy="182414"/>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cxnSp>
          <p:nvCxnSpPr>
            <p:cNvPr id="230" name="Straight Connector 229">
              <a:extLst>
                <a:ext uri="{FF2B5EF4-FFF2-40B4-BE49-F238E27FC236}">
                  <a16:creationId xmlns:a16="http://schemas.microsoft.com/office/drawing/2014/main" id="{EFAF810E-052C-50AA-9F84-0D49120025E4}"/>
                </a:ext>
              </a:extLst>
            </p:cNvPr>
            <p:cNvCxnSpPr>
              <a:cxnSpLocks/>
              <a:endCxn id="216" idx="1"/>
            </p:cNvCxnSpPr>
            <p:nvPr/>
          </p:nvCxnSpPr>
          <p:spPr>
            <a:xfrm>
              <a:off x="4445441" y="3764085"/>
              <a:ext cx="2264944" cy="219290"/>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grpSp>
      <p:grpSp>
        <p:nvGrpSpPr>
          <p:cNvPr id="8" name="Group 7">
            <a:extLst>
              <a:ext uri="{FF2B5EF4-FFF2-40B4-BE49-F238E27FC236}">
                <a16:creationId xmlns:a16="http://schemas.microsoft.com/office/drawing/2014/main" id="{2AEA225E-22FC-0727-3AB8-E632A1D2B56A}"/>
              </a:ext>
              <a:ext uri="{C183D7F6-B498-43B3-948B-1728B52AA6E4}">
                <adec:decorative xmlns:adec="http://schemas.microsoft.com/office/drawing/2017/decorative" val="1"/>
              </a:ext>
            </a:extLst>
          </p:cNvPr>
          <p:cNvGrpSpPr/>
          <p:nvPr/>
        </p:nvGrpSpPr>
        <p:grpSpPr>
          <a:xfrm>
            <a:off x="6892645" y="3339409"/>
            <a:ext cx="2103741" cy="447145"/>
            <a:chOff x="6892645" y="3339409"/>
            <a:chExt cx="2103741" cy="447145"/>
          </a:xfrm>
        </p:grpSpPr>
        <p:cxnSp>
          <p:nvCxnSpPr>
            <p:cNvPr id="234" name="Straight Connector 233">
              <a:extLst>
                <a:ext uri="{FF2B5EF4-FFF2-40B4-BE49-F238E27FC236}">
                  <a16:creationId xmlns:a16="http://schemas.microsoft.com/office/drawing/2014/main" id="{977A5ED1-864B-C181-278A-7D97623EC94C}"/>
                </a:ext>
              </a:extLst>
            </p:cNvPr>
            <p:cNvCxnSpPr>
              <a:cxnSpLocks/>
              <a:endCxn id="218" idx="1"/>
            </p:cNvCxnSpPr>
            <p:nvPr/>
          </p:nvCxnSpPr>
          <p:spPr>
            <a:xfrm>
              <a:off x="7291230" y="3339409"/>
              <a:ext cx="1587924" cy="386060"/>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grpSp>
          <p:nvGrpSpPr>
            <p:cNvPr id="7" name="Group 6">
              <a:extLst>
                <a:ext uri="{FF2B5EF4-FFF2-40B4-BE49-F238E27FC236}">
                  <a16:creationId xmlns:a16="http://schemas.microsoft.com/office/drawing/2014/main" id="{DF2782D4-B47C-4176-D56E-3316D4422A01}"/>
                </a:ext>
              </a:extLst>
            </p:cNvPr>
            <p:cNvGrpSpPr/>
            <p:nvPr/>
          </p:nvGrpSpPr>
          <p:grpSpPr>
            <a:xfrm>
              <a:off x="6892645" y="3339409"/>
              <a:ext cx="2103741" cy="447145"/>
              <a:chOff x="6892645" y="3339409"/>
              <a:chExt cx="2103741" cy="447145"/>
            </a:xfrm>
          </p:grpSpPr>
          <p:sp>
            <p:nvSpPr>
              <p:cNvPr id="217" name="Rectangle 216">
                <a:extLst>
                  <a:ext uri="{FF2B5EF4-FFF2-40B4-BE49-F238E27FC236}">
                    <a16:creationId xmlns:a16="http://schemas.microsoft.com/office/drawing/2014/main" id="{C0778693-F771-4FB9-541B-853835FC0C0E}"/>
                  </a:ext>
                </a:extLst>
              </p:cNvPr>
              <p:cNvSpPr/>
              <p:nvPr/>
            </p:nvSpPr>
            <p:spPr>
              <a:xfrm>
                <a:off x="6892645" y="3339409"/>
                <a:ext cx="398585" cy="401703"/>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217">
                <a:extLst>
                  <a:ext uri="{FF2B5EF4-FFF2-40B4-BE49-F238E27FC236}">
                    <a16:creationId xmlns:a16="http://schemas.microsoft.com/office/drawing/2014/main" id="{D4205CA0-217D-D218-8A1F-5508A1F6C272}"/>
                  </a:ext>
                </a:extLst>
              </p:cNvPr>
              <p:cNvSpPr/>
              <p:nvPr/>
            </p:nvSpPr>
            <p:spPr>
              <a:xfrm>
                <a:off x="8879154" y="3664383"/>
                <a:ext cx="117232" cy="122171"/>
              </a:xfrm>
              <a:prstGeom prst="rect">
                <a:avLst/>
              </a:prstGeom>
              <a:solidFill>
                <a:schemeClr val="accent5"/>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7" name="Straight Connector 236">
                <a:extLst>
                  <a:ext uri="{FF2B5EF4-FFF2-40B4-BE49-F238E27FC236}">
                    <a16:creationId xmlns:a16="http://schemas.microsoft.com/office/drawing/2014/main" id="{5A96BBFA-64E7-DBFB-8EBE-B807723B9D54}"/>
                  </a:ext>
                </a:extLst>
              </p:cNvPr>
              <p:cNvCxnSpPr>
                <a:cxnSpLocks/>
                <a:endCxn id="218" idx="1"/>
              </p:cNvCxnSpPr>
              <p:nvPr/>
            </p:nvCxnSpPr>
            <p:spPr>
              <a:xfrm flipV="1">
                <a:off x="7291230" y="3725469"/>
                <a:ext cx="1587924" cy="23384"/>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grpSp>
      </p:grpSp>
      <p:cxnSp>
        <p:nvCxnSpPr>
          <p:cNvPr id="248" name="Straight Connector 247">
            <a:extLst>
              <a:ext uri="{FF2B5EF4-FFF2-40B4-BE49-F238E27FC236}">
                <a16:creationId xmlns:a16="http://schemas.microsoft.com/office/drawing/2014/main" id="{5C524DF4-A2A4-158E-5325-D81080EE57F5}"/>
              </a:ext>
              <a:ext uri="{C183D7F6-B498-43B3-948B-1728B52AA6E4}">
                <adec:decorative xmlns:adec="http://schemas.microsoft.com/office/drawing/2017/decorative" val="1"/>
              </a:ext>
            </a:extLst>
          </p:cNvPr>
          <p:cNvCxnSpPr>
            <a:cxnSpLocks/>
            <a:endCxn id="40" idx="1"/>
          </p:cNvCxnSpPr>
          <p:nvPr/>
        </p:nvCxnSpPr>
        <p:spPr>
          <a:xfrm>
            <a:off x="9110805" y="4295963"/>
            <a:ext cx="406379" cy="583949"/>
          </a:xfrm>
          <a:prstGeom prst="line">
            <a:avLst/>
          </a:prstGeom>
          <a:ln>
            <a:solidFill>
              <a:schemeClr val="bg2"/>
            </a:solidFill>
            <a:prstDash val="sysDot"/>
          </a:ln>
        </p:spPr>
        <p:style>
          <a:lnRef idx="2">
            <a:schemeClr val="accent1"/>
          </a:lnRef>
          <a:fillRef idx="0">
            <a:schemeClr val="accent1"/>
          </a:fillRef>
          <a:effectRef idx="1">
            <a:schemeClr val="accent1"/>
          </a:effectRef>
          <a:fontRef idx="minor">
            <a:schemeClr val="tx1"/>
          </a:fontRef>
        </p:style>
      </p:cxnSp>
      <p:cxnSp>
        <p:nvCxnSpPr>
          <p:cNvPr id="264" name="Straight Connector 263">
            <a:extLst>
              <a:ext uri="{FF2B5EF4-FFF2-40B4-BE49-F238E27FC236}">
                <a16:creationId xmlns:a16="http://schemas.microsoft.com/office/drawing/2014/main" id="{D192F248-66FC-D2F7-107D-DB73210B3B36}"/>
              </a:ext>
              <a:ext uri="{C183D7F6-B498-43B3-948B-1728B52AA6E4}">
                <adec:decorative xmlns:adec="http://schemas.microsoft.com/office/drawing/2017/decorative" val="1"/>
              </a:ext>
            </a:extLst>
          </p:cNvPr>
          <p:cNvCxnSpPr>
            <a:cxnSpLocks/>
            <a:endCxn id="33" idx="1"/>
          </p:cNvCxnSpPr>
          <p:nvPr/>
        </p:nvCxnSpPr>
        <p:spPr>
          <a:xfrm flipV="1">
            <a:off x="8425589" y="2345265"/>
            <a:ext cx="1094348" cy="574330"/>
          </a:xfrm>
          <a:prstGeom prst="line">
            <a:avLst/>
          </a:prstGeom>
          <a:ln>
            <a:solidFill>
              <a:schemeClr val="bg2"/>
            </a:solidFill>
            <a:prstDash val="sysDot"/>
          </a:ln>
        </p:spPr>
        <p:style>
          <a:lnRef idx="2">
            <a:schemeClr val="accent1"/>
          </a:lnRef>
          <a:fillRef idx="0">
            <a:schemeClr val="accent1"/>
          </a:fillRef>
          <a:effectRef idx="1">
            <a:schemeClr val="accent1"/>
          </a:effectRef>
          <a:fontRef idx="minor">
            <a:schemeClr val="tx1"/>
          </a:fontRef>
        </p:style>
      </p:cxnSp>
      <p:sp>
        <p:nvSpPr>
          <p:cNvPr id="267" name="Left Bracket 266">
            <a:extLst>
              <a:ext uri="{FF2B5EF4-FFF2-40B4-BE49-F238E27FC236}">
                <a16:creationId xmlns:a16="http://schemas.microsoft.com/office/drawing/2014/main" id="{BDF3515F-38AD-2B3B-85B3-C32954DABFE3}"/>
              </a:ext>
              <a:ext uri="{C183D7F6-B498-43B3-948B-1728B52AA6E4}">
                <adec:decorative xmlns:adec="http://schemas.microsoft.com/office/drawing/2017/decorative" val="1"/>
              </a:ext>
            </a:extLst>
          </p:cNvPr>
          <p:cNvSpPr/>
          <p:nvPr/>
        </p:nvSpPr>
        <p:spPr>
          <a:xfrm rot="16200000">
            <a:off x="5540085" y="1908225"/>
            <a:ext cx="112261" cy="7934122"/>
          </a:xfrm>
          <a:prstGeom prst="leftBracket">
            <a:avLst/>
          </a:prstGeom>
          <a:ln w="57150">
            <a:solidFill>
              <a:schemeClr val="accent4"/>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9" name="Left Bracket 268">
            <a:extLst>
              <a:ext uri="{FF2B5EF4-FFF2-40B4-BE49-F238E27FC236}">
                <a16:creationId xmlns:a16="http://schemas.microsoft.com/office/drawing/2014/main" id="{A72FB545-9151-405F-6996-8C4DC0D7C85F}"/>
              </a:ext>
              <a:ext uri="{C183D7F6-B498-43B3-948B-1728B52AA6E4}">
                <adec:decorative xmlns:adec="http://schemas.microsoft.com/office/drawing/2017/decorative" val="1"/>
              </a:ext>
            </a:extLst>
          </p:cNvPr>
          <p:cNvSpPr/>
          <p:nvPr/>
        </p:nvSpPr>
        <p:spPr>
          <a:xfrm rot="16200000">
            <a:off x="10754850" y="4822357"/>
            <a:ext cx="112261" cy="2103120"/>
          </a:xfrm>
          <a:prstGeom prst="leftBracket">
            <a:avLst/>
          </a:prstGeom>
          <a:ln w="57150">
            <a:solidFill>
              <a:schemeClr val="accent2"/>
            </a:solidFill>
            <a:prstDash val="solid"/>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0" name="Rectangle 269">
            <a:extLst>
              <a:ext uri="{FF2B5EF4-FFF2-40B4-BE49-F238E27FC236}">
                <a16:creationId xmlns:a16="http://schemas.microsoft.com/office/drawing/2014/main" id="{B1CC24DB-236C-3CBC-159E-6202F9C1BAFD}"/>
              </a:ext>
            </a:extLst>
          </p:cNvPr>
          <p:cNvSpPr/>
          <p:nvPr/>
        </p:nvSpPr>
        <p:spPr>
          <a:xfrm>
            <a:off x="5386295" y="5724597"/>
            <a:ext cx="1419407" cy="4331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4"/>
                </a:solidFill>
              </a:rPr>
              <a:t>Feature Extraction</a:t>
            </a:r>
          </a:p>
        </p:txBody>
      </p:sp>
      <p:sp>
        <p:nvSpPr>
          <p:cNvPr id="271" name="Rectangle 270">
            <a:extLst>
              <a:ext uri="{FF2B5EF4-FFF2-40B4-BE49-F238E27FC236}">
                <a16:creationId xmlns:a16="http://schemas.microsoft.com/office/drawing/2014/main" id="{73166158-66D7-F8F4-FD8F-3450D03D73D3}"/>
              </a:ext>
            </a:extLst>
          </p:cNvPr>
          <p:cNvSpPr/>
          <p:nvPr/>
        </p:nvSpPr>
        <p:spPr>
          <a:xfrm>
            <a:off x="9999704" y="5730653"/>
            <a:ext cx="1670060" cy="4331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2"/>
                </a:solidFill>
              </a:rPr>
              <a:t>Classification</a:t>
            </a:r>
          </a:p>
        </p:txBody>
      </p:sp>
      <p:sp>
        <p:nvSpPr>
          <p:cNvPr id="272" name="TextBox 271">
            <a:extLst>
              <a:ext uri="{FF2B5EF4-FFF2-40B4-BE49-F238E27FC236}">
                <a16:creationId xmlns:a16="http://schemas.microsoft.com/office/drawing/2014/main" id="{A603B014-3F8A-ACD7-96A6-3DC19A828FA2}"/>
              </a:ext>
            </a:extLst>
          </p:cNvPr>
          <p:cNvSpPr txBox="1"/>
          <p:nvPr/>
        </p:nvSpPr>
        <p:spPr>
          <a:xfrm>
            <a:off x="4921390" y="2086708"/>
            <a:ext cx="707373" cy="276999"/>
          </a:xfrm>
          <a:prstGeom prst="rect">
            <a:avLst/>
          </a:prstGeom>
          <a:noFill/>
        </p:spPr>
        <p:txBody>
          <a:bodyPr wrap="none" rtlCol="0">
            <a:spAutoFit/>
          </a:bodyPr>
          <a:lstStyle/>
          <a:p>
            <a:r>
              <a:rPr lang="en-US" sz="1200" i="1" dirty="0"/>
              <a:t>Pooling</a:t>
            </a:r>
          </a:p>
        </p:txBody>
      </p:sp>
      <p:sp>
        <p:nvSpPr>
          <p:cNvPr id="273" name="TextBox 272">
            <a:extLst>
              <a:ext uri="{FF2B5EF4-FFF2-40B4-BE49-F238E27FC236}">
                <a16:creationId xmlns:a16="http://schemas.microsoft.com/office/drawing/2014/main" id="{9E347045-C654-6016-BA7F-2B51023593B4}"/>
              </a:ext>
            </a:extLst>
          </p:cNvPr>
          <p:cNvSpPr txBox="1"/>
          <p:nvPr/>
        </p:nvSpPr>
        <p:spPr>
          <a:xfrm>
            <a:off x="7040265" y="2096198"/>
            <a:ext cx="707373" cy="276999"/>
          </a:xfrm>
          <a:prstGeom prst="rect">
            <a:avLst/>
          </a:prstGeom>
          <a:noFill/>
        </p:spPr>
        <p:txBody>
          <a:bodyPr wrap="none" rtlCol="0">
            <a:spAutoFit/>
          </a:bodyPr>
          <a:lstStyle/>
          <a:p>
            <a:r>
              <a:rPr lang="en-US" sz="1200" i="1" dirty="0"/>
              <a:t>Pooling</a:t>
            </a:r>
          </a:p>
        </p:txBody>
      </p:sp>
      <p:grpSp>
        <p:nvGrpSpPr>
          <p:cNvPr id="41" name="Group 40">
            <a:extLst>
              <a:ext uri="{FF2B5EF4-FFF2-40B4-BE49-F238E27FC236}">
                <a16:creationId xmlns:a16="http://schemas.microsoft.com/office/drawing/2014/main" id="{2E339B17-BE49-8154-A262-47F3C45896F2}"/>
              </a:ext>
              <a:ext uri="{C183D7F6-B498-43B3-948B-1728B52AA6E4}">
                <adec:decorative xmlns:adec="http://schemas.microsoft.com/office/drawing/2017/decorative" val="1"/>
              </a:ext>
            </a:extLst>
          </p:cNvPr>
          <p:cNvGrpSpPr/>
          <p:nvPr/>
        </p:nvGrpSpPr>
        <p:grpSpPr>
          <a:xfrm>
            <a:off x="9517184" y="2162702"/>
            <a:ext cx="372071" cy="2899773"/>
            <a:chOff x="10320488" y="1892658"/>
            <a:chExt cx="372071" cy="2899773"/>
          </a:xfrm>
        </p:grpSpPr>
        <p:sp>
          <p:nvSpPr>
            <p:cNvPr id="33" name="Rectangle 32">
              <a:extLst>
                <a:ext uri="{FF2B5EF4-FFF2-40B4-BE49-F238E27FC236}">
                  <a16:creationId xmlns:a16="http://schemas.microsoft.com/office/drawing/2014/main" id="{1C520EFD-4DD7-424C-2699-AA8E3D03C307}"/>
                </a:ext>
              </a:extLst>
            </p:cNvPr>
            <p:cNvSpPr/>
            <p:nvPr/>
          </p:nvSpPr>
          <p:spPr>
            <a:xfrm>
              <a:off x="10323241" y="1892658"/>
              <a:ext cx="369318" cy="365126"/>
            </a:xfrm>
            <a:prstGeom prst="rect">
              <a:avLst/>
            </a:prstGeom>
            <a:solidFill>
              <a:schemeClr val="bg1"/>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77BC0A7-60D5-9B46-B1FC-1D039B88E3EB}"/>
                </a:ext>
              </a:extLst>
            </p:cNvPr>
            <p:cNvSpPr/>
            <p:nvPr/>
          </p:nvSpPr>
          <p:spPr>
            <a:xfrm>
              <a:off x="10323241" y="2257784"/>
              <a:ext cx="369318" cy="365126"/>
            </a:xfrm>
            <a:prstGeom prst="rect">
              <a:avLst/>
            </a:prstGeom>
            <a:solidFill>
              <a:schemeClr val="bg1"/>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3C0CE42-98E1-6440-6C62-C90D8AE3FA45}"/>
                </a:ext>
              </a:extLst>
            </p:cNvPr>
            <p:cNvSpPr/>
            <p:nvPr/>
          </p:nvSpPr>
          <p:spPr>
            <a:xfrm>
              <a:off x="10323241" y="2618140"/>
              <a:ext cx="369318" cy="365126"/>
            </a:xfrm>
            <a:prstGeom prst="rect">
              <a:avLst/>
            </a:prstGeom>
            <a:solidFill>
              <a:schemeClr val="bg1"/>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626B8C88-0D27-2FE1-A4B1-9BB4B1E542B1}"/>
                </a:ext>
              </a:extLst>
            </p:cNvPr>
            <p:cNvSpPr/>
            <p:nvPr/>
          </p:nvSpPr>
          <p:spPr>
            <a:xfrm>
              <a:off x="10323241" y="2983266"/>
              <a:ext cx="369318" cy="365126"/>
            </a:xfrm>
            <a:prstGeom prst="rect">
              <a:avLst/>
            </a:prstGeom>
            <a:solidFill>
              <a:schemeClr val="bg1"/>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1506404-AD0D-B16E-562E-8D875FB80E0A}"/>
                </a:ext>
              </a:extLst>
            </p:cNvPr>
            <p:cNvSpPr/>
            <p:nvPr/>
          </p:nvSpPr>
          <p:spPr>
            <a:xfrm>
              <a:off x="10320488" y="3324947"/>
              <a:ext cx="369318" cy="365126"/>
            </a:xfrm>
            <a:prstGeom prst="rect">
              <a:avLst/>
            </a:prstGeom>
            <a:solidFill>
              <a:schemeClr val="bg1"/>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3F8DD87-12FF-2485-9D0A-F7FF5871317E}"/>
                </a:ext>
              </a:extLst>
            </p:cNvPr>
            <p:cNvSpPr/>
            <p:nvPr/>
          </p:nvSpPr>
          <p:spPr>
            <a:xfrm>
              <a:off x="10320488" y="3697795"/>
              <a:ext cx="369318" cy="365126"/>
            </a:xfrm>
            <a:prstGeom prst="rect">
              <a:avLst/>
            </a:prstGeom>
            <a:solidFill>
              <a:schemeClr val="bg1"/>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4A4FE2AA-D66B-58FC-E826-27F9CDE79946}"/>
                </a:ext>
              </a:extLst>
            </p:cNvPr>
            <p:cNvSpPr/>
            <p:nvPr/>
          </p:nvSpPr>
          <p:spPr>
            <a:xfrm>
              <a:off x="10320488" y="4062754"/>
              <a:ext cx="369318" cy="365126"/>
            </a:xfrm>
            <a:prstGeom prst="rect">
              <a:avLst/>
            </a:prstGeom>
            <a:solidFill>
              <a:schemeClr val="bg1"/>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6FB86D5-C05E-D361-76FD-C3A4B6E52B77}"/>
                </a:ext>
              </a:extLst>
            </p:cNvPr>
            <p:cNvSpPr/>
            <p:nvPr/>
          </p:nvSpPr>
          <p:spPr>
            <a:xfrm>
              <a:off x="10320488" y="4427305"/>
              <a:ext cx="369318" cy="365126"/>
            </a:xfrm>
            <a:prstGeom prst="rect">
              <a:avLst/>
            </a:prstGeom>
            <a:solidFill>
              <a:schemeClr val="bg1"/>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7070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6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4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48"/>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6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0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6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 grpId="0"/>
      <p:bldP spid="206" grpId="0"/>
      <p:bldP spid="208" grpId="0"/>
      <p:bldP spid="211" grpId="0"/>
      <p:bldP spid="212" grpId="0"/>
      <p:bldP spid="267" grpId="0" animBg="1"/>
      <p:bldP spid="269" grpId="0" animBg="1"/>
      <p:bldP spid="270" grpId="0" animBg="1"/>
      <p:bldP spid="271" grpId="0" animBg="1"/>
      <p:bldP spid="272" grpId="0"/>
      <p:bldP spid="27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2C38B3-8205-7B87-4B75-0F7470673634}"/>
              </a:ext>
            </a:extLst>
          </p:cNvPr>
          <p:cNvSpPr>
            <a:spLocks noGrp="1"/>
          </p:cNvSpPr>
          <p:nvPr>
            <p:ph type="title"/>
          </p:nvPr>
        </p:nvSpPr>
        <p:spPr/>
        <p:txBody>
          <a:bodyPr/>
          <a:lstStyle/>
          <a:p>
            <a:r>
              <a:rPr lang="en-US" dirty="0"/>
              <a:t>Pooling</a:t>
            </a:r>
          </a:p>
        </p:txBody>
      </p:sp>
      <p:sp>
        <p:nvSpPr>
          <p:cNvPr id="7" name="Content Placeholder 6">
            <a:extLst>
              <a:ext uri="{FF2B5EF4-FFF2-40B4-BE49-F238E27FC236}">
                <a16:creationId xmlns:a16="http://schemas.microsoft.com/office/drawing/2014/main" id="{A4FA61F6-7064-6F6C-CA24-4182254A3621}"/>
              </a:ext>
            </a:extLst>
          </p:cNvPr>
          <p:cNvSpPr>
            <a:spLocks noGrp="1"/>
          </p:cNvSpPr>
          <p:nvPr>
            <p:ph idx="1"/>
          </p:nvPr>
        </p:nvSpPr>
        <p:spPr>
          <a:xfrm>
            <a:off x="497158" y="1590262"/>
            <a:ext cx="11197683" cy="735844"/>
          </a:xfrm>
        </p:spPr>
        <p:txBody>
          <a:bodyPr/>
          <a:lstStyle/>
          <a:p>
            <a:pPr marL="0" indent="0">
              <a:buNone/>
            </a:pPr>
            <a:r>
              <a:rPr lang="en-US" b="1" dirty="0">
                <a:solidFill>
                  <a:schemeClr val="accent2"/>
                </a:solidFill>
                <a:latin typeface="Avenir Next" panose="020B0503020202020204" pitchFamily="34" charset="0"/>
              </a:rPr>
              <a:t>Pooling</a:t>
            </a:r>
            <a:r>
              <a:rPr lang="en-US" dirty="0"/>
              <a:t> downsizes the input by aggregating values in each region</a:t>
            </a:r>
          </a:p>
        </p:txBody>
      </p:sp>
      <p:sp>
        <p:nvSpPr>
          <p:cNvPr id="4" name="Date Placeholder 3">
            <a:extLst>
              <a:ext uri="{FF2B5EF4-FFF2-40B4-BE49-F238E27FC236}">
                <a16:creationId xmlns:a16="http://schemas.microsoft.com/office/drawing/2014/main" id="{6713FD43-471C-09E6-2832-A5CCFE22BB3B}"/>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8BD65A64-A484-E53F-F80E-696BEE531528}"/>
              </a:ext>
            </a:extLst>
          </p:cNvPr>
          <p:cNvSpPr>
            <a:spLocks noGrp="1"/>
          </p:cNvSpPr>
          <p:nvPr>
            <p:ph type="sldNum" sz="quarter" idx="12"/>
          </p:nvPr>
        </p:nvSpPr>
        <p:spPr/>
        <p:txBody>
          <a:bodyPr/>
          <a:lstStyle/>
          <a:p>
            <a:fld id="{0C6CD854-DD62-6C4B-87F1-66B34D688D3F}" type="slidenum">
              <a:rPr lang="en-US" smtClean="0"/>
              <a:t>22</a:t>
            </a:fld>
            <a:endParaRPr lang="en-US"/>
          </a:p>
        </p:txBody>
      </p:sp>
      <p:graphicFrame>
        <p:nvGraphicFramePr>
          <p:cNvPr id="8" name="Table 7">
            <a:extLst>
              <a:ext uri="{FF2B5EF4-FFF2-40B4-BE49-F238E27FC236}">
                <a16:creationId xmlns:a16="http://schemas.microsoft.com/office/drawing/2014/main" id="{EF72CAD7-3CD8-5595-593D-E391818E5F91}"/>
              </a:ext>
            </a:extLst>
          </p:cNvPr>
          <p:cNvGraphicFramePr>
            <a:graphicFrameLocks noGrp="1"/>
          </p:cNvGraphicFramePr>
          <p:nvPr>
            <p:extLst>
              <p:ext uri="{D42A27DB-BD31-4B8C-83A1-F6EECF244321}">
                <p14:modId xmlns:p14="http://schemas.microsoft.com/office/powerpoint/2010/main" val="3448009970"/>
              </p:ext>
            </p:extLst>
          </p:nvPr>
        </p:nvGraphicFramePr>
        <p:xfrm>
          <a:off x="4310681" y="2470384"/>
          <a:ext cx="3570636" cy="3565596"/>
        </p:xfrm>
        <a:graphic>
          <a:graphicData uri="http://schemas.openxmlformats.org/drawingml/2006/table">
            <a:tbl>
              <a:tblPr firstRow="1" bandRow="1">
                <a:tableStyleId>{5C22544A-7EE6-4342-B048-85BDC9FD1C3A}</a:tableStyleId>
              </a:tblPr>
              <a:tblGrid>
                <a:gridCol w="892659">
                  <a:extLst>
                    <a:ext uri="{9D8B030D-6E8A-4147-A177-3AD203B41FA5}">
                      <a16:colId xmlns:a16="http://schemas.microsoft.com/office/drawing/2014/main" val="3776363305"/>
                    </a:ext>
                  </a:extLst>
                </a:gridCol>
                <a:gridCol w="892659">
                  <a:extLst>
                    <a:ext uri="{9D8B030D-6E8A-4147-A177-3AD203B41FA5}">
                      <a16:colId xmlns:a16="http://schemas.microsoft.com/office/drawing/2014/main" val="1811800754"/>
                    </a:ext>
                  </a:extLst>
                </a:gridCol>
                <a:gridCol w="892659">
                  <a:extLst>
                    <a:ext uri="{9D8B030D-6E8A-4147-A177-3AD203B41FA5}">
                      <a16:colId xmlns:a16="http://schemas.microsoft.com/office/drawing/2014/main" val="3788319574"/>
                    </a:ext>
                  </a:extLst>
                </a:gridCol>
                <a:gridCol w="892659">
                  <a:extLst>
                    <a:ext uri="{9D8B030D-6E8A-4147-A177-3AD203B41FA5}">
                      <a16:colId xmlns:a16="http://schemas.microsoft.com/office/drawing/2014/main" val="515305335"/>
                    </a:ext>
                  </a:extLst>
                </a:gridCol>
              </a:tblGrid>
              <a:tr h="891399">
                <a:tc>
                  <a:txBody>
                    <a:bodyPr/>
                    <a:lstStyle/>
                    <a:p>
                      <a:pPr algn="ctr"/>
                      <a:r>
                        <a:rPr lang="en-US" sz="3000" b="0" dirty="0">
                          <a:solidFill>
                            <a:schemeClr val="tx1"/>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576E">
                        <a:alpha val="25098"/>
                      </a:srgbClr>
                    </a:solidFill>
                  </a:tcPr>
                </a:tc>
                <a:tc>
                  <a:txBody>
                    <a:bodyPr/>
                    <a:lstStyle/>
                    <a:p>
                      <a:pPr algn="ctr"/>
                      <a:r>
                        <a:rPr lang="en-US" sz="3000" b="0" dirty="0">
                          <a:solidFill>
                            <a:schemeClr val="tx1"/>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576E">
                        <a:alpha val="25098"/>
                      </a:srgbClr>
                    </a:solidFill>
                  </a:tcPr>
                </a:tc>
                <a:tc>
                  <a:txBody>
                    <a:bodyPr/>
                    <a:lstStyle/>
                    <a:p>
                      <a:pPr algn="ctr"/>
                      <a:r>
                        <a:rPr lang="en-US" sz="3000" b="0" dirty="0">
                          <a:solidFill>
                            <a:schemeClr val="tx1"/>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5098"/>
                      </a:srgbClr>
                    </a:solidFill>
                  </a:tcPr>
                </a:tc>
                <a:tc>
                  <a:txBody>
                    <a:bodyPr/>
                    <a:lstStyle/>
                    <a:p>
                      <a:pPr algn="ctr"/>
                      <a:r>
                        <a:rPr lang="en-US" sz="3000" b="0" dirty="0">
                          <a:solidFill>
                            <a:schemeClr val="tx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5098"/>
                      </a:srgbClr>
                    </a:solidFill>
                  </a:tcPr>
                </a:tc>
                <a:extLst>
                  <a:ext uri="{0D108BD9-81ED-4DB2-BD59-A6C34878D82A}">
                    <a16:rowId xmlns:a16="http://schemas.microsoft.com/office/drawing/2014/main" val="1256255783"/>
                  </a:ext>
                </a:extLst>
              </a:tr>
              <a:tr h="891399">
                <a:tc>
                  <a:txBody>
                    <a:bodyPr/>
                    <a:lstStyle/>
                    <a:p>
                      <a:pPr algn="ctr"/>
                      <a:r>
                        <a:rPr lang="en-US" sz="3000" b="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576E">
                        <a:alpha val="25098"/>
                      </a:srgbClr>
                    </a:solidFill>
                  </a:tcPr>
                </a:tc>
                <a:tc>
                  <a:txBody>
                    <a:bodyPr/>
                    <a:lstStyle/>
                    <a:p>
                      <a:pPr algn="ctr"/>
                      <a:r>
                        <a:rPr lang="en-US" sz="3000" b="0" dirty="0">
                          <a:solidFill>
                            <a:schemeClr val="tx1"/>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576E">
                        <a:alpha val="25098"/>
                      </a:srgbClr>
                    </a:solidFill>
                  </a:tcPr>
                </a:tc>
                <a:tc>
                  <a:txBody>
                    <a:bodyPr/>
                    <a:lstStyle/>
                    <a:p>
                      <a:pPr algn="ctr"/>
                      <a:r>
                        <a:rPr lang="en-US" sz="3000" b="0"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5098"/>
                      </a:srgbClr>
                    </a:solidFill>
                  </a:tcPr>
                </a:tc>
                <a:tc>
                  <a:txBody>
                    <a:bodyPr/>
                    <a:lstStyle/>
                    <a:p>
                      <a:pPr algn="ctr"/>
                      <a:r>
                        <a:rPr lang="en-US" sz="3000" b="0" dirty="0">
                          <a:solidFill>
                            <a:schemeClr val="tx1"/>
                          </a:solidFill>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5098"/>
                      </a:srgbClr>
                    </a:solidFill>
                  </a:tcPr>
                </a:tc>
                <a:extLst>
                  <a:ext uri="{0D108BD9-81ED-4DB2-BD59-A6C34878D82A}">
                    <a16:rowId xmlns:a16="http://schemas.microsoft.com/office/drawing/2014/main" val="1498684327"/>
                  </a:ext>
                </a:extLst>
              </a:tr>
              <a:tr h="891399">
                <a:tc>
                  <a:txBody>
                    <a:bodyPr/>
                    <a:lstStyle/>
                    <a:p>
                      <a:pPr algn="ctr"/>
                      <a:r>
                        <a:rPr lang="en-US" sz="3000" b="0" dirty="0">
                          <a:solidFill>
                            <a:schemeClr val="tx1"/>
                          </a:solidFill>
                        </a:rPr>
                        <a:t>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4A3">
                        <a:alpha val="25098"/>
                      </a:srgbClr>
                    </a:solidFill>
                  </a:tcPr>
                </a:tc>
                <a:tc>
                  <a:txBody>
                    <a:bodyPr/>
                    <a:lstStyle/>
                    <a:p>
                      <a:pPr algn="ctr"/>
                      <a:r>
                        <a:rPr lang="en-US" sz="3000" b="0" dirty="0">
                          <a:solidFill>
                            <a:schemeClr val="tx1"/>
                          </a:solidFill>
                        </a:rPr>
                        <a:t>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4A3">
                        <a:alpha val="25098"/>
                      </a:srgbClr>
                    </a:solidFill>
                  </a:tcPr>
                </a:tc>
                <a:tc>
                  <a:txBody>
                    <a:bodyPr/>
                    <a:lstStyle/>
                    <a:p>
                      <a:pPr algn="ctr"/>
                      <a:r>
                        <a:rPr lang="en-US" sz="3000" b="0" dirty="0">
                          <a:solidFill>
                            <a:schemeClr val="tx1"/>
                          </a:solidFill>
                        </a:rPr>
                        <a:t>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AD5B">
                        <a:alpha val="25098"/>
                      </a:srgbClr>
                    </a:solidFill>
                  </a:tcPr>
                </a:tc>
                <a:tc>
                  <a:txBody>
                    <a:bodyPr/>
                    <a:lstStyle/>
                    <a:p>
                      <a:pPr algn="ctr"/>
                      <a:r>
                        <a:rPr lang="en-US" sz="3000" b="0"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AD5B">
                        <a:alpha val="25098"/>
                      </a:srgbClr>
                    </a:solidFill>
                  </a:tcPr>
                </a:tc>
                <a:extLst>
                  <a:ext uri="{0D108BD9-81ED-4DB2-BD59-A6C34878D82A}">
                    <a16:rowId xmlns:a16="http://schemas.microsoft.com/office/drawing/2014/main" val="2212185586"/>
                  </a:ext>
                </a:extLst>
              </a:tr>
              <a:tr h="891399">
                <a:tc>
                  <a:txBody>
                    <a:bodyPr/>
                    <a:lstStyle/>
                    <a:p>
                      <a:pPr algn="ctr"/>
                      <a:r>
                        <a:rPr lang="en-US" sz="3000" b="0" dirty="0">
                          <a:solidFill>
                            <a:schemeClr val="tx1"/>
                          </a:solidFill>
                        </a:rPr>
                        <a:t>112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4A3">
                        <a:alpha val="25098"/>
                      </a:srgbClr>
                    </a:solidFill>
                  </a:tcPr>
                </a:tc>
                <a:tc>
                  <a:txBody>
                    <a:bodyPr/>
                    <a:lstStyle/>
                    <a:p>
                      <a:pPr algn="ctr"/>
                      <a:r>
                        <a:rPr lang="en-US" sz="3000" b="0" dirty="0">
                          <a:solidFill>
                            <a:schemeClr val="tx1"/>
                          </a:solidFill>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4A3">
                        <a:alpha val="25098"/>
                      </a:srgbClr>
                    </a:solidFill>
                  </a:tcPr>
                </a:tc>
                <a:tc>
                  <a:txBody>
                    <a:bodyPr/>
                    <a:lstStyle/>
                    <a:p>
                      <a:pPr algn="ctr"/>
                      <a:r>
                        <a:rPr lang="en-US" sz="3000" b="0" dirty="0">
                          <a:solidFill>
                            <a:schemeClr val="tx1"/>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AD5B">
                        <a:alpha val="25098"/>
                      </a:srgbClr>
                    </a:solidFill>
                  </a:tcPr>
                </a:tc>
                <a:tc>
                  <a:txBody>
                    <a:bodyPr/>
                    <a:lstStyle/>
                    <a:p>
                      <a:pPr algn="ctr"/>
                      <a:r>
                        <a:rPr lang="en-US" sz="3000" b="0" dirty="0">
                          <a:solidFill>
                            <a:schemeClr val="tx1"/>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AD5B">
                        <a:alpha val="25098"/>
                      </a:srgbClr>
                    </a:solidFill>
                  </a:tcPr>
                </a:tc>
                <a:extLst>
                  <a:ext uri="{0D108BD9-81ED-4DB2-BD59-A6C34878D82A}">
                    <a16:rowId xmlns:a16="http://schemas.microsoft.com/office/drawing/2014/main" val="2166416325"/>
                  </a:ext>
                </a:extLst>
              </a:tr>
            </a:tbl>
          </a:graphicData>
        </a:graphic>
      </p:graphicFrame>
      <p:graphicFrame>
        <p:nvGraphicFramePr>
          <p:cNvPr id="9" name="Table 8">
            <a:extLst>
              <a:ext uri="{FF2B5EF4-FFF2-40B4-BE49-F238E27FC236}">
                <a16:creationId xmlns:a16="http://schemas.microsoft.com/office/drawing/2014/main" id="{B7B2296E-1D41-B84E-6241-C9E68B7FF540}"/>
              </a:ext>
            </a:extLst>
          </p:cNvPr>
          <p:cNvGraphicFramePr>
            <a:graphicFrameLocks noGrp="1"/>
          </p:cNvGraphicFramePr>
          <p:nvPr>
            <p:extLst>
              <p:ext uri="{D42A27DB-BD31-4B8C-83A1-F6EECF244321}">
                <p14:modId xmlns:p14="http://schemas.microsoft.com/office/powerpoint/2010/main" val="3989425929"/>
              </p:ext>
            </p:extLst>
          </p:nvPr>
        </p:nvGraphicFramePr>
        <p:xfrm>
          <a:off x="1276329" y="3361783"/>
          <a:ext cx="1785318" cy="1782798"/>
        </p:xfrm>
        <a:graphic>
          <a:graphicData uri="http://schemas.openxmlformats.org/drawingml/2006/table">
            <a:tbl>
              <a:tblPr firstRow="1" bandRow="1">
                <a:tableStyleId>{5C22544A-7EE6-4342-B048-85BDC9FD1C3A}</a:tableStyleId>
              </a:tblPr>
              <a:tblGrid>
                <a:gridCol w="892659">
                  <a:extLst>
                    <a:ext uri="{9D8B030D-6E8A-4147-A177-3AD203B41FA5}">
                      <a16:colId xmlns:a16="http://schemas.microsoft.com/office/drawing/2014/main" val="3776363305"/>
                    </a:ext>
                  </a:extLst>
                </a:gridCol>
                <a:gridCol w="892659">
                  <a:extLst>
                    <a:ext uri="{9D8B030D-6E8A-4147-A177-3AD203B41FA5}">
                      <a16:colId xmlns:a16="http://schemas.microsoft.com/office/drawing/2014/main" val="1811800754"/>
                    </a:ext>
                  </a:extLst>
                </a:gridCol>
              </a:tblGrid>
              <a:tr h="891399">
                <a:tc>
                  <a:txBody>
                    <a:bodyPr/>
                    <a:lstStyle/>
                    <a:p>
                      <a:pPr algn="ctr"/>
                      <a:r>
                        <a:rPr lang="en-US" sz="3000" b="0" dirty="0">
                          <a:solidFill>
                            <a:schemeClr val="tx1"/>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7576E">
                        <a:alpha val="25098"/>
                      </a:srgbClr>
                    </a:solidFill>
                  </a:tcPr>
                </a:tc>
                <a:tc>
                  <a:txBody>
                    <a:bodyPr/>
                    <a:lstStyle/>
                    <a:p>
                      <a:pPr algn="ctr"/>
                      <a:r>
                        <a:rPr lang="en-US" sz="3000" b="0" dirty="0">
                          <a:solidFill>
                            <a:schemeClr val="tx1"/>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5098"/>
                      </a:srgbClr>
                    </a:solidFill>
                  </a:tcPr>
                </a:tc>
                <a:extLst>
                  <a:ext uri="{0D108BD9-81ED-4DB2-BD59-A6C34878D82A}">
                    <a16:rowId xmlns:a16="http://schemas.microsoft.com/office/drawing/2014/main" val="1256255783"/>
                  </a:ext>
                </a:extLst>
              </a:tr>
              <a:tr h="891399">
                <a:tc>
                  <a:txBody>
                    <a:bodyPr/>
                    <a:lstStyle/>
                    <a:p>
                      <a:pPr algn="ctr"/>
                      <a:r>
                        <a:rPr lang="en-US" sz="3000" b="0" dirty="0">
                          <a:solidFill>
                            <a:schemeClr val="tx1"/>
                          </a:solidFill>
                        </a:rPr>
                        <a:t>112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4A3">
                        <a:alpha val="25098"/>
                      </a:srgbClr>
                    </a:solidFill>
                  </a:tcPr>
                </a:tc>
                <a:tc>
                  <a:txBody>
                    <a:bodyPr/>
                    <a:lstStyle/>
                    <a:p>
                      <a:pPr algn="ctr"/>
                      <a:r>
                        <a:rPr lang="en-US" sz="3000" b="0" dirty="0">
                          <a:solidFill>
                            <a:schemeClr val="tx1"/>
                          </a:solidFill>
                        </a:rPr>
                        <a:t>37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AD5B">
                        <a:alpha val="25098"/>
                      </a:srgbClr>
                    </a:solidFill>
                  </a:tcPr>
                </a:tc>
                <a:extLst>
                  <a:ext uri="{0D108BD9-81ED-4DB2-BD59-A6C34878D82A}">
                    <a16:rowId xmlns:a16="http://schemas.microsoft.com/office/drawing/2014/main" val="1498684327"/>
                  </a:ext>
                </a:extLst>
              </a:tr>
            </a:tbl>
          </a:graphicData>
        </a:graphic>
      </p:graphicFrame>
      <p:graphicFrame>
        <p:nvGraphicFramePr>
          <p:cNvPr id="10" name="Table 9">
            <a:extLst>
              <a:ext uri="{FF2B5EF4-FFF2-40B4-BE49-F238E27FC236}">
                <a16:creationId xmlns:a16="http://schemas.microsoft.com/office/drawing/2014/main" id="{EF46772B-DF1B-CFB8-ADFA-092411BA0220}"/>
              </a:ext>
            </a:extLst>
          </p:cNvPr>
          <p:cNvGraphicFramePr>
            <a:graphicFrameLocks noGrp="1"/>
          </p:cNvGraphicFramePr>
          <p:nvPr>
            <p:extLst>
              <p:ext uri="{D42A27DB-BD31-4B8C-83A1-F6EECF244321}">
                <p14:modId xmlns:p14="http://schemas.microsoft.com/office/powerpoint/2010/main" val="2937369655"/>
              </p:ext>
            </p:extLst>
          </p:nvPr>
        </p:nvGraphicFramePr>
        <p:xfrm>
          <a:off x="9130353" y="3360821"/>
          <a:ext cx="1785318" cy="1782798"/>
        </p:xfrm>
        <a:graphic>
          <a:graphicData uri="http://schemas.openxmlformats.org/drawingml/2006/table">
            <a:tbl>
              <a:tblPr firstRow="1" bandRow="1">
                <a:tableStyleId>{5C22544A-7EE6-4342-B048-85BDC9FD1C3A}</a:tableStyleId>
              </a:tblPr>
              <a:tblGrid>
                <a:gridCol w="892659">
                  <a:extLst>
                    <a:ext uri="{9D8B030D-6E8A-4147-A177-3AD203B41FA5}">
                      <a16:colId xmlns:a16="http://schemas.microsoft.com/office/drawing/2014/main" val="3776363305"/>
                    </a:ext>
                  </a:extLst>
                </a:gridCol>
                <a:gridCol w="892659">
                  <a:extLst>
                    <a:ext uri="{9D8B030D-6E8A-4147-A177-3AD203B41FA5}">
                      <a16:colId xmlns:a16="http://schemas.microsoft.com/office/drawing/2014/main" val="1811800754"/>
                    </a:ext>
                  </a:extLst>
                </a:gridCol>
              </a:tblGrid>
              <a:tr h="891399">
                <a:tc>
                  <a:txBody>
                    <a:bodyPr/>
                    <a:lstStyle/>
                    <a:p>
                      <a:pPr algn="ctr"/>
                      <a:r>
                        <a:rPr lang="en-US" sz="3000" b="0" dirty="0">
                          <a:solidFill>
                            <a:schemeClr val="tx1"/>
                          </a:solidFill>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25098"/>
                      </a:schemeClr>
                    </a:solidFill>
                  </a:tcPr>
                </a:tc>
                <a:tc>
                  <a:txBody>
                    <a:bodyPr/>
                    <a:lstStyle/>
                    <a:p>
                      <a:pPr algn="ctr"/>
                      <a:r>
                        <a:rPr lang="en-US" sz="3000" b="0"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88051">
                        <a:alpha val="25098"/>
                      </a:srgbClr>
                    </a:solidFill>
                  </a:tcPr>
                </a:tc>
                <a:extLst>
                  <a:ext uri="{0D108BD9-81ED-4DB2-BD59-A6C34878D82A}">
                    <a16:rowId xmlns:a16="http://schemas.microsoft.com/office/drawing/2014/main" val="1256255783"/>
                  </a:ext>
                </a:extLst>
              </a:tr>
              <a:tr h="891399">
                <a:tc>
                  <a:txBody>
                    <a:bodyPr/>
                    <a:lstStyle/>
                    <a:p>
                      <a:pPr algn="ctr"/>
                      <a:r>
                        <a:rPr lang="en-US" sz="3000" b="0" dirty="0">
                          <a:solidFill>
                            <a:schemeClr val="tx1"/>
                          </a:solidFill>
                        </a:rPr>
                        <a:t>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4A3">
                        <a:alpha val="25098"/>
                      </a:srgbClr>
                    </a:solidFill>
                  </a:tcPr>
                </a:tc>
                <a:tc>
                  <a:txBody>
                    <a:bodyPr/>
                    <a:lstStyle/>
                    <a:p>
                      <a:pPr algn="ctr"/>
                      <a:r>
                        <a:rPr lang="en-US" sz="3000" b="0" dirty="0">
                          <a:solidFill>
                            <a:schemeClr val="tx1"/>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6AD5B">
                        <a:alpha val="25098"/>
                      </a:srgbClr>
                    </a:solidFill>
                  </a:tcPr>
                </a:tc>
                <a:extLst>
                  <a:ext uri="{0D108BD9-81ED-4DB2-BD59-A6C34878D82A}">
                    <a16:rowId xmlns:a16="http://schemas.microsoft.com/office/drawing/2014/main" val="1498684327"/>
                  </a:ext>
                </a:extLst>
              </a:tr>
            </a:tbl>
          </a:graphicData>
        </a:graphic>
      </p:graphicFrame>
      <p:sp>
        <p:nvSpPr>
          <p:cNvPr id="11" name="TextBox 10">
            <a:extLst>
              <a:ext uri="{FF2B5EF4-FFF2-40B4-BE49-F238E27FC236}">
                <a16:creationId xmlns:a16="http://schemas.microsoft.com/office/drawing/2014/main" id="{E1CBA150-E9A6-1B2D-CA41-F464C2669D5C}"/>
              </a:ext>
            </a:extLst>
          </p:cNvPr>
          <p:cNvSpPr txBox="1"/>
          <p:nvPr/>
        </p:nvSpPr>
        <p:spPr>
          <a:xfrm>
            <a:off x="1372295" y="5381133"/>
            <a:ext cx="1593385" cy="369332"/>
          </a:xfrm>
          <a:prstGeom prst="rect">
            <a:avLst/>
          </a:prstGeom>
          <a:noFill/>
        </p:spPr>
        <p:txBody>
          <a:bodyPr wrap="none" rtlCol="0">
            <a:spAutoFit/>
          </a:bodyPr>
          <a:lstStyle/>
          <a:p>
            <a:pPr fontAlgn="ctr"/>
            <a:r>
              <a:rPr lang="en-US" b="1" dirty="0"/>
              <a:t>Max Pooling</a:t>
            </a:r>
          </a:p>
        </p:txBody>
      </p:sp>
      <p:sp>
        <p:nvSpPr>
          <p:cNvPr id="12" name="TextBox 11">
            <a:extLst>
              <a:ext uri="{FF2B5EF4-FFF2-40B4-BE49-F238E27FC236}">
                <a16:creationId xmlns:a16="http://schemas.microsoft.com/office/drawing/2014/main" id="{31AAAFB8-C405-5F7E-CFBF-1359791D12C2}"/>
              </a:ext>
            </a:extLst>
          </p:cNvPr>
          <p:cNvSpPr txBox="1"/>
          <p:nvPr/>
        </p:nvSpPr>
        <p:spPr>
          <a:xfrm>
            <a:off x="8998148" y="5381133"/>
            <a:ext cx="2049728" cy="369332"/>
          </a:xfrm>
          <a:prstGeom prst="rect">
            <a:avLst/>
          </a:prstGeom>
          <a:noFill/>
        </p:spPr>
        <p:txBody>
          <a:bodyPr wrap="none" rtlCol="0">
            <a:spAutoFit/>
          </a:bodyPr>
          <a:lstStyle/>
          <a:p>
            <a:pPr algn="ctr" fontAlgn="ctr"/>
            <a:r>
              <a:rPr lang="en-US" b="1" dirty="0"/>
              <a:t>Average Pooling</a:t>
            </a:r>
          </a:p>
        </p:txBody>
      </p:sp>
      <p:sp>
        <p:nvSpPr>
          <p:cNvPr id="13" name="Right Arrow 12">
            <a:extLst>
              <a:ext uri="{FF2B5EF4-FFF2-40B4-BE49-F238E27FC236}">
                <a16:creationId xmlns:a16="http://schemas.microsoft.com/office/drawing/2014/main" id="{36F46F62-3873-A5E9-595D-F8FB38C3383A}"/>
              </a:ext>
              <a:ext uri="{C183D7F6-B498-43B3-948B-1728B52AA6E4}">
                <adec:decorative xmlns:adec="http://schemas.microsoft.com/office/drawing/2017/decorative" val="1"/>
              </a:ext>
            </a:extLst>
          </p:cNvPr>
          <p:cNvSpPr/>
          <p:nvPr/>
        </p:nvSpPr>
        <p:spPr>
          <a:xfrm>
            <a:off x="8201035" y="4021447"/>
            <a:ext cx="609600" cy="481263"/>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a:extLst>
              <a:ext uri="{FF2B5EF4-FFF2-40B4-BE49-F238E27FC236}">
                <a16:creationId xmlns:a16="http://schemas.microsoft.com/office/drawing/2014/main" id="{77F02F10-49DA-10B1-9930-FFC523D6CBB8}"/>
              </a:ext>
              <a:ext uri="{C183D7F6-B498-43B3-948B-1728B52AA6E4}">
                <adec:decorative xmlns:adec="http://schemas.microsoft.com/office/drawing/2017/decorative" val="1"/>
              </a:ext>
            </a:extLst>
          </p:cNvPr>
          <p:cNvSpPr/>
          <p:nvPr/>
        </p:nvSpPr>
        <p:spPr>
          <a:xfrm rot="10800000">
            <a:off x="3381363" y="4011588"/>
            <a:ext cx="609600" cy="481263"/>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72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C6AFCC2-D2ED-34AE-2C6A-B91C23B3D08C}"/>
              </a:ext>
            </a:extLst>
          </p:cNvPr>
          <p:cNvSpPr>
            <a:spLocks noGrp="1"/>
          </p:cNvSpPr>
          <p:nvPr>
            <p:ph type="title"/>
          </p:nvPr>
        </p:nvSpPr>
        <p:spPr/>
        <p:txBody>
          <a:bodyPr/>
          <a:lstStyle/>
          <a:p>
            <a:r>
              <a:rPr lang="en-US" dirty="0"/>
              <a:t>Shift Invariance</a:t>
            </a:r>
          </a:p>
        </p:txBody>
      </p:sp>
      <p:sp>
        <p:nvSpPr>
          <p:cNvPr id="4" name="Date Placeholder 3">
            <a:extLst>
              <a:ext uri="{FF2B5EF4-FFF2-40B4-BE49-F238E27FC236}">
                <a16:creationId xmlns:a16="http://schemas.microsoft.com/office/drawing/2014/main" id="{A2DF9F1A-995F-E1A0-1AED-7930B9E1A15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3237147-271D-57EC-64FA-1340201EBCDA}"/>
              </a:ext>
            </a:extLst>
          </p:cNvPr>
          <p:cNvSpPr>
            <a:spLocks noGrp="1"/>
          </p:cNvSpPr>
          <p:nvPr>
            <p:ph type="sldNum" sz="quarter" idx="12"/>
          </p:nvPr>
        </p:nvSpPr>
        <p:spPr/>
        <p:txBody>
          <a:bodyPr/>
          <a:lstStyle/>
          <a:p>
            <a:fld id="{0C6CD854-DD62-6C4B-87F1-66B34D688D3F}" type="slidenum">
              <a:rPr lang="en-US" smtClean="0"/>
              <a:t>23</a:t>
            </a:fld>
            <a:endParaRPr lang="en-US"/>
          </a:p>
        </p:txBody>
      </p:sp>
      <p:pic>
        <p:nvPicPr>
          <p:cNvPr id="8" name="Picture 7" descr="A comparison between shift invariance for images and shift invariance for audio signals. On the left, a purple flower is detected whether it appears in the top left or bottom right of the image. On the right, Two different audio signals where the same audio pattern is detected in different temporal locations.">
            <a:extLst>
              <a:ext uri="{FF2B5EF4-FFF2-40B4-BE49-F238E27FC236}">
                <a16:creationId xmlns:a16="http://schemas.microsoft.com/office/drawing/2014/main" id="{7F4BF1CD-CB0C-5B0D-A60A-E9A1D6924D4A}"/>
              </a:ext>
            </a:extLst>
          </p:cNvPr>
          <p:cNvPicPr>
            <a:picLocks noChangeAspect="1"/>
          </p:cNvPicPr>
          <p:nvPr/>
        </p:nvPicPr>
        <p:blipFill>
          <a:blip r:embed="rId2"/>
          <a:stretch>
            <a:fillRect/>
          </a:stretch>
        </p:blipFill>
        <p:spPr>
          <a:xfrm>
            <a:off x="641684" y="2626525"/>
            <a:ext cx="10908631" cy="1891670"/>
          </a:xfrm>
          <a:prstGeom prst="rect">
            <a:avLst/>
          </a:prstGeom>
        </p:spPr>
      </p:pic>
    </p:spTree>
    <p:extLst>
      <p:ext uri="{BB962C8B-B14F-4D97-AF65-F5344CB8AC3E}">
        <p14:creationId xmlns:p14="http://schemas.microsoft.com/office/powerpoint/2010/main" val="89608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E2572CC-9631-25E8-3FE4-01370E27ACB0}"/>
              </a:ext>
            </a:extLst>
          </p:cNvPr>
          <p:cNvSpPr>
            <a:spLocks noGrp="1"/>
          </p:cNvSpPr>
          <p:nvPr>
            <p:ph type="title"/>
          </p:nvPr>
        </p:nvSpPr>
        <p:spPr/>
        <p:txBody>
          <a:bodyPr/>
          <a:lstStyle/>
          <a:p>
            <a:r>
              <a:rPr lang="en-US" dirty="0" err="1"/>
              <a:t>AlexNet</a:t>
            </a:r>
            <a:endParaRPr lang="en-US" dirty="0"/>
          </a:p>
        </p:txBody>
      </p:sp>
      <p:sp>
        <p:nvSpPr>
          <p:cNvPr id="7" name="Content Placeholder 6">
            <a:extLst>
              <a:ext uri="{FF2B5EF4-FFF2-40B4-BE49-F238E27FC236}">
                <a16:creationId xmlns:a16="http://schemas.microsoft.com/office/drawing/2014/main" id="{48034AFD-ABE2-6BEF-536D-66D13559336F}"/>
              </a:ext>
            </a:extLst>
          </p:cNvPr>
          <p:cNvSpPr>
            <a:spLocks noGrp="1"/>
          </p:cNvSpPr>
          <p:nvPr>
            <p:ph idx="1"/>
          </p:nvPr>
        </p:nvSpPr>
        <p:spPr>
          <a:xfrm>
            <a:off x="497158" y="1590261"/>
            <a:ext cx="11357958" cy="1325563"/>
          </a:xfrm>
        </p:spPr>
        <p:txBody>
          <a:bodyPr/>
          <a:lstStyle/>
          <a:p>
            <a:pPr marL="0" indent="0">
              <a:lnSpc>
                <a:spcPct val="100000"/>
              </a:lnSpc>
              <a:buNone/>
            </a:pPr>
            <a:r>
              <a:rPr lang="en-US" dirty="0"/>
              <a:t>“</a:t>
            </a:r>
            <a:r>
              <a:rPr lang="en-US" dirty="0">
                <a:hlinkClick r:id="rId2"/>
              </a:rPr>
              <a:t>ImageNet Classification with Deep Convolutional Neural Networks</a:t>
            </a:r>
            <a:r>
              <a:rPr lang="en-US" dirty="0"/>
              <a:t>” by </a:t>
            </a:r>
            <a:r>
              <a:rPr lang="en-US" dirty="0" err="1"/>
              <a:t>Krizhevsky</a:t>
            </a:r>
            <a:r>
              <a:rPr lang="en-US" dirty="0"/>
              <a:t>, </a:t>
            </a:r>
            <a:r>
              <a:rPr lang="en-US" dirty="0" err="1"/>
              <a:t>Sutskever</a:t>
            </a:r>
            <a:r>
              <a:rPr lang="en-US" dirty="0"/>
              <a:t>, and Hinton (2012) kickstarted a deep learning revolution</a:t>
            </a:r>
          </a:p>
        </p:txBody>
      </p:sp>
      <p:sp>
        <p:nvSpPr>
          <p:cNvPr id="4" name="Date Placeholder 3">
            <a:extLst>
              <a:ext uri="{FF2B5EF4-FFF2-40B4-BE49-F238E27FC236}">
                <a16:creationId xmlns:a16="http://schemas.microsoft.com/office/drawing/2014/main" id="{976DF401-F5FA-5555-0411-1B505453DA09}"/>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558B4A9-940C-BFFF-2894-826C239F2C1C}"/>
              </a:ext>
            </a:extLst>
          </p:cNvPr>
          <p:cNvSpPr>
            <a:spLocks noGrp="1"/>
          </p:cNvSpPr>
          <p:nvPr>
            <p:ph type="sldNum" sz="quarter" idx="12"/>
          </p:nvPr>
        </p:nvSpPr>
        <p:spPr/>
        <p:txBody>
          <a:bodyPr/>
          <a:lstStyle/>
          <a:p>
            <a:fld id="{0C6CD854-DD62-6C4B-87F1-66B34D688D3F}" type="slidenum">
              <a:rPr lang="en-US" smtClean="0"/>
              <a:t>24</a:t>
            </a:fld>
            <a:endParaRPr lang="en-US"/>
          </a:p>
        </p:txBody>
      </p:sp>
      <p:sp>
        <p:nvSpPr>
          <p:cNvPr id="8" name="Rounded Rectangle 7">
            <a:extLst>
              <a:ext uri="{FF2B5EF4-FFF2-40B4-BE49-F238E27FC236}">
                <a16:creationId xmlns:a16="http://schemas.microsoft.com/office/drawing/2014/main" id="{F9EF6A24-FEB6-0893-E378-D77342078B91}"/>
              </a:ext>
            </a:extLst>
          </p:cNvPr>
          <p:cNvSpPr/>
          <p:nvPr/>
        </p:nvSpPr>
        <p:spPr>
          <a:xfrm>
            <a:off x="633588" y="3546794"/>
            <a:ext cx="2334274" cy="1325563"/>
          </a:xfrm>
          <a:prstGeom prst="roundRect">
            <a:avLst>
              <a:gd name="adj" fmla="val 7843"/>
            </a:avLst>
          </a:prstGeom>
          <a:noFill/>
          <a:ln w="381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4"/>
                </a:solidFill>
              </a:rPr>
              <a:t>Data</a:t>
            </a:r>
          </a:p>
        </p:txBody>
      </p:sp>
      <p:sp>
        <p:nvSpPr>
          <p:cNvPr id="9" name="Rounded Rectangle 8">
            <a:extLst>
              <a:ext uri="{FF2B5EF4-FFF2-40B4-BE49-F238E27FC236}">
                <a16:creationId xmlns:a16="http://schemas.microsoft.com/office/drawing/2014/main" id="{F97B9E95-FE15-07FC-5120-49B7B850CBD6}"/>
              </a:ext>
            </a:extLst>
          </p:cNvPr>
          <p:cNvSpPr/>
          <p:nvPr/>
        </p:nvSpPr>
        <p:spPr>
          <a:xfrm>
            <a:off x="3497104" y="3546793"/>
            <a:ext cx="2334274" cy="1325563"/>
          </a:xfrm>
          <a:prstGeom prst="roundRect">
            <a:avLst>
              <a:gd name="adj" fmla="val 7843"/>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1"/>
                </a:solidFill>
              </a:rPr>
              <a:t>Large Model</a:t>
            </a:r>
          </a:p>
        </p:txBody>
      </p:sp>
      <p:sp>
        <p:nvSpPr>
          <p:cNvPr id="10" name="Rounded Rectangle 9">
            <a:extLst>
              <a:ext uri="{FF2B5EF4-FFF2-40B4-BE49-F238E27FC236}">
                <a16:creationId xmlns:a16="http://schemas.microsoft.com/office/drawing/2014/main" id="{1F414B89-1314-3C8F-2617-E64936267B68}"/>
              </a:ext>
            </a:extLst>
          </p:cNvPr>
          <p:cNvSpPr/>
          <p:nvPr/>
        </p:nvSpPr>
        <p:spPr>
          <a:xfrm>
            <a:off x="6360620" y="3546792"/>
            <a:ext cx="2334274" cy="1325563"/>
          </a:xfrm>
          <a:prstGeom prst="roundRect">
            <a:avLst>
              <a:gd name="adj" fmla="val 7843"/>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2"/>
                </a:solidFill>
              </a:rPr>
              <a:t>GPU Training</a:t>
            </a:r>
          </a:p>
        </p:txBody>
      </p:sp>
      <p:sp>
        <p:nvSpPr>
          <p:cNvPr id="11" name="Rounded Rectangle 10">
            <a:extLst>
              <a:ext uri="{FF2B5EF4-FFF2-40B4-BE49-F238E27FC236}">
                <a16:creationId xmlns:a16="http://schemas.microsoft.com/office/drawing/2014/main" id="{7122B6AA-E887-D1A3-59A4-3C1D3128548E}"/>
              </a:ext>
            </a:extLst>
          </p:cNvPr>
          <p:cNvSpPr/>
          <p:nvPr/>
        </p:nvSpPr>
        <p:spPr>
          <a:xfrm>
            <a:off x="9224136" y="3546792"/>
            <a:ext cx="2334274" cy="1325563"/>
          </a:xfrm>
          <a:prstGeom prst="roundRect">
            <a:avLst>
              <a:gd name="adj" fmla="val 7843"/>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3"/>
                </a:solidFill>
              </a:rPr>
              <a:t>Deep Learning</a:t>
            </a:r>
          </a:p>
        </p:txBody>
      </p:sp>
      <p:sp>
        <p:nvSpPr>
          <p:cNvPr id="13" name="TextBox 12">
            <a:extLst>
              <a:ext uri="{FF2B5EF4-FFF2-40B4-BE49-F238E27FC236}">
                <a16:creationId xmlns:a16="http://schemas.microsoft.com/office/drawing/2014/main" id="{4E585855-B0BE-2B17-ACF7-C0BD0D8B27C6}"/>
              </a:ext>
            </a:extLst>
          </p:cNvPr>
          <p:cNvSpPr txBox="1"/>
          <p:nvPr/>
        </p:nvSpPr>
        <p:spPr>
          <a:xfrm>
            <a:off x="2831468" y="3942177"/>
            <a:ext cx="802031" cy="553998"/>
          </a:xfrm>
          <a:prstGeom prst="rect">
            <a:avLst/>
          </a:prstGeom>
          <a:noFill/>
        </p:spPr>
        <p:txBody>
          <a:bodyPr wrap="square" rtlCol="0">
            <a:spAutoFit/>
          </a:bodyPr>
          <a:lstStyle/>
          <a:p>
            <a:pPr algn="ctr"/>
            <a:r>
              <a:rPr lang="en-US" sz="3000" b="1" dirty="0">
                <a:solidFill>
                  <a:schemeClr val="bg2"/>
                </a:solidFill>
              </a:rPr>
              <a:t>+</a:t>
            </a:r>
          </a:p>
        </p:txBody>
      </p:sp>
      <p:sp>
        <p:nvSpPr>
          <p:cNvPr id="14" name="TextBox 13">
            <a:extLst>
              <a:ext uri="{FF2B5EF4-FFF2-40B4-BE49-F238E27FC236}">
                <a16:creationId xmlns:a16="http://schemas.microsoft.com/office/drawing/2014/main" id="{ADF98E8B-6CDD-EB1A-F0AE-D8AE170E62AD}"/>
              </a:ext>
            </a:extLst>
          </p:cNvPr>
          <p:cNvSpPr txBox="1"/>
          <p:nvPr/>
        </p:nvSpPr>
        <p:spPr>
          <a:xfrm>
            <a:off x="5694983" y="3932574"/>
            <a:ext cx="802031" cy="553998"/>
          </a:xfrm>
          <a:prstGeom prst="rect">
            <a:avLst/>
          </a:prstGeom>
          <a:noFill/>
        </p:spPr>
        <p:txBody>
          <a:bodyPr wrap="square" rtlCol="0">
            <a:spAutoFit/>
          </a:bodyPr>
          <a:lstStyle/>
          <a:p>
            <a:pPr algn="ctr"/>
            <a:r>
              <a:rPr lang="en-US" sz="3000" b="1" dirty="0">
                <a:solidFill>
                  <a:schemeClr val="bg2"/>
                </a:solidFill>
              </a:rPr>
              <a:t>+</a:t>
            </a:r>
          </a:p>
        </p:txBody>
      </p:sp>
      <p:sp>
        <p:nvSpPr>
          <p:cNvPr id="15" name="TextBox 14">
            <a:extLst>
              <a:ext uri="{FF2B5EF4-FFF2-40B4-BE49-F238E27FC236}">
                <a16:creationId xmlns:a16="http://schemas.microsoft.com/office/drawing/2014/main" id="{27F63C8B-9DDF-3A38-F957-F9F4797B65A1}"/>
              </a:ext>
            </a:extLst>
          </p:cNvPr>
          <p:cNvSpPr txBox="1"/>
          <p:nvPr/>
        </p:nvSpPr>
        <p:spPr>
          <a:xfrm>
            <a:off x="8558501" y="3907884"/>
            <a:ext cx="802031" cy="553998"/>
          </a:xfrm>
          <a:prstGeom prst="rect">
            <a:avLst/>
          </a:prstGeom>
          <a:noFill/>
        </p:spPr>
        <p:txBody>
          <a:bodyPr wrap="square" rtlCol="0">
            <a:spAutoFit/>
          </a:bodyPr>
          <a:lstStyle/>
          <a:p>
            <a:pPr algn="ctr"/>
            <a:r>
              <a:rPr lang="en-US" sz="3000" b="1" dirty="0">
                <a:solidFill>
                  <a:schemeClr val="bg2"/>
                </a:solidFill>
              </a:rPr>
              <a:t>=</a:t>
            </a:r>
          </a:p>
        </p:txBody>
      </p:sp>
    </p:spTree>
    <p:extLst>
      <p:ext uri="{BB962C8B-B14F-4D97-AF65-F5344CB8AC3E}">
        <p14:creationId xmlns:p14="http://schemas.microsoft.com/office/powerpoint/2010/main" val="308504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D2B2-AA3E-8D92-4651-98D8E39EC51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8F795A6-6D2B-4686-2288-23874DE2F821}"/>
              </a:ext>
            </a:extLst>
          </p:cNvPr>
          <p:cNvSpPr>
            <a:spLocks noGrp="1"/>
          </p:cNvSpPr>
          <p:nvPr>
            <p:ph type="title"/>
          </p:nvPr>
        </p:nvSpPr>
        <p:spPr/>
        <p:txBody>
          <a:bodyPr/>
          <a:lstStyle/>
          <a:p>
            <a:r>
              <a:rPr lang="en-US" dirty="0"/>
              <a:t>CNN Performance</a:t>
            </a:r>
          </a:p>
        </p:txBody>
      </p:sp>
      <p:sp>
        <p:nvSpPr>
          <p:cNvPr id="7" name="Content Placeholder 6">
            <a:extLst>
              <a:ext uri="{FF2B5EF4-FFF2-40B4-BE49-F238E27FC236}">
                <a16:creationId xmlns:a16="http://schemas.microsoft.com/office/drawing/2014/main" id="{25885577-15EE-5D40-BA68-8B710EF4E251}"/>
              </a:ext>
            </a:extLst>
          </p:cNvPr>
          <p:cNvSpPr>
            <a:spLocks noGrp="1"/>
          </p:cNvSpPr>
          <p:nvPr>
            <p:ph idx="1"/>
          </p:nvPr>
        </p:nvSpPr>
        <p:spPr>
          <a:xfrm>
            <a:off x="497158" y="1590262"/>
            <a:ext cx="11197683" cy="789868"/>
          </a:xfrm>
        </p:spPr>
        <p:txBody>
          <a:bodyPr/>
          <a:lstStyle/>
          <a:p>
            <a:pPr marL="0" indent="0" algn="ctr">
              <a:buNone/>
            </a:pPr>
            <a:r>
              <a:rPr lang="en-US" i="1" dirty="0"/>
              <a:t>How do these models compare?</a:t>
            </a:r>
          </a:p>
        </p:txBody>
      </p:sp>
      <p:sp>
        <p:nvSpPr>
          <p:cNvPr id="4" name="Date Placeholder 3">
            <a:extLst>
              <a:ext uri="{FF2B5EF4-FFF2-40B4-BE49-F238E27FC236}">
                <a16:creationId xmlns:a16="http://schemas.microsoft.com/office/drawing/2014/main" id="{EA5FF586-EA14-2CC0-45FF-A029CB2996B3}"/>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1BF9F88C-29FB-5F31-8819-D36B29EAE33A}"/>
              </a:ext>
            </a:extLst>
          </p:cNvPr>
          <p:cNvSpPr>
            <a:spLocks noGrp="1"/>
          </p:cNvSpPr>
          <p:nvPr>
            <p:ph type="sldNum" sz="quarter" idx="12"/>
          </p:nvPr>
        </p:nvSpPr>
        <p:spPr/>
        <p:txBody>
          <a:bodyPr/>
          <a:lstStyle/>
          <a:p>
            <a:fld id="{0C6CD854-DD62-6C4B-87F1-66B34D688D3F}" type="slidenum">
              <a:rPr lang="en-US" smtClean="0"/>
              <a:t>25</a:t>
            </a:fld>
            <a:endParaRPr lang="en-US"/>
          </a:p>
        </p:txBody>
      </p:sp>
      <p:pic>
        <p:nvPicPr>
          <p:cNvPr id="2" name="Picture 1" descr="10x20 grid of MNIST handwritten digit examples; 20 examples for each digit.">
            <a:extLst>
              <a:ext uri="{FF2B5EF4-FFF2-40B4-BE49-F238E27FC236}">
                <a16:creationId xmlns:a16="http://schemas.microsoft.com/office/drawing/2014/main" id="{0A11E4C3-54AE-87B2-9F21-B906B4AA7F00}"/>
              </a:ext>
            </a:extLst>
          </p:cNvPr>
          <p:cNvPicPr>
            <a:picLocks noChangeAspect="1"/>
          </p:cNvPicPr>
          <p:nvPr/>
        </p:nvPicPr>
        <p:blipFill>
          <a:blip r:embed="rId2"/>
          <a:stretch>
            <a:fillRect/>
          </a:stretch>
        </p:blipFill>
        <p:spPr>
          <a:xfrm>
            <a:off x="6358600" y="2567893"/>
            <a:ext cx="5159188" cy="2555928"/>
          </a:xfrm>
          <a:prstGeom prst="rect">
            <a:avLst/>
          </a:prstGeom>
        </p:spPr>
      </p:pic>
      <p:graphicFrame>
        <p:nvGraphicFramePr>
          <p:cNvPr id="3" name="Table 2">
            <a:extLst>
              <a:ext uri="{FF2B5EF4-FFF2-40B4-BE49-F238E27FC236}">
                <a16:creationId xmlns:a16="http://schemas.microsoft.com/office/drawing/2014/main" id="{5F3591DF-9508-2594-53D1-2CDD8AD1EA57}"/>
              </a:ext>
            </a:extLst>
          </p:cNvPr>
          <p:cNvGraphicFramePr>
            <a:graphicFrameLocks noGrp="1"/>
          </p:cNvGraphicFramePr>
          <p:nvPr>
            <p:extLst>
              <p:ext uri="{D42A27DB-BD31-4B8C-83A1-F6EECF244321}">
                <p14:modId xmlns:p14="http://schemas.microsoft.com/office/powerpoint/2010/main" val="4135280030"/>
              </p:ext>
            </p:extLst>
          </p:nvPr>
        </p:nvGraphicFramePr>
        <p:xfrm>
          <a:off x="497158" y="2558526"/>
          <a:ext cx="5322796" cy="2595880"/>
        </p:xfrm>
        <a:graphic>
          <a:graphicData uri="http://schemas.openxmlformats.org/drawingml/2006/table">
            <a:tbl>
              <a:tblPr firstRow="1" bandRow="1">
                <a:tableStyleId>{5C22544A-7EE6-4342-B048-85BDC9FD1C3A}</a:tableStyleId>
              </a:tblPr>
              <a:tblGrid>
                <a:gridCol w="1330699">
                  <a:extLst>
                    <a:ext uri="{9D8B030D-6E8A-4147-A177-3AD203B41FA5}">
                      <a16:colId xmlns:a16="http://schemas.microsoft.com/office/drawing/2014/main" val="988693597"/>
                    </a:ext>
                  </a:extLst>
                </a:gridCol>
                <a:gridCol w="1330699">
                  <a:extLst>
                    <a:ext uri="{9D8B030D-6E8A-4147-A177-3AD203B41FA5}">
                      <a16:colId xmlns:a16="http://schemas.microsoft.com/office/drawing/2014/main" val="2084392620"/>
                    </a:ext>
                  </a:extLst>
                </a:gridCol>
                <a:gridCol w="1330699">
                  <a:extLst>
                    <a:ext uri="{9D8B030D-6E8A-4147-A177-3AD203B41FA5}">
                      <a16:colId xmlns:a16="http://schemas.microsoft.com/office/drawing/2014/main" val="1725364319"/>
                    </a:ext>
                  </a:extLst>
                </a:gridCol>
                <a:gridCol w="1330699">
                  <a:extLst>
                    <a:ext uri="{9D8B030D-6E8A-4147-A177-3AD203B41FA5}">
                      <a16:colId xmlns:a16="http://schemas.microsoft.com/office/drawing/2014/main" val="3528423833"/>
                    </a:ext>
                  </a:extLst>
                </a:gridCol>
              </a:tblGrid>
              <a:tr h="370840">
                <a:tc>
                  <a:txBody>
                    <a:bodyPr/>
                    <a:lstStyle/>
                    <a:p>
                      <a:pPr algn="ctr"/>
                      <a:r>
                        <a:rPr lang="en-US" sz="1400" dirty="0">
                          <a:solidFill>
                            <a:schemeClr val="tx1"/>
                          </a:solidFill>
                        </a:rPr>
                        <a:t>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Test Acc.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Train 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Test 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820104"/>
                  </a:ext>
                </a:extLst>
              </a:tr>
              <a:tr h="370840">
                <a:tc>
                  <a:txBody>
                    <a:bodyPr/>
                    <a:lstStyle/>
                    <a:p>
                      <a:pPr algn="ctr"/>
                      <a:r>
                        <a:rPr lang="en-US" sz="1400" dirty="0">
                          <a:solidFill>
                            <a:schemeClr val="tx1"/>
                          </a:solidFill>
                        </a:rPr>
                        <a:t>Logistic Reg.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92.55%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176.6s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0.01s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3584846"/>
                  </a:ext>
                </a:extLst>
              </a:tr>
              <a:tr h="370840">
                <a:tc>
                  <a:txBody>
                    <a:bodyPr/>
                    <a:lstStyle/>
                    <a:p>
                      <a:pPr algn="ctr"/>
                      <a:r>
                        <a:rPr lang="en-US" sz="1400" dirty="0">
                          <a:solidFill>
                            <a:schemeClr val="tx1"/>
                          </a:solidFill>
                        </a:rPr>
                        <a:t>SVM (RBF)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96.85%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2.9s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7.74s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7987723"/>
                  </a:ext>
                </a:extLst>
              </a:tr>
              <a:tr h="370840">
                <a:tc>
                  <a:txBody>
                    <a:bodyPr/>
                    <a:lstStyle/>
                    <a:p>
                      <a:pPr algn="ctr"/>
                      <a:r>
                        <a:rPr lang="en-US" sz="1400" dirty="0">
                          <a:solidFill>
                            <a:schemeClr val="tx1"/>
                          </a:solidFill>
                        </a:rPr>
                        <a:t>Decision Tree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87.58%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8.2s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0.01s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42962"/>
                  </a:ext>
                </a:extLst>
              </a:tr>
              <a:tr h="370840">
                <a:tc>
                  <a:txBody>
                    <a:bodyPr/>
                    <a:lstStyle/>
                    <a:p>
                      <a:pPr algn="ctr"/>
                      <a:r>
                        <a:rPr lang="en-US" sz="1400" dirty="0" err="1">
                          <a:solidFill>
                            <a:schemeClr val="tx1"/>
                          </a:solidFill>
                        </a:rPr>
                        <a:t>kNN</a:t>
                      </a:r>
                      <a:r>
                        <a:rPr lang="en-US" sz="1400" dirty="0">
                          <a:solidFill>
                            <a:schemeClr val="tx1"/>
                          </a:solidFill>
                        </a:rPr>
                        <a:t> (k=5)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96.88%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0.1s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3.58s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755842"/>
                  </a:ext>
                </a:extLst>
              </a:tr>
              <a:tr h="370840">
                <a:tc>
                  <a:txBody>
                    <a:bodyPr/>
                    <a:lstStyle/>
                    <a:p>
                      <a:pPr algn="ctr"/>
                      <a:r>
                        <a:rPr lang="en-US" sz="1400" dirty="0">
                          <a:solidFill>
                            <a:schemeClr val="tx1"/>
                          </a:solidFill>
                        </a:rPr>
                        <a:t>MLP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a:solidFill>
                            <a:schemeClr val="tx1"/>
                          </a:solidFill>
                        </a:rPr>
                        <a:t>97.92%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45.9s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0.06s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627668"/>
                  </a:ext>
                </a:extLst>
              </a:tr>
              <a:tr h="370840">
                <a:tc>
                  <a:txBody>
                    <a:bodyPr/>
                    <a:lstStyle/>
                    <a:p>
                      <a:pPr algn="ctr"/>
                      <a:r>
                        <a:rPr lang="en-US" sz="1400" dirty="0">
                          <a:solidFill>
                            <a:schemeClr val="tx1"/>
                          </a:solidFill>
                        </a:rPr>
                        <a:t>CNN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tx1"/>
                          </a:solidFill>
                        </a:rPr>
                        <a:t>98.95%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31.0s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0.42s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2950700"/>
                  </a:ext>
                </a:extLst>
              </a:tr>
            </a:tbl>
          </a:graphicData>
        </a:graphic>
      </p:graphicFrame>
      <p:sp>
        <p:nvSpPr>
          <p:cNvPr id="9" name="TextBox 8">
            <a:extLst>
              <a:ext uri="{FF2B5EF4-FFF2-40B4-BE49-F238E27FC236}">
                <a16:creationId xmlns:a16="http://schemas.microsoft.com/office/drawing/2014/main" id="{125680F8-0914-9101-9A50-B3AE693B9AB7}"/>
              </a:ext>
            </a:extLst>
          </p:cNvPr>
          <p:cNvSpPr txBox="1"/>
          <p:nvPr/>
        </p:nvSpPr>
        <p:spPr>
          <a:xfrm>
            <a:off x="940345" y="5285185"/>
            <a:ext cx="4436422" cy="400110"/>
          </a:xfrm>
          <a:prstGeom prst="rect">
            <a:avLst/>
          </a:prstGeom>
          <a:noFill/>
        </p:spPr>
        <p:txBody>
          <a:bodyPr wrap="square" rtlCol="0">
            <a:spAutoFit/>
          </a:bodyPr>
          <a:lstStyle/>
          <a:p>
            <a:pPr algn="ctr"/>
            <a:r>
              <a:rPr lang="en-US" sz="1000" dirty="0"/>
              <a:t>One-shot  CNN benchmark using </a:t>
            </a:r>
            <a:r>
              <a:rPr lang="en-US" sz="1000" dirty="0" err="1"/>
              <a:t>PyTorch</a:t>
            </a:r>
            <a:r>
              <a:rPr lang="en-US" sz="1000" dirty="0"/>
              <a:t> implementation (no hyperparameter tuning). Python notebook generated by Claude Code.</a:t>
            </a:r>
          </a:p>
        </p:txBody>
      </p:sp>
      <p:sp>
        <p:nvSpPr>
          <p:cNvPr id="10" name="TextBox 9">
            <a:extLst>
              <a:ext uri="{FF2B5EF4-FFF2-40B4-BE49-F238E27FC236}">
                <a16:creationId xmlns:a16="http://schemas.microsoft.com/office/drawing/2014/main" id="{C0462D2C-1ABD-1DE1-8CED-A1163AC25C1B}"/>
              </a:ext>
            </a:extLst>
          </p:cNvPr>
          <p:cNvSpPr txBox="1"/>
          <p:nvPr/>
        </p:nvSpPr>
        <p:spPr>
          <a:xfrm>
            <a:off x="6856510" y="5284485"/>
            <a:ext cx="4163368" cy="246221"/>
          </a:xfrm>
          <a:prstGeom prst="rect">
            <a:avLst/>
          </a:prstGeom>
          <a:noFill/>
        </p:spPr>
        <p:txBody>
          <a:bodyPr wrap="square" rtlCol="0">
            <a:spAutoFit/>
          </a:bodyPr>
          <a:lstStyle/>
          <a:p>
            <a:pPr algn="ctr"/>
            <a:r>
              <a:rPr lang="en-US" sz="1000" dirty="0"/>
              <a:t>Benchmark experiment Inspired by </a:t>
            </a:r>
            <a:r>
              <a:rPr lang="en-US" sz="1000" dirty="0">
                <a:hlinkClick r:id="rId3"/>
              </a:rPr>
              <a:t>Michael Nielsen</a:t>
            </a:r>
            <a:endParaRPr lang="en-US" sz="1000" dirty="0"/>
          </a:p>
        </p:txBody>
      </p:sp>
    </p:spTree>
    <p:extLst>
      <p:ext uri="{BB962C8B-B14F-4D97-AF65-F5344CB8AC3E}">
        <p14:creationId xmlns:p14="http://schemas.microsoft.com/office/powerpoint/2010/main" val="3801934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7D10D-925D-0195-0F52-62A5CDDC455B}"/>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4757A409-8B7F-F9FD-3E82-C14428CCE451}"/>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4E812798-860D-A49A-89B4-7379C9573776}"/>
              </a:ext>
            </a:extLst>
          </p:cNvPr>
          <p:cNvSpPr>
            <a:spLocks noGrp="1"/>
          </p:cNvSpPr>
          <p:nvPr>
            <p:ph type="sldNum" sz="quarter" idx="12"/>
          </p:nvPr>
        </p:nvSpPr>
        <p:spPr/>
        <p:txBody>
          <a:bodyPr/>
          <a:lstStyle/>
          <a:p>
            <a:fld id="{0C6CD854-DD62-6C4B-87F1-66B34D688D3F}" type="slidenum">
              <a:rPr lang="en-US" smtClean="0"/>
              <a:t>26</a:t>
            </a:fld>
            <a:endParaRPr lang="en-US"/>
          </a:p>
        </p:txBody>
      </p:sp>
      <p:sp>
        <p:nvSpPr>
          <p:cNvPr id="5" name="Title 4">
            <a:extLst>
              <a:ext uri="{FF2B5EF4-FFF2-40B4-BE49-F238E27FC236}">
                <a16:creationId xmlns:a16="http://schemas.microsoft.com/office/drawing/2014/main" id="{4A0E26E9-00A8-3334-AB49-119B4D9BA1E8}"/>
              </a:ext>
            </a:extLst>
          </p:cNvPr>
          <p:cNvSpPr>
            <a:spLocks noGrp="1"/>
          </p:cNvSpPr>
          <p:nvPr>
            <p:ph type="title"/>
          </p:nvPr>
        </p:nvSpPr>
        <p:spPr/>
        <p:txBody>
          <a:bodyPr/>
          <a:lstStyle/>
          <a:p>
            <a:r>
              <a:rPr lang="en-US" dirty="0"/>
              <a:t>Questions (3)</a:t>
            </a:r>
          </a:p>
        </p:txBody>
      </p:sp>
    </p:spTree>
    <p:extLst>
      <p:ext uri="{BB962C8B-B14F-4D97-AF65-F5344CB8AC3E}">
        <p14:creationId xmlns:p14="http://schemas.microsoft.com/office/powerpoint/2010/main" val="8494183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7406C4A-C4E3-3C96-4164-E927A3A3D00F}"/>
              </a:ext>
              <a:ext uri="{C183D7F6-B498-43B3-948B-1728B52AA6E4}">
                <adec:decorative xmlns:adec="http://schemas.microsoft.com/office/drawing/2017/decorative" val="1"/>
              </a:ext>
            </a:extLst>
          </p:cNvPr>
          <p:cNvSpPr/>
          <p:nvPr/>
        </p:nvSpPr>
        <p:spPr>
          <a:xfrm>
            <a:off x="5436032" y="5668911"/>
            <a:ext cx="1898458" cy="11890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llustration of two artificial neurons connecting to each other.">
            <a:extLst>
              <a:ext uri="{FF2B5EF4-FFF2-40B4-BE49-F238E27FC236}">
                <a16:creationId xmlns:a16="http://schemas.microsoft.com/office/drawing/2014/main" id="{8E8D0236-C1F3-6306-31FA-30A44A86D4AC}"/>
              </a:ext>
            </a:extLst>
          </p:cNvPr>
          <p:cNvPicPr>
            <a:picLocks noChangeAspect="1"/>
          </p:cNvPicPr>
          <p:nvPr/>
        </p:nvPicPr>
        <p:blipFill>
          <a:blip r:embed="rId2"/>
          <a:srcRect l="6017" t="40065"/>
          <a:stretch>
            <a:fillRect/>
          </a:stretch>
        </p:blipFill>
        <p:spPr>
          <a:xfrm rot="13335778">
            <a:off x="2385756" y="4126746"/>
            <a:ext cx="3957157" cy="1791079"/>
          </a:xfrm>
          <a:prstGeom prst="rect">
            <a:avLst/>
          </a:prstGeom>
        </p:spPr>
      </p:pic>
      <p:pic>
        <p:nvPicPr>
          <p:cNvPr id="8" name="Picture 7" descr="Illustration of two artificial neurons connecting to each other.">
            <a:extLst>
              <a:ext uri="{FF2B5EF4-FFF2-40B4-BE49-F238E27FC236}">
                <a16:creationId xmlns:a16="http://schemas.microsoft.com/office/drawing/2014/main" id="{8E62B6ED-721F-B842-F53E-861D8DD041B5}"/>
              </a:ext>
            </a:extLst>
          </p:cNvPr>
          <p:cNvPicPr>
            <a:picLocks noChangeAspect="1"/>
          </p:cNvPicPr>
          <p:nvPr/>
        </p:nvPicPr>
        <p:blipFill>
          <a:blip r:embed="rId2"/>
          <a:srcRect l="6017" t="40065"/>
          <a:stretch>
            <a:fillRect/>
          </a:stretch>
        </p:blipFill>
        <p:spPr>
          <a:xfrm rot="2530785">
            <a:off x="6138877" y="800023"/>
            <a:ext cx="3957157" cy="1791079"/>
          </a:xfrm>
          <a:prstGeom prst="rect">
            <a:avLst/>
          </a:prstGeom>
        </p:spPr>
      </p:pic>
      <p:pic>
        <p:nvPicPr>
          <p:cNvPr id="10" name="Picture 9" descr="Illustration of two artificial neurons connecting to each other.">
            <a:extLst>
              <a:ext uri="{FF2B5EF4-FFF2-40B4-BE49-F238E27FC236}">
                <a16:creationId xmlns:a16="http://schemas.microsoft.com/office/drawing/2014/main" id="{8ADA82B1-3FF1-F3BF-E7ED-29B8531DB637}"/>
              </a:ext>
            </a:extLst>
          </p:cNvPr>
          <p:cNvPicPr>
            <a:picLocks noChangeAspect="1"/>
          </p:cNvPicPr>
          <p:nvPr/>
        </p:nvPicPr>
        <p:blipFill>
          <a:blip r:embed="rId2"/>
          <a:srcRect l="6017" t="40065"/>
          <a:stretch>
            <a:fillRect/>
          </a:stretch>
        </p:blipFill>
        <p:spPr>
          <a:xfrm rot="9432032">
            <a:off x="5839184" y="3548959"/>
            <a:ext cx="3957157" cy="1791079"/>
          </a:xfrm>
          <a:prstGeom prst="rect">
            <a:avLst/>
          </a:prstGeom>
        </p:spPr>
      </p:pic>
      <p:sp>
        <p:nvSpPr>
          <p:cNvPr id="6" name="Title 5">
            <a:extLst>
              <a:ext uri="{FF2B5EF4-FFF2-40B4-BE49-F238E27FC236}">
                <a16:creationId xmlns:a16="http://schemas.microsoft.com/office/drawing/2014/main" id="{6A02B4E9-1D46-553F-0560-4940113CD7B3}"/>
              </a:ext>
            </a:extLst>
          </p:cNvPr>
          <p:cNvSpPr>
            <a:spLocks noGrp="1"/>
          </p:cNvSpPr>
          <p:nvPr>
            <p:ph type="title"/>
          </p:nvPr>
        </p:nvSpPr>
        <p:spPr/>
        <p:txBody>
          <a:bodyPr/>
          <a:lstStyle/>
          <a:p>
            <a:r>
              <a:rPr lang="en-US" dirty="0"/>
              <a:t>Recurrent Networks</a:t>
            </a:r>
          </a:p>
        </p:txBody>
      </p:sp>
      <p:sp>
        <p:nvSpPr>
          <p:cNvPr id="4" name="Date Placeholder 3">
            <a:extLst>
              <a:ext uri="{FF2B5EF4-FFF2-40B4-BE49-F238E27FC236}">
                <a16:creationId xmlns:a16="http://schemas.microsoft.com/office/drawing/2014/main" id="{5769EDC6-3EDE-60C8-A8BE-4EF0A98F5AA6}"/>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7C7D1153-078A-77B1-DD35-1988F17139A3}"/>
              </a:ext>
            </a:extLst>
          </p:cNvPr>
          <p:cNvSpPr>
            <a:spLocks noGrp="1"/>
          </p:cNvSpPr>
          <p:nvPr>
            <p:ph type="sldNum" sz="quarter" idx="12"/>
          </p:nvPr>
        </p:nvSpPr>
        <p:spPr/>
        <p:txBody>
          <a:bodyPr/>
          <a:lstStyle/>
          <a:p>
            <a:fld id="{0C6CD854-DD62-6C4B-87F1-66B34D688D3F}" type="slidenum">
              <a:rPr lang="en-US" smtClean="0"/>
              <a:t>27</a:t>
            </a:fld>
            <a:endParaRPr lang="en-US"/>
          </a:p>
        </p:txBody>
      </p:sp>
      <p:pic>
        <p:nvPicPr>
          <p:cNvPr id="7" name="Picture 6" descr="Illustration of the orange robot holding a yellow neuron above its body. The robot is moving the neuron to position it as part of a larger neural network.">
            <a:extLst>
              <a:ext uri="{FF2B5EF4-FFF2-40B4-BE49-F238E27FC236}">
                <a16:creationId xmlns:a16="http://schemas.microsoft.com/office/drawing/2014/main" id="{31CEEF6F-2570-0346-8751-EE495F7BE118}"/>
              </a:ext>
            </a:extLst>
          </p:cNvPr>
          <p:cNvPicPr>
            <a:picLocks noChangeAspect="1"/>
          </p:cNvPicPr>
          <p:nvPr/>
        </p:nvPicPr>
        <p:blipFill>
          <a:blip r:embed="rId2"/>
          <a:stretch>
            <a:fillRect/>
          </a:stretch>
        </p:blipFill>
        <p:spPr>
          <a:xfrm rot="20342143">
            <a:off x="2055094" y="201364"/>
            <a:ext cx="4210507" cy="2988399"/>
          </a:xfrm>
          <a:prstGeom prst="rect">
            <a:avLst/>
          </a:prstGeom>
        </p:spPr>
      </p:pic>
      <p:sp>
        <p:nvSpPr>
          <p:cNvPr id="12" name="Rectangle 11">
            <a:extLst>
              <a:ext uri="{FF2B5EF4-FFF2-40B4-BE49-F238E27FC236}">
                <a16:creationId xmlns:a16="http://schemas.microsoft.com/office/drawing/2014/main" id="{ED9072DC-8854-AA7D-2CDB-F959F19C1DA1}"/>
              </a:ext>
              <a:ext uri="{C183D7F6-B498-43B3-948B-1728B52AA6E4}">
                <adec:decorative xmlns:adec="http://schemas.microsoft.com/office/drawing/2017/decorative" val="1"/>
              </a:ext>
            </a:extLst>
          </p:cNvPr>
          <p:cNvSpPr/>
          <p:nvPr/>
        </p:nvSpPr>
        <p:spPr>
          <a:xfrm rot="3167838">
            <a:off x="6737065" y="-380958"/>
            <a:ext cx="1898458" cy="13452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690859F-DBC3-7091-0E74-EA0BCED284B2}"/>
              </a:ext>
              <a:ext uri="{C183D7F6-B498-43B3-948B-1728B52AA6E4}">
                <adec:decorative xmlns:adec="http://schemas.microsoft.com/office/drawing/2017/decorative" val="1"/>
              </a:ext>
            </a:extLst>
          </p:cNvPr>
          <p:cNvSpPr/>
          <p:nvPr/>
        </p:nvSpPr>
        <p:spPr>
          <a:xfrm rot="10385633">
            <a:off x="8221923" y="4016821"/>
            <a:ext cx="1898458" cy="11890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5B49142-8B43-A817-5C5F-4A1D08AEFDF1}"/>
              </a:ext>
              <a:ext uri="{C183D7F6-B498-43B3-948B-1728B52AA6E4}">
                <adec:decorative xmlns:adec="http://schemas.microsoft.com/office/drawing/2017/decorative" val="1"/>
              </a:ext>
            </a:extLst>
          </p:cNvPr>
          <p:cNvSpPr/>
          <p:nvPr/>
        </p:nvSpPr>
        <p:spPr>
          <a:xfrm rot="14020248">
            <a:off x="3849354" y="5748269"/>
            <a:ext cx="1898458" cy="11890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67549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9" name="Curved Connector 98">
            <a:extLst>
              <a:ext uri="{FF2B5EF4-FFF2-40B4-BE49-F238E27FC236}">
                <a16:creationId xmlns:a16="http://schemas.microsoft.com/office/drawing/2014/main" id="{48D0BB42-E50C-49F7-BFBA-7D0EE8918FC2}"/>
              </a:ext>
              <a:ext uri="{C183D7F6-B498-43B3-948B-1728B52AA6E4}">
                <adec:decorative xmlns:adec="http://schemas.microsoft.com/office/drawing/2017/decorative" val="1"/>
              </a:ext>
            </a:extLst>
          </p:cNvPr>
          <p:cNvCxnSpPr>
            <a:cxnSpLocks/>
            <a:stCxn id="94" idx="7"/>
            <a:endCxn id="94" idx="5"/>
          </p:cNvCxnSpPr>
          <p:nvPr/>
        </p:nvCxnSpPr>
        <p:spPr>
          <a:xfrm rot="16200000" flipH="1">
            <a:off x="10013658" y="4791856"/>
            <a:ext cx="433499" cy="12700"/>
          </a:xfrm>
          <a:prstGeom prst="curvedConnector5">
            <a:avLst>
              <a:gd name="adj1" fmla="val -52734"/>
              <a:gd name="adj2" fmla="val 5920307"/>
              <a:gd name="adj3" fmla="val 152734"/>
            </a:avLst>
          </a:prstGeom>
          <a:ln w="3810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5" name="Title 4">
            <a:extLst>
              <a:ext uri="{FF2B5EF4-FFF2-40B4-BE49-F238E27FC236}">
                <a16:creationId xmlns:a16="http://schemas.microsoft.com/office/drawing/2014/main" id="{7D187CFD-6682-9380-E5E3-F333849EFD36}"/>
              </a:ext>
            </a:extLst>
          </p:cNvPr>
          <p:cNvSpPr>
            <a:spLocks noGrp="1"/>
          </p:cNvSpPr>
          <p:nvPr>
            <p:ph type="title"/>
          </p:nvPr>
        </p:nvSpPr>
        <p:spPr/>
        <p:txBody>
          <a:bodyPr/>
          <a:lstStyle/>
          <a:p>
            <a:r>
              <a:rPr lang="en-US" dirty="0"/>
              <a:t>Dependent Sequences</a:t>
            </a:r>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2CD52355-EA89-A500-76B0-C1508FFE436B}"/>
                  </a:ext>
                </a:extLst>
              </p:cNvPr>
              <p:cNvSpPr>
                <a:spLocks noGrp="1"/>
              </p:cNvSpPr>
              <p:nvPr>
                <p:ph idx="1"/>
              </p:nvPr>
            </p:nvSpPr>
            <p:spPr/>
            <p:txBody>
              <a:bodyPr/>
              <a:lstStyle/>
              <a:p>
                <a:pPr marL="0" indent="0">
                  <a:buNone/>
                </a:pPr>
                <a:r>
                  <a:rPr lang="en-US" dirty="0"/>
                  <a:t>Prediction at time </a:t>
                </a:r>
                <a14:m>
                  <m:oMath xmlns:m="http://schemas.openxmlformats.org/officeDocument/2006/math">
                    <m:r>
                      <a:rPr lang="en-US" b="0" i="1" smtClean="0">
                        <a:latin typeface="Cambria Math" panose="02040503050406030204" pitchFamily="18" charset="0"/>
                      </a:rPr>
                      <m:t>𝑡</m:t>
                    </m:r>
                  </m:oMath>
                </a14:m>
                <a:r>
                  <a:rPr lang="en-US" dirty="0"/>
                  <a:t> depends on prediction at time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−1</m:t>
                    </m:r>
                  </m:oMath>
                </a14:m>
                <a:r>
                  <a:rPr lang="en-US" dirty="0"/>
                  <a:t>, etc.</a:t>
                </a:r>
              </a:p>
              <a:p>
                <a:r>
                  <a:rPr lang="en-US" dirty="0"/>
                  <a:t>Time series data, moving images, </a:t>
                </a:r>
                <a:r>
                  <a:rPr lang="en-US" i="1" dirty="0"/>
                  <a:t>language</a:t>
                </a:r>
                <a:endParaRPr lang="en-US" dirty="0"/>
              </a:p>
            </p:txBody>
          </p:sp>
        </mc:Choice>
        <mc:Fallback xmlns="">
          <p:sp>
            <p:nvSpPr>
              <p:cNvPr id="6" name="Content Placeholder 5">
                <a:extLst>
                  <a:ext uri="{FF2B5EF4-FFF2-40B4-BE49-F238E27FC236}">
                    <a16:creationId xmlns:a16="http://schemas.microsoft.com/office/drawing/2014/main" id="{2CD52355-EA89-A500-76B0-C1508FFE436B}"/>
                  </a:ext>
                </a:extLst>
              </p:cNvPr>
              <p:cNvSpPr>
                <a:spLocks noGrp="1" noRot="1" noChangeAspect="1" noMove="1" noResize="1" noEditPoints="1" noAdjustHandles="1" noChangeArrowheads="1" noChangeShapeType="1" noTextEdit="1"/>
              </p:cNvSpPr>
              <p:nvPr>
                <p:ph idx="1"/>
              </p:nvPr>
            </p:nvSpPr>
            <p:spPr>
              <a:blipFill>
                <a:blip r:embed="rId2"/>
                <a:stretch>
                  <a:fillRect l="-907"/>
                </a:stretch>
              </a:blipFill>
            </p:spPr>
            <p:txBody>
              <a:bodyPr/>
              <a:lstStyle/>
              <a:p>
                <a:r>
                  <a:rPr lang="en-US">
                    <a:noFill/>
                  </a:rPr>
                  <a:t> </a:t>
                </a:r>
              </a:p>
            </p:txBody>
          </p:sp>
        </mc:Fallback>
      </mc:AlternateContent>
      <p:sp>
        <p:nvSpPr>
          <p:cNvPr id="3" name="Date Placeholder 2">
            <a:extLst>
              <a:ext uri="{FF2B5EF4-FFF2-40B4-BE49-F238E27FC236}">
                <a16:creationId xmlns:a16="http://schemas.microsoft.com/office/drawing/2014/main" id="{E8699F44-02DF-EBD8-2958-2692A0C4EFCA}"/>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E5F0356D-2E80-36D1-711C-666ED28AC9FE}"/>
              </a:ext>
            </a:extLst>
          </p:cNvPr>
          <p:cNvSpPr>
            <a:spLocks noGrp="1"/>
          </p:cNvSpPr>
          <p:nvPr>
            <p:ph type="sldNum" sz="quarter" idx="12"/>
          </p:nvPr>
        </p:nvSpPr>
        <p:spPr/>
        <p:txBody>
          <a:bodyPr/>
          <a:lstStyle/>
          <a:p>
            <a:fld id="{0C6CD854-DD62-6C4B-87F1-66B34D688D3F}" type="slidenum">
              <a:rPr lang="en-US" smtClean="0"/>
              <a:t>28</a:t>
            </a:fld>
            <a:endParaRPr lang="en-US" dirty="0"/>
          </a:p>
        </p:txBody>
      </p:sp>
      <p:grpSp>
        <p:nvGrpSpPr>
          <p:cNvPr id="59" name="Group 58">
            <a:extLst>
              <a:ext uri="{FF2B5EF4-FFF2-40B4-BE49-F238E27FC236}">
                <a16:creationId xmlns:a16="http://schemas.microsoft.com/office/drawing/2014/main" id="{CBC781BF-C40B-AADD-5BA8-C3D6FAA09FFA}"/>
              </a:ext>
              <a:ext uri="{C183D7F6-B498-43B3-948B-1728B52AA6E4}">
                <adec:decorative xmlns:adec="http://schemas.microsoft.com/office/drawing/2017/decorative" val="1"/>
              </a:ext>
            </a:extLst>
          </p:cNvPr>
          <p:cNvGrpSpPr/>
          <p:nvPr/>
        </p:nvGrpSpPr>
        <p:grpSpPr>
          <a:xfrm>
            <a:off x="1267447" y="3269439"/>
            <a:ext cx="6130595" cy="2926961"/>
            <a:chOff x="3032078" y="2736379"/>
            <a:chExt cx="6130595" cy="2926961"/>
          </a:xfrm>
        </p:grpSpPr>
        <p:grpSp>
          <p:nvGrpSpPr>
            <p:cNvPr id="7" name="Group 6" descr="Diagram of a hidden markov model with the following connections: X0-&gt;X1, X1-&gt;E1, X1-&gt;X2, X2-&gt;E2, X2-&gt;X3, X3-&gt;E3.">
              <a:extLst>
                <a:ext uri="{FF2B5EF4-FFF2-40B4-BE49-F238E27FC236}">
                  <a16:creationId xmlns:a16="http://schemas.microsoft.com/office/drawing/2014/main" id="{DD7E1434-5758-27E8-1E44-9711FE1C09BA}"/>
                </a:ext>
              </a:extLst>
            </p:cNvPr>
            <p:cNvGrpSpPr/>
            <p:nvPr/>
          </p:nvGrpSpPr>
          <p:grpSpPr>
            <a:xfrm>
              <a:off x="3032078" y="3893330"/>
              <a:ext cx="6130595" cy="1770010"/>
              <a:chOff x="977015" y="4205058"/>
              <a:chExt cx="6130595" cy="1770010"/>
            </a:xfrm>
          </p:grpSpPr>
          <p:grpSp>
            <p:nvGrpSpPr>
              <p:cNvPr id="8" name="Group 7">
                <a:extLst>
                  <a:ext uri="{FF2B5EF4-FFF2-40B4-BE49-F238E27FC236}">
                    <a16:creationId xmlns:a16="http://schemas.microsoft.com/office/drawing/2014/main" id="{1F765C20-CB69-A329-8817-96CEB1BF2114}"/>
                  </a:ext>
                </a:extLst>
              </p:cNvPr>
              <p:cNvGrpSpPr/>
              <p:nvPr/>
            </p:nvGrpSpPr>
            <p:grpSpPr>
              <a:xfrm>
                <a:off x="977015" y="4205058"/>
                <a:ext cx="6130595" cy="613059"/>
                <a:chOff x="1259156" y="4353339"/>
                <a:chExt cx="6130595" cy="613059"/>
              </a:xfrm>
            </p:grpSpPr>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1DFAF09F-E8B1-975C-8AEF-DA94524CBF85}"/>
                        </a:ext>
                      </a:extLst>
                    </p:cNvPr>
                    <p:cNvSpPr txBox="1"/>
                    <p:nvPr/>
                  </p:nvSpPr>
                  <p:spPr>
                    <a:xfrm>
                      <a:off x="5864881" y="4432946"/>
                      <a:ext cx="613060"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𝒉</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18" name="TextBox 17">
                      <a:extLst>
                        <a:ext uri="{FF2B5EF4-FFF2-40B4-BE49-F238E27FC236}">
                          <a16:creationId xmlns:a16="http://schemas.microsoft.com/office/drawing/2014/main" id="{1DFAF09F-E8B1-975C-8AEF-DA94524CBF85}"/>
                        </a:ext>
                      </a:extLst>
                    </p:cNvPr>
                    <p:cNvSpPr txBox="1">
                      <a:spLocks noRot="1" noChangeAspect="1" noMove="1" noResize="1" noEditPoints="1" noAdjustHandles="1" noChangeArrowheads="1" noChangeShapeType="1" noTextEdit="1"/>
                    </p:cNvSpPr>
                    <p:nvPr/>
                  </p:nvSpPr>
                  <p:spPr>
                    <a:xfrm>
                      <a:off x="5864881" y="4432946"/>
                      <a:ext cx="613060" cy="461664"/>
                    </a:xfrm>
                    <a:prstGeom prst="rect">
                      <a:avLst/>
                    </a:prstGeom>
                    <a:blipFill>
                      <a:blip r:embed="rId3"/>
                      <a:stretch>
                        <a:fillRect/>
                      </a:stretch>
                    </a:blipFill>
                  </p:spPr>
                  <p:txBody>
                    <a:bodyPr/>
                    <a:lstStyle/>
                    <a:p>
                      <a:r>
                        <a:rPr lang="en-US">
                          <a:noFill/>
                        </a:rPr>
                        <a:t> </a:t>
                      </a:r>
                    </a:p>
                  </p:txBody>
                </p:sp>
              </mc:Fallback>
            </mc:AlternateContent>
            <p:grpSp>
              <p:nvGrpSpPr>
                <p:cNvPr id="19" name="Group 18">
                  <a:extLst>
                    <a:ext uri="{FF2B5EF4-FFF2-40B4-BE49-F238E27FC236}">
                      <a16:creationId xmlns:a16="http://schemas.microsoft.com/office/drawing/2014/main" id="{74B11062-0F2C-487C-FB11-4F71550410C5}"/>
                    </a:ext>
                  </a:extLst>
                </p:cNvPr>
                <p:cNvGrpSpPr/>
                <p:nvPr/>
              </p:nvGrpSpPr>
              <p:grpSpPr>
                <a:xfrm>
                  <a:off x="1259156" y="4353339"/>
                  <a:ext cx="6130595" cy="613059"/>
                  <a:chOff x="1259156" y="4353339"/>
                  <a:chExt cx="6130595" cy="613059"/>
                </a:xfrm>
              </p:grpSpPr>
              <p:grpSp>
                <p:nvGrpSpPr>
                  <p:cNvPr id="20" name="Group 19">
                    <a:extLst>
                      <a:ext uri="{FF2B5EF4-FFF2-40B4-BE49-F238E27FC236}">
                        <a16:creationId xmlns:a16="http://schemas.microsoft.com/office/drawing/2014/main" id="{6C92AC35-41DA-23C3-4427-454EC3E66AA4}"/>
                      </a:ext>
                    </a:extLst>
                  </p:cNvPr>
                  <p:cNvGrpSpPr>
                    <a:grpSpLocks noChangeAspect="1"/>
                  </p:cNvGrpSpPr>
                  <p:nvPr/>
                </p:nvGrpSpPr>
                <p:grpSpPr>
                  <a:xfrm>
                    <a:off x="1259156" y="4353339"/>
                    <a:ext cx="4597947" cy="613059"/>
                    <a:chOff x="1259156" y="4353339"/>
                    <a:chExt cx="6858000" cy="914400"/>
                  </a:xfrm>
                </p:grpSpPr>
                <p:grpSp>
                  <p:nvGrpSpPr>
                    <p:cNvPr id="23" name="Group 22" descr="Node A">
                      <a:extLst>
                        <a:ext uri="{FF2B5EF4-FFF2-40B4-BE49-F238E27FC236}">
                          <a16:creationId xmlns:a16="http://schemas.microsoft.com/office/drawing/2014/main" id="{877E0D71-F30B-A735-20E5-1838F22F870F}"/>
                        </a:ext>
                      </a:extLst>
                    </p:cNvPr>
                    <p:cNvGrpSpPr/>
                    <p:nvPr/>
                  </p:nvGrpSpPr>
                  <p:grpSpPr>
                    <a:xfrm>
                      <a:off x="1259156" y="4353339"/>
                      <a:ext cx="914400" cy="914400"/>
                      <a:chOff x="3335437" y="3336401"/>
                      <a:chExt cx="914400" cy="914400"/>
                    </a:xfrm>
                  </p:grpSpPr>
                  <p:sp>
                    <p:nvSpPr>
                      <p:cNvPr id="33" name="Oval 32">
                        <a:extLst>
                          <a:ext uri="{FF2B5EF4-FFF2-40B4-BE49-F238E27FC236}">
                            <a16:creationId xmlns:a16="http://schemas.microsoft.com/office/drawing/2014/main" id="{C404C6DC-B6B9-8046-8D56-58E8C6A1CC19}"/>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C3EA3FEB-BC5A-69E6-5836-9AB54D1DCEC0}"/>
                              </a:ext>
                            </a:extLst>
                          </p:cNvPr>
                          <p:cNvSpPr txBox="1"/>
                          <p:nvPr/>
                        </p:nvSpPr>
                        <p:spPr>
                          <a:xfrm>
                            <a:off x="3403111" y="3451211"/>
                            <a:ext cx="806895"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𝒉</m:t>
                                      </m:r>
                                    </m:e>
                                    <m:sub>
                                      <m:r>
                                        <a:rPr lang="en-US" sz="2400" b="1" i="1" smtClean="0">
                                          <a:solidFill>
                                            <a:schemeClr val="tx1"/>
                                          </a:solidFill>
                                          <a:latin typeface="Cambria Math" panose="02040503050406030204" pitchFamily="18" charset="0"/>
                                        </a:rPr>
                                        <m:t>𝟎</m:t>
                                      </m:r>
                                    </m:sub>
                                  </m:sSub>
                                </m:oMath>
                              </m:oMathPara>
                            </a14:m>
                            <a:endParaRPr lang="en-US" sz="2400" b="1" i="1" dirty="0">
                              <a:solidFill>
                                <a:schemeClr val="tx1"/>
                              </a:solidFill>
                            </a:endParaRPr>
                          </a:p>
                        </p:txBody>
                      </p:sp>
                    </mc:Choice>
                    <mc:Fallback xmlns="">
                      <p:sp>
                        <p:nvSpPr>
                          <p:cNvPr id="34" name="TextBox 33">
                            <a:extLst>
                              <a:ext uri="{FF2B5EF4-FFF2-40B4-BE49-F238E27FC236}">
                                <a16:creationId xmlns:a16="http://schemas.microsoft.com/office/drawing/2014/main" id="{C3EA3FEB-BC5A-69E6-5836-9AB54D1DCEC0}"/>
                              </a:ext>
                            </a:extLst>
                          </p:cNvPr>
                          <p:cNvSpPr txBox="1">
                            <a:spLocks noRot="1" noChangeAspect="1" noMove="1" noResize="1" noEditPoints="1" noAdjustHandles="1" noChangeArrowheads="1" noChangeShapeType="1" noTextEdit="1"/>
                          </p:cNvSpPr>
                          <p:nvPr/>
                        </p:nvSpPr>
                        <p:spPr>
                          <a:xfrm>
                            <a:off x="3403111" y="3451211"/>
                            <a:ext cx="806895" cy="688589"/>
                          </a:xfrm>
                          <a:prstGeom prst="rect">
                            <a:avLst/>
                          </a:prstGeom>
                          <a:blipFill>
                            <a:blip r:embed="rId4"/>
                            <a:stretch>
                              <a:fillRect l="-2326" b="-2703"/>
                            </a:stretch>
                          </a:blipFill>
                        </p:spPr>
                        <p:txBody>
                          <a:bodyPr/>
                          <a:lstStyle/>
                          <a:p>
                            <a:r>
                              <a:rPr lang="en-US">
                                <a:noFill/>
                              </a:rPr>
                              <a:t> </a:t>
                            </a:r>
                          </a:p>
                        </p:txBody>
                      </p:sp>
                    </mc:Fallback>
                  </mc:AlternateContent>
                </p:grpSp>
                <p:grpSp>
                  <p:nvGrpSpPr>
                    <p:cNvPr id="24" name="Group 23" descr="Node A">
                      <a:extLst>
                        <a:ext uri="{FF2B5EF4-FFF2-40B4-BE49-F238E27FC236}">
                          <a16:creationId xmlns:a16="http://schemas.microsoft.com/office/drawing/2014/main" id="{94B05991-7619-2B57-EE80-E657DBF76C30}"/>
                        </a:ext>
                      </a:extLst>
                    </p:cNvPr>
                    <p:cNvGrpSpPr/>
                    <p:nvPr/>
                  </p:nvGrpSpPr>
                  <p:grpSpPr>
                    <a:xfrm>
                      <a:off x="3545156" y="4353339"/>
                      <a:ext cx="914400" cy="914400"/>
                      <a:chOff x="3335437" y="3336401"/>
                      <a:chExt cx="914400" cy="914400"/>
                    </a:xfrm>
                  </p:grpSpPr>
                  <p:sp>
                    <p:nvSpPr>
                      <p:cNvPr id="31" name="Oval 30">
                        <a:extLst>
                          <a:ext uri="{FF2B5EF4-FFF2-40B4-BE49-F238E27FC236}">
                            <a16:creationId xmlns:a16="http://schemas.microsoft.com/office/drawing/2014/main" id="{2B1E5BE9-2915-7CDC-98F0-25B1130B8337}"/>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0C5C0E8D-87E5-5B54-E433-F92595480874}"/>
                              </a:ext>
                            </a:extLst>
                          </p:cNvPr>
                          <p:cNvSpPr txBox="1"/>
                          <p:nvPr/>
                        </p:nvSpPr>
                        <p:spPr>
                          <a:xfrm>
                            <a:off x="3405471" y="3455138"/>
                            <a:ext cx="79811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𝒉</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32" name="TextBox 31">
                            <a:extLst>
                              <a:ext uri="{FF2B5EF4-FFF2-40B4-BE49-F238E27FC236}">
                                <a16:creationId xmlns:a16="http://schemas.microsoft.com/office/drawing/2014/main" id="{0C5C0E8D-87E5-5B54-E433-F92595480874}"/>
                              </a:ext>
                            </a:extLst>
                          </p:cNvPr>
                          <p:cNvSpPr txBox="1">
                            <a:spLocks noRot="1" noChangeAspect="1" noMove="1" noResize="1" noEditPoints="1" noAdjustHandles="1" noChangeArrowheads="1" noChangeShapeType="1" noTextEdit="1"/>
                          </p:cNvSpPr>
                          <p:nvPr/>
                        </p:nvSpPr>
                        <p:spPr>
                          <a:xfrm>
                            <a:off x="3405471" y="3455138"/>
                            <a:ext cx="798111" cy="688589"/>
                          </a:xfrm>
                          <a:prstGeom prst="rect">
                            <a:avLst/>
                          </a:prstGeom>
                          <a:blipFill>
                            <a:blip r:embed="rId5"/>
                            <a:stretch>
                              <a:fillRect l="-2326"/>
                            </a:stretch>
                          </a:blipFill>
                        </p:spPr>
                        <p:txBody>
                          <a:bodyPr/>
                          <a:lstStyle/>
                          <a:p>
                            <a:r>
                              <a:rPr lang="en-US">
                                <a:noFill/>
                              </a:rPr>
                              <a:t> </a:t>
                            </a:r>
                          </a:p>
                        </p:txBody>
                      </p:sp>
                    </mc:Fallback>
                  </mc:AlternateContent>
                </p:grpSp>
                <p:grpSp>
                  <p:nvGrpSpPr>
                    <p:cNvPr id="25" name="Group 24" descr="Node A">
                      <a:extLst>
                        <a:ext uri="{FF2B5EF4-FFF2-40B4-BE49-F238E27FC236}">
                          <a16:creationId xmlns:a16="http://schemas.microsoft.com/office/drawing/2014/main" id="{80B8B00E-22FC-DFA1-B5B3-4C841350F1C6}"/>
                        </a:ext>
                      </a:extLst>
                    </p:cNvPr>
                    <p:cNvGrpSpPr/>
                    <p:nvPr/>
                  </p:nvGrpSpPr>
                  <p:grpSpPr>
                    <a:xfrm>
                      <a:off x="5831156" y="4353339"/>
                      <a:ext cx="927573" cy="914400"/>
                      <a:chOff x="3335437" y="3336401"/>
                      <a:chExt cx="927573" cy="914400"/>
                    </a:xfrm>
                  </p:grpSpPr>
                  <p:sp>
                    <p:nvSpPr>
                      <p:cNvPr id="29" name="Oval 28">
                        <a:extLst>
                          <a:ext uri="{FF2B5EF4-FFF2-40B4-BE49-F238E27FC236}">
                            <a16:creationId xmlns:a16="http://schemas.microsoft.com/office/drawing/2014/main" id="{46EFBC9D-AA57-DB19-D0C5-1131CB53E072}"/>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D6C71FE9-7D4A-634B-7F8D-BFE8034EFF41}"/>
                              </a:ext>
                            </a:extLst>
                          </p:cNvPr>
                          <p:cNvSpPr txBox="1"/>
                          <p:nvPr/>
                        </p:nvSpPr>
                        <p:spPr>
                          <a:xfrm>
                            <a:off x="3348609" y="3455138"/>
                            <a:ext cx="914401" cy="688589"/>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𝒉</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30" name="TextBox 29">
                            <a:extLst>
                              <a:ext uri="{FF2B5EF4-FFF2-40B4-BE49-F238E27FC236}">
                                <a16:creationId xmlns:a16="http://schemas.microsoft.com/office/drawing/2014/main" id="{D6C71FE9-7D4A-634B-7F8D-BFE8034EFF41}"/>
                              </a:ext>
                            </a:extLst>
                          </p:cNvPr>
                          <p:cNvSpPr txBox="1">
                            <a:spLocks noRot="1" noChangeAspect="1" noMove="1" noResize="1" noEditPoints="1" noAdjustHandles="1" noChangeArrowheads="1" noChangeShapeType="1" noTextEdit="1"/>
                          </p:cNvSpPr>
                          <p:nvPr/>
                        </p:nvSpPr>
                        <p:spPr>
                          <a:xfrm>
                            <a:off x="3348609" y="3455138"/>
                            <a:ext cx="914401" cy="688589"/>
                          </a:xfrm>
                          <a:prstGeom prst="rect">
                            <a:avLst/>
                          </a:prstGeom>
                          <a:blipFill>
                            <a:blip r:embed="rId6"/>
                            <a:stretch>
                              <a:fillRect/>
                            </a:stretch>
                          </a:blipFill>
                        </p:spPr>
                        <p:txBody>
                          <a:bodyPr/>
                          <a:lstStyle/>
                          <a:p>
                            <a:r>
                              <a:rPr lang="en-US">
                                <a:noFill/>
                              </a:rPr>
                              <a:t> </a:t>
                            </a:r>
                          </a:p>
                        </p:txBody>
                      </p:sp>
                    </mc:Fallback>
                  </mc:AlternateContent>
                </p:grpSp>
                <p:cxnSp>
                  <p:nvCxnSpPr>
                    <p:cNvPr id="26" name="Straight Arrow Connector 25">
                      <a:extLst>
                        <a:ext uri="{FF2B5EF4-FFF2-40B4-BE49-F238E27FC236}">
                          <a16:creationId xmlns:a16="http://schemas.microsoft.com/office/drawing/2014/main" id="{751C2361-01FC-B5CE-D9EA-F43DEF0D0AA8}"/>
                        </a:ext>
                      </a:extLst>
                    </p:cNvPr>
                    <p:cNvCxnSpPr>
                      <a:stCxn id="33" idx="6"/>
                      <a:endCxn id="31" idx="2"/>
                    </p:cNvCxnSpPr>
                    <p:nvPr/>
                  </p:nvCxnSpPr>
                  <p:spPr>
                    <a:xfrm>
                      <a:off x="2173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F21DA760-516C-4EF4-54EA-B637FA93A663}"/>
                        </a:ext>
                      </a:extLst>
                    </p:cNvPr>
                    <p:cNvCxnSpPr>
                      <a:cxnSpLocks/>
                      <a:stCxn id="31" idx="6"/>
                      <a:endCxn id="29" idx="2"/>
                    </p:cNvCxnSpPr>
                    <p:nvPr/>
                  </p:nvCxnSpPr>
                  <p:spPr>
                    <a:xfrm>
                      <a:off x="4459556" y="4810539"/>
                      <a:ext cx="1371600" cy="0"/>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932881D6-E512-99FE-582C-DB97A66DC316}"/>
                        </a:ext>
                      </a:extLst>
                    </p:cNvPr>
                    <p:cNvCxnSpPr>
                      <a:cxnSpLocks/>
                    </p:cNvCxnSpPr>
                    <p:nvPr/>
                  </p:nvCxnSpPr>
                  <p:spPr>
                    <a:xfrm>
                      <a:off x="6745556" y="4810539"/>
                      <a:ext cx="1371600" cy="0"/>
                    </a:xfrm>
                    <a:prstGeom prst="straightConnector1">
                      <a:avLst/>
                    </a:prstGeom>
                    <a:ln w="38100">
                      <a:solidFill>
                        <a:schemeClr val="tx1"/>
                      </a:solidFill>
                      <a:prstDash val="solid"/>
                      <a:tailEnd type="triangle"/>
                    </a:ln>
                  </p:spPr>
                  <p:style>
                    <a:lnRef idx="2">
                      <a:schemeClr val="accent1"/>
                    </a:lnRef>
                    <a:fillRef idx="0">
                      <a:schemeClr val="accent1"/>
                    </a:fillRef>
                    <a:effectRef idx="1">
                      <a:schemeClr val="accent1"/>
                    </a:effectRef>
                    <a:fontRef idx="minor">
                      <a:schemeClr val="tx1"/>
                    </a:fontRef>
                  </p:style>
                </p:cxnSp>
              </p:grpSp>
              <p:sp>
                <p:nvSpPr>
                  <p:cNvPr id="21" name="Oval 20">
                    <a:extLst>
                      <a:ext uri="{FF2B5EF4-FFF2-40B4-BE49-F238E27FC236}">
                        <a16:creationId xmlns:a16="http://schemas.microsoft.com/office/drawing/2014/main" id="{27389C94-BC36-E3F1-37D8-4AB5CC846753}"/>
                      </a:ext>
                      <a:ext uri="{C183D7F6-B498-43B3-948B-1728B52AA6E4}">
                        <adec:decorative xmlns:adec="http://schemas.microsoft.com/office/drawing/2017/decorative" val="1"/>
                      </a:ext>
                    </a:extLst>
                  </p:cNvPr>
                  <p:cNvSpPr/>
                  <p:nvPr/>
                </p:nvSpPr>
                <p:spPr>
                  <a:xfrm>
                    <a:off x="5857102" y="4353339"/>
                    <a:ext cx="613059" cy="613059"/>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p:cxnSp>
                <p:nvCxnSpPr>
                  <p:cNvPr id="22" name="Straight Arrow Connector 21">
                    <a:extLst>
                      <a:ext uri="{FF2B5EF4-FFF2-40B4-BE49-F238E27FC236}">
                        <a16:creationId xmlns:a16="http://schemas.microsoft.com/office/drawing/2014/main" id="{5D31FFD4-696F-6491-32CE-7CBDA51A809D}"/>
                      </a:ext>
                    </a:extLst>
                  </p:cNvPr>
                  <p:cNvCxnSpPr>
                    <a:cxnSpLocks/>
                  </p:cNvCxnSpPr>
                  <p:nvPr/>
                </p:nvCxnSpPr>
                <p:spPr>
                  <a:xfrm>
                    <a:off x="6470162" y="4659869"/>
                    <a:ext cx="919589" cy="0"/>
                  </a:xfrm>
                  <a:prstGeom prst="straightConnector1">
                    <a:avLst/>
                  </a:prstGeom>
                  <a:ln w="38100">
                    <a:solidFill>
                      <a:schemeClr val="tx1"/>
                    </a:solidFill>
                    <a:prstDash val="dash"/>
                    <a:tailEnd type="triangle"/>
                  </a:ln>
                </p:spPr>
                <p:style>
                  <a:lnRef idx="2">
                    <a:schemeClr val="accent1"/>
                  </a:lnRef>
                  <a:fillRef idx="0">
                    <a:schemeClr val="accent1"/>
                  </a:fillRef>
                  <a:effectRef idx="1">
                    <a:schemeClr val="accent1"/>
                  </a:effectRef>
                  <a:fontRef idx="minor">
                    <a:schemeClr val="tx1"/>
                  </a:fontRef>
                </p:style>
              </p:cxnSp>
            </p:grpSp>
          </p:grpSp>
          <p:sp>
            <p:nvSpPr>
              <p:cNvPr id="9" name="Oval 8">
                <a:extLst>
                  <a:ext uri="{FF2B5EF4-FFF2-40B4-BE49-F238E27FC236}">
                    <a16:creationId xmlns:a16="http://schemas.microsoft.com/office/drawing/2014/main" id="{D20C2800-6F0F-99FC-5F40-DD1C0FAD7B42}"/>
                  </a:ext>
                  <a:ext uri="{C183D7F6-B498-43B3-948B-1728B52AA6E4}">
                    <adec:decorative xmlns:adec="http://schemas.microsoft.com/office/drawing/2017/decorative" val="1"/>
                  </a:ext>
                </a:extLst>
              </p:cNvPr>
              <p:cNvSpPr/>
              <p:nvPr/>
            </p:nvSpPr>
            <p:spPr>
              <a:xfrm>
                <a:off x="2512716"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634BAA1-7633-5327-93C4-3DE1F674EC87}"/>
                      </a:ext>
                    </a:extLst>
                  </p:cNvPr>
                  <p:cNvSpPr txBox="1"/>
                  <p:nvPr/>
                </p:nvSpPr>
                <p:spPr>
                  <a:xfrm>
                    <a:off x="2573608" y="5425574"/>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𝒙</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10" name="TextBox 9">
                    <a:extLst>
                      <a:ext uri="{FF2B5EF4-FFF2-40B4-BE49-F238E27FC236}">
                        <a16:creationId xmlns:a16="http://schemas.microsoft.com/office/drawing/2014/main" id="{1634BAA1-7633-5327-93C4-3DE1F674EC87}"/>
                      </a:ext>
                    </a:extLst>
                  </p:cNvPr>
                  <p:cNvSpPr txBox="1">
                    <a:spLocks noRot="1" noChangeAspect="1" noMove="1" noResize="1" noEditPoints="1" noAdjustHandles="1" noChangeArrowheads="1" noChangeShapeType="1" noTextEdit="1"/>
                  </p:cNvSpPr>
                  <p:nvPr/>
                </p:nvSpPr>
                <p:spPr>
                  <a:xfrm>
                    <a:off x="2573608" y="5425574"/>
                    <a:ext cx="535094" cy="461664"/>
                  </a:xfrm>
                  <a:prstGeom prst="rect">
                    <a:avLst/>
                  </a:prstGeom>
                  <a:blipFill>
                    <a:blip r:embed="rId7"/>
                    <a:stretch>
                      <a:fillRect b="-2703"/>
                    </a:stretch>
                  </a:blipFill>
                </p:spPr>
                <p:txBody>
                  <a:bodyPr/>
                  <a:lstStyle/>
                  <a:p>
                    <a:r>
                      <a:rPr lang="en-US">
                        <a:noFill/>
                      </a:rPr>
                      <a:t> </a:t>
                    </a:r>
                  </a:p>
                </p:txBody>
              </p:sp>
            </mc:Fallback>
          </mc:AlternateContent>
          <p:sp>
            <p:nvSpPr>
              <p:cNvPr id="11" name="Oval 10">
                <a:extLst>
                  <a:ext uri="{FF2B5EF4-FFF2-40B4-BE49-F238E27FC236}">
                    <a16:creationId xmlns:a16="http://schemas.microsoft.com/office/drawing/2014/main" id="{C5895346-2C94-B322-5E5D-D68552603B73}"/>
                  </a:ext>
                  <a:ext uri="{C183D7F6-B498-43B3-948B-1728B52AA6E4}">
                    <adec:decorative xmlns:adec="http://schemas.microsoft.com/office/drawing/2017/decorative" val="1"/>
                  </a:ext>
                </a:extLst>
              </p:cNvPr>
              <p:cNvSpPr/>
              <p:nvPr/>
            </p:nvSpPr>
            <p:spPr>
              <a:xfrm>
                <a:off x="4042312"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34627F5-FBCC-6267-08E7-357051DAAC19}"/>
                      </a:ext>
                    </a:extLst>
                  </p:cNvPr>
                  <p:cNvSpPr txBox="1"/>
                  <p:nvPr/>
                </p:nvSpPr>
                <p:spPr>
                  <a:xfrm>
                    <a:off x="4103204" y="5441616"/>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𝒙</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12" name="TextBox 11">
                    <a:extLst>
                      <a:ext uri="{FF2B5EF4-FFF2-40B4-BE49-F238E27FC236}">
                        <a16:creationId xmlns:a16="http://schemas.microsoft.com/office/drawing/2014/main" id="{034627F5-FBCC-6267-08E7-357051DAAC19}"/>
                      </a:ext>
                    </a:extLst>
                  </p:cNvPr>
                  <p:cNvSpPr txBox="1">
                    <a:spLocks noRot="1" noChangeAspect="1" noMove="1" noResize="1" noEditPoints="1" noAdjustHandles="1" noChangeArrowheads="1" noChangeShapeType="1" noTextEdit="1"/>
                  </p:cNvSpPr>
                  <p:nvPr/>
                </p:nvSpPr>
                <p:spPr>
                  <a:xfrm>
                    <a:off x="4103204" y="5441616"/>
                    <a:ext cx="535094" cy="461664"/>
                  </a:xfrm>
                  <a:prstGeom prst="rect">
                    <a:avLst/>
                  </a:prstGeom>
                  <a:blipFill>
                    <a:blip r:embed="rId8"/>
                    <a:stretch>
                      <a:fillRect/>
                    </a:stretch>
                  </a:blipFill>
                </p:spPr>
                <p:txBody>
                  <a:bodyPr/>
                  <a:lstStyle/>
                  <a:p>
                    <a:r>
                      <a:rPr lang="en-US">
                        <a:noFill/>
                      </a:rPr>
                      <a:t> </a:t>
                    </a:r>
                  </a:p>
                </p:txBody>
              </p:sp>
            </mc:Fallback>
          </mc:AlternateContent>
          <p:sp>
            <p:nvSpPr>
              <p:cNvPr id="13" name="Oval 12">
                <a:extLst>
                  <a:ext uri="{FF2B5EF4-FFF2-40B4-BE49-F238E27FC236}">
                    <a16:creationId xmlns:a16="http://schemas.microsoft.com/office/drawing/2014/main" id="{25CBD1EF-48CC-7DAF-0C11-EE974F0D2BDF}"/>
                  </a:ext>
                  <a:ext uri="{C183D7F6-B498-43B3-948B-1728B52AA6E4}">
                    <adec:decorative xmlns:adec="http://schemas.microsoft.com/office/drawing/2017/decorative" val="1"/>
                  </a:ext>
                </a:extLst>
              </p:cNvPr>
              <p:cNvSpPr/>
              <p:nvPr/>
            </p:nvSpPr>
            <p:spPr>
              <a:xfrm>
                <a:off x="5582293"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EEB16DBD-9F30-138A-CC1B-58148A502DFB}"/>
                      </a:ext>
                    </a:extLst>
                  </p:cNvPr>
                  <p:cNvSpPr txBox="1"/>
                  <p:nvPr/>
                </p:nvSpPr>
                <p:spPr>
                  <a:xfrm>
                    <a:off x="5659227" y="5441616"/>
                    <a:ext cx="467038"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𝒙</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14" name="TextBox 13">
                    <a:extLst>
                      <a:ext uri="{FF2B5EF4-FFF2-40B4-BE49-F238E27FC236}">
                        <a16:creationId xmlns:a16="http://schemas.microsoft.com/office/drawing/2014/main" id="{EEB16DBD-9F30-138A-CC1B-58148A502DFB}"/>
                      </a:ext>
                    </a:extLst>
                  </p:cNvPr>
                  <p:cNvSpPr txBox="1">
                    <a:spLocks noRot="1" noChangeAspect="1" noMove="1" noResize="1" noEditPoints="1" noAdjustHandles="1" noChangeArrowheads="1" noChangeShapeType="1" noTextEdit="1"/>
                  </p:cNvSpPr>
                  <p:nvPr/>
                </p:nvSpPr>
                <p:spPr>
                  <a:xfrm>
                    <a:off x="5659227" y="5441616"/>
                    <a:ext cx="467038" cy="461664"/>
                  </a:xfrm>
                  <a:prstGeom prst="rect">
                    <a:avLst/>
                  </a:prstGeom>
                  <a:blipFill>
                    <a:blip r:embed="rId9"/>
                    <a:stretch>
                      <a:fillRect r="-2632"/>
                    </a:stretch>
                  </a:blipFill>
                </p:spPr>
                <p:txBody>
                  <a:bodyPr/>
                  <a:lstStyle/>
                  <a:p>
                    <a:r>
                      <a:rPr lang="en-US">
                        <a:noFill/>
                      </a:rPr>
                      <a:t> </a:t>
                    </a:r>
                  </a:p>
                </p:txBody>
              </p:sp>
            </mc:Fallback>
          </mc:AlternateContent>
          <p:cxnSp>
            <p:nvCxnSpPr>
              <p:cNvPr id="15" name="Straight Arrow Connector 14">
                <a:extLst>
                  <a:ext uri="{FF2B5EF4-FFF2-40B4-BE49-F238E27FC236}">
                    <a16:creationId xmlns:a16="http://schemas.microsoft.com/office/drawing/2014/main" id="{423D2E84-5A15-6D70-105C-57012EFA91A3}"/>
                  </a:ext>
                </a:extLst>
              </p:cNvPr>
              <p:cNvCxnSpPr>
                <a:cxnSpLocks/>
                <a:stCxn id="9" idx="0"/>
                <a:endCxn id="31" idx="4"/>
              </p:cNvCxnSpPr>
              <p:nvPr/>
            </p:nvCxnSpPr>
            <p:spPr>
              <a:xfrm flipH="1" flipV="1">
                <a:off x="2816194" y="4818117"/>
                <a:ext cx="305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3F35F338-0F40-5290-D55D-A9805DA826AB}"/>
                  </a:ext>
                </a:extLst>
              </p:cNvPr>
              <p:cNvCxnSpPr>
                <a:cxnSpLocks/>
                <a:stCxn id="11" idx="0"/>
                <a:endCxn id="29" idx="4"/>
              </p:cNvCxnSpPr>
              <p:nvPr/>
            </p:nvCxnSpPr>
            <p:spPr>
              <a:xfrm flipV="1">
                <a:off x="4348842" y="4818117"/>
                <a:ext cx="1"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FF11D08C-BD52-D714-83B5-A724C7331896}"/>
                  </a:ext>
                </a:extLst>
              </p:cNvPr>
              <p:cNvCxnSpPr>
                <a:cxnSpLocks/>
                <a:stCxn id="13" idx="0"/>
                <a:endCxn id="21" idx="4"/>
              </p:cNvCxnSpPr>
              <p:nvPr/>
            </p:nvCxnSpPr>
            <p:spPr>
              <a:xfrm flipH="1" flipV="1">
                <a:off x="5881491" y="4818117"/>
                <a:ext cx="733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38" name="Oval 37">
              <a:extLst>
                <a:ext uri="{FF2B5EF4-FFF2-40B4-BE49-F238E27FC236}">
                  <a16:creationId xmlns:a16="http://schemas.microsoft.com/office/drawing/2014/main" id="{C8AE4EDF-63F1-432F-3B41-4B23BFBB4FA7}"/>
                </a:ext>
                <a:ext uri="{C183D7F6-B498-43B3-948B-1728B52AA6E4}">
                  <adec:decorative xmlns:adec="http://schemas.microsoft.com/office/drawing/2017/decorative" val="1"/>
                </a:ext>
              </a:extLst>
            </p:cNvPr>
            <p:cNvSpPr/>
            <p:nvPr/>
          </p:nvSpPr>
          <p:spPr>
            <a:xfrm>
              <a:off x="4562934" y="2741007"/>
              <a:ext cx="613060" cy="613059"/>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E05BADDF-26A5-91FB-2DD7-DF57669E73F3}"/>
                    </a:ext>
                  </a:extLst>
                </p:cNvPr>
                <p:cNvSpPr txBox="1"/>
                <p:nvPr/>
              </p:nvSpPr>
              <p:spPr>
                <a:xfrm>
                  <a:off x="4623826" y="2804572"/>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𝒚</m:t>
                            </m:r>
                          </m:e>
                          <m:sub>
                            <m:r>
                              <a:rPr lang="en-US" sz="2400" b="1" i="1" smtClean="0">
                                <a:solidFill>
                                  <a:schemeClr val="tx1"/>
                                </a:solidFill>
                                <a:latin typeface="Cambria Math" panose="02040503050406030204" pitchFamily="18" charset="0"/>
                              </a:rPr>
                              <m:t>𝟏</m:t>
                            </m:r>
                          </m:sub>
                        </m:sSub>
                      </m:oMath>
                    </m:oMathPara>
                  </a14:m>
                  <a:endParaRPr lang="en-US" sz="2400" b="1" i="1" dirty="0">
                    <a:solidFill>
                      <a:schemeClr val="tx1"/>
                    </a:solidFill>
                  </a:endParaRPr>
                </a:p>
              </p:txBody>
            </p:sp>
          </mc:Choice>
          <mc:Fallback xmlns="">
            <p:sp>
              <p:nvSpPr>
                <p:cNvPr id="39" name="TextBox 38">
                  <a:extLst>
                    <a:ext uri="{FF2B5EF4-FFF2-40B4-BE49-F238E27FC236}">
                      <a16:creationId xmlns:a16="http://schemas.microsoft.com/office/drawing/2014/main" id="{E05BADDF-26A5-91FB-2DD7-DF57669E73F3}"/>
                    </a:ext>
                  </a:extLst>
                </p:cNvPr>
                <p:cNvSpPr txBox="1">
                  <a:spLocks noRot="1" noChangeAspect="1" noMove="1" noResize="1" noEditPoints="1" noAdjustHandles="1" noChangeArrowheads="1" noChangeShapeType="1" noTextEdit="1"/>
                </p:cNvSpPr>
                <p:nvPr/>
              </p:nvSpPr>
              <p:spPr>
                <a:xfrm>
                  <a:off x="4623826" y="2804572"/>
                  <a:ext cx="535094" cy="461664"/>
                </a:xfrm>
                <a:prstGeom prst="rect">
                  <a:avLst/>
                </a:prstGeom>
                <a:blipFill>
                  <a:blip r:embed="rId10"/>
                  <a:stretch>
                    <a:fillRect l="-2326" b="-5405"/>
                  </a:stretch>
                </a:blipFill>
              </p:spPr>
              <p:txBody>
                <a:bodyPr/>
                <a:lstStyle/>
                <a:p>
                  <a:r>
                    <a:rPr lang="en-US">
                      <a:noFill/>
                    </a:rPr>
                    <a:t> </a:t>
                  </a:r>
                </a:p>
              </p:txBody>
            </p:sp>
          </mc:Fallback>
        </mc:AlternateContent>
        <p:sp>
          <p:nvSpPr>
            <p:cNvPr id="46" name="Oval 45">
              <a:extLst>
                <a:ext uri="{FF2B5EF4-FFF2-40B4-BE49-F238E27FC236}">
                  <a16:creationId xmlns:a16="http://schemas.microsoft.com/office/drawing/2014/main" id="{65708B79-C925-F389-F4E6-E9C0D743300C}"/>
                </a:ext>
                <a:ext uri="{C183D7F6-B498-43B3-948B-1728B52AA6E4}">
                  <adec:decorative xmlns:adec="http://schemas.microsoft.com/office/drawing/2017/decorative" val="1"/>
                </a:ext>
              </a:extLst>
            </p:cNvPr>
            <p:cNvSpPr/>
            <p:nvPr/>
          </p:nvSpPr>
          <p:spPr>
            <a:xfrm>
              <a:off x="6097375" y="2736379"/>
              <a:ext cx="613060" cy="613059"/>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A5AFACBC-8775-53F7-CE2D-A024BB590E47}"/>
                    </a:ext>
                  </a:extLst>
                </p:cNvPr>
                <p:cNvSpPr txBox="1"/>
                <p:nvPr/>
              </p:nvSpPr>
              <p:spPr>
                <a:xfrm>
                  <a:off x="6158267" y="2799944"/>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𝒚</m:t>
                            </m:r>
                          </m:e>
                          <m:sub>
                            <m:r>
                              <a:rPr lang="en-US" sz="2400" b="1" i="1" smtClean="0">
                                <a:solidFill>
                                  <a:schemeClr val="tx1"/>
                                </a:solidFill>
                                <a:latin typeface="Cambria Math" panose="02040503050406030204" pitchFamily="18" charset="0"/>
                              </a:rPr>
                              <m:t>𝟐</m:t>
                            </m:r>
                          </m:sub>
                        </m:sSub>
                      </m:oMath>
                    </m:oMathPara>
                  </a14:m>
                  <a:endParaRPr lang="en-US" sz="2400" b="1" i="1" dirty="0">
                    <a:solidFill>
                      <a:schemeClr val="tx1"/>
                    </a:solidFill>
                  </a:endParaRPr>
                </a:p>
              </p:txBody>
            </p:sp>
          </mc:Choice>
          <mc:Fallback xmlns="">
            <p:sp>
              <p:nvSpPr>
                <p:cNvPr id="47" name="TextBox 46">
                  <a:extLst>
                    <a:ext uri="{FF2B5EF4-FFF2-40B4-BE49-F238E27FC236}">
                      <a16:creationId xmlns:a16="http://schemas.microsoft.com/office/drawing/2014/main" id="{A5AFACBC-8775-53F7-CE2D-A024BB590E47}"/>
                    </a:ext>
                  </a:extLst>
                </p:cNvPr>
                <p:cNvSpPr txBox="1">
                  <a:spLocks noRot="1" noChangeAspect="1" noMove="1" noResize="1" noEditPoints="1" noAdjustHandles="1" noChangeArrowheads="1" noChangeShapeType="1" noTextEdit="1"/>
                </p:cNvSpPr>
                <p:nvPr/>
              </p:nvSpPr>
              <p:spPr>
                <a:xfrm>
                  <a:off x="6158267" y="2799944"/>
                  <a:ext cx="535094" cy="461664"/>
                </a:xfrm>
                <a:prstGeom prst="rect">
                  <a:avLst/>
                </a:prstGeom>
                <a:blipFill>
                  <a:blip r:embed="rId11"/>
                  <a:stretch>
                    <a:fillRect l="-2326" b="-8108"/>
                  </a:stretch>
                </a:blipFill>
              </p:spPr>
              <p:txBody>
                <a:bodyPr/>
                <a:lstStyle/>
                <a:p>
                  <a:r>
                    <a:rPr lang="en-US">
                      <a:noFill/>
                    </a:rPr>
                    <a:t> </a:t>
                  </a:r>
                </a:p>
              </p:txBody>
            </p:sp>
          </mc:Fallback>
        </mc:AlternateContent>
        <p:sp>
          <p:nvSpPr>
            <p:cNvPr id="48" name="Oval 47">
              <a:extLst>
                <a:ext uri="{FF2B5EF4-FFF2-40B4-BE49-F238E27FC236}">
                  <a16:creationId xmlns:a16="http://schemas.microsoft.com/office/drawing/2014/main" id="{8A9EDBBB-8369-C746-D0FC-4F3902D159ED}"/>
                </a:ext>
                <a:ext uri="{C183D7F6-B498-43B3-948B-1728B52AA6E4}">
                  <adec:decorative xmlns:adec="http://schemas.microsoft.com/office/drawing/2017/decorative" val="1"/>
                </a:ext>
              </a:extLst>
            </p:cNvPr>
            <p:cNvSpPr/>
            <p:nvPr/>
          </p:nvSpPr>
          <p:spPr>
            <a:xfrm>
              <a:off x="7631750" y="2736379"/>
              <a:ext cx="613060" cy="613059"/>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35636A25-074B-1378-AD5B-6BC4596461D7}"/>
                    </a:ext>
                  </a:extLst>
                </p:cNvPr>
                <p:cNvSpPr txBox="1"/>
                <p:nvPr/>
              </p:nvSpPr>
              <p:spPr>
                <a:xfrm>
                  <a:off x="7692642" y="2799944"/>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𝒚</m:t>
                            </m:r>
                          </m:e>
                          <m:sub>
                            <m:r>
                              <a:rPr lang="en-US" sz="2400" b="1" i="1" smtClean="0">
                                <a:solidFill>
                                  <a:schemeClr val="tx1"/>
                                </a:solidFill>
                                <a:latin typeface="Cambria Math" panose="02040503050406030204" pitchFamily="18" charset="0"/>
                              </a:rPr>
                              <m:t>𝟑</m:t>
                            </m:r>
                          </m:sub>
                        </m:sSub>
                      </m:oMath>
                    </m:oMathPara>
                  </a14:m>
                  <a:endParaRPr lang="en-US" sz="2400" b="1" i="1" dirty="0">
                    <a:solidFill>
                      <a:schemeClr val="tx1"/>
                    </a:solidFill>
                  </a:endParaRPr>
                </a:p>
              </p:txBody>
            </p:sp>
          </mc:Choice>
          <mc:Fallback xmlns="">
            <p:sp>
              <p:nvSpPr>
                <p:cNvPr id="49" name="TextBox 48">
                  <a:extLst>
                    <a:ext uri="{FF2B5EF4-FFF2-40B4-BE49-F238E27FC236}">
                      <a16:creationId xmlns:a16="http://schemas.microsoft.com/office/drawing/2014/main" id="{35636A25-074B-1378-AD5B-6BC4596461D7}"/>
                    </a:ext>
                  </a:extLst>
                </p:cNvPr>
                <p:cNvSpPr txBox="1">
                  <a:spLocks noRot="1" noChangeAspect="1" noMove="1" noResize="1" noEditPoints="1" noAdjustHandles="1" noChangeArrowheads="1" noChangeShapeType="1" noTextEdit="1"/>
                </p:cNvSpPr>
                <p:nvPr/>
              </p:nvSpPr>
              <p:spPr>
                <a:xfrm>
                  <a:off x="7692642" y="2799944"/>
                  <a:ext cx="535094" cy="461664"/>
                </a:xfrm>
                <a:prstGeom prst="rect">
                  <a:avLst/>
                </a:prstGeom>
                <a:blipFill>
                  <a:blip r:embed="rId12"/>
                  <a:stretch>
                    <a:fillRect b="-8108"/>
                  </a:stretch>
                </a:blipFill>
              </p:spPr>
              <p:txBody>
                <a:bodyPr/>
                <a:lstStyle/>
                <a:p>
                  <a:r>
                    <a:rPr lang="en-US">
                      <a:noFill/>
                    </a:rPr>
                    <a:t> </a:t>
                  </a:r>
                </a:p>
              </p:txBody>
            </p:sp>
          </mc:Fallback>
        </mc:AlternateContent>
        <p:cxnSp>
          <p:nvCxnSpPr>
            <p:cNvPr id="50" name="Straight Arrow Connector 49">
              <a:extLst>
                <a:ext uri="{FF2B5EF4-FFF2-40B4-BE49-F238E27FC236}">
                  <a16:creationId xmlns:a16="http://schemas.microsoft.com/office/drawing/2014/main" id="{2DF3D88A-9613-8C6D-538C-D229D00FD344}"/>
                </a:ext>
              </a:extLst>
            </p:cNvPr>
            <p:cNvCxnSpPr>
              <a:cxnSpLocks/>
              <a:stCxn id="31" idx="0"/>
              <a:endCxn id="38" idx="4"/>
            </p:cNvCxnSpPr>
            <p:nvPr/>
          </p:nvCxnSpPr>
          <p:spPr>
            <a:xfrm flipH="1" flipV="1">
              <a:off x="4869464" y="3354066"/>
              <a:ext cx="1793" cy="53926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B908C69D-0664-00FD-BC8A-EFC1FBEF7793}"/>
                </a:ext>
              </a:extLst>
            </p:cNvPr>
            <p:cNvCxnSpPr>
              <a:cxnSpLocks/>
              <a:stCxn id="29" idx="0"/>
              <a:endCxn id="46" idx="4"/>
            </p:cNvCxnSpPr>
            <p:nvPr/>
          </p:nvCxnSpPr>
          <p:spPr>
            <a:xfrm flipH="1" flipV="1">
              <a:off x="6403905" y="3349438"/>
              <a:ext cx="1"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56" name="Straight Arrow Connector 55">
              <a:extLst>
                <a:ext uri="{FF2B5EF4-FFF2-40B4-BE49-F238E27FC236}">
                  <a16:creationId xmlns:a16="http://schemas.microsoft.com/office/drawing/2014/main" id="{3B010A65-511E-1BE6-B725-5C61F8B1D8CD}"/>
                </a:ext>
              </a:extLst>
            </p:cNvPr>
            <p:cNvCxnSpPr>
              <a:cxnSpLocks/>
              <a:stCxn id="21" idx="0"/>
              <a:endCxn id="48" idx="4"/>
            </p:cNvCxnSpPr>
            <p:nvPr/>
          </p:nvCxnSpPr>
          <p:spPr>
            <a:xfrm flipV="1">
              <a:off x="7936554" y="3349438"/>
              <a:ext cx="1726"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60" name="Group 59">
            <a:extLst>
              <a:ext uri="{FF2B5EF4-FFF2-40B4-BE49-F238E27FC236}">
                <a16:creationId xmlns:a16="http://schemas.microsoft.com/office/drawing/2014/main" id="{5F8B74CB-E722-4CA8-E95B-3E2D0299533F}"/>
              </a:ext>
              <a:ext uri="{C183D7F6-B498-43B3-948B-1728B52AA6E4}">
                <adec:decorative xmlns:adec="http://schemas.microsoft.com/office/drawing/2017/decorative" val="1"/>
              </a:ext>
            </a:extLst>
          </p:cNvPr>
          <p:cNvGrpSpPr/>
          <p:nvPr/>
        </p:nvGrpSpPr>
        <p:grpSpPr>
          <a:xfrm>
            <a:off x="9705336" y="3333004"/>
            <a:ext cx="617905" cy="2922333"/>
            <a:chOff x="4562934" y="2741007"/>
            <a:chExt cx="617905" cy="2922333"/>
          </a:xfrm>
        </p:grpSpPr>
        <p:grpSp>
          <p:nvGrpSpPr>
            <p:cNvPr id="61" name="Group 60" descr="Diagram of a hidden markov model with the following connections: X0-&gt;X1, X1-&gt;E1, X1-&gt;X2, X2-&gt;E2, X2-&gt;X3, X3-&gt;E3.">
              <a:extLst>
                <a:ext uri="{FF2B5EF4-FFF2-40B4-BE49-F238E27FC236}">
                  <a16:creationId xmlns:a16="http://schemas.microsoft.com/office/drawing/2014/main" id="{5BC5863C-70F8-D7FB-8804-227DD69A73AD}"/>
                </a:ext>
              </a:extLst>
            </p:cNvPr>
            <p:cNvGrpSpPr/>
            <p:nvPr/>
          </p:nvGrpSpPr>
          <p:grpSpPr>
            <a:xfrm>
              <a:off x="4564727" y="3893330"/>
              <a:ext cx="616112" cy="1770010"/>
              <a:chOff x="2509664" y="4205058"/>
              <a:chExt cx="616112" cy="1770010"/>
            </a:xfrm>
          </p:grpSpPr>
          <p:grpSp>
            <p:nvGrpSpPr>
              <p:cNvPr id="87" name="Group 86" descr="Node A">
                <a:extLst>
                  <a:ext uri="{FF2B5EF4-FFF2-40B4-BE49-F238E27FC236}">
                    <a16:creationId xmlns:a16="http://schemas.microsoft.com/office/drawing/2014/main" id="{A46D4E66-1C88-19CF-4858-E2B13ACAE1AC}"/>
                  </a:ext>
                </a:extLst>
              </p:cNvPr>
              <p:cNvGrpSpPr/>
              <p:nvPr/>
            </p:nvGrpSpPr>
            <p:grpSpPr>
              <a:xfrm>
                <a:off x="2509664" y="4205058"/>
                <a:ext cx="613060" cy="613059"/>
                <a:chOff x="3335437" y="3336401"/>
                <a:chExt cx="914400" cy="914400"/>
              </a:xfrm>
            </p:grpSpPr>
            <p:sp>
              <p:nvSpPr>
                <p:cNvPr id="94" name="Oval 93">
                  <a:extLst>
                    <a:ext uri="{FF2B5EF4-FFF2-40B4-BE49-F238E27FC236}">
                      <a16:creationId xmlns:a16="http://schemas.microsoft.com/office/drawing/2014/main" id="{45AA424A-B7C5-1460-1183-F9A3BB2AC76A}"/>
                    </a:ext>
                    <a:ext uri="{C183D7F6-B498-43B3-948B-1728B52AA6E4}">
                      <adec:decorative xmlns:adec="http://schemas.microsoft.com/office/drawing/2017/decorative" val="1"/>
                    </a:ext>
                  </a:extLst>
                </p:cNvPr>
                <p:cNvSpPr/>
                <p:nvPr/>
              </p:nvSpPr>
              <p:spPr>
                <a:xfrm>
                  <a:off x="3335437" y="3336401"/>
                  <a:ext cx="914400" cy="914400"/>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95" name="TextBox 94">
                      <a:extLst>
                        <a:ext uri="{FF2B5EF4-FFF2-40B4-BE49-F238E27FC236}">
                          <a16:creationId xmlns:a16="http://schemas.microsoft.com/office/drawing/2014/main" id="{456EDA10-8153-7362-7ED1-C76FD55846E4}"/>
                        </a:ext>
                      </a:extLst>
                    </p:cNvPr>
                    <p:cNvSpPr txBox="1"/>
                    <p:nvPr/>
                  </p:nvSpPr>
                  <p:spPr>
                    <a:xfrm>
                      <a:off x="3405471" y="3455138"/>
                      <a:ext cx="798111" cy="688590"/>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𝒉</m:t>
                                </m:r>
                              </m:e>
                              <m:sub>
                                <m:r>
                                  <a:rPr lang="en-US" sz="2400" b="1" i="1" smtClean="0">
                                    <a:solidFill>
                                      <a:schemeClr val="tx1"/>
                                    </a:solidFill>
                                    <a:latin typeface="Cambria Math" panose="02040503050406030204" pitchFamily="18" charset="0"/>
                                  </a:rPr>
                                  <m:t>𝒕</m:t>
                                </m:r>
                              </m:sub>
                            </m:sSub>
                          </m:oMath>
                        </m:oMathPara>
                      </a14:m>
                      <a:endParaRPr lang="en-US" sz="2400" b="1" i="1" dirty="0">
                        <a:solidFill>
                          <a:schemeClr val="tx1"/>
                        </a:solidFill>
                      </a:endParaRPr>
                    </a:p>
                  </p:txBody>
                </p:sp>
              </mc:Choice>
              <mc:Fallback xmlns="">
                <p:sp>
                  <p:nvSpPr>
                    <p:cNvPr id="95" name="TextBox 94">
                      <a:extLst>
                        <a:ext uri="{FF2B5EF4-FFF2-40B4-BE49-F238E27FC236}">
                          <a16:creationId xmlns:a16="http://schemas.microsoft.com/office/drawing/2014/main" id="{456EDA10-8153-7362-7ED1-C76FD55846E4}"/>
                        </a:ext>
                      </a:extLst>
                    </p:cNvPr>
                    <p:cNvSpPr txBox="1">
                      <a:spLocks noRot="1" noChangeAspect="1" noMove="1" noResize="1" noEditPoints="1" noAdjustHandles="1" noChangeArrowheads="1" noChangeShapeType="1" noTextEdit="1"/>
                    </p:cNvSpPr>
                    <p:nvPr/>
                  </p:nvSpPr>
                  <p:spPr>
                    <a:xfrm>
                      <a:off x="3405471" y="3455138"/>
                      <a:ext cx="798111" cy="688590"/>
                    </a:xfrm>
                    <a:prstGeom prst="rect">
                      <a:avLst/>
                    </a:prstGeom>
                    <a:blipFill>
                      <a:blip r:embed="rId13"/>
                      <a:stretch>
                        <a:fillRect/>
                      </a:stretch>
                    </a:blipFill>
                  </p:spPr>
                  <p:txBody>
                    <a:bodyPr/>
                    <a:lstStyle/>
                    <a:p>
                      <a:r>
                        <a:rPr lang="en-US">
                          <a:noFill/>
                        </a:rPr>
                        <a:t> </a:t>
                      </a:r>
                    </a:p>
                  </p:txBody>
                </p:sp>
              </mc:Fallback>
            </mc:AlternateContent>
          </p:grpSp>
          <p:sp>
            <p:nvSpPr>
              <p:cNvPr id="72" name="Oval 71">
                <a:extLst>
                  <a:ext uri="{FF2B5EF4-FFF2-40B4-BE49-F238E27FC236}">
                    <a16:creationId xmlns:a16="http://schemas.microsoft.com/office/drawing/2014/main" id="{E8590C07-8B03-0255-0546-63424B867D97}"/>
                  </a:ext>
                  <a:ext uri="{C183D7F6-B498-43B3-948B-1728B52AA6E4}">
                    <adec:decorative xmlns:adec="http://schemas.microsoft.com/office/drawing/2017/decorative" val="1"/>
                  </a:ext>
                </a:extLst>
              </p:cNvPr>
              <p:cNvSpPr/>
              <p:nvPr/>
            </p:nvSpPr>
            <p:spPr>
              <a:xfrm>
                <a:off x="2512716" y="5362009"/>
                <a:ext cx="613060" cy="613059"/>
              </a:xfrm>
              <a:prstGeom prst="ellipse">
                <a:avLst/>
              </a:prstGeom>
              <a:solidFill>
                <a:schemeClr val="bg2">
                  <a:lumMod val="20000"/>
                  <a:lumOff val="80000"/>
                </a:schemeClr>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689EF866-DAC5-C3D0-59C3-F77B73D86DB4}"/>
                      </a:ext>
                    </a:extLst>
                  </p:cNvPr>
                  <p:cNvSpPr txBox="1"/>
                  <p:nvPr/>
                </p:nvSpPr>
                <p:spPr>
                  <a:xfrm>
                    <a:off x="2573608" y="5425574"/>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𝒙</m:t>
                              </m:r>
                            </m:e>
                            <m:sub>
                              <m:r>
                                <a:rPr lang="en-US" sz="2400" b="1" i="1" smtClean="0">
                                  <a:solidFill>
                                    <a:schemeClr val="tx1"/>
                                  </a:solidFill>
                                  <a:latin typeface="Cambria Math" panose="02040503050406030204" pitchFamily="18" charset="0"/>
                                </a:rPr>
                                <m:t>𝒕</m:t>
                              </m:r>
                            </m:sub>
                          </m:sSub>
                        </m:oMath>
                      </m:oMathPara>
                    </a14:m>
                    <a:endParaRPr lang="en-US" sz="2400" b="1" i="1" dirty="0">
                      <a:solidFill>
                        <a:schemeClr val="tx1"/>
                      </a:solidFill>
                    </a:endParaRPr>
                  </a:p>
                </p:txBody>
              </p:sp>
            </mc:Choice>
            <mc:Fallback xmlns="">
              <p:sp>
                <p:nvSpPr>
                  <p:cNvPr id="73" name="TextBox 72">
                    <a:extLst>
                      <a:ext uri="{FF2B5EF4-FFF2-40B4-BE49-F238E27FC236}">
                        <a16:creationId xmlns:a16="http://schemas.microsoft.com/office/drawing/2014/main" id="{689EF866-DAC5-C3D0-59C3-F77B73D86DB4}"/>
                      </a:ext>
                    </a:extLst>
                  </p:cNvPr>
                  <p:cNvSpPr txBox="1">
                    <a:spLocks noRot="1" noChangeAspect="1" noMove="1" noResize="1" noEditPoints="1" noAdjustHandles="1" noChangeArrowheads="1" noChangeShapeType="1" noTextEdit="1"/>
                  </p:cNvSpPr>
                  <p:nvPr/>
                </p:nvSpPr>
                <p:spPr>
                  <a:xfrm>
                    <a:off x="2573608" y="5425574"/>
                    <a:ext cx="535094" cy="461664"/>
                  </a:xfrm>
                  <a:prstGeom prst="rect">
                    <a:avLst/>
                  </a:prstGeom>
                  <a:blipFill>
                    <a:blip r:embed="rId14"/>
                    <a:stretch>
                      <a:fillRect/>
                    </a:stretch>
                  </a:blipFill>
                </p:spPr>
                <p:txBody>
                  <a:bodyPr/>
                  <a:lstStyle/>
                  <a:p>
                    <a:r>
                      <a:rPr lang="en-US">
                        <a:noFill/>
                      </a:rPr>
                      <a:t> </a:t>
                    </a:r>
                  </a:p>
                </p:txBody>
              </p:sp>
            </mc:Fallback>
          </mc:AlternateContent>
          <p:cxnSp>
            <p:nvCxnSpPr>
              <p:cNvPr id="78" name="Straight Arrow Connector 77">
                <a:extLst>
                  <a:ext uri="{FF2B5EF4-FFF2-40B4-BE49-F238E27FC236}">
                    <a16:creationId xmlns:a16="http://schemas.microsoft.com/office/drawing/2014/main" id="{0FADDA75-FDA3-A797-92E3-E0CC1A2D5CDE}"/>
                  </a:ext>
                </a:extLst>
              </p:cNvPr>
              <p:cNvCxnSpPr>
                <a:cxnSpLocks/>
                <a:stCxn id="72" idx="0"/>
                <a:endCxn id="94" idx="4"/>
              </p:cNvCxnSpPr>
              <p:nvPr/>
            </p:nvCxnSpPr>
            <p:spPr>
              <a:xfrm flipH="1" flipV="1">
                <a:off x="2816194" y="4818117"/>
                <a:ext cx="3052" cy="543892"/>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
          <p:nvSpPr>
            <p:cNvPr id="62" name="Oval 61">
              <a:extLst>
                <a:ext uri="{FF2B5EF4-FFF2-40B4-BE49-F238E27FC236}">
                  <a16:creationId xmlns:a16="http://schemas.microsoft.com/office/drawing/2014/main" id="{451B9373-CDE0-755C-2887-3CA40C7ED573}"/>
                </a:ext>
                <a:ext uri="{C183D7F6-B498-43B3-948B-1728B52AA6E4}">
                  <adec:decorative xmlns:adec="http://schemas.microsoft.com/office/drawing/2017/decorative" val="1"/>
                </a:ext>
              </a:extLst>
            </p:cNvPr>
            <p:cNvSpPr/>
            <p:nvPr/>
          </p:nvSpPr>
          <p:spPr>
            <a:xfrm>
              <a:off x="4562934" y="2741007"/>
              <a:ext cx="613060" cy="613059"/>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2"/>
                </a:solidFill>
              </a:endParaRPr>
            </a:p>
          </p:txBody>
        </p:sp>
        <mc:AlternateContent xmlns:mc="http://schemas.openxmlformats.org/markup-compatibility/2006" xmlns:a14="http://schemas.microsoft.com/office/drawing/2010/main">
          <mc:Choice Requires="a14">
            <p:sp>
              <p:nvSpPr>
                <p:cNvPr id="63" name="TextBox 62">
                  <a:extLst>
                    <a:ext uri="{FF2B5EF4-FFF2-40B4-BE49-F238E27FC236}">
                      <a16:creationId xmlns:a16="http://schemas.microsoft.com/office/drawing/2014/main" id="{60E33F1B-F74C-FEC9-A7ED-6B52B6123E1A}"/>
                    </a:ext>
                  </a:extLst>
                </p:cNvPr>
                <p:cNvSpPr txBox="1"/>
                <p:nvPr/>
              </p:nvSpPr>
              <p:spPr>
                <a:xfrm>
                  <a:off x="4623826" y="2804572"/>
                  <a:ext cx="535094" cy="4616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1" i="1" smtClean="0">
                                <a:solidFill>
                                  <a:schemeClr val="tx1"/>
                                </a:solidFill>
                                <a:latin typeface="Cambria Math" panose="02040503050406030204" pitchFamily="18" charset="0"/>
                              </a:rPr>
                            </m:ctrlPr>
                          </m:sSubPr>
                          <m:e>
                            <m:r>
                              <a:rPr lang="en-US" sz="2400" b="1" i="1" smtClean="0">
                                <a:solidFill>
                                  <a:schemeClr val="tx1"/>
                                </a:solidFill>
                                <a:latin typeface="Cambria Math" panose="02040503050406030204" pitchFamily="18" charset="0"/>
                              </a:rPr>
                              <m:t>𝒚</m:t>
                            </m:r>
                          </m:e>
                          <m:sub>
                            <m:r>
                              <a:rPr lang="en-US" sz="2400" b="1" i="1" smtClean="0">
                                <a:solidFill>
                                  <a:schemeClr val="tx1"/>
                                </a:solidFill>
                                <a:latin typeface="Cambria Math" panose="02040503050406030204" pitchFamily="18" charset="0"/>
                              </a:rPr>
                              <m:t>𝒕</m:t>
                            </m:r>
                          </m:sub>
                        </m:sSub>
                      </m:oMath>
                    </m:oMathPara>
                  </a14:m>
                  <a:endParaRPr lang="en-US" sz="2400" b="1" i="1" dirty="0">
                    <a:solidFill>
                      <a:schemeClr val="tx1"/>
                    </a:solidFill>
                  </a:endParaRPr>
                </a:p>
              </p:txBody>
            </p:sp>
          </mc:Choice>
          <mc:Fallback xmlns="">
            <p:sp>
              <p:nvSpPr>
                <p:cNvPr id="63" name="TextBox 62">
                  <a:extLst>
                    <a:ext uri="{FF2B5EF4-FFF2-40B4-BE49-F238E27FC236}">
                      <a16:creationId xmlns:a16="http://schemas.microsoft.com/office/drawing/2014/main" id="{60E33F1B-F74C-FEC9-A7ED-6B52B6123E1A}"/>
                    </a:ext>
                  </a:extLst>
                </p:cNvPr>
                <p:cNvSpPr txBox="1">
                  <a:spLocks noRot="1" noChangeAspect="1" noMove="1" noResize="1" noEditPoints="1" noAdjustHandles="1" noChangeArrowheads="1" noChangeShapeType="1" noTextEdit="1"/>
                </p:cNvSpPr>
                <p:nvPr/>
              </p:nvSpPr>
              <p:spPr>
                <a:xfrm>
                  <a:off x="4623826" y="2804572"/>
                  <a:ext cx="535094" cy="461664"/>
                </a:xfrm>
                <a:prstGeom prst="rect">
                  <a:avLst/>
                </a:prstGeom>
                <a:blipFill>
                  <a:blip r:embed="rId15"/>
                  <a:stretch>
                    <a:fillRect b="-8108"/>
                  </a:stretch>
                </a:blipFill>
              </p:spPr>
              <p:txBody>
                <a:bodyPr/>
                <a:lstStyle/>
                <a:p>
                  <a:r>
                    <a:rPr lang="en-US">
                      <a:noFill/>
                    </a:rPr>
                    <a:t> </a:t>
                  </a:r>
                </a:p>
              </p:txBody>
            </p:sp>
          </mc:Fallback>
        </mc:AlternateContent>
        <p:cxnSp>
          <p:nvCxnSpPr>
            <p:cNvPr id="68" name="Straight Arrow Connector 67">
              <a:extLst>
                <a:ext uri="{FF2B5EF4-FFF2-40B4-BE49-F238E27FC236}">
                  <a16:creationId xmlns:a16="http://schemas.microsoft.com/office/drawing/2014/main" id="{EEC1EC85-75AF-1B50-756A-9A76A1BC1CA7}"/>
                </a:ext>
              </a:extLst>
            </p:cNvPr>
            <p:cNvCxnSpPr>
              <a:cxnSpLocks/>
              <a:stCxn id="94" idx="0"/>
              <a:endCxn id="62" idx="4"/>
            </p:cNvCxnSpPr>
            <p:nvPr/>
          </p:nvCxnSpPr>
          <p:spPr>
            <a:xfrm flipH="1" flipV="1">
              <a:off x="4869464" y="3354066"/>
              <a:ext cx="1793" cy="539264"/>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2762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509761-0469-3DCC-2317-211313591093}"/>
              </a:ext>
            </a:extLst>
          </p:cNvPr>
          <p:cNvSpPr>
            <a:spLocks noGrp="1"/>
          </p:cNvSpPr>
          <p:nvPr>
            <p:ph type="title"/>
          </p:nvPr>
        </p:nvSpPr>
        <p:spPr/>
        <p:txBody>
          <a:bodyPr/>
          <a:lstStyle/>
          <a:p>
            <a:r>
              <a:rPr lang="en-US" dirty="0"/>
              <a:t>Recurrent Neural Networks</a:t>
            </a:r>
          </a:p>
        </p:txBody>
      </p:sp>
      <p:sp>
        <p:nvSpPr>
          <p:cNvPr id="6" name="Content Placeholder 5">
            <a:extLst>
              <a:ext uri="{FF2B5EF4-FFF2-40B4-BE49-F238E27FC236}">
                <a16:creationId xmlns:a16="http://schemas.microsoft.com/office/drawing/2014/main" id="{DE07C8BF-0670-B9A9-327A-996368519B27}"/>
              </a:ext>
            </a:extLst>
          </p:cNvPr>
          <p:cNvSpPr>
            <a:spLocks noGrp="1"/>
          </p:cNvSpPr>
          <p:nvPr>
            <p:ph idx="1"/>
          </p:nvPr>
        </p:nvSpPr>
        <p:spPr>
          <a:xfrm>
            <a:off x="497158" y="1590261"/>
            <a:ext cx="11197683" cy="1325563"/>
          </a:xfrm>
        </p:spPr>
        <p:txBody>
          <a:bodyPr/>
          <a:lstStyle/>
          <a:p>
            <a:pPr marL="0" indent="0">
              <a:buNone/>
            </a:pPr>
            <a:r>
              <a:rPr lang="en-US" dirty="0"/>
              <a:t>Recurrent Neural Networks include backwards (recurrent) connections</a:t>
            </a:r>
          </a:p>
        </p:txBody>
      </p:sp>
      <p:sp>
        <p:nvSpPr>
          <p:cNvPr id="3" name="Date Placeholder 2">
            <a:extLst>
              <a:ext uri="{FF2B5EF4-FFF2-40B4-BE49-F238E27FC236}">
                <a16:creationId xmlns:a16="http://schemas.microsoft.com/office/drawing/2014/main" id="{FC867F4A-CC62-52CD-B8F9-6BED2E1D223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B7E44AAC-4335-741B-A225-A6316EB9DBE4}"/>
              </a:ext>
            </a:extLst>
          </p:cNvPr>
          <p:cNvSpPr>
            <a:spLocks noGrp="1"/>
          </p:cNvSpPr>
          <p:nvPr>
            <p:ph type="sldNum" sz="quarter" idx="12"/>
          </p:nvPr>
        </p:nvSpPr>
        <p:spPr/>
        <p:txBody>
          <a:bodyPr/>
          <a:lstStyle/>
          <a:p>
            <a:fld id="{0C6CD854-DD62-6C4B-87F1-66B34D688D3F}" type="slidenum">
              <a:rPr lang="en-US" smtClean="0"/>
              <a:t>29</a:t>
            </a:fld>
            <a:endParaRPr lang="en-US"/>
          </a:p>
        </p:txBody>
      </p:sp>
      <p:grpSp>
        <p:nvGrpSpPr>
          <p:cNvPr id="108" name="Group 107">
            <a:extLst>
              <a:ext uri="{FF2B5EF4-FFF2-40B4-BE49-F238E27FC236}">
                <a16:creationId xmlns:a16="http://schemas.microsoft.com/office/drawing/2014/main" id="{A7252739-B431-3415-9679-CDFD224CC968}"/>
              </a:ext>
              <a:ext uri="{C183D7F6-B498-43B3-948B-1728B52AA6E4}">
                <adec:decorative xmlns:adec="http://schemas.microsoft.com/office/drawing/2017/decorative" val="1"/>
              </a:ext>
            </a:extLst>
          </p:cNvPr>
          <p:cNvGrpSpPr/>
          <p:nvPr/>
        </p:nvGrpSpPr>
        <p:grpSpPr>
          <a:xfrm>
            <a:off x="3355868" y="2494967"/>
            <a:ext cx="5480263" cy="4028894"/>
            <a:chOff x="1006908" y="1893090"/>
            <a:chExt cx="5480263" cy="4028894"/>
          </a:xfrm>
        </p:grpSpPr>
        <p:grpSp>
          <p:nvGrpSpPr>
            <p:cNvPr id="35" name="Group 34">
              <a:extLst>
                <a:ext uri="{FF2B5EF4-FFF2-40B4-BE49-F238E27FC236}">
                  <a16:creationId xmlns:a16="http://schemas.microsoft.com/office/drawing/2014/main" id="{01F295ED-9177-29D3-B3FC-BDB84F8AA27F}"/>
                </a:ext>
                <a:ext uri="{C183D7F6-B498-43B3-948B-1728B52AA6E4}">
                  <adec:decorative xmlns:adec="http://schemas.microsoft.com/office/drawing/2017/decorative" val="1"/>
                </a:ext>
              </a:extLst>
            </p:cNvPr>
            <p:cNvGrpSpPr/>
            <p:nvPr/>
          </p:nvGrpSpPr>
          <p:grpSpPr>
            <a:xfrm>
              <a:off x="5857179" y="3572293"/>
              <a:ext cx="629992" cy="632190"/>
              <a:chOff x="1286791" y="2102183"/>
              <a:chExt cx="629992" cy="632190"/>
            </a:xfrm>
          </p:grpSpPr>
          <p:sp>
            <p:nvSpPr>
              <p:cNvPr id="36" name="Oval 35">
                <a:extLst>
                  <a:ext uri="{FF2B5EF4-FFF2-40B4-BE49-F238E27FC236}">
                    <a16:creationId xmlns:a16="http://schemas.microsoft.com/office/drawing/2014/main" id="{034A2264-57AF-1B83-09A3-67E6D7F78F7A}"/>
                  </a:ext>
                </a:extLst>
              </p:cNvPr>
              <p:cNvSpPr/>
              <p:nvPr/>
            </p:nvSpPr>
            <p:spPr>
              <a:xfrm>
                <a:off x="1286791" y="2102183"/>
                <a:ext cx="629992" cy="63219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535DCAB4-3ADC-EB7A-EF13-E72879489089}"/>
                      </a:ext>
                    </a:extLst>
                  </p:cNvPr>
                  <p:cNvSpPr txBox="1"/>
                  <p:nvPr/>
                </p:nvSpPr>
                <p:spPr>
                  <a:xfrm>
                    <a:off x="1382829" y="2181744"/>
                    <a:ext cx="438389"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acc>
                            <m:accPr>
                              <m:chr m:val="̂"/>
                              <m:ctrlPr>
                                <a:rPr lang="en-US" sz="2400" b="0" i="1" smtClean="0">
                                  <a:solidFill>
                                    <a:schemeClr val="bg1"/>
                                  </a:solidFill>
                                  <a:latin typeface="Cambria Math" panose="02040503050406030204" pitchFamily="18" charset="0"/>
                                </a:rPr>
                              </m:ctrlPr>
                            </m:accPr>
                            <m:e>
                              <m:r>
                                <a:rPr lang="en-US" sz="2400" b="0" i="1" smtClean="0">
                                  <a:solidFill>
                                    <a:schemeClr val="bg1"/>
                                  </a:solidFill>
                                  <a:latin typeface="Cambria Math" panose="02040503050406030204" pitchFamily="18" charset="0"/>
                                </a:rPr>
                                <m:t>𝑦</m:t>
                              </m:r>
                            </m:e>
                          </m:acc>
                        </m:oMath>
                      </m:oMathPara>
                    </a14:m>
                    <a:endParaRPr lang="en-US" sz="2400" dirty="0">
                      <a:solidFill>
                        <a:schemeClr val="bg1"/>
                      </a:solidFill>
                    </a:endParaRPr>
                  </a:p>
                </p:txBody>
              </p:sp>
            </mc:Choice>
            <mc:Fallback xmlns="">
              <p:sp>
                <p:nvSpPr>
                  <p:cNvPr id="67" name="TextBox 66">
                    <a:extLst>
                      <a:ext uri="{FF2B5EF4-FFF2-40B4-BE49-F238E27FC236}">
                        <a16:creationId xmlns:a16="http://schemas.microsoft.com/office/drawing/2014/main" id="{5718B638-8E49-A496-3582-2602445C25E6}"/>
                      </a:ext>
                    </a:extLst>
                  </p:cNvPr>
                  <p:cNvSpPr txBox="1">
                    <a:spLocks noRot="1" noChangeAspect="1" noMove="1" noResize="1" noEditPoints="1" noAdjustHandles="1" noChangeArrowheads="1" noChangeShapeType="1" noTextEdit="1"/>
                  </p:cNvSpPr>
                  <p:nvPr/>
                </p:nvSpPr>
                <p:spPr>
                  <a:xfrm>
                    <a:off x="1382829" y="2181744"/>
                    <a:ext cx="438389" cy="461665"/>
                  </a:xfrm>
                  <a:prstGeom prst="rect">
                    <a:avLst/>
                  </a:prstGeom>
                  <a:blipFill>
                    <a:blip r:embed="rId4"/>
                    <a:stretch>
                      <a:fillRect t="-2703" b="-8108"/>
                    </a:stretch>
                  </a:blipFill>
                </p:spPr>
                <p:txBody>
                  <a:bodyPr/>
                  <a:lstStyle/>
                  <a:p>
                    <a:r>
                      <a:rPr lang="en-US">
                        <a:noFill/>
                      </a:rPr>
                      <a:t> </a:t>
                    </a:r>
                  </a:p>
                </p:txBody>
              </p:sp>
            </mc:Fallback>
          </mc:AlternateContent>
        </p:grpSp>
        <p:grpSp>
          <p:nvGrpSpPr>
            <p:cNvPr id="38" name="Group 37">
              <a:extLst>
                <a:ext uri="{FF2B5EF4-FFF2-40B4-BE49-F238E27FC236}">
                  <a16:creationId xmlns:a16="http://schemas.microsoft.com/office/drawing/2014/main" id="{9733031A-6AB9-DCFD-B2B4-7E4B52F542A4}"/>
                </a:ext>
                <a:ext uri="{C183D7F6-B498-43B3-948B-1728B52AA6E4}">
                  <adec:decorative xmlns:adec="http://schemas.microsoft.com/office/drawing/2017/decorative" val="1"/>
                </a:ext>
              </a:extLst>
            </p:cNvPr>
            <p:cNvGrpSpPr/>
            <p:nvPr/>
          </p:nvGrpSpPr>
          <p:grpSpPr>
            <a:xfrm>
              <a:off x="1636900" y="2209185"/>
              <a:ext cx="1121000" cy="3396704"/>
              <a:chOff x="1636900" y="2209185"/>
              <a:chExt cx="1121000" cy="3396704"/>
            </a:xfrm>
          </p:grpSpPr>
          <p:cxnSp>
            <p:nvCxnSpPr>
              <p:cNvPr id="39" name="Straight Connector 38">
                <a:extLst>
                  <a:ext uri="{FF2B5EF4-FFF2-40B4-BE49-F238E27FC236}">
                    <a16:creationId xmlns:a16="http://schemas.microsoft.com/office/drawing/2014/main" id="{9406FF32-DDA0-5A00-1004-94E480FA3E82}"/>
                  </a:ext>
                  <a:ext uri="{C183D7F6-B498-43B3-948B-1728B52AA6E4}">
                    <adec:decorative xmlns:adec="http://schemas.microsoft.com/office/drawing/2017/decorative" val="1"/>
                  </a:ext>
                </a:extLst>
              </p:cNvPr>
              <p:cNvCxnSpPr>
                <a:stCxn id="90" idx="6"/>
                <a:endCxn id="93" idx="2"/>
              </p:cNvCxnSpPr>
              <p:nvPr/>
            </p:nvCxnSpPr>
            <p:spPr>
              <a:xfrm>
                <a:off x="1640159" y="2209185"/>
                <a:ext cx="1117741" cy="405440"/>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2FD95C45-2BC7-3749-22C5-194BEB809E64}"/>
                  </a:ext>
                  <a:ext uri="{C183D7F6-B498-43B3-948B-1728B52AA6E4}">
                    <adec:decorative xmlns:adec="http://schemas.microsoft.com/office/drawing/2017/decorative" val="1"/>
                  </a:ext>
                </a:extLst>
              </p:cNvPr>
              <p:cNvCxnSpPr>
                <a:cxnSpLocks/>
                <a:stCxn id="88" idx="6"/>
                <a:endCxn id="93" idx="2"/>
              </p:cNvCxnSpPr>
              <p:nvPr/>
            </p:nvCxnSpPr>
            <p:spPr>
              <a:xfrm flipV="1">
                <a:off x="1636900" y="2614625"/>
                <a:ext cx="1121000" cy="44373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15FBF919-BADE-4834-D58B-C95A504AED64}"/>
                  </a:ext>
                  <a:ext uri="{C183D7F6-B498-43B3-948B-1728B52AA6E4}">
                    <adec:decorative xmlns:adec="http://schemas.microsoft.com/office/drawing/2017/decorative" val="1"/>
                  </a:ext>
                </a:extLst>
              </p:cNvPr>
              <p:cNvCxnSpPr>
                <a:cxnSpLocks/>
                <a:stCxn id="86" idx="6"/>
                <a:endCxn id="93" idx="2"/>
              </p:cNvCxnSpPr>
              <p:nvPr/>
            </p:nvCxnSpPr>
            <p:spPr>
              <a:xfrm flipV="1">
                <a:off x="1640159" y="2614625"/>
                <a:ext cx="1117741" cy="1292912"/>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CC5CA706-CE95-C2AC-BA15-18FA99696FDE}"/>
                  </a:ext>
                  <a:ext uri="{C183D7F6-B498-43B3-948B-1728B52AA6E4}">
                    <adec:decorative xmlns:adec="http://schemas.microsoft.com/office/drawing/2017/decorative" val="1"/>
                  </a:ext>
                </a:extLst>
              </p:cNvPr>
              <p:cNvCxnSpPr>
                <a:cxnSpLocks/>
                <a:stCxn id="84" idx="6"/>
                <a:endCxn id="93" idx="2"/>
              </p:cNvCxnSpPr>
              <p:nvPr/>
            </p:nvCxnSpPr>
            <p:spPr>
              <a:xfrm flipV="1">
                <a:off x="1640159" y="2614625"/>
                <a:ext cx="1117741" cy="2142088"/>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2E373DA5-F4C8-1567-6CCB-B4E52D4B5309}"/>
                  </a:ext>
                  <a:ext uri="{C183D7F6-B498-43B3-948B-1728B52AA6E4}">
                    <adec:decorative xmlns:adec="http://schemas.microsoft.com/office/drawing/2017/decorative" val="1"/>
                  </a:ext>
                </a:extLst>
              </p:cNvPr>
              <p:cNvCxnSpPr>
                <a:cxnSpLocks/>
                <a:stCxn id="82" idx="6"/>
                <a:endCxn id="93" idx="2"/>
              </p:cNvCxnSpPr>
              <p:nvPr/>
            </p:nvCxnSpPr>
            <p:spPr>
              <a:xfrm flipV="1">
                <a:off x="1640159" y="2614625"/>
                <a:ext cx="1117741" cy="2991264"/>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1BD0030-8E39-915B-0D5A-CDE2BE10F176}"/>
                  </a:ext>
                  <a:ext uri="{C183D7F6-B498-43B3-948B-1728B52AA6E4}">
                    <adec:decorative xmlns:adec="http://schemas.microsoft.com/office/drawing/2017/decorative" val="1"/>
                  </a:ext>
                </a:extLst>
              </p:cNvPr>
              <p:cNvCxnSpPr>
                <a:cxnSpLocks/>
                <a:stCxn id="90" idx="6"/>
                <a:endCxn id="94" idx="2"/>
              </p:cNvCxnSpPr>
              <p:nvPr/>
            </p:nvCxnSpPr>
            <p:spPr>
              <a:xfrm>
                <a:off x="1640159" y="2209185"/>
                <a:ext cx="1114482" cy="125461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BC4F7C9-ABA3-4C3B-DCF7-C85B122B18C5}"/>
                  </a:ext>
                  <a:ext uri="{C183D7F6-B498-43B3-948B-1728B52AA6E4}">
                    <adec:decorative xmlns:adec="http://schemas.microsoft.com/office/drawing/2017/decorative" val="1"/>
                  </a:ext>
                </a:extLst>
              </p:cNvPr>
              <p:cNvCxnSpPr>
                <a:cxnSpLocks/>
                <a:stCxn id="88" idx="6"/>
                <a:endCxn id="94" idx="2"/>
              </p:cNvCxnSpPr>
              <p:nvPr/>
            </p:nvCxnSpPr>
            <p:spPr>
              <a:xfrm>
                <a:off x="1636900" y="3058361"/>
                <a:ext cx="1117741" cy="405440"/>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8F504B14-A8C3-1D6D-277C-F2A6D19EA093}"/>
                  </a:ext>
                  <a:ext uri="{C183D7F6-B498-43B3-948B-1728B52AA6E4}">
                    <adec:decorative xmlns:adec="http://schemas.microsoft.com/office/drawing/2017/decorative" val="1"/>
                  </a:ext>
                </a:extLst>
              </p:cNvPr>
              <p:cNvCxnSpPr>
                <a:cxnSpLocks/>
                <a:stCxn id="86" idx="6"/>
                <a:endCxn id="94" idx="2"/>
              </p:cNvCxnSpPr>
              <p:nvPr/>
            </p:nvCxnSpPr>
            <p:spPr>
              <a:xfrm flipV="1">
                <a:off x="1640159" y="3463801"/>
                <a:ext cx="1114482" cy="44373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13352A56-1934-E454-320A-8C8E6489C17C}"/>
                  </a:ext>
                  <a:ext uri="{C183D7F6-B498-43B3-948B-1728B52AA6E4}">
                    <adec:decorative xmlns:adec="http://schemas.microsoft.com/office/drawing/2017/decorative" val="1"/>
                  </a:ext>
                </a:extLst>
              </p:cNvPr>
              <p:cNvCxnSpPr>
                <a:cxnSpLocks/>
                <a:stCxn id="84" idx="6"/>
                <a:endCxn id="94" idx="2"/>
              </p:cNvCxnSpPr>
              <p:nvPr/>
            </p:nvCxnSpPr>
            <p:spPr>
              <a:xfrm flipV="1">
                <a:off x="1640159" y="3463801"/>
                <a:ext cx="1114482" cy="1292912"/>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EF0FC3D-4AAB-BD41-68C0-2B25C3A53F5D}"/>
                  </a:ext>
                  <a:ext uri="{C183D7F6-B498-43B3-948B-1728B52AA6E4}">
                    <adec:decorative xmlns:adec="http://schemas.microsoft.com/office/drawing/2017/decorative" val="1"/>
                  </a:ext>
                </a:extLst>
              </p:cNvPr>
              <p:cNvCxnSpPr>
                <a:cxnSpLocks/>
                <a:stCxn id="82" idx="6"/>
                <a:endCxn id="94" idx="2"/>
              </p:cNvCxnSpPr>
              <p:nvPr/>
            </p:nvCxnSpPr>
            <p:spPr>
              <a:xfrm flipV="1">
                <a:off x="1640159" y="3463801"/>
                <a:ext cx="1114482" cy="2142088"/>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1F7340F-A818-F060-F669-5D7CFEFB4A3A}"/>
                  </a:ext>
                  <a:ext uri="{C183D7F6-B498-43B3-948B-1728B52AA6E4}">
                    <adec:decorative xmlns:adec="http://schemas.microsoft.com/office/drawing/2017/decorative" val="1"/>
                  </a:ext>
                </a:extLst>
              </p:cNvPr>
              <p:cNvCxnSpPr>
                <a:cxnSpLocks/>
                <a:stCxn id="90" idx="6"/>
                <a:endCxn id="95" idx="2"/>
              </p:cNvCxnSpPr>
              <p:nvPr/>
            </p:nvCxnSpPr>
            <p:spPr>
              <a:xfrm>
                <a:off x="1640159" y="2209185"/>
                <a:ext cx="1117741" cy="2103792"/>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298E0EBA-764B-1E3A-950F-F6F0C23845FE}"/>
                  </a:ext>
                  <a:ext uri="{C183D7F6-B498-43B3-948B-1728B52AA6E4}">
                    <adec:decorative xmlns:adec="http://schemas.microsoft.com/office/drawing/2017/decorative" val="1"/>
                  </a:ext>
                </a:extLst>
              </p:cNvPr>
              <p:cNvCxnSpPr>
                <a:cxnSpLocks/>
                <a:stCxn id="88" idx="6"/>
                <a:endCxn id="95" idx="2"/>
              </p:cNvCxnSpPr>
              <p:nvPr/>
            </p:nvCxnSpPr>
            <p:spPr>
              <a:xfrm>
                <a:off x="1636900" y="3058361"/>
                <a:ext cx="1121000" cy="125461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0608346-0653-F71F-0133-695EE1F04562}"/>
                  </a:ext>
                  <a:ext uri="{C183D7F6-B498-43B3-948B-1728B52AA6E4}">
                    <adec:decorative xmlns:adec="http://schemas.microsoft.com/office/drawing/2017/decorative" val="1"/>
                  </a:ext>
                </a:extLst>
              </p:cNvPr>
              <p:cNvCxnSpPr>
                <a:cxnSpLocks/>
                <a:stCxn id="86" idx="6"/>
                <a:endCxn id="95" idx="2"/>
              </p:cNvCxnSpPr>
              <p:nvPr/>
            </p:nvCxnSpPr>
            <p:spPr>
              <a:xfrm>
                <a:off x="1640159" y="3907537"/>
                <a:ext cx="1117741" cy="405440"/>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8AA1EBF3-9DA9-F2EA-21DC-997D3B40E80D}"/>
                  </a:ext>
                  <a:ext uri="{C183D7F6-B498-43B3-948B-1728B52AA6E4}">
                    <adec:decorative xmlns:adec="http://schemas.microsoft.com/office/drawing/2017/decorative" val="1"/>
                  </a:ext>
                </a:extLst>
              </p:cNvPr>
              <p:cNvCxnSpPr>
                <a:cxnSpLocks/>
                <a:stCxn id="84" idx="6"/>
                <a:endCxn id="95" idx="2"/>
              </p:cNvCxnSpPr>
              <p:nvPr/>
            </p:nvCxnSpPr>
            <p:spPr>
              <a:xfrm flipV="1">
                <a:off x="1640159" y="4312977"/>
                <a:ext cx="1117741" cy="44373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B011443-4283-C312-2BD2-B2413BF2327D}"/>
                  </a:ext>
                  <a:ext uri="{C183D7F6-B498-43B3-948B-1728B52AA6E4}">
                    <adec:decorative xmlns:adec="http://schemas.microsoft.com/office/drawing/2017/decorative" val="1"/>
                  </a:ext>
                </a:extLst>
              </p:cNvPr>
              <p:cNvCxnSpPr>
                <a:cxnSpLocks/>
                <a:stCxn id="82" idx="6"/>
                <a:endCxn id="95" idx="2"/>
              </p:cNvCxnSpPr>
              <p:nvPr/>
            </p:nvCxnSpPr>
            <p:spPr>
              <a:xfrm flipV="1">
                <a:off x="1640159" y="4312977"/>
                <a:ext cx="1117741" cy="1292912"/>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156AC7E-8A86-5310-02CA-BEA1A8421634}"/>
                  </a:ext>
                  <a:ext uri="{C183D7F6-B498-43B3-948B-1728B52AA6E4}">
                    <adec:decorative xmlns:adec="http://schemas.microsoft.com/office/drawing/2017/decorative" val="1"/>
                  </a:ext>
                </a:extLst>
              </p:cNvPr>
              <p:cNvCxnSpPr>
                <a:cxnSpLocks/>
                <a:stCxn id="90" idx="6"/>
                <a:endCxn id="96" idx="2"/>
              </p:cNvCxnSpPr>
              <p:nvPr/>
            </p:nvCxnSpPr>
            <p:spPr>
              <a:xfrm>
                <a:off x="1640159" y="2209185"/>
                <a:ext cx="1117741" cy="2952968"/>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5D4880A8-C8FC-CCEB-9AD6-FAF1EF6991F1}"/>
                  </a:ext>
                  <a:ext uri="{C183D7F6-B498-43B3-948B-1728B52AA6E4}">
                    <adec:decorative xmlns:adec="http://schemas.microsoft.com/office/drawing/2017/decorative" val="1"/>
                  </a:ext>
                </a:extLst>
              </p:cNvPr>
              <p:cNvCxnSpPr>
                <a:cxnSpLocks/>
                <a:stCxn id="88" idx="6"/>
                <a:endCxn id="96" idx="2"/>
              </p:cNvCxnSpPr>
              <p:nvPr/>
            </p:nvCxnSpPr>
            <p:spPr>
              <a:xfrm>
                <a:off x="1636900" y="3058361"/>
                <a:ext cx="1121000" cy="2103792"/>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5E0B8CD2-A35C-E72C-8327-1C2877C4A97C}"/>
                  </a:ext>
                  <a:ext uri="{C183D7F6-B498-43B3-948B-1728B52AA6E4}">
                    <adec:decorative xmlns:adec="http://schemas.microsoft.com/office/drawing/2017/decorative" val="1"/>
                  </a:ext>
                </a:extLst>
              </p:cNvPr>
              <p:cNvCxnSpPr>
                <a:cxnSpLocks/>
                <a:stCxn id="86" idx="6"/>
                <a:endCxn id="96" idx="2"/>
              </p:cNvCxnSpPr>
              <p:nvPr/>
            </p:nvCxnSpPr>
            <p:spPr>
              <a:xfrm>
                <a:off x="1640159" y="3907537"/>
                <a:ext cx="1117741" cy="125461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AF8A23F0-D33F-5B39-1028-0A9BA21CA320}"/>
                  </a:ext>
                  <a:ext uri="{C183D7F6-B498-43B3-948B-1728B52AA6E4}">
                    <adec:decorative xmlns:adec="http://schemas.microsoft.com/office/drawing/2017/decorative" val="1"/>
                  </a:ext>
                </a:extLst>
              </p:cNvPr>
              <p:cNvCxnSpPr>
                <a:cxnSpLocks/>
                <a:stCxn id="84" idx="6"/>
                <a:endCxn id="96" idx="2"/>
              </p:cNvCxnSpPr>
              <p:nvPr/>
            </p:nvCxnSpPr>
            <p:spPr>
              <a:xfrm>
                <a:off x="1640159" y="4756713"/>
                <a:ext cx="1117741" cy="405440"/>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F208E4E2-B47F-8A3B-BA01-6AC589A1162D}"/>
                  </a:ext>
                  <a:ext uri="{C183D7F6-B498-43B3-948B-1728B52AA6E4}">
                    <adec:decorative xmlns:adec="http://schemas.microsoft.com/office/drawing/2017/decorative" val="1"/>
                  </a:ext>
                </a:extLst>
              </p:cNvPr>
              <p:cNvCxnSpPr>
                <a:cxnSpLocks/>
                <a:stCxn id="82" idx="6"/>
                <a:endCxn id="96" idx="2"/>
              </p:cNvCxnSpPr>
              <p:nvPr/>
            </p:nvCxnSpPr>
            <p:spPr>
              <a:xfrm flipV="1">
                <a:off x="1640159" y="5162153"/>
                <a:ext cx="1117741" cy="44373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grpSp>
        <p:grpSp>
          <p:nvGrpSpPr>
            <p:cNvPr id="59" name="Group 58">
              <a:extLst>
                <a:ext uri="{FF2B5EF4-FFF2-40B4-BE49-F238E27FC236}">
                  <a16:creationId xmlns:a16="http://schemas.microsoft.com/office/drawing/2014/main" id="{72A907F1-F148-A625-B8E0-D4776C7A6AAA}"/>
                </a:ext>
                <a:ext uri="{C183D7F6-B498-43B3-948B-1728B52AA6E4}">
                  <adec:decorative xmlns:adec="http://schemas.microsoft.com/office/drawing/2017/decorative" val="1"/>
                </a:ext>
              </a:extLst>
            </p:cNvPr>
            <p:cNvGrpSpPr/>
            <p:nvPr/>
          </p:nvGrpSpPr>
          <p:grpSpPr>
            <a:xfrm>
              <a:off x="3384633" y="2614625"/>
              <a:ext cx="916089" cy="2547528"/>
              <a:chOff x="3384633" y="2614625"/>
              <a:chExt cx="916089" cy="2547528"/>
            </a:xfrm>
          </p:grpSpPr>
          <p:cxnSp>
            <p:nvCxnSpPr>
              <p:cNvPr id="60" name="Straight Connector 59">
                <a:extLst>
                  <a:ext uri="{FF2B5EF4-FFF2-40B4-BE49-F238E27FC236}">
                    <a16:creationId xmlns:a16="http://schemas.microsoft.com/office/drawing/2014/main" id="{F4313E85-0CD8-3F24-E193-C7116AA39A22}"/>
                  </a:ext>
                  <a:ext uri="{C183D7F6-B498-43B3-948B-1728B52AA6E4}">
                    <adec:decorative xmlns:adec="http://schemas.microsoft.com/office/drawing/2017/decorative" val="1"/>
                  </a:ext>
                </a:extLst>
              </p:cNvPr>
              <p:cNvCxnSpPr>
                <a:cxnSpLocks/>
                <a:stCxn id="93" idx="6"/>
                <a:endCxn id="102" idx="2"/>
              </p:cNvCxnSpPr>
              <p:nvPr/>
            </p:nvCxnSpPr>
            <p:spPr>
              <a:xfrm>
                <a:off x="3387892" y="2614625"/>
                <a:ext cx="909571" cy="444911"/>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DC66D5F-47F7-CE34-2C06-1D6FAE7AC11D}"/>
                  </a:ext>
                  <a:ext uri="{C183D7F6-B498-43B3-948B-1728B52AA6E4}">
                    <adec:decorative xmlns:adec="http://schemas.microsoft.com/office/drawing/2017/decorative" val="1"/>
                  </a:ext>
                </a:extLst>
              </p:cNvPr>
              <p:cNvCxnSpPr>
                <a:cxnSpLocks/>
                <a:stCxn id="94" idx="6"/>
                <a:endCxn id="102" idx="2"/>
              </p:cNvCxnSpPr>
              <p:nvPr/>
            </p:nvCxnSpPr>
            <p:spPr>
              <a:xfrm flipV="1">
                <a:off x="3384633" y="3059536"/>
                <a:ext cx="912830" cy="404265"/>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1F110986-5835-8A11-226D-BE9278B872B9}"/>
                  </a:ext>
                  <a:ext uri="{C183D7F6-B498-43B3-948B-1728B52AA6E4}">
                    <adec:decorative xmlns:adec="http://schemas.microsoft.com/office/drawing/2017/decorative" val="1"/>
                  </a:ext>
                </a:extLst>
              </p:cNvPr>
              <p:cNvCxnSpPr>
                <a:cxnSpLocks/>
                <a:stCxn id="95" idx="6"/>
                <a:endCxn id="102" idx="2"/>
              </p:cNvCxnSpPr>
              <p:nvPr/>
            </p:nvCxnSpPr>
            <p:spPr>
              <a:xfrm flipV="1">
                <a:off x="3387892" y="3059536"/>
                <a:ext cx="909571" cy="1253441"/>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B1FD3B25-AAEB-76B8-8E76-EB997048DC0F}"/>
                  </a:ext>
                  <a:ext uri="{C183D7F6-B498-43B3-948B-1728B52AA6E4}">
                    <adec:decorative xmlns:adec="http://schemas.microsoft.com/office/drawing/2017/decorative" val="1"/>
                  </a:ext>
                </a:extLst>
              </p:cNvPr>
              <p:cNvCxnSpPr>
                <a:cxnSpLocks/>
                <a:stCxn id="96" idx="6"/>
                <a:endCxn id="102" idx="2"/>
              </p:cNvCxnSpPr>
              <p:nvPr/>
            </p:nvCxnSpPr>
            <p:spPr>
              <a:xfrm flipV="1">
                <a:off x="3387892" y="3059536"/>
                <a:ext cx="909571" cy="2102617"/>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A1DE5A5C-16BB-F128-DE99-5927F828C3EC}"/>
                  </a:ext>
                  <a:ext uri="{C183D7F6-B498-43B3-948B-1728B52AA6E4}">
                    <adec:decorative xmlns:adec="http://schemas.microsoft.com/office/drawing/2017/decorative" val="1"/>
                  </a:ext>
                </a:extLst>
              </p:cNvPr>
              <p:cNvCxnSpPr>
                <a:cxnSpLocks/>
                <a:stCxn id="93" idx="6"/>
                <a:endCxn id="103" idx="2"/>
              </p:cNvCxnSpPr>
              <p:nvPr/>
            </p:nvCxnSpPr>
            <p:spPr>
              <a:xfrm>
                <a:off x="3387892" y="2614625"/>
                <a:ext cx="912830" cy="1294087"/>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5149A2B1-D98E-956B-1AA2-351FD90F7375}"/>
                  </a:ext>
                  <a:ext uri="{C183D7F6-B498-43B3-948B-1728B52AA6E4}">
                    <adec:decorative xmlns:adec="http://schemas.microsoft.com/office/drawing/2017/decorative" val="1"/>
                  </a:ext>
                </a:extLst>
              </p:cNvPr>
              <p:cNvCxnSpPr>
                <a:cxnSpLocks/>
                <a:stCxn id="94" idx="6"/>
                <a:endCxn id="103" idx="2"/>
              </p:cNvCxnSpPr>
              <p:nvPr/>
            </p:nvCxnSpPr>
            <p:spPr>
              <a:xfrm>
                <a:off x="3384633" y="3463801"/>
                <a:ext cx="916089" cy="444911"/>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222B7BBB-75E5-A3E0-E856-D030382CF395}"/>
                  </a:ext>
                  <a:ext uri="{C183D7F6-B498-43B3-948B-1728B52AA6E4}">
                    <adec:decorative xmlns:adec="http://schemas.microsoft.com/office/drawing/2017/decorative" val="1"/>
                  </a:ext>
                </a:extLst>
              </p:cNvPr>
              <p:cNvCxnSpPr>
                <a:cxnSpLocks/>
                <a:stCxn id="95" idx="6"/>
                <a:endCxn id="103" idx="2"/>
              </p:cNvCxnSpPr>
              <p:nvPr/>
            </p:nvCxnSpPr>
            <p:spPr>
              <a:xfrm flipV="1">
                <a:off x="3387892" y="3908712"/>
                <a:ext cx="912830" cy="404265"/>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89F0BEE4-4024-72AD-BE32-A0917E700B88}"/>
                  </a:ext>
                  <a:ext uri="{C183D7F6-B498-43B3-948B-1728B52AA6E4}">
                    <adec:decorative xmlns:adec="http://schemas.microsoft.com/office/drawing/2017/decorative" val="1"/>
                  </a:ext>
                </a:extLst>
              </p:cNvPr>
              <p:cNvCxnSpPr>
                <a:cxnSpLocks/>
                <a:stCxn id="96" idx="6"/>
                <a:endCxn id="103" idx="2"/>
              </p:cNvCxnSpPr>
              <p:nvPr/>
            </p:nvCxnSpPr>
            <p:spPr>
              <a:xfrm flipV="1">
                <a:off x="3387892" y="3908712"/>
                <a:ext cx="912830" cy="1253441"/>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565AF705-BD39-F251-4728-B21ADAE3BB62}"/>
                  </a:ext>
                  <a:ext uri="{C183D7F6-B498-43B3-948B-1728B52AA6E4}">
                    <adec:decorative xmlns:adec="http://schemas.microsoft.com/office/drawing/2017/decorative" val="1"/>
                  </a:ext>
                </a:extLst>
              </p:cNvPr>
              <p:cNvCxnSpPr>
                <a:cxnSpLocks/>
                <a:stCxn id="93" idx="6"/>
                <a:endCxn id="104" idx="2"/>
              </p:cNvCxnSpPr>
              <p:nvPr/>
            </p:nvCxnSpPr>
            <p:spPr>
              <a:xfrm>
                <a:off x="3387892" y="2614625"/>
                <a:ext cx="912830" cy="2143263"/>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3BDB342F-96F3-BB16-C4FE-62991D93DCC5}"/>
                  </a:ext>
                  <a:ext uri="{C183D7F6-B498-43B3-948B-1728B52AA6E4}">
                    <adec:decorative xmlns:adec="http://schemas.microsoft.com/office/drawing/2017/decorative" val="1"/>
                  </a:ext>
                </a:extLst>
              </p:cNvPr>
              <p:cNvCxnSpPr>
                <a:cxnSpLocks/>
                <a:stCxn id="94" idx="6"/>
                <a:endCxn id="104" idx="2"/>
              </p:cNvCxnSpPr>
              <p:nvPr/>
            </p:nvCxnSpPr>
            <p:spPr>
              <a:xfrm>
                <a:off x="3384633" y="3463801"/>
                <a:ext cx="916089" cy="1294087"/>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24B61107-425B-BFE2-AECE-08E43F2087AC}"/>
                  </a:ext>
                  <a:ext uri="{C183D7F6-B498-43B3-948B-1728B52AA6E4}">
                    <adec:decorative xmlns:adec="http://schemas.microsoft.com/office/drawing/2017/decorative" val="1"/>
                  </a:ext>
                </a:extLst>
              </p:cNvPr>
              <p:cNvCxnSpPr>
                <a:cxnSpLocks/>
                <a:stCxn id="95" idx="6"/>
                <a:endCxn id="104" idx="2"/>
              </p:cNvCxnSpPr>
              <p:nvPr/>
            </p:nvCxnSpPr>
            <p:spPr>
              <a:xfrm>
                <a:off x="3387892" y="4312977"/>
                <a:ext cx="912830" cy="444911"/>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7C6A77B9-11D2-2282-932E-9B743C9A14C5}"/>
                  </a:ext>
                  <a:ext uri="{C183D7F6-B498-43B3-948B-1728B52AA6E4}">
                    <adec:decorative xmlns:adec="http://schemas.microsoft.com/office/drawing/2017/decorative" val="1"/>
                  </a:ext>
                </a:extLst>
              </p:cNvPr>
              <p:cNvCxnSpPr>
                <a:cxnSpLocks/>
                <a:stCxn id="96" idx="6"/>
                <a:endCxn id="104" idx="2"/>
              </p:cNvCxnSpPr>
              <p:nvPr/>
            </p:nvCxnSpPr>
            <p:spPr>
              <a:xfrm flipV="1">
                <a:off x="3387892" y="4757888"/>
                <a:ext cx="912830" cy="404265"/>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grpSp>
        <p:grpSp>
          <p:nvGrpSpPr>
            <p:cNvPr id="72" name="Group 71">
              <a:extLst>
                <a:ext uri="{FF2B5EF4-FFF2-40B4-BE49-F238E27FC236}">
                  <a16:creationId xmlns:a16="http://schemas.microsoft.com/office/drawing/2014/main" id="{477FA080-8450-CDC7-B7AF-9CD3E8DE221D}"/>
                </a:ext>
                <a:ext uri="{C183D7F6-B498-43B3-948B-1728B52AA6E4}">
                  <adec:decorative xmlns:adec="http://schemas.microsoft.com/office/drawing/2017/decorative" val="1"/>
                </a:ext>
              </a:extLst>
            </p:cNvPr>
            <p:cNvGrpSpPr/>
            <p:nvPr/>
          </p:nvGrpSpPr>
          <p:grpSpPr>
            <a:xfrm>
              <a:off x="4927455" y="3059536"/>
              <a:ext cx="929724" cy="1698352"/>
              <a:chOff x="4927455" y="3059536"/>
              <a:chExt cx="929724" cy="1698352"/>
            </a:xfrm>
          </p:grpSpPr>
          <p:cxnSp>
            <p:nvCxnSpPr>
              <p:cNvPr id="73" name="Straight Connector 72">
                <a:extLst>
                  <a:ext uri="{FF2B5EF4-FFF2-40B4-BE49-F238E27FC236}">
                    <a16:creationId xmlns:a16="http://schemas.microsoft.com/office/drawing/2014/main" id="{91A9DE93-3BC5-E462-CCDE-C7CF29BFC271}"/>
                  </a:ext>
                  <a:ext uri="{C183D7F6-B498-43B3-948B-1728B52AA6E4}">
                    <adec:decorative xmlns:adec="http://schemas.microsoft.com/office/drawing/2017/decorative" val="1"/>
                  </a:ext>
                </a:extLst>
              </p:cNvPr>
              <p:cNvCxnSpPr>
                <a:cxnSpLocks/>
                <a:stCxn id="102" idx="6"/>
                <a:endCxn id="36" idx="2"/>
              </p:cNvCxnSpPr>
              <p:nvPr/>
            </p:nvCxnSpPr>
            <p:spPr>
              <a:xfrm>
                <a:off x="4927455" y="3059536"/>
                <a:ext cx="929724" cy="828852"/>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D50FFE1C-9CC9-E72F-1D77-B1B17DAE16AB}"/>
                  </a:ext>
                  <a:ext uri="{C183D7F6-B498-43B3-948B-1728B52AA6E4}">
                    <adec:decorative xmlns:adec="http://schemas.microsoft.com/office/drawing/2017/decorative" val="1"/>
                  </a:ext>
                </a:extLst>
              </p:cNvPr>
              <p:cNvCxnSpPr>
                <a:cxnSpLocks/>
                <a:stCxn id="103" idx="6"/>
                <a:endCxn id="36" idx="2"/>
              </p:cNvCxnSpPr>
              <p:nvPr/>
            </p:nvCxnSpPr>
            <p:spPr>
              <a:xfrm flipV="1">
                <a:off x="4930714" y="3888388"/>
                <a:ext cx="926465" cy="20324"/>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3673206-0AA2-22AF-866E-10B732D43C9B}"/>
                  </a:ext>
                  <a:ext uri="{C183D7F6-B498-43B3-948B-1728B52AA6E4}">
                    <adec:decorative xmlns:adec="http://schemas.microsoft.com/office/drawing/2017/decorative" val="1"/>
                  </a:ext>
                </a:extLst>
              </p:cNvPr>
              <p:cNvCxnSpPr>
                <a:cxnSpLocks/>
                <a:stCxn id="104" idx="6"/>
                <a:endCxn id="36" idx="2"/>
              </p:cNvCxnSpPr>
              <p:nvPr/>
            </p:nvCxnSpPr>
            <p:spPr>
              <a:xfrm flipV="1">
                <a:off x="4930714" y="3888388"/>
                <a:ext cx="926465" cy="869500"/>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grpSp>
        <p:grpSp>
          <p:nvGrpSpPr>
            <p:cNvPr id="76" name="Group 75">
              <a:extLst>
                <a:ext uri="{FF2B5EF4-FFF2-40B4-BE49-F238E27FC236}">
                  <a16:creationId xmlns:a16="http://schemas.microsoft.com/office/drawing/2014/main" id="{D70287F7-D192-CDD1-8B88-606A8350606C}"/>
                </a:ext>
                <a:ext uri="{C183D7F6-B498-43B3-948B-1728B52AA6E4}">
                  <adec:decorative xmlns:adec="http://schemas.microsoft.com/office/drawing/2017/decorative" val="1"/>
                </a:ext>
              </a:extLst>
            </p:cNvPr>
            <p:cNvGrpSpPr/>
            <p:nvPr/>
          </p:nvGrpSpPr>
          <p:grpSpPr>
            <a:xfrm>
              <a:off x="1006908" y="1893090"/>
              <a:ext cx="656987" cy="4028894"/>
              <a:chOff x="1006908" y="1893090"/>
              <a:chExt cx="656987" cy="4028894"/>
            </a:xfrm>
          </p:grpSpPr>
          <p:grpSp>
            <p:nvGrpSpPr>
              <p:cNvPr id="77" name="Group 76">
                <a:extLst>
                  <a:ext uri="{FF2B5EF4-FFF2-40B4-BE49-F238E27FC236}">
                    <a16:creationId xmlns:a16="http://schemas.microsoft.com/office/drawing/2014/main" id="{016F2EA2-45A7-7D0E-9802-6DC411C79982}"/>
                  </a:ext>
                  <a:ext uri="{C183D7F6-B498-43B3-948B-1728B52AA6E4}">
                    <adec:decorative xmlns:adec="http://schemas.microsoft.com/office/drawing/2017/decorative" val="1"/>
                  </a:ext>
                </a:extLst>
              </p:cNvPr>
              <p:cNvGrpSpPr/>
              <p:nvPr/>
            </p:nvGrpSpPr>
            <p:grpSpPr>
              <a:xfrm>
                <a:off x="1010167" y="1893090"/>
                <a:ext cx="629992" cy="632190"/>
                <a:chOff x="1286791" y="2102183"/>
                <a:chExt cx="629992" cy="632190"/>
              </a:xfrm>
            </p:grpSpPr>
            <p:sp>
              <p:nvSpPr>
                <p:cNvPr id="90" name="Oval 89">
                  <a:extLst>
                    <a:ext uri="{FF2B5EF4-FFF2-40B4-BE49-F238E27FC236}">
                      <a16:creationId xmlns:a16="http://schemas.microsoft.com/office/drawing/2014/main" id="{58B39BA4-18F5-C8B0-74EB-17AEA105C120}"/>
                    </a:ext>
                  </a:extLst>
                </p:cNvPr>
                <p:cNvSpPr/>
                <p:nvPr/>
              </p:nvSpPr>
              <p:spPr>
                <a:xfrm>
                  <a:off x="1286791" y="2102183"/>
                  <a:ext cx="629992" cy="63219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7E739804-990C-94E7-3DF4-0E9191490AE9}"/>
                        </a:ext>
                      </a:extLst>
                    </p:cNvPr>
                    <p:cNvSpPr txBox="1"/>
                    <p:nvPr/>
                  </p:nvSpPr>
                  <p:spPr>
                    <a:xfrm>
                      <a:off x="1355935" y="2168297"/>
                      <a:ext cx="557589" cy="461665"/>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𝑥</m:t>
                                </m:r>
                              </m:e>
                              <m:sub>
                                <m:r>
                                  <a:rPr lang="en-US" sz="2400" b="0" i="1" smtClean="0">
                                    <a:solidFill>
                                      <a:schemeClr val="bg1"/>
                                    </a:solidFill>
                                    <a:latin typeface="Cambria Math" panose="02040503050406030204" pitchFamily="18" charset="0"/>
                                  </a:rPr>
                                  <m:t>1</m:t>
                                </m:r>
                              </m:sub>
                            </m:sSub>
                          </m:oMath>
                        </m:oMathPara>
                      </a14:m>
                      <a:endParaRPr lang="en-US" sz="2400" dirty="0">
                        <a:solidFill>
                          <a:schemeClr val="bg1"/>
                        </a:solidFill>
                      </a:endParaRPr>
                    </a:p>
                  </p:txBody>
                </p:sp>
              </mc:Choice>
              <mc:Fallback xmlns="">
                <p:sp>
                  <p:nvSpPr>
                    <p:cNvPr id="11" name="TextBox 10">
                      <a:extLst>
                        <a:ext uri="{FF2B5EF4-FFF2-40B4-BE49-F238E27FC236}">
                          <a16:creationId xmlns:a16="http://schemas.microsoft.com/office/drawing/2014/main" id="{2E4DC52A-1E52-52C8-E695-6202354502F8}"/>
                        </a:ext>
                      </a:extLst>
                    </p:cNvPr>
                    <p:cNvSpPr txBox="1">
                      <a:spLocks noRot="1" noChangeAspect="1" noMove="1" noResize="1" noEditPoints="1" noAdjustHandles="1" noChangeArrowheads="1" noChangeShapeType="1" noTextEdit="1"/>
                    </p:cNvSpPr>
                    <p:nvPr/>
                  </p:nvSpPr>
                  <p:spPr>
                    <a:xfrm>
                      <a:off x="1355935" y="2168297"/>
                      <a:ext cx="557589" cy="461665"/>
                    </a:xfrm>
                    <a:prstGeom prst="rect">
                      <a:avLst/>
                    </a:prstGeom>
                    <a:blipFill>
                      <a:blip r:embed="rId6"/>
                      <a:stretch>
                        <a:fillRect/>
                      </a:stretch>
                    </a:blipFill>
                  </p:spPr>
                  <p:txBody>
                    <a:bodyPr/>
                    <a:lstStyle/>
                    <a:p>
                      <a:r>
                        <a:rPr lang="en-US">
                          <a:noFill/>
                        </a:rPr>
                        <a:t> </a:t>
                      </a:r>
                    </a:p>
                  </p:txBody>
                </p:sp>
              </mc:Fallback>
            </mc:AlternateContent>
          </p:grpSp>
          <p:grpSp>
            <p:nvGrpSpPr>
              <p:cNvPr id="78" name="Group 77">
                <a:extLst>
                  <a:ext uri="{FF2B5EF4-FFF2-40B4-BE49-F238E27FC236}">
                    <a16:creationId xmlns:a16="http://schemas.microsoft.com/office/drawing/2014/main" id="{87F80C50-ADD4-2BBA-24EA-4A9B651D9212}"/>
                  </a:ext>
                  <a:ext uri="{C183D7F6-B498-43B3-948B-1728B52AA6E4}">
                    <adec:decorative xmlns:adec="http://schemas.microsoft.com/office/drawing/2017/decorative" val="1"/>
                  </a:ext>
                </a:extLst>
              </p:cNvPr>
              <p:cNvGrpSpPr/>
              <p:nvPr/>
            </p:nvGrpSpPr>
            <p:grpSpPr>
              <a:xfrm>
                <a:off x="1006908" y="2742266"/>
                <a:ext cx="633849" cy="632190"/>
                <a:chOff x="1286791" y="2102183"/>
                <a:chExt cx="633849" cy="632190"/>
              </a:xfrm>
            </p:grpSpPr>
            <p:sp>
              <p:nvSpPr>
                <p:cNvPr id="88" name="Oval 87">
                  <a:extLst>
                    <a:ext uri="{FF2B5EF4-FFF2-40B4-BE49-F238E27FC236}">
                      <a16:creationId xmlns:a16="http://schemas.microsoft.com/office/drawing/2014/main" id="{C134633D-6AF7-F468-9FA3-C07B94F84A61}"/>
                    </a:ext>
                  </a:extLst>
                </p:cNvPr>
                <p:cNvSpPr/>
                <p:nvPr/>
              </p:nvSpPr>
              <p:spPr>
                <a:xfrm>
                  <a:off x="1286791" y="2102183"/>
                  <a:ext cx="629992" cy="63219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7E14EA6D-42F7-7333-7D05-AC2775525D91}"/>
                        </a:ext>
                      </a:extLst>
                    </p:cNvPr>
                    <p:cNvSpPr txBox="1"/>
                    <p:nvPr/>
                  </p:nvSpPr>
                  <p:spPr>
                    <a:xfrm>
                      <a:off x="1355935" y="2168297"/>
                      <a:ext cx="564705"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𝑥</m:t>
                                </m:r>
                              </m:e>
                              <m:sub>
                                <m:r>
                                  <a:rPr lang="en-US" sz="2400" b="0" i="1" smtClean="0">
                                    <a:solidFill>
                                      <a:schemeClr val="bg1"/>
                                    </a:solidFill>
                                    <a:latin typeface="Cambria Math" panose="02040503050406030204" pitchFamily="18" charset="0"/>
                                  </a:rPr>
                                  <m:t>2</m:t>
                                </m:r>
                              </m:sub>
                            </m:sSub>
                          </m:oMath>
                        </m:oMathPara>
                      </a14:m>
                      <a:endParaRPr lang="en-US" sz="2400" dirty="0">
                        <a:solidFill>
                          <a:schemeClr val="bg1"/>
                        </a:solidFill>
                      </a:endParaRPr>
                    </a:p>
                  </p:txBody>
                </p:sp>
              </mc:Choice>
              <mc:Fallback xmlns="">
                <p:sp>
                  <p:nvSpPr>
                    <p:cNvPr id="19" name="TextBox 18">
                      <a:extLst>
                        <a:ext uri="{FF2B5EF4-FFF2-40B4-BE49-F238E27FC236}">
                          <a16:creationId xmlns:a16="http://schemas.microsoft.com/office/drawing/2014/main" id="{509B9EC9-F8CB-25B0-B371-DD127C58B3CE}"/>
                        </a:ext>
                      </a:extLst>
                    </p:cNvPr>
                    <p:cNvSpPr txBox="1">
                      <a:spLocks noRot="1" noChangeAspect="1" noMove="1" noResize="1" noEditPoints="1" noAdjustHandles="1" noChangeArrowheads="1" noChangeShapeType="1" noTextEdit="1"/>
                    </p:cNvSpPr>
                    <p:nvPr/>
                  </p:nvSpPr>
                  <p:spPr>
                    <a:xfrm>
                      <a:off x="1355935" y="2168297"/>
                      <a:ext cx="564705" cy="461665"/>
                    </a:xfrm>
                    <a:prstGeom prst="rect">
                      <a:avLst/>
                    </a:prstGeom>
                    <a:blipFill>
                      <a:blip r:embed="rId7"/>
                      <a:stretch>
                        <a:fillRect/>
                      </a:stretch>
                    </a:blipFill>
                  </p:spPr>
                  <p:txBody>
                    <a:bodyPr/>
                    <a:lstStyle/>
                    <a:p>
                      <a:r>
                        <a:rPr lang="en-US">
                          <a:noFill/>
                        </a:rPr>
                        <a:t> </a:t>
                      </a:r>
                    </a:p>
                  </p:txBody>
                </p:sp>
              </mc:Fallback>
            </mc:AlternateContent>
          </p:grpSp>
          <p:grpSp>
            <p:nvGrpSpPr>
              <p:cNvPr id="79" name="Group 78">
                <a:extLst>
                  <a:ext uri="{FF2B5EF4-FFF2-40B4-BE49-F238E27FC236}">
                    <a16:creationId xmlns:a16="http://schemas.microsoft.com/office/drawing/2014/main" id="{0FE97CCD-45AB-A929-E836-B8BA83B67D22}"/>
                  </a:ext>
                  <a:ext uri="{C183D7F6-B498-43B3-948B-1728B52AA6E4}">
                    <adec:decorative xmlns:adec="http://schemas.microsoft.com/office/drawing/2017/decorative" val="1"/>
                  </a:ext>
                </a:extLst>
              </p:cNvPr>
              <p:cNvGrpSpPr/>
              <p:nvPr/>
            </p:nvGrpSpPr>
            <p:grpSpPr>
              <a:xfrm>
                <a:off x="1010167" y="3591442"/>
                <a:ext cx="633849" cy="632190"/>
                <a:chOff x="1286791" y="2102183"/>
                <a:chExt cx="633849" cy="632190"/>
              </a:xfrm>
            </p:grpSpPr>
            <p:sp>
              <p:nvSpPr>
                <p:cNvPr id="86" name="Oval 85">
                  <a:extLst>
                    <a:ext uri="{FF2B5EF4-FFF2-40B4-BE49-F238E27FC236}">
                      <a16:creationId xmlns:a16="http://schemas.microsoft.com/office/drawing/2014/main" id="{16F8CA88-AAE9-F81B-6783-177145F3A977}"/>
                    </a:ext>
                  </a:extLst>
                </p:cNvPr>
                <p:cNvSpPr/>
                <p:nvPr/>
              </p:nvSpPr>
              <p:spPr>
                <a:xfrm>
                  <a:off x="1286791" y="2102183"/>
                  <a:ext cx="629992" cy="63219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E6CD368B-2CBB-32B8-BC54-78EB97C1A0A9}"/>
                        </a:ext>
                      </a:extLst>
                    </p:cNvPr>
                    <p:cNvSpPr txBox="1"/>
                    <p:nvPr/>
                  </p:nvSpPr>
                  <p:spPr>
                    <a:xfrm>
                      <a:off x="1355935" y="2168297"/>
                      <a:ext cx="564705"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𝑥</m:t>
                                </m:r>
                              </m:e>
                              <m:sub>
                                <m:r>
                                  <a:rPr lang="en-US" sz="2400" b="0" i="1" smtClean="0">
                                    <a:solidFill>
                                      <a:schemeClr val="bg1"/>
                                    </a:solidFill>
                                    <a:latin typeface="Cambria Math" panose="02040503050406030204" pitchFamily="18" charset="0"/>
                                  </a:rPr>
                                  <m:t>3</m:t>
                                </m:r>
                              </m:sub>
                            </m:sSub>
                          </m:oMath>
                        </m:oMathPara>
                      </a14:m>
                      <a:endParaRPr lang="en-US" sz="2400" dirty="0">
                        <a:solidFill>
                          <a:schemeClr val="bg1"/>
                        </a:solidFill>
                      </a:endParaRPr>
                    </a:p>
                  </p:txBody>
                </p:sp>
              </mc:Choice>
              <mc:Fallback xmlns="">
                <p:sp>
                  <p:nvSpPr>
                    <p:cNvPr id="22" name="TextBox 21">
                      <a:extLst>
                        <a:ext uri="{FF2B5EF4-FFF2-40B4-BE49-F238E27FC236}">
                          <a16:creationId xmlns:a16="http://schemas.microsoft.com/office/drawing/2014/main" id="{380DBFBE-DA31-A85B-58C5-6802A7A0409F}"/>
                        </a:ext>
                      </a:extLst>
                    </p:cNvPr>
                    <p:cNvSpPr txBox="1">
                      <a:spLocks noRot="1" noChangeAspect="1" noMove="1" noResize="1" noEditPoints="1" noAdjustHandles="1" noChangeArrowheads="1" noChangeShapeType="1" noTextEdit="1"/>
                    </p:cNvSpPr>
                    <p:nvPr/>
                  </p:nvSpPr>
                  <p:spPr>
                    <a:xfrm>
                      <a:off x="1355935" y="2168297"/>
                      <a:ext cx="564705" cy="461665"/>
                    </a:xfrm>
                    <a:prstGeom prst="rect">
                      <a:avLst/>
                    </a:prstGeom>
                    <a:blipFill>
                      <a:blip r:embed="rId8"/>
                      <a:stretch>
                        <a:fillRect/>
                      </a:stretch>
                    </a:blipFill>
                  </p:spPr>
                  <p:txBody>
                    <a:bodyPr/>
                    <a:lstStyle/>
                    <a:p>
                      <a:r>
                        <a:rPr lang="en-US">
                          <a:noFill/>
                        </a:rPr>
                        <a:t> </a:t>
                      </a:r>
                    </a:p>
                  </p:txBody>
                </p:sp>
              </mc:Fallback>
            </mc:AlternateContent>
          </p:grpSp>
          <p:grpSp>
            <p:nvGrpSpPr>
              <p:cNvPr id="80" name="Group 79">
                <a:extLst>
                  <a:ext uri="{FF2B5EF4-FFF2-40B4-BE49-F238E27FC236}">
                    <a16:creationId xmlns:a16="http://schemas.microsoft.com/office/drawing/2014/main" id="{B8F258A2-D959-DEF5-B4D9-69665B727132}"/>
                  </a:ext>
                  <a:ext uri="{C183D7F6-B498-43B3-948B-1728B52AA6E4}">
                    <adec:decorative xmlns:adec="http://schemas.microsoft.com/office/drawing/2017/decorative" val="1"/>
                  </a:ext>
                </a:extLst>
              </p:cNvPr>
              <p:cNvGrpSpPr/>
              <p:nvPr/>
            </p:nvGrpSpPr>
            <p:grpSpPr>
              <a:xfrm>
                <a:off x="1010167" y="4440618"/>
                <a:ext cx="633849" cy="632190"/>
                <a:chOff x="1286791" y="2102183"/>
                <a:chExt cx="633849" cy="632190"/>
              </a:xfrm>
            </p:grpSpPr>
            <p:sp>
              <p:nvSpPr>
                <p:cNvPr id="84" name="Oval 83">
                  <a:extLst>
                    <a:ext uri="{FF2B5EF4-FFF2-40B4-BE49-F238E27FC236}">
                      <a16:creationId xmlns:a16="http://schemas.microsoft.com/office/drawing/2014/main" id="{BD454F47-08CC-98F6-65AF-7C897F03A1D3}"/>
                    </a:ext>
                  </a:extLst>
                </p:cNvPr>
                <p:cNvSpPr/>
                <p:nvPr/>
              </p:nvSpPr>
              <p:spPr>
                <a:xfrm>
                  <a:off x="1286791" y="2102183"/>
                  <a:ext cx="629992" cy="63219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5E383B5D-6B75-2D3B-0C9D-F3B2C6E24FBB}"/>
                        </a:ext>
                      </a:extLst>
                    </p:cNvPr>
                    <p:cNvSpPr txBox="1"/>
                    <p:nvPr/>
                  </p:nvSpPr>
                  <p:spPr>
                    <a:xfrm>
                      <a:off x="1355935" y="2168297"/>
                      <a:ext cx="564705"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𝑥</m:t>
                                </m:r>
                              </m:e>
                              <m:sub>
                                <m:r>
                                  <a:rPr lang="en-US" sz="2400" b="0" i="1" smtClean="0">
                                    <a:solidFill>
                                      <a:schemeClr val="bg1"/>
                                    </a:solidFill>
                                    <a:latin typeface="Cambria Math" panose="02040503050406030204" pitchFamily="18" charset="0"/>
                                  </a:rPr>
                                  <m:t>4</m:t>
                                </m:r>
                              </m:sub>
                            </m:sSub>
                          </m:oMath>
                        </m:oMathPara>
                      </a14:m>
                      <a:endParaRPr lang="en-US" sz="2400" dirty="0">
                        <a:solidFill>
                          <a:schemeClr val="bg1"/>
                        </a:solidFill>
                      </a:endParaRPr>
                    </a:p>
                  </p:txBody>
                </p:sp>
              </mc:Choice>
              <mc:Fallback xmlns="">
                <p:sp>
                  <p:nvSpPr>
                    <p:cNvPr id="25" name="TextBox 24">
                      <a:extLst>
                        <a:ext uri="{FF2B5EF4-FFF2-40B4-BE49-F238E27FC236}">
                          <a16:creationId xmlns:a16="http://schemas.microsoft.com/office/drawing/2014/main" id="{07249931-1E8F-4930-82F1-0DB0947AF752}"/>
                        </a:ext>
                      </a:extLst>
                    </p:cNvPr>
                    <p:cNvSpPr txBox="1">
                      <a:spLocks noRot="1" noChangeAspect="1" noMove="1" noResize="1" noEditPoints="1" noAdjustHandles="1" noChangeArrowheads="1" noChangeShapeType="1" noTextEdit="1"/>
                    </p:cNvSpPr>
                    <p:nvPr/>
                  </p:nvSpPr>
                  <p:spPr>
                    <a:xfrm>
                      <a:off x="1355935" y="2168297"/>
                      <a:ext cx="564705" cy="461665"/>
                    </a:xfrm>
                    <a:prstGeom prst="rect">
                      <a:avLst/>
                    </a:prstGeom>
                    <a:blipFill>
                      <a:blip r:embed="rId9"/>
                      <a:stretch>
                        <a:fillRect/>
                      </a:stretch>
                    </a:blipFill>
                  </p:spPr>
                  <p:txBody>
                    <a:bodyPr/>
                    <a:lstStyle/>
                    <a:p>
                      <a:r>
                        <a:rPr lang="en-US">
                          <a:noFill/>
                        </a:rPr>
                        <a:t> </a:t>
                      </a:r>
                    </a:p>
                  </p:txBody>
                </p:sp>
              </mc:Fallback>
            </mc:AlternateContent>
          </p:grpSp>
          <p:grpSp>
            <p:nvGrpSpPr>
              <p:cNvPr id="81" name="Group 80">
                <a:extLst>
                  <a:ext uri="{FF2B5EF4-FFF2-40B4-BE49-F238E27FC236}">
                    <a16:creationId xmlns:a16="http://schemas.microsoft.com/office/drawing/2014/main" id="{BF4E8F43-573A-8F7B-5D4F-8679EF7D0653}"/>
                  </a:ext>
                  <a:ext uri="{C183D7F6-B498-43B3-948B-1728B52AA6E4}">
                    <adec:decorative xmlns:adec="http://schemas.microsoft.com/office/drawing/2017/decorative" val="1"/>
                  </a:ext>
                </a:extLst>
              </p:cNvPr>
              <p:cNvGrpSpPr/>
              <p:nvPr/>
            </p:nvGrpSpPr>
            <p:grpSpPr>
              <a:xfrm>
                <a:off x="1010167" y="5289794"/>
                <a:ext cx="653728" cy="632190"/>
                <a:chOff x="1286791" y="2102183"/>
                <a:chExt cx="653728" cy="632190"/>
              </a:xfrm>
            </p:grpSpPr>
            <p:sp>
              <p:nvSpPr>
                <p:cNvPr id="82" name="Oval 81">
                  <a:extLst>
                    <a:ext uri="{FF2B5EF4-FFF2-40B4-BE49-F238E27FC236}">
                      <a16:creationId xmlns:a16="http://schemas.microsoft.com/office/drawing/2014/main" id="{454BE42A-CB39-06D0-62EA-94ACDF34BF9F}"/>
                    </a:ext>
                  </a:extLst>
                </p:cNvPr>
                <p:cNvSpPr/>
                <p:nvPr/>
              </p:nvSpPr>
              <p:spPr>
                <a:xfrm>
                  <a:off x="1286791" y="2102183"/>
                  <a:ext cx="629992" cy="63219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34CD86A8-12C7-ED30-5D14-2097F3B2EAF8}"/>
                        </a:ext>
                      </a:extLst>
                    </p:cNvPr>
                    <p:cNvSpPr txBox="1"/>
                    <p:nvPr/>
                  </p:nvSpPr>
                  <p:spPr>
                    <a:xfrm>
                      <a:off x="1355935" y="2168297"/>
                      <a:ext cx="584584"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𝑥</m:t>
                                </m:r>
                              </m:e>
                              <m:sub>
                                <m:r>
                                  <a:rPr lang="en-US" sz="2400" b="0" i="1" smtClean="0">
                                    <a:solidFill>
                                      <a:schemeClr val="bg1"/>
                                    </a:solidFill>
                                    <a:latin typeface="Cambria Math" panose="02040503050406030204" pitchFamily="18" charset="0"/>
                                  </a:rPr>
                                  <m:t>𝑛</m:t>
                                </m:r>
                              </m:sub>
                            </m:sSub>
                          </m:oMath>
                        </m:oMathPara>
                      </a14:m>
                      <a:endParaRPr lang="en-US" sz="2400" dirty="0">
                        <a:solidFill>
                          <a:schemeClr val="bg1"/>
                        </a:solidFill>
                      </a:endParaRPr>
                    </a:p>
                  </p:txBody>
                </p:sp>
              </mc:Choice>
              <mc:Fallback xmlns="">
                <p:sp>
                  <p:nvSpPr>
                    <p:cNvPr id="28" name="TextBox 27">
                      <a:extLst>
                        <a:ext uri="{FF2B5EF4-FFF2-40B4-BE49-F238E27FC236}">
                          <a16:creationId xmlns:a16="http://schemas.microsoft.com/office/drawing/2014/main" id="{F0BE290C-F8CB-B383-6680-0BA34A7BE7C6}"/>
                        </a:ext>
                      </a:extLst>
                    </p:cNvPr>
                    <p:cNvSpPr txBox="1">
                      <a:spLocks noRot="1" noChangeAspect="1" noMove="1" noResize="1" noEditPoints="1" noAdjustHandles="1" noChangeArrowheads="1" noChangeShapeType="1" noTextEdit="1"/>
                    </p:cNvSpPr>
                    <p:nvPr/>
                  </p:nvSpPr>
                  <p:spPr>
                    <a:xfrm>
                      <a:off x="1355935" y="2168297"/>
                      <a:ext cx="584584" cy="461665"/>
                    </a:xfrm>
                    <a:prstGeom prst="rect">
                      <a:avLst/>
                    </a:prstGeom>
                    <a:blipFill>
                      <a:blip r:embed="rId10"/>
                      <a:stretch>
                        <a:fillRect/>
                      </a:stretch>
                    </a:blipFill>
                  </p:spPr>
                  <p:txBody>
                    <a:bodyPr/>
                    <a:lstStyle/>
                    <a:p>
                      <a:r>
                        <a:rPr lang="en-US">
                          <a:noFill/>
                        </a:rPr>
                        <a:t> </a:t>
                      </a:r>
                    </a:p>
                  </p:txBody>
                </p:sp>
              </mc:Fallback>
            </mc:AlternateContent>
          </p:grpSp>
        </p:grpSp>
        <p:grpSp>
          <p:nvGrpSpPr>
            <p:cNvPr id="92" name="Group 91">
              <a:extLst>
                <a:ext uri="{FF2B5EF4-FFF2-40B4-BE49-F238E27FC236}">
                  <a16:creationId xmlns:a16="http://schemas.microsoft.com/office/drawing/2014/main" id="{47635CE1-5D0B-3489-DBAA-4080944A2798}"/>
                </a:ext>
                <a:ext uri="{C183D7F6-B498-43B3-948B-1728B52AA6E4}">
                  <adec:decorative xmlns:adec="http://schemas.microsoft.com/office/drawing/2017/decorative" val="1"/>
                </a:ext>
              </a:extLst>
            </p:cNvPr>
            <p:cNvGrpSpPr/>
            <p:nvPr/>
          </p:nvGrpSpPr>
          <p:grpSpPr>
            <a:xfrm>
              <a:off x="2754641" y="2298530"/>
              <a:ext cx="633251" cy="3179718"/>
              <a:chOff x="2754641" y="2298530"/>
              <a:chExt cx="633251" cy="3179718"/>
            </a:xfrm>
          </p:grpSpPr>
          <p:sp>
            <p:nvSpPr>
              <p:cNvPr id="93" name="Oval 92">
                <a:extLst>
                  <a:ext uri="{FF2B5EF4-FFF2-40B4-BE49-F238E27FC236}">
                    <a16:creationId xmlns:a16="http://schemas.microsoft.com/office/drawing/2014/main" id="{09A972B6-661F-F9F9-826D-CD722ECD4D3C}"/>
                  </a:ext>
                  <a:ext uri="{C183D7F6-B498-43B3-948B-1728B52AA6E4}">
                    <adec:decorative xmlns:adec="http://schemas.microsoft.com/office/drawing/2017/decorative" val="1"/>
                  </a:ext>
                </a:extLst>
              </p:cNvPr>
              <p:cNvSpPr/>
              <p:nvPr/>
            </p:nvSpPr>
            <p:spPr>
              <a:xfrm>
                <a:off x="2757900" y="2298530"/>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a:extLst>
                  <a:ext uri="{FF2B5EF4-FFF2-40B4-BE49-F238E27FC236}">
                    <a16:creationId xmlns:a16="http://schemas.microsoft.com/office/drawing/2014/main" id="{F19BB210-A83B-F89F-903B-B08CBF6455E2}"/>
                  </a:ext>
                  <a:ext uri="{C183D7F6-B498-43B3-948B-1728B52AA6E4}">
                    <adec:decorative xmlns:adec="http://schemas.microsoft.com/office/drawing/2017/decorative" val="1"/>
                  </a:ext>
                </a:extLst>
              </p:cNvPr>
              <p:cNvSpPr/>
              <p:nvPr/>
            </p:nvSpPr>
            <p:spPr>
              <a:xfrm>
                <a:off x="2754641" y="3147706"/>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94">
                <a:extLst>
                  <a:ext uri="{FF2B5EF4-FFF2-40B4-BE49-F238E27FC236}">
                    <a16:creationId xmlns:a16="http://schemas.microsoft.com/office/drawing/2014/main" id="{7DEEE295-DF81-CB3F-B45A-0EFB04977F01}"/>
                  </a:ext>
                  <a:ext uri="{C183D7F6-B498-43B3-948B-1728B52AA6E4}">
                    <adec:decorative xmlns:adec="http://schemas.microsoft.com/office/drawing/2017/decorative" val="1"/>
                  </a:ext>
                </a:extLst>
              </p:cNvPr>
              <p:cNvSpPr/>
              <p:nvPr/>
            </p:nvSpPr>
            <p:spPr>
              <a:xfrm>
                <a:off x="2757900" y="3996882"/>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95">
                <a:extLst>
                  <a:ext uri="{FF2B5EF4-FFF2-40B4-BE49-F238E27FC236}">
                    <a16:creationId xmlns:a16="http://schemas.microsoft.com/office/drawing/2014/main" id="{82B6BF2E-9A2B-167A-3BFD-D2523DC78C7C}"/>
                  </a:ext>
                  <a:ext uri="{C183D7F6-B498-43B3-948B-1728B52AA6E4}">
                    <adec:decorative xmlns:adec="http://schemas.microsoft.com/office/drawing/2017/decorative" val="1"/>
                  </a:ext>
                </a:extLst>
              </p:cNvPr>
              <p:cNvSpPr/>
              <p:nvPr/>
            </p:nvSpPr>
            <p:spPr>
              <a:xfrm>
                <a:off x="2757900" y="4846058"/>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1" name="Group 100">
              <a:extLst>
                <a:ext uri="{FF2B5EF4-FFF2-40B4-BE49-F238E27FC236}">
                  <a16:creationId xmlns:a16="http://schemas.microsoft.com/office/drawing/2014/main" id="{868435E1-4DB3-6424-2AD5-97EE61F65056}"/>
                </a:ext>
                <a:ext uri="{C183D7F6-B498-43B3-948B-1728B52AA6E4}">
                  <adec:decorative xmlns:adec="http://schemas.microsoft.com/office/drawing/2017/decorative" val="1"/>
                </a:ext>
              </a:extLst>
            </p:cNvPr>
            <p:cNvGrpSpPr/>
            <p:nvPr/>
          </p:nvGrpSpPr>
          <p:grpSpPr>
            <a:xfrm>
              <a:off x="4297463" y="2743441"/>
              <a:ext cx="633251" cy="2330542"/>
              <a:chOff x="4297463" y="2743441"/>
              <a:chExt cx="633251" cy="2330542"/>
            </a:xfrm>
          </p:grpSpPr>
          <p:sp>
            <p:nvSpPr>
              <p:cNvPr id="102" name="Oval 101">
                <a:extLst>
                  <a:ext uri="{FF2B5EF4-FFF2-40B4-BE49-F238E27FC236}">
                    <a16:creationId xmlns:a16="http://schemas.microsoft.com/office/drawing/2014/main" id="{8A1A9B77-806E-32AC-7B24-5ED8831A09E6}"/>
                  </a:ext>
                  <a:ext uri="{C183D7F6-B498-43B3-948B-1728B52AA6E4}">
                    <adec:decorative xmlns:adec="http://schemas.microsoft.com/office/drawing/2017/decorative" val="1"/>
                  </a:ext>
                </a:extLst>
              </p:cNvPr>
              <p:cNvSpPr/>
              <p:nvPr/>
            </p:nvSpPr>
            <p:spPr>
              <a:xfrm>
                <a:off x="4297463" y="2743441"/>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Oval 102">
                <a:extLst>
                  <a:ext uri="{FF2B5EF4-FFF2-40B4-BE49-F238E27FC236}">
                    <a16:creationId xmlns:a16="http://schemas.microsoft.com/office/drawing/2014/main" id="{2B761EEC-4374-DA6C-A581-FCD76528CCA3}"/>
                  </a:ext>
                  <a:ext uri="{C183D7F6-B498-43B3-948B-1728B52AA6E4}">
                    <adec:decorative xmlns:adec="http://schemas.microsoft.com/office/drawing/2017/decorative" val="1"/>
                  </a:ext>
                </a:extLst>
              </p:cNvPr>
              <p:cNvSpPr/>
              <p:nvPr/>
            </p:nvSpPr>
            <p:spPr>
              <a:xfrm>
                <a:off x="4300722" y="3592617"/>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Oval 103">
                <a:extLst>
                  <a:ext uri="{FF2B5EF4-FFF2-40B4-BE49-F238E27FC236}">
                    <a16:creationId xmlns:a16="http://schemas.microsoft.com/office/drawing/2014/main" id="{CFA2E8F6-4C15-16FF-F68B-BF40D89CF3C7}"/>
                  </a:ext>
                  <a:ext uri="{C183D7F6-B498-43B3-948B-1728B52AA6E4}">
                    <adec:decorative xmlns:adec="http://schemas.microsoft.com/office/drawing/2017/decorative" val="1"/>
                  </a:ext>
                </a:extLst>
              </p:cNvPr>
              <p:cNvSpPr/>
              <p:nvPr/>
            </p:nvSpPr>
            <p:spPr>
              <a:xfrm>
                <a:off x="4300722" y="4441793"/>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cxnSp>
        <p:nvCxnSpPr>
          <p:cNvPr id="110" name="Curved Connector 109">
            <a:extLst>
              <a:ext uri="{FF2B5EF4-FFF2-40B4-BE49-F238E27FC236}">
                <a16:creationId xmlns:a16="http://schemas.microsoft.com/office/drawing/2014/main" id="{D6484014-9259-F11D-632C-E6BB993322D3}"/>
              </a:ext>
              <a:ext uri="{C183D7F6-B498-43B3-948B-1728B52AA6E4}">
                <adec:decorative xmlns:adec="http://schemas.microsoft.com/office/drawing/2017/decorative" val="1"/>
              </a:ext>
            </a:extLst>
          </p:cNvPr>
          <p:cNvCxnSpPr>
            <a:stCxn id="93" idx="6"/>
            <a:endCxn id="93" idx="0"/>
          </p:cNvCxnSpPr>
          <p:nvPr/>
        </p:nvCxnSpPr>
        <p:spPr>
          <a:xfrm flipH="1" flipV="1">
            <a:off x="5421856" y="2900407"/>
            <a:ext cx="314996" cy="316095"/>
          </a:xfrm>
          <a:prstGeom prst="curvedConnector4">
            <a:avLst>
              <a:gd name="adj1" fmla="val -72572"/>
              <a:gd name="adj2" fmla="val 172320"/>
            </a:avLst>
          </a:prstGeom>
          <a:ln w="285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11" name="Curved Connector 110">
            <a:extLst>
              <a:ext uri="{FF2B5EF4-FFF2-40B4-BE49-F238E27FC236}">
                <a16:creationId xmlns:a16="http://schemas.microsoft.com/office/drawing/2014/main" id="{A3E19611-87A0-24C3-B5FF-BCD2790B7D5D}"/>
              </a:ext>
              <a:ext uri="{C183D7F6-B498-43B3-948B-1728B52AA6E4}">
                <adec:decorative xmlns:adec="http://schemas.microsoft.com/office/drawing/2017/decorative" val="1"/>
              </a:ext>
            </a:extLst>
          </p:cNvPr>
          <p:cNvCxnSpPr>
            <a:cxnSpLocks/>
            <a:stCxn id="94" idx="6"/>
            <a:endCxn id="94" idx="0"/>
          </p:cNvCxnSpPr>
          <p:nvPr/>
        </p:nvCxnSpPr>
        <p:spPr>
          <a:xfrm flipH="1" flipV="1">
            <a:off x="5418597" y="3749583"/>
            <a:ext cx="314996" cy="316095"/>
          </a:xfrm>
          <a:prstGeom prst="curvedConnector4">
            <a:avLst>
              <a:gd name="adj1" fmla="val -72572"/>
              <a:gd name="adj2" fmla="val 172320"/>
            </a:avLst>
          </a:prstGeom>
          <a:ln w="285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14" name="Curved Connector 113">
            <a:extLst>
              <a:ext uri="{FF2B5EF4-FFF2-40B4-BE49-F238E27FC236}">
                <a16:creationId xmlns:a16="http://schemas.microsoft.com/office/drawing/2014/main" id="{976CD9FF-5995-F494-8831-19A81F8D1C0F}"/>
              </a:ext>
              <a:ext uri="{C183D7F6-B498-43B3-948B-1728B52AA6E4}">
                <adec:decorative xmlns:adec="http://schemas.microsoft.com/office/drawing/2017/decorative" val="1"/>
              </a:ext>
            </a:extLst>
          </p:cNvPr>
          <p:cNvCxnSpPr>
            <a:cxnSpLocks/>
            <a:stCxn id="95" idx="6"/>
            <a:endCxn id="95" idx="0"/>
          </p:cNvCxnSpPr>
          <p:nvPr/>
        </p:nvCxnSpPr>
        <p:spPr>
          <a:xfrm flipH="1" flipV="1">
            <a:off x="5421856" y="4598759"/>
            <a:ext cx="314996" cy="316095"/>
          </a:xfrm>
          <a:prstGeom prst="curvedConnector4">
            <a:avLst>
              <a:gd name="adj1" fmla="val -72572"/>
              <a:gd name="adj2" fmla="val 172320"/>
            </a:avLst>
          </a:prstGeom>
          <a:ln w="285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Curved Connector 116">
            <a:extLst>
              <a:ext uri="{FF2B5EF4-FFF2-40B4-BE49-F238E27FC236}">
                <a16:creationId xmlns:a16="http://schemas.microsoft.com/office/drawing/2014/main" id="{8CF6140F-60A1-86D4-86ED-1109A8F1D09B}"/>
              </a:ext>
              <a:ext uri="{C183D7F6-B498-43B3-948B-1728B52AA6E4}">
                <adec:decorative xmlns:adec="http://schemas.microsoft.com/office/drawing/2017/decorative" val="1"/>
              </a:ext>
            </a:extLst>
          </p:cNvPr>
          <p:cNvCxnSpPr>
            <a:cxnSpLocks/>
            <a:stCxn id="96" idx="6"/>
            <a:endCxn id="96" idx="0"/>
          </p:cNvCxnSpPr>
          <p:nvPr/>
        </p:nvCxnSpPr>
        <p:spPr>
          <a:xfrm flipH="1" flipV="1">
            <a:off x="5421856" y="5447935"/>
            <a:ext cx="314996" cy="316095"/>
          </a:xfrm>
          <a:prstGeom prst="curvedConnector4">
            <a:avLst>
              <a:gd name="adj1" fmla="val -72572"/>
              <a:gd name="adj2" fmla="val 172320"/>
            </a:avLst>
          </a:prstGeom>
          <a:ln w="285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0" name="Curved Connector 119">
            <a:extLst>
              <a:ext uri="{FF2B5EF4-FFF2-40B4-BE49-F238E27FC236}">
                <a16:creationId xmlns:a16="http://schemas.microsoft.com/office/drawing/2014/main" id="{3920B5D2-AF3B-712B-5558-47E7BBE47B55}"/>
              </a:ext>
              <a:ext uri="{C183D7F6-B498-43B3-948B-1728B52AA6E4}">
                <adec:decorative xmlns:adec="http://schemas.microsoft.com/office/drawing/2017/decorative" val="1"/>
              </a:ext>
            </a:extLst>
          </p:cNvPr>
          <p:cNvCxnSpPr>
            <a:cxnSpLocks/>
            <a:stCxn id="104" idx="6"/>
            <a:endCxn id="104" idx="0"/>
          </p:cNvCxnSpPr>
          <p:nvPr/>
        </p:nvCxnSpPr>
        <p:spPr>
          <a:xfrm flipH="1" flipV="1">
            <a:off x="6964678" y="5043670"/>
            <a:ext cx="314996" cy="316095"/>
          </a:xfrm>
          <a:prstGeom prst="curvedConnector4">
            <a:avLst>
              <a:gd name="adj1" fmla="val -72572"/>
              <a:gd name="adj2" fmla="val 172320"/>
            </a:avLst>
          </a:prstGeom>
          <a:ln w="285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3" name="Curved Connector 122">
            <a:extLst>
              <a:ext uri="{FF2B5EF4-FFF2-40B4-BE49-F238E27FC236}">
                <a16:creationId xmlns:a16="http://schemas.microsoft.com/office/drawing/2014/main" id="{28DE901E-9154-C014-F4B8-DF9C75809084}"/>
              </a:ext>
              <a:ext uri="{C183D7F6-B498-43B3-948B-1728B52AA6E4}">
                <adec:decorative xmlns:adec="http://schemas.microsoft.com/office/drawing/2017/decorative" val="1"/>
              </a:ext>
            </a:extLst>
          </p:cNvPr>
          <p:cNvCxnSpPr>
            <a:cxnSpLocks/>
            <a:stCxn id="103" idx="6"/>
            <a:endCxn id="103" idx="0"/>
          </p:cNvCxnSpPr>
          <p:nvPr/>
        </p:nvCxnSpPr>
        <p:spPr>
          <a:xfrm flipH="1" flipV="1">
            <a:off x="6964678" y="4194494"/>
            <a:ext cx="314996" cy="316095"/>
          </a:xfrm>
          <a:prstGeom prst="curvedConnector4">
            <a:avLst>
              <a:gd name="adj1" fmla="val -72572"/>
              <a:gd name="adj2" fmla="val 172320"/>
            </a:avLst>
          </a:prstGeom>
          <a:ln w="285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Curved Connector 125">
            <a:extLst>
              <a:ext uri="{FF2B5EF4-FFF2-40B4-BE49-F238E27FC236}">
                <a16:creationId xmlns:a16="http://schemas.microsoft.com/office/drawing/2014/main" id="{9912F09A-115D-0BD5-CE2B-247D90A39E4A}"/>
              </a:ext>
              <a:ext uri="{C183D7F6-B498-43B3-948B-1728B52AA6E4}">
                <adec:decorative xmlns:adec="http://schemas.microsoft.com/office/drawing/2017/decorative" val="1"/>
              </a:ext>
            </a:extLst>
          </p:cNvPr>
          <p:cNvCxnSpPr>
            <a:cxnSpLocks/>
            <a:stCxn id="102" idx="6"/>
            <a:endCxn id="102" idx="0"/>
          </p:cNvCxnSpPr>
          <p:nvPr/>
        </p:nvCxnSpPr>
        <p:spPr>
          <a:xfrm flipH="1" flipV="1">
            <a:off x="6961419" y="3345318"/>
            <a:ext cx="314996" cy="316095"/>
          </a:xfrm>
          <a:prstGeom prst="curvedConnector4">
            <a:avLst>
              <a:gd name="adj1" fmla="val -72572"/>
              <a:gd name="adj2" fmla="val 172320"/>
            </a:avLst>
          </a:prstGeom>
          <a:ln w="28575">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8366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BAC18-CB5E-EB14-0861-C376AF7E1942}"/>
            </a:ext>
          </a:extLst>
        </p:cNvPr>
        <p:cNvGrpSpPr/>
        <p:nvPr/>
      </p:nvGrpSpPr>
      <p:grpSpPr>
        <a:xfrm>
          <a:off x="0" y="0"/>
          <a:ext cx="0" cy="0"/>
          <a:chOff x="0" y="0"/>
          <a:chExt cx="0" cy="0"/>
        </a:xfrm>
      </p:grpSpPr>
      <p:sp>
        <p:nvSpPr>
          <p:cNvPr id="97" name="Rectangle 96">
            <a:extLst>
              <a:ext uri="{FF2B5EF4-FFF2-40B4-BE49-F238E27FC236}">
                <a16:creationId xmlns:a16="http://schemas.microsoft.com/office/drawing/2014/main" id="{97632CAA-BBDE-F952-0963-326C256B3258}"/>
              </a:ext>
              <a:ext uri="{C183D7F6-B498-43B3-948B-1728B52AA6E4}">
                <adec:decorative xmlns:adec="http://schemas.microsoft.com/office/drawing/2017/decorative" val="1"/>
              </a:ext>
            </a:extLst>
          </p:cNvPr>
          <p:cNvSpPr/>
          <p:nvPr/>
        </p:nvSpPr>
        <p:spPr>
          <a:xfrm>
            <a:off x="5418596" y="6254239"/>
            <a:ext cx="1439404" cy="4672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7C72B054-B090-0088-91F8-64DEE595F991}"/>
              </a:ext>
            </a:extLst>
          </p:cNvPr>
          <p:cNvSpPr>
            <a:spLocks noGrp="1"/>
          </p:cNvSpPr>
          <p:nvPr>
            <p:ph type="title"/>
          </p:nvPr>
        </p:nvSpPr>
        <p:spPr/>
        <p:txBody>
          <a:bodyPr/>
          <a:lstStyle/>
          <a:p>
            <a:r>
              <a:rPr lang="en-US" dirty="0"/>
              <a:t>Neural Network Learning</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754444FF-2253-2A5F-E71F-A2F1CC44F24F}"/>
                  </a:ext>
                </a:extLst>
              </p:cNvPr>
              <p:cNvSpPr>
                <a:spLocks noGrp="1"/>
              </p:cNvSpPr>
              <p:nvPr>
                <p:ph idx="1"/>
              </p:nvPr>
            </p:nvSpPr>
            <p:spPr/>
            <p:txBody>
              <a:bodyPr/>
              <a:lstStyle/>
              <a:p>
                <a:pPr marL="0" indent="0">
                  <a:lnSpc>
                    <a:spcPct val="100000"/>
                  </a:lnSpc>
                  <a:buNone/>
                </a:pPr>
                <a:r>
                  <a:rPr lang="en-US" dirty="0"/>
                  <a:t>Compute the effect of a weight </a:t>
                </a:r>
                <a14:m>
                  <m:oMath xmlns:m="http://schemas.openxmlformats.org/officeDocument/2006/math">
                    <m:r>
                      <a:rPr lang="en-US" b="0" i="1" smtClean="0">
                        <a:latin typeface="Cambria Math" panose="02040503050406030204" pitchFamily="18" charset="0"/>
                      </a:rPr>
                      <m:t>𝑤</m:t>
                    </m:r>
                  </m:oMath>
                </a14:m>
                <a:r>
                  <a:rPr lang="en-US" dirty="0"/>
                  <a:t> on the loss function (i.e.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ℒ</m:t>
                        </m:r>
                      </m:num>
                      <m:den>
                        <m:r>
                          <a:rPr lang="en-US" b="0" i="1" smtClean="0">
                            <a:latin typeface="Cambria Math" panose="02040503050406030204" pitchFamily="18" charset="0"/>
                          </a:rPr>
                          <m:t>𝜕</m:t>
                        </m:r>
                        <m:r>
                          <a:rPr lang="en-US" b="0" i="1" smtClean="0">
                            <a:latin typeface="Cambria Math" panose="02040503050406030204" pitchFamily="18" charset="0"/>
                          </a:rPr>
                          <m:t>𝑤</m:t>
                        </m:r>
                      </m:den>
                    </m:f>
                  </m:oMath>
                </a14:m>
                <a:r>
                  <a:rPr lang="en-US" dirty="0"/>
                  <a:t>) by </a:t>
                </a:r>
                <a:r>
                  <a:rPr lang="en-US" b="1" dirty="0">
                    <a:solidFill>
                      <a:schemeClr val="accent2"/>
                    </a:solidFill>
                    <a:latin typeface="Avenir Next" panose="020B0503020202020204" pitchFamily="34" charset="0"/>
                  </a:rPr>
                  <a:t>propagating the error backwards</a:t>
                </a:r>
                <a:r>
                  <a:rPr lang="en-US" dirty="0"/>
                  <a:t> through the network, combining with chain rule</a:t>
                </a:r>
              </a:p>
              <a:p>
                <a:pPr marL="0" indent="0">
                  <a:lnSpc>
                    <a:spcPct val="100000"/>
                  </a:lnSpc>
                  <a:buNone/>
                </a:pPr>
                <a:endParaRPr lang="en-US" dirty="0"/>
              </a:p>
              <a:p>
                <a:pPr marL="0" indent="0">
                  <a:lnSpc>
                    <a:spcPct val="100000"/>
                  </a:lnSpc>
                  <a:buNone/>
                </a:pPr>
                <a14:m>
                  <m:oMathPara xmlns:m="http://schemas.openxmlformats.org/officeDocument/2006/math">
                    <m:oMathParaPr>
                      <m:jc m:val="centerGroup"/>
                    </m:oMathParaPr>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m:t>
                          </m:r>
                        </m:num>
                        <m:den>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𝑊</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𝑙</m:t>
                                  </m:r>
                                </m:e>
                              </m:d>
                            </m:sup>
                          </m:sSup>
                        </m:den>
                      </m:f>
                      <m:r>
                        <a:rPr lang="en-US" i="1" smtClean="0">
                          <a:latin typeface="Cambria Math" panose="02040503050406030204" pitchFamily="18" charset="0"/>
                          <a:ea typeface="Cambria Math" panose="02040503050406030204" pitchFamily="18" charset="0"/>
                        </a:rPr>
                        <m:t>ℒ</m:t>
                      </m:r>
                      <m:d>
                        <m:dPr>
                          <m:ctrlPr>
                            <a:rPr lang="en-US" b="0" i="1" smtClean="0">
                              <a:latin typeface="Cambria Math" panose="02040503050406030204" pitchFamily="18" charset="0"/>
                              <a:ea typeface="Cambria Math" panose="02040503050406030204" pitchFamily="18" charset="0"/>
                            </a:rPr>
                          </m:ctrlPr>
                        </m:dPr>
                        <m:e>
                          <m:acc>
                            <m:accPr>
                              <m:chr m:val="⃗"/>
                              <m:ctrlPr>
                                <a:rPr lang="en-US" b="1" i="1" smtClean="0">
                                  <a:latin typeface="Cambria Math" panose="02040503050406030204" pitchFamily="18" charset="0"/>
                                  <a:ea typeface="Cambria Math" panose="02040503050406030204" pitchFamily="18" charset="0"/>
                                </a:rPr>
                              </m:ctrlPr>
                            </m:accPr>
                            <m:e>
                              <m:r>
                                <a:rPr lang="en-US" b="1" i="1" smtClean="0">
                                  <a:latin typeface="Cambria Math" panose="02040503050406030204" pitchFamily="18" charset="0"/>
                                  <a:ea typeface="Cambria Math" panose="02040503050406030204" pitchFamily="18" charset="0"/>
                                </a:rPr>
                                <m:t>𝒙</m:t>
                              </m:r>
                            </m:e>
                          </m:acc>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𝑦</m:t>
                          </m:r>
                        </m:e>
                      </m:d>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ℒ</m:t>
                          </m:r>
                        </m:num>
                        <m:den>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acc>
                                <m:accPr>
                                  <m:chr m:val="⃗"/>
                                  <m:ctrlPr>
                                    <a:rPr lang="en-US" b="1" i="1" smtClean="0">
                                      <a:latin typeface="Cambria Math" panose="02040503050406030204" pitchFamily="18" charset="0"/>
                                      <a:ea typeface="Cambria Math" panose="02040503050406030204" pitchFamily="18" charset="0"/>
                                    </a:rPr>
                                  </m:ctrlPr>
                                </m:accPr>
                                <m:e>
                                  <m:r>
                                    <a:rPr lang="en-US" b="1" i="1" smtClean="0">
                                      <a:latin typeface="Cambria Math" panose="02040503050406030204" pitchFamily="18" charset="0"/>
                                      <a:ea typeface="Cambria Math" panose="02040503050406030204" pitchFamily="18" charset="0"/>
                                    </a:rPr>
                                    <m:t>𝒛</m:t>
                                  </m:r>
                                </m:e>
                              </m:acc>
                            </m:e>
                            <m:sup>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𝑙</m:t>
                              </m:r>
                              <m:r>
                                <a:rPr lang="en-US" b="0" i="1" smtClean="0">
                                  <a:latin typeface="Cambria Math" panose="02040503050406030204" pitchFamily="18" charset="0"/>
                                  <a:ea typeface="Cambria Math" panose="02040503050406030204" pitchFamily="18" charset="0"/>
                                </a:rPr>
                                <m:t>)</m:t>
                              </m:r>
                            </m:sup>
                          </m:sSup>
                        </m:den>
                      </m:f>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acc>
                                <m:accPr>
                                  <m:chr m:val="⃗"/>
                                  <m:ctrlPr>
                                    <a:rPr lang="en-US" b="1" i="1" smtClean="0">
                                      <a:latin typeface="Cambria Math" panose="02040503050406030204" pitchFamily="18" charset="0"/>
                                      <a:ea typeface="Cambria Math" panose="02040503050406030204" pitchFamily="18" charset="0"/>
                                    </a:rPr>
                                  </m:ctrlPr>
                                </m:accPr>
                                <m:e>
                                  <m:r>
                                    <a:rPr lang="en-US" b="1" i="1" smtClean="0">
                                      <a:latin typeface="Cambria Math" panose="02040503050406030204" pitchFamily="18" charset="0"/>
                                      <a:ea typeface="Cambria Math" panose="02040503050406030204" pitchFamily="18" charset="0"/>
                                    </a:rPr>
                                    <m:t>𝒛</m:t>
                                  </m:r>
                                </m:e>
                              </m:acc>
                            </m:e>
                            <m:sup>
                              <m:d>
                                <m:dPr>
                                  <m:ctrlPr>
                                    <a:rPr lang="en-US" b="0" i="1" smtClean="0">
                                      <a:latin typeface="Cambria Math" panose="02040503050406030204" pitchFamily="18" charset="0"/>
                                    </a:rPr>
                                  </m:ctrlPr>
                                </m:dPr>
                                <m:e>
                                  <m:r>
                                    <a:rPr lang="en-US" b="0" i="1" smtClean="0">
                                      <a:latin typeface="Cambria Math" panose="02040503050406030204" pitchFamily="18" charset="0"/>
                                    </a:rPr>
                                    <m:t>𝑙</m:t>
                                  </m:r>
                                </m:e>
                              </m:d>
                            </m:sup>
                          </m:sSup>
                        </m:num>
                        <m:den>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𝑊</m:t>
                              </m:r>
                            </m:e>
                            <m:sup>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𝑙</m:t>
                                  </m:r>
                                </m:e>
                              </m:d>
                            </m:sup>
                          </m:sSup>
                        </m:den>
                      </m:f>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ℒ</m:t>
                          </m:r>
                        </m:num>
                        <m:den>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acc>
                                <m:accPr>
                                  <m:chr m:val="⃗"/>
                                  <m:ctrlPr>
                                    <a:rPr lang="en-US" b="1" i="1" smtClean="0">
                                      <a:latin typeface="Cambria Math" panose="02040503050406030204" pitchFamily="18" charset="0"/>
                                      <a:ea typeface="Cambria Math" panose="02040503050406030204" pitchFamily="18" charset="0"/>
                                    </a:rPr>
                                  </m:ctrlPr>
                                </m:accPr>
                                <m:e>
                                  <m:r>
                                    <a:rPr lang="en-US" b="1" i="1" smtClean="0">
                                      <a:latin typeface="Cambria Math" panose="02040503050406030204" pitchFamily="18" charset="0"/>
                                      <a:ea typeface="Cambria Math" panose="02040503050406030204" pitchFamily="18" charset="0"/>
                                    </a:rPr>
                                    <m:t>𝒛</m:t>
                                  </m:r>
                                </m:e>
                              </m:acc>
                            </m:e>
                            <m:sup>
                              <m:d>
                                <m:dPr>
                                  <m:ctrlPr>
                                    <a:rPr lang="en-US" b="0" i="1" smtClean="0">
                                      <a:latin typeface="Cambria Math" panose="02040503050406030204" pitchFamily="18" charset="0"/>
                                    </a:rPr>
                                  </m:ctrlPr>
                                </m:dPr>
                                <m:e>
                                  <m:r>
                                    <a:rPr lang="en-US" b="0" i="1" smtClean="0">
                                      <a:latin typeface="Cambria Math" panose="02040503050406030204" pitchFamily="18" charset="0"/>
                                    </a:rPr>
                                    <m:t>𝑙</m:t>
                                  </m:r>
                                </m:e>
                              </m:d>
                            </m:sup>
                          </m:sSup>
                        </m:den>
                      </m:f>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acc>
                                <m:accPr>
                                  <m:chr m:val="⃗"/>
                                  <m:ctrlPr>
                                    <a:rPr lang="en-US" b="0" i="1" smtClean="0">
                                      <a:latin typeface="Cambria Math" panose="02040503050406030204" pitchFamily="18" charset="0"/>
                                      <a:ea typeface="Cambria Math" panose="02040503050406030204" pitchFamily="18" charset="0"/>
                                    </a:rPr>
                                  </m:ctrlPr>
                                </m:accPr>
                                <m:e>
                                  <m:r>
                                    <a:rPr lang="en-US" b="0" i="1" smtClean="0">
                                      <a:latin typeface="Cambria Math" panose="02040503050406030204" pitchFamily="18" charset="0"/>
                                      <a:ea typeface="Cambria Math" panose="02040503050406030204" pitchFamily="18" charset="0"/>
                                    </a:rPr>
                                    <m:t>𝑎</m:t>
                                  </m:r>
                                </m:e>
                              </m:acc>
                            </m:e>
                            <m:sup>
                              <m:r>
                                <a:rPr lang="en-US" b="0" i="1" smtClean="0">
                                  <a:latin typeface="Cambria Math" panose="02040503050406030204" pitchFamily="18" charset="0"/>
                                </a:rPr>
                                <m:t>(</m:t>
                              </m:r>
                              <m:r>
                                <a:rPr lang="en-US" b="0" i="1" smtClean="0">
                                  <a:latin typeface="Cambria Math" panose="02040503050406030204" pitchFamily="18" charset="0"/>
                                </a:rPr>
                                <m:t>𝑙</m:t>
                              </m:r>
                              <m:r>
                                <a:rPr lang="en-US" b="0" i="1" smtClean="0">
                                  <a:latin typeface="Cambria Math" panose="02040503050406030204" pitchFamily="18" charset="0"/>
                                </a:rPr>
                                <m:t>−1)</m:t>
                              </m:r>
                            </m:sup>
                          </m:sSup>
                          <m:r>
                            <a:rPr lang="en-US" b="0" i="1" smtClean="0">
                              <a:latin typeface="Cambria Math" panose="02040503050406030204" pitchFamily="18" charset="0"/>
                            </a:rPr>
                            <m:t>)</m:t>
                          </m:r>
                        </m:e>
                        <m:sup>
                          <m:r>
                            <a:rPr lang="en-US" b="0" i="1" smtClean="0">
                              <a:latin typeface="Cambria Math" panose="02040503050406030204" pitchFamily="18" charset="0"/>
                            </a:rPr>
                            <m:t>⊤</m:t>
                          </m:r>
                        </m:sup>
                      </m:sSup>
                    </m:oMath>
                  </m:oMathPara>
                </a14:m>
                <a:endParaRPr lang="en-US" dirty="0"/>
              </a:p>
            </p:txBody>
          </p:sp>
        </mc:Choice>
        <mc:Fallback xmlns="">
          <p:sp>
            <p:nvSpPr>
              <p:cNvPr id="7" name="Content Placeholder 6">
                <a:extLst>
                  <a:ext uri="{FF2B5EF4-FFF2-40B4-BE49-F238E27FC236}">
                    <a16:creationId xmlns:a16="http://schemas.microsoft.com/office/drawing/2014/main" id="{B01907AF-79F6-BCC8-6739-D356EB714DD5}"/>
                  </a:ext>
                </a:extLst>
              </p:cNvPr>
              <p:cNvSpPr>
                <a:spLocks noGrp="1" noRot="1" noChangeAspect="1" noMove="1" noResize="1" noEditPoints="1" noAdjustHandles="1" noChangeArrowheads="1" noChangeShapeType="1" noTextEdit="1"/>
              </p:cNvSpPr>
              <p:nvPr>
                <p:ph idx="1"/>
              </p:nvPr>
            </p:nvSpPr>
            <p:spPr>
              <a:blipFill>
                <a:blip r:embed="rId2"/>
                <a:stretch>
                  <a:fillRect l="-907" r="-34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0983080E-C2BE-A802-8492-012C3C091402}"/>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A7330D08-21EE-7087-A768-E82A6C20424B}"/>
              </a:ext>
            </a:extLst>
          </p:cNvPr>
          <p:cNvSpPr>
            <a:spLocks noGrp="1"/>
          </p:cNvSpPr>
          <p:nvPr>
            <p:ph type="sldNum" sz="quarter" idx="12"/>
          </p:nvPr>
        </p:nvSpPr>
        <p:spPr/>
        <p:txBody>
          <a:bodyPr/>
          <a:lstStyle/>
          <a:p>
            <a:fld id="{0C6CD854-DD62-6C4B-87F1-66B34D688D3F}" type="slidenum">
              <a:rPr lang="en-US" smtClean="0"/>
              <a:t>3</a:t>
            </a:fld>
            <a:endParaRPr lang="en-US"/>
          </a:p>
        </p:txBody>
      </p:sp>
      <p:grpSp>
        <p:nvGrpSpPr>
          <p:cNvPr id="96" name="Group 95">
            <a:extLst>
              <a:ext uri="{FF2B5EF4-FFF2-40B4-BE49-F238E27FC236}">
                <a16:creationId xmlns:a16="http://schemas.microsoft.com/office/drawing/2014/main" id="{B2DA5437-3F5B-D584-A33A-F299E700C07A}"/>
              </a:ext>
              <a:ext uri="{C183D7F6-B498-43B3-948B-1728B52AA6E4}">
                <adec:decorative xmlns:adec="http://schemas.microsoft.com/office/drawing/2017/decorative" val="1"/>
              </a:ext>
            </a:extLst>
          </p:cNvPr>
          <p:cNvGrpSpPr/>
          <p:nvPr/>
        </p:nvGrpSpPr>
        <p:grpSpPr>
          <a:xfrm>
            <a:off x="3355867" y="4167240"/>
            <a:ext cx="5480263" cy="2331717"/>
            <a:chOff x="3355867" y="4207195"/>
            <a:chExt cx="5480263" cy="2331717"/>
          </a:xfrm>
        </p:grpSpPr>
        <p:grpSp>
          <p:nvGrpSpPr>
            <p:cNvPr id="88" name="Group 87">
              <a:extLst>
                <a:ext uri="{FF2B5EF4-FFF2-40B4-BE49-F238E27FC236}">
                  <a16:creationId xmlns:a16="http://schemas.microsoft.com/office/drawing/2014/main" id="{EDD902FC-8CFA-DD35-6C62-16484F1FF9F3}"/>
                </a:ext>
              </a:extLst>
            </p:cNvPr>
            <p:cNvGrpSpPr/>
            <p:nvPr/>
          </p:nvGrpSpPr>
          <p:grpSpPr>
            <a:xfrm>
              <a:off x="3355867" y="4207195"/>
              <a:ext cx="5480263" cy="2331717"/>
              <a:chOff x="3653126" y="4438113"/>
              <a:chExt cx="5480263" cy="2331717"/>
            </a:xfrm>
          </p:grpSpPr>
          <p:sp>
            <p:nvSpPr>
              <p:cNvPr id="68" name="Oval 67">
                <a:extLst>
                  <a:ext uri="{FF2B5EF4-FFF2-40B4-BE49-F238E27FC236}">
                    <a16:creationId xmlns:a16="http://schemas.microsoft.com/office/drawing/2014/main" id="{46C3FC62-A27B-A424-16BE-DB6D4CCCA049}"/>
                  </a:ext>
                </a:extLst>
              </p:cNvPr>
              <p:cNvSpPr/>
              <p:nvPr/>
            </p:nvSpPr>
            <p:spPr>
              <a:xfrm>
                <a:off x="3653126" y="4438113"/>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1785ACB2-6883-3AA1-7991-034DCDEF5E6D}"/>
                  </a:ext>
                </a:extLst>
              </p:cNvPr>
              <p:cNvGrpSpPr/>
              <p:nvPr/>
            </p:nvGrpSpPr>
            <p:grpSpPr>
              <a:xfrm>
                <a:off x="8503397" y="5268140"/>
                <a:ext cx="629992" cy="632190"/>
                <a:chOff x="1286791" y="2102183"/>
                <a:chExt cx="629992" cy="632190"/>
              </a:xfrm>
            </p:grpSpPr>
            <p:sp>
              <p:nvSpPr>
                <p:cNvPr id="34" name="Oval 33">
                  <a:extLst>
                    <a:ext uri="{FF2B5EF4-FFF2-40B4-BE49-F238E27FC236}">
                      <a16:creationId xmlns:a16="http://schemas.microsoft.com/office/drawing/2014/main" id="{07BE0E77-C559-9B5E-1B9E-49425270A5D9}"/>
                    </a:ext>
                  </a:extLst>
                </p:cNvPr>
                <p:cNvSpPr/>
                <p:nvPr/>
              </p:nvSpPr>
              <p:spPr>
                <a:xfrm>
                  <a:off x="1286791" y="2102183"/>
                  <a:ext cx="629992" cy="63219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D90E6AF2-FB00-EABE-67A4-47A60112160E}"/>
                        </a:ext>
                      </a:extLst>
                    </p:cNvPr>
                    <p:cNvSpPr txBox="1"/>
                    <p:nvPr/>
                  </p:nvSpPr>
                  <p:spPr>
                    <a:xfrm>
                      <a:off x="1382829" y="2181744"/>
                      <a:ext cx="438389"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acc>
                              <m:accPr>
                                <m:chr m:val="̂"/>
                                <m:ctrlPr>
                                  <a:rPr lang="en-US" sz="2400" b="0" i="1" smtClean="0">
                                    <a:solidFill>
                                      <a:schemeClr val="bg1"/>
                                    </a:solidFill>
                                    <a:latin typeface="Cambria Math" panose="02040503050406030204" pitchFamily="18" charset="0"/>
                                  </a:rPr>
                                </m:ctrlPr>
                              </m:accPr>
                              <m:e>
                                <m:r>
                                  <a:rPr lang="en-US" sz="2400" b="0" i="1" smtClean="0">
                                    <a:solidFill>
                                      <a:schemeClr val="bg1"/>
                                    </a:solidFill>
                                    <a:latin typeface="Cambria Math" panose="02040503050406030204" pitchFamily="18" charset="0"/>
                                  </a:rPr>
                                  <m:t>𝑦</m:t>
                                </m:r>
                              </m:e>
                            </m:acc>
                          </m:oMath>
                        </m:oMathPara>
                      </a14:m>
                      <a:endParaRPr lang="en-US" sz="2400" dirty="0">
                        <a:solidFill>
                          <a:schemeClr val="bg1"/>
                        </a:solidFill>
                      </a:endParaRPr>
                    </a:p>
                  </p:txBody>
                </p:sp>
              </mc:Choice>
              <mc:Fallback xmlns="">
                <p:sp>
                  <p:nvSpPr>
                    <p:cNvPr id="35" name="TextBox 34">
                      <a:extLst>
                        <a:ext uri="{FF2B5EF4-FFF2-40B4-BE49-F238E27FC236}">
                          <a16:creationId xmlns:a16="http://schemas.microsoft.com/office/drawing/2014/main" id="{97E8F509-A30E-0DAE-59CD-CD135BB9CE4E}"/>
                        </a:ext>
                      </a:extLst>
                    </p:cNvPr>
                    <p:cNvSpPr txBox="1">
                      <a:spLocks noRot="1" noChangeAspect="1" noMove="1" noResize="1" noEditPoints="1" noAdjustHandles="1" noChangeArrowheads="1" noChangeShapeType="1" noTextEdit="1"/>
                    </p:cNvSpPr>
                    <p:nvPr/>
                  </p:nvSpPr>
                  <p:spPr>
                    <a:xfrm>
                      <a:off x="1382829" y="2181744"/>
                      <a:ext cx="438389" cy="461665"/>
                    </a:xfrm>
                    <a:prstGeom prst="rect">
                      <a:avLst/>
                    </a:prstGeom>
                    <a:blipFill>
                      <a:blip r:embed="rId3"/>
                      <a:stretch>
                        <a:fillRect t="-5263" b="-5263"/>
                      </a:stretch>
                    </a:blipFill>
                  </p:spPr>
                  <p:txBody>
                    <a:bodyPr/>
                    <a:lstStyle/>
                    <a:p>
                      <a:r>
                        <a:rPr lang="en-US">
                          <a:noFill/>
                        </a:rPr>
                        <a:t> </a:t>
                      </a:r>
                    </a:p>
                  </p:txBody>
                </p:sp>
              </mc:Fallback>
            </mc:AlternateContent>
          </p:grpSp>
          <p:cxnSp>
            <p:nvCxnSpPr>
              <p:cNvPr id="41" name="Straight Connector 40">
                <a:extLst>
                  <a:ext uri="{FF2B5EF4-FFF2-40B4-BE49-F238E27FC236}">
                    <a16:creationId xmlns:a16="http://schemas.microsoft.com/office/drawing/2014/main" id="{84EDEF39-E10E-8C2F-4770-0105D2FFAA42}"/>
                  </a:ext>
                </a:extLst>
              </p:cNvPr>
              <p:cNvCxnSpPr>
                <a:cxnSpLocks/>
                <a:stCxn id="68" idx="6"/>
                <a:endCxn id="77" idx="2"/>
              </p:cNvCxnSpPr>
              <p:nvPr/>
            </p:nvCxnSpPr>
            <p:spPr>
              <a:xfrm>
                <a:off x="4283118" y="4754208"/>
                <a:ext cx="1117741" cy="405440"/>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DCE4D004-3703-361A-2687-AD746795CA58}"/>
                  </a:ext>
                </a:extLst>
              </p:cNvPr>
              <p:cNvCxnSpPr>
                <a:cxnSpLocks/>
                <a:stCxn id="71" idx="6"/>
                <a:endCxn id="77" idx="2"/>
              </p:cNvCxnSpPr>
              <p:nvPr/>
            </p:nvCxnSpPr>
            <p:spPr>
              <a:xfrm flipV="1">
                <a:off x="4286377" y="5159648"/>
                <a:ext cx="1114482" cy="44373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F71F96B1-2A7D-8AF0-171F-D92DB75C5118}"/>
                  </a:ext>
                </a:extLst>
              </p:cNvPr>
              <p:cNvCxnSpPr>
                <a:cxnSpLocks/>
                <a:stCxn id="74" idx="6"/>
                <a:endCxn id="77" idx="2"/>
              </p:cNvCxnSpPr>
              <p:nvPr/>
            </p:nvCxnSpPr>
            <p:spPr>
              <a:xfrm flipV="1">
                <a:off x="4286377" y="5159648"/>
                <a:ext cx="1114482" cy="1292912"/>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C564E8E2-8EC0-E3B3-4D59-A9858F110ED9}"/>
                  </a:ext>
                </a:extLst>
              </p:cNvPr>
              <p:cNvCxnSpPr>
                <a:cxnSpLocks/>
                <a:stCxn id="68" idx="6"/>
                <a:endCxn id="78" idx="2"/>
              </p:cNvCxnSpPr>
              <p:nvPr/>
            </p:nvCxnSpPr>
            <p:spPr>
              <a:xfrm>
                <a:off x="4283118" y="4754208"/>
                <a:ext cx="1121000" cy="125461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C1889EE7-4168-7844-8E9C-E23D76F488D5}"/>
                  </a:ext>
                </a:extLst>
              </p:cNvPr>
              <p:cNvCxnSpPr>
                <a:cxnSpLocks/>
                <a:stCxn id="71" idx="6"/>
                <a:endCxn id="78" idx="2"/>
              </p:cNvCxnSpPr>
              <p:nvPr/>
            </p:nvCxnSpPr>
            <p:spPr>
              <a:xfrm>
                <a:off x="4286377" y="5603384"/>
                <a:ext cx="1117741" cy="405440"/>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65EF9CD6-6AF9-4188-C596-C103C2B2C0C0}"/>
                  </a:ext>
                </a:extLst>
              </p:cNvPr>
              <p:cNvCxnSpPr>
                <a:cxnSpLocks/>
                <a:stCxn id="74" idx="6"/>
                <a:endCxn id="78" idx="2"/>
              </p:cNvCxnSpPr>
              <p:nvPr/>
            </p:nvCxnSpPr>
            <p:spPr>
              <a:xfrm flipV="1">
                <a:off x="4286377" y="6008824"/>
                <a:ext cx="1117741" cy="443736"/>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F83E82E5-049B-D1EA-8EED-D3B96EC1E7AD}"/>
                  </a:ext>
                </a:extLst>
              </p:cNvPr>
              <p:cNvCxnSpPr>
                <a:cxnSpLocks/>
                <a:stCxn id="77" idx="6"/>
                <a:endCxn id="79" idx="2"/>
              </p:cNvCxnSpPr>
              <p:nvPr/>
            </p:nvCxnSpPr>
            <p:spPr>
              <a:xfrm flipV="1">
                <a:off x="6030851" y="4755383"/>
                <a:ext cx="912830" cy="404265"/>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3189478-D77E-B736-17D8-7771803012BE}"/>
                  </a:ext>
                </a:extLst>
              </p:cNvPr>
              <p:cNvCxnSpPr>
                <a:cxnSpLocks/>
                <a:stCxn id="78" idx="6"/>
                <a:endCxn id="79" idx="2"/>
              </p:cNvCxnSpPr>
              <p:nvPr/>
            </p:nvCxnSpPr>
            <p:spPr>
              <a:xfrm flipV="1">
                <a:off x="6034110" y="4755383"/>
                <a:ext cx="909571" cy="1253441"/>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938A9218-6B7C-C62B-D074-3E48E501E4D8}"/>
                  </a:ext>
                </a:extLst>
              </p:cNvPr>
              <p:cNvCxnSpPr>
                <a:cxnSpLocks/>
                <a:stCxn id="77" idx="6"/>
                <a:endCxn id="80" idx="2"/>
              </p:cNvCxnSpPr>
              <p:nvPr/>
            </p:nvCxnSpPr>
            <p:spPr>
              <a:xfrm>
                <a:off x="6030851" y="5159648"/>
                <a:ext cx="916089" cy="444911"/>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B92FB2B1-F5F2-63E2-B8B7-078EF9549B42}"/>
                  </a:ext>
                </a:extLst>
              </p:cNvPr>
              <p:cNvCxnSpPr>
                <a:cxnSpLocks/>
                <a:stCxn id="78" idx="6"/>
                <a:endCxn id="80" idx="2"/>
              </p:cNvCxnSpPr>
              <p:nvPr/>
            </p:nvCxnSpPr>
            <p:spPr>
              <a:xfrm flipV="1">
                <a:off x="6034110" y="5604559"/>
                <a:ext cx="912830" cy="404265"/>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81F16905-84B3-96C1-68C9-333FA9F4C28D}"/>
                  </a:ext>
                </a:extLst>
              </p:cNvPr>
              <p:cNvCxnSpPr>
                <a:cxnSpLocks/>
                <a:stCxn id="77" idx="6"/>
                <a:endCxn id="81" idx="2"/>
              </p:cNvCxnSpPr>
              <p:nvPr/>
            </p:nvCxnSpPr>
            <p:spPr>
              <a:xfrm>
                <a:off x="6030851" y="5159648"/>
                <a:ext cx="916089" cy="1294087"/>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FC1EDD5-86D0-E5F3-F46B-79B8966DC049}"/>
                  </a:ext>
                </a:extLst>
              </p:cNvPr>
              <p:cNvCxnSpPr>
                <a:cxnSpLocks/>
                <a:stCxn id="78" idx="6"/>
                <a:endCxn id="81" idx="2"/>
              </p:cNvCxnSpPr>
              <p:nvPr/>
            </p:nvCxnSpPr>
            <p:spPr>
              <a:xfrm>
                <a:off x="6034110" y="6008824"/>
                <a:ext cx="912830" cy="444911"/>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086BB238-1219-8066-FBF8-102C04046FDA}"/>
                  </a:ext>
                </a:extLst>
              </p:cNvPr>
              <p:cNvCxnSpPr>
                <a:cxnSpLocks/>
                <a:stCxn id="79" idx="6"/>
                <a:endCxn id="34" idx="2"/>
              </p:cNvCxnSpPr>
              <p:nvPr/>
            </p:nvCxnSpPr>
            <p:spPr>
              <a:xfrm>
                <a:off x="7573673" y="4755383"/>
                <a:ext cx="929724" cy="828852"/>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FD0A4642-5F8B-F479-4E22-2805EA644DF8}"/>
                  </a:ext>
                </a:extLst>
              </p:cNvPr>
              <p:cNvCxnSpPr>
                <a:cxnSpLocks/>
                <a:stCxn id="80" idx="6"/>
                <a:endCxn id="34" idx="2"/>
              </p:cNvCxnSpPr>
              <p:nvPr/>
            </p:nvCxnSpPr>
            <p:spPr>
              <a:xfrm flipV="1">
                <a:off x="7576932" y="5584235"/>
                <a:ext cx="926465" cy="20324"/>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C48409B7-BB41-25CC-51C7-84D7041CBF21}"/>
                  </a:ext>
                </a:extLst>
              </p:cNvPr>
              <p:cNvCxnSpPr>
                <a:cxnSpLocks/>
                <a:stCxn id="81" idx="6"/>
                <a:endCxn id="34" idx="2"/>
              </p:cNvCxnSpPr>
              <p:nvPr/>
            </p:nvCxnSpPr>
            <p:spPr>
              <a:xfrm flipV="1">
                <a:off x="7576932" y="5584235"/>
                <a:ext cx="926465" cy="869500"/>
              </a:xfrm>
              <a:prstGeom prst="line">
                <a:avLst/>
              </a:prstGeom>
              <a:ln w="28575">
                <a:solidFill>
                  <a:schemeClr val="bg2"/>
                </a:solidFill>
              </a:ln>
            </p:spPr>
            <p:style>
              <a:lnRef idx="2">
                <a:schemeClr val="accent1"/>
              </a:lnRef>
              <a:fillRef idx="0">
                <a:schemeClr val="accent1"/>
              </a:fillRef>
              <a:effectRef idx="1">
                <a:schemeClr val="accent1"/>
              </a:effectRef>
              <a:fontRef idx="minor">
                <a:schemeClr val="tx1"/>
              </a:fontRef>
            </p:style>
          </p:cxnSp>
          <p:sp>
            <p:nvSpPr>
              <p:cNvPr id="71" name="Oval 70">
                <a:extLst>
                  <a:ext uri="{FF2B5EF4-FFF2-40B4-BE49-F238E27FC236}">
                    <a16:creationId xmlns:a16="http://schemas.microsoft.com/office/drawing/2014/main" id="{2936A193-C218-0152-0E00-73702B9913EB}"/>
                  </a:ext>
                </a:extLst>
              </p:cNvPr>
              <p:cNvSpPr/>
              <p:nvPr/>
            </p:nvSpPr>
            <p:spPr>
              <a:xfrm>
                <a:off x="3656385" y="5287289"/>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Oval 73">
                <a:extLst>
                  <a:ext uri="{FF2B5EF4-FFF2-40B4-BE49-F238E27FC236}">
                    <a16:creationId xmlns:a16="http://schemas.microsoft.com/office/drawing/2014/main" id="{FDF61132-1738-CAC3-FD21-B330D22DCC22}"/>
                  </a:ext>
                </a:extLst>
              </p:cNvPr>
              <p:cNvSpPr/>
              <p:nvPr/>
            </p:nvSpPr>
            <p:spPr>
              <a:xfrm>
                <a:off x="3656385" y="6136465"/>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331B6810-DCA3-2966-4EF8-53F24783232A}"/>
                  </a:ext>
                </a:extLst>
              </p:cNvPr>
              <p:cNvSpPr/>
              <p:nvPr/>
            </p:nvSpPr>
            <p:spPr>
              <a:xfrm>
                <a:off x="5400859" y="4843553"/>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a:extLst>
                  <a:ext uri="{FF2B5EF4-FFF2-40B4-BE49-F238E27FC236}">
                    <a16:creationId xmlns:a16="http://schemas.microsoft.com/office/drawing/2014/main" id="{63F38C63-3638-2843-5472-FA8ED61BF80D}"/>
                  </a:ext>
                </a:extLst>
              </p:cNvPr>
              <p:cNvSpPr/>
              <p:nvPr/>
            </p:nvSpPr>
            <p:spPr>
              <a:xfrm>
                <a:off x="5404118" y="5692729"/>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a:extLst>
                  <a:ext uri="{FF2B5EF4-FFF2-40B4-BE49-F238E27FC236}">
                    <a16:creationId xmlns:a16="http://schemas.microsoft.com/office/drawing/2014/main" id="{EBB4DA6E-F016-C921-9148-9239D24B962E}"/>
                  </a:ext>
                </a:extLst>
              </p:cNvPr>
              <p:cNvSpPr/>
              <p:nvPr/>
            </p:nvSpPr>
            <p:spPr>
              <a:xfrm>
                <a:off x="6943681" y="4439288"/>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76817118-F989-77D9-7832-628E9BD8394C}"/>
                  </a:ext>
                </a:extLst>
              </p:cNvPr>
              <p:cNvSpPr/>
              <p:nvPr/>
            </p:nvSpPr>
            <p:spPr>
              <a:xfrm>
                <a:off x="6946940" y="5288464"/>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A72ECE52-AAA3-1C8D-DD11-48474E8DACA7}"/>
                  </a:ext>
                </a:extLst>
              </p:cNvPr>
              <p:cNvSpPr/>
              <p:nvPr/>
            </p:nvSpPr>
            <p:spPr>
              <a:xfrm>
                <a:off x="6946940" y="6137640"/>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D243A31C-3AF8-D2F8-8330-2991F30AB938}"/>
                      </a:ext>
                    </a:extLst>
                  </p:cNvPr>
                  <p:cNvSpPr txBox="1"/>
                  <p:nvPr/>
                </p:nvSpPr>
                <p:spPr>
                  <a:xfrm>
                    <a:off x="5449481" y="4940517"/>
                    <a:ext cx="542526" cy="45076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Sup>
                            <m:sSubSupPr>
                              <m:ctrlPr>
                                <a:rPr lang="en-US" b="0" i="1" smtClean="0">
                                  <a:solidFill>
                                    <a:schemeClr val="bg1"/>
                                  </a:solidFill>
                                  <a:latin typeface="Cambria Math" panose="02040503050406030204" pitchFamily="18" charset="0"/>
                                </a:rPr>
                              </m:ctrlPr>
                            </m:sSubSupPr>
                            <m:e>
                              <m:r>
                                <a:rPr lang="en-US" b="0" i="1" smtClean="0">
                                  <a:solidFill>
                                    <a:schemeClr val="bg1"/>
                                  </a:solidFill>
                                  <a:latin typeface="Cambria Math" panose="02040503050406030204" pitchFamily="18" charset="0"/>
                                </a:rPr>
                                <m:t>𝑎</m:t>
                              </m:r>
                            </m:e>
                            <m:sub>
                              <m:r>
                                <a:rPr lang="en-US" b="0" i="1" smtClean="0">
                                  <a:solidFill>
                                    <a:schemeClr val="bg1"/>
                                  </a:solidFill>
                                  <a:latin typeface="Cambria Math" panose="02040503050406030204" pitchFamily="18" charset="0"/>
                                </a:rPr>
                                <m:t>1</m:t>
                              </m:r>
                            </m:sub>
                            <m:sup>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𝑙</m:t>
                              </m:r>
                              <m:r>
                                <a:rPr lang="en-US" b="0" i="1" smtClean="0">
                                  <a:solidFill>
                                    <a:schemeClr val="bg1"/>
                                  </a:solidFill>
                                  <a:latin typeface="Cambria Math" panose="02040503050406030204" pitchFamily="18" charset="0"/>
                                </a:rPr>
                                <m:t>)</m:t>
                              </m:r>
                            </m:sup>
                          </m:sSubSup>
                        </m:oMath>
                      </m:oMathPara>
                    </a14:m>
                    <a:endParaRPr lang="en-US" dirty="0">
                      <a:solidFill>
                        <a:schemeClr val="bg1"/>
                      </a:solidFill>
                    </a:endParaRPr>
                  </a:p>
                </p:txBody>
              </p:sp>
            </mc:Choice>
            <mc:Fallback xmlns="">
              <p:sp>
                <p:nvSpPr>
                  <p:cNvPr id="83" name="TextBox 82">
                    <a:extLst>
                      <a:ext uri="{FF2B5EF4-FFF2-40B4-BE49-F238E27FC236}">
                        <a16:creationId xmlns:a16="http://schemas.microsoft.com/office/drawing/2014/main" id="{D00DE612-84E6-4670-9595-EA0B057D7BC3}"/>
                      </a:ext>
                    </a:extLst>
                  </p:cNvPr>
                  <p:cNvSpPr txBox="1">
                    <a:spLocks noRot="1" noChangeAspect="1" noMove="1" noResize="1" noEditPoints="1" noAdjustHandles="1" noChangeArrowheads="1" noChangeShapeType="1" noTextEdit="1"/>
                  </p:cNvSpPr>
                  <p:nvPr/>
                </p:nvSpPr>
                <p:spPr>
                  <a:xfrm>
                    <a:off x="5449481" y="4940517"/>
                    <a:ext cx="542526" cy="45076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EBE8827C-41A4-5CFC-38EB-D48DF26DB218}"/>
                      </a:ext>
                    </a:extLst>
                  </p:cNvPr>
                  <p:cNvSpPr txBox="1"/>
                  <p:nvPr/>
                </p:nvSpPr>
                <p:spPr>
                  <a:xfrm>
                    <a:off x="5453931" y="5797297"/>
                    <a:ext cx="542526" cy="42870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Sup>
                            <m:sSubSupPr>
                              <m:ctrlPr>
                                <a:rPr lang="en-US" b="0" i="1" smtClean="0">
                                  <a:solidFill>
                                    <a:schemeClr val="bg1"/>
                                  </a:solidFill>
                                  <a:latin typeface="Cambria Math" panose="02040503050406030204" pitchFamily="18" charset="0"/>
                                </a:rPr>
                              </m:ctrlPr>
                            </m:sSubSupPr>
                            <m:e>
                              <m:r>
                                <a:rPr lang="en-US" b="0" i="1" smtClean="0">
                                  <a:solidFill>
                                    <a:schemeClr val="bg1"/>
                                  </a:solidFill>
                                  <a:latin typeface="Cambria Math" panose="02040503050406030204" pitchFamily="18" charset="0"/>
                                </a:rPr>
                                <m:t>𝑎</m:t>
                              </m:r>
                            </m:e>
                            <m:sub>
                              <m:r>
                                <a:rPr lang="en-US" b="0" i="1" smtClean="0">
                                  <a:solidFill>
                                    <a:schemeClr val="bg1"/>
                                  </a:solidFill>
                                  <a:latin typeface="Cambria Math" panose="02040503050406030204" pitchFamily="18" charset="0"/>
                                </a:rPr>
                                <m:t>𝑚</m:t>
                              </m:r>
                            </m:sub>
                            <m:sup>
                              <m:r>
                                <a:rPr lang="en-US" b="0" i="1" smtClean="0">
                                  <a:solidFill>
                                    <a:schemeClr val="bg1"/>
                                  </a:solidFill>
                                  <a:latin typeface="Cambria Math" panose="02040503050406030204" pitchFamily="18" charset="0"/>
                                </a:rPr>
                                <m:t>(</m:t>
                              </m:r>
                              <m:r>
                                <a:rPr lang="en-US" b="0" i="1" smtClean="0">
                                  <a:solidFill>
                                    <a:schemeClr val="bg1"/>
                                  </a:solidFill>
                                  <a:latin typeface="Cambria Math" panose="02040503050406030204" pitchFamily="18" charset="0"/>
                                </a:rPr>
                                <m:t>𝑙</m:t>
                              </m:r>
                              <m:r>
                                <a:rPr lang="en-US" b="0" i="1" smtClean="0">
                                  <a:solidFill>
                                    <a:schemeClr val="bg1"/>
                                  </a:solidFill>
                                  <a:latin typeface="Cambria Math" panose="02040503050406030204" pitchFamily="18" charset="0"/>
                                </a:rPr>
                                <m:t>)</m:t>
                              </m:r>
                            </m:sup>
                          </m:sSubSup>
                        </m:oMath>
                      </m:oMathPara>
                    </a14:m>
                    <a:endParaRPr lang="en-US" dirty="0">
                      <a:solidFill>
                        <a:schemeClr val="bg1"/>
                      </a:solidFill>
                    </a:endParaRPr>
                  </a:p>
                </p:txBody>
              </p:sp>
            </mc:Choice>
            <mc:Fallback xmlns="">
              <p:sp>
                <p:nvSpPr>
                  <p:cNvPr id="84" name="TextBox 83">
                    <a:extLst>
                      <a:ext uri="{FF2B5EF4-FFF2-40B4-BE49-F238E27FC236}">
                        <a16:creationId xmlns:a16="http://schemas.microsoft.com/office/drawing/2014/main" id="{1914C680-9769-CFD8-53D5-D138164DBE5F}"/>
                      </a:ext>
                    </a:extLst>
                  </p:cNvPr>
                  <p:cNvSpPr txBox="1">
                    <a:spLocks noRot="1" noChangeAspect="1" noMove="1" noResize="1" noEditPoints="1" noAdjustHandles="1" noChangeArrowheads="1" noChangeShapeType="1" noTextEdit="1"/>
                  </p:cNvSpPr>
                  <p:nvPr/>
                </p:nvSpPr>
                <p:spPr>
                  <a:xfrm>
                    <a:off x="5453931" y="5797297"/>
                    <a:ext cx="542526" cy="428707"/>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5" name="TextBox 84">
                    <a:extLst>
                      <a:ext uri="{FF2B5EF4-FFF2-40B4-BE49-F238E27FC236}">
                        <a16:creationId xmlns:a16="http://schemas.microsoft.com/office/drawing/2014/main" id="{3755BA8D-43AB-EC8B-F635-AC3C9957778A}"/>
                      </a:ext>
                    </a:extLst>
                  </p:cNvPr>
                  <p:cNvSpPr txBox="1"/>
                  <p:nvPr/>
                </p:nvSpPr>
                <p:spPr>
                  <a:xfrm>
                    <a:off x="6942716" y="4583140"/>
                    <a:ext cx="627697" cy="36131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Sup>
                            <m:sSubSupPr>
                              <m:ctrlPr>
                                <a:rPr lang="en-US" sz="1400" b="0" i="1" smtClean="0">
                                  <a:solidFill>
                                    <a:schemeClr val="bg1"/>
                                  </a:solidFill>
                                  <a:latin typeface="Cambria Math" panose="02040503050406030204" pitchFamily="18" charset="0"/>
                                </a:rPr>
                              </m:ctrlPr>
                            </m:sSubSupPr>
                            <m:e>
                              <m:r>
                                <a:rPr lang="en-US" sz="1400" b="0" i="1" smtClean="0">
                                  <a:solidFill>
                                    <a:schemeClr val="bg1"/>
                                  </a:solidFill>
                                  <a:latin typeface="Cambria Math" panose="02040503050406030204" pitchFamily="18" charset="0"/>
                                </a:rPr>
                                <m:t>𝑎</m:t>
                              </m:r>
                            </m:e>
                            <m:sub>
                              <m:r>
                                <a:rPr lang="en-US" sz="1400" b="0" i="1" smtClean="0">
                                  <a:solidFill>
                                    <a:schemeClr val="bg1"/>
                                  </a:solidFill>
                                  <a:latin typeface="Cambria Math" panose="02040503050406030204" pitchFamily="18" charset="0"/>
                                </a:rPr>
                                <m:t>1</m:t>
                              </m:r>
                            </m:sub>
                            <m:sup>
                              <m:r>
                                <a:rPr lang="en-US" sz="1400" b="0" i="1" smtClean="0">
                                  <a:solidFill>
                                    <a:schemeClr val="bg1"/>
                                  </a:solidFill>
                                  <a:latin typeface="Cambria Math" panose="02040503050406030204" pitchFamily="18" charset="0"/>
                                </a:rPr>
                                <m:t>(</m:t>
                              </m:r>
                              <m:r>
                                <a:rPr lang="en-US" sz="1400" b="0" i="1" smtClean="0">
                                  <a:solidFill>
                                    <a:schemeClr val="bg1"/>
                                  </a:solidFill>
                                  <a:latin typeface="Cambria Math" panose="02040503050406030204" pitchFamily="18" charset="0"/>
                                </a:rPr>
                                <m:t>𝑙</m:t>
                              </m:r>
                              <m:r>
                                <a:rPr lang="en-US" sz="1400" b="0" i="1" smtClean="0">
                                  <a:solidFill>
                                    <a:schemeClr val="bg1"/>
                                  </a:solidFill>
                                  <a:latin typeface="Cambria Math" panose="02040503050406030204" pitchFamily="18" charset="0"/>
                                </a:rPr>
                                <m:t>+1)</m:t>
                              </m:r>
                            </m:sup>
                          </m:sSubSup>
                        </m:oMath>
                      </m:oMathPara>
                    </a14:m>
                    <a:endParaRPr lang="en-US" sz="1400" dirty="0">
                      <a:solidFill>
                        <a:schemeClr val="bg1"/>
                      </a:solidFill>
                    </a:endParaRPr>
                  </a:p>
                </p:txBody>
              </p:sp>
            </mc:Choice>
            <mc:Fallback xmlns="">
              <p:sp>
                <p:nvSpPr>
                  <p:cNvPr id="85" name="TextBox 84">
                    <a:extLst>
                      <a:ext uri="{FF2B5EF4-FFF2-40B4-BE49-F238E27FC236}">
                        <a16:creationId xmlns:a16="http://schemas.microsoft.com/office/drawing/2014/main" id="{20105D5C-DE17-272D-C64B-D179383DF71B}"/>
                      </a:ext>
                    </a:extLst>
                  </p:cNvPr>
                  <p:cNvSpPr txBox="1">
                    <a:spLocks noRot="1" noChangeAspect="1" noMove="1" noResize="1" noEditPoints="1" noAdjustHandles="1" noChangeArrowheads="1" noChangeShapeType="1" noTextEdit="1"/>
                  </p:cNvSpPr>
                  <p:nvPr/>
                </p:nvSpPr>
                <p:spPr>
                  <a:xfrm>
                    <a:off x="6942716" y="4583140"/>
                    <a:ext cx="627697" cy="361317"/>
                  </a:xfrm>
                  <a:prstGeom prst="rect">
                    <a:avLst/>
                  </a:prstGeom>
                  <a:blipFill>
                    <a:blip r:embed="rId6"/>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87D34132-2822-5198-CDA2-07904BA2FE59}"/>
                    </a:ext>
                  </a:extLst>
                </p:cNvPr>
                <p:cNvSpPr txBox="1"/>
                <p:nvPr/>
              </p:nvSpPr>
              <p:spPr>
                <a:xfrm>
                  <a:off x="6660057" y="5196471"/>
                  <a:ext cx="627697" cy="37112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Sup>
                          <m:sSubSupPr>
                            <m:ctrlPr>
                              <a:rPr lang="en-US" sz="1400" b="0" i="1" smtClean="0">
                                <a:solidFill>
                                  <a:schemeClr val="bg1"/>
                                </a:solidFill>
                                <a:latin typeface="Cambria Math" panose="02040503050406030204" pitchFamily="18" charset="0"/>
                              </a:rPr>
                            </m:ctrlPr>
                          </m:sSubSupPr>
                          <m:e>
                            <m:r>
                              <a:rPr lang="en-US" sz="1400" b="0" i="1" smtClean="0">
                                <a:solidFill>
                                  <a:schemeClr val="bg1"/>
                                </a:solidFill>
                                <a:latin typeface="Cambria Math" panose="02040503050406030204" pitchFamily="18" charset="0"/>
                              </a:rPr>
                              <m:t>𝑎</m:t>
                            </m:r>
                          </m:e>
                          <m:sub>
                            <m:r>
                              <a:rPr lang="en-US" sz="1400" b="0" i="1" smtClean="0">
                                <a:solidFill>
                                  <a:schemeClr val="bg1"/>
                                </a:solidFill>
                                <a:latin typeface="Cambria Math" panose="02040503050406030204" pitchFamily="18" charset="0"/>
                              </a:rPr>
                              <m:t>2</m:t>
                            </m:r>
                          </m:sub>
                          <m:sup>
                            <m:r>
                              <a:rPr lang="en-US" sz="1400" b="0" i="1" smtClean="0">
                                <a:solidFill>
                                  <a:schemeClr val="bg1"/>
                                </a:solidFill>
                                <a:latin typeface="Cambria Math" panose="02040503050406030204" pitchFamily="18" charset="0"/>
                              </a:rPr>
                              <m:t>(</m:t>
                            </m:r>
                            <m:r>
                              <a:rPr lang="en-US" sz="1400" b="0" i="1" smtClean="0">
                                <a:solidFill>
                                  <a:schemeClr val="bg1"/>
                                </a:solidFill>
                                <a:latin typeface="Cambria Math" panose="02040503050406030204" pitchFamily="18" charset="0"/>
                              </a:rPr>
                              <m:t>𝑙</m:t>
                            </m:r>
                            <m:r>
                              <a:rPr lang="en-US" sz="1400" b="0" i="1" smtClean="0">
                                <a:solidFill>
                                  <a:schemeClr val="bg1"/>
                                </a:solidFill>
                                <a:latin typeface="Cambria Math" panose="02040503050406030204" pitchFamily="18" charset="0"/>
                              </a:rPr>
                              <m:t>+1)</m:t>
                            </m:r>
                          </m:sup>
                        </m:sSubSup>
                      </m:oMath>
                    </m:oMathPara>
                  </a14:m>
                  <a:endParaRPr lang="en-US" sz="1400" dirty="0">
                    <a:solidFill>
                      <a:schemeClr val="bg1"/>
                    </a:solidFill>
                  </a:endParaRPr>
                </a:p>
              </p:txBody>
            </p:sp>
          </mc:Choice>
          <mc:Fallback xmlns="">
            <p:sp>
              <p:nvSpPr>
                <p:cNvPr id="91" name="TextBox 90">
                  <a:extLst>
                    <a:ext uri="{FF2B5EF4-FFF2-40B4-BE49-F238E27FC236}">
                      <a16:creationId xmlns:a16="http://schemas.microsoft.com/office/drawing/2014/main" id="{9DB7F575-35E5-97C2-9124-100944058167}"/>
                    </a:ext>
                  </a:extLst>
                </p:cNvPr>
                <p:cNvSpPr txBox="1">
                  <a:spLocks noRot="1" noChangeAspect="1" noMove="1" noResize="1" noEditPoints="1" noAdjustHandles="1" noChangeArrowheads="1" noChangeShapeType="1" noTextEdit="1"/>
                </p:cNvSpPr>
                <p:nvPr/>
              </p:nvSpPr>
              <p:spPr>
                <a:xfrm>
                  <a:off x="6660057" y="5196471"/>
                  <a:ext cx="627697" cy="371127"/>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BA1483D4-37CA-9923-4A49-2C61A9C5DA40}"/>
                    </a:ext>
                  </a:extLst>
                </p:cNvPr>
                <p:cNvSpPr txBox="1"/>
                <p:nvPr/>
              </p:nvSpPr>
              <p:spPr>
                <a:xfrm>
                  <a:off x="6673429" y="6068676"/>
                  <a:ext cx="627697" cy="37112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Sup>
                          <m:sSubSupPr>
                            <m:ctrlPr>
                              <a:rPr lang="en-US" sz="1400" b="0" i="1" smtClean="0">
                                <a:solidFill>
                                  <a:schemeClr val="bg1"/>
                                </a:solidFill>
                                <a:latin typeface="Cambria Math" panose="02040503050406030204" pitchFamily="18" charset="0"/>
                              </a:rPr>
                            </m:ctrlPr>
                          </m:sSubSupPr>
                          <m:e>
                            <m:r>
                              <a:rPr lang="en-US" sz="1400" b="0" i="1" smtClean="0">
                                <a:solidFill>
                                  <a:schemeClr val="bg1"/>
                                </a:solidFill>
                                <a:latin typeface="Cambria Math" panose="02040503050406030204" pitchFamily="18" charset="0"/>
                              </a:rPr>
                              <m:t>𝑎</m:t>
                            </m:r>
                          </m:e>
                          <m:sub>
                            <m:r>
                              <a:rPr lang="en-US" sz="1400" b="0" i="1" smtClean="0">
                                <a:solidFill>
                                  <a:schemeClr val="bg1"/>
                                </a:solidFill>
                                <a:latin typeface="Cambria Math" panose="02040503050406030204" pitchFamily="18" charset="0"/>
                              </a:rPr>
                              <m:t>𝑘</m:t>
                            </m:r>
                          </m:sub>
                          <m:sup>
                            <m:r>
                              <a:rPr lang="en-US" sz="1400" b="0" i="1" smtClean="0">
                                <a:solidFill>
                                  <a:schemeClr val="bg1"/>
                                </a:solidFill>
                                <a:latin typeface="Cambria Math" panose="02040503050406030204" pitchFamily="18" charset="0"/>
                              </a:rPr>
                              <m:t>(</m:t>
                            </m:r>
                            <m:r>
                              <a:rPr lang="en-US" sz="1400" b="0" i="1" smtClean="0">
                                <a:solidFill>
                                  <a:schemeClr val="bg1"/>
                                </a:solidFill>
                                <a:latin typeface="Cambria Math" panose="02040503050406030204" pitchFamily="18" charset="0"/>
                              </a:rPr>
                              <m:t>𝑙</m:t>
                            </m:r>
                            <m:r>
                              <a:rPr lang="en-US" sz="1400" b="0" i="1" smtClean="0">
                                <a:solidFill>
                                  <a:schemeClr val="bg1"/>
                                </a:solidFill>
                                <a:latin typeface="Cambria Math" panose="02040503050406030204" pitchFamily="18" charset="0"/>
                              </a:rPr>
                              <m:t>+1)</m:t>
                            </m:r>
                          </m:sup>
                        </m:sSubSup>
                      </m:oMath>
                    </m:oMathPara>
                  </a14:m>
                  <a:endParaRPr lang="en-US" sz="1400" dirty="0">
                    <a:solidFill>
                      <a:schemeClr val="bg1"/>
                    </a:solidFill>
                  </a:endParaRPr>
                </a:p>
              </p:txBody>
            </p:sp>
          </mc:Choice>
          <mc:Fallback xmlns="">
            <p:sp>
              <p:nvSpPr>
                <p:cNvPr id="92" name="TextBox 91">
                  <a:extLst>
                    <a:ext uri="{FF2B5EF4-FFF2-40B4-BE49-F238E27FC236}">
                      <a16:creationId xmlns:a16="http://schemas.microsoft.com/office/drawing/2014/main" id="{30C01667-78FA-5683-4F95-B738BF5D161C}"/>
                    </a:ext>
                  </a:extLst>
                </p:cNvPr>
                <p:cNvSpPr txBox="1">
                  <a:spLocks noRot="1" noChangeAspect="1" noMove="1" noResize="1" noEditPoints="1" noAdjustHandles="1" noChangeArrowheads="1" noChangeShapeType="1" noTextEdit="1"/>
                </p:cNvSpPr>
                <p:nvPr/>
              </p:nvSpPr>
              <p:spPr>
                <a:xfrm>
                  <a:off x="6673429" y="6068676"/>
                  <a:ext cx="627697" cy="37112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3" name="TextBox 92">
                  <a:extLst>
                    <a:ext uri="{FF2B5EF4-FFF2-40B4-BE49-F238E27FC236}">
                      <a16:creationId xmlns:a16="http://schemas.microsoft.com/office/drawing/2014/main" id="{C727361E-FF85-B1EE-BF78-DCD12E276F84}"/>
                    </a:ext>
                  </a:extLst>
                </p:cNvPr>
                <p:cNvSpPr txBox="1"/>
                <p:nvPr/>
              </p:nvSpPr>
              <p:spPr>
                <a:xfrm>
                  <a:off x="3376789" y="4352222"/>
                  <a:ext cx="627697" cy="36131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Sup>
                          <m:sSubSupPr>
                            <m:ctrlPr>
                              <a:rPr lang="en-US" sz="1400" b="0" i="1" smtClean="0">
                                <a:solidFill>
                                  <a:schemeClr val="bg1"/>
                                </a:solidFill>
                                <a:latin typeface="Cambria Math" panose="02040503050406030204" pitchFamily="18" charset="0"/>
                              </a:rPr>
                            </m:ctrlPr>
                          </m:sSubSupPr>
                          <m:e>
                            <m:r>
                              <a:rPr lang="en-US" sz="1400" b="0" i="1" smtClean="0">
                                <a:solidFill>
                                  <a:schemeClr val="bg1"/>
                                </a:solidFill>
                                <a:latin typeface="Cambria Math" panose="02040503050406030204" pitchFamily="18" charset="0"/>
                              </a:rPr>
                              <m:t>𝑎</m:t>
                            </m:r>
                          </m:e>
                          <m:sub>
                            <m:r>
                              <a:rPr lang="en-US" sz="1400" b="0" i="1" smtClean="0">
                                <a:solidFill>
                                  <a:schemeClr val="bg1"/>
                                </a:solidFill>
                                <a:latin typeface="Cambria Math" panose="02040503050406030204" pitchFamily="18" charset="0"/>
                              </a:rPr>
                              <m:t>1</m:t>
                            </m:r>
                          </m:sub>
                          <m:sup>
                            <m:r>
                              <a:rPr lang="en-US" sz="1400" b="0" i="1" smtClean="0">
                                <a:solidFill>
                                  <a:schemeClr val="bg1"/>
                                </a:solidFill>
                                <a:latin typeface="Cambria Math" panose="02040503050406030204" pitchFamily="18" charset="0"/>
                              </a:rPr>
                              <m:t>(</m:t>
                            </m:r>
                            <m:r>
                              <a:rPr lang="en-US" sz="1400" b="0" i="1" smtClean="0">
                                <a:solidFill>
                                  <a:schemeClr val="bg1"/>
                                </a:solidFill>
                                <a:latin typeface="Cambria Math" panose="02040503050406030204" pitchFamily="18" charset="0"/>
                              </a:rPr>
                              <m:t>𝑙</m:t>
                            </m:r>
                            <m:r>
                              <a:rPr lang="en-US" sz="1400" b="0" i="1" smtClean="0">
                                <a:solidFill>
                                  <a:schemeClr val="bg1"/>
                                </a:solidFill>
                                <a:latin typeface="Cambria Math" panose="02040503050406030204" pitchFamily="18" charset="0"/>
                              </a:rPr>
                              <m:t>−1)</m:t>
                            </m:r>
                          </m:sup>
                        </m:sSubSup>
                      </m:oMath>
                    </m:oMathPara>
                  </a14:m>
                  <a:endParaRPr lang="en-US" sz="1400" dirty="0">
                    <a:solidFill>
                      <a:schemeClr val="bg1"/>
                    </a:solidFill>
                  </a:endParaRPr>
                </a:p>
              </p:txBody>
            </p:sp>
          </mc:Choice>
          <mc:Fallback xmlns="">
            <p:sp>
              <p:nvSpPr>
                <p:cNvPr id="93" name="TextBox 92">
                  <a:extLst>
                    <a:ext uri="{FF2B5EF4-FFF2-40B4-BE49-F238E27FC236}">
                      <a16:creationId xmlns:a16="http://schemas.microsoft.com/office/drawing/2014/main" id="{C3093480-F3D1-3FB5-DF9D-958CE16FB68B}"/>
                    </a:ext>
                  </a:extLst>
                </p:cNvPr>
                <p:cNvSpPr txBox="1">
                  <a:spLocks noRot="1" noChangeAspect="1" noMove="1" noResize="1" noEditPoints="1" noAdjustHandles="1" noChangeArrowheads="1" noChangeShapeType="1" noTextEdit="1"/>
                </p:cNvSpPr>
                <p:nvPr/>
              </p:nvSpPr>
              <p:spPr>
                <a:xfrm>
                  <a:off x="3376789" y="4352222"/>
                  <a:ext cx="627697" cy="361317"/>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4" name="TextBox 93">
                  <a:extLst>
                    <a:ext uri="{FF2B5EF4-FFF2-40B4-BE49-F238E27FC236}">
                      <a16:creationId xmlns:a16="http://schemas.microsoft.com/office/drawing/2014/main" id="{E714C9C2-C7B9-24AC-C308-F793B25DF931}"/>
                    </a:ext>
                  </a:extLst>
                </p:cNvPr>
                <p:cNvSpPr txBox="1"/>
                <p:nvPr/>
              </p:nvSpPr>
              <p:spPr>
                <a:xfrm>
                  <a:off x="3362385" y="5196551"/>
                  <a:ext cx="627697" cy="371127"/>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Sup>
                          <m:sSubSupPr>
                            <m:ctrlPr>
                              <a:rPr lang="en-US" sz="1400" b="0" i="1" smtClean="0">
                                <a:solidFill>
                                  <a:schemeClr val="bg1"/>
                                </a:solidFill>
                                <a:latin typeface="Cambria Math" panose="02040503050406030204" pitchFamily="18" charset="0"/>
                              </a:rPr>
                            </m:ctrlPr>
                          </m:sSubSupPr>
                          <m:e>
                            <m:r>
                              <a:rPr lang="en-US" sz="1400" b="0" i="1" smtClean="0">
                                <a:solidFill>
                                  <a:schemeClr val="bg1"/>
                                </a:solidFill>
                                <a:latin typeface="Cambria Math" panose="02040503050406030204" pitchFamily="18" charset="0"/>
                              </a:rPr>
                              <m:t>𝑎</m:t>
                            </m:r>
                          </m:e>
                          <m:sub>
                            <m:r>
                              <a:rPr lang="en-US" sz="1400" b="0" i="1" smtClean="0">
                                <a:solidFill>
                                  <a:schemeClr val="bg1"/>
                                </a:solidFill>
                                <a:latin typeface="Cambria Math" panose="02040503050406030204" pitchFamily="18" charset="0"/>
                              </a:rPr>
                              <m:t>2</m:t>
                            </m:r>
                          </m:sub>
                          <m:sup>
                            <m:r>
                              <a:rPr lang="en-US" sz="1400" b="0" i="1" smtClean="0">
                                <a:solidFill>
                                  <a:schemeClr val="bg1"/>
                                </a:solidFill>
                                <a:latin typeface="Cambria Math" panose="02040503050406030204" pitchFamily="18" charset="0"/>
                              </a:rPr>
                              <m:t>(</m:t>
                            </m:r>
                            <m:r>
                              <a:rPr lang="en-US" sz="1400" b="0" i="1" smtClean="0">
                                <a:solidFill>
                                  <a:schemeClr val="bg1"/>
                                </a:solidFill>
                                <a:latin typeface="Cambria Math" panose="02040503050406030204" pitchFamily="18" charset="0"/>
                              </a:rPr>
                              <m:t>𝑙</m:t>
                            </m:r>
                            <m:r>
                              <a:rPr lang="en-US" sz="1400" b="0" i="1" smtClean="0">
                                <a:solidFill>
                                  <a:schemeClr val="bg1"/>
                                </a:solidFill>
                                <a:latin typeface="Cambria Math" panose="02040503050406030204" pitchFamily="18" charset="0"/>
                              </a:rPr>
                              <m:t>−1)</m:t>
                            </m:r>
                          </m:sup>
                        </m:sSubSup>
                      </m:oMath>
                    </m:oMathPara>
                  </a14:m>
                  <a:endParaRPr lang="en-US" sz="1400" dirty="0">
                    <a:solidFill>
                      <a:schemeClr val="bg1"/>
                    </a:solidFill>
                  </a:endParaRPr>
                </a:p>
              </p:txBody>
            </p:sp>
          </mc:Choice>
          <mc:Fallback xmlns="">
            <p:sp>
              <p:nvSpPr>
                <p:cNvPr id="94" name="TextBox 93">
                  <a:extLst>
                    <a:ext uri="{FF2B5EF4-FFF2-40B4-BE49-F238E27FC236}">
                      <a16:creationId xmlns:a16="http://schemas.microsoft.com/office/drawing/2014/main" id="{F609A6B8-5B92-DFD6-98BD-0DA562620CD2}"/>
                    </a:ext>
                  </a:extLst>
                </p:cNvPr>
                <p:cNvSpPr txBox="1">
                  <a:spLocks noRot="1" noChangeAspect="1" noMove="1" noResize="1" noEditPoints="1" noAdjustHandles="1" noChangeArrowheads="1" noChangeShapeType="1" noTextEdit="1"/>
                </p:cNvSpPr>
                <p:nvPr/>
              </p:nvSpPr>
              <p:spPr>
                <a:xfrm>
                  <a:off x="3362385" y="5196551"/>
                  <a:ext cx="627697" cy="371127"/>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5" name="TextBox 94">
                  <a:extLst>
                    <a:ext uri="{FF2B5EF4-FFF2-40B4-BE49-F238E27FC236}">
                      <a16:creationId xmlns:a16="http://schemas.microsoft.com/office/drawing/2014/main" id="{FA116F20-7242-BEA7-F681-6DFE025F60EC}"/>
                    </a:ext>
                  </a:extLst>
                </p:cNvPr>
                <p:cNvSpPr txBox="1"/>
                <p:nvPr/>
              </p:nvSpPr>
              <p:spPr>
                <a:xfrm>
                  <a:off x="3376240" y="6053299"/>
                  <a:ext cx="627697" cy="35394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sSubSup>
                          <m:sSubSupPr>
                            <m:ctrlPr>
                              <a:rPr lang="en-US" sz="1400" b="0" i="1" smtClean="0">
                                <a:solidFill>
                                  <a:schemeClr val="bg1"/>
                                </a:solidFill>
                                <a:latin typeface="Cambria Math" panose="02040503050406030204" pitchFamily="18" charset="0"/>
                              </a:rPr>
                            </m:ctrlPr>
                          </m:sSubSupPr>
                          <m:e>
                            <m:r>
                              <a:rPr lang="en-US" sz="1400" b="0" i="1" smtClean="0">
                                <a:solidFill>
                                  <a:schemeClr val="bg1"/>
                                </a:solidFill>
                                <a:latin typeface="Cambria Math" panose="02040503050406030204" pitchFamily="18" charset="0"/>
                              </a:rPr>
                              <m:t>𝑎</m:t>
                            </m:r>
                          </m:e>
                          <m:sub>
                            <m:r>
                              <a:rPr lang="en-US" sz="1400" b="0" i="1" smtClean="0">
                                <a:solidFill>
                                  <a:schemeClr val="bg1"/>
                                </a:solidFill>
                                <a:latin typeface="Cambria Math" panose="02040503050406030204" pitchFamily="18" charset="0"/>
                              </a:rPr>
                              <m:t>𝑛</m:t>
                            </m:r>
                          </m:sub>
                          <m:sup>
                            <m:r>
                              <a:rPr lang="en-US" sz="1400" b="0" i="1" smtClean="0">
                                <a:solidFill>
                                  <a:schemeClr val="bg1"/>
                                </a:solidFill>
                                <a:latin typeface="Cambria Math" panose="02040503050406030204" pitchFamily="18" charset="0"/>
                              </a:rPr>
                              <m:t>(</m:t>
                            </m:r>
                            <m:r>
                              <a:rPr lang="en-US" sz="1400" b="0" i="1" smtClean="0">
                                <a:solidFill>
                                  <a:schemeClr val="bg1"/>
                                </a:solidFill>
                                <a:latin typeface="Cambria Math" panose="02040503050406030204" pitchFamily="18" charset="0"/>
                              </a:rPr>
                              <m:t>𝑙</m:t>
                            </m:r>
                            <m:r>
                              <a:rPr lang="en-US" sz="1400" b="0" i="1" smtClean="0">
                                <a:solidFill>
                                  <a:schemeClr val="bg1"/>
                                </a:solidFill>
                                <a:latin typeface="Cambria Math" panose="02040503050406030204" pitchFamily="18" charset="0"/>
                              </a:rPr>
                              <m:t>−1)</m:t>
                            </m:r>
                          </m:sup>
                        </m:sSubSup>
                      </m:oMath>
                    </m:oMathPara>
                  </a14:m>
                  <a:endParaRPr lang="en-US" sz="1400" dirty="0">
                    <a:solidFill>
                      <a:schemeClr val="bg1"/>
                    </a:solidFill>
                  </a:endParaRPr>
                </a:p>
              </p:txBody>
            </p:sp>
          </mc:Choice>
          <mc:Fallback xmlns="">
            <p:sp>
              <p:nvSpPr>
                <p:cNvPr id="95" name="TextBox 94">
                  <a:extLst>
                    <a:ext uri="{FF2B5EF4-FFF2-40B4-BE49-F238E27FC236}">
                      <a16:creationId xmlns:a16="http://schemas.microsoft.com/office/drawing/2014/main" id="{BF980727-D911-BDE9-18A7-C92463F5E3D1}"/>
                    </a:ext>
                  </a:extLst>
                </p:cNvPr>
                <p:cNvSpPr txBox="1">
                  <a:spLocks noRot="1" noChangeAspect="1" noMove="1" noResize="1" noEditPoints="1" noAdjustHandles="1" noChangeArrowheads="1" noChangeShapeType="1" noTextEdit="1"/>
                </p:cNvSpPr>
                <p:nvPr/>
              </p:nvSpPr>
              <p:spPr>
                <a:xfrm>
                  <a:off x="3376240" y="6053299"/>
                  <a:ext cx="627697" cy="353943"/>
                </a:xfrm>
                <a:prstGeom prst="rect">
                  <a:avLst/>
                </a:prstGeom>
                <a:blipFill>
                  <a:blip r:embed="rId11"/>
                  <a:stretch>
                    <a:fillRect/>
                  </a:stretch>
                </a:blipFill>
              </p:spPr>
              <p:txBody>
                <a:bodyPr/>
                <a:lstStyle/>
                <a:p>
                  <a:r>
                    <a:rPr lang="en-US">
                      <a:noFill/>
                    </a:rPr>
                    <a:t> </a:t>
                  </a:r>
                </a:p>
              </p:txBody>
            </p:sp>
          </mc:Fallback>
        </mc:AlternateContent>
      </p:grpSp>
      <p:sp>
        <p:nvSpPr>
          <p:cNvPr id="98" name="Rounded Rectangle 97">
            <a:extLst>
              <a:ext uri="{FF2B5EF4-FFF2-40B4-BE49-F238E27FC236}">
                <a16:creationId xmlns:a16="http://schemas.microsoft.com/office/drawing/2014/main" id="{F1D9AA8A-8500-41FA-2C3C-3130F3B80B84}"/>
              </a:ext>
              <a:ext uri="{C183D7F6-B498-43B3-948B-1728B52AA6E4}">
                <adec:decorative xmlns:adec="http://schemas.microsoft.com/office/drawing/2017/decorative" val="1"/>
              </a:ext>
            </a:extLst>
          </p:cNvPr>
          <p:cNvSpPr/>
          <p:nvPr/>
        </p:nvSpPr>
        <p:spPr>
          <a:xfrm>
            <a:off x="4932218" y="4073239"/>
            <a:ext cx="4019423" cy="2507673"/>
          </a:xfrm>
          <a:prstGeom prst="roundRect">
            <a:avLst>
              <a:gd name="adj" fmla="val 5232"/>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ounded Rectangle 98">
            <a:extLst>
              <a:ext uri="{FF2B5EF4-FFF2-40B4-BE49-F238E27FC236}">
                <a16:creationId xmlns:a16="http://schemas.microsoft.com/office/drawing/2014/main" id="{B4843FC1-8585-CC2D-8FE5-04DE822822A2}"/>
              </a:ext>
              <a:ext uri="{C183D7F6-B498-43B3-948B-1728B52AA6E4}">
                <adec:decorative xmlns:adec="http://schemas.microsoft.com/office/drawing/2017/decorative" val="1"/>
              </a:ext>
            </a:extLst>
          </p:cNvPr>
          <p:cNvSpPr/>
          <p:nvPr/>
        </p:nvSpPr>
        <p:spPr>
          <a:xfrm>
            <a:off x="5001493" y="3020291"/>
            <a:ext cx="831271" cy="886536"/>
          </a:xfrm>
          <a:prstGeom prst="roundRect">
            <a:avLst>
              <a:gd name="adj" fmla="val 5232"/>
            </a:avLst>
          </a:prstGeom>
          <a:noFill/>
          <a:ln w="38100">
            <a:solidFill>
              <a:schemeClr val="accent2"/>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ounded Rectangle 99">
            <a:extLst>
              <a:ext uri="{FF2B5EF4-FFF2-40B4-BE49-F238E27FC236}">
                <a16:creationId xmlns:a16="http://schemas.microsoft.com/office/drawing/2014/main" id="{B991E9D2-5804-C146-A6DE-A5087C6BD3EE}"/>
              </a:ext>
              <a:ext uri="{C183D7F6-B498-43B3-948B-1728B52AA6E4}">
                <adec:decorative xmlns:adec="http://schemas.microsoft.com/office/drawing/2017/decorative" val="1"/>
              </a:ext>
            </a:extLst>
          </p:cNvPr>
          <p:cNvSpPr/>
          <p:nvPr/>
        </p:nvSpPr>
        <p:spPr>
          <a:xfrm>
            <a:off x="5943602" y="3005639"/>
            <a:ext cx="831271" cy="886536"/>
          </a:xfrm>
          <a:prstGeom prst="roundRect">
            <a:avLst>
              <a:gd name="adj" fmla="val 5232"/>
            </a:avLst>
          </a:prstGeom>
          <a:noFill/>
          <a:ln w="38100">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ounded Rectangle 100">
            <a:extLst>
              <a:ext uri="{FF2B5EF4-FFF2-40B4-BE49-F238E27FC236}">
                <a16:creationId xmlns:a16="http://schemas.microsoft.com/office/drawing/2014/main" id="{88D6BCD0-CB5A-F6A5-9E65-D36E78EEA523}"/>
              </a:ext>
              <a:ext uri="{C183D7F6-B498-43B3-948B-1728B52AA6E4}">
                <adec:decorative xmlns:adec="http://schemas.microsoft.com/office/drawing/2017/decorative" val="1"/>
              </a:ext>
            </a:extLst>
          </p:cNvPr>
          <p:cNvSpPr/>
          <p:nvPr/>
        </p:nvSpPr>
        <p:spPr>
          <a:xfrm>
            <a:off x="3240356" y="4053823"/>
            <a:ext cx="1582922" cy="2507673"/>
          </a:xfrm>
          <a:prstGeom prst="roundRect">
            <a:avLst>
              <a:gd name="adj" fmla="val 5232"/>
            </a:avLst>
          </a:prstGeom>
          <a:noFill/>
          <a:ln w="38100">
            <a:solidFill>
              <a:schemeClr val="accent4"/>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2" name="Rounded Rectangle 101">
                <a:extLst>
                  <a:ext uri="{FF2B5EF4-FFF2-40B4-BE49-F238E27FC236}">
                    <a16:creationId xmlns:a16="http://schemas.microsoft.com/office/drawing/2014/main" id="{2D6F876D-E70D-5F3B-3A96-D1F10DF945DF}"/>
                  </a:ext>
                </a:extLst>
              </p:cNvPr>
              <p:cNvSpPr/>
              <p:nvPr/>
            </p:nvSpPr>
            <p:spPr>
              <a:xfrm>
                <a:off x="9739742" y="3020291"/>
                <a:ext cx="1788842" cy="886536"/>
              </a:xfrm>
              <a:prstGeom prst="roundRect">
                <a:avLst>
                  <a:gd name="adj" fmla="val 8853"/>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f>
                        <m:fPr>
                          <m:ctrlPr>
                            <a:rPr lang="en-US" b="0" i="1" dirty="0" smtClean="0">
                              <a:solidFill>
                                <a:schemeClr val="tx1"/>
                              </a:solidFill>
                              <a:latin typeface="Cambria Math" panose="02040503050406030204" pitchFamily="18" charset="0"/>
                            </a:rPr>
                          </m:ctrlPr>
                        </m:fPr>
                        <m:num>
                          <m:r>
                            <a:rPr lang="en-US" b="0" i="1" dirty="0" smtClean="0">
                              <a:solidFill>
                                <a:schemeClr val="tx1"/>
                              </a:solidFill>
                              <a:latin typeface="Cambria Math" panose="02040503050406030204" pitchFamily="18" charset="0"/>
                            </a:rPr>
                            <m:t>𝜕</m:t>
                          </m:r>
                        </m:num>
                        <m:den>
                          <m:r>
                            <a:rPr lang="en-US" b="0" i="1" dirty="0" smtClean="0">
                              <a:solidFill>
                                <a:schemeClr val="tx1"/>
                              </a:solidFill>
                              <a:latin typeface="Cambria Math" panose="02040503050406030204" pitchFamily="18" charset="0"/>
                            </a:rPr>
                            <m:t>𝜕</m:t>
                          </m:r>
                          <m:r>
                            <a:rPr lang="en-US" b="0" i="1" dirty="0" smtClean="0">
                              <a:solidFill>
                                <a:schemeClr val="tx1"/>
                              </a:solidFill>
                              <a:latin typeface="Cambria Math" panose="02040503050406030204" pitchFamily="18" charset="0"/>
                            </a:rPr>
                            <m:t>𝐴</m:t>
                          </m:r>
                        </m:den>
                      </m:f>
                      <m:r>
                        <a:rPr lang="en-US" b="0" i="1" dirty="0" smtClean="0">
                          <a:solidFill>
                            <a:schemeClr val="tx1"/>
                          </a:solidFill>
                          <a:latin typeface="Cambria Math" panose="02040503050406030204" pitchFamily="18" charset="0"/>
                        </a:rPr>
                        <m:t>𝐴</m:t>
                      </m:r>
                      <m:acc>
                        <m:accPr>
                          <m:chr m:val="⃗"/>
                          <m:ctrlPr>
                            <a:rPr lang="en-US" b="1" i="1" dirty="0" smtClean="0">
                              <a:solidFill>
                                <a:schemeClr val="tx1"/>
                              </a:solidFill>
                              <a:latin typeface="Cambria Math" panose="02040503050406030204" pitchFamily="18" charset="0"/>
                            </a:rPr>
                          </m:ctrlPr>
                        </m:accPr>
                        <m:e>
                          <m:r>
                            <a:rPr lang="en-US" b="1" i="1" dirty="0" smtClean="0">
                              <a:solidFill>
                                <a:schemeClr val="tx1"/>
                              </a:solidFill>
                              <a:latin typeface="Cambria Math" panose="02040503050406030204" pitchFamily="18" charset="0"/>
                            </a:rPr>
                            <m:t>𝒙</m:t>
                          </m:r>
                        </m:e>
                      </m:acc>
                      <m:r>
                        <a:rPr lang="en-US" b="0" i="1" dirty="0" smtClean="0">
                          <a:solidFill>
                            <a:schemeClr val="tx1"/>
                          </a:solidFill>
                          <a:latin typeface="Cambria Math" panose="02040503050406030204" pitchFamily="18" charset="0"/>
                        </a:rPr>
                        <m:t>=</m:t>
                      </m:r>
                      <m:sSup>
                        <m:sSupPr>
                          <m:ctrlPr>
                            <a:rPr lang="en-US" b="0" i="1" dirty="0" smtClean="0">
                              <a:solidFill>
                                <a:schemeClr val="tx1"/>
                              </a:solidFill>
                              <a:latin typeface="Cambria Math" panose="02040503050406030204" pitchFamily="18" charset="0"/>
                            </a:rPr>
                          </m:ctrlPr>
                        </m:sSupPr>
                        <m:e>
                          <m:acc>
                            <m:accPr>
                              <m:chr m:val="⃗"/>
                              <m:ctrlPr>
                                <a:rPr lang="en-US" b="1" i="1" dirty="0" smtClean="0">
                                  <a:solidFill>
                                    <a:schemeClr val="tx1"/>
                                  </a:solidFill>
                                  <a:latin typeface="Cambria Math" panose="02040503050406030204" pitchFamily="18" charset="0"/>
                                </a:rPr>
                              </m:ctrlPr>
                            </m:accPr>
                            <m:e>
                              <m:r>
                                <a:rPr lang="en-US" b="1" i="1" dirty="0" smtClean="0">
                                  <a:solidFill>
                                    <a:schemeClr val="tx1"/>
                                  </a:solidFill>
                                  <a:latin typeface="Cambria Math" panose="02040503050406030204" pitchFamily="18" charset="0"/>
                                </a:rPr>
                                <m:t>𝒙</m:t>
                              </m:r>
                            </m:e>
                          </m:acc>
                        </m:e>
                        <m:sup>
                          <m:r>
                            <a:rPr lang="en-US" b="0" i="1" dirty="0" smtClean="0">
                              <a:solidFill>
                                <a:schemeClr val="tx1"/>
                              </a:solidFill>
                              <a:latin typeface="Cambria Math" panose="02040503050406030204" pitchFamily="18" charset="0"/>
                            </a:rPr>
                            <m:t>⊤</m:t>
                          </m:r>
                        </m:sup>
                      </m:sSup>
                    </m:oMath>
                  </m:oMathPara>
                </a14:m>
                <a:endParaRPr/>
              </a:p>
            </p:txBody>
          </p:sp>
        </mc:Choice>
        <mc:Fallback xmlns="">
          <p:sp>
            <p:nvSpPr>
              <p:cNvPr id="102" name="Rounded Rectangle 101">
                <a:extLst>
                  <a:ext uri="{FF2B5EF4-FFF2-40B4-BE49-F238E27FC236}">
                    <a16:creationId xmlns:a16="http://schemas.microsoft.com/office/drawing/2014/main" id="{1EB5ABDE-0AB3-88AC-8BF9-CB2ED78A3AAC}"/>
                  </a:ext>
                </a:extLst>
              </p:cNvPr>
              <p:cNvSpPr>
                <a:spLocks noRot="1" noChangeAspect="1" noMove="1" noResize="1" noEditPoints="1" noAdjustHandles="1" noChangeArrowheads="1" noChangeShapeType="1" noTextEdit="1"/>
              </p:cNvSpPr>
              <p:nvPr/>
            </p:nvSpPr>
            <p:spPr>
              <a:xfrm>
                <a:off x="9739742" y="3020291"/>
                <a:ext cx="1788842" cy="886536"/>
              </a:xfrm>
              <a:prstGeom prst="roundRect">
                <a:avLst>
                  <a:gd name="adj" fmla="val 8853"/>
                </a:avLst>
              </a:prstGeom>
              <a:blipFill>
                <a:blip r:embed="rId12"/>
                <a:stretch>
                  <a:fillRect/>
                </a:stretch>
              </a:blipFill>
              <a:ln w="38100">
                <a:solidFill>
                  <a:schemeClr val="accent5"/>
                </a:solidFill>
              </a:ln>
            </p:spPr>
            <p:txBody>
              <a:bodyPr/>
              <a:lstStyle/>
              <a:p>
                <a:r>
                  <a:rPr lang="en-US">
                    <a:noFill/>
                  </a:rPr>
                  <a:t> </a:t>
                </a:r>
              </a:p>
            </p:txBody>
          </p:sp>
        </mc:Fallback>
      </mc:AlternateContent>
    </p:spTree>
    <p:extLst>
      <p:ext uri="{BB962C8B-B14F-4D97-AF65-F5344CB8AC3E}">
        <p14:creationId xmlns:p14="http://schemas.microsoft.com/office/powerpoint/2010/main" val="3361480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Elbow Connector 39">
            <a:extLst>
              <a:ext uri="{FF2B5EF4-FFF2-40B4-BE49-F238E27FC236}">
                <a16:creationId xmlns:a16="http://schemas.microsoft.com/office/drawing/2014/main" id="{13D0FB72-44DD-11F8-953E-CF4A97B9EAEC}"/>
              </a:ext>
              <a:ext uri="{C183D7F6-B498-43B3-948B-1728B52AA6E4}">
                <adec:decorative xmlns:adec="http://schemas.microsoft.com/office/drawing/2017/decorative" val="1"/>
              </a:ext>
            </a:extLst>
          </p:cNvPr>
          <p:cNvCxnSpPr>
            <a:cxnSpLocks/>
            <a:stCxn id="128" idx="3"/>
            <a:endCxn id="13" idx="2"/>
          </p:cNvCxnSpPr>
          <p:nvPr/>
        </p:nvCxnSpPr>
        <p:spPr>
          <a:xfrm flipV="1">
            <a:off x="3239470" y="4704202"/>
            <a:ext cx="1227178" cy="292646"/>
          </a:xfrm>
          <a:prstGeom prst="bentConnector2">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9" name="Rounded Rectangle 8">
            <a:extLst>
              <a:ext uri="{FF2B5EF4-FFF2-40B4-BE49-F238E27FC236}">
                <a16:creationId xmlns:a16="http://schemas.microsoft.com/office/drawing/2014/main" id="{D575BA44-0A1F-D0B3-3ED5-8A0923721EF4}"/>
              </a:ext>
              <a:ext uri="{C183D7F6-B498-43B3-948B-1728B52AA6E4}">
                <adec:decorative xmlns:adec="http://schemas.microsoft.com/office/drawing/2017/decorative" val="1"/>
              </a:ext>
            </a:extLst>
          </p:cNvPr>
          <p:cNvSpPr/>
          <p:nvPr/>
        </p:nvSpPr>
        <p:spPr>
          <a:xfrm>
            <a:off x="6346888" y="2788847"/>
            <a:ext cx="1591939" cy="2314711"/>
          </a:xfrm>
          <a:prstGeom prst="roundRect">
            <a:avLst>
              <a:gd name="adj" fmla="val 3923"/>
            </a:avLst>
          </a:prstGeom>
          <a:solidFill>
            <a:srgbClr val="D6AD5B">
              <a:alpha val="25098"/>
            </a:srgbClr>
          </a:solidFill>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1144AD05-CF7A-01B6-BE29-A105A49C0B90}"/>
              </a:ext>
              <a:ext uri="{C183D7F6-B498-43B3-948B-1728B52AA6E4}">
                <adec:decorative xmlns:adec="http://schemas.microsoft.com/office/drawing/2017/decorative" val="1"/>
              </a:ext>
            </a:extLst>
          </p:cNvPr>
          <p:cNvSpPr/>
          <p:nvPr/>
        </p:nvSpPr>
        <p:spPr>
          <a:xfrm>
            <a:off x="4853331" y="2724238"/>
            <a:ext cx="1427552" cy="2396254"/>
          </a:xfrm>
          <a:prstGeom prst="roundRect">
            <a:avLst>
              <a:gd name="adj" fmla="val 3923"/>
            </a:avLst>
          </a:prstGeom>
          <a:solidFill>
            <a:srgbClr val="D6AD5B">
              <a:alpha val="25098"/>
            </a:srgbClr>
          </a:solidFill>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CCD18B9D-C0F1-C6AA-EF03-6F976BA0AC72}"/>
              </a:ext>
              <a:ext uri="{C183D7F6-B498-43B3-948B-1728B52AA6E4}">
                <adec:decorative xmlns:adec="http://schemas.microsoft.com/office/drawing/2017/decorative" val="1"/>
              </a:ext>
            </a:extLst>
          </p:cNvPr>
          <p:cNvSpPr/>
          <p:nvPr/>
        </p:nvSpPr>
        <p:spPr>
          <a:xfrm>
            <a:off x="4125024" y="2724238"/>
            <a:ext cx="667425" cy="2396254"/>
          </a:xfrm>
          <a:prstGeom prst="roundRect">
            <a:avLst>
              <a:gd name="adj" fmla="val 3923"/>
            </a:avLst>
          </a:prstGeom>
          <a:solidFill>
            <a:srgbClr val="D6AD5B">
              <a:alpha val="25098"/>
            </a:srgbClr>
          </a:solidFill>
          <a:ln w="38100">
            <a:no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5250A0-10B9-941D-953F-D31319639133}"/>
              </a:ext>
            </a:extLst>
          </p:cNvPr>
          <p:cNvSpPr>
            <a:spLocks noGrp="1"/>
          </p:cNvSpPr>
          <p:nvPr>
            <p:ph type="title"/>
          </p:nvPr>
        </p:nvSpPr>
        <p:spPr/>
        <p:txBody>
          <a:bodyPr/>
          <a:lstStyle/>
          <a:p>
            <a:r>
              <a:rPr lang="en-US" dirty="0"/>
              <a:t>Long Short Term Memory (LSTM)</a:t>
            </a:r>
          </a:p>
        </p:txBody>
      </p:sp>
      <p:sp>
        <p:nvSpPr>
          <p:cNvPr id="4" name="Date Placeholder 3">
            <a:extLst>
              <a:ext uri="{FF2B5EF4-FFF2-40B4-BE49-F238E27FC236}">
                <a16:creationId xmlns:a16="http://schemas.microsoft.com/office/drawing/2014/main" id="{E8D58F3B-A56A-1932-84A3-0DFCDC55209A}"/>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ADA5645C-6524-595C-0085-121073ED5BF5}"/>
              </a:ext>
            </a:extLst>
          </p:cNvPr>
          <p:cNvSpPr>
            <a:spLocks noGrp="1"/>
          </p:cNvSpPr>
          <p:nvPr>
            <p:ph type="sldNum" sz="quarter" idx="12"/>
          </p:nvPr>
        </p:nvSpPr>
        <p:spPr/>
        <p:txBody>
          <a:bodyPr/>
          <a:lstStyle/>
          <a:p>
            <a:fld id="{0C6CD854-DD62-6C4B-87F1-66B34D688D3F}" type="slidenum">
              <a:rPr lang="en-US" smtClean="0"/>
              <a:t>30</a:t>
            </a:fld>
            <a:endParaRPr lang="en-US"/>
          </a:p>
        </p:txBody>
      </p:sp>
      <p:grpSp>
        <p:nvGrpSpPr>
          <p:cNvPr id="132" name="Group 131">
            <a:extLst>
              <a:ext uri="{FF2B5EF4-FFF2-40B4-BE49-F238E27FC236}">
                <a16:creationId xmlns:a16="http://schemas.microsoft.com/office/drawing/2014/main" id="{14AA277A-58F4-8B3A-0423-903A14C20418}"/>
              </a:ext>
              <a:ext uri="{C183D7F6-B498-43B3-948B-1728B52AA6E4}">
                <adec:decorative xmlns:adec="http://schemas.microsoft.com/office/drawing/2017/decorative" val="1"/>
              </a:ext>
            </a:extLst>
          </p:cNvPr>
          <p:cNvGrpSpPr/>
          <p:nvPr/>
        </p:nvGrpSpPr>
        <p:grpSpPr>
          <a:xfrm>
            <a:off x="2378400" y="1693955"/>
            <a:ext cx="7137037" cy="4239850"/>
            <a:chOff x="3084931" y="1481905"/>
            <a:chExt cx="7137037" cy="4239850"/>
          </a:xfrm>
        </p:grpSpPr>
        <p:grpSp>
          <p:nvGrpSpPr>
            <p:cNvPr id="111" name="Group 110">
              <a:extLst>
                <a:ext uri="{FF2B5EF4-FFF2-40B4-BE49-F238E27FC236}">
                  <a16:creationId xmlns:a16="http://schemas.microsoft.com/office/drawing/2014/main" id="{26C34045-5057-D49C-6D32-E219AB8F916D}"/>
                </a:ext>
              </a:extLst>
            </p:cNvPr>
            <p:cNvGrpSpPr/>
            <p:nvPr/>
          </p:nvGrpSpPr>
          <p:grpSpPr>
            <a:xfrm>
              <a:off x="4337696" y="5089565"/>
              <a:ext cx="629992" cy="632190"/>
              <a:chOff x="4337696" y="5041439"/>
              <a:chExt cx="629992" cy="632190"/>
            </a:xfrm>
          </p:grpSpPr>
          <p:sp>
            <p:nvSpPr>
              <p:cNvPr id="7" name="Oval 6">
                <a:extLst>
                  <a:ext uri="{FF2B5EF4-FFF2-40B4-BE49-F238E27FC236}">
                    <a16:creationId xmlns:a16="http://schemas.microsoft.com/office/drawing/2014/main" id="{01248B17-D2E3-DCC7-5EAE-CC2E7307D438}"/>
                  </a:ext>
                </a:extLst>
              </p:cNvPr>
              <p:cNvSpPr/>
              <p:nvPr/>
            </p:nvSpPr>
            <p:spPr>
              <a:xfrm>
                <a:off x="4337696" y="5041439"/>
                <a:ext cx="629992" cy="63219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6E35FF3-0CBE-4B67-61EB-64557462CBD9}"/>
                      </a:ext>
                    </a:extLst>
                  </p:cNvPr>
                  <p:cNvSpPr txBox="1"/>
                  <p:nvPr/>
                </p:nvSpPr>
                <p:spPr>
                  <a:xfrm>
                    <a:off x="4390798" y="5123595"/>
                    <a:ext cx="565026"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𝑋</m:t>
                              </m:r>
                            </m:e>
                            <m:sub>
                              <m:r>
                                <a:rPr lang="en-US" sz="2400" b="0" i="1" smtClean="0">
                                  <a:solidFill>
                                    <a:schemeClr val="bg1"/>
                                  </a:solidFill>
                                  <a:latin typeface="Cambria Math" panose="02040503050406030204" pitchFamily="18" charset="0"/>
                                </a:rPr>
                                <m:t>𝑡</m:t>
                              </m:r>
                            </m:sub>
                          </m:sSub>
                        </m:oMath>
                      </m:oMathPara>
                    </a14:m>
                    <a:endParaRPr lang="en-US" sz="2400" dirty="0">
                      <a:solidFill>
                        <a:schemeClr val="bg1"/>
                      </a:solidFill>
                    </a:endParaRPr>
                  </a:p>
                </p:txBody>
              </p:sp>
            </mc:Choice>
            <mc:Fallback xmlns="">
              <p:sp>
                <p:nvSpPr>
                  <p:cNvPr id="8" name="TextBox 7">
                    <a:extLst>
                      <a:ext uri="{FF2B5EF4-FFF2-40B4-BE49-F238E27FC236}">
                        <a16:creationId xmlns:a16="http://schemas.microsoft.com/office/drawing/2014/main" id="{56E35FF3-0CBE-4B67-61EB-64557462CBD9}"/>
                      </a:ext>
                    </a:extLst>
                  </p:cNvPr>
                  <p:cNvSpPr txBox="1">
                    <a:spLocks noRot="1" noChangeAspect="1" noMove="1" noResize="1" noEditPoints="1" noAdjustHandles="1" noChangeArrowheads="1" noChangeShapeType="1" noTextEdit="1"/>
                  </p:cNvSpPr>
                  <p:nvPr/>
                </p:nvSpPr>
                <p:spPr>
                  <a:xfrm>
                    <a:off x="4390798" y="5123595"/>
                    <a:ext cx="565026" cy="461665"/>
                  </a:xfrm>
                  <a:prstGeom prst="rect">
                    <a:avLst/>
                  </a:prstGeom>
                  <a:blipFill>
                    <a:blip r:embed="rId2"/>
                    <a:stretch>
                      <a:fillRect/>
                    </a:stretch>
                  </a:blipFill>
                </p:spPr>
                <p:txBody>
                  <a:bodyPr/>
                  <a:lstStyle/>
                  <a:p>
                    <a:r>
                      <a:rPr lang="en-US">
                        <a:noFill/>
                      </a:rPr>
                      <a:t> </a:t>
                    </a:r>
                  </a:p>
                </p:txBody>
              </p:sp>
            </mc:Fallback>
          </mc:AlternateContent>
        </p:grpSp>
        <p:grpSp>
          <p:nvGrpSpPr>
            <p:cNvPr id="36" name="Group 35">
              <a:extLst>
                <a:ext uri="{FF2B5EF4-FFF2-40B4-BE49-F238E27FC236}">
                  <a16:creationId xmlns:a16="http://schemas.microsoft.com/office/drawing/2014/main" id="{D8157728-C2B8-328E-C63A-986E961F2EAB}"/>
                </a:ext>
              </a:extLst>
            </p:cNvPr>
            <p:cNvGrpSpPr/>
            <p:nvPr/>
          </p:nvGrpSpPr>
          <p:grpSpPr>
            <a:xfrm>
              <a:off x="8040952" y="1481905"/>
              <a:ext cx="629992" cy="632190"/>
              <a:chOff x="8115611" y="2830451"/>
              <a:chExt cx="629992" cy="632190"/>
            </a:xfrm>
          </p:grpSpPr>
          <p:sp>
            <p:nvSpPr>
              <p:cNvPr id="10" name="Oval 9">
                <a:extLst>
                  <a:ext uri="{FF2B5EF4-FFF2-40B4-BE49-F238E27FC236}">
                    <a16:creationId xmlns:a16="http://schemas.microsoft.com/office/drawing/2014/main" id="{47E36E5F-0D7F-D815-69BC-DFAB1B30F986}"/>
                  </a:ext>
                </a:extLst>
              </p:cNvPr>
              <p:cNvSpPr/>
              <p:nvPr/>
            </p:nvSpPr>
            <p:spPr>
              <a:xfrm>
                <a:off x="8115611" y="2830451"/>
                <a:ext cx="629992" cy="63219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9026C3D-B4D3-47A2-06E9-F42D58FE92F4}"/>
                      </a:ext>
                    </a:extLst>
                  </p:cNvPr>
                  <p:cNvSpPr txBox="1"/>
                  <p:nvPr/>
                </p:nvSpPr>
                <p:spPr>
                  <a:xfrm>
                    <a:off x="8168713" y="2912607"/>
                    <a:ext cx="551305" cy="461665"/>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sz="2400" b="0" i="1" smtClean="0">
                                  <a:solidFill>
                                    <a:schemeClr val="bg1"/>
                                  </a:solidFill>
                                  <a:latin typeface="Cambria Math" panose="02040503050406030204" pitchFamily="18" charset="0"/>
                                </a:rPr>
                              </m:ctrlPr>
                            </m:sSubPr>
                            <m:e>
                              <m:r>
                                <a:rPr lang="en-US" sz="2400" b="0" i="1" smtClean="0">
                                  <a:solidFill>
                                    <a:schemeClr val="bg1"/>
                                  </a:solidFill>
                                  <a:latin typeface="Cambria Math" panose="02040503050406030204" pitchFamily="18" charset="0"/>
                                </a:rPr>
                                <m:t>h</m:t>
                              </m:r>
                            </m:e>
                            <m:sub>
                              <m:r>
                                <a:rPr lang="en-US" sz="2400" b="0" i="1" smtClean="0">
                                  <a:solidFill>
                                    <a:schemeClr val="bg1"/>
                                  </a:solidFill>
                                  <a:latin typeface="Cambria Math" panose="02040503050406030204" pitchFamily="18" charset="0"/>
                                </a:rPr>
                                <m:t>𝑡</m:t>
                              </m:r>
                            </m:sub>
                          </m:sSub>
                        </m:oMath>
                      </m:oMathPara>
                    </a14:m>
                    <a:endParaRPr lang="en-US" sz="2400" dirty="0">
                      <a:solidFill>
                        <a:schemeClr val="bg1"/>
                      </a:solidFill>
                    </a:endParaRPr>
                  </a:p>
                </p:txBody>
              </p:sp>
            </mc:Choice>
            <mc:Fallback xmlns="">
              <p:sp>
                <p:nvSpPr>
                  <p:cNvPr id="11" name="TextBox 10">
                    <a:extLst>
                      <a:ext uri="{FF2B5EF4-FFF2-40B4-BE49-F238E27FC236}">
                        <a16:creationId xmlns:a16="http://schemas.microsoft.com/office/drawing/2014/main" id="{C9026C3D-B4D3-47A2-06E9-F42D58FE92F4}"/>
                      </a:ext>
                    </a:extLst>
                  </p:cNvPr>
                  <p:cNvSpPr txBox="1">
                    <a:spLocks noRot="1" noChangeAspect="1" noMove="1" noResize="1" noEditPoints="1" noAdjustHandles="1" noChangeArrowheads="1" noChangeShapeType="1" noTextEdit="1"/>
                  </p:cNvSpPr>
                  <p:nvPr/>
                </p:nvSpPr>
                <p:spPr>
                  <a:xfrm>
                    <a:off x="8168713" y="2912607"/>
                    <a:ext cx="551305" cy="461665"/>
                  </a:xfrm>
                  <a:prstGeom prst="rect">
                    <a:avLst/>
                  </a:prstGeom>
                  <a:blipFill>
                    <a:blip r:embed="rId3"/>
                    <a:stretch>
                      <a:fillRect/>
                    </a:stretch>
                  </a:blipFill>
                </p:spPr>
                <p:txBody>
                  <a:bodyPr/>
                  <a:lstStyle/>
                  <a:p>
                    <a:r>
                      <a:rPr lang="en-US">
                        <a:noFill/>
                      </a:rPr>
                      <a:t> </a:t>
                    </a:r>
                  </a:p>
                </p:txBody>
              </p:sp>
            </mc:Fallback>
          </mc:AlternateContent>
        </p:grpSp>
        <p:grpSp>
          <p:nvGrpSpPr>
            <p:cNvPr id="129" name="Group 128">
              <a:extLst>
                <a:ext uri="{FF2B5EF4-FFF2-40B4-BE49-F238E27FC236}">
                  <a16:creationId xmlns:a16="http://schemas.microsoft.com/office/drawing/2014/main" id="{C13CC381-5417-D54B-BBD2-E5246D8E1EEB}"/>
                </a:ext>
              </a:extLst>
            </p:cNvPr>
            <p:cNvGrpSpPr/>
            <p:nvPr/>
          </p:nvGrpSpPr>
          <p:grpSpPr>
            <a:xfrm>
              <a:off x="3964234" y="2114095"/>
              <a:ext cx="5660544" cy="2975471"/>
              <a:chOff x="3964234" y="2114095"/>
              <a:chExt cx="5660544" cy="2975471"/>
            </a:xfrm>
          </p:grpSpPr>
          <p:grpSp>
            <p:nvGrpSpPr>
              <p:cNvPr id="30" name="Group 29">
                <a:extLst>
                  <a:ext uri="{FF2B5EF4-FFF2-40B4-BE49-F238E27FC236}">
                    <a16:creationId xmlns:a16="http://schemas.microsoft.com/office/drawing/2014/main" id="{DAEDF1F6-9BDB-9243-F5B8-441F0086A4AB}"/>
                  </a:ext>
                </a:extLst>
              </p:cNvPr>
              <p:cNvGrpSpPr/>
              <p:nvPr/>
            </p:nvGrpSpPr>
            <p:grpSpPr>
              <a:xfrm>
                <a:off x="6344417" y="3349809"/>
                <a:ext cx="418849" cy="401053"/>
                <a:chOff x="4967689" y="4122820"/>
                <a:chExt cx="418849" cy="401053"/>
              </a:xfrm>
            </p:grpSpPr>
            <p:sp>
              <p:nvSpPr>
                <p:cNvPr id="31" name="Rectangle 30">
                  <a:extLst>
                    <a:ext uri="{FF2B5EF4-FFF2-40B4-BE49-F238E27FC236}">
                      <a16:creationId xmlns:a16="http://schemas.microsoft.com/office/drawing/2014/main" id="{9553BA09-77D5-D035-312A-307AA481B36D}"/>
                    </a:ext>
                  </a:extLst>
                </p:cNvPr>
                <p:cNvSpPr/>
                <p:nvPr/>
              </p:nvSpPr>
              <p:spPr>
                <a:xfrm>
                  <a:off x="4967689" y="4122820"/>
                  <a:ext cx="410078" cy="40105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EB0F31D-8588-7C41-85BA-D47745D5B673}"/>
                        </a:ext>
                      </a:extLst>
                    </p:cNvPr>
                    <p:cNvSpPr txBox="1"/>
                    <p:nvPr/>
                  </p:nvSpPr>
                  <p:spPr>
                    <a:xfrm>
                      <a:off x="4979055" y="4122820"/>
                      <a:ext cx="407483"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bg1"/>
                                </a:solidFill>
                                <a:latin typeface="Cambria Math" panose="02040503050406030204" pitchFamily="18" charset="0"/>
                                <a:ea typeface="Cambria Math" panose="02040503050406030204" pitchFamily="18" charset="0"/>
                              </a:rPr>
                              <m:t>×</m:t>
                            </m:r>
                          </m:oMath>
                        </m:oMathPara>
                      </a14:m>
                      <a:endParaRPr lang="en-US" b="1" dirty="0">
                        <a:solidFill>
                          <a:schemeClr val="tx1"/>
                        </a:solidFill>
                      </a:endParaRPr>
                    </a:p>
                  </p:txBody>
                </p:sp>
              </mc:Choice>
              <mc:Fallback xmlns="">
                <p:sp>
                  <p:nvSpPr>
                    <p:cNvPr id="32" name="TextBox 31">
                      <a:extLst>
                        <a:ext uri="{FF2B5EF4-FFF2-40B4-BE49-F238E27FC236}">
                          <a16:creationId xmlns:a16="http://schemas.microsoft.com/office/drawing/2014/main" id="{CEB0F31D-8588-7C41-85BA-D47745D5B673}"/>
                        </a:ext>
                      </a:extLst>
                    </p:cNvPr>
                    <p:cNvSpPr txBox="1">
                      <a:spLocks noRot="1" noChangeAspect="1" noMove="1" noResize="1" noEditPoints="1" noAdjustHandles="1" noChangeArrowheads="1" noChangeShapeType="1" noTextEdit="1"/>
                    </p:cNvSpPr>
                    <p:nvPr/>
                  </p:nvSpPr>
                  <p:spPr>
                    <a:xfrm>
                      <a:off x="4979055" y="4122820"/>
                      <a:ext cx="407483" cy="369332"/>
                    </a:xfrm>
                    <a:prstGeom prst="rect">
                      <a:avLst/>
                    </a:prstGeom>
                    <a:blipFill>
                      <a:blip r:embed="rId4"/>
                      <a:stretch>
                        <a:fillRect/>
                      </a:stretch>
                    </a:blipFill>
                  </p:spPr>
                  <p:txBody>
                    <a:bodyPr/>
                    <a:lstStyle/>
                    <a:p>
                      <a:r>
                        <a:rPr lang="en-US">
                          <a:noFill/>
                        </a:rPr>
                        <a:t> </a:t>
                      </a:r>
                    </a:p>
                  </p:txBody>
                </p:sp>
              </mc:Fallback>
            </mc:AlternateContent>
          </p:grpSp>
          <p:grpSp>
            <p:nvGrpSpPr>
              <p:cNvPr id="16" name="Group 15">
                <a:extLst>
                  <a:ext uri="{FF2B5EF4-FFF2-40B4-BE49-F238E27FC236}">
                    <a16:creationId xmlns:a16="http://schemas.microsoft.com/office/drawing/2014/main" id="{F02EF7ED-D572-ED95-3C9F-55F1863AADD1}"/>
                  </a:ext>
                </a:extLst>
              </p:cNvPr>
              <p:cNvGrpSpPr/>
              <p:nvPr/>
            </p:nvGrpSpPr>
            <p:grpSpPr>
              <a:xfrm>
                <a:off x="4967689" y="4122820"/>
                <a:ext cx="410078" cy="401053"/>
                <a:chOff x="4967689" y="4122820"/>
                <a:chExt cx="410078" cy="401053"/>
              </a:xfrm>
            </p:grpSpPr>
            <p:sp>
              <p:nvSpPr>
                <p:cNvPr id="12" name="Rectangle 11">
                  <a:extLst>
                    <a:ext uri="{FF2B5EF4-FFF2-40B4-BE49-F238E27FC236}">
                      <a16:creationId xmlns:a16="http://schemas.microsoft.com/office/drawing/2014/main" id="{BC844591-F7AA-3DC2-B812-15F30D40927C}"/>
                    </a:ext>
                  </a:extLst>
                </p:cNvPr>
                <p:cNvSpPr/>
                <p:nvPr/>
              </p:nvSpPr>
              <p:spPr>
                <a:xfrm>
                  <a:off x="4967689" y="4122820"/>
                  <a:ext cx="410078" cy="40105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397CB0B1-7F33-CAAE-2E93-4AE8A23D93F3}"/>
                        </a:ext>
                      </a:extLst>
                    </p:cNvPr>
                    <p:cNvSpPr txBox="1"/>
                    <p:nvPr/>
                  </p:nvSpPr>
                  <p:spPr>
                    <a:xfrm>
                      <a:off x="4979055" y="4122820"/>
                      <a:ext cx="388247"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tx1"/>
                                </a:solidFill>
                                <a:latin typeface="Cambria Math" panose="02040503050406030204" pitchFamily="18" charset="0"/>
                              </a:rPr>
                              <m:t>𝝈</m:t>
                            </m:r>
                          </m:oMath>
                        </m:oMathPara>
                      </a14:m>
                      <a:endParaRPr lang="en-US" b="1" dirty="0">
                        <a:solidFill>
                          <a:schemeClr val="tx1"/>
                        </a:solidFill>
                      </a:endParaRPr>
                    </a:p>
                  </p:txBody>
                </p:sp>
              </mc:Choice>
              <mc:Fallback xmlns="">
                <p:sp>
                  <p:nvSpPr>
                    <p:cNvPr id="13" name="TextBox 12">
                      <a:extLst>
                        <a:ext uri="{FF2B5EF4-FFF2-40B4-BE49-F238E27FC236}">
                          <a16:creationId xmlns:a16="http://schemas.microsoft.com/office/drawing/2014/main" id="{397CB0B1-7F33-CAAE-2E93-4AE8A23D93F3}"/>
                        </a:ext>
                      </a:extLst>
                    </p:cNvPr>
                    <p:cNvSpPr txBox="1">
                      <a:spLocks noRot="1" noChangeAspect="1" noMove="1" noResize="1" noEditPoints="1" noAdjustHandles="1" noChangeArrowheads="1" noChangeShapeType="1" noTextEdit="1"/>
                    </p:cNvSpPr>
                    <p:nvPr/>
                  </p:nvSpPr>
                  <p:spPr>
                    <a:xfrm>
                      <a:off x="4979055" y="4122820"/>
                      <a:ext cx="388247" cy="369332"/>
                    </a:xfrm>
                    <a:prstGeom prst="rect">
                      <a:avLst/>
                    </a:prstGeom>
                    <a:blipFill>
                      <a:blip r:embed="rId5"/>
                      <a:stretch>
                        <a:fillRect/>
                      </a:stretch>
                    </a:blipFill>
                  </p:spPr>
                  <p:txBody>
                    <a:bodyPr/>
                    <a:lstStyle/>
                    <a:p>
                      <a:r>
                        <a:rPr lang="en-US">
                          <a:noFill/>
                        </a:rPr>
                        <a:t> </a:t>
                      </a:r>
                    </a:p>
                  </p:txBody>
                </p:sp>
              </mc:Fallback>
            </mc:AlternateContent>
          </p:grpSp>
          <p:grpSp>
            <p:nvGrpSpPr>
              <p:cNvPr id="17" name="Group 16">
                <a:extLst>
                  <a:ext uri="{FF2B5EF4-FFF2-40B4-BE49-F238E27FC236}">
                    <a16:creationId xmlns:a16="http://schemas.microsoft.com/office/drawing/2014/main" id="{C03E8138-219F-CE9E-2820-16F760D648AB}"/>
                  </a:ext>
                </a:extLst>
              </p:cNvPr>
              <p:cNvGrpSpPr/>
              <p:nvPr/>
            </p:nvGrpSpPr>
            <p:grpSpPr>
              <a:xfrm>
                <a:off x="5582809" y="4122820"/>
                <a:ext cx="410078" cy="401053"/>
                <a:chOff x="4967689" y="4122820"/>
                <a:chExt cx="410078" cy="401053"/>
              </a:xfrm>
            </p:grpSpPr>
            <p:sp>
              <p:nvSpPr>
                <p:cNvPr id="18" name="Rectangle 17">
                  <a:extLst>
                    <a:ext uri="{FF2B5EF4-FFF2-40B4-BE49-F238E27FC236}">
                      <a16:creationId xmlns:a16="http://schemas.microsoft.com/office/drawing/2014/main" id="{D7F859E6-9E70-CB15-2C68-245D84B6D970}"/>
                    </a:ext>
                  </a:extLst>
                </p:cNvPr>
                <p:cNvSpPr/>
                <p:nvPr/>
              </p:nvSpPr>
              <p:spPr>
                <a:xfrm>
                  <a:off x="4967689" y="4122820"/>
                  <a:ext cx="410078" cy="40105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07A0C0E2-94C5-C980-8F42-9155F6847331}"/>
                        </a:ext>
                      </a:extLst>
                    </p:cNvPr>
                    <p:cNvSpPr txBox="1"/>
                    <p:nvPr/>
                  </p:nvSpPr>
                  <p:spPr>
                    <a:xfrm>
                      <a:off x="4979055" y="4122820"/>
                      <a:ext cx="388247"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tx1"/>
                                </a:solidFill>
                                <a:latin typeface="Cambria Math" panose="02040503050406030204" pitchFamily="18" charset="0"/>
                              </a:rPr>
                              <m:t>𝝈</m:t>
                            </m:r>
                          </m:oMath>
                        </m:oMathPara>
                      </a14:m>
                      <a:endParaRPr lang="en-US" b="1" dirty="0">
                        <a:solidFill>
                          <a:schemeClr val="tx1"/>
                        </a:solidFill>
                      </a:endParaRPr>
                    </a:p>
                  </p:txBody>
                </p:sp>
              </mc:Choice>
              <mc:Fallback xmlns="">
                <p:sp>
                  <p:nvSpPr>
                    <p:cNvPr id="19" name="TextBox 18">
                      <a:extLst>
                        <a:ext uri="{FF2B5EF4-FFF2-40B4-BE49-F238E27FC236}">
                          <a16:creationId xmlns:a16="http://schemas.microsoft.com/office/drawing/2014/main" id="{07A0C0E2-94C5-C980-8F42-9155F6847331}"/>
                        </a:ext>
                      </a:extLst>
                    </p:cNvPr>
                    <p:cNvSpPr txBox="1">
                      <a:spLocks noRot="1" noChangeAspect="1" noMove="1" noResize="1" noEditPoints="1" noAdjustHandles="1" noChangeArrowheads="1" noChangeShapeType="1" noTextEdit="1"/>
                    </p:cNvSpPr>
                    <p:nvPr/>
                  </p:nvSpPr>
                  <p:spPr>
                    <a:xfrm>
                      <a:off x="4979055" y="4122820"/>
                      <a:ext cx="388247" cy="369332"/>
                    </a:xfrm>
                    <a:prstGeom prst="rect">
                      <a:avLst/>
                    </a:prstGeom>
                    <a:blipFill>
                      <a:blip r:embed="rId6"/>
                      <a:stretch>
                        <a:fillRect/>
                      </a:stretch>
                    </a:blipFill>
                  </p:spPr>
                  <p:txBody>
                    <a:bodyPr/>
                    <a:lstStyle/>
                    <a:p>
                      <a:r>
                        <a:rPr lang="en-US">
                          <a:noFill/>
                        </a:rPr>
                        <a:t> </a:t>
                      </a:r>
                    </a:p>
                  </p:txBody>
                </p:sp>
              </mc:Fallback>
            </mc:AlternateContent>
          </p:grpSp>
          <p:grpSp>
            <p:nvGrpSpPr>
              <p:cNvPr id="23" name="Group 22">
                <a:extLst>
                  <a:ext uri="{FF2B5EF4-FFF2-40B4-BE49-F238E27FC236}">
                    <a16:creationId xmlns:a16="http://schemas.microsoft.com/office/drawing/2014/main" id="{3F7C7667-78AE-4319-7672-1654692FCD5E}"/>
                  </a:ext>
                </a:extLst>
              </p:cNvPr>
              <p:cNvGrpSpPr/>
              <p:nvPr/>
            </p:nvGrpSpPr>
            <p:grpSpPr>
              <a:xfrm>
                <a:off x="6211904" y="4122820"/>
                <a:ext cx="686458" cy="401053"/>
                <a:chOff x="6404153" y="4115343"/>
                <a:chExt cx="686458" cy="401053"/>
              </a:xfrm>
            </p:grpSpPr>
            <p:sp>
              <p:nvSpPr>
                <p:cNvPr id="21" name="Rectangle 20">
                  <a:extLst>
                    <a:ext uri="{FF2B5EF4-FFF2-40B4-BE49-F238E27FC236}">
                      <a16:creationId xmlns:a16="http://schemas.microsoft.com/office/drawing/2014/main" id="{C379F9AC-B426-8EAE-E104-3CE6A18D6FBD}"/>
                    </a:ext>
                  </a:extLst>
                </p:cNvPr>
                <p:cNvSpPr/>
                <p:nvPr/>
              </p:nvSpPr>
              <p:spPr>
                <a:xfrm>
                  <a:off x="6404153" y="4115343"/>
                  <a:ext cx="686458" cy="40105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3A4911AC-71EF-8415-9CD6-D6DCA4502DCB}"/>
                        </a:ext>
                      </a:extLst>
                    </p:cNvPr>
                    <p:cNvSpPr txBox="1"/>
                    <p:nvPr/>
                  </p:nvSpPr>
                  <p:spPr>
                    <a:xfrm>
                      <a:off x="6415519" y="4115343"/>
                      <a:ext cx="649913"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1" i="0" smtClean="0">
                                <a:solidFill>
                                  <a:schemeClr val="tx1"/>
                                </a:solidFill>
                                <a:latin typeface="Cambria Math" panose="02040503050406030204" pitchFamily="18" charset="0"/>
                              </a:rPr>
                              <m:t>𝐭𝐚𝐧𝐡</m:t>
                            </m:r>
                          </m:oMath>
                        </m:oMathPara>
                      </a14:m>
                      <a:endParaRPr lang="en-US" b="1" dirty="0">
                        <a:solidFill>
                          <a:schemeClr val="tx1"/>
                        </a:solidFill>
                      </a:endParaRPr>
                    </a:p>
                  </p:txBody>
                </p:sp>
              </mc:Choice>
              <mc:Fallback xmlns="">
                <p:sp>
                  <p:nvSpPr>
                    <p:cNvPr id="22" name="TextBox 21">
                      <a:extLst>
                        <a:ext uri="{FF2B5EF4-FFF2-40B4-BE49-F238E27FC236}">
                          <a16:creationId xmlns:a16="http://schemas.microsoft.com/office/drawing/2014/main" id="{3A4911AC-71EF-8415-9CD6-D6DCA4502DCB}"/>
                        </a:ext>
                      </a:extLst>
                    </p:cNvPr>
                    <p:cNvSpPr txBox="1">
                      <a:spLocks noRot="1" noChangeAspect="1" noMove="1" noResize="1" noEditPoints="1" noAdjustHandles="1" noChangeArrowheads="1" noChangeShapeType="1" noTextEdit="1"/>
                    </p:cNvSpPr>
                    <p:nvPr/>
                  </p:nvSpPr>
                  <p:spPr>
                    <a:xfrm>
                      <a:off x="6415519" y="4115343"/>
                      <a:ext cx="649913" cy="369332"/>
                    </a:xfrm>
                    <a:prstGeom prst="rect">
                      <a:avLst/>
                    </a:prstGeom>
                    <a:blipFill>
                      <a:blip r:embed="rId7"/>
                      <a:stretch>
                        <a:fillRect r="-3846"/>
                      </a:stretch>
                    </a:blipFill>
                  </p:spPr>
                  <p:txBody>
                    <a:bodyPr/>
                    <a:lstStyle/>
                    <a:p>
                      <a:r>
                        <a:rPr lang="en-US">
                          <a:noFill/>
                        </a:rPr>
                        <a:t> </a:t>
                      </a:r>
                    </a:p>
                  </p:txBody>
                </p:sp>
              </mc:Fallback>
            </mc:AlternateContent>
          </p:grpSp>
          <p:grpSp>
            <p:nvGrpSpPr>
              <p:cNvPr id="24" name="Group 23">
                <a:extLst>
                  <a:ext uri="{FF2B5EF4-FFF2-40B4-BE49-F238E27FC236}">
                    <a16:creationId xmlns:a16="http://schemas.microsoft.com/office/drawing/2014/main" id="{12F6036B-5C13-D0E1-3FA9-1C8A0DACC9A1}"/>
                  </a:ext>
                </a:extLst>
              </p:cNvPr>
              <p:cNvGrpSpPr/>
              <p:nvPr/>
            </p:nvGrpSpPr>
            <p:grpSpPr>
              <a:xfrm>
                <a:off x="7126887" y="3349809"/>
                <a:ext cx="686458" cy="401053"/>
                <a:chOff x="6404153" y="4115343"/>
                <a:chExt cx="686458" cy="401053"/>
              </a:xfrm>
            </p:grpSpPr>
            <p:sp>
              <p:nvSpPr>
                <p:cNvPr id="25" name="Rectangle 24">
                  <a:extLst>
                    <a:ext uri="{FF2B5EF4-FFF2-40B4-BE49-F238E27FC236}">
                      <a16:creationId xmlns:a16="http://schemas.microsoft.com/office/drawing/2014/main" id="{34398957-3ACD-B6A1-F987-EDE98F9B86B0}"/>
                    </a:ext>
                  </a:extLst>
                </p:cNvPr>
                <p:cNvSpPr/>
                <p:nvPr/>
              </p:nvSpPr>
              <p:spPr>
                <a:xfrm>
                  <a:off x="6404153" y="4115343"/>
                  <a:ext cx="686458" cy="40105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7F3E6AB1-4677-D00E-8C4E-AF5DD6CF8CF7}"/>
                        </a:ext>
                      </a:extLst>
                    </p:cNvPr>
                    <p:cNvSpPr txBox="1"/>
                    <p:nvPr/>
                  </p:nvSpPr>
                  <p:spPr>
                    <a:xfrm>
                      <a:off x="6415519" y="4115343"/>
                      <a:ext cx="649913" cy="369332"/>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n-US" b="1" i="0" smtClean="0">
                                <a:solidFill>
                                  <a:schemeClr val="bg1"/>
                                </a:solidFill>
                                <a:latin typeface="Cambria Math" panose="02040503050406030204" pitchFamily="18" charset="0"/>
                              </a:rPr>
                              <m:t>𝐭𝐚𝐧𝐡</m:t>
                            </m:r>
                          </m:oMath>
                        </m:oMathPara>
                      </a14:m>
                      <a:endParaRPr lang="en-US" b="1" dirty="0">
                        <a:solidFill>
                          <a:schemeClr val="bg1"/>
                        </a:solidFill>
                      </a:endParaRPr>
                    </a:p>
                  </p:txBody>
                </p:sp>
              </mc:Choice>
              <mc:Fallback xmlns="">
                <p:sp>
                  <p:nvSpPr>
                    <p:cNvPr id="26" name="TextBox 25">
                      <a:extLst>
                        <a:ext uri="{FF2B5EF4-FFF2-40B4-BE49-F238E27FC236}">
                          <a16:creationId xmlns:a16="http://schemas.microsoft.com/office/drawing/2014/main" id="{7F3E6AB1-4677-D00E-8C4E-AF5DD6CF8CF7}"/>
                        </a:ext>
                      </a:extLst>
                    </p:cNvPr>
                    <p:cNvSpPr txBox="1">
                      <a:spLocks noRot="1" noChangeAspect="1" noMove="1" noResize="1" noEditPoints="1" noAdjustHandles="1" noChangeArrowheads="1" noChangeShapeType="1" noTextEdit="1"/>
                    </p:cNvSpPr>
                    <p:nvPr/>
                  </p:nvSpPr>
                  <p:spPr>
                    <a:xfrm>
                      <a:off x="6415519" y="4115343"/>
                      <a:ext cx="649913" cy="369332"/>
                    </a:xfrm>
                    <a:prstGeom prst="rect">
                      <a:avLst/>
                    </a:prstGeom>
                    <a:blipFill>
                      <a:blip r:embed="rId8"/>
                      <a:stretch>
                        <a:fillRect r="-3846"/>
                      </a:stretch>
                    </a:blipFill>
                  </p:spPr>
                  <p:txBody>
                    <a:bodyPr/>
                    <a:lstStyle/>
                    <a:p>
                      <a:r>
                        <a:rPr lang="en-US">
                          <a:noFill/>
                        </a:rPr>
                        <a:t> </a:t>
                      </a:r>
                    </a:p>
                  </p:txBody>
                </p:sp>
              </mc:Fallback>
            </mc:AlternateContent>
          </p:grpSp>
          <p:grpSp>
            <p:nvGrpSpPr>
              <p:cNvPr id="33" name="Group 32">
                <a:extLst>
                  <a:ext uri="{FF2B5EF4-FFF2-40B4-BE49-F238E27FC236}">
                    <a16:creationId xmlns:a16="http://schemas.microsoft.com/office/drawing/2014/main" id="{15FC2009-A4AA-DA0F-0CE3-DDA0D5A83EE8}"/>
                  </a:ext>
                </a:extLst>
              </p:cNvPr>
              <p:cNvGrpSpPr/>
              <p:nvPr/>
            </p:nvGrpSpPr>
            <p:grpSpPr>
              <a:xfrm>
                <a:off x="6356552" y="2576798"/>
                <a:ext cx="415498" cy="401053"/>
                <a:chOff x="4963013" y="4122820"/>
                <a:chExt cx="415498" cy="401053"/>
              </a:xfrm>
            </p:grpSpPr>
            <p:sp>
              <p:nvSpPr>
                <p:cNvPr id="34" name="Rectangle 33">
                  <a:extLst>
                    <a:ext uri="{FF2B5EF4-FFF2-40B4-BE49-F238E27FC236}">
                      <a16:creationId xmlns:a16="http://schemas.microsoft.com/office/drawing/2014/main" id="{FBC3C338-6061-AB7F-13C7-7AF4FD27127D}"/>
                    </a:ext>
                  </a:extLst>
                </p:cNvPr>
                <p:cNvSpPr/>
                <p:nvPr/>
              </p:nvSpPr>
              <p:spPr>
                <a:xfrm>
                  <a:off x="4967689" y="4122820"/>
                  <a:ext cx="410078" cy="40105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5488C443-FB72-9D77-C5CD-32EED0284F45}"/>
                        </a:ext>
                      </a:extLst>
                    </p:cNvPr>
                    <p:cNvSpPr txBox="1"/>
                    <p:nvPr/>
                  </p:nvSpPr>
                  <p:spPr>
                    <a:xfrm>
                      <a:off x="4963013" y="4122820"/>
                      <a:ext cx="415498"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bg1"/>
                                </a:solidFill>
                                <a:latin typeface="Cambria Math" panose="02040503050406030204" pitchFamily="18" charset="0"/>
                              </a:rPr>
                              <m:t>+</m:t>
                            </m:r>
                          </m:oMath>
                        </m:oMathPara>
                      </a14:m>
                      <a:endParaRPr lang="en-US" b="1" dirty="0">
                        <a:solidFill>
                          <a:schemeClr val="bg1"/>
                        </a:solidFill>
                      </a:endParaRPr>
                    </a:p>
                  </p:txBody>
                </p:sp>
              </mc:Choice>
              <mc:Fallback xmlns="">
                <p:sp>
                  <p:nvSpPr>
                    <p:cNvPr id="35" name="TextBox 34">
                      <a:extLst>
                        <a:ext uri="{FF2B5EF4-FFF2-40B4-BE49-F238E27FC236}">
                          <a16:creationId xmlns:a16="http://schemas.microsoft.com/office/drawing/2014/main" id="{5488C443-FB72-9D77-C5CD-32EED0284F45}"/>
                        </a:ext>
                      </a:extLst>
                    </p:cNvPr>
                    <p:cNvSpPr txBox="1">
                      <a:spLocks noRot="1" noChangeAspect="1" noMove="1" noResize="1" noEditPoints="1" noAdjustHandles="1" noChangeArrowheads="1" noChangeShapeType="1" noTextEdit="1"/>
                    </p:cNvSpPr>
                    <p:nvPr/>
                  </p:nvSpPr>
                  <p:spPr>
                    <a:xfrm>
                      <a:off x="4963013" y="4122820"/>
                      <a:ext cx="415498" cy="369332"/>
                    </a:xfrm>
                    <a:prstGeom prst="rect">
                      <a:avLst/>
                    </a:prstGeom>
                    <a:blipFill>
                      <a:blip r:embed="rId9"/>
                      <a:stretch>
                        <a:fillRect/>
                      </a:stretch>
                    </a:blipFill>
                  </p:spPr>
                  <p:txBody>
                    <a:bodyPr/>
                    <a:lstStyle/>
                    <a:p>
                      <a:r>
                        <a:rPr lang="en-US">
                          <a:noFill/>
                        </a:rPr>
                        <a:t> </a:t>
                      </a:r>
                    </a:p>
                  </p:txBody>
                </p:sp>
              </mc:Fallback>
            </mc:AlternateContent>
          </p:grpSp>
          <p:cxnSp>
            <p:nvCxnSpPr>
              <p:cNvPr id="38" name="Elbow Connector 37">
                <a:extLst>
                  <a:ext uri="{FF2B5EF4-FFF2-40B4-BE49-F238E27FC236}">
                    <a16:creationId xmlns:a16="http://schemas.microsoft.com/office/drawing/2014/main" id="{287B7272-815E-C20A-D952-237ECD0A8A62}"/>
                  </a:ext>
                </a:extLst>
              </p:cNvPr>
              <p:cNvCxnSpPr>
                <a:stCxn id="7" idx="0"/>
                <a:endCxn id="13" idx="2"/>
              </p:cNvCxnSpPr>
              <p:nvPr/>
            </p:nvCxnSpPr>
            <p:spPr>
              <a:xfrm rot="5400000" flipH="1" flipV="1">
                <a:off x="4614229" y="4530616"/>
                <a:ext cx="597413" cy="520487"/>
              </a:xfrm>
              <a:prstGeom prst="bentConnector3">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39" name="Elbow Connector 38">
                <a:extLst>
                  <a:ext uri="{FF2B5EF4-FFF2-40B4-BE49-F238E27FC236}">
                    <a16:creationId xmlns:a16="http://schemas.microsoft.com/office/drawing/2014/main" id="{E54C1A12-88B0-09F0-5117-442433FFAFDD}"/>
                  </a:ext>
                </a:extLst>
              </p:cNvPr>
              <p:cNvCxnSpPr>
                <a:cxnSpLocks/>
                <a:stCxn id="7" idx="0"/>
                <a:endCxn id="19" idx="2"/>
              </p:cNvCxnSpPr>
              <p:nvPr/>
            </p:nvCxnSpPr>
            <p:spPr>
              <a:xfrm rot="5400000" flipH="1" flipV="1">
                <a:off x="4921789" y="4223056"/>
                <a:ext cx="597413" cy="1135607"/>
              </a:xfrm>
              <a:prstGeom prst="bentConnector3">
                <a:avLst>
                  <a:gd name="adj1" fmla="val 50000"/>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42" name="Elbow Connector 41">
                <a:extLst>
                  <a:ext uri="{FF2B5EF4-FFF2-40B4-BE49-F238E27FC236}">
                    <a16:creationId xmlns:a16="http://schemas.microsoft.com/office/drawing/2014/main" id="{081A832E-A33B-B056-1F5F-91C96C4E7C45}"/>
                  </a:ext>
                </a:extLst>
              </p:cNvPr>
              <p:cNvCxnSpPr>
                <a:cxnSpLocks/>
                <a:stCxn id="7" idx="0"/>
                <a:endCxn id="22" idx="2"/>
              </p:cNvCxnSpPr>
              <p:nvPr/>
            </p:nvCxnSpPr>
            <p:spPr>
              <a:xfrm rot="5400000" flipH="1" flipV="1">
                <a:off x="5301753" y="3843092"/>
                <a:ext cx="597413" cy="1895535"/>
              </a:xfrm>
              <a:prstGeom prst="bentConnector3">
                <a:avLst>
                  <a:gd name="adj1" fmla="val 50000"/>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grpSp>
            <p:nvGrpSpPr>
              <p:cNvPr id="46" name="Group 45">
                <a:extLst>
                  <a:ext uri="{FF2B5EF4-FFF2-40B4-BE49-F238E27FC236}">
                    <a16:creationId xmlns:a16="http://schemas.microsoft.com/office/drawing/2014/main" id="{CD0961F7-B512-6ED6-4BCD-A0A3295309C7}"/>
                  </a:ext>
                </a:extLst>
              </p:cNvPr>
              <p:cNvGrpSpPr/>
              <p:nvPr/>
            </p:nvGrpSpPr>
            <p:grpSpPr>
              <a:xfrm>
                <a:off x="7270309" y="4122820"/>
                <a:ext cx="410078" cy="401053"/>
                <a:chOff x="4967689" y="4122820"/>
                <a:chExt cx="410078" cy="401053"/>
              </a:xfrm>
            </p:grpSpPr>
            <p:sp>
              <p:nvSpPr>
                <p:cNvPr id="47" name="Rectangle 46">
                  <a:extLst>
                    <a:ext uri="{FF2B5EF4-FFF2-40B4-BE49-F238E27FC236}">
                      <a16:creationId xmlns:a16="http://schemas.microsoft.com/office/drawing/2014/main" id="{9291CA59-43C6-B325-C049-F3FB4133B485}"/>
                    </a:ext>
                  </a:extLst>
                </p:cNvPr>
                <p:cNvSpPr/>
                <p:nvPr/>
              </p:nvSpPr>
              <p:spPr>
                <a:xfrm>
                  <a:off x="4967689" y="4122820"/>
                  <a:ext cx="410078" cy="40105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CB76B446-82ED-C668-8F13-128F21D34F1F}"/>
                        </a:ext>
                      </a:extLst>
                    </p:cNvPr>
                    <p:cNvSpPr txBox="1"/>
                    <p:nvPr/>
                  </p:nvSpPr>
                  <p:spPr>
                    <a:xfrm>
                      <a:off x="4979055" y="4122820"/>
                      <a:ext cx="388247"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tx1"/>
                                </a:solidFill>
                                <a:latin typeface="Cambria Math" panose="02040503050406030204" pitchFamily="18" charset="0"/>
                              </a:rPr>
                              <m:t>𝝈</m:t>
                            </m:r>
                          </m:oMath>
                        </m:oMathPara>
                      </a14:m>
                      <a:endParaRPr lang="en-US" b="1" dirty="0">
                        <a:solidFill>
                          <a:schemeClr val="tx1"/>
                        </a:solidFill>
                      </a:endParaRPr>
                    </a:p>
                  </p:txBody>
                </p:sp>
              </mc:Choice>
              <mc:Fallback xmlns="">
                <p:sp>
                  <p:nvSpPr>
                    <p:cNvPr id="48" name="TextBox 47">
                      <a:extLst>
                        <a:ext uri="{FF2B5EF4-FFF2-40B4-BE49-F238E27FC236}">
                          <a16:creationId xmlns:a16="http://schemas.microsoft.com/office/drawing/2014/main" id="{CB76B446-82ED-C668-8F13-128F21D34F1F}"/>
                        </a:ext>
                      </a:extLst>
                    </p:cNvPr>
                    <p:cNvSpPr txBox="1">
                      <a:spLocks noRot="1" noChangeAspect="1" noMove="1" noResize="1" noEditPoints="1" noAdjustHandles="1" noChangeArrowheads="1" noChangeShapeType="1" noTextEdit="1"/>
                    </p:cNvSpPr>
                    <p:nvPr/>
                  </p:nvSpPr>
                  <p:spPr>
                    <a:xfrm>
                      <a:off x="4979055" y="4122820"/>
                      <a:ext cx="388247" cy="369332"/>
                    </a:xfrm>
                    <a:prstGeom prst="rect">
                      <a:avLst/>
                    </a:prstGeom>
                    <a:blipFill>
                      <a:blip r:embed="rId6"/>
                      <a:stretch>
                        <a:fillRect/>
                      </a:stretch>
                    </a:blipFill>
                  </p:spPr>
                  <p:txBody>
                    <a:bodyPr/>
                    <a:lstStyle/>
                    <a:p>
                      <a:r>
                        <a:rPr lang="en-US">
                          <a:noFill/>
                        </a:rPr>
                        <a:t> </a:t>
                      </a:r>
                    </a:p>
                  </p:txBody>
                </p:sp>
              </mc:Fallback>
            </mc:AlternateContent>
          </p:grpSp>
          <p:grpSp>
            <p:nvGrpSpPr>
              <p:cNvPr id="49" name="Group 48">
                <a:extLst>
                  <a:ext uri="{FF2B5EF4-FFF2-40B4-BE49-F238E27FC236}">
                    <a16:creationId xmlns:a16="http://schemas.microsoft.com/office/drawing/2014/main" id="{C8BA0391-4DAD-F397-A349-9C12894EAD71}"/>
                  </a:ext>
                </a:extLst>
              </p:cNvPr>
              <p:cNvGrpSpPr/>
              <p:nvPr/>
            </p:nvGrpSpPr>
            <p:grpSpPr>
              <a:xfrm>
                <a:off x="8140841" y="3365851"/>
                <a:ext cx="418849" cy="401053"/>
                <a:chOff x="4967689" y="4122820"/>
                <a:chExt cx="418849" cy="401053"/>
              </a:xfrm>
            </p:grpSpPr>
            <p:sp>
              <p:nvSpPr>
                <p:cNvPr id="50" name="Rectangle 49">
                  <a:extLst>
                    <a:ext uri="{FF2B5EF4-FFF2-40B4-BE49-F238E27FC236}">
                      <a16:creationId xmlns:a16="http://schemas.microsoft.com/office/drawing/2014/main" id="{66BB1D36-975E-C382-EA89-75B9CBD46CAB}"/>
                    </a:ext>
                  </a:extLst>
                </p:cNvPr>
                <p:cNvSpPr/>
                <p:nvPr/>
              </p:nvSpPr>
              <p:spPr>
                <a:xfrm>
                  <a:off x="4967689" y="4122820"/>
                  <a:ext cx="410078" cy="40105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05006030-1227-8661-FEC9-B90EC57A4485}"/>
                        </a:ext>
                      </a:extLst>
                    </p:cNvPr>
                    <p:cNvSpPr txBox="1"/>
                    <p:nvPr/>
                  </p:nvSpPr>
                  <p:spPr>
                    <a:xfrm>
                      <a:off x="4979055" y="4122820"/>
                      <a:ext cx="407483"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bg1"/>
                                </a:solidFill>
                                <a:latin typeface="Cambria Math" panose="02040503050406030204" pitchFamily="18" charset="0"/>
                                <a:ea typeface="Cambria Math" panose="02040503050406030204" pitchFamily="18" charset="0"/>
                              </a:rPr>
                              <m:t>×</m:t>
                            </m:r>
                          </m:oMath>
                        </m:oMathPara>
                      </a14:m>
                      <a:endParaRPr lang="en-US" b="1" dirty="0">
                        <a:solidFill>
                          <a:schemeClr val="tx1"/>
                        </a:solidFill>
                      </a:endParaRPr>
                    </a:p>
                  </p:txBody>
                </p:sp>
              </mc:Choice>
              <mc:Fallback xmlns="">
                <p:sp>
                  <p:nvSpPr>
                    <p:cNvPr id="51" name="TextBox 50">
                      <a:extLst>
                        <a:ext uri="{FF2B5EF4-FFF2-40B4-BE49-F238E27FC236}">
                          <a16:creationId xmlns:a16="http://schemas.microsoft.com/office/drawing/2014/main" id="{05006030-1227-8661-FEC9-B90EC57A4485}"/>
                        </a:ext>
                      </a:extLst>
                    </p:cNvPr>
                    <p:cNvSpPr txBox="1">
                      <a:spLocks noRot="1" noChangeAspect="1" noMove="1" noResize="1" noEditPoints="1" noAdjustHandles="1" noChangeArrowheads="1" noChangeShapeType="1" noTextEdit="1"/>
                    </p:cNvSpPr>
                    <p:nvPr/>
                  </p:nvSpPr>
                  <p:spPr>
                    <a:xfrm>
                      <a:off x="4979055" y="4122820"/>
                      <a:ext cx="407483" cy="369332"/>
                    </a:xfrm>
                    <a:prstGeom prst="rect">
                      <a:avLst/>
                    </a:prstGeom>
                    <a:blipFill>
                      <a:blip r:embed="rId10"/>
                      <a:stretch>
                        <a:fillRect/>
                      </a:stretch>
                    </a:blipFill>
                  </p:spPr>
                  <p:txBody>
                    <a:bodyPr/>
                    <a:lstStyle/>
                    <a:p>
                      <a:r>
                        <a:rPr lang="en-US">
                          <a:noFill/>
                        </a:rPr>
                        <a:t> </a:t>
                      </a:r>
                    </a:p>
                  </p:txBody>
                </p:sp>
              </mc:Fallback>
            </mc:AlternateContent>
          </p:grpSp>
          <p:cxnSp>
            <p:nvCxnSpPr>
              <p:cNvPr id="52" name="Elbow Connector 51">
                <a:extLst>
                  <a:ext uri="{FF2B5EF4-FFF2-40B4-BE49-F238E27FC236}">
                    <a16:creationId xmlns:a16="http://schemas.microsoft.com/office/drawing/2014/main" id="{3DE29C43-3377-AF55-189C-B50653F9E76B}"/>
                  </a:ext>
                </a:extLst>
              </p:cNvPr>
              <p:cNvCxnSpPr>
                <a:cxnSpLocks/>
                <a:stCxn id="19" idx="0"/>
                <a:endCxn id="32" idx="1"/>
              </p:cNvCxnSpPr>
              <p:nvPr/>
            </p:nvCxnSpPr>
            <p:spPr>
              <a:xfrm rot="5400000" flipH="1" flipV="1">
                <a:off x="5777869" y="3544906"/>
                <a:ext cx="588345" cy="567484"/>
              </a:xfrm>
              <a:prstGeom prst="bentConnector2">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55" name="Elbow Connector 54">
                <a:extLst>
                  <a:ext uri="{FF2B5EF4-FFF2-40B4-BE49-F238E27FC236}">
                    <a16:creationId xmlns:a16="http://schemas.microsoft.com/office/drawing/2014/main" id="{9A545CF2-6399-B87A-0302-63E16F653BA0}"/>
                  </a:ext>
                </a:extLst>
              </p:cNvPr>
              <p:cNvCxnSpPr>
                <a:cxnSpLocks/>
                <a:stCxn id="22" idx="0"/>
                <a:endCxn id="31" idx="2"/>
              </p:cNvCxnSpPr>
              <p:nvPr/>
            </p:nvCxnSpPr>
            <p:spPr>
              <a:xfrm rot="5400000" flipH="1" flipV="1">
                <a:off x="6362862" y="3936227"/>
                <a:ext cx="371958" cy="1229"/>
              </a:xfrm>
              <a:prstGeom prst="bentConnector3">
                <a:avLst>
                  <a:gd name="adj1" fmla="val 50000"/>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grpSp>
            <p:nvGrpSpPr>
              <p:cNvPr id="64" name="Group 63">
                <a:extLst>
                  <a:ext uri="{FF2B5EF4-FFF2-40B4-BE49-F238E27FC236}">
                    <a16:creationId xmlns:a16="http://schemas.microsoft.com/office/drawing/2014/main" id="{A9D8B233-44D3-0D97-8359-757C519B7338}"/>
                  </a:ext>
                </a:extLst>
              </p:cNvPr>
              <p:cNvGrpSpPr/>
              <p:nvPr/>
            </p:nvGrpSpPr>
            <p:grpSpPr>
              <a:xfrm>
                <a:off x="4957692" y="2576799"/>
                <a:ext cx="418849" cy="401053"/>
                <a:chOff x="4967689" y="4122820"/>
                <a:chExt cx="418849" cy="401053"/>
              </a:xfrm>
            </p:grpSpPr>
            <p:sp>
              <p:nvSpPr>
                <p:cNvPr id="65" name="Rectangle 64">
                  <a:extLst>
                    <a:ext uri="{FF2B5EF4-FFF2-40B4-BE49-F238E27FC236}">
                      <a16:creationId xmlns:a16="http://schemas.microsoft.com/office/drawing/2014/main" id="{413FFDB9-218B-6B33-00D4-73C322EE1B52}"/>
                    </a:ext>
                  </a:extLst>
                </p:cNvPr>
                <p:cNvSpPr/>
                <p:nvPr/>
              </p:nvSpPr>
              <p:spPr>
                <a:xfrm>
                  <a:off x="4967689" y="4122820"/>
                  <a:ext cx="410078" cy="40105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B5D27118-1D06-8D4A-3AA9-259FED58422F}"/>
                        </a:ext>
                      </a:extLst>
                    </p:cNvPr>
                    <p:cNvSpPr txBox="1"/>
                    <p:nvPr/>
                  </p:nvSpPr>
                  <p:spPr>
                    <a:xfrm>
                      <a:off x="4979055" y="4122820"/>
                      <a:ext cx="407483" cy="369332"/>
                    </a:xfrm>
                    <a:prstGeom prst="rect">
                      <a:avLst/>
                    </a:prstGeom>
                    <a:noFill/>
                  </p:spPr>
                  <p:txBody>
                    <a:bodyPr wrap="none" rtlCol="0">
                      <a:spAutoFit/>
                    </a:bodyPr>
                    <a:lstStyle/>
                    <a:p>
                      <a:pPr/>
                      <a14:m>
                        <m:oMathPara xmlns:m="http://schemas.openxmlformats.org/officeDocument/2006/math">
                          <m:oMathParaPr>
                            <m:jc m:val="center"/>
                          </m:oMathParaPr>
                          <m:oMath xmlns:m="http://schemas.openxmlformats.org/officeDocument/2006/math">
                            <m:r>
                              <a:rPr lang="en-US" b="1" i="1" smtClean="0">
                                <a:solidFill>
                                  <a:schemeClr val="bg1"/>
                                </a:solidFill>
                                <a:latin typeface="Cambria Math" panose="02040503050406030204" pitchFamily="18" charset="0"/>
                                <a:ea typeface="Cambria Math" panose="02040503050406030204" pitchFamily="18" charset="0"/>
                              </a:rPr>
                              <m:t>×</m:t>
                            </m:r>
                          </m:oMath>
                        </m:oMathPara>
                      </a14:m>
                      <a:endParaRPr lang="en-US" b="1" dirty="0">
                        <a:solidFill>
                          <a:schemeClr val="tx1"/>
                        </a:solidFill>
                      </a:endParaRPr>
                    </a:p>
                  </p:txBody>
                </p:sp>
              </mc:Choice>
              <mc:Fallback xmlns="">
                <p:sp>
                  <p:nvSpPr>
                    <p:cNvPr id="66" name="TextBox 65">
                      <a:extLst>
                        <a:ext uri="{FF2B5EF4-FFF2-40B4-BE49-F238E27FC236}">
                          <a16:creationId xmlns:a16="http://schemas.microsoft.com/office/drawing/2014/main" id="{B5D27118-1D06-8D4A-3AA9-259FED58422F}"/>
                        </a:ext>
                      </a:extLst>
                    </p:cNvPr>
                    <p:cNvSpPr txBox="1">
                      <a:spLocks noRot="1" noChangeAspect="1" noMove="1" noResize="1" noEditPoints="1" noAdjustHandles="1" noChangeArrowheads="1" noChangeShapeType="1" noTextEdit="1"/>
                    </p:cNvSpPr>
                    <p:nvPr/>
                  </p:nvSpPr>
                  <p:spPr>
                    <a:xfrm>
                      <a:off x="4979055" y="4122820"/>
                      <a:ext cx="407483" cy="369332"/>
                    </a:xfrm>
                    <a:prstGeom prst="rect">
                      <a:avLst/>
                    </a:prstGeom>
                    <a:blipFill>
                      <a:blip r:embed="rId11"/>
                      <a:stretch>
                        <a:fillRect/>
                      </a:stretch>
                    </a:blipFill>
                  </p:spPr>
                  <p:txBody>
                    <a:bodyPr/>
                    <a:lstStyle/>
                    <a:p>
                      <a:r>
                        <a:rPr lang="en-US">
                          <a:noFill/>
                        </a:rPr>
                        <a:t> </a:t>
                      </a:r>
                    </a:p>
                  </p:txBody>
                </p:sp>
              </mc:Fallback>
            </mc:AlternateContent>
          </p:grpSp>
          <p:cxnSp>
            <p:nvCxnSpPr>
              <p:cNvPr id="71" name="Straight Arrow Connector 70">
                <a:extLst>
                  <a:ext uri="{FF2B5EF4-FFF2-40B4-BE49-F238E27FC236}">
                    <a16:creationId xmlns:a16="http://schemas.microsoft.com/office/drawing/2014/main" id="{74957785-F9E2-5E4C-A31A-9D6908315E16}"/>
                  </a:ext>
                </a:extLst>
              </p:cNvPr>
              <p:cNvCxnSpPr>
                <a:stCxn id="13" idx="0"/>
                <a:endCxn id="66" idx="2"/>
              </p:cNvCxnSpPr>
              <p:nvPr/>
            </p:nvCxnSpPr>
            <p:spPr>
              <a:xfrm flipH="1" flipV="1">
                <a:off x="5172800" y="2946131"/>
                <a:ext cx="379" cy="1176689"/>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B67DA43F-6DB9-E504-D0D1-3555559483EC}"/>
                  </a:ext>
                </a:extLst>
              </p:cNvPr>
              <p:cNvCxnSpPr>
                <a:cxnSpLocks/>
                <a:stCxn id="32" idx="0"/>
                <a:endCxn id="35" idx="2"/>
              </p:cNvCxnSpPr>
              <p:nvPr/>
            </p:nvCxnSpPr>
            <p:spPr>
              <a:xfrm flipV="1">
                <a:off x="6559525" y="2946130"/>
                <a:ext cx="4776" cy="403679"/>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82" name="Straight Arrow Connector 81">
                <a:extLst>
                  <a:ext uri="{FF2B5EF4-FFF2-40B4-BE49-F238E27FC236}">
                    <a16:creationId xmlns:a16="http://schemas.microsoft.com/office/drawing/2014/main" id="{9DFBA305-8DF6-4285-8116-9C0163B5B58D}"/>
                  </a:ext>
                </a:extLst>
              </p:cNvPr>
              <p:cNvCxnSpPr>
                <a:cxnSpLocks/>
                <a:stCxn id="66" idx="3"/>
                <a:endCxn id="35" idx="1"/>
              </p:cNvCxnSpPr>
              <p:nvPr/>
            </p:nvCxnSpPr>
            <p:spPr>
              <a:xfrm flipV="1">
                <a:off x="5376541" y="2761464"/>
                <a:ext cx="980011" cy="1"/>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85" name="Elbow Connector 84">
                <a:extLst>
                  <a:ext uri="{FF2B5EF4-FFF2-40B4-BE49-F238E27FC236}">
                    <a16:creationId xmlns:a16="http://schemas.microsoft.com/office/drawing/2014/main" id="{831459D3-4CC4-6A9E-1A4D-B07E5264D15F}"/>
                  </a:ext>
                </a:extLst>
              </p:cNvPr>
              <p:cNvCxnSpPr>
                <a:cxnSpLocks/>
                <a:stCxn id="7" idx="0"/>
                <a:endCxn id="48" idx="2"/>
              </p:cNvCxnSpPr>
              <p:nvPr/>
            </p:nvCxnSpPr>
            <p:spPr>
              <a:xfrm rot="5400000" flipH="1" flipV="1">
                <a:off x="5765539" y="3379306"/>
                <a:ext cx="597413" cy="2823107"/>
              </a:xfrm>
              <a:prstGeom prst="bentConnector3">
                <a:avLst>
                  <a:gd name="adj1" fmla="val 50000"/>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88" name="Elbow Connector 87">
                <a:extLst>
                  <a:ext uri="{FF2B5EF4-FFF2-40B4-BE49-F238E27FC236}">
                    <a16:creationId xmlns:a16="http://schemas.microsoft.com/office/drawing/2014/main" id="{B2B8E6A1-EC4C-5163-FB6D-F0A2CC72D234}"/>
                  </a:ext>
                </a:extLst>
              </p:cNvPr>
              <p:cNvCxnSpPr>
                <a:cxnSpLocks/>
                <a:stCxn id="48" idx="3"/>
                <a:endCxn id="51" idx="2"/>
              </p:cNvCxnSpPr>
              <p:nvPr/>
            </p:nvCxnSpPr>
            <p:spPr>
              <a:xfrm flipV="1">
                <a:off x="7669922" y="3735183"/>
                <a:ext cx="686027" cy="572303"/>
              </a:xfrm>
              <a:prstGeom prst="bentConnector2">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91" name="Elbow Connector 90">
                <a:extLst>
                  <a:ext uri="{FF2B5EF4-FFF2-40B4-BE49-F238E27FC236}">
                    <a16:creationId xmlns:a16="http://schemas.microsoft.com/office/drawing/2014/main" id="{798275F0-648B-78AB-AB33-1864DA1294B3}"/>
                  </a:ext>
                </a:extLst>
              </p:cNvPr>
              <p:cNvCxnSpPr>
                <a:cxnSpLocks/>
                <a:stCxn id="35" idx="3"/>
                <a:endCxn id="26" idx="0"/>
              </p:cNvCxnSpPr>
              <p:nvPr/>
            </p:nvCxnSpPr>
            <p:spPr>
              <a:xfrm>
                <a:off x="6772050" y="2761464"/>
                <a:ext cx="691160" cy="588345"/>
              </a:xfrm>
              <a:prstGeom prst="bentConnector2">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96" name="Straight Arrow Connector 95">
                <a:extLst>
                  <a:ext uri="{FF2B5EF4-FFF2-40B4-BE49-F238E27FC236}">
                    <a16:creationId xmlns:a16="http://schemas.microsoft.com/office/drawing/2014/main" id="{1E9D0CE9-93CB-ED8B-1A8F-2E9A425D80FB}"/>
                  </a:ext>
                </a:extLst>
              </p:cNvPr>
              <p:cNvCxnSpPr>
                <a:cxnSpLocks/>
                <a:stCxn id="25" idx="3"/>
                <a:endCxn id="51" idx="1"/>
              </p:cNvCxnSpPr>
              <p:nvPr/>
            </p:nvCxnSpPr>
            <p:spPr>
              <a:xfrm>
                <a:off x="7813345" y="3550336"/>
                <a:ext cx="338862" cy="181"/>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99" name="Straight Arrow Connector 98">
                <a:extLst>
                  <a:ext uri="{FF2B5EF4-FFF2-40B4-BE49-F238E27FC236}">
                    <a16:creationId xmlns:a16="http://schemas.microsoft.com/office/drawing/2014/main" id="{064C7DB4-9272-60DD-25A6-C4BBBAA85B05}"/>
                  </a:ext>
                </a:extLst>
              </p:cNvPr>
              <p:cNvCxnSpPr>
                <a:cxnSpLocks/>
                <a:endCxn id="66" idx="1"/>
              </p:cNvCxnSpPr>
              <p:nvPr/>
            </p:nvCxnSpPr>
            <p:spPr>
              <a:xfrm>
                <a:off x="3964234" y="2761464"/>
                <a:ext cx="1004824" cy="1"/>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105" name="Straight Arrow Connector 104">
                <a:extLst>
                  <a:ext uri="{FF2B5EF4-FFF2-40B4-BE49-F238E27FC236}">
                    <a16:creationId xmlns:a16="http://schemas.microsoft.com/office/drawing/2014/main" id="{1F883BA6-F5B9-0B68-28C7-657CF4EA9FB3}"/>
                  </a:ext>
                </a:extLst>
              </p:cNvPr>
              <p:cNvCxnSpPr>
                <a:cxnSpLocks/>
                <a:endCxn id="10" idx="4"/>
              </p:cNvCxnSpPr>
              <p:nvPr/>
            </p:nvCxnSpPr>
            <p:spPr>
              <a:xfrm flipH="1" flipV="1">
                <a:off x="8355948" y="2114095"/>
                <a:ext cx="1234" cy="575553"/>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109" name="Straight Arrow Connector 108">
                <a:extLst>
                  <a:ext uri="{FF2B5EF4-FFF2-40B4-BE49-F238E27FC236}">
                    <a16:creationId xmlns:a16="http://schemas.microsoft.com/office/drawing/2014/main" id="{B7525286-6752-38D0-E3FB-CF9A60B821F4}"/>
                  </a:ext>
                </a:extLst>
              </p:cNvPr>
              <p:cNvCxnSpPr>
                <a:stCxn id="35" idx="3"/>
              </p:cNvCxnSpPr>
              <p:nvPr/>
            </p:nvCxnSpPr>
            <p:spPr>
              <a:xfrm>
                <a:off x="6772050" y="2761464"/>
                <a:ext cx="2821129" cy="0"/>
              </a:xfrm>
              <a:prstGeom prst="straightConnector1">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cxnSp>
            <p:nvCxnSpPr>
              <p:cNvPr id="117" name="Elbow Connector 116">
                <a:extLst>
                  <a:ext uri="{FF2B5EF4-FFF2-40B4-BE49-F238E27FC236}">
                    <a16:creationId xmlns:a16="http://schemas.microsoft.com/office/drawing/2014/main" id="{8A508B7F-2730-45F9-B4A1-C976F2DF9819}"/>
                  </a:ext>
                </a:extLst>
              </p:cNvPr>
              <p:cNvCxnSpPr>
                <a:cxnSpLocks/>
                <a:stCxn id="51" idx="3"/>
              </p:cNvCxnSpPr>
              <p:nvPr/>
            </p:nvCxnSpPr>
            <p:spPr>
              <a:xfrm>
                <a:off x="8559690" y="3550517"/>
                <a:ext cx="1065088" cy="1248036"/>
              </a:xfrm>
              <a:prstGeom prst="bentConnector3">
                <a:avLst>
                  <a:gd name="adj1" fmla="val 34938"/>
                </a:avLst>
              </a:prstGeom>
              <a:ln w="38100">
                <a:solidFill>
                  <a:schemeClr val="bg2"/>
                </a:solidFill>
                <a:tailEnd type="triangle"/>
              </a:ln>
            </p:spPr>
            <p:style>
              <a:lnRef idx="2">
                <a:schemeClr val="accent1"/>
              </a:lnRef>
              <a:fillRef idx="0">
                <a:schemeClr val="accent1"/>
              </a:fillRef>
              <a:effectRef idx="1">
                <a:schemeClr val="accent1"/>
              </a:effectRef>
              <a:fontRef idx="minor">
                <a:schemeClr val="tx1"/>
              </a:fontRef>
            </p:style>
          </p:cxnSp>
          <p:sp>
            <p:nvSpPr>
              <p:cNvPr id="104" name="Rounded Rectangle 103">
                <a:extLst>
                  <a:ext uri="{FF2B5EF4-FFF2-40B4-BE49-F238E27FC236}">
                    <a16:creationId xmlns:a16="http://schemas.microsoft.com/office/drawing/2014/main" id="{231D90B4-A160-EE2B-BD35-BEAABDFCDCAB}"/>
                  </a:ext>
                </a:extLst>
              </p:cNvPr>
              <p:cNvSpPr/>
              <p:nvPr/>
            </p:nvSpPr>
            <p:spPr>
              <a:xfrm>
                <a:off x="4385821" y="2452922"/>
                <a:ext cx="4822347" cy="2520130"/>
              </a:xfrm>
              <a:prstGeom prst="roundRect">
                <a:avLst>
                  <a:gd name="adj" fmla="val 5339"/>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127" name="TextBox 126">
                  <a:extLst>
                    <a:ext uri="{FF2B5EF4-FFF2-40B4-BE49-F238E27FC236}">
                      <a16:creationId xmlns:a16="http://schemas.microsoft.com/office/drawing/2014/main" id="{E67D26E3-D40F-95CE-94B8-0EE8F082BB4F}"/>
                    </a:ext>
                  </a:extLst>
                </p:cNvPr>
                <p:cNvSpPr txBox="1"/>
                <p:nvPr/>
              </p:nvSpPr>
              <p:spPr>
                <a:xfrm>
                  <a:off x="3087592" y="2538172"/>
                  <a:ext cx="82259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𝒄</m:t>
                            </m:r>
                          </m:e>
                          <m:sub>
                            <m:r>
                              <a:rPr lang="en-US" sz="2400" b="1" i="1" smtClean="0">
                                <a:latin typeface="Cambria Math" panose="02040503050406030204" pitchFamily="18" charset="0"/>
                              </a:rPr>
                              <m:t>𝒕</m:t>
                            </m:r>
                            <m:r>
                              <a:rPr lang="en-US" sz="2400" b="1" i="1" smtClean="0">
                                <a:latin typeface="Cambria Math" panose="02040503050406030204" pitchFamily="18" charset="0"/>
                              </a:rPr>
                              <m:t>−</m:t>
                            </m:r>
                            <m:r>
                              <a:rPr lang="en-US" sz="2400" b="1" i="1" smtClean="0">
                                <a:latin typeface="Cambria Math" panose="02040503050406030204" pitchFamily="18" charset="0"/>
                              </a:rPr>
                              <m:t>𝟏</m:t>
                            </m:r>
                          </m:sub>
                        </m:sSub>
                      </m:oMath>
                    </m:oMathPara>
                  </a14:m>
                  <a:endParaRPr lang="en-US" sz="2400" b="1" dirty="0"/>
                </a:p>
              </p:txBody>
            </p:sp>
          </mc:Choice>
          <mc:Fallback xmlns="">
            <p:sp>
              <p:nvSpPr>
                <p:cNvPr id="127" name="TextBox 126">
                  <a:extLst>
                    <a:ext uri="{FF2B5EF4-FFF2-40B4-BE49-F238E27FC236}">
                      <a16:creationId xmlns:a16="http://schemas.microsoft.com/office/drawing/2014/main" id="{E67D26E3-D40F-95CE-94B8-0EE8F082BB4F}"/>
                    </a:ext>
                  </a:extLst>
                </p:cNvPr>
                <p:cNvSpPr txBox="1">
                  <a:spLocks noRot="1" noChangeAspect="1" noMove="1" noResize="1" noEditPoints="1" noAdjustHandles="1" noChangeArrowheads="1" noChangeShapeType="1" noTextEdit="1"/>
                </p:cNvSpPr>
                <p:nvPr/>
              </p:nvSpPr>
              <p:spPr>
                <a:xfrm>
                  <a:off x="3087592" y="2538172"/>
                  <a:ext cx="822597" cy="461665"/>
                </a:xfrm>
                <a:prstGeom prst="rect">
                  <a:avLst/>
                </a:prstGeom>
                <a:blipFill>
                  <a:blip r:embed="rId12"/>
                  <a:stretch>
                    <a:fillRect b="-270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8" name="TextBox 127">
                  <a:extLst>
                    <a:ext uri="{FF2B5EF4-FFF2-40B4-BE49-F238E27FC236}">
                      <a16:creationId xmlns:a16="http://schemas.microsoft.com/office/drawing/2014/main" id="{53EBCA2C-53A5-C311-5D32-09DE4B6DAA25}"/>
                    </a:ext>
                  </a:extLst>
                </p:cNvPr>
                <p:cNvSpPr txBox="1"/>
                <p:nvPr/>
              </p:nvSpPr>
              <p:spPr>
                <a:xfrm>
                  <a:off x="3084931" y="4553965"/>
                  <a:ext cx="86107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𝒉</m:t>
                            </m:r>
                          </m:e>
                          <m:sub>
                            <m:r>
                              <a:rPr lang="en-US" sz="2400" b="1" i="1" smtClean="0">
                                <a:latin typeface="Cambria Math" panose="02040503050406030204" pitchFamily="18" charset="0"/>
                              </a:rPr>
                              <m:t>𝒕</m:t>
                            </m:r>
                            <m:r>
                              <a:rPr lang="en-US" sz="2400" b="1" i="1" smtClean="0">
                                <a:latin typeface="Cambria Math" panose="02040503050406030204" pitchFamily="18" charset="0"/>
                              </a:rPr>
                              <m:t>−</m:t>
                            </m:r>
                            <m:r>
                              <a:rPr lang="en-US" sz="2400" b="1" i="1" smtClean="0">
                                <a:latin typeface="Cambria Math" panose="02040503050406030204" pitchFamily="18" charset="0"/>
                              </a:rPr>
                              <m:t>𝟏</m:t>
                            </m:r>
                          </m:sub>
                        </m:sSub>
                      </m:oMath>
                    </m:oMathPara>
                  </a14:m>
                  <a:endParaRPr lang="en-US" sz="2400" b="1" dirty="0"/>
                </a:p>
              </p:txBody>
            </p:sp>
          </mc:Choice>
          <mc:Fallback xmlns="">
            <p:sp>
              <p:nvSpPr>
                <p:cNvPr id="128" name="TextBox 127">
                  <a:extLst>
                    <a:ext uri="{FF2B5EF4-FFF2-40B4-BE49-F238E27FC236}">
                      <a16:creationId xmlns:a16="http://schemas.microsoft.com/office/drawing/2014/main" id="{53EBCA2C-53A5-C311-5D32-09DE4B6DAA25}"/>
                    </a:ext>
                  </a:extLst>
                </p:cNvPr>
                <p:cNvSpPr txBox="1">
                  <a:spLocks noRot="1" noChangeAspect="1" noMove="1" noResize="1" noEditPoints="1" noAdjustHandles="1" noChangeArrowheads="1" noChangeShapeType="1" noTextEdit="1"/>
                </p:cNvSpPr>
                <p:nvPr/>
              </p:nvSpPr>
              <p:spPr>
                <a:xfrm>
                  <a:off x="3084931" y="4553965"/>
                  <a:ext cx="861070" cy="461665"/>
                </a:xfrm>
                <a:prstGeom prst="rect">
                  <a:avLst/>
                </a:prstGeom>
                <a:blipFill>
                  <a:blip r:embed="rId1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0" name="TextBox 129">
                  <a:extLst>
                    <a:ext uri="{FF2B5EF4-FFF2-40B4-BE49-F238E27FC236}">
                      <a16:creationId xmlns:a16="http://schemas.microsoft.com/office/drawing/2014/main" id="{06FBD058-7D54-E953-F692-8902187D2478}"/>
                    </a:ext>
                  </a:extLst>
                </p:cNvPr>
                <p:cNvSpPr txBox="1"/>
                <p:nvPr/>
              </p:nvSpPr>
              <p:spPr>
                <a:xfrm>
                  <a:off x="9659058" y="4553964"/>
                  <a:ext cx="56291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𝒉</m:t>
                            </m:r>
                          </m:e>
                          <m:sub>
                            <m:r>
                              <a:rPr lang="en-US" sz="2400" b="1" i="1" smtClean="0">
                                <a:latin typeface="Cambria Math" panose="02040503050406030204" pitchFamily="18" charset="0"/>
                              </a:rPr>
                              <m:t>𝒕</m:t>
                            </m:r>
                          </m:sub>
                        </m:sSub>
                      </m:oMath>
                    </m:oMathPara>
                  </a14:m>
                  <a:endParaRPr lang="en-US" sz="2400" b="1" dirty="0"/>
                </a:p>
              </p:txBody>
            </p:sp>
          </mc:Choice>
          <mc:Fallback>
            <p:sp>
              <p:nvSpPr>
                <p:cNvPr id="130" name="TextBox 129">
                  <a:extLst>
                    <a:ext uri="{FF2B5EF4-FFF2-40B4-BE49-F238E27FC236}">
                      <a16:creationId xmlns:a16="http://schemas.microsoft.com/office/drawing/2014/main" id="{06FBD058-7D54-E953-F692-8902187D2478}"/>
                    </a:ext>
                  </a:extLst>
                </p:cNvPr>
                <p:cNvSpPr txBox="1">
                  <a:spLocks noRot="1" noChangeAspect="1" noMove="1" noResize="1" noEditPoints="1" noAdjustHandles="1" noChangeArrowheads="1" noChangeShapeType="1" noTextEdit="1"/>
                </p:cNvSpPr>
                <p:nvPr/>
              </p:nvSpPr>
              <p:spPr>
                <a:xfrm>
                  <a:off x="9659058" y="4553964"/>
                  <a:ext cx="562910" cy="461665"/>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1" name="TextBox 130">
                  <a:extLst>
                    <a:ext uri="{FF2B5EF4-FFF2-40B4-BE49-F238E27FC236}">
                      <a16:creationId xmlns:a16="http://schemas.microsoft.com/office/drawing/2014/main" id="{946F5656-381A-B83A-F531-90FDECF3839D}"/>
                    </a:ext>
                  </a:extLst>
                </p:cNvPr>
                <p:cNvSpPr txBox="1"/>
                <p:nvPr/>
              </p:nvSpPr>
              <p:spPr>
                <a:xfrm>
                  <a:off x="9632859" y="2538172"/>
                  <a:ext cx="524438"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𝒄</m:t>
                            </m:r>
                          </m:e>
                          <m:sub>
                            <m:r>
                              <a:rPr lang="en-US" sz="2400" b="1" i="1" smtClean="0">
                                <a:latin typeface="Cambria Math" panose="02040503050406030204" pitchFamily="18" charset="0"/>
                              </a:rPr>
                              <m:t>𝒕</m:t>
                            </m:r>
                          </m:sub>
                        </m:sSub>
                      </m:oMath>
                    </m:oMathPara>
                  </a14:m>
                  <a:endParaRPr lang="en-US" sz="2400" b="1" dirty="0"/>
                </a:p>
              </p:txBody>
            </p:sp>
          </mc:Choice>
          <mc:Fallback>
            <p:sp>
              <p:nvSpPr>
                <p:cNvPr id="131" name="TextBox 130">
                  <a:extLst>
                    <a:ext uri="{FF2B5EF4-FFF2-40B4-BE49-F238E27FC236}">
                      <a16:creationId xmlns:a16="http://schemas.microsoft.com/office/drawing/2014/main" id="{946F5656-381A-B83A-F531-90FDECF3839D}"/>
                    </a:ext>
                  </a:extLst>
                </p:cNvPr>
                <p:cNvSpPr txBox="1">
                  <a:spLocks noRot="1" noChangeAspect="1" noMove="1" noResize="1" noEditPoints="1" noAdjustHandles="1" noChangeArrowheads="1" noChangeShapeType="1" noTextEdit="1"/>
                </p:cNvSpPr>
                <p:nvPr/>
              </p:nvSpPr>
              <p:spPr>
                <a:xfrm>
                  <a:off x="9632859" y="2538172"/>
                  <a:ext cx="524438" cy="461665"/>
                </a:xfrm>
                <a:prstGeom prst="rect">
                  <a:avLst/>
                </a:prstGeom>
                <a:blipFill>
                  <a:blip r:embed="rId15"/>
                  <a:stretch>
                    <a:fillRect/>
                  </a:stretch>
                </a:blipFill>
              </p:spPr>
              <p:txBody>
                <a:bodyPr/>
                <a:lstStyle/>
                <a:p>
                  <a:r>
                    <a:rPr lang="en-US">
                      <a:noFill/>
                    </a:rPr>
                    <a:t> </a:t>
                  </a:r>
                </a:p>
              </p:txBody>
            </p:sp>
          </mc:Fallback>
        </mc:AlternateContent>
      </p:grpSp>
      <p:sp>
        <p:nvSpPr>
          <p:cNvPr id="14" name="TextBox 13">
            <a:extLst>
              <a:ext uri="{FF2B5EF4-FFF2-40B4-BE49-F238E27FC236}">
                <a16:creationId xmlns:a16="http://schemas.microsoft.com/office/drawing/2014/main" id="{0A253780-3DD6-6E9C-426E-5DD4F7A73E03}"/>
              </a:ext>
            </a:extLst>
          </p:cNvPr>
          <p:cNvSpPr txBox="1"/>
          <p:nvPr/>
        </p:nvSpPr>
        <p:spPr>
          <a:xfrm>
            <a:off x="3702243" y="2101747"/>
            <a:ext cx="1507913" cy="369332"/>
          </a:xfrm>
          <a:prstGeom prst="rect">
            <a:avLst/>
          </a:prstGeom>
          <a:noFill/>
        </p:spPr>
        <p:txBody>
          <a:bodyPr wrap="none" rtlCol="0">
            <a:spAutoFit/>
          </a:bodyPr>
          <a:lstStyle/>
          <a:p>
            <a:r>
              <a:rPr lang="en-US" b="1" dirty="0"/>
              <a:t>Forget Gate</a:t>
            </a:r>
          </a:p>
        </p:txBody>
      </p:sp>
      <p:sp>
        <p:nvSpPr>
          <p:cNvPr id="15" name="TextBox 14">
            <a:extLst>
              <a:ext uri="{FF2B5EF4-FFF2-40B4-BE49-F238E27FC236}">
                <a16:creationId xmlns:a16="http://schemas.microsoft.com/office/drawing/2014/main" id="{F7663E78-8914-56CD-8C7A-E176D88EE5DA}"/>
              </a:ext>
            </a:extLst>
          </p:cNvPr>
          <p:cNvSpPr txBox="1"/>
          <p:nvPr/>
        </p:nvSpPr>
        <p:spPr>
          <a:xfrm>
            <a:off x="4830493" y="5404115"/>
            <a:ext cx="1372492" cy="369332"/>
          </a:xfrm>
          <a:prstGeom prst="rect">
            <a:avLst/>
          </a:prstGeom>
          <a:noFill/>
        </p:spPr>
        <p:txBody>
          <a:bodyPr wrap="none" rtlCol="0">
            <a:spAutoFit/>
          </a:bodyPr>
          <a:lstStyle/>
          <a:p>
            <a:pPr algn="ctr"/>
            <a:r>
              <a:rPr lang="en-US" b="1" dirty="0"/>
              <a:t>Input Gate</a:t>
            </a:r>
          </a:p>
        </p:txBody>
      </p:sp>
      <p:sp>
        <p:nvSpPr>
          <p:cNvPr id="27" name="TextBox 26">
            <a:extLst>
              <a:ext uri="{FF2B5EF4-FFF2-40B4-BE49-F238E27FC236}">
                <a16:creationId xmlns:a16="http://schemas.microsoft.com/office/drawing/2014/main" id="{CD2AE455-79A2-E4BF-FA61-F8D1BD839FAD}"/>
              </a:ext>
            </a:extLst>
          </p:cNvPr>
          <p:cNvSpPr txBox="1"/>
          <p:nvPr/>
        </p:nvSpPr>
        <p:spPr>
          <a:xfrm>
            <a:off x="6351666" y="5404115"/>
            <a:ext cx="1580882" cy="369332"/>
          </a:xfrm>
          <a:prstGeom prst="rect">
            <a:avLst/>
          </a:prstGeom>
          <a:noFill/>
        </p:spPr>
        <p:txBody>
          <a:bodyPr wrap="none" rtlCol="0">
            <a:spAutoFit/>
          </a:bodyPr>
          <a:lstStyle/>
          <a:p>
            <a:pPr algn="ctr"/>
            <a:r>
              <a:rPr lang="en-US" b="1" dirty="0"/>
              <a:t>Output Gate</a:t>
            </a:r>
          </a:p>
        </p:txBody>
      </p:sp>
      <p:cxnSp>
        <p:nvCxnSpPr>
          <p:cNvPr id="37" name="Straight Connector 36">
            <a:extLst>
              <a:ext uri="{FF2B5EF4-FFF2-40B4-BE49-F238E27FC236}">
                <a16:creationId xmlns:a16="http://schemas.microsoft.com/office/drawing/2014/main" id="{20934B65-2EB3-ABF3-CA7E-141A12BBF8F8}"/>
              </a:ext>
              <a:ext uri="{C183D7F6-B498-43B3-948B-1728B52AA6E4}">
                <adec:decorative xmlns:adec="http://schemas.microsoft.com/office/drawing/2017/decorative" val="1"/>
              </a:ext>
            </a:extLst>
          </p:cNvPr>
          <p:cNvCxnSpPr>
            <a:cxnSpLocks/>
            <a:endCxn id="51" idx="0"/>
          </p:cNvCxnSpPr>
          <p:nvPr/>
        </p:nvCxnSpPr>
        <p:spPr>
          <a:xfrm flipH="1">
            <a:off x="7649418" y="3069576"/>
            <a:ext cx="1233" cy="508325"/>
          </a:xfrm>
          <a:prstGeom prst="line">
            <a:avLst/>
          </a:prstGeom>
          <a:ln w="38100">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191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3" grpId="0" animBg="1"/>
      <p:bldP spid="14" grpId="0"/>
      <p:bldP spid="15" grpId="0"/>
      <p:bldP spid="2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54BE8-FDC8-B917-90E4-0BDA3EDF740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831FFB2F-301F-C6D8-FE05-84C6EB70BE60}"/>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58F210B7-44E1-2E1A-744C-08FF441D8F6F}"/>
              </a:ext>
            </a:extLst>
          </p:cNvPr>
          <p:cNvSpPr>
            <a:spLocks noGrp="1"/>
          </p:cNvSpPr>
          <p:nvPr>
            <p:ph type="sldNum" sz="quarter" idx="12"/>
          </p:nvPr>
        </p:nvSpPr>
        <p:spPr/>
        <p:txBody>
          <a:bodyPr/>
          <a:lstStyle/>
          <a:p>
            <a:fld id="{0C6CD854-DD62-6C4B-87F1-66B34D688D3F}" type="slidenum">
              <a:rPr lang="en-US" smtClean="0"/>
              <a:t>31</a:t>
            </a:fld>
            <a:endParaRPr lang="en-US"/>
          </a:p>
        </p:txBody>
      </p:sp>
      <p:sp>
        <p:nvSpPr>
          <p:cNvPr id="5" name="Title 4">
            <a:extLst>
              <a:ext uri="{FF2B5EF4-FFF2-40B4-BE49-F238E27FC236}">
                <a16:creationId xmlns:a16="http://schemas.microsoft.com/office/drawing/2014/main" id="{C655EBD8-1D31-398A-3D59-A728D19281DC}"/>
              </a:ext>
            </a:extLst>
          </p:cNvPr>
          <p:cNvSpPr>
            <a:spLocks noGrp="1"/>
          </p:cNvSpPr>
          <p:nvPr>
            <p:ph type="title"/>
          </p:nvPr>
        </p:nvSpPr>
        <p:spPr/>
        <p:txBody>
          <a:bodyPr/>
          <a:lstStyle/>
          <a:p>
            <a:r>
              <a:rPr lang="en-US" dirty="0"/>
              <a:t>Questions (4)</a:t>
            </a:r>
          </a:p>
        </p:txBody>
      </p:sp>
    </p:spTree>
    <p:extLst>
      <p:ext uri="{BB962C8B-B14F-4D97-AF65-F5344CB8AC3E}">
        <p14:creationId xmlns:p14="http://schemas.microsoft.com/office/powerpoint/2010/main" val="2393359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BA22-5C09-0A8D-1C06-267910A6DB1A}"/>
              </a:ext>
            </a:extLst>
          </p:cNvPr>
          <p:cNvSpPr>
            <a:spLocks noGrp="1"/>
          </p:cNvSpPr>
          <p:nvPr>
            <p:ph type="ctrTitle"/>
          </p:nvPr>
        </p:nvSpPr>
        <p:spPr/>
        <p:txBody>
          <a:bodyPr/>
          <a:lstStyle/>
          <a:p>
            <a:r>
              <a:rPr lang="en-US" dirty="0"/>
              <a:t>that’s it for today!</a:t>
            </a:r>
          </a:p>
        </p:txBody>
      </p:sp>
      <p:sp>
        <p:nvSpPr>
          <p:cNvPr id="3" name="Slide Number Placeholder 2">
            <a:extLst>
              <a:ext uri="{FF2B5EF4-FFF2-40B4-BE49-F238E27FC236}">
                <a16:creationId xmlns:a16="http://schemas.microsoft.com/office/drawing/2014/main" id="{F4695C3F-CD66-A7C6-F527-FB6964B095C5}"/>
              </a:ext>
            </a:extLst>
          </p:cNvPr>
          <p:cNvSpPr>
            <a:spLocks noGrp="1"/>
          </p:cNvSpPr>
          <p:nvPr>
            <p:ph type="sldNum" sz="quarter" idx="12"/>
          </p:nvPr>
        </p:nvSpPr>
        <p:spPr/>
        <p:txBody>
          <a:bodyPr/>
          <a:lstStyle/>
          <a:p>
            <a:fld id="{0C6CD854-DD62-6C4B-87F1-66B34D688D3F}" type="slidenum">
              <a:rPr lang="en-US" smtClean="0"/>
              <a:pPr/>
              <a:t>32</a:t>
            </a:fld>
            <a:endParaRPr lang="en-US"/>
          </a:p>
        </p:txBody>
      </p:sp>
      <p:sp>
        <p:nvSpPr>
          <p:cNvPr id="4" name="Text Placeholder 3">
            <a:extLst>
              <a:ext uri="{FF2B5EF4-FFF2-40B4-BE49-F238E27FC236}">
                <a16:creationId xmlns:a16="http://schemas.microsoft.com/office/drawing/2014/main" id="{10D9D130-F724-CF65-D97C-C03F9B16F599}"/>
              </a:ext>
            </a:extLst>
          </p:cNvPr>
          <p:cNvSpPr>
            <a:spLocks noGrp="1"/>
          </p:cNvSpPr>
          <p:nvPr>
            <p:ph type="body" sz="quarter" idx="13"/>
          </p:nvPr>
        </p:nvSpPr>
        <p:spPr>
          <a:xfrm>
            <a:off x="1624360" y="3768662"/>
            <a:ext cx="2801336" cy="2587688"/>
          </a:xfrm>
        </p:spPr>
        <p:txBody>
          <a:bodyPr>
            <a:noAutofit/>
          </a:bodyPr>
          <a:lstStyle/>
          <a:p>
            <a:r>
              <a:rPr lang="en-US" dirty="0"/>
              <a:t>CNNs learn convolutional kernels to extract local features from images to use in fully connected layers</a:t>
            </a:r>
          </a:p>
          <a:p>
            <a:r>
              <a:rPr lang="en-US" dirty="0"/>
              <a:t>Recurrent networks use previous outputs to influence subsequent predictions</a:t>
            </a:r>
          </a:p>
          <a:p>
            <a:r>
              <a:rPr lang="en-US" dirty="0"/>
              <a:t>Language is complex, requiring flexible ’focus’</a:t>
            </a:r>
          </a:p>
        </p:txBody>
      </p:sp>
      <p:sp>
        <p:nvSpPr>
          <p:cNvPr id="5" name="Text Placeholder 4">
            <a:extLst>
              <a:ext uri="{FF2B5EF4-FFF2-40B4-BE49-F238E27FC236}">
                <a16:creationId xmlns:a16="http://schemas.microsoft.com/office/drawing/2014/main" id="{EE29183C-B3B2-40BC-0A6A-85C188234C20}"/>
              </a:ext>
            </a:extLst>
          </p:cNvPr>
          <p:cNvSpPr>
            <a:spLocks noGrp="1"/>
          </p:cNvSpPr>
          <p:nvPr>
            <p:ph type="body" sz="quarter" idx="15"/>
          </p:nvPr>
        </p:nvSpPr>
        <p:spPr>
          <a:xfrm>
            <a:off x="7866664" y="3762440"/>
            <a:ext cx="2995300" cy="2259013"/>
          </a:xfrm>
        </p:spPr>
        <p:txBody>
          <a:bodyPr/>
          <a:lstStyle/>
          <a:p>
            <a:r>
              <a:rPr lang="en-US" dirty="0"/>
              <a:t>Complete </a:t>
            </a:r>
            <a:r>
              <a:rPr lang="en-US" b="1" dirty="0">
                <a:solidFill>
                  <a:schemeClr val="accent4"/>
                </a:solidFill>
              </a:rPr>
              <a:t>Practice Problem 19</a:t>
            </a:r>
          </a:p>
          <a:p>
            <a:r>
              <a:rPr lang="en-US" dirty="0"/>
              <a:t>Do </a:t>
            </a:r>
            <a:r>
              <a:rPr lang="en-US" b="1" dirty="0">
                <a:solidFill>
                  <a:schemeClr val="accent4"/>
                </a:solidFill>
              </a:rPr>
              <a:t>Project 4 </a:t>
            </a:r>
            <a:r>
              <a:rPr lang="en-US" dirty="0"/>
              <a:t>(due 8.13)</a:t>
            </a:r>
          </a:p>
          <a:p>
            <a:r>
              <a:rPr lang="en-US" dirty="0"/>
              <a:t>Do </a:t>
            </a:r>
            <a:r>
              <a:rPr lang="en-US" b="1" dirty="0">
                <a:solidFill>
                  <a:schemeClr val="accent4"/>
                </a:solidFill>
              </a:rPr>
              <a:t>Homework 4 </a:t>
            </a:r>
            <a:r>
              <a:rPr lang="en-US" dirty="0"/>
              <a:t>(due 8.20)</a:t>
            </a:r>
          </a:p>
        </p:txBody>
      </p:sp>
      <p:sp>
        <p:nvSpPr>
          <p:cNvPr id="6" name="Text Placeholder 5">
            <a:extLst>
              <a:ext uri="{FF2B5EF4-FFF2-40B4-BE49-F238E27FC236}">
                <a16:creationId xmlns:a16="http://schemas.microsoft.com/office/drawing/2014/main" id="{811707F8-922E-989E-1D14-57F87FE0DD2F}"/>
              </a:ext>
            </a:extLst>
          </p:cNvPr>
          <p:cNvSpPr>
            <a:spLocks noGrp="1"/>
          </p:cNvSpPr>
          <p:nvPr>
            <p:ph type="body" sz="quarter" idx="16"/>
          </p:nvPr>
        </p:nvSpPr>
        <p:spPr/>
        <p:txBody>
          <a:bodyPr/>
          <a:lstStyle/>
          <a:p>
            <a:pPr>
              <a:buClr>
                <a:schemeClr val="tx1"/>
              </a:buClr>
            </a:pPr>
            <a:r>
              <a:rPr lang="en-US" dirty="0"/>
              <a:t>Natural Language Processing</a:t>
            </a:r>
          </a:p>
          <a:p>
            <a:pPr>
              <a:buClr>
                <a:schemeClr val="tx1"/>
              </a:buClr>
            </a:pPr>
            <a:r>
              <a:rPr lang="en-US" dirty="0"/>
              <a:t>Large Language Models</a:t>
            </a:r>
          </a:p>
        </p:txBody>
      </p:sp>
    </p:spTree>
    <p:extLst>
      <p:ext uri="{BB962C8B-B14F-4D97-AF65-F5344CB8AC3E}">
        <p14:creationId xmlns:p14="http://schemas.microsoft.com/office/powerpoint/2010/main" val="358234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BF2B5-D44F-3280-F8CA-78984587AB6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4015A27-F20B-390E-34A0-B910668AE055}"/>
              </a:ext>
            </a:extLst>
          </p:cNvPr>
          <p:cNvSpPr>
            <a:spLocks noGrp="1"/>
          </p:cNvSpPr>
          <p:nvPr>
            <p:ph type="title"/>
          </p:nvPr>
        </p:nvSpPr>
        <p:spPr/>
        <p:txBody>
          <a:bodyPr/>
          <a:lstStyle/>
          <a:p>
            <a:r>
              <a:rPr lang="en-US" dirty="0"/>
              <a:t>Practical Considerations</a:t>
            </a: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id="{5E6DEB74-F548-3979-352A-1AFB79A6DD93}"/>
                  </a:ext>
                </a:extLst>
              </p:cNvPr>
              <p:cNvSpPr>
                <a:spLocks noGrp="1"/>
              </p:cNvSpPr>
              <p:nvPr>
                <p:ph idx="1"/>
              </p:nvPr>
            </p:nvSpPr>
            <p:spPr/>
            <p:txBody>
              <a:bodyPr>
                <a:normAutofit/>
              </a:bodyPr>
              <a:lstStyle/>
              <a:p>
                <a:pPr>
                  <a:lnSpc>
                    <a:spcPct val="100000"/>
                  </a:lnSpc>
                </a:pPr>
                <a:r>
                  <a:rPr lang="en-US" dirty="0"/>
                  <a:t>Derivative Calculations</a:t>
                </a:r>
              </a:p>
              <a:p>
                <a:pPr lvl="1"/>
                <a:r>
                  <a:rPr lang="en-US" dirty="0"/>
                  <a:t>Need to be able to calculate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m:t>
                        </m:r>
                      </m:num>
                      <m:den>
                        <m:r>
                          <a:rPr lang="en-US" b="0" i="1" smtClean="0">
                            <a:latin typeface="Cambria Math" panose="02040503050406030204" pitchFamily="18" charset="0"/>
                          </a:rPr>
                          <m:t>𝜕</m:t>
                        </m:r>
                        <m:r>
                          <a:rPr lang="en-US" b="0" i="1" smtClean="0">
                            <a:latin typeface="Cambria Math" panose="02040503050406030204" pitchFamily="18" charset="0"/>
                          </a:rPr>
                          <m:t>𝑧</m:t>
                        </m:r>
                      </m:den>
                    </m:f>
                    <m:r>
                      <a:rPr lang="en-US" b="0" i="1" smtClean="0">
                        <a:latin typeface="Cambria Math" panose="02040503050406030204" pitchFamily="18" charset="0"/>
                      </a:rPr>
                      <m:t>𝜑</m:t>
                    </m:r>
                    <m:d>
                      <m:dPr>
                        <m:ctrlPr>
                          <a:rPr lang="en-US" b="0" i="1" smtClean="0">
                            <a:latin typeface="Cambria Math" panose="02040503050406030204" pitchFamily="18" charset="0"/>
                          </a:rPr>
                        </m:ctrlPr>
                      </m:dPr>
                      <m:e>
                        <m:r>
                          <a:rPr lang="en-US" b="0" i="1" smtClean="0">
                            <a:latin typeface="Cambria Math" panose="02040503050406030204" pitchFamily="18" charset="0"/>
                          </a:rPr>
                          <m:t>𝑧</m:t>
                        </m:r>
                      </m:e>
                    </m:d>
                    <m:r>
                      <a:rPr lang="en-US" b="0" i="1" smtClean="0">
                        <a:latin typeface="Cambria Math" panose="02040503050406030204" pitchFamily="18" charset="0"/>
                      </a:rPr>
                      <m:t>=</m:t>
                    </m:r>
                    <m:r>
                      <a:rPr lang="en-US" b="0" i="1" smtClean="0">
                        <a:latin typeface="Cambria Math" panose="02040503050406030204" pitchFamily="18" charset="0"/>
                      </a:rPr>
                      <m:t>𝜑</m:t>
                    </m:r>
                    <m:r>
                      <a:rPr lang="en-US" b="0" i="1" smtClean="0">
                        <a:latin typeface="Cambria Math" panose="02040503050406030204" pitchFamily="18" charset="0"/>
                      </a:rPr>
                      <m:t>′(</m:t>
                    </m:r>
                    <m:r>
                      <a:rPr lang="en-US" b="0" i="1" smtClean="0">
                        <a:latin typeface="Cambria Math" panose="02040503050406030204" pitchFamily="18" charset="0"/>
                      </a:rPr>
                      <m:t>𝑧</m:t>
                    </m:r>
                    <m:r>
                      <a:rPr lang="en-US" b="0" i="1" smtClean="0">
                        <a:latin typeface="Cambria Math" panose="02040503050406030204" pitchFamily="18" charset="0"/>
                      </a:rPr>
                      <m:t>)</m:t>
                    </m:r>
                  </m:oMath>
                </a14:m>
                <a:endParaRPr lang="en-US" dirty="0"/>
              </a:p>
              <a:p>
                <a:pPr lvl="1"/>
                <a:r>
                  <a:rPr lang="en-US" dirty="0"/>
                  <a:t>What happens when neuron activations have very small gradients?</a:t>
                </a:r>
              </a:p>
              <a:p>
                <a:r>
                  <a:rPr lang="en-US" dirty="0"/>
                  <a:t>Parallelism?</a:t>
                </a:r>
              </a:p>
              <a:p>
                <a:pPr lvl="1"/>
                <a:r>
                  <a:rPr lang="en-US" dirty="0"/>
                  <a:t>Matrix multiplication is a good candidate for parallelization</a:t>
                </a:r>
              </a:p>
              <a:p>
                <a:pPr lvl="1"/>
                <a:r>
                  <a:rPr lang="en-US" dirty="0"/>
                  <a:t>Deep learning breakthrough arrived after using GPUs for training</a:t>
                </a:r>
              </a:p>
              <a:p>
                <a:r>
                  <a:rPr lang="en-US" dirty="0"/>
                  <a:t>Batching</a:t>
                </a:r>
              </a:p>
              <a:p>
                <a:pPr lvl="1"/>
                <a:r>
                  <a:rPr lang="en-US" dirty="0"/>
                  <a:t>Batch Gradient Descent: Standard gradient descent with all training samples</a:t>
                </a:r>
              </a:p>
              <a:p>
                <a:pPr lvl="1"/>
                <a:r>
                  <a:rPr lang="en-US" dirty="0"/>
                  <a:t>Stochastic Gradient Descent: Pick random training sample to backpropagate</a:t>
                </a:r>
              </a:p>
              <a:p>
                <a:r>
                  <a:rPr lang="en-US" dirty="0"/>
                  <a:t>Scale Requirements?</a:t>
                </a:r>
              </a:p>
            </p:txBody>
          </p:sp>
        </mc:Choice>
        <mc:Fallback xmlns="">
          <p:sp>
            <p:nvSpPr>
              <p:cNvPr id="7" name="Content Placeholder 6">
                <a:extLst>
                  <a:ext uri="{FF2B5EF4-FFF2-40B4-BE49-F238E27FC236}">
                    <a16:creationId xmlns:a16="http://schemas.microsoft.com/office/drawing/2014/main" id="{5E6DEB74-F548-3979-352A-1AFB79A6DD93}"/>
                  </a:ext>
                </a:extLst>
              </p:cNvPr>
              <p:cNvSpPr>
                <a:spLocks noGrp="1" noRot="1" noChangeAspect="1" noMove="1" noResize="1" noEditPoints="1" noAdjustHandles="1" noChangeArrowheads="1" noChangeShapeType="1" noTextEdit="1"/>
              </p:cNvSpPr>
              <p:nvPr>
                <p:ph idx="1"/>
              </p:nvPr>
            </p:nvSpPr>
            <p:spPr>
              <a:blipFill>
                <a:blip r:embed="rId2"/>
                <a:stretch>
                  <a:fillRect l="-794" t="-1377" b="-3030"/>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508A058F-FAD0-77DE-7A4A-6C025E5C5A46}"/>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CA973DAA-CF9E-ED4C-4395-36BD6A707B73}"/>
              </a:ext>
            </a:extLst>
          </p:cNvPr>
          <p:cNvSpPr>
            <a:spLocks noGrp="1"/>
          </p:cNvSpPr>
          <p:nvPr>
            <p:ph type="sldNum" sz="quarter" idx="12"/>
          </p:nvPr>
        </p:nvSpPr>
        <p:spPr/>
        <p:txBody>
          <a:bodyPr/>
          <a:lstStyle/>
          <a:p>
            <a:fld id="{0C6CD854-DD62-6C4B-87F1-66B34D688D3F}" type="slidenum">
              <a:rPr lang="en-US" smtClean="0"/>
              <a:t>4</a:t>
            </a:fld>
            <a:endParaRPr lang="en-US"/>
          </a:p>
        </p:txBody>
      </p:sp>
      <p:pic>
        <p:nvPicPr>
          <p:cNvPr id="9" name="Picture 8" descr="Illustration of a profile view of a blue rectangular robot with a hat. The illustration shows the circuitry inside the robot, which consists of a weighted sum of inputs, emulating a perceptron.">
            <a:extLst>
              <a:ext uri="{FF2B5EF4-FFF2-40B4-BE49-F238E27FC236}">
                <a16:creationId xmlns:a16="http://schemas.microsoft.com/office/drawing/2014/main" id="{248577A0-ED3C-1C77-672A-857A9C057814}"/>
              </a:ext>
            </a:extLst>
          </p:cNvPr>
          <p:cNvPicPr>
            <a:picLocks noChangeAspect="1"/>
          </p:cNvPicPr>
          <p:nvPr/>
        </p:nvPicPr>
        <p:blipFill>
          <a:blip r:embed="rId3"/>
          <a:stretch>
            <a:fillRect/>
          </a:stretch>
        </p:blipFill>
        <p:spPr>
          <a:xfrm>
            <a:off x="8951641" y="994512"/>
            <a:ext cx="2534275" cy="3595133"/>
          </a:xfrm>
          <a:prstGeom prst="rect">
            <a:avLst/>
          </a:prstGeom>
        </p:spPr>
      </p:pic>
    </p:spTree>
    <p:extLst>
      <p:ext uri="{BB962C8B-B14F-4D97-AF65-F5344CB8AC3E}">
        <p14:creationId xmlns:p14="http://schemas.microsoft.com/office/powerpoint/2010/main" val="117238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B3206-898B-CE92-EFB7-88B1C046107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28004BD-EBC1-D4FE-2088-55E5A98653E1}"/>
              </a:ext>
            </a:extLst>
          </p:cNvPr>
          <p:cNvSpPr>
            <a:spLocks noGrp="1"/>
          </p:cNvSpPr>
          <p:nvPr>
            <p:ph type="title"/>
          </p:nvPr>
        </p:nvSpPr>
        <p:spPr/>
        <p:txBody>
          <a:bodyPr/>
          <a:lstStyle/>
          <a:p>
            <a:r>
              <a:rPr lang="en-US" dirty="0"/>
              <a:t>MLP Performance</a:t>
            </a:r>
          </a:p>
        </p:txBody>
      </p:sp>
      <p:sp>
        <p:nvSpPr>
          <p:cNvPr id="7" name="Content Placeholder 6">
            <a:extLst>
              <a:ext uri="{FF2B5EF4-FFF2-40B4-BE49-F238E27FC236}">
                <a16:creationId xmlns:a16="http://schemas.microsoft.com/office/drawing/2014/main" id="{090DDE11-FF21-E07D-13F2-AE554E4026E9}"/>
              </a:ext>
            </a:extLst>
          </p:cNvPr>
          <p:cNvSpPr>
            <a:spLocks noGrp="1"/>
          </p:cNvSpPr>
          <p:nvPr>
            <p:ph idx="1"/>
          </p:nvPr>
        </p:nvSpPr>
        <p:spPr>
          <a:xfrm>
            <a:off x="497158" y="1590262"/>
            <a:ext cx="11197683" cy="789868"/>
          </a:xfrm>
        </p:spPr>
        <p:txBody>
          <a:bodyPr/>
          <a:lstStyle/>
          <a:p>
            <a:pPr marL="0" indent="0" algn="ctr">
              <a:buNone/>
            </a:pPr>
            <a:r>
              <a:rPr lang="en-US" i="1" dirty="0"/>
              <a:t>How do these models compare?</a:t>
            </a:r>
          </a:p>
        </p:txBody>
      </p:sp>
      <p:sp>
        <p:nvSpPr>
          <p:cNvPr id="4" name="Date Placeholder 3">
            <a:extLst>
              <a:ext uri="{FF2B5EF4-FFF2-40B4-BE49-F238E27FC236}">
                <a16:creationId xmlns:a16="http://schemas.microsoft.com/office/drawing/2014/main" id="{89C84D77-F5BF-2ED4-685F-5A508DEA1607}"/>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8FC7D60C-3B39-3EF5-78C3-D068F5932854}"/>
              </a:ext>
            </a:extLst>
          </p:cNvPr>
          <p:cNvSpPr>
            <a:spLocks noGrp="1"/>
          </p:cNvSpPr>
          <p:nvPr>
            <p:ph type="sldNum" sz="quarter" idx="12"/>
          </p:nvPr>
        </p:nvSpPr>
        <p:spPr/>
        <p:txBody>
          <a:bodyPr/>
          <a:lstStyle/>
          <a:p>
            <a:fld id="{0C6CD854-DD62-6C4B-87F1-66B34D688D3F}" type="slidenum">
              <a:rPr lang="en-US" smtClean="0"/>
              <a:t>5</a:t>
            </a:fld>
            <a:endParaRPr lang="en-US"/>
          </a:p>
        </p:txBody>
      </p:sp>
      <p:pic>
        <p:nvPicPr>
          <p:cNvPr id="2" name="Picture 1" descr="10x20 grid of MNIST handwritten digit examples; 20 examples for each digit.">
            <a:extLst>
              <a:ext uri="{FF2B5EF4-FFF2-40B4-BE49-F238E27FC236}">
                <a16:creationId xmlns:a16="http://schemas.microsoft.com/office/drawing/2014/main" id="{3CF0D07E-429E-5596-2B79-7545515DB7F9}"/>
              </a:ext>
            </a:extLst>
          </p:cNvPr>
          <p:cNvPicPr>
            <a:picLocks noChangeAspect="1"/>
          </p:cNvPicPr>
          <p:nvPr/>
        </p:nvPicPr>
        <p:blipFill>
          <a:blip r:embed="rId2"/>
          <a:stretch>
            <a:fillRect/>
          </a:stretch>
        </p:blipFill>
        <p:spPr>
          <a:xfrm>
            <a:off x="6358600" y="2567893"/>
            <a:ext cx="5159188" cy="2555928"/>
          </a:xfrm>
          <a:prstGeom prst="rect">
            <a:avLst/>
          </a:prstGeom>
        </p:spPr>
      </p:pic>
      <p:graphicFrame>
        <p:nvGraphicFramePr>
          <p:cNvPr id="3" name="Table 2">
            <a:extLst>
              <a:ext uri="{FF2B5EF4-FFF2-40B4-BE49-F238E27FC236}">
                <a16:creationId xmlns:a16="http://schemas.microsoft.com/office/drawing/2014/main" id="{8C6E9595-704E-22EB-A079-7022AE97C0AF}"/>
              </a:ext>
            </a:extLst>
          </p:cNvPr>
          <p:cNvGraphicFramePr>
            <a:graphicFrameLocks noGrp="1"/>
          </p:cNvGraphicFramePr>
          <p:nvPr>
            <p:extLst>
              <p:ext uri="{D42A27DB-BD31-4B8C-83A1-F6EECF244321}">
                <p14:modId xmlns:p14="http://schemas.microsoft.com/office/powerpoint/2010/main" val="2094678531"/>
              </p:ext>
            </p:extLst>
          </p:nvPr>
        </p:nvGraphicFramePr>
        <p:xfrm>
          <a:off x="497158" y="2733337"/>
          <a:ext cx="5322796" cy="2225040"/>
        </p:xfrm>
        <a:graphic>
          <a:graphicData uri="http://schemas.openxmlformats.org/drawingml/2006/table">
            <a:tbl>
              <a:tblPr firstRow="1" bandRow="1">
                <a:tableStyleId>{5C22544A-7EE6-4342-B048-85BDC9FD1C3A}</a:tableStyleId>
              </a:tblPr>
              <a:tblGrid>
                <a:gridCol w="1330699">
                  <a:extLst>
                    <a:ext uri="{9D8B030D-6E8A-4147-A177-3AD203B41FA5}">
                      <a16:colId xmlns:a16="http://schemas.microsoft.com/office/drawing/2014/main" val="988693597"/>
                    </a:ext>
                  </a:extLst>
                </a:gridCol>
                <a:gridCol w="1330699">
                  <a:extLst>
                    <a:ext uri="{9D8B030D-6E8A-4147-A177-3AD203B41FA5}">
                      <a16:colId xmlns:a16="http://schemas.microsoft.com/office/drawing/2014/main" val="2084392620"/>
                    </a:ext>
                  </a:extLst>
                </a:gridCol>
                <a:gridCol w="1330699">
                  <a:extLst>
                    <a:ext uri="{9D8B030D-6E8A-4147-A177-3AD203B41FA5}">
                      <a16:colId xmlns:a16="http://schemas.microsoft.com/office/drawing/2014/main" val="1725364319"/>
                    </a:ext>
                  </a:extLst>
                </a:gridCol>
                <a:gridCol w="1330699">
                  <a:extLst>
                    <a:ext uri="{9D8B030D-6E8A-4147-A177-3AD203B41FA5}">
                      <a16:colId xmlns:a16="http://schemas.microsoft.com/office/drawing/2014/main" val="3528423833"/>
                    </a:ext>
                  </a:extLst>
                </a:gridCol>
              </a:tblGrid>
              <a:tr h="370840">
                <a:tc>
                  <a:txBody>
                    <a:bodyPr/>
                    <a:lstStyle/>
                    <a:p>
                      <a:pPr algn="ctr"/>
                      <a:r>
                        <a:rPr lang="en-US" sz="1400" dirty="0">
                          <a:solidFill>
                            <a:schemeClr val="tx1"/>
                          </a:solidFill>
                        </a:rPr>
                        <a:t>Model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Test Acc.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Train 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Test Time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0820104"/>
                  </a:ext>
                </a:extLst>
              </a:tr>
              <a:tr h="370840">
                <a:tc>
                  <a:txBody>
                    <a:bodyPr/>
                    <a:lstStyle/>
                    <a:p>
                      <a:pPr algn="ctr"/>
                      <a:r>
                        <a:rPr lang="en-US" sz="1400" dirty="0">
                          <a:solidFill>
                            <a:schemeClr val="tx1"/>
                          </a:solidFill>
                        </a:rPr>
                        <a:t>Logistic Reg.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92.55%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176.6s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0.01s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53584846"/>
                  </a:ext>
                </a:extLst>
              </a:tr>
              <a:tr h="370840">
                <a:tc>
                  <a:txBody>
                    <a:bodyPr/>
                    <a:lstStyle/>
                    <a:p>
                      <a:pPr algn="ctr"/>
                      <a:r>
                        <a:rPr lang="en-US" sz="1400" dirty="0">
                          <a:solidFill>
                            <a:schemeClr val="tx1"/>
                          </a:solidFill>
                        </a:rPr>
                        <a:t>SVM (RBF)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96.85%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2.9s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7.74s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7987723"/>
                  </a:ext>
                </a:extLst>
              </a:tr>
              <a:tr h="370840">
                <a:tc>
                  <a:txBody>
                    <a:bodyPr/>
                    <a:lstStyle/>
                    <a:p>
                      <a:pPr algn="ctr"/>
                      <a:r>
                        <a:rPr lang="en-US" sz="1400" dirty="0">
                          <a:solidFill>
                            <a:schemeClr val="tx1"/>
                          </a:solidFill>
                        </a:rPr>
                        <a:t>Decision Tree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87.58%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8.2s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0.01s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42962"/>
                  </a:ext>
                </a:extLst>
              </a:tr>
              <a:tr h="370840">
                <a:tc>
                  <a:txBody>
                    <a:bodyPr/>
                    <a:lstStyle/>
                    <a:p>
                      <a:pPr algn="ctr"/>
                      <a:r>
                        <a:rPr lang="en-US" sz="1400" dirty="0" err="1">
                          <a:solidFill>
                            <a:schemeClr val="tx1"/>
                          </a:solidFill>
                        </a:rPr>
                        <a:t>kNN</a:t>
                      </a:r>
                      <a:r>
                        <a:rPr lang="en-US" sz="1400" dirty="0">
                          <a:solidFill>
                            <a:schemeClr val="tx1"/>
                          </a:solidFill>
                        </a:rPr>
                        <a:t> (k=5)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96.88%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0.1s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3.58s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2755842"/>
                  </a:ext>
                </a:extLst>
              </a:tr>
              <a:tr h="370840">
                <a:tc>
                  <a:txBody>
                    <a:bodyPr/>
                    <a:lstStyle/>
                    <a:p>
                      <a:pPr algn="ctr"/>
                      <a:r>
                        <a:rPr lang="en-US" sz="1400" dirty="0">
                          <a:solidFill>
                            <a:schemeClr val="tx1"/>
                          </a:solidFill>
                        </a:rPr>
                        <a:t>MLP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tx1"/>
                          </a:solidFill>
                        </a:rPr>
                        <a:t>97.92%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45.9s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dirty="0">
                          <a:solidFill>
                            <a:schemeClr val="tx1"/>
                          </a:solidFill>
                        </a:rPr>
                        <a:t>0.06s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627668"/>
                  </a:ext>
                </a:extLst>
              </a:tr>
            </a:tbl>
          </a:graphicData>
        </a:graphic>
      </p:graphicFrame>
      <p:sp>
        <p:nvSpPr>
          <p:cNvPr id="9" name="TextBox 8">
            <a:extLst>
              <a:ext uri="{FF2B5EF4-FFF2-40B4-BE49-F238E27FC236}">
                <a16:creationId xmlns:a16="http://schemas.microsoft.com/office/drawing/2014/main" id="{83122D47-494B-08CE-FABB-764ABC2B55CA}"/>
              </a:ext>
            </a:extLst>
          </p:cNvPr>
          <p:cNvSpPr txBox="1"/>
          <p:nvPr/>
        </p:nvSpPr>
        <p:spPr>
          <a:xfrm>
            <a:off x="940345" y="5123821"/>
            <a:ext cx="4436422" cy="400110"/>
          </a:xfrm>
          <a:prstGeom prst="rect">
            <a:avLst/>
          </a:prstGeom>
          <a:noFill/>
        </p:spPr>
        <p:txBody>
          <a:bodyPr wrap="square" rtlCol="0">
            <a:spAutoFit/>
          </a:bodyPr>
          <a:lstStyle/>
          <a:p>
            <a:pPr algn="ctr"/>
            <a:r>
              <a:rPr lang="en-US" sz="1000" dirty="0"/>
              <a:t>One-shot  benchmark using standard </a:t>
            </a:r>
            <a:r>
              <a:rPr lang="en-US" sz="1000" dirty="0" err="1"/>
              <a:t>sklearn</a:t>
            </a:r>
            <a:r>
              <a:rPr lang="en-US" sz="1000" dirty="0"/>
              <a:t> implementations (no hyperparameter tuning). Python notebook generated by Claude Code.</a:t>
            </a:r>
          </a:p>
        </p:txBody>
      </p:sp>
      <p:sp>
        <p:nvSpPr>
          <p:cNvPr id="10" name="TextBox 9">
            <a:extLst>
              <a:ext uri="{FF2B5EF4-FFF2-40B4-BE49-F238E27FC236}">
                <a16:creationId xmlns:a16="http://schemas.microsoft.com/office/drawing/2014/main" id="{0B039323-4707-1E90-F9EC-96455E2BDA59}"/>
              </a:ext>
            </a:extLst>
          </p:cNvPr>
          <p:cNvSpPr txBox="1"/>
          <p:nvPr/>
        </p:nvSpPr>
        <p:spPr>
          <a:xfrm>
            <a:off x="6856510" y="5284485"/>
            <a:ext cx="4163368" cy="246221"/>
          </a:xfrm>
          <a:prstGeom prst="rect">
            <a:avLst/>
          </a:prstGeom>
          <a:noFill/>
        </p:spPr>
        <p:txBody>
          <a:bodyPr wrap="square" rtlCol="0">
            <a:spAutoFit/>
          </a:bodyPr>
          <a:lstStyle/>
          <a:p>
            <a:pPr algn="ctr"/>
            <a:r>
              <a:rPr lang="en-US" sz="1000" dirty="0"/>
              <a:t>Benchmark experiment Inspired by </a:t>
            </a:r>
            <a:r>
              <a:rPr lang="en-US" sz="1000" dirty="0">
                <a:hlinkClick r:id="rId3"/>
              </a:rPr>
              <a:t>Michael Nielsen</a:t>
            </a:r>
            <a:endParaRPr lang="en-US" sz="1000" dirty="0"/>
          </a:p>
        </p:txBody>
      </p:sp>
    </p:spTree>
    <p:extLst>
      <p:ext uri="{BB962C8B-B14F-4D97-AF65-F5344CB8AC3E}">
        <p14:creationId xmlns:p14="http://schemas.microsoft.com/office/powerpoint/2010/main" val="629422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07ACB-B528-9509-A5C8-833C3FD58F26}"/>
              </a:ext>
            </a:extLst>
          </p:cNvPr>
          <p:cNvSpPr>
            <a:spLocks noGrp="1"/>
          </p:cNvSpPr>
          <p:nvPr>
            <p:ph type="title"/>
          </p:nvPr>
        </p:nvSpPr>
        <p:spPr/>
        <p:txBody>
          <a:bodyPr/>
          <a:lstStyle/>
          <a:p>
            <a:r>
              <a:rPr lang="en-US" dirty="0"/>
              <a:t>Deep Networks</a:t>
            </a:r>
          </a:p>
        </p:txBody>
      </p:sp>
      <p:sp>
        <p:nvSpPr>
          <p:cNvPr id="4" name="Date Placeholder 3">
            <a:extLst>
              <a:ext uri="{FF2B5EF4-FFF2-40B4-BE49-F238E27FC236}">
                <a16:creationId xmlns:a16="http://schemas.microsoft.com/office/drawing/2014/main" id="{988BECF0-7870-2BBB-5B52-6DE923BAFA80}"/>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B14F4540-F8F7-E61E-8417-6DF354EE2191}"/>
              </a:ext>
            </a:extLst>
          </p:cNvPr>
          <p:cNvSpPr>
            <a:spLocks noGrp="1"/>
          </p:cNvSpPr>
          <p:nvPr>
            <p:ph type="sldNum" sz="quarter" idx="12"/>
          </p:nvPr>
        </p:nvSpPr>
        <p:spPr/>
        <p:txBody>
          <a:bodyPr/>
          <a:lstStyle/>
          <a:p>
            <a:fld id="{0C6CD854-DD62-6C4B-87F1-66B34D688D3F}" type="slidenum">
              <a:rPr lang="en-US" smtClean="0"/>
              <a:t>6</a:t>
            </a:fld>
            <a:endParaRPr lang="en-US"/>
          </a:p>
        </p:txBody>
      </p:sp>
      <p:pic>
        <p:nvPicPr>
          <p:cNvPr id="6" name="Picture 5" descr="Illustration of the orange robot tinkering with a large four-layer network of yellow neurons.">
            <a:extLst>
              <a:ext uri="{FF2B5EF4-FFF2-40B4-BE49-F238E27FC236}">
                <a16:creationId xmlns:a16="http://schemas.microsoft.com/office/drawing/2014/main" id="{A99219C0-91E8-CE1D-22D1-50CF43AF030D}"/>
              </a:ext>
            </a:extLst>
          </p:cNvPr>
          <p:cNvPicPr>
            <a:picLocks noChangeAspect="1"/>
          </p:cNvPicPr>
          <p:nvPr/>
        </p:nvPicPr>
        <p:blipFill>
          <a:blip r:embed="rId2"/>
          <a:srcRect l="37680"/>
          <a:stretch>
            <a:fillRect/>
          </a:stretch>
        </p:blipFill>
        <p:spPr>
          <a:xfrm rot="5400000">
            <a:off x="5002307" y="428721"/>
            <a:ext cx="2510500" cy="5046021"/>
          </a:xfrm>
          <a:prstGeom prst="rect">
            <a:avLst/>
          </a:prstGeom>
        </p:spPr>
      </p:pic>
      <p:pic>
        <p:nvPicPr>
          <p:cNvPr id="7" name="Picture 6" descr="Illustration of the orange robot tinkering with a large four-layer network of yellow neurons.">
            <a:extLst>
              <a:ext uri="{FF2B5EF4-FFF2-40B4-BE49-F238E27FC236}">
                <a16:creationId xmlns:a16="http://schemas.microsoft.com/office/drawing/2014/main" id="{E16500FA-6A6D-801E-D9C0-ED4F01F5A732}"/>
              </a:ext>
            </a:extLst>
          </p:cNvPr>
          <p:cNvPicPr>
            <a:picLocks noChangeAspect="1"/>
          </p:cNvPicPr>
          <p:nvPr/>
        </p:nvPicPr>
        <p:blipFill>
          <a:blip r:embed="rId2"/>
          <a:srcRect l="37680"/>
          <a:stretch>
            <a:fillRect/>
          </a:stretch>
        </p:blipFill>
        <p:spPr>
          <a:xfrm rot="5400000">
            <a:off x="5002306" y="2939222"/>
            <a:ext cx="2510500" cy="5046021"/>
          </a:xfrm>
          <a:prstGeom prst="rect">
            <a:avLst/>
          </a:prstGeom>
        </p:spPr>
      </p:pic>
      <p:pic>
        <p:nvPicPr>
          <p:cNvPr id="8" name="Picture 7" descr="Illustration of the orange robot tinkering with a large four-layer network of yellow neurons.">
            <a:extLst>
              <a:ext uri="{FF2B5EF4-FFF2-40B4-BE49-F238E27FC236}">
                <a16:creationId xmlns:a16="http://schemas.microsoft.com/office/drawing/2014/main" id="{3CF3D477-F30E-B126-87C0-BAC3FF442EC6}"/>
              </a:ext>
            </a:extLst>
          </p:cNvPr>
          <p:cNvPicPr>
            <a:picLocks noChangeAspect="1"/>
          </p:cNvPicPr>
          <p:nvPr/>
        </p:nvPicPr>
        <p:blipFill>
          <a:blip r:embed="rId2"/>
          <a:srcRect l="37680"/>
          <a:stretch>
            <a:fillRect/>
          </a:stretch>
        </p:blipFill>
        <p:spPr>
          <a:xfrm rot="5400000">
            <a:off x="-16821" y="733712"/>
            <a:ext cx="2510500" cy="5046021"/>
          </a:xfrm>
          <a:prstGeom prst="rect">
            <a:avLst/>
          </a:prstGeom>
        </p:spPr>
      </p:pic>
      <p:pic>
        <p:nvPicPr>
          <p:cNvPr id="9" name="Picture 8" descr="Illustration of the orange robot tinkering with a large four-layer network of yellow neurons.">
            <a:extLst>
              <a:ext uri="{FF2B5EF4-FFF2-40B4-BE49-F238E27FC236}">
                <a16:creationId xmlns:a16="http://schemas.microsoft.com/office/drawing/2014/main" id="{673948BF-64DC-84AD-8D92-E1828EF929DD}"/>
              </a:ext>
            </a:extLst>
          </p:cNvPr>
          <p:cNvPicPr>
            <a:picLocks noChangeAspect="1"/>
          </p:cNvPicPr>
          <p:nvPr/>
        </p:nvPicPr>
        <p:blipFill>
          <a:blip r:embed="rId2"/>
          <a:srcRect l="37680"/>
          <a:stretch>
            <a:fillRect/>
          </a:stretch>
        </p:blipFill>
        <p:spPr>
          <a:xfrm rot="5400000">
            <a:off x="-16822" y="3244213"/>
            <a:ext cx="2510500" cy="5046021"/>
          </a:xfrm>
          <a:prstGeom prst="rect">
            <a:avLst/>
          </a:prstGeom>
        </p:spPr>
      </p:pic>
      <p:pic>
        <p:nvPicPr>
          <p:cNvPr id="10" name="Picture 9" descr="Illustration of the orange robot tinkering with a large four-layer network of yellow neurons.">
            <a:extLst>
              <a:ext uri="{FF2B5EF4-FFF2-40B4-BE49-F238E27FC236}">
                <a16:creationId xmlns:a16="http://schemas.microsoft.com/office/drawing/2014/main" id="{A69C9563-473C-11B7-DE74-248B4BAAF284}"/>
              </a:ext>
            </a:extLst>
          </p:cNvPr>
          <p:cNvPicPr>
            <a:picLocks noChangeAspect="1"/>
          </p:cNvPicPr>
          <p:nvPr/>
        </p:nvPicPr>
        <p:blipFill>
          <a:blip r:embed="rId2"/>
          <a:srcRect l="37680"/>
          <a:stretch>
            <a:fillRect/>
          </a:stretch>
        </p:blipFill>
        <p:spPr>
          <a:xfrm rot="5400000">
            <a:off x="10021434" y="67588"/>
            <a:ext cx="2510500" cy="5046021"/>
          </a:xfrm>
          <a:prstGeom prst="rect">
            <a:avLst/>
          </a:prstGeom>
        </p:spPr>
      </p:pic>
      <p:pic>
        <p:nvPicPr>
          <p:cNvPr id="11" name="Picture 10" descr="Illustration of the orange robot tinkering with a large four-layer network of yellow neurons.">
            <a:extLst>
              <a:ext uri="{FF2B5EF4-FFF2-40B4-BE49-F238E27FC236}">
                <a16:creationId xmlns:a16="http://schemas.microsoft.com/office/drawing/2014/main" id="{41ED7B9D-1251-C2B6-D3D1-E38FC8EDB49C}"/>
              </a:ext>
            </a:extLst>
          </p:cNvPr>
          <p:cNvPicPr>
            <a:picLocks noChangeAspect="1"/>
          </p:cNvPicPr>
          <p:nvPr/>
        </p:nvPicPr>
        <p:blipFill>
          <a:blip r:embed="rId2"/>
          <a:srcRect l="37680"/>
          <a:stretch>
            <a:fillRect/>
          </a:stretch>
        </p:blipFill>
        <p:spPr>
          <a:xfrm rot="5400000">
            <a:off x="10021433" y="2578089"/>
            <a:ext cx="2510500" cy="5046021"/>
          </a:xfrm>
          <a:prstGeom prst="rect">
            <a:avLst/>
          </a:prstGeom>
        </p:spPr>
      </p:pic>
    </p:spTree>
    <p:extLst>
      <p:ext uri="{BB962C8B-B14F-4D97-AF65-F5344CB8AC3E}">
        <p14:creationId xmlns:p14="http://schemas.microsoft.com/office/powerpoint/2010/main" val="1657596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DB7C9B-4A95-0FD0-3C5A-6F21E5FBC4C5}"/>
              </a:ext>
            </a:extLst>
          </p:cNvPr>
          <p:cNvSpPr>
            <a:spLocks noGrp="1"/>
          </p:cNvSpPr>
          <p:nvPr>
            <p:ph type="title"/>
          </p:nvPr>
        </p:nvSpPr>
        <p:spPr/>
        <p:txBody>
          <a:bodyPr/>
          <a:lstStyle/>
          <a:p>
            <a:r>
              <a:rPr lang="en-US" dirty="0"/>
              <a:t>Deep Network Training in Practice</a:t>
            </a: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E9060B2F-76D6-9687-37B6-78A439CD7F82}"/>
                  </a:ext>
                </a:extLst>
              </p:cNvPr>
              <p:cNvSpPr>
                <a:spLocks noGrp="1"/>
              </p:cNvSpPr>
              <p:nvPr>
                <p:ph idx="1"/>
              </p:nvPr>
            </p:nvSpPr>
            <p:spPr>
              <a:xfrm>
                <a:off x="497158" y="1590261"/>
                <a:ext cx="7000791" cy="4606139"/>
              </a:xfrm>
            </p:spPr>
            <p:txBody>
              <a:bodyPr/>
              <a:lstStyle/>
              <a:p>
                <a:r>
                  <a:rPr lang="en-US" dirty="0"/>
                  <a:t>Learning Rate </a:t>
                </a:r>
                <a14:m>
                  <m:oMath xmlns:m="http://schemas.openxmlformats.org/officeDocument/2006/math">
                    <m:r>
                      <a:rPr lang="en-US" i="1" smtClean="0">
                        <a:latin typeface="Cambria Math" panose="02040503050406030204" pitchFamily="18" charset="0"/>
                        <a:ea typeface="Cambria Math" panose="02040503050406030204" pitchFamily="18" charset="0"/>
                      </a:rPr>
                      <m:t>𝜂</m:t>
                    </m:r>
                  </m:oMath>
                </a14:m>
                <a:endParaRPr lang="en-US" dirty="0"/>
              </a:p>
              <a:p>
                <a:pPr lvl="1"/>
                <a:r>
                  <a:rPr lang="en-US" dirty="0"/>
                  <a:t>Too large, overshoot minimum</a:t>
                </a:r>
              </a:p>
              <a:p>
                <a:pPr lvl="1"/>
                <a:r>
                  <a:rPr lang="en-US" dirty="0"/>
                  <a:t>Too small, slow to converge</a:t>
                </a:r>
              </a:p>
              <a:p>
                <a:r>
                  <a:rPr lang="en-US" dirty="0"/>
                  <a:t>Momentum</a:t>
                </a:r>
              </a:p>
              <a:p>
                <a:pPr lvl="1"/>
                <a:r>
                  <a:rPr lang="en-US" dirty="0"/>
                  <a:t>Aims to overcome local minima and reduce oscillation</a:t>
                </a:r>
              </a:p>
              <a:p>
                <a:pPr lvl="1"/>
                <a:r>
                  <a:rPr lang="en-US" dirty="0"/>
                  <a:t>Adjust weight update:</a:t>
                </a:r>
              </a:p>
              <a:p>
                <a:pPr marL="457200" lvl="1"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𝑡</m:t>
                          </m:r>
                        </m:sub>
                      </m:sSub>
                      <m:r>
                        <a:rPr lang="en-US" b="0" i="1" smtClean="0">
                          <a:latin typeface="Cambria Math" panose="02040503050406030204" pitchFamily="18" charset="0"/>
                        </a:rPr>
                        <m:t>=</m:t>
                      </m:r>
                      <m:r>
                        <a:rPr lang="en-US" b="0" i="1" smtClean="0">
                          <a:latin typeface="Cambria Math" panose="02040503050406030204" pitchFamily="18" charset="0"/>
                        </a:rPr>
                        <m:t>𝛾</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𝑣</m:t>
                          </m:r>
                        </m:e>
                        <m:sub>
                          <m:r>
                            <a:rPr lang="en-US" b="0" i="1" smtClean="0">
                              <a:latin typeface="Cambria Math" panose="02040503050406030204" pitchFamily="18" charset="0"/>
                            </a:rPr>
                            <m:t>𝑡</m:t>
                          </m:r>
                          <m:r>
                            <a:rPr lang="en-US" b="0" i="1" smtClean="0">
                              <a:latin typeface="Cambria Math" panose="02040503050406030204" pitchFamily="18" charset="0"/>
                            </a:rPr>
                            <m:t>−1</m:t>
                          </m:r>
                        </m:sub>
                      </m:sSub>
                      <m:r>
                        <a:rPr lang="en-US" b="0" i="1" smtClean="0">
                          <a:latin typeface="Cambria Math" panose="02040503050406030204" pitchFamily="18" charset="0"/>
                        </a:rPr>
                        <m:t>+</m:t>
                      </m:r>
                      <m:r>
                        <a:rPr lang="en-US" b="0" i="1" smtClean="0">
                          <a:latin typeface="Cambria Math" panose="02040503050406030204" pitchFamily="18" charset="0"/>
                        </a:rPr>
                        <m:t>𝜂</m:t>
                      </m:r>
                      <m:f>
                        <m:fPr>
                          <m:ctrlPr>
                            <a:rPr lang="en-US" b="0"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ℒ</m:t>
                          </m:r>
                        </m:num>
                        <m:den>
                          <m:r>
                            <a:rPr lang="en-US" b="0" i="1" smtClean="0">
                              <a:latin typeface="Cambria Math" panose="02040503050406030204" pitchFamily="18" charset="0"/>
                            </a:rPr>
                            <m:t>𝜕</m:t>
                          </m:r>
                          <m:r>
                            <a:rPr lang="en-US" b="0" i="1" smtClean="0">
                              <a:latin typeface="Cambria Math" panose="02040503050406030204" pitchFamily="18" charset="0"/>
                            </a:rPr>
                            <m:t>𝑤</m:t>
                          </m:r>
                        </m:den>
                      </m:f>
                    </m:oMath>
                  </m:oMathPara>
                </a14:m>
                <a:endParaRPr lang="en-US" b="0" dirty="0"/>
              </a:p>
              <a:p>
                <a:pPr marL="457200" lvl="1" indent="0">
                  <a:buNone/>
                </a:pPr>
                <a:endParaRPr lang="en-US" b="0" dirty="0"/>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𝑤</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𝑤</m:t>
                      </m:r>
                      <m:r>
                        <a:rPr lang="en-US" b="0"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𝑣</m:t>
                          </m:r>
                        </m:e>
                        <m:sub>
                          <m:r>
                            <a:rPr lang="en-US" b="0" i="1" smtClean="0">
                              <a:latin typeface="Cambria Math" panose="02040503050406030204" pitchFamily="18" charset="0"/>
                              <a:ea typeface="Cambria Math" panose="02040503050406030204" pitchFamily="18" charset="0"/>
                            </a:rPr>
                            <m:t>𝑡</m:t>
                          </m:r>
                        </m:sub>
                      </m:sSub>
                    </m:oMath>
                  </m:oMathPara>
                </a14:m>
                <a:endParaRPr lang="en-US" dirty="0"/>
              </a:p>
              <a:p>
                <a:r>
                  <a:rPr lang="en-US" dirty="0"/>
                  <a:t>Vanishing Gradients</a:t>
                </a:r>
              </a:p>
            </p:txBody>
          </p:sp>
        </mc:Choice>
        <mc:Fallback>
          <p:sp>
            <p:nvSpPr>
              <p:cNvPr id="7" name="Content Placeholder 6">
                <a:extLst>
                  <a:ext uri="{FF2B5EF4-FFF2-40B4-BE49-F238E27FC236}">
                    <a16:creationId xmlns:a16="http://schemas.microsoft.com/office/drawing/2014/main" id="{E9060B2F-76D6-9687-37B6-78A439CD7F82}"/>
                  </a:ext>
                </a:extLst>
              </p:cNvPr>
              <p:cNvSpPr>
                <a:spLocks noGrp="1" noRot="1" noChangeAspect="1" noMove="1" noResize="1" noEditPoints="1" noAdjustHandles="1" noChangeArrowheads="1" noChangeShapeType="1" noTextEdit="1"/>
              </p:cNvSpPr>
              <p:nvPr>
                <p:ph idx="1"/>
              </p:nvPr>
            </p:nvSpPr>
            <p:spPr>
              <a:xfrm>
                <a:off x="497158" y="1590261"/>
                <a:ext cx="7000791" cy="4606139"/>
              </a:xfrm>
              <a:blipFill>
                <a:blip r:embed="rId2"/>
                <a:stretch>
                  <a:fillRect l="-1268"/>
                </a:stretch>
              </a:blipFill>
            </p:spPr>
            <p:txBody>
              <a:bodyPr/>
              <a:lstStyle/>
              <a:p>
                <a:r>
                  <a:rPr lang="en-US">
                    <a:noFill/>
                  </a:rPr>
                  <a:t> </a:t>
                </a:r>
              </a:p>
            </p:txBody>
          </p:sp>
        </mc:Fallback>
      </mc:AlternateContent>
      <p:sp>
        <p:nvSpPr>
          <p:cNvPr id="4" name="Date Placeholder 3">
            <a:extLst>
              <a:ext uri="{FF2B5EF4-FFF2-40B4-BE49-F238E27FC236}">
                <a16:creationId xmlns:a16="http://schemas.microsoft.com/office/drawing/2014/main" id="{468C198E-F681-DFD2-5D45-7849A857FD8B}"/>
              </a:ext>
            </a:extLst>
          </p:cNvPr>
          <p:cNvSpPr>
            <a:spLocks noGrp="1"/>
          </p:cNvSpPr>
          <p:nvPr>
            <p:ph type="dt" sz="half" idx="2"/>
          </p:nvPr>
        </p:nvSpPr>
        <p:spPr/>
        <p:txBody>
          <a:bodyPr/>
          <a:lstStyle/>
          <a:p>
            <a:r>
              <a:rPr lang="en-US" dirty="0"/>
              <a:t>CSE 473</a:t>
            </a:r>
          </a:p>
        </p:txBody>
      </p:sp>
      <p:sp>
        <p:nvSpPr>
          <p:cNvPr id="5" name="Slide Number Placeholder 4">
            <a:extLst>
              <a:ext uri="{FF2B5EF4-FFF2-40B4-BE49-F238E27FC236}">
                <a16:creationId xmlns:a16="http://schemas.microsoft.com/office/drawing/2014/main" id="{5AB3C68A-1F18-D5A9-E8A7-FEFA5479E946}"/>
              </a:ext>
            </a:extLst>
          </p:cNvPr>
          <p:cNvSpPr>
            <a:spLocks noGrp="1"/>
          </p:cNvSpPr>
          <p:nvPr>
            <p:ph type="sldNum" sz="quarter" idx="12"/>
          </p:nvPr>
        </p:nvSpPr>
        <p:spPr/>
        <p:txBody>
          <a:bodyPr/>
          <a:lstStyle/>
          <a:p>
            <a:fld id="{0C6CD854-DD62-6C4B-87F1-66B34D688D3F}" type="slidenum">
              <a:rPr lang="en-US" smtClean="0"/>
              <a:t>7</a:t>
            </a:fld>
            <a:endParaRPr lang="en-US"/>
          </a:p>
        </p:txBody>
      </p:sp>
      <p:pic>
        <p:nvPicPr>
          <p:cNvPr id="1026" name="Picture 2" descr="Trying out something new :) Poorly drawn machine learning #1 - How momentum  helps gradient descent">
            <a:extLst>
              <a:ext uri="{FF2B5EF4-FFF2-40B4-BE49-F238E27FC236}">
                <a16:creationId xmlns:a16="http://schemas.microsoft.com/office/drawing/2014/main" id="{57E89DEE-FCDB-17C3-C208-5114CBF394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949" y="1794884"/>
            <a:ext cx="4196892" cy="4196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15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ED7B-6A77-2F4F-F86A-92E8F89480D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5A3A40B-DA2A-BF00-BF63-37528CDD3B73}"/>
              </a:ext>
            </a:extLst>
          </p:cNvPr>
          <p:cNvSpPr>
            <a:spLocks noGrp="1"/>
          </p:cNvSpPr>
          <p:nvPr>
            <p:ph type="dt" sz="half" idx="2"/>
          </p:nvPr>
        </p:nvSpPr>
        <p:spPr/>
        <p:txBody>
          <a:bodyPr/>
          <a:lstStyle/>
          <a:p>
            <a:r>
              <a:rPr lang="en-US"/>
              <a:t>CSE 473</a:t>
            </a:r>
            <a:endParaRPr lang="en-US" dirty="0"/>
          </a:p>
        </p:txBody>
      </p:sp>
      <p:sp>
        <p:nvSpPr>
          <p:cNvPr id="4" name="Slide Number Placeholder 3">
            <a:extLst>
              <a:ext uri="{FF2B5EF4-FFF2-40B4-BE49-F238E27FC236}">
                <a16:creationId xmlns:a16="http://schemas.microsoft.com/office/drawing/2014/main" id="{2F116C60-1BE6-169C-C29B-612037C0ED63}"/>
              </a:ext>
            </a:extLst>
          </p:cNvPr>
          <p:cNvSpPr>
            <a:spLocks noGrp="1"/>
          </p:cNvSpPr>
          <p:nvPr>
            <p:ph type="sldNum" sz="quarter" idx="12"/>
          </p:nvPr>
        </p:nvSpPr>
        <p:spPr/>
        <p:txBody>
          <a:bodyPr/>
          <a:lstStyle/>
          <a:p>
            <a:fld id="{0C6CD854-DD62-6C4B-87F1-66B34D688D3F}" type="slidenum">
              <a:rPr lang="en-US" smtClean="0"/>
              <a:t>8</a:t>
            </a:fld>
            <a:endParaRPr lang="en-US"/>
          </a:p>
        </p:txBody>
      </p:sp>
      <p:sp>
        <p:nvSpPr>
          <p:cNvPr id="5" name="Title 4">
            <a:extLst>
              <a:ext uri="{FF2B5EF4-FFF2-40B4-BE49-F238E27FC236}">
                <a16:creationId xmlns:a16="http://schemas.microsoft.com/office/drawing/2014/main" id="{EEFEB909-C111-28D6-63C9-876C1F4E1A0B}"/>
              </a:ext>
            </a:extLst>
          </p:cNvPr>
          <p:cNvSpPr>
            <a:spLocks noGrp="1"/>
          </p:cNvSpPr>
          <p:nvPr>
            <p:ph type="title"/>
          </p:nvPr>
        </p:nvSpPr>
        <p:spPr/>
        <p:txBody>
          <a:bodyPr/>
          <a:lstStyle/>
          <a:p>
            <a:r>
              <a:rPr lang="en-US" dirty="0"/>
              <a:t>Questions (1)</a:t>
            </a:r>
          </a:p>
        </p:txBody>
      </p:sp>
    </p:spTree>
    <p:extLst>
      <p:ext uri="{BB962C8B-B14F-4D97-AF65-F5344CB8AC3E}">
        <p14:creationId xmlns:p14="http://schemas.microsoft.com/office/powerpoint/2010/main" val="77934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A69B5C4-CDBC-5C6F-FD3D-772F04E858E5}"/>
              </a:ext>
            </a:extLst>
          </p:cNvPr>
          <p:cNvSpPr>
            <a:spLocks noGrp="1"/>
          </p:cNvSpPr>
          <p:nvPr>
            <p:ph type="title"/>
          </p:nvPr>
        </p:nvSpPr>
        <p:spPr/>
        <p:txBody>
          <a:bodyPr/>
          <a:lstStyle/>
          <a:p>
            <a:r>
              <a:rPr lang="en-US" dirty="0"/>
              <a:t>Computer Vision</a:t>
            </a:r>
          </a:p>
        </p:txBody>
      </p:sp>
      <p:sp>
        <p:nvSpPr>
          <p:cNvPr id="4" name="Date Placeholder 3">
            <a:extLst>
              <a:ext uri="{FF2B5EF4-FFF2-40B4-BE49-F238E27FC236}">
                <a16:creationId xmlns:a16="http://schemas.microsoft.com/office/drawing/2014/main" id="{130DD0D1-D760-FF29-BE89-4BB6BCB05B7B}"/>
              </a:ext>
            </a:extLst>
          </p:cNvPr>
          <p:cNvSpPr>
            <a:spLocks noGrp="1"/>
          </p:cNvSpPr>
          <p:nvPr>
            <p:ph type="dt" sz="half" idx="2"/>
          </p:nvPr>
        </p:nvSpPr>
        <p:spPr/>
        <p:txBody>
          <a:bodyPr/>
          <a:lstStyle/>
          <a:p>
            <a:r>
              <a:rPr lang="en-US"/>
              <a:t>CSE 473</a:t>
            </a:r>
            <a:endParaRPr lang="en-US" dirty="0"/>
          </a:p>
        </p:txBody>
      </p:sp>
      <p:sp>
        <p:nvSpPr>
          <p:cNvPr id="5" name="Slide Number Placeholder 4">
            <a:extLst>
              <a:ext uri="{FF2B5EF4-FFF2-40B4-BE49-F238E27FC236}">
                <a16:creationId xmlns:a16="http://schemas.microsoft.com/office/drawing/2014/main" id="{4EDD7E9E-E8FF-0987-7B48-46768096D727}"/>
              </a:ext>
            </a:extLst>
          </p:cNvPr>
          <p:cNvSpPr>
            <a:spLocks noGrp="1"/>
          </p:cNvSpPr>
          <p:nvPr>
            <p:ph type="sldNum" sz="quarter" idx="12"/>
          </p:nvPr>
        </p:nvSpPr>
        <p:spPr/>
        <p:txBody>
          <a:bodyPr/>
          <a:lstStyle/>
          <a:p>
            <a:fld id="{0C6CD854-DD62-6C4B-87F1-66B34D688D3F}" type="slidenum">
              <a:rPr lang="en-US" smtClean="0"/>
              <a:t>9</a:t>
            </a:fld>
            <a:endParaRPr lang="en-US"/>
          </a:p>
        </p:txBody>
      </p:sp>
      <p:pic>
        <p:nvPicPr>
          <p:cNvPr id="7" name="Picture 6" descr="Illustration of a desktop computer wearing a set of round glasses.">
            <a:extLst>
              <a:ext uri="{FF2B5EF4-FFF2-40B4-BE49-F238E27FC236}">
                <a16:creationId xmlns:a16="http://schemas.microsoft.com/office/drawing/2014/main" id="{D419186F-6C39-6358-46EA-DCFDDE68F6E3}"/>
              </a:ext>
            </a:extLst>
          </p:cNvPr>
          <p:cNvPicPr>
            <a:picLocks noChangeAspect="1"/>
          </p:cNvPicPr>
          <p:nvPr/>
        </p:nvPicPr>
        <p:blipFill>
          <a:blip r:embed="rId2">
            <a:extLst>
              <a:ext uri="{28A0092B-C50C-407E-A947-70E740481C1C}">
                <a14:useLocalDpi xmlns:a14="http://schemas.microsoft.com/office/drawing/2010/main" val="0"/>
              </a:ext>
            </a:extLst>
          </a:blip>
          <a:srcRect r="64505" b="51440"/>
          <a:stretch>
            <a:fillRect/>
          </a:stretch>
        </p:blipFill>
        <p:spPr>
          <a:xfrm>
            <a:off x="3648680" y="881742"/>
            <a:ext cx="4894639" cy="4464079"/>
          </a:xfrm>
          <a:prstGeom prst="rect">
            <a:avLst/>
          </a:prstGeom>
        </p:spPr>
      </p:pic>
    </p:spTree>
    <p:extLst>
      <p:ext uri="{BB962C8B-B14F-4D97-AF65-F5344CB8AC3E}">
        <p14:creationId xmlns:p14="http://schemas.microsoft.com/office/powerpoint/2010/main" val="1800152000"/>
      </p:ext>
    </p:extLst>
  </p:cSld>
  <p:clrMapOvr>
    <a:masterClrMapping/>
  </p:clrMapOvr>
</p:sld>
</file>

<file path=ppt/theme/theme1.xml><?xml version="1.0" encoding="utf-8"?>
<a:theme xmlns:a="http://schemas.openxmlformats.org/drawingml/2006/main" name="Office Theme">
  <a:themeElements>
    <a:clrScheme name="CSE 473 Colors">
      <a:dk1>
        <a:srgbClr val="323232"/>
      </a:dk1>
      <a:lt1>
        <a:srgbClr val="FFFFFF"/>
      </a:lt1>
      <a:dk2>
        <a:srgbClr val="5C5961"/>
      </a:dk2>
      <a:lt2>
        <a:srgbClr val="6E6E6E"/>
      </a:lt2>
      <a:accent1>
        <a:srgbClr val="156082"/>
      </a:accent1>
      <a:accent2>
        <a:srgbClr val="B7576E"/>
      </a:accent2>
      <a:accent3>
        <a:srgbClr val="588051"/>
      </a:accent3>
      <a:accent4>
        <a:srgbClr val="7164A3"/>
      </a:accent4>
      <a:accent5>
        <a:srgbClr val="D6AD5B"/>
      </a:accent5>
      <a:accent6>
        <a:srgbClr val="4EA72E"/>
      </a:accent6>
      <a:hlink>
        <a:srgbClr val="597996"/>
      </a:hlink>
      <a:folHlink>
        <a:srgbClr val="597895"/>
      </a:folHlink>
    </a:clrScheme>
    <a:fontScheme name="Arial">
      <a:majorFont>
        <a:latin typeface="Avenir Next Demi Bold"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venir Next"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31712</TotalTime>
  <Words>900</Words>
  <Application>Microsoft Macintosh PowerPoint</Application>
  <PresentationFormat>Widescreen</PresentationFormat>
  <Paragraphs>303</Paragraphs>
  <Slides>32</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Aptos</vt:lpstr>
      <vt:lpstr>Arial</vt:lpstr>
      <vt:lpstr>Avenir Next</vt:lpstr>
      <vt:lpstr>Avenir Next Demi Bold</vt:lpstr>
      <vt:lpstr>Avenir Next Medium</vt:lpstr>
      <vt:lpstr>Cambria Math</vt:lpstr>
      <vt:lpstr>Consolas</vt:lpstr>
      <vt:lpstr>Office Theme</vt:lpstr>
      <vt:lpstr>Deep Learning</vt:lpstr>
      <vt:lpstr>Administrivia</vt:lpstr>
      <vt:lpstr>Neural Network Learning</vt:lpstr>
      <vt:lpstr>Practical Considerations</vt:lpstr>
      <vt:lpstr>MLP Performance</vt:lpstr>
      <vt:lpstr>Deep Networks</vt:lpstr>
      <vt:lpstr>Deep Network Training in Practice</vt:lpstr>
      <vt:lpstr>Questions (1)</vt:lpstr>
      <vt:lpstr>Computer Vision</vt:lpstr>
      <vt:lpstr>Cat or Dog?</vt:lpstr>
      <vt:lpstr>Images</vt:lpstr>
      <vt:lpstr>Image Features</vt:lpstr>
      <vt:lpstr>Manual Feature Engineering Is Hard…</vt:lpstr>
      <vt:lpstr>Image Transformation</vt:lpstr>
      <vt:lpstr>Downsampling</vt:lpstr>
      <vt:lpstr>Convolution</vt:lpstr>
      <vt:lpstr>Questions (2)</vt:lpstr>
      <vt:lpstr>Blurry Image</vt:lpstr>
      <vt:lpstr>Mystery Kernel</vt:lpstr>
      <vt:lpstr>Abstracting Images</vt:lpstr>
      <vt:lpstr>Convolutional Neural Networks</vt:lpstr>
      <vt:lpstr>Pooling</vt:lpstr>
      <vt:lpstr>Shift Invariance</vt:lpstr>
      <vt:lpstr>AlexNet</vt:lpstr>
      <vt:lpstr>CNN Performance</vt:lpstr>
      <vt:lpstr>Questions (3)</vt:lpstr>
      <vt:lpstr>Recurrent Networks</vt:lpstr>
      <vt:lpstr>Dependent Sequences</vt:lpstr>
      <vt:lpstr>Recurrent Neural Networks</vt:lpstr>
      <vt:lpstr>Long Short Term Memory (LSTM)</vt:lpstr>
      <vt:lpstr>Questions (4)</vt:lpstr>
      <vt:lpstr>that’s it for today!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Weichert</dc:creator>
  <cp:lastModifiedBy>James Weichert</cp:lastModifiedBy>
  <cp:revision>269</cp:revision>
  <cp:lastPrinted>2026-07-26T18:49:23Z</cp:lastPrinted>
  <dcterms:created xsi:type="dcterms:W3CDTF">2026-06-18T15:37:04Z</dcterms:created>
  <dcterms:modified xsi:type="dcterms:W3CDTF">2026-08-12T19:39:23Z</dcterms:modified>
</cp:coreProperties>
</file>