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3"/>
  </p:notesMasterIdLst>
  <p:sldIdLst>
    <p:sldId id="256" r:id="rId2"/>
    <p:sldId id="283" r:id="rId3"/>
    <p:sldId id="673" r:id="rId4"/>
    <p:sldId id="674" r:id="rId5"/>
    <p:sldId id="645" r:id="rId6"/>
    <p:sldId id="679" r:id="rId7"/>
    <p:sldId id="600" r:id="rId8"/>
    <p:sldId id="675" r:id="rId9"/>
    <p:sldId id="297" r:id="rId10"/>
    <p:sldId id="676" r:id="rId11"/>
    <p:sldId id="680" r:id="rId12"/>
    <p:sldId id="685" r:id="rId13"/>
    <p:sldId id="298" r:id="rId14"/>
    <p:sldId id="682" r:id="rId15"/>
    <p:sldId id="678" r:id="rId16"/>
    <p:sldId id="677" r:id="rId17"/>
    <p:sldId id="686" r:id="rId18"/>
    <p:sldId id="524" r:id="rId19"/>
    <p:sldId id="631" r:id="rId20"/>
    <p:sldId id="687" r:id="rId21"/>
    <p:sldId id="689" r:id="rId22"/>
    <p:sldId id="688" r:id="rId23"/>
    <p:sldId id="690" r:id="rId24"/>
    <p:sldId id="695" r:id="rId25"/>
    <p:sldId id="694" r:id="rId26"/>
    <p:sldId id="692" r:id="rId27"/>
    <p:sldId id="691" r:id="rId28"/>
    <p:sldId id="697" r:id="rId29"/>
    <p:sldId id="681" r:id="rId30"/>
    <p:sldId id="696" r:id="rId31"/>
    <p:sldId id="27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652D"/>
    <a:srgbClr val="B7576E"/>
    <a:srgbClr val="156082"/>
    <a:srgbClr val="588051"/>
    <a:srgbClr val="E1985B"/>
    <a:srgbClr val="EFDEBD"/>
    <a:srgbClr val="F7EFDE"/>
    <a:srgbClr val="C28B6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9407"/>
    <p:restoredTop sz="96301"/>
  </p:normalViewPr>
  <p:slideViewPr>
    <p:cSldViewPr snapToGrid="0">
      <p:cViewPr>
        <p:scale>
          <a:sx n="138" d="100"/>
          <a:sy n="138" d="100"/>
        </p:scale>
        <p:origin x="-1616" y="144"/>
      </p:cViewPr>
      <p:guideLst/>
    </p:cSldViewPr>
  </p:slideViewPr>
  <p:outlineViewPr>
    <p:cViewPr>
      <p:scale>
        <a:sx n="33" d="100"/>
        <a:sy n="33" d="100"/>
      </p:scale>
      <p:origin x="0" y="-66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8B3DF3-877D-684C-AE35-476B60C7BD12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8E8CD-B525-7F42-9E34-08FAB2233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58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939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58E8CD-B525-7F42-9E34-08FAB223346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318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sli.do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li.do/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C4369E-035A-4CDE-B08F-79998962BD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9181"/>
            <a:ext cx="9144000" cy="1821338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50676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12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gorithm Pseudo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ALGORITHM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EF7A763-4698-7F89-CB17-3873A8E8EF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9968" y="2009971"/>
            <a:ext cx="7612062" cy="3509963"/>
          </a:xfrm>
          <a:ln w="38100">
            <a:solidFill>
              <a:schemeClr val="accent1"/>
            </a:solidFill>
          </a:ln>
        </p:spPr>
        <p:txBody>
          <a:bodyPr lIns="274320" tIns="274320" rIns="274320" bIns="274320"/>
          <a:lstStyle>
            <a:lvl1pPr>
              <a:lnSpc>
                <a:spcPct val="100000"/>
              </a:lnSpc>
              <a:buNone/>
              <a:defRPr sz="1600"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9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9" y="5960410"/>
            <a:ext cx="5598842" cy="365126"/>
          </a:xfrm>
        </p:spPr>
        <p:txBody>
          <a:bodyPr/>
          <a:lstStyle>
            <a:lvl1pPr>
              <a:defRPr sz="1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22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Slido Respon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lido QR Code: https://app.sli.do/event/4WWENjdZ3Zn4G3hy4eLeCr">
            <a:extLst>
              <a:ext uri="{FF2B5EF4-FFF2-40B4-BE49-F238E27FC236}">
                <a16:creationId xmlns:a16="http://schemas.microsoft.com/office/drawing/2014/main" id="{D68E6C67-B790-4041-280A-811B102C27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76337" y="136525"/>
            <a:ext cx="1283148" cy="12831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98FDA21-2C3C-36CF-9674-11D38439F036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respond on </a:t>
            </a:r>
            <a:r>
              <a:rPr lang="en-US" sz="2400" b="0" dirty="0">
                <a:solidFill>
                  <a:schemeClr val="bg2"/>
                </a:solidFill>
                <a:latin typeface="+mj-lt"/>
                <a:hlinkClick r:id="rId3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B273BB3-C8A2-3327-C246-6D3E42ED0111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</p:spTree>
    <p:extLst>
      <p:ext uri="{BB962C8B-B14F-4D97-AF65-F5344CB8AC3E}">
        <p14:creationId xmlns:p14="http://schemas.microsoft.com/office/powerpoint/2010/main" val="56367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: 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BIG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8545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945" y="2755884"/>
            <a:ext cx="10074109" cy="1161039"/>
          </a:xfrm>
        </p:spPr>
        <p:txBody>
          <a:bodyPr/>
          <a:lstStyle>
            <a:lvl1pPr algn="ctr">
              <a:defRPr sz="5600" i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22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30C07F-37D3-986B-D568-1B4347510E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CSE 473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F13BBE-AA55-446F-64C8-1CC6A249A1C4}"/>
              </a:ext>
            </a:extLst>
          </p:cNvPr>
          <p:cNvSpPr txBox="1"/>
          <p:nvPr userDrawn="1"/>
        </p:nvSpPr>
        <p:spPr>
          <a:xfrm>
            <a:off x="1182027" y="267886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QUESTIONS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B585545-C611-2C5A-0DAC-F4EAABCBF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6574" y="318004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7EDCA-ACC3-60BE-A411-C502B1E39FC1}"/>
              </a:ext>
            </a:extLst>
          </p:cNvPr>
          <p:cNvSpPr txBox="1"/>
          <p:nvPr userDrawn="1"/>
        </p:nvSpPr>
        <p:spPr>
          <a:xfrm>
            <a:off x="4238732" y="3987813"/>
            <a:ext cx="3714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0" dirty="0">
                <a:solidFill>
                  <a:schemeClr val="bg2"/>
                </a:solidFill>
                <a:latin typeface="+mj-lt"/>
              </a:rPr>
              <a:t>live and on </a:t>
            </a:r>
            <a:r>
              <a:rPr lang="en-US" sz="2400" b="0" dirty="0" err="1">
                <a:solidFill>
                  <a:schemeClr val="bg2"/>
                </a:solidFill>
                <a:latin typeface="+mj-lt"/>
                <a:hlinkClick r:id="rId2"/>
              </a:rPr>
              <a:t>sli.do</a:t>
            </a:r>
            <a:r>
              <a:rPr lang="en-US" sz="2400" b="0" dirty="0">
                <a:solidFill>
                  <a:schemeClr val="bg2"/>
                </a:solidFill>
                <a:latin typeface="+mj-lt"/>
              </a:rPr>
              <a:t>  </a:t>
            </a:r>
          </a:p>
        </p:txBody>
      </p:sp>
      <p:pic>
        <p:nvPicPr>
          <p:cNvPr id="7" name="Picture 6" descr="Slido QR Code: https://app.sli.do/event/4WWENjdZ3Zn4G3hy4eLeCr">
            <a:extLst>
              <a:ext uri="{FF2B5EF4-FFF2-40B4-BE49-F238E27FC236}">
                <a16:creationId xmlns:a16="http://schemas.microsoft.com/office/drawing/2014/main" id="{3C76C6F7-F499-29B9-77D6-872235B424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86574" y="564225"/>
            <a:ext cx="1594624" cy="1594624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BD13390-E1C8-49EA-71D7-74D1FEDE0B7B}"/>
              </a:ext>
            </a:extLst>
          </p:cNvPr>
          <p:cNvSpPr/>
          <p:nvPr userDrawn="1"/>
        </p:nvSpPr>
        <p:spPr>
          <a:xfrm>
            <a:off x="6919597" y="4058703"/>
            <a:ext cx="1033670" cy="31988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+mj-lt"/>
              </a:rPr>
              <a:t>#cse473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8A6512-0AA6-C8EB-D719-DD0205DF043D}"/>
              </a:ext>
            </a:extLst>
          </p:cNvPr>
          <p:cNvSpPr txBox="1">
            <a:spLocks/>
          </p:cNvSpPr>
          <p:nvPr userDrawn="1"/>
        </p:nvSpPr>
        <p:spPr>
          <a:xfrm>
            <a:off x="1238463" y="2897664"/>
            <a:ext cx="9715072" cy="1161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000" b="1" i="1" kern="1200">
                <a:solidFill>
                  <a:schemeClr val="tx1"/>
                </a:solidFill>
                <a:latin typeface="Avenir Next" panose="020B050302020202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i="0" dirty="0"/>
              <a:t>Questions?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C184BE7-022A-A27D-C943-41473A977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-1344845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257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SUMMARY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41BD03-D38D-4889-DDFD-CA0F5498D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66664" y="343653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A84C4D-3877-454D-DE80-40637B35D436}"/>
              </a:ext>
            </a:extLst>
          </p:cNvPr>
          <p:cNvSpPr txBox="1"/>
          <p:nvPr userDrawn="1"/>
        </p:nvSpPr>
        <p:spPr>
          <a:xfrm>
            <a:off x="8662117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REMINDERS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4CBA48C4-C824-B605-6727-F7E2EB6B85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9360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UPCOMING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5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ouncem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BC0A6-4A08-7A82-6313-89C52ED0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84035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416877-0F64-0DA5-37BE-73193BD10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624360" y="3442757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A2CF66F-B4D1-BE27-528C-45028F2A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3364CE-FC90-EE81-0C85-AB1B3ABC9D4E}"/>
              </a:ext>
            </a:extLst>
          </p:cNvPr>
          <p:cNvSpPr txBox="1"/>
          <p:nvPr userDrawn="1"/>
        </p:nvSpPr>
        <p:spPr>
          <a:xfrm>
            <a:off x="2419813" y="3372761"/>
            <a:ext cx="1466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ANNOUNCEMENTS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68A7CF4-0FC0-1051-4B95-5233CF4D37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538C9C4-A634-C527-770A-874B3E7B3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745512" y="343653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580644-FA07-988F-6FF5-DE87D669B6CF}"/>
              </a:ext>
            </a:extLst>
          </p:cNvPr>
          <p:cNvSpPr txBox="1"/>
          <p:nvPr userDrawn="1"/>
        </p:nvSpPr>
        <p:spPr>
          <a:xfrm>
            <a:off x="5540965" y="3366539"/>
            <a:ext cx="11100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ASSIGNMENTS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5F9B325-0B36-5AA9-7D12-5A17DF8C65C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2" y="3762440"/>
            <a:ext cx="2801336" cy="2259013"/>
          </a:xfrm>
        </p:spPr>
        <p:txBody>
          <a:bodyPr/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46628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2796A-833A-2ADB-9E0B-58D06FDE6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D4E5D7-6AE8-399B-80A3-BA2673C59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C0F763-E5C9-6C8D-9C27-9FA42555E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94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97768A8-06D8-056C-235C-FA33DBE1C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E4592B9-97B4-2687-1616-9564CCD75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1"/>
            <a:ext cx="5598842" cy="4606139"/>
          </a:xfrm>
        </p:spPr>
        <p:txBody>
          <a:bodyPr/>
          <a:lstStyle>
            <a:lvl1pPr>
              <a:lnSpc>
                <a:spcPct val="150000"/>
              </a:lnSpc>
              <a:defRPr sz="2400" b="0" i="0">
                <a:latin typeface="Avenir Next Medium" panose="020B0503020202020204" pitchFamily="34" charset="0"/>
              </a:defRPr>
            </a:lvl1pPr>
            <a:lvl2pPr>
              <a:lnSpc>
                <a:spcPct val="150000"/>
              </a:lnSpc>
              <a:defRPr sz="1800"/>
            </a:lvl2pPr>
            <a:lvl3pPr>
              <a:lnSpc>
                <a:spcPct val="150000"/>
              </a:lnSpc>
              <a:defRPr sz="1800"/>
            </a:lvl3pPr>
            <a:lvl4pPr>
              <a:lnSpc>
                <a:spcPct val="150000"/>
              </a:lnSpc>
              <a:defRPr sz="1800"/>
            </a:lvl4pPr>
            <a:lvl5pPr>
              <a:lnSpc>
                <a:spcPct val="150000"/>
              </a:lnSpc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EE43D-F642-8E1A-450D-683DCFEFE6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7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xt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4"/>
                </a:solidFill>
                <a:latin typeface="Avenir Next" panose="020B0503020202020204" pitchFamily="34" charset="0"/>
              </a:rPr>
              <a:t>CONTEXT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65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ndations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1"/>
                </a:solidFill>
                <a:latin typeface="Avenir Next" panose="020B0503020202020204" pitchFamily="34" charset="0"/>
              </a:rPr>
              <a:t>FOUNDATIONS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32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DEFINITION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40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ample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3"/>
                </a:solidFill>
                <a:latin typeface="Avenir Next" panose="020B0503020202020204" pitchFamily="34" charset="0"/>
              </a:rPr>
              <a:t>EXAMPLE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6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of: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9ED6EC-DF88-5CD5-C9B6-FB212C6DA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106268"/>
            <a:ext cx="1119768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C5D1D5-8900-F5A0-17C2-8095697830BF}"/>
              </a:ext>
            </a:extLst>
          </p:cNvPr>
          <p:cNvSpPr txBox="1"/>
          <p:nvPr userDrawn="1"/>
        </p:nvSpPr>
        <p:spPr>
          <a:xfrm>
            <a:off x="1405052" y="1104227"/>
            <a:ext cx="15946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i="0" dirty="0">
                <a:solidFill>
                  <a:schemeClr val="accent2"/>
                </a:solidFill>
                <a:latin typeface="Avenir Next" panose="020B0503020202020204" pitchFamily="34" charset="0"/>
              </a:rPr>
              <a:t>PROOF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10EDA3F-C141-5BF2-6B52-BAB8A332F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1"/>
            <a:ext cx="11197683" cy="4606139"/>
          </a:xfrm>
        </p:spPr>
        <p:txBody>
          <a:bodyPr/>
          <a:lstStyle>
            <a:lvl1pPr>
              <a:defRPr sz="2400" b="0" i="0">
                <a:latin typeface="Avenir Next Medium" panose="020B0503020202020204" pitchFamily="34" charset="0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D689FF8-ABDB-D073-FC13-F963F22B5E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4C7B43-C611-517C-8655-E89E67E12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599" y="1154345"/>
            <a:ext cx="795453" cy="1062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2D9B00-3580-94D5-B4CB-1F00AF14A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88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586B17-E70C-C36B-F4F9-F03908D14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58" y="384562"/>
            <a:ext cx="1119768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4BB32B-3746-DA1E-D750-837D24E64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7158" y="1845062"/>
            <a:ext cx="1119768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927D7-1CDC-B6C6-C311-3C22254170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715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BFEB64-4673-6A43-8616-7941BB3CDF8B}"/>
              </a:ext>
            </a:extLst>
          </p:cNvPr>
          <p:cNvSpPr txBox="1"/>
          <p:nvPr userDrawn="1"/>
        </p:nvSpPr>
        <p:spPr>
          <a:xfrm>
            <a:off x="4417740" y="6400412"/>
            <a:ext cx="3356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solidFill>
                  <a:schemeClr val="bg2"/>
                </a:solidFill>
                <a:latin typeface="Avenir Next" panose="020B0503020202020204" pitchFamily="34" charset="0"/>
              </a:rPr>
              <a:t>Neural Networks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711F53-FD27-C80E-DCB5-8DB9F3A84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164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2"/>
                </a:solidFill>
                <a:latin typeface="Avenir Next" panose="020B0503020202020204" pitchFamily="34" charset="0"/>
              </a:defRPr>
            </a:lvl1pPr>
          </a:lstStyle>
          <a:p>
            <a:fld id="{0C6CD854-DD62-6C4B-87F1-66B34D688D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C3A93F-7135-699B-56F1-3ACAFD26B7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1293985" y="372368"/>
            <a:ext cx="534134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00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70" r:id="rId9"/>
    <p:sldLayoutId id="2147483669" r:id="rId10"/>
    <p:sldLayoutId id="2147483652" r:id="rId11"/>
    <p:sldLayoutId id="2147483663" r:id="rId12"/>
    <p:sldLayoutId id="2147483666" r:id="rId13"/>
    <p:sldLayoutId id="2147483664" r:id="rId14"/>
    <p:sldLayoutId id="2147483665" r:id="rId15"/>
    <p:sldLayoutId id="2147483667" r:id="rId16"/>
    <p:sldLayoutId id="2147483668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 Next Demi Bold" panose="020B050302020202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 Next" panose="020B05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cs.washington.edu/courses/cse473/26su/syllabus/#acknowledgements" TargetMode="External"/><Relationship Id="rId2" Type="http://schemas.openxmlformats.org/officeDocument/2006/relationships/hyperlink" Target="http://cs.uw.edu/47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sli.do/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38.png"/><Relationship Id="rId3" Type="http://schemas.openxmlformats.org/officeDocument/2006/relationships/image" Target="../media/image33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5" Type="http://schemas.openxmlformats.org/officeDocument/2006/relationships/image" Target="../media/image37.png"/><Relationship Id="rId2" Type="http://schemas.openxmlformats.org/officeDocument/2006/relationships/image" Target="../media/image32.png"/><Relationship Id="rId16" Type="http://schemas.openxmlformats.org/officeDocument/2006/relationships/image" Target="../media/image51.png"/><Relationship Id="rId20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3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35.png"/><Relationship Id="rId10" Type="http://schemas.openxmlformats.org/officeDocument/2006/relationships/image" Target="../media/image45.png"/><Relationship Id="rId19" Type="http://schemas.openxmlformats.org/officeDocument/2006/relationships/image" Target="../media/image54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Relationship Id="rId22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59.png"/><Relationship Id="rId3" Type="http://schemas.openxmlformats.org/officeDocument/2006/relationships/image" Target="../media/image34.png"/><Relationship Id="rId21" Type="http://schemas.openxmlformats.org/officeDocument/2006/relationships/image" Target="../media/image6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58.png"/><Relationship Id="rId2" Type="http://schemas.openxmlformats.org/officeDocument/2006/relationships/image" Target="../media/image33.pn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10" Type="http://schemas.openxmlformats.org/officeDocument/2006/relationships/image" Target="../media/image41.png"/><Relationship Id="rId19" Type="http://schemas.openxmlformats.org/officeDocument/2006/relationships/image" Target="../media/image6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ground.tensorflow.org/#activation=relu&amp;batchSize=10&amp;dataset=xor&amp;regDataset=reg-gauss&amp;learningRate=0.01&amp;regularizationRate=0&amp;noise=0&amp;networkShape=4&amp;seed=0.86282&amp;showTestData=false&amp;discretize=false&amp;percTrainData=50&amp;x=true&amp;y=true&amp;xTimesY=false&amp;xSquared=false&amp;ySquared=false&amp;cosX=false&amp;sinX=false&amp;cosY=false&amp;sinY=false&amp;collectStats=false&amp;problem=classification&amp;initZero=false&amp;hideText=false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11" Type="http://schemas.openxmlformats.org/officeDocument/2006/relationships/image" Target="../media/image94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ognitivemedium.com/rmnis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gnitivemedium.com/rmnis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11469C9-0764-13BE-B1CC-9CE35D8ED8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CSE 473: Introduction to Artificial Intelligence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127AB39-AED4-942B-DAD1-E1FE5557A3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7579660" cy="2387600"/>
          </a:xfrm>
        </p:spPr>
        <p:txBody>
          <a:bodyPr/>
          <a:lstStyle/>
          <a:p>
            <a:r>
              <a:rPr lang="en-US" dirty="0">
                <a:latin typeface="+mj-lt"/>
              </a:rPr>
              <a:t>Neural Networks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B1834C-CC29-1208-6D3D-632195F587DF}"/>
              </a:ext>
            </a:extLst>
          </p:cNvPr>
          <p:cNvSpPr txBox="1"/>
          <p:nvPr/>
        </p:nvSpPr>
        <p:spPr>
          <a:xfrm>
            <a:off x="214743" y="6026719"/>
            <a:ext cx="2424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bg2"/>
                </a:solidFill>
                <a:latin typeface="Avenir Next Demi Bold" panose="020B0503020202020204" pitchFamily="34" charset="0"/>
              </a:rPr>
              <a:t>James Weichert 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(</a:t>
            </a:r>
            <a:r>
              <a:rPr lang="en-US" sz="1200" dirty="0" err="1">
                <a:solidFill>
                  <a:schemeClr val="bg2"/>
                </a:solidFill>
                <a:latin typeface="Avenir Next" panose="020B0503020202020204" pitchFamily="34" charset="0"/>
              </a:rPr>
              <a:t>jpw@cs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)</a:t>
            </a:r>
          </a:p>
          <a:p>
            <a:r>
              <a:rPr lang="en-US" sz="1200" b="1" dirty="0" err="1">
                <a:solidFill>
                  <a:schemeClr val="bg2"/>
                </a:solidFill>
                <a:latin typeface="Avenir Next" panose="020B0503020202020204" pitchFamily="34" charset="0"/>
                <a:hlinkClick r:id="rId2"/>
              </a:rPr>
              <a:t>cs.uw.edu</a:t>
            </a:r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  <a:hlinkClick r:id="rId2"/>
              </a:rPr>
              <a:t>/473</a:t>
            </a:r>
            <a:endParaRPr lang="en-US" sz="1200" b="1" dirty="0">
              <a:solidFill>
                <a:schemeClr val="bg2"/>
              </a:solidFill>
              <a:latin typeface="Avenir Next" panose="020B0503020202020204" pitchFamily="34" charset="0"/>
            </a:endParaRPr>
          </a:p>
          <a:p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3"/>
              </a:rPr>
              <a:t>acknowledgements</a:t>
            </a:r>
            <a:endParaRPr lang="en-US" sz="1200" dirty="0">
              <a:solidFill>
                <a:schemeClr val="bg2"/>
              </a:solidFill>
              <a:latin typeface="Avenir Next" panose="020B0503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6C3B27-066E-8525-19EC-1D936788C0CC}"/>
              </a:ext>
            </a:extLst>
          </p:cNvPr>
          <p:cNvSpPr txBox="1"/>
          <p:nvPr/>
        </p:nvSpPr>
        <p:spPr>
          <a:xfrm>
            <a:off x="8530684" y="6026719"/>
            <a:ext cx="3446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solidFill>
                  <a:schemeClr val="bg2"/>
                </a:solidFill>
                <a:latin typeface="Avenir Next" panose="020B0503020202020204" pitchFamily="34" charset="0"/>
              </a:rPr>
              <a:t>Welcome!</a:t>
            </a:r>
          </a:p>
          <a:p>
            <a:pPr algn="r"/>
            <a:r>
              <a:rPr lang="en-US" sz="1200" i="1" dirty="0">
                <a:solidFill>
                  <a:schemeClr val="bg2"/>
                </a:solidFill>
                <a:latin typeface="Avenir Next" panose="020B0503020202020204" pitchFamily="34" charset="0"/>
              </a:rPr>
              <a:t>What’s your favorite summertime activity?</a:t>
            </a:r>
          </a:p>
          <a:p>
            <a:pPr algn="r"/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  <a:hlinkClick r:id="rId4"/>
              </a:rPr>
              <a:t>sli.do</a:t>
            </a:r>
            <a:r>
              <a:rPr lang="en-US" sz="1200" dirty="0">
                <a:solidFill>
                  <a:schemeClr val="bg2"/>
                </a:solidFill>
                <a:latin typeface="Avenir Next" panose="020B0503020202020204" pitchFamily="34" charset="0"/>
              </a:rPr>
              <a:t> </a:t>
            </a:r>
            <a:r>
              <a:rPr lang="en-US" sz="1200" b="1" dirty="0">
                <a:solidFill>
                  <a:schemeClr val="accent3"/>
                </a:solidFill>
                <a:latin typeface="Avenir Next Demi Bold" panose="020B0503020202020204" pitchFamily="34" charset="0"/>
              </a:rPr>
              <a:t>#cse473</a:t>
            </a:r>
          </a:p>
        </p:txBody>
      </p:sp>
      <p:pic>
        <p:nvPicPr>
          <p:cNvPr id="2" name="Picture 3" descr="Illustration of a perceptron as a yellow brain neuron receiving electrical signals (x inputs), which it multiplies with weights and sums together before passing through a long synapse, which represents the perceptron’s activation.">
            <a:extLst>
              <a:ext uri="{FF2B5EF4-FFF2-40B4-BE49-F238E27FC236}">
                <a16:creationId xmlns:a16="http://schemas.microsoft.com/office/drawing/2014/main" id="{B88A21C7-6B58-B2E4-93BD-60BC32E47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55456" y="2742809"/>
            <a:ext cx="3566327" cy="1340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9582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A4C2B-8DBD-DC36-3D4E-37FEE10BD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Multilayer Perceptron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CFBEB-6482-A7EA-B13A-1C756140373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D2517F-13A7-DDE0-828F-56B215D08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10</a:t>
            </a:fld>
            <a:endParaRPr lang="en-US"/>
          </a:p>
        </p:txBody>
      </p:sp>
      <p:pic>
        <p:nvPicPr>
          <p:cNvPr id="9" name="Picture 8" descr="Illustration of the orange robot holding a yellow neuron above its body. The robot is moving the neuron to position it as part of a larger neural network.">
            <a:extLst>
              <a:ext uri="{FF2B5EF4-FFF2-40B4-BE49-F238E27FC236}">
                <a16:creationId xmlns:a16="http://schemas.microsoft.com/office/drawing/2014/main" id="{99514F84-2C75-CF4F-9C2B-253B18B57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0859" y="2399130"/>
            <a:ext cx="4210507" cy="2988399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1AEF5D56-9114-541A-2DA3-1995219B6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57179" y="3572293"/>
            <a:ext cx="629992" cy="632190"/>
            <a:chOff x="1286791" y="2102183"/>
            <a:chExt cx="629992" cy="632190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7CFAF684-C32A-6438-23F6-A2C2BC633E6D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5718B638-8E49-A496-3582-2602445C25E6}"/>
                    </a:ext>
                  </a:extLst>
                </p:cNvPr>
                <p:cNvSpPr txBox="1"/>
                <p:nvPr/>
              </p:nvSpPr>
              <p:spPr>
                <a:xfrm>
                  <a:off x="1382829" y="2181744"/>
                  <a:ext cx="43838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5718B638-8E49-A496-3582-2602445C25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82829" y="2181744"/>
                  <a:ext cx="438389" cy="461665"/>
                </a:xfrm>
                <a:prstGeom prst="rect">
                  <a:avLst/>
                </a:prstGeom>
                <a:blipFill>
                  <a:blip r:embed="rId4"/>
                  <a:stretch>
                    <a:fillRect t="-2703"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4ADAEA06-18B0-3168-F4A7-8164CD4E6A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36900" y="2209185"/>
            <a:ext cx="1121000" cy="3396704"/>
            <a:chOff x="1636900" y="2209185"/>
            <a:chExt cx="1121000" cy="3396704"/>
          </a:xfrm>
        </p:grpSpPr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C60AFEF9-0615-6D89-A4A7-BB1984270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10" idx="6"/>
              <a:endCxn id="30" idx="2"/>
            </p:cNvCxnSpPr>
            <p:nvPr/>
          </p:nvCxnSpPr>
          <p:spPr>
            <a:xfrm>
              <a:off x="1640159" y="2209185"/>
              <a:ext cx="1117741" cy="40544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9C6DC5E-1458-C53C-B752-461C95053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8" idx="6"/>
              <a:endCxn id="30" idx="2"/>
            </p:cNvCxnSpPr>
            <p:nvPr/>
          </p:nvCxnSpPr>
          <p:spPr>
            <a:xfrm flipV="1">
              <a:off x="1636900" y="2614625"/>
              <a:ext cx="1121000" cy="443736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172F39F-F8F9-B341-CE7B-7A7C2E6A73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1" idx="6"/>
              <a:endCxn id="30" idx="2"/>
            </p:cNvCxnSpPr>
            <p:nvPr/>
          </p:nvCxnSpPr>
          <p:spPr>
            <a:xfrm flipV="1">
              <a:off x="1640159" y="2614625"/>
              <a:ext cx="1117741" cy="1292912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799FA06-0482-311F-947E-2CBD1945C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4" idx="6"/>
              <a:endCxn id="30" idx="2"/>
            </p:cNvCxnSpPr>
            <p:nvPr/>
          </p:nvCxnSpPr>
          <p:spPr>
            <a:xfrm flipV="1">
              <a:off x="1640159" y="2614625"/>
              <a:ext cx="1117741" cy="2142088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155E6136-37FB-2E09-ECFC-92ED5D4009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7" idx="6"/>
              <a:endCxn id="30" idx="2"/>
            </p:cNvCxnSpPr>
            <p:nvPr/>
          </p:nvCxnSpPr>
          <p:spPr>
            <a:xfrm flipV="1">
              <a:off x="1640159" y="2614625"/>
              <a:ext cx="1117741" cy="2991264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DA70796-A4DB-8BCC-49F0-F1FAEE075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0" idx="6"/>
              <a:endCxn id="33" idx="2"/>
            </p:cNvCxnSpPr>
            <p:nvPr/>
          </p:nvCxnSpPr>
          <p:spPr>
            <a:xfrm>
              <a:off x="1640159" y="2209185"/>
              <a:ext cx="1114482" cy="1254616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18DC242E-9931-CEB4-9A44-6CCF87E69F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8" idx="6"/>
              <a:endCxn id="33" idx="2"/>
            </p:cNvCxnSpPr>
            <p:nvPr/>
          </p:nvCxnSpPr>
          <p:spPr>
            <a:xfrm>
              <a:off x="1636900" y="3058361"/>
              <a:ext cx="1117741" cy="40544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8B9C1923-653C-9B6D-E00B-08EC7929AF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1" idx="6"/>
              <a:endCxn id="33" idx="2"/>
            </p:cNvCxnSpPr>
            <p:nvPr/>
          </p:nvCxnSpPr>
          <p:spPr>
            <a:xfrm flipV="1">
              <a:off x="1640159" y="3463801"/>
              <a:ext cx="1114482" cy="443736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87C95F92-0F5F-9AFA-81C4-0AC0DC4AF6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4" idx="6"/>
              <a:endCxn id="33" idx="2"/>
            </p:cNvCxnSpPr>
            <p:nvPr/>
          </p:nvCxnSpPr>
          <p:spPr>
            <a:xfrm flipV="1">
              <a:off x="1640159" y="3463801"/>
              <a:ext cx="1114482" cy="1292912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2590037E-0C56-D0CD-46D1-B5D5F548EB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7" idx="6"/>
              <a:endCxn id="33" idx="2"/>
            </p:cNvCxnSpPr>
            <p:nvPr/>
          </p:nvCxnSpPr>
          <p:spPr>
            <a:xfrm flipV="1">
              <a:off x="1640159" y="3463801"/>
              <a:ext cx="1114482" cy="2142088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B2C02607-6B34-6B06-7EA1-23F0C12A6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0" idx="6"/>
              <a:endCxn id="36" idx="2"/>
            </p:cNvCxnSpPr>
            <p:nvPr/>
          </p:nvCxnSpPr>
          <p:spPr>
            <a:xfrm>
              <a:off x="1640159" y="2209185"/>
              <a:ext cx="1117741" cy="2103792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672790D-087A-D561-C4ED-1C8E32CD4D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8" idx="6"/>
              <a:endCxn id="36" idx="2"/>
            </p:cNvCxnSpPr>
            <p:nvPr/>
          </p:nvCxnSpPr>
          <p:spPr>
            <a:xfrm>
              <a:off x="1636900" y="3058361"/>
              <a:ext cx="1121000" cy="1254616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843CA73-0D08-E340-4D96-24C6D0A659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1" idx="6"/>
              <a:endCxn id="36" idx="2"/>
            </p:cNvCxnSpPr>
            <p:nvPr/>
          </p:nvCxnSpPr>
          <p:spPr>
            <a:xfrm>
              <a:off x="1640159" y="3907537"/>
              <a:ext cx="1117741" cy="40544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8EB285BF-E957-4CA8-B9DD-BC31C3F12C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4" idx="6"/>
              <a:endCxn id="36" idx="2"/>
            </p:cNvCxnSpPr>
            <p:nvPr/>
          </p:nvCxnSpPr>
          <p:spPr>
            <a:xfrm flipV="1">
              <a:off x="1640159" y="4312977"/>
              <a:ext cx="1117741" cy="443736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FECFB5E-0BD5-234B-E0D5-99B41F8E14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7" idx="6"/>
              <a:endCxn id="36" idx="2"/>
            </p:cNvCxnSpPr>
            <p:nvPr/>
          </p:nvCxnSpPr>
          <p:spPr>
            <a:xfrm flipV="1">
              <a:off x="1640159" y="4312977"/>
              <a:ext cx="1117741" cy="1292912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B767992-1B92-ACE4-AD1B-DB99D3221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0" idx="6"/>
              <a:endCxn id="39" idx="2"/>
            </p:cNvCxnSpPr>
            <p:nvPr/>
          </p:nvCxnSpPr>
          <p:spPr>
            <a:xfrm>
              <a:off x="1640159" y="2209185"/>
              <a:ext cx="1117741" cy="2952968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73E5C94B-FE1F-6E78-3FFF-1D6AA4B279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8" idx="6"/>
              <a:endCxn id="39" idx="2"/>
            </p:cNvCxnSpPr>
            <p:nvPr/>
          </p:nvCxnSpPr>
          <p:spPr>
            <a:xfrm>
              <a:off x="1636900" y="3058361"/>
              <a:ext cx="1121000" cy="2103792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F7EB2DB4-4CFF-3959-C6E2-2CE1919C0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1" idx="6"/>
              <a:endCxn id="39" idx="2"/>
            </p:cNvCxnSpPr>
            <p:nvPr/>
          </p:nvCxnSpPr>
          <p:spPr>
            <a:xfrm>
              <a:off x="1640159" y="3907537"/>
              <a:ext cx="1117741" cy="1254616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C879A2CA-9819-0756-107F-0FAF233A5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4" idx="6"/>
              <a:endCxn id="39" idx="2"/>
            </p:cNvCxnSpPr>
            <p:nvPr/>
          </p:nvCxnSpPr>
          <p:spPr>
            <a:xfrm>
              <a:off x="1640159" y="4756713"/>
              <a:ext cx="1117741" cy="40544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A8E1783D-CFC1-A3D3-9A97-7C304CA323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27" idx="6"/>
              <a:endCxn id="39" idx="2"/>
            </p:cNvCxnSpPr>
            <p:nvPr/>
          </p:nvCxnSpPr>
          <p:spPr>
            <a:xfrm flipV="1">
              <a:off x="1640159" y="5162153"/>
              <a:ext cx="1117741" cy="443736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9F660856-4A84-1E02-C918-0399EC690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4633" y="2614625"/>
            <a:ext cx="916089" cy="2547528"/>
            <a:chOff x="3384633" y="2614625"/>
            <a:chExt cx="916089" cy="2547528"/>
          </a:xfrm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6052C202-413E-0000-4E75-D709DBD381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0" idx="6"/>
              <a:endCxn id="57" idx="2"/>
            </p:cNvCxnSpPr>
            <p:nvPr/>
          </p:nvCxnSpPr>
          <p:spPr>
            <a:xfrm>
              <a:off x="3387892" y="2614625"/>
              <a:ext cx="909571" cy="444911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AE2E9B2-187F-8C4F-E983-2367B4374F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3" idx="6"/>
              <a:endCxn id="57" idx="2"/>
            </p:cNvCxnSpPr>
            <p:nvPr/>
          </p:nvCxnSpPr>
          <p:spPr>
            <a:xfrm flipV="1">
              <a:off x="3384633" y="3059536"/>
              <a:ext cx="912830" cy="404265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8C0508F-7BAA-27C5-B985-762975B3C5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6" idx="6"/>
              <a:endCxn id="57" idx="2"/>
            </p:cNvCxnSpPr>
            <p:nvPr/>
          </p:nvCxnSpPr>
          <p:spPr>
            <a:xfrm flipV="1">
              <a:off x="3387892" y="3059536"/>
              <a:ext cx="909571" cy="1253441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26A8386D-DC3C-292B-021D-5FF9C0CFB3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9" idx="6"/>
              <a:endCxn id="57" idx="2"/>
            </p:cNvCxnSpPr>
            <p:nvPr/>
          </p:nvCxnSpPr>
          <p:spPr>
            <a:xfrm flipV="1">
              <a:off x="3387892" y="3059536"/>
              <a:ext cx="909571" cy="2102617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839ECE1D-A6FC-C177-B79D-BF2EE9B04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0" idx="6"/>
              <a:endCxn id="60" idx="2"/>
            </p:cNvCxnSpPr>
            <p:nvPr/>
          </p:nvCxnSpPr>
          <p:spPr>
            <a:xfrm>
              <a:off x="3387892" y="2614625"/>
              <a:ext cx="912830" cy="1294087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1A555AF6-6D3A-8559-177A-A4E8AB05AB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3" idx="6"/>
              <a:endCxn id="60" idx="2"/>
            </p:cNvCxnSpPr>
            <p:nvPr/>
          </p:nvCxnSpPr>
          <p:spPr>
            <a:xfrm>
              <a:off x="3384633" y="3463801"/>
              <a:ext cx="916089" cy="444911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B44D451B-CD84-728B-A6DE-5E8CEA70F5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6" idx="6"/>
              <a:endCxn id="60" idx="2"/>
            </p:cNvCxnSpPr>
            <p:nvPr/>
          </p:nvCxnSpPr>
          <p:spPr>
            <a:xfrm flipV="1">
              <a:off x="3387892" y="3908712"/>
              <a:ext cx="912830" cy="404265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5F2DC171-33B0-D8A0-BE44-2D6C0F2F21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9" idx="6"/>
              <a:endCxn id="60" idx="2"/>
            </p:cNvCxnSpPr>
            <p:nvPr/>
          </p:nvCxnSpPr>
          <p:spPr>
            <a:xfrm flipV="1">
              <a:off x="3387892" y="3908712"/>
              <a:ext cx="912830" cy="1253441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FC0D02F-028F-3283-923B-599A39566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0" idx="6"/>
              <a:endCxn id="63" idx="2"/>
            </p:cNvCxnSpPr>
            <p:nvPr/>
          </p:nvCxnSpPr>
          <p:spPr>
            <a:xfrm>
              <a:off x="3387892" y="2614625"/>
              <a:ext cx="912830" cy="2143263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1075BB50-B3A5-DA72-7D47-215FF3CAE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3" idx="6"/>
              <a:endCxn id="63" idx="2"/>
            </p:cNvCxnSpPr>
            <p:nvPr/>
          </p:nvCxnSpPr>
          <p:spPr>
            <a:xfrm>
              <a:off x="3384633" y="3463801"/>
              <a:ext cx="916089" cy="1294087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11ACC786-1A3E-B392-7B05-BB58F4DA9B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6" idx="6"/>
              <a:endCxn id="63" idx="2"/>
            </p:cNvCxnSpPr>
            <p:nvPr/>
          </p:nvCxnSpPr>
          <p:spPr>
            <a:xfrm>
              <a:off x="3387892" y="4312977"/>
              <a:ext cx="912830" cy="444911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8596621F-EE87-51CE-B63D-5F3833F40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39" idx="6"/>
              <a:endCxn id="63" idx="2"/>
            </p:cNvCxnSpPr>
            <p:nvPr/>
          </p:nvCxnSpPr>
          <p:spPr>
            <a:xfrm flipV="1">
              <a:off x="3387892" y="4757888"/>
              <a:ext cx="912830" cy="404265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2BFFC1E4-9CCE-4D2C-88E9-57DCA6E55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27455" y="3059536"/>
            <a:ext cx="929724" cy="1698352"/>
            <a:chOff x="4927455" y="3059536"/>
            <a:chExt cx="929724" cy="1698352"/>
          </a:xfrm>
        </p:grpSpPr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8AC70D72-919C-C03C-2A39-5EEC369A6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57" idx="6"/>
              <a:endCxn id="66" idx="2"/>
            </p:cNvCxnSpPr>
            <p:nvPr/>
          </p:nvCxnSpPr>
          <p:spPr>
            <a:xfrm>
              <a:off x="4927455" y="3059536"/>
              <a:ext cx="929724" cy="828852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2C8B3218-270C-A5CA-B73B-5FFFD81166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60" idx="6"/>
              <a:endCxn id="66" idx="2"/>
            </p:cNvCxnSpPr>
            <p:nvPr/>
          </p:nvCxnSpPr>
          <p:spPr>
            <a:xfrm flipV="1">
              <a:off x="4930714" y="3888388"/>
              <a:ext cx="926465" cy="20324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5E404199-32C9-27B6-389D-0BC230335C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63" idx="6"/>
              <a:endCxn id="66" idx="2"/>
            </p:cNvCxnSpPr>
            <p:nvPr/>
          </p:nvCxnSpPr>
          <p:spPr>
            <a:xfrm flipV="1">
              <a:off x="4930714" y="3888388"/>
              <a:ext cx="926465" cy="869500"/>
            </a:xfrm>
            <a:prstGeom prst="line">
              <a:avLst/>
            </a:prstGeom>
            <a:ln w="28575">
              <a:solidFill>
                <a:schemeClr val="bg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4" name="TextBox 183">
            <a:extLst>
              <a:ext uri="{FF2B5EF4-FFF2-40B4-BE49-F238E27FC236}">
                <a16:creationId xmlns:a16="http://schemas.microsoft.com/office/drawing/2014/main" id="{64A7513C-AFB4-CCB1-4BFA-AB7A78D46062}"/>
              </a:ext>
            </a:extLst>
          </p:cNvPr>
          <p:cNvSpPr txBox="1"/>
          <p:nvPr/>
        </p:nvSpPr>
        <p:spPr>
          <a:xfrm>
            <a:off x="712161" y="1465529"/>
            <a:ext cx="1219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4"/>
                </a:solidFill>
              </a:rPr>
              <a:t>Input Layer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0EF8821A-FADD-8FF3-F53B-EDDDD0BBB2E0}"/>
              </a:ext>
            </a:extLst>
          </p:cNvPr>
          <p:cNvSpPr txBox="1"/>
          <p:nvPr/>
        </p:nvSpPr>
        <p:spPr>
          <a:xfrm>
            <a:off x="3089057" y="1468466"/>
            <a:ext cx="1503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Hidden Layers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290257DA-E32A-2118-8BB1-64E8ED74A25A}"/>
              </a:ext>
            </a:extLst>
          </p:cNvPr>
          <p:cNvSpPr txBox="1"/>
          <p:nvPr/>
        </p:nvSpPr>
        <p:spPr>
          <a:xfrm>
            <a:off x="5420184" y="1465529"/>
            <a:ext cx="1503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Output Layer</a:t>
            </a:r>
          </a:p>
        </p:txBody>
      </p:sp>
      <p:sp>
        <p:nvSpPr>
          <p:cNvPr id="190" name="Left Bracket 189">
            <a:extLst>
              <a:ext uri="{FF2B5EF4-FFF2-40B4-BE49-F238E27FC236}">
                <a16:creationId xmlns:a16="http://schemas.microsoft.com/office/drawing/2014/main" id="{459708A5-45BD-320F-77CD-A29B2C913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764111" y="861399"/>
            <a:ext cx="153873" cy="2172814"/>
          </a:xfrm>
          <a:prstGeom prst="leftBracket">
            <a:avLst/>
          </a:prstGeom>
          <a:ln w="381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C6AF6444-92A1-D136-9FE6-5745FD931A9E}"/>
                  </a:ext>
                </a:extLst>
              </p:cNvPr>
              <p:cNvSpPr txBox="1"/>
              <p:nvPr/>
            </p:nvSpPr>
            <p:spPr>
              <a:xfrm>
                <a:off x="1709303" y="5726894"/>
                <a:ext cx="1570495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C6AF6444-92A1-D136-9FE6-5745FD931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303" y="5726894"/>
                <a:ext cx="1570495" cy="3808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4" name="Group 203">
            <a:extLst>
              <a:ext uri="{FF2B5EF4-FFF2-40B4-BE49-F238E27FC236}">
                <a16:creationId xmlns:a16="http://schemas.microsoft.com/office/drawing/2014/main" id="{B7E095C0-CA68-E04D-D5D4-342C12323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6908" y="1893090"/>
            <a:ext cx="656987" cy="4028894"/>
            <a:chOff x="1006908" y="1893090"/>
            <a:chExt cx="656987" cy="402889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D35018-F0E7-6845-CEF3-7A02A8316D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010167" y="1893090"/>
              <a:ext cx="629992" cy="632190"/>
              <a:chOff x="1286791" y="2102183"/>
              <a:chExt cx="629992" cy="63219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BF380B1-B93F-7AB5-9EC8-EE27ADBB11E5}"/>
                  </a:ext>
                </a:extLst>
              </p:cNvPr>
              <p:cNvSpPr/>
              <p:nvPr/>
            </p:nvSpPr>
            <p:spPr>
              <a:xfrm>
                <a:off x="1286791" y="2102183"/>
                <a:ext cx="629992" cy="63219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2E4DC52A-1E52-52C8-E695-6202354502F8}"/>
                      </a:ext>
                    </a:extLst>
                  </p:cNvPr>
                  <p:cNvSpPr txBox="1"/>
                  <p:nvPr/>
                </p:nvSpPr>
                <p:spPr>
                  <a:xfrm>
                    <a:off x="1355935" y="2168297"/>
                    <a:ext cx="557589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2E4DC52A-1E52-52C8-E695-6202354502F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55935" y="2168297"/>
                    <a:ext cx="557589" cy="461665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D087204-4C4F-B30A-87D8-13FD0191C0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006908" y="2742266"/>
              <a:ext cx="633849" cy="632190"/>
              <a:chOff x="1286791" y="2102183"/>
              <a:chExt cx="633849" cy="632190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C6A0E0EA-DA6D-0821-4E23-EBBEDD268A93}"/>
                  </a:ext>
                </a:extLst>
              </p:cNvPr>
              <p:cNvSpPr/>
              <p:nvPr/>
            </p:nvSpPr>
            <p:spPr>
              <a:xfrm>
                <a:off x="1286791" y="2102183"/>
                <a:ext cx="629992" cy="63219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509B9EC9-F8CB-25B0-B371-DD127C58B3CE}"/>
                      </a:ext>
                    </a:extLst>
                  </p:cNvPr>
                  <p:cNvSpPr txBox="1"/>
                  <p:nvPr/>
                </p:nvSpPr>
                <p:spPr>
                  <a:xfrm>
                    <a:off x="1355935" y="2168297"/>
                    <a:ext cx="56470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509B9EC9-F8CB-25B0-B371-DD127C58B3C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55935" y="2168297"/>
                    <a:ext cx="564705" cy="461665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FBA6517-82E0-6DEB-8403-F28C02A3C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010167" y="3591442"/>
              <a:ext cx="633849" cy="632190"/>
              <a:chOff x="1286791" y="2102183"/>
              <a:chExt cx="633849" cy="63219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007E1C0E-BB48-E706-1F74-89B96889D8C7}"/>
                  </a:ext>
                </a:extLst>
              </p:cNvPr>
              <p:cNvSpPr/>
              <p:nvPr/>
            </p:nvSpPr>
            <p:spPr>
              <a:xfrm>
                <a:off x="1286791" y="2102183"/>
                <a:ext cx="629992" cy="63219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380DBFBE-DA31-A85B-58C5-6802A7A0409F}"/>
                      </a:ext>
                    </a:extLst>
                  </p:cNvPr>
                  <p:cNvSpPr txBox="1"/>
                  <p:nvPr/>
                </p:nvSpPr>
                <p:spPr>
                  <a:xfrm>
                    <a:off x="1355935" y="2168297"/>
                    <a:ext cx="56470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380DBFBE-DA31-A85B-58C5-6802A7A0409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55935" y="2168297"/>
                    <a:ext cx="564705" cy="461665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79682BA-48A1-92B0-99B1-DBF3E3427F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010167" y="4440618"/>
              <a:ext cx="633849" cy="632190"/>
              <a:chOff x="1286791" y="2102183"/>
              <a:chExt cx="633849" cy="632190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C20CB9EE-1DD7-DDC4-E5B6-C455493668C3}"/>
                  </a:ext>
                </a:extLst>
              </p:cNvPr>
              <p:cNvSpPr/>
              <p:nvPr/>
            </p:nvSpPr>
            <p:spPr>
              <a:xfrm>
                <a:off x="1286791" y="2102183"/>
                <a:ext cx="629992" cy="63219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07249931-1E8F-4930-82F1-0DB0947AF752}"/>
                      </a:ext>
                    </a:extLst>
                  </p:cNvPr>
                  <p:cNvSpPr txBox="1"/>
                  <p:nvPr/>
                </p:nvSpPr>
                <p:spPr>
                  <a:xfrm>
                    <a:off x="1355935" y="2168297"/>
                    <a:ext cx="564705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07249931-1E8F-4930-82F1-0DB0947AF75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55935" y="2168297"/>
                    <a:ext cx="564705" cy="461665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F6CB8D2-96AD-6F6F-A57D-4475386A22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1010167" y="5289794"/>
              <a:ext cx="653728" cy="632190"/>
              <a:chOff x="1286791" y="2102183"/>
              <a:chExt cx="653728" cy="632190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BA8DBB89-7309-923E-D4B5-6CE33CBD226A}"/>
                  </a:ext>
                </a:extLst>
              </p:cNvPr>
              <p:cNvSpPr/>
              <p:nvPr/>
            </p:nvSpPr>
            <p:spPr>
              <a:xfrm>
                <a:off x="1286791" y="2102183"/>
                <a:ext cx="629992" cy="63219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F0BE290C-F8CB-B383-6680-0BA34A7BE7C6}"/>
                      </a:ext>
                    </a:extLst>
                  </p:cNvPr>
                  <p:cNvSpPr txBox="1"/>
                  <p:nvPr/>
                </p:nvSpPr>
                <p:spPr>
                  <a:xfrm>
                    <a:off x="1355935" y="2168297"/>
                    <a:ext cx="58458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oMath>
                      </m:oMathPara>
                    </a14:m>
                    <a:endParaRPr lang="en-US" sz="2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F0BE290C-F8CB-B383-6680-0BA34A7BE7C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355935" y="2168297"/>
                    <a:ext cx="584584" cy="46166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D6ECEAC6-1077-E44D-7487-EE183F713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754641" y="2298530"/>
            <a:ext cx="633251" cy="3179718"/>
            <a:chOff x="2754641" y="2298530"/>
            <a:chExt cx="633251" cy="3179718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1EC91A2-21DA-DAE4-9F13-355D965CD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57900" y="2298530"/>
              <a:ext cx="629992" cy="6321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683CB1E-D2C2-CAD7-AAF3-78984AC93E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54641" y="3147706"/>
              <a:ext cx="629992" cy="6321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C658241-4314-15A2-6C76-AED1334126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57900" y="3996882"/>
              <a:ext cx="629992" cy="6321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12FCC05-805D-8629-EE46-E4F78C4DF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757900" y="4846058"/>
              <a:ext cx="629992" cy="6321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3" name="TextBox 192">
                  <a:extLst>
                    <a:ext uri="{FF2B5EF4-FFF2-40B4-BE49-F238E27FC236}">
                      <a16:creationId xmlns:a16="http://schemas.microsoft.com/office/drawing/2014/main" id="{454002B1-46D5-A22A-7D83-573F92D66B99}"/>
                    </a:ext>
                  </a:extLst>
                </p:cNvPr>
                <p:cNvSpPr txBox="1"/>
                <p:nvPr/>
              </p:nvSpPr>
              <p:spPr>
                <a:xfrm>
                  <a:off x="2821568" y="2393611"/>
                  <a:ext cx="542526" cy="43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(1)</m:t>
                            </m:r>
                          </m:sup>
                        </m:sSubSup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3" name="TextBox 192">
                  <a:extLst>
                    <a:ext uri="{FF2B5EF4-FFF2-40B4-BE49-F238E27FC236}">
                      <a16:creationId xmlns:a16="http://schemas.microsoft.com/office/drawing/2014/main" id="{454002B1-46D5-A22A-7D83-573F92D66B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1568" y="2393611"/>
                  <a:ext cx="542526" cy="43826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4" name="TextBox 193">
                  <a:extLst>
                    <a:ext uri="{FF2B5EF4-FFF2-40B4-BE49-F238E27FC236}">
                      <a16:creationId xmlns:a16="http://schemas.microsoft.com/office/drawing/2014/main" id="{042F96DC-C1B5-1B69-64AE-1935DA8F9465}"/>
                    </a:ext>
                  </a:extLst>
                </p:cNvPr>
                <p:cNvSpPr txBox="1"/>
                <p:nvPr/>
              </p:nvSpPr>
              <p:spPr>
                <a:xfrm>
                  <a:off x="2803263" y="3244670"/>
                  <a:ext cx="542526" cy="450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(1)</m:t>
                            </m:r>
                          </m:sup>
                        </m:sSubSup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4" name="TextBox 193">
                  <a:extLst>
                    <a:ext uri="{FF2B5EF4-FFF2-40B4-BE49-F238E27FC236}">
                      <a16:creationId xmlns:a16="http://schemas.microsoft.com/office/drawing/2014/main" id="{042F96DC-C1B5-1B69-64AE-1935DA8F94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3263" y="3244670"/>
                  <a:ext cx="542526" cy="45076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5" name="TextBox 194">
                  <a:extLst>
                    <a:ext uri="{FF2B5EF4-FFF2-40B4-BE49-F238E27FC236}">
                      <a16:creationId xmlns:a16="http://schemas.microsoft.com/office/drawing/2014/main" id="{BE875DFE-45AA-8EF9-340B-918288E54F7E}"/>
                    </a:ext>
                  </a:extLst>
                </p:cNvPr>
                <p:cNvSpPr txBox="1"/>
                <p:nvPr/>
              </p:nvSpPr>
              <p:spPr>
                <a:xfrm>
                  <a:off x="2821568" y="4087595"/>
                  <a:ext cx="542526" cy="450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(1)</m:t>
                            </m:r>
                          </m:sup>
                        </m:sSubSup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5" name="TextBox 194">
                  <a:extLst>
                    <a:ext uri="{FF2B5EF4-FFF2-40B4-BE49-F238E27FC236}">
                      <a16:creationId xmlns:a16="http://schemas.microsoft.com/office/drawing/2014/main" id="{BE875DFE-45AA-8EF9-340B-918288E54F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21568" y="4087595"/>
                  <a:ext cx="542526" cy="450764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6" name="TextBox 195">
                  <a:extLst>
                    <a:ext uri="{FF2B5EF4-FFF2-40B4-BE49-F238E27FC236}">
                      <a16:creationId xmlns:a16="http://schemas.microsoft.com/office/drawing/2014/main" id="{6E3501B7-8533-9926-F2C8-D3E97FF46648}"/>
                    </a:ext>
                  </a:extLst>
                </p:cNvPr>
                <p:cNvSpPr txBox="1"/>
                <p:nvPr/>
              </p:nvSpPr>
              <p:spPr>
                <a:xfrm>
                  <a:off x="2812603" y="4945736"/>
                  <a:ext cx="542526" cy="4287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(1)</m:t>
                            </m:r>
                          </m:sup>
                        </m:sSubSup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6" name="TextBox 195">
                  <a:extLst>
                    <a:ext uri="{FF2B5EF4-FFF2-40B4-BE49-F238E27FC236}">
                      <a16:creationId xmlns:a16="http://schemas.microsoft.com/office/drawing/2014/main" id="{6E3501B7-8533-9926-F2C8-D3E97FF466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2603" y="4945736"/>
                  <a:ext cx="542526" cy="428707"/>
                </a:xfrm>
                <a:prstGeom prst="rect">
                  <a:avLst/>
                </a:prstGeom>
                <a:blipFill>
                  <a:blip r:embed="rId14"/>
                  <a:stretch>
                    <a:fillRect r="-23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BD213F8-902C-9E7B-4024-77E9369A075F}"/>
                  </a:ext>
                </a:extLst>
              </p:cNvPr>
              <p:cNvSpPr txBox="1"/>
              <p:nvPr/>
            </p:nvSpPr>
            <p:spPr>
              <a:xfrm>
                <a:off x="3298780" y="5726894"/>
                <a:ext cx="1566134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DBD213F8-902C-9E7B-4024-77E9369A0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780" y="5726894"/>
                <a:ext cx="1566134" cy="38081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6" name="Group 205">
            <a:extLst>
              <a:ext uri="{FF2B5EF4-FFF2-40B4-BE49-F238E27FC236}">
                <a16:creationId xmlns:a16="http://schemas.microsoft.com/office/drawing/2014/main" id="{ABEB9EEB-CA1F-6FC0-B681-F04E90E62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97463" y="2743441"/>
            <a:ext cx="633251" cy="2330542"/>
            <a:chOff x="4297463" y="2743441"/>
            <a:chExt cx="633251" cy="2330542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5FBB487-4D62-27F1-2BDD-A1AEE4A66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297463" y="2743441"/>
              <a:ext cx="629992" cy="6321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7C2CBEF-A76D-EEEA-A4CE-BAB2B9D8A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300722" y="3592617"/>
              <a:ext cx="629992" cy="6321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EEB1E02-71A7-8D6D-CBF5-1B1DC4FBD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300722" y="4441793"/>
              <a:ext cx="629992" cy="63219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BD7E313B-C80C-9408-404C-F98554112FEC}"/>
                    </a:ext>
                  </a:extLst>
                </p:cNvPr>
                <p:cNvSpPr txBox="1"/>
                <p:nvPr/>
              </p:nvSpPr>
              <p:spPr>
                <a:xfrm>
                  <a:off x="4365774" y="2831873"/>
                  <a:ext cx="542526" cy="43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(2)</m:t>
                            </m:r>
                          </m:sup>
                        </m:sSubSup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9" name="TextBox 198">
                  <a:extLst>
                    <a:ext uri="{FF2B5EF4-FFF2-40B4-BE49-F238E27FC236}">
                      <a16:creationId xmlns:a16="http://schemas.microsoft.com/office/drawing/2014/main" id="{BD7E313B-C80C-9408-404C-F98554112F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5774" y="2831873"/>
                  <a:ext cx="542526" cy="438262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0" name="TextBox 199">
                  <a:extLst>
                    <a:ext uri="{FF2B5EF4-FFF2-40B4-BE49-F238E27FC236}">
                      <a16:creationId xmlns:a16="http://schemas.microsoft.com/office/drawing/2014/main" id="{EB1F3CB5-F347-BF10-1D44-A5FED4415D2E}"/>
                    </a:ext>
                  </a:extLst>
                </p:cNvPr>
                <p:cNvSpPr txBox="1"/>
                <p:nvPr/>
              </p:nvSpPr>
              <p:spPr>
                <a:xfrm>
                  <a:off x="4363473" y="3694333"/>
                  <a:ext cx="542526" cy="450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(2)</m:t>
                            </m:r>
                          </m:sup>
                        </m:sSubSup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00" name="TextBox 199">
                  <a:extLst>
                    <a:ext uri="{FF2B5EF4-FFF2-40B4-BE49-F238E27FC236}">
                      <a16:creationId xmlns:a16="http://schemas.microsoft.com/office/drawing/2014/main" id="{EB1F3CB5-F347-BF10-1D44-A5FED4415D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3473" y="3694333"/>
                  <a:ext cx="542526" cy="450764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1" name="TextBox 200">
                  <a:extLst>
                    <a:ext uri="{FF2B5EF4-FFF2-40B4-BE49-F238E27FC236}">
                      <a16:creationId xmlns:a16="http://schemas.microsoft.com/office/drawing/2014/main" id="{A570954D-8F9E-E210-D6E0-C58D6A3AF154}"/>
                    </a:ext>
                  </a:extLst>
                </p:cNvPr>
                <p:cNvSpPr txBox="1"/>
                <p:nvPr/>
              </p:nvSpPr>
              <p:spPr>
                <a:xfrm>
                  <a:off x="4363473" y="4540296"/>
                  <a:ext cx="542526" cy="4507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(2)</m:t>
                            </m:r>
                          </m:sup>
                        </m:sSubSup>
                      </m:oMath>
                    </m:oMathPara>
                  </a14:m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01" name="TextBox 200">
                  <a:extLst>
                    <a:ext uri="{FF2B5EF4-FFF2-40B4-BE49-F238E27FC236}">
                      <a16:creationId xmlns:a16="http://schemas.microsoft.com/office/drawing/2014/main" id="{A570954D-8F9E-E210-D6E0-C58D6A3AF1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63473" y="4540296"/>
                  <a:ext cx="542526" cy="450764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01F6EC8-9B73-79A9-67C2-BC5C621E9951}"/>
                  </a:ext>
                </a:extLst>
              </p:cNvPr>
              <p:cNvSpPr txBox="1"/>
              <p:nvPr/>
            </p:nvSpPr>
            <p:spPr>
              <a:xfrm>
                <a:off x="4878407" y="5726894"/>
                <a:ext cx="1499000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01F6EC8-9B73-79A9-67C2-BC5C621E9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407" y="5726894"/>
                <a:ext cx="1499000" cy="38081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3" name="Rounded Rectangle 202">
                <a:extLst>
                  <a:ext uri="{FF2B5EF4-FFF2-40B4-BE49-F238E27FC236}">
                    <a16:creationId xmlns:a16="http://schemas.microsoft.com/office/drawing/2014/main" id="{82E33CAC-25E2-0DC4-5824-280CEFABB5B6}"/>
                  </a:ext>
                </a:extLst>
              </p:cNvPr>
              <p:cNvSpPr/>
              <p:nvPr/>
            </p:nvSpPr>
            <p:spPr>
              <a:xfrm>
                <a:off x="7360427" y="1238614"/>
                <a:ext cx="4391526" cy="798162"/>
              </a:xfrm>
              <a:prstGeom prst="roundRect">
                <a:avLst>
                  <a:gd name="adj" fmla="val 8965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𝑾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3" name="Rounded Rectangle 202">
                <a:extLst>
                  <a:ext uri="{FF2B5EF4-FFF2-40B4-BE49-F238E27FC236}">
                    <a16:creationId xmlns:a16="http://schemas.microsoft.com/office/drawing/2014/main" id="{82E33CAC-25E2-0DC4-5824-280CEFABB5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427" y="1238614"/>
                <a:ext cx="4391526" cy="798162"/>
              </a:xfrm>
              <a:prstGeom prst="roundRect">
                <a:avLst>
                  <a:gd name="adj" fmla="val 8965"/>
                </a:avLst>
              </a:prstGeom>
              <a:blipFill>
                <a:blip r:embed="rId20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787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/>
      <p:bldP spid="185" grpId="0"/>
      <p:bldP spid="187" grpId="0"/>
      <p:bldP spid="190" grpId="0" animBg="1"/>
      <p:bldP spid="192" grpId="0"/>
      <p:bldP spid="197" grpId="0"/>
      <p:bldP spid="202" grpId="0"/>
      <p:bldP spid="20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B7CB4-080C-FABD-0F90-524813017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819B2-4F2A-EF0B-2D59-0A3EBD1A4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 Propagation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A8893-4A84-E580-871B-0F62B6692DC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395129-1B64-09C8-54C3-2F81A03F6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11</a:t>
            </a:fld>
            <a:endParaRPr lang="en-US" dirty="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A1F3704-C7B6-9F4B-0CB7-EA89262E2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57179" y="3572293"/>
            <a:ext cx="629992" cy="632190"/>
            <a:chOff x="1286791" y="2102183"/>
            <a:chExt cx="629992" cy="632190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E98FFC3-F25F-7A2C-670C-2EAC9AD83CBF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55FC9C8-F6E1-A35D-2EEA-09CEA996534D}"/>
                    </a:ext>
                  </a:extLst>
                </p:cNvPr>
                <p:cNvSpPr txBox="1"/>
                <p:nvPr/>
              </p:nvSpPr>
              <p:spPr>
                <a:xfrm>
                  <a:off x="1382829" y="2181744"/>
                  <a:ext cx="43838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2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A55FC9C8-F6E1-A35D-2EEA-09CEA99653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82829" y="2181744"/>
                  <a:ext cx="438389" cy="461665"/>
                </a:xfrm>
                <a:prstGeom prst="rect">
                  <a:avLst/>
                </a:prstGeom>
                <a:blipFill>
                  <a:blip r:embed="rId2"/>
                  <a:stretch>
                    <a:fillRect t="-2703"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9206711E-CE92-9A7A-D691-468F207CD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6"/>
            <a:endCxn id="30" idx="2"/>
          </p:cNvCxnSpPr>
          <p:nvPr/>
        </p:nvCxnSpPr>
        <p:spPr>
          <a:xfrm>
            <a:off x="1640159" y="2209185"/>
            <a:ext cx="1117741" cy="405440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EF12A87-A22A-B1B9-48D3-E256CFE2C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30" idx="2"/>
          </p:cNvCxnSpPr>
          <p:nvPr/>
        </p:nvCxnSpPr>
        <p:spPr>
          <a:xfrm flipV="1">
            <a:off x="1636900" y="2614625"/>
            <a:ext cx="1121000" cy="443736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DE371EF-CD42-312B-2BE9-E8A3F7B25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6"/>
            <a:endCxn id="30" idx="2"/>
          </p:cNvCxnSpPr>
          <p:nvPr/>
        </p:nvCxnSpPr>
        <p:spPr>
          <a:xfrm flipV="1">
            <a:off x="1640159" y="2614625"/>
            <a:ext cx="1117741" cy="1292912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2478674E-D256-7E9C-9265-08E93432D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6"/>
            <a:endCxn id="30" idx="2"/>
          </p:cNvCxnSpPr>
          <p:nvPr/>
        </p:nvCxnSpPr>
        <p:spPr>
          <a:xfrm flipV="1">
            <a:off x="1640159" y="2614625"/>
            <a:ext cx="1117741" cy="2142088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512E4C2-AC01-1EF8-7374-73D91DCBD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" idx="6"/>
            <a:endCxn id="30" idx="2"/>
          </p:cNvCxnSpPr>
          <p:nvPr/>
        </p:nvCxnSpPr>
        <p:spPr>
          <a:xfrm flipV="1">
            <a:off x="1640159" y="2614625"/>
            <a:ext cx="1117741" cy="2991264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1F6E2D82-94D9-C783-5E3B-A4DC5F320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6"/>
            <a:endCxn id="36" idx="2"/>
          </p:cNvCxnSpPr>
          <p:nvPr/>
        </p:nvCxnSpPr>
        <p:spPr>
          <a:xfrm>
            <a:off x="1640159" y="2209185"/>
            <a:ext cx="1117741" cy="2103792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E968BD74-AEC0-CA59-2A7B-90ACFEE66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36" idx="2"/>
          </p:cNvCxnSpPr>
          <p:nvPr/>
        </p:nvCxnSpPr>
        <p:spPr>
          <a:xfrm>
            <a:off x="1636900" y="3058361"/>
            <a:ext cx="1121000" cy="1254616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BBB2570-8036-EBF7-E9AC-EE1DC8C8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6"/>
            <a:endCxn id="36" idx="2"/>
          </p:cNvCxnSpPr>
          <p:nvPr/>
        </p:nvCxnSpPr>
        <p:spPr>
          <a:xfrm>
            <a:off x="1640159" y="3907537"/>
            <a:ext cx="1117741" cy="405440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B9D3D2C-54E2-8CF3-A19F-A46210229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6"/>
            <a:endCxn id="36" idx="2"/>
          </p:cNvCxnSpPr>
          <p:nvPr/>
        </p:nvCxnSpPr>
        <p:spPr>
          <a:xfrm flipV="1">
            <a:off x="1640159" y="4312977"/>
            <a:ext cx="1117741" cy="443736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00A8E0DC-C08F-1701-1386-E5FA418AD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" idx="6"/>
            <a:endCxn id="36" idx="2"/>
          </p:cNvCxnSpPr>
          <p:nvPr/>
        </p:nvCxnSpPr>
        <p:spPr>
          <a:xfrm flipV="1">
            <a:off x="1640159" y="4312977"/>
            <a:ext cx="1117741" cy="1292912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CC2B6025-0D6F-15A8-A0F4-21715B571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6"/>
            <a:endCxn id="39" idx="2"/>
          </p:cNvCxnSpPr>
          <p:nvPr/>
        </p:nvCxnSpPr>
        <p:spPr>
          <a:xfrm>
            <a:off x="1640159" y="2209185"/>
            <a:ext cx="1117741" cy="2952968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BE1BED06-AADE-6958-C3D6-2C444B468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39" idx="2"/>
          </p:cNvCxnSpPr>
          <p:nvPr/>
        </p:nvCxnSpPr>
        <p:spPr>
          <a:xfrm>
            <a:off x="1636900" y="3058361"/>
            <a:ext cx="1121000" cy="2103792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614AA2CF-72B5-BA41-FAE3-A4FA2263E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6"/>
            <a:endCxn id="39" idx="2"/>
          </p:cNvCxnSpPr>
          <p:nvPr/>
        </p:nvCxnSpPr>
        <p:spPr>
          <a:xfrm>
            <a:off x="1640159" y="3907537"/>
            <a:ext cx="1117741" cy="1254616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6F1D9FDD-AC3E-232F-4678-2955875F1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6"/>
            <a:endCxn id="39" idx="2"/>
          </p:cNvCxnSpPr>
          <p:nvPr/>
        </p:nvCxnSpPr>
        <p:spPr>
          <a:xfrm>
            <a:off x="1640159" y="4756713"/>
            <a:ext cx="1117741" cy="405440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80D02494-08F9-8801-BBC7-B990877FDC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" idx="6"/>
            <a:endCxn id="39" idx="2"/>
          </p:cNvCxnSpPr>
          <p:nvPr/>
        </p:nvCxnSpPr>
        <p:spPr>
          <a:xfrm flipV="1">
            <a:off x="1640159" y="5162153"/>
            <a:ext cx="1117741" cy="443736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ED2BC910-03F8-3BCD-CCD4-D6AA4D567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" idx="6"/>
            <a:endCxn id="57" idx="2"/>
          </p:cNvCxnSpPr>
          <p:nvPr/>
        </p:nvCxnSpPr>
        <p:spPr>
          <a:xfrm>
            <a:off x="3387892" y="2614625"/>
            <a:ext cx="909571" cy="444911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86AA37F1-7858-B1B1-8C9F-CD5DA4788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3" idx="6"/>
            <a:endCxn id="57" idx="2"/>
          </p:cNvCxnSpPr>
          <p:nvPr/>
        </p:nvCxnSpPr>
        <p:spPr>
          <a:xfrm flipV="1">
            <a:off x="3384633" y="3059536"/>
            <a:ext cx="912830" cy="404265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0C63F3D-8193-79B9-E024-4A0D25F82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6" idx="6"/>
            <a:endCxn id="57" idx="2"/>
          </p:cNvCxnSpPr>
          <p:nvPr/>
        </p:nvCxnSpPr>
        <p:spPr>
          <a:xfrm flipV="1">
            <a:off x="3387892" y="3059536"/>
            <a:ext cx="909571" cy="1253441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719BF5D2-5DB8-601B-2FB3-C5EBC0B79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9" idx="6"/>
            <a:endCxn id="57" idx="2"/>
          </p:cNvCxnSpPr>
          <p:nvPr/>
        </p:nvCxnSpPr>
        <p:spPr>
          <a:xfrm flipV="1">
            <a:off x="3387892" y="3059536"/>
            <a:ext cx="909571" cy="2102617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E0195FA2-BC63-5B3C-AFD9-4106B5272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" idx="6"/>
            <a:endCxn id="60" idx="2"/>
          </p:cNvCxnSpPr>
          <p:nvPr/>
        </p:nvCxnSpPr>
        <p:spPr>
          <a:xfrm>
            <a:off x="3387892" y="2614625"/>
            <a:ext cx="912830" cy="1294087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90EBE301-1893-6BBA-B38E-02212C3F8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3" idx="6"/>
            <a:endCxn id="60" idx="2"/>
          </p:cNvCxnSpPr>
          <p:nvPr/>
        </p:nvCxnSpPr>
        <p:spPr>
          <a:xfrm>
            <a:off x="3384633" y="3463801"/>
            <a:ext cx="916089" cy="444911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5515F1F6-C710-677B-8320-F53965560E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6" idx="6"/>
            <a:endCxn id="60" idx="2"/>
          </p:cNvCxnSpPr>
          <p:nvPr/>
        </p:nvCxnSpPr>
        <p:spPr>
          <a:xfrm flipV="1">
            <a:off x="3387892" y="3908712"/>
            <a:ext cx="912830" cy="404265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85EF2D7A-F7A4-F568-6751-3CAF5CE25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9" idx="6"/>
            <a:endCxn id="60" idx="2"/>
          </p:cNvCxnSpPr>
          <p:nvPr/>
        </p:nvCxnSpPr>
        <p:spPr>
          <a:xfrm flipV="1">
            <a:off x="3387892" y="3908712"/>
            <a:ext cx="912830" cy="1253441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AF6DFC65-A013-ADE2-1451-A5F002994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" idx="6"/>
            <a:endCxn id="63" idx="2"/>
          </p:cNvCxnSpPr>
          <p:nvPr/>
        </p:nvCxnSpPr>
        <p:spPr>
          <a:xfrm>
            <a:off x="3387892" y="2614625"/>
            <a:ext cx="912830" cy="2143263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30347225-2BAE-93E0-73AB-4E91F9A98B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3" idx="6"/>
            <a:endCxn id="63" idx="2"/>
          </p:cNvCxnSpPr>
          <p:nvPr/>
        </p:nvCxnSpPr>
        <p:spPr>
          <a:xfrm>
            <a:off x="3384633" y="3463801"/>
            <a:ext cx="916089" cy="1294087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E914530F-6BCD-7521-96D4-CC75DC878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6" idx="6"/>
            <a:endCxn id="63" idx="2"/>
          </p:cNvCxnSpPr>
          <p:nvPr/>
        </p:nvCxnSpPr>
        <p:spPr>
          <a:xfrm>
            <a:off x="3387892" y="4312977"/>
            <a:ext cx="912830" cy="444911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C0DC5754-E5F9-43F6-A1D7-E3E560332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9" idx="6"/>
            <a:endCxn id="63" idx="2"/>
          </p:cNvCxnSpPr>
          <p:nvPr/>
        </p:nvCxnSpPr>
        <p:spPr>
          <a:xfrm flipV="1">
            <a:off x="3387892" y="4757888"/>
            <a:ext cx="912830" cy="404265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7B61F27D-49D7-05A8-2FC9-F781DF512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7" idx="6"/>
            <a:endCxn id="66" idx="2"/>
          </p:cNvCxnSpPr>
          <p:nvPr/>
        </p:nvCxnSpPr>
        <p:spPr>
          <a:xfrm>
            <a:off x="4927455" y="3059536"/>
            <a:ext cx="929724" cy="828852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CCB9FC97-FA51-DEBA-02F4-150866F33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0" idx="6"/>
            <a:endCxn id="66" idx="2"/>
          </p:cNvCxnSpPr>
          <p:nvPr/>
        </p:nvCxnSpPr>
        <p:spPr>
          <a:xfrm flipV="1">
            <a:off x="4930714" y="3888388"/>
            <a:ext cx="926465" cy="20324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A97F1E22-1494-035E-3C1C-E0025846D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3" idx="6"/>
            <a:endCxn id="66" idx="2"/>
          </p:cNvCxnSpPr>
          <p:nvPr/>
        </p:nvCxnSpPr>
        <p:spPr>
          <a:xfrm flipV="1">
            <a:off x="4930714" y="3888388"/>
            <a:ext cx="926465" cy="869500"/>
          </a:xfrm>
          <a:prstGeom prst="line">
            <a:avLst/>
          </a:prstGeom>
          <a:ln w="285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9C4CD833-F6AF-9EF2-60CA-AA60FAE6C910}"/>
              </a:ext>
            </a:extLst>
          </p:cNvPr>
          <p:cNvSpPr txBox="1"/>
          <p:nvPr/>
        </p:nvSpPr>
        <p:spPr>
          <a:xfrm>
            <a:off x="712161" y="1465529"/>
            <a:ext cx="1219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4"/>
                </a:solidFill>
              </a:rPr>
              <a:t>Input Layer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7AE81579-461D-0B6E-F29E-BDF849AB1D8E}"/>
              </a:ext>
            </a:extLst>
          </p:cNvPr>
          <p:cNvSpPr txBox="1"/>
          <p:nvPr/>
        </p:nvSpPr>
        <p:spPr>
          <a:xfrm>
            <a:off x="3089057" y="1468466"/>
            <a:ext cx="1503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Hidden Layers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1CC21D1E-16FE-472E-BD02-1C2A8CBE7F52}"/>
              </a:ext>
            </a:extLst>
          </p:cNvPr>
          <p:cNvSpPr txBox="1"/>
          <p:nvPr/>
        </p:nvSpPr>
        <p:spPr>
          <a:xfrm>
            <a:off x="5420184" y="1465529"/>
            <a:ext cx="1503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Output Layer</a:t>
            </a:r>
          </a:p>
        </p:txBody>
      </p:sp>
      <p:sp>
        <p:nvSpPr>
          <p:cNvPr id="190" name="Left Bracket 189">
            <a:extLst>
              <a:ext uri="{FF2B5EF4-FFF2-40B4-BE49-F238E27FC236}">
                <a16:creationId xmlns:a16="http://schemas.microsoft.com/office/drawing/2014/main" id="{99380E75-C3BA-FA7F-2534-58D8CB5C1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764111" y="861399"/>
            <a:ext cx="153873" cy="2172814"/>
          </a:xfrm>
          <a:prstGeom prst="leftBracket">
            <a:avLst/>
          </a:prstGeom>
          <a:ln w="381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02982FAF-F983-8EEA-2883-97BC6DF0ED08}"/>
                  </a:ext>
                </a:extLst>
              </p:cNvPr>
              <p:cNvSpPr txBox="1"/>
              <p:nvPr/>
            </p:nvSpPr>
            <p:spPr>
              <a:xfrm>
                <a:off x="1709303" y="5726894"/>
                <a:ext cx="1570495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02982FAF-F983-8EEA-2883-97BC6DF0E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303" y="5726894"/>
                <a:ext cx="1570495" cy="3808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>
            <a:extLst>
              <a:ext uri="{FF2B5EF4-FFF2-40B4-BE49-F238E27FC236}">
                <a16:creationId xmlns:a16="http://schemas.microsoft.com/office/drawing/2014/main" id="{2B489E7C-3FA4-2821-A492-B6A712C81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7900" y="2298530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89A3AB9-05AD-843D-5927-4679CB3993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4641" y="3147706"/>
            <a:ext cx="629992" cy="63219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1E48132-D04B-8388-48A9-D121F3D2A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7900" y="3996882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496B613-3590-1600-D852-BCC6D6175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7900" y="4846058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5A42D59F-6F67-F414-93E5-E88422AF2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7463" y="2743441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9DD61975-B1A3-2831-218F-B93465993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722" y="3592617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19ABFDCB-D0F8-A680-0B7B-86DAD8EC9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722" y="4441793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815B3C35-CC1C-E2C2-705B-D20A05D6535B}"/>
                  </a:ext>
                </a:extLst>
              </p:cNvPr>
              <p:cNvSpPr txBox="1"/>
              <p:nvPr/>
            </p:nvSpPr>
            <p:spPr>
              <a:xfrm>
                <a:off x="2821568" y="2393611"/>
                <a:ext cx="542526" cy="438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815B3C35-CC1C-E2C2-705B-D20A05D65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568" y="2393611"/>
                <a:ext cx="542526" cy="4382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D6A6E339-529E-6FCD-92B8-57D7A42589AE}"/>
                  </a:ext>
                </a:extLst>
              </p:cNvPr>
              <p:cNvSpPr txBox="1"/>
              <p:nvPr/>
            </p:nvSpPr>
            <p:spPr>
              <a:xfrm>
                <a:off x="2803263" y="3244670"/>
                <a:ext cx="542526" cy="45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D6A6E339-529E-6FCD-92B8-57D7A42589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263" y="3244670"/>
                <a:ext cx="542526" cy="4507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8CA3E033-CD45-31B6-AA4D-31FE7082B8B6}"/>
                  </a:ext>
                </a:extLst>
              </p:cNvPr>
              <p:cNvSpPr txBox="1"/>
              <p:nvPr/>
            </p:nvSpPr>
            <p:spPr>
              <a:xfrm>
                <a:off x="2821568" y="4087595"/>
                <a:ext cx="542526" cy="45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8CA3E033-CD45-31B6-AA4D-31FE7082B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568" y="4087595"/>
                <a:ext cx="542526" cy="4507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0554D503-EB53-7507-49AE-F440CC8115A7}"/>
                  </a:ext>
                </a:extLst>
              </p:cNvPr>
              <p:cNvSpPr txBox="1"/>
              <p:nvPr/>
            </p:nvSpPr>
            <p:spPr>
              <a:xfrm>
                <a:off x="2812603" y="4945736"/>
                <a:ext cx="542526" cy="428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0554D503-EB53-7507-49AE-F440CC811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603" y="4945736"/>
                <a:ext cx="542526" cy="428707"/>
              </a:xfrm>
              <a:prstGeom prst="rect">
                <a:avLst/>
              </a:prstGeom>
              <a:blipFill>
                <a:blip r:embed="rId7"/>
                <a:stretch>
                  <a:fillRect r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6E0DDA00-F155-3EA3-6896-4C3BF06CA332}"/>
                  </a:ext>
                </a:extLst>
              </p:cNvPr>
              <p:cNvSpPr txBox="1"/>
              <p:nvPr/>
            </p:nvSpPr>
            <p:spPr>
              <a:xfrm>
                <a:off x="3298780" y="5726894"/>
                <a:ext cx="1566134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6E0DDA00-F155-3EA3-6896-4C3BF06CA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780" y="5726894"/>
                <a:ext cx="1566134" cy="3808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AE49BB86-B964-3945-9BA9-370AFE00B0CF}"/>
                  </a:ext>
                </a:extLst>
              </p:cNvPr>
              <p:cNvSpPr txBox="1"/>
              <p:nvPr/>
            </p:nvSpPr>
            <p:spPr>
              <a:xfrm>
                <a:off x="4365774" y="2831873"/>
                <a:ext cx="542526" cy="438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AE49BB86-B964-3945-9BA9-370AFE00B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774" y="2831873"/>
                <a:ext cx="542526" cy="43826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7C256A89-2306-D9EA-0A89-77E9CB59B8DA}"/>
                  </a:ext>
                </a:extLst>
              </p:cNvPr>
              <p:cNvSpPr txBox="1"/>
              <p:nvPr/>
            </p:nvSpPr>
            <p:spPr>
              <a:xfrm>
                <a:off x="4363473" y="3694333"/>
                <a:ext cx="542526" cy="45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7C256A89-2306-D9EA-0A89-77E9CB59B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73" y="3694333"/>
                <a:ext cx="542526" cy="4507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C223A3F3-D3B9-7535-BC74-871F113A0432}"/>
                  </a:ext>
                </a:extLst>
              </p:cNvPr>
              <p:cNvSpPr txBox="1"/>
              <p:nvPr/>
            </p:nvSpPr>
            <p:spPr>
              <a:xfrm>
                <a:off x="4363473" y="4540296"/>
                <a:ext cx="542526" cy="45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C223A3F3-D3B9-7535-BC74-871F113A0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73" y="4540296"/>
                <a:ext cx="542526" cy="4507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F97A3F01-EC4F-CDCA-64A9-FD475FA14F36}"/>
                  </a:ext>
                </a:extLst>
              </p:cNvPr>
              <p:cNvSpPr txBox="1"/>
              <p:nvPr/>
            </p:nvSpPr>
            <p:spPr>
              <a:xfrm>
                <a:off x="4878407" y="5726894"/>
                <a:ext cx="1499000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F97A3F01-EC4F-CDCA-64A9-FD475FA14F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407" y="5726894"/>
                <a:ext cx="1499000" cy="3808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7BDC31EE-E405-4EF6-6829-9628374C0894}"/>
                  </a:ext>
                </a:extLst>
              </p:cNvPr>
              <p:cNvSpPr/>
              <p:nvPr/>
            </p:nvSpPr>
            <p:spPr>
              <a:xfrm>
                <a:off x="7360427" y="1238614"/>
                <a:ext cx="4391526" cy="798162"/>
              </a:xfrm>
              <a:prstGeom prst="roundRect">
                <a:avLst>
                  <a:gd name="adj" fmla="val 8965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sup>
                      </m:s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𝑾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𝒙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en-US" sz="2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7BDC31EE-E405-4EF6-6829-9628374C08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427" y="1238614"/>
                <a:ext cx="4391526" cy="798162"/>
              </a:xfrm>
              <a:prstGeom prst="roundRect">
                <a:avLst>
                  <a:gd name="adj" fmla="val 8965"/>
                </a:avLst>
              </a:prstGeom>
              <a:blipFill>
                <a:blip r:embed="rId13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8395F0C-8591-286D-6B34-DA3A52B4F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" idx="6"/>
            <a:endCxn id="33" idx="2"/>
          </p:cNvCxnSpPr>
          <p:nvPr/>
        </p:nvCxnSpPr>
        <p:spPr>
          <a:xfrm flipV="1">
            <a:off x="1640159" y="3463801"/>
            <a:ext cx="1114482" cy="2142088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80A13B0E-390A-A046-BFE5-BA8452997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6"/>
            <a:endCxn id="33" idx="2"/>
          </p:cNvCxnSpPr>
          <p:nvPr/>
        </p:nvCxnSpPr>
        <p:spPr>
          <a:xfrm flipV="1">
            <a:off x="1640159" y="3463801"/>
            <a:ext cx="1114482" cy="1292912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0B46949-DA9A-D063-C178-710512FC4E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6"/>
            <a:endCxn id="33" idx="2"/>
          </p:cNvCxnSpPr>
          <p:nvPr/>
        </p:nvCxnSpPr>
        <p:spPr>
          <a:xfrm flipV="1">
            <a:off x="1640159" y="3463801"/>
            <a:ext cx="1114482" cy="44373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FD8CD63-25A5-C567-31FB-0BE7B975C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33" idx="2"/>
          </p:cNvCxnSpPr>
          <p:nvPr/>
        </p:nvCxnSpPr>
        <p:spPr>
          <a:xfrm>
            <a:off x="1636900" y="3058361"/>
            <a:ext cx="1117741" cy="40544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26A8CBA-A6DA-90FB-A860-066065214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6"/>
            <a:endCxn id="33" idx="2"/>
          </p:cNvCxnSpPr>
          <p:nvPr/>
        </p:nvCxnSpPr>
        <p:spPr>
          <a:xfrm>
            <a:off x="1640159" y="2209185"/>
            <a:ext cx="1114482" cy="1254616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0EDC39-62DB-7163-8991-1BD627BCEDCC}"/>
                  </a:ext>
                </a:extLst>
              </p:cNvPr>
              <p:cNvSpPr txBox="1"/>
              <p:nvPr/>
            </p:nvSpPr>
            <p:spPr>
              <a:xfrm>
                <a:off x="1965865" y="2345253"/>
                <a:ext cx="674736" cy="461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60EDC39-62DB-7163-8991-1BD627BCED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865" y="2345253"/>
                <a:ext cx="674736" cy="46121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5727F2-CE5B-3B36-F026-88D0C9A79AC8}"/>
                  </a:ext>
                </a:extLst>
              </p:cNvPr>
              <p:cNvSpPr txBox="1"/>
              <p:nvPr/>
            </p:nvSpPr>
            <p:spPr>
              <a:xfrm>
                <a:off x="1596013" y="2707000"/>
                <a:ext cx="674736" cy="461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5727F2-CE5B-3B36-F026-88D0C9A79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013" y="2707000"/>
                <a:ext cx="674736" cy="46121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F49AC8-93DD-8711-C279-3894FB1564AD}"/>
                  </a:ext>
                </a:extLst>
              </p:cNvPr>
              <p:cNvSpPr txBox="1"/>
              <p:nvPr/>
            </p:nvSpPr>
            <p:spPr>
              <a:xfrm>
                <a:off x="1524592" y="3320374"/>
                <a:ext cx="674736" cy="461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3,2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4F49AC8-93DD-8711-C279-3894FB156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592" y="3320374"/>
                <a:ext cx="674736" cy="46121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1938BD2-0B58-175E-C34C-CC89DC49E2A6}"/>
                  </a:ext>
                </a:extLst>
              </p:cNvPr>
              <p:cNvSpPr txBox="1"/>
              <p:nvPr/>
            </p:nvSpPr>
            <p:spPr>
              <a:xfrm>
                <a:off x="1520735" y="3891969"/>
                <a:ext cx="674736" cy="461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4,2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1938BD2-0B58-175E-C34C-CC89DC49E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735" y="3891969"/>
                <a:ext cx="674736" cy="461217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6F9762-C0C0-7264-3049-C7E104FBD1F9}"/>
                  </a:ext>
                </a:extLst>
              </p:cNvPr>
              <p:cNvSpPr txBox="1"/>
              <p:nvPr/>
            </p:nvSpPr>
            <p:spPr>
              <a:xfrm>
                <a:off x="1965865" y="4684967"/>
                <a:ext cx="674736" cy="4612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,2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36F9762-C0C0-7264-3049-C7E104FBD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865" y="4684967"/>
                <a:ext cx="674736" cy="46121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0D26E29-F4F9-BAA4-4C88-301948338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60427" y="2288581"/>
            <a:ext cx="4391526" cy="2257860"/>
          </a:xfrm>
          <a:prstGeom prst="roundRect">
            <a:avLst>
              <a:gd name="adj" fmla="val 3640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377E0009-A8EF-0AF3-D7D2-D8A413DE9859}"/>
                  </a:ext>
                </a:extLst>
              </p:cNvPr>
              <p:cNvSpPr/>
              <p:nvPr/>
            </p:nvSpPr>
            <p:spPr>
              <a:xfrm>
                <a:off x="7360427" y="4799188"/>
                <a:ext cx="4391526" cy="1385712"/>
              </a:xfrm>
              <a:prstGeom prst="roundRect">
                <a:avLst>
                  <a:gd name="adj" fmla="val 3640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 </m:t>
                      </m:r>
                      <m:sSubSup>
                        <m:sSub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d>
                            <m:d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sSup>
                        <m:sSup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acc>
                        </m:e>
                        <m: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−1)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)=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bSup>
                            <m:sSubSupPr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p>
                          </m:sSubSup>
                        </m:e>
                      </m:nary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377E0009-A8EF-0AF3-D7D2-D8A413DE98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427" y="4799188"/>
                <a:ext cx="4391526" cy="1385712"/>
              </a:xfrm>
              <a:prstGeom prst="roundRect">
                <a:avLst>
                  <a:gd name="adj" fmla="val 3640"/>
                </a:avLst>
              </a:prstGeom>
              <a:blipFill>
                <a:blip r:embed="rId19"/>
                <a:stretch>
                  <a:fillRect t="-38938" b="-98230"/>
                </a:stretch>
              </a:blipFill>
              <a:ln w="381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89E0D75-90BB-1AD3-DB81-80DB917982B8}"/>
                  </a:ext>
                </a:extLst>
              </p:cNvPr>
              <p:cNvSpPr txBox="1"/>
              <p:nvPr/>
            </p:nvSpPr>
            <p:spPr>
              <a:xfrm>
                <a:off x="7674707" y="3566611"/>
                <a:ext cx="3762966" cy="7645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 </m:t>
                      </m:r>
                      <m:sSubSup>
                        <m:sSubSup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⃗"/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d>
                            <m:d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sup>
                      </m:sSubSup>
                      <m:acc>
                        <m:accPr>
                          <m:chr m:val="⃗"/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)=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 2</m:t>
                              </m:r>
                            </m:sub>
                            <m:sup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(1)</m:t>
                              </m:r>
                            </m:sup>
                          </m:sSubSup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89E0D75-90BB-1AD3-DB81-80DB917982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707" y="3566611"/>
                <a:ext cx="3762966" cy="764568"/>
              </a:xfrm>
              <a:prstGeom prst="rect">
                <a:avLst/>
              </a:prstGeom>
              <a:blipFill>
                <a:blip r:embed="rId20"/>
                <a:stretch>
                  <a:fillRect t="-121311" b="-1704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E997B5-92C6-6C2E-124A-8305814A161F}"/>
                  </a:ext>
                </a:extLst>
              </p:cNvPr>
              <p:cNvSpPr txBox="1"/>
              <p:nvPr/>
            </p:nvSpPr>
            <p:spPr>
              <a:xfrm>
                <a:off x="7674707" y="2495484"/>
                <a:ext cx="3762966" cy="9840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/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  <m:e/>
                                </m:mr>
                                <m:mr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1,2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(1)</m:t>
                                        </m:r>
                                      </m:sup>
                                    </m:sSubSup>
                                  </m:e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⋯</m:t>
                                    </m:r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,2 </m:t>
                                        </m:r>
                                      </m:sub>
                                      <m:sup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𝑙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)</m:t>
                                        </m:r>
                                      </m:sup>
                                    </m:sSubSup>
                                  </m:e>
                                </m:mr>
                                <m:mr>
                                  <m:e/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  <m:e/>
                                </m:mr>
                              </m:m>
                            </m:e>
                          </m:d>
                          <m:d>
                            <m:dPr>
                              <m:begChr m:val="["/>
                              <m:endChr m:val="]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8E997B5-92C6-6C2E-124A-8305814A16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707" y="2495484"/>
                <a:ext cx="3762966" cy="98405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ABAA7092-8E05-ADA9-DFD5-343CC4924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62740" y="2781070"/>
            <a:ext cx="1633206" cy="438200"/>
          </a:xfrm>
          <a:prstGeom prst="roundRect">
            <a:avLst>
              <a:gd name="adj" fmla="val 5074"/>
            </a:avLst>
          </a:prstGeom>
          <a:noFill/>
          <a:ln w="2857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E5B5720D-0368-41BB-7A66-328919547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49980" y="2576877"/>
            <a:ext cx="446359" cy="820193"/>
          </a:xfrm>
          <a:prstGeom prst="roundRect">
            <a:avLst>
              <a:gd name="adj" fmla="val 5074"/>
            </a:avLst>
          </a:prstGeom>
          <a:noFill/>
          <a:ln w="28575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E019810-2C5A-0057-A854-7E0109DBDC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167" y="1893090"/>
            <a:ext cx="629992" cy="632190"/>
            <a:chOff x="1286791" y="2102183"/>
            <a:chExt cx="629992" cy="63219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3CA8D8D-0777-D781-29C6-FDAF64D5C13D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9E5A1A5-A132-DD4E-C76C-247F71B4C22E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5758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9E5A1A5-A132-DD4E-C76C-247F71B4C2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57589" cy="46166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6DC2F10-932E-E6BE-F4FE-25ECA781E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6908" y="2742266"/>
            <a:ext cx="633849" cy="632190"/>
            <a:chOff x="1286791" y="2102183"/>
            <a:chExt cx="633849" cy="63219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7FFED1E6-1ED3-6EF1-BA93-87F79A4EA35C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9BEBD8-C80D-831E-35F0-3AA0901670C4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309BEBD8-C80D-831E-35F0-3AA0901670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A5E3483-A3EF-8C38-B405-4B48A631A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167" y="3591442"/>
            <a:ext cx="633849" cy="632190"/>
            <a:chOff x="1286791" y="2102183"/>
            <a:chExt cx="633849" cy="63219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7A7F05C-385B-06E9-CCBF-7919EA1C664F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5C5CDD5-EF48-4779-3B61-30531B5C577C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95C5CDD5-EF48-4779-3B61-30531B5C57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EF0306-B980-BC33-7E92-D13486CCA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167" y="4440618"/>
            <a:ext cx="633849" cy="632190"/>
            <a:chOff x="1286791" y="2102183"/>
            <a:chExt cx="633849" cy="63219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4BA5E6B-D070-9832-DF0E-B414DC659274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718ED05-EF9B-2EA7-F231-C30DF8A6E34E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718ED05-EF9B-2EA7-F231-C30DF8A6E3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5DD534E-6AF5-8B64-3DEB-D35CDEC982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167" y="5289794"/>
            <a:ext cx="653728" cy="632190"/>
            <a:chOff x="1286791" y="2102183"/>
            <a:chExt cx="653728" cy="63219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00BA160-90EA-E499-BFEC-6C56BA458CA9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F72FB94-CDD8-19CF-402E-E2783F8051DB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8458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F72FB94-CDD8-19CF-402E-E2783F8051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84584" cy="46166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3443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/>
      <p:bldP spid="38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E3B3C5-75EB-FC82-D582-CEA16D4AF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0061A361-8465-1935-7D48-60555FBC4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57" idx="6"/>
          </p:cNvCxnSpPr>
          <p:nvPr/>
        </p:nvCxnSpPr>
        <p:spPr>
          <a:xfrm>
            <a:off x="4927455" y="3059536"/>
            <a:ext cx="929724" cy="82885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5CF931F6-A6E2-7746-C00B-A452AE1CB1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0" idx="6"/>
          </p:cNvCxnSpPr>
          <p:nvPr/>
        </p:nvCxnSpPr>
        <p:spPr>
          <a:xfrm flipV="1">
            <a:off x="4930714" y="3888388"/>
            <a:ext cx="926465" cy="20324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3BB850D8-3257-D527-C850-11498CC4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3" idx="6"/>
          </p:cNvCxnSpPr>
          <p:nvPr/>
        </p:nvCxnSpPr>
        <p:spPr>
          <a:xfrm flipV="1">
            <a:off x="4930714" y="3888388"/>
            <a:ext cx="926465" cy="86950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40D3012-91BC-EAB4-FFF7-4C85EBA7E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9" idx="3"/>
            <a:endCxn id="12" idx="2"/>
          </p:cNvCxnSpPr>
          <p:nvPr/>
        </p:nvCxnSpPr>
        <p:spPr>
          <a:xfrm>
            <a:off x="4908300" y="3051004"/>
            <a:ext cx="948163" cy="853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7B9FAC5-23B4-9D23-C0A0-E444EC7EFB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0" idx="3"/>
            <a:endCxn id="12" idx="2"/>
          </p:cNvCxnSpPr>
          <p:nvPr/>
        </p:nvCxnSpPr>
        <p:spPr>
          <a:xfrm flipV="1">
            <a:off x="4905999" y="3059536"/>
            <a:ext cx="950464" cy="860179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43B2F407-2E0F-D83B-1C9B-C1D029460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1" idx="3"/>
            <a:endCxn id="12" idx="2"/>
          </p:cNvCxnSpPr>
          <p:nvPr/>
        </p:nvCxnSpPr>
        <p:spPr>
          <a:xfrm flipV="1">
            <a:off x="4905999" y="3059536"/>
            <a:ext cx="950464" cy="170614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B60BCEB-93B8-4E26-4B61-4990C5DD7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9" idx="3"/>
            <a:endCxn id="15" idx="2"/>
          </p:cNvCxnSpPr>
          <p:nvPr/>
        </p:nvCxnSpPr>
        <p:spPr>
          <a:xfrm>
            <a:off x="4908300" y="3051004"/>
            <a:ext cx="948879" cy="1706884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85838DA8-1312-9EF6-F7CB-F60AC2407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0" idx="3"/>
            <a:endCxn id="15" idx="2"/>
          </p:cNvCxnSpPr>
          <p:nvPr/>
        </p:nvCxnSpPr>
        <p:spPr>
          <a:xfrm>
            <a:off x="4905999" y="3919715"/>
            <a:ext cx="951180" cy="838173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7A65860-9110-8D5B-B0F9-56AFDF024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1" idx="3"/>
            <a:endCxn id="15" idx="2"/>
          </p:cNvCxnSpPr>
          <p:nvPr/>
        </p:nvCxnSpPr>
        <p:spPr>
          <a:xfrm flipV="1">
            <a:off x="4905999" y="4757888"/>
            <a:ext cx="951180" cy="779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13C8F24-23F9-2A30-04F8-44716E168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Classifier Output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EBC7F-2E98-F154-3419-E68E69F275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CF4EC9-75C6-1AF8-56C0-60E00A0B7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12</a:t>
            </a:fld>
            <a:endParaRPr lang="en-US" dirty="0"/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C5CF2E35-CD55-A458-CC8F-0FC794E00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6"/>
            <a:endCxn id="30" idx="2"/>
          </p:cNvCxnSpPr>
          <p:nvPr/>
        </p:nvCxnSpPr>
        <p:spPr>
          <a:xfrm>
            <a:off x="1640159" y="2209185"/>
            <a:ext cx="1117741" cy="40544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9150DF8D-2684-2B59-1441-7D016FD50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30" idx="2"/>
          </p:cNvCxnSpPr>
          <p:nvPr/>
        </p:nvCxnSpPr>
        <p:spPr>
          <a:xfrm flipV="1">
            <a:off x="1636900" y="2614625"/>
            <a:ext cx="1121000" cy="443736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4FC2634-BB5E-F677-428D-4F2A5BD97E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6"/>
            <a:endCxn id="30" idx="2"/>
          </p:cNvCxnSpPr>
          <p:nvPr/>
        </p:nvCxnSpPr>
        <p:spPr>
          <a:xfrm flipV="1">
            <a:off x="1640159" y="2614625"/>
            <a:ext cx="1117741" cy="129291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602B188-6381-B5E1-2485-1546458FF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6"/>
            <a:endCxn id="30" idx="2"/>
          </p:cNvCxnSpPr>
          <p:nvPr/>
        </p:nvCxnSpPr>
        <p:spPr>
          <a:xfrm flipV="1">
            <a:off x="1640159" y="2614625"/>
            <a:ext cx="1117741" cy="2142088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CAFC510-D59F-B1F1-2DF0-A734C7B67B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" idx="6"/>
            <a:endCxn id="30" idx="2"/>
          </p:cNvCxnSpPr>
          <p:nvPr/>
        </p:nvCxnSpPr>
        <p:spPr>
          <a:xfrm flipV="1">
            <a:off x="1640159" y="2614625"/>
            <a:ext cx="1117741" cy="2991264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4B88553-E2E6-F51A-E7CA-71FF785AE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6"/>
            <a:endCxn id="33" idx="2"/>
          </p:cNvCxnSpPr>
          <p:nvPr/>
        </p:nvCxnSpPr>
        <p:spPr>
          <a:xfrm>
            <a:off x="1640159" y="2209185"/>
            <a:ext cx="1114482" cy="1254616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2DBBAEC-36E6-60AF-162D-02EAB1CF26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33" idx="2"/>
          </p:cNvCxnSpPr>
          <p:nvPr/>
        </p:nvCxnSpPr>
        <p:spPr>
          <a:xfrm>
            <a:off x="1636900" y="3058361"/>
            <a:ext cx="1117741" cy="40544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47D8258-C626-F8A1-0E88-869296422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6"/>
            <a:endCxn id="33" idx="2"/>
          </p:cNvCxnSpPr>
          <p:nvPr/>
        </p:nvCxnSpPr>
        <p:spPr>
          <a:xfrm flipV="1">
            <a:off x="1640159" y="3463801"/>
            <a:ext cx="1114482" cy="443736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6C3E23E-73FC-D7C7-C499-8D223B9637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6"/>
            <a:endCxn id="33" idx="2"/>
          </p:cNvCxnSpPr>
          <p:nvPr/>
        </p:nvCxnSpPr>
        <p:spPr>
          <a:xfrm flipV="1">
            <a:off x="1640159" y="3463801"/>
            <a:ext cx="1114482" cy="129291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418619D2-9673-175E-8C07-4C9EE9D6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" idx="6"/>
            <a:endCxn id="33" idx="2"/>
          </p:cNvCxnSpPr>
          <p:nvPr/>
        </p:nvCxnSpPr>
        <p:spPr>
          <a:xfrm flipV="1">
            <a:off x="1640159" y="3463801"/>
            <a:ext cx="1114482" cy="2142088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34737EC9-2E1C-1349-4444-9F685848A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6"/>
            <a:endCxn id="36" idx="2"/>
          </p:cNvCxnSpPr>
          <p:nvPr/>
        </p:nvCxnSpPr>
        <p:spPr>
          <a:xfrm>
            <a:off x="1640159" y="2209185"/>
            <a:ext cx="1117741" cy="210379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FEB72166-38ED-6D24-FB26-554314DCE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36" idx="2"/>
          </p:cNvCxnSpPr>
          <p:nvPr/>
        </p:nvCxnSpPr>
        <p:spPr>
          <a:xfrm>
            <a:off x="1636900" y="3058361"/>
            <a:ext cx="1121000" cy="1254616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E7850E21-4AAD-9AA9-C9E8-FFFDD450E8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6"/>
            <a:endCxn id="36" idx="2"/>
          </p:cNvCxnSpPr>
          <p:nvPr/>
        </p:nvCxnSpPr>
        <p:spPr>
          <a:xfrm>
            <a:off x="1640159" y="3907537"/>
            <a:ext cx="1117741" cy="40544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F34DECC8-A051-B1B3-D4AA-D20973DC8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6"/>
            <a:endCxn id="36" idx="2"/>
          </p:cNvCxnSpPr>
          <p:nvPr/>
        </p:nvCxnSpPr>
        <p:spPr>
          <a:xfrm flipV="1">
            <a:off x="1640159" y="4312977"/>
            <a:ext cx="1117741" cy="443736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4AA603-C4C4-21E8-4E11-AF303D70A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" idx="6"/>
            <a:endCxn id="36" idx="2"/>
          </p:cNvCxnSpPr>
          <p:nvPr/>
        </p:nvCxnSpPr>
        <p:spPr>
          <a:xfrm flipV="1">
            <a:off x="1640159" y="4312977"/>
            <a:ext cx="1117741" cy="129291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6A58E54D-D60B-83E2-A5D6-8E94993C8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6"/>
            <a:endCxn id="39" idx="2"/>
          </p:cNvCxnSpPr>
          <p:nvPr/>
        </p:nvCxnSpPr>
        <p:spPr>
          <a:xfrm>
            <a:off x="1640159" y="2209185"/>
            <a:ext cx="1117741" cy="2952968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60C43B0D-7587-8467-10D7-11D8BA5F0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39" idx="2"/>
          </p:cNvCxnSpPr>
          <p:nvPr/>
        </p:nvCxnSpPr>
        <p:spPr>
          <a:xfrm>
            <a:off x="1636900" y="3058361"/>
            <a:ext cx="1121000" cy="2103792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64017146-E430-85CD-EF5F-02DE6C003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1" idx="6"/>
            <a:endCxn id="39" idx="2"/>
          </p:cNvCxnSpPr>
          <p:nvPr/>
        </p:nvCxnSpPr>
        <p:spPr>
          <a:xfrm>
            <a:off x="1640159" y="3907537"/>
            <a:ext cx="1117741" cy="1254616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B89508B0-1E7B-29D0-D63F-87E5DD97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6"/>
            <a:endCxn id="39" idx="2"/>
          </p:cNvCxnSpPr>
          <p:nvPr/>
        </p:nvCxnSpPr>
        <p:spPr>
          <a:xfrm>
            <a:off x="1640159" y="4756713"/>
            <a:ext cx="1117741" cy="405440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C80D1A5D-F1D9-5532-AAAE-33CA2E5F91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7" idx="6"/>
            <a:endCxn id="39" idx="2"/>
          </p:cNvCxnSpPr>
          <p:nvPr/>
        </p:nvCxnSpPr>
        <p:spPr>
          <a:xfrm flipV="1">
            <a:off x="1640159" y="5162153"/>
            <a:ext cx="1117741" cy="443736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366A3013-D7F1-86A6-BBDB-600230E78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" idx="6"/>
            <a:endCxn id="57" idx="2"/>
          </p:cNvCxnSpPr>
          <p:nvPr/>
        </p:nvCxnSpPr>
        <p:spPr>
          <a:xfrm>
            <a:off x="3387892" y="2614625"/>
            <a:ext cx="909571" cy="444911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E8664D42-F71D-8B2C-0439-9E82B71C9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3" idx="6"/>
            <a:endCxn id="57" idx="2"/>
          </p:cNvCxnSpPr>
          <p:nvPr/>
        </p:nvCxnSpPr>
        <p:spPr>
          <a:xfrm flipV="1">
            <a:off x="3384633" y="3059536"/>
            <a:ext cx="912830" cy="404265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B11D3C20-A858-78E4-1338-1C306723F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6" idx="6"/>
            <a:endCxn id="57" idx="2"/>
          </p:cNvCxnSpPr>
          <p:nvPr/>
        </p:nvCxnSpPr>
        <p:spPr>
          <a:xfrm flipV="1">
            <a:off x="3387892" y="3059536"/>
            <a:ext cx="909571" cy="1253441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8B387D5E-8C23-D5E6-2CDA-69598F801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9" idx="6"/>
            <a:endCxn id="57" idx="2"/>
          </p:cNvCxnSpPr>
          <p:nvPr/>
        </p:nvCxnSpPr>
        <p:spPr>
          <a:xfrm flipV="1">
            <a:off x="3387892" y="3059536"/>
            <a:ext cx="909571" cy="2102617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9AD7642A-29F6-D0CE-DDA8-0F8B9DFCB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" idx="6"/>
            <a:endCxn id="60" idx="2"/>
          </p:cNvCxnSpPr>
          <p:nvPr/>
        </p:nvCxnSpPr>
        <p:spPr>
          <a:xfrm>
            <a:off x="3387892" y="2614625"/>
            <a:ext cx="912830" cy="1294087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6A4A4E27-60CE-54E3-81B1-EF37AF38F2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3" idx="6"/>
            <a:endCxn id="60" idx="2"/>
          </p:cNvCxnSpPr>
          <p:nvPr/>
        </p:nvCxnSpPr>
        <p:spPr>
          <a:xfrm>
            <a:off x="3384633" y="3463801"/>
            <a:ext cx="916089" cy="444911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182E6C8D-D5C3-62C9-E8B3-36CFC3EB5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6" idx="6"/>
            <a:endCxn id="60" idx="2"/>
          </p:cNvCxnSpPr>
          <p:nvPr/>
        </p:nvCxnSpPr>
        <p:spPr>
          <a:xfrm flipV="1">
            <a:off x="3387892" y="3908712"/>
            <a:ext cx="912830" cy="404265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E9B69376-FCA8-16A1-E86F-32A9D5595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9" idx="6"/>
            <a:endCxn id="60" idx="2"/>
          </p:cNvCxnSpPr>
          <p:nvPr/>
        </p:nvCxnSpPr>
        <p:spPr>
          <a:xfrm flipV="1">
            <a:off x="3387892" y="3908712"/>
            <a:ext cx="912830" cy="1253441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15CD59A2-D963-4A27-853E-39AE4CC93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" idx="6"/>
            <a:endCxn id="63" idx="2"/>
          </p:cNvCxnSpPr>
          <p:nvPr/>
        </p:nvCxnSpPr>
        <p:spPr>
          <a:xfrm>
            <a:off x="3387892" y="2614625"/>
            <a:ext cx="912830" cy="2143263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4FCED6DF-D02D-777C-B9BF-AE3CD90A4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3" idx="6"/>
            <a:endCxn id="63" idx="2"/>
          </p:cNvCxnSpPr>
          <p:nvPr/>
        </p:nvCxnSpPr>
        <p:spPr>
          <a:xfrm>
            <a:off x="3384633" y="3463801"/>
            <a:ext cx="916089" cy="1294087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5D72EDED-AA15-7875-5629-1B71AF9D2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6" idx="6"/>
            <a:endCxn id="63" idx="2"/>
          </p:cNvCxnSpPr>
          <p:nvPr/>
        </p:nvCxnSpPr>
        <p:spPr>
          <a:xfrm>
            <a:off x="3387892" y="4312977"/>
            <a:ext cx="912830" cy="444911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19024CAF-F9BE-171A-1A1F-E09102236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9" idx="6"/>
            <a:endCxn id="63" idx="2"/>
          </p:cNvCxnSpPr>
          <p:nvPr/>
        </p:nvCxnSpPr>
        <p:spPr>
          <a:xfrm flipV="1">
            <a:off x="3387892" y="4757888"/>
            <a:ext cx="912830" cy="404265"/>
          </a:xfrm>
          <a:prstGeom prst="line">
            <a:avLst/>
          </a:prstGeom>
          <a:ln w="2857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DA0FA490-7B10-BB89-ADAE-1805FAAA83B2}"/>
              </a:ext>
            </a:extLst>
          </p:cNvPr>
          <p:cNvSpPr txBox="1"/>
          <p:nvPr/>
        </p:nvSpPr>
        <p:spPr>
          <a:xfrm>
            <a:off x="712161" y="1465529"/>
            <a:ext cx="1219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4"/>
                </a:solidFill>
              </a:rPr>
              <a:t>Input Layer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B9899666-3F4D-1214-F258-E359DED79BC3}"/>
              </a:ext>
            </a:extLst>
          </p:cNvPr>
          <p:cNvSpPr txBox="1"/>
          <p:nvPr/>
        </p:nvSpPr>
        <p:spPr>
          <a:xfrm>
            <a:off x="3089057" y="1468466"/>
            <a:ext cx="1503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1"/>
                </a:solidFill>
              </a:rPr>
              <a:t>Hidden Layers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65806192-5A71-9580-DA95-FEE4885426F1}"/>
              </a:ext>
            </a:extLst>
          </p:cNvPr>
          <p:cNvSpPr txBox="1"/>
          <p:nvPr/>
        </p:nvSpPr>
        <p:spPr>
          <a:xfrm>
            <a:off x="5420184" y="1465529"/>
            <a:ext cx="15039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Output Layer</a:t>
            </a:r>
          </a:p>
        </p:txBody>
      </p:sp>
      <p:sp>
        <p:nvSpPr>
          <p:cNvPr id="190" name="Left Bracket 189">
            <a:extLst>
              <a:ext uri="{FF2B5EF4-FFF2-40B4-BE49-F238E27FC236}">
                <a16:creationId xmlns:a16="http://schemas.microsoft.com/office/drawing/2014/main" id="{2FB823C2-B1C6-C2CA-6562-700742B98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3764111" y="861399"/>
            <a:ext cx="153873" cy="2172814"/>
          </a:xfrm>
          <a:prstGeom prst="leftBracket">
            <a:avLst/>
          </a:prstGeom>
          <a:ln w="38100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4D70F107-D050-9B44-FD7B-1C2A92B5DE28}"/>
                  </a:ext>
                </a:extLst>
              </p:cNvPr>
              <p:cNvSpPr txBox="1"/>
              <p:nvPr/>
            </p:nvSpPr>
            <p:spPr>
              <a:xfrm>
                <a:off x="1709303" y="5726894"/>
                <a:ext cx="1570495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2" name="TextBox 191">
                <a:extLst>
                  <a:ext uri="{FF2B5EF4-FFF2-40B4-BE49-F238E27FC236}">
                    <a16:creationId xmlns:a16="http://schemas.microsoft.com/office/drawing/2014/main" id="{4D70F107-D050-9B44-FD7B-1C2A92B5DE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303" y="5726894"/>
                <a:ext cx="1570495" cy="3808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04AE5995-AF4B-87F1-60D6-99BE3E7402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167" y="1893090"/>
            <a:ext cx="629992" cy="632190"/>
            <a:chOff x="1286791" y="2102183"/>
            <a:chExt cx="629992" cy="63219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59B49A5-B228-AB13-7E2D-DCAB33FE3090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B7DCAA7-48AC-97C6-191C-55470696E45C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57589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7B7DCAA7-48AC-97C6-191C-55470696E4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57589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6A88BCD-5AC8-EEE8-1681-6C7AD1330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6908" y="2742266"/>
            <a:ext cx="633849" cy="632190"/>
            <a:chOff x="1286791" y="2102183"/>
            <a:chExt cx="633849" cy="63219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42B52EF-16BF-9FA7-0297-C8B91329BAC8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6AAFFFC-D1E3-0C48-ABE6-1FC1664A6828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96AAFFFC-D1E3-0C48-ABE6-1FC1664A682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B4EFE44-EDD4-2469-73DB-7B020686B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167" y="3591442"/>
            <a:ext cx="633849" cy="632190"/>
            <a:chOff x="1286791" y="2102183"/>
            <a:chExt cx="633849" cy="63219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7493CCD-242A-8BDC-32B2-13BB8E666BAA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FABE3C0-161A-3B40-37D6-A7C38BE17B63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DFABE3C0-161A-3B40-37D6-A7C38BE17B6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642E035-A948-56E1-E3F2-A1F6C7AC1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167" y="4440618"/>
            <a:ext cx="633849" cy="632190"/>
            <a:chOff x="1286791" y="2102183"/>
            <a:chExt cx="633849" cy="632190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1F5D2DA-3CAA-94C7-FE1C-D36921E64A5E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6CACFAE-A945-1677-B03E-323CE3D86D2B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6CACFAE-A945-1677-B03E-323CE3D86D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64705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3DD059B-C16C-891F-55F1-AEC0D945B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0167" y="5289794"/>
            <a:ext cx="653728" cy="632190"/>
            <a:chOff x="1286791" y="2102183"/>
            <a:chExt cx="653728" cy="632190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5C2813B-68E3-B5E1-10EF-274B0D8E8240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D3DC48A-47E8-71AA-91A5-3F9888A4C135}"/>
                    </a:ext>
                  </a:extLst>
                </p:cNvPr>
                <p:cNvSpPr txBox="1"/>
                <p:nvPr/>
              </p:nvSpPr>
              <p:spPr>
                <a:xfrm>
                  <a:off x="1355935" y="2168297"/>
                  <a:ext cx="58458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D3DC48A-47E8-71AA-91A5-3F9888A4C1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5935" y="2168297"/>
                  <a:ext cx="584584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AD063932-2E99-DE72-14D2-D4091B659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7900" y="2298530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6CF55A8-425A-1E93-6A3E-82244464FC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4641" y="3147706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49DCFE4-178D-539A-D514-BD43D9E73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7900" y="3996882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131E472-D7F9-1437-DD25-7E633B0D2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7900" y="4846058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3042CD5-179D-7F57-B36F-72EAFB869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97463" y="2743441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D55EFDA-B39D-486B-8294-9A3A343592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722" y="3592617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5081C2E-61B4-A0F3-B8DC-B5149B18E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00722" y="4441793"/>
            <a:ext cx="629992" cy="63219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A40F62AF-05B2-86F1-0821-43E1144237E7}"/>
                  </a:ext>
                </a:extLst>
              </p:cNvPr>
              <p:cNvSpPr txBox="1"/>
              <p:nvPr/>
            </p:nvSpPr>
            <p:spPr>
              <a:xfrm>
                <a:off x="2821568" y="2393611"/>
                <a:ext cx="542526" cy="438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A40F62AF-05B2-86F1-0821-43E114423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568" y="2393611"/>
                <a:ext cx="542526" cy="4382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F4E9C259-6AA7-B29F-0109-F76C03EBA4AC}"/>
                  </a:ext>
                </a:extLst>
              </p:cNvPr>
              <p:cNvSpPr txBox="1"/>
              <p:nvPr/>
            </p:nvSpPr>
            <p:spPr>
              <a:xfrm>
                <a:off x="2803263" y="3244670"/>
                <a:ext cx="542526" cy="45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F4E9C259-6AA7-B29F-0109-F76C03EBA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263" y="3244670"/>
                <a:ext cx="542526" cy="45076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185F02DD-3615-44B3-89B3-2737A203356C}"/>
                  </a:ext>
                </a:extLst>
              </p:cNvPr>
              <p:cNvSpPr txBox="1"/>
              <p:nvPr/>
            </p:nvSpPr>
            <p:spPr>
              <a:xfrm>
                <a:off x="2821568" y="4087595"/>
                <a:ext cx="542526" cy="45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185F02DD-3615-44B3-89B3-2737A20335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568" y="4087595"/>
                <a:ext cx="542526" cy="4507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B86238DF-FFCE-23A5-9714-6A82E2774706}"/>
                  </a:ext>
                </a:extLst>
              </p:cNvPr>
              <p:cNvSpPr txBox="1"/>
              <p:nvPr/>
            </p:nvSpPr>
            <p:spPr>
              <a:xfrm>
                <a:off x="2812603" y="4945736"/>
                <a:ext cx="542526" cy="428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(1)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B86238DF-FFCE-23A5-9714-6A82E2774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2603" y="4945736"/>
                <a:ext cx="542526" cy="428707"/>
              </a:xfrm>
              <a:prstGeom prst="rect">
                <a:avLst/>
              </a:prstGeom>
              <a:blipFill>
                <a:blip r:embed="rId11"/>
                <a:stretch>
                  <a:fillRect r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22003DC7-6984-EA06-845E-733817DBFCD8}"/>
                  </a:ext>
                </a:extLst>
              </p:cNvPr>
              <p:cNvSpPr txBox="1"/>
              <p:nvPr/>
            </p:nvSpPr>
            <p:spPr>
              <a:xfrm>
                <a:off x="3298780" y="5726894"/>
                <a:ext cx="1566134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22003DC7-6984-EA06-845E-733817DBFC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8780" y="5726894"/>
                <a:ext cx="1566134" cy="38081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7601ADCF-49A6-379E-F539-FA19A8933361}"/>
                  </a:ext>
                </a:extLst>
              </p:cNvPr>
              <p:cNvSpPr txBox="1"/>
              <p:nvPr/>
            </p:nvSpPr>
            <p:spPr>
              <a:xfrm>
                <a:off x="4365774" y="2831873"/>
                <a:ext cx="542526" cy="438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7601ADCF-49A6-379E-F539-FA19A8933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5774" y="2831873"/>
                <a:ext cx="542526" cy="43826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E94C7F19-2F92-7729-6277-153932EBE09C}"/>
                  </a:ext>
                </a:extLst>
              </p:cNvPr>
              <p:cNvSpPr txBox="1"/>
              <p:nvPr/>
            </p:nvSpPr>
            <p:spPr>
              <a:xfrm>
                <a:off x="4363473" y="3694333"/>
                <a:ext cx="542526" cy="45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E94C7F19-2F92-7729-6277-153932EBE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73" y="3694333"/>
                <a:ext cx="542526" cy="45076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7FDF40C-2E95-583E-4F66-AC4E4AECD6E6}"/>
                  </a:ext>
                </a:extLst>
              </p:cNvPr>
              <p:cNvSpPr txBox="1"/>
              <p:nvPr/>
            </p:nvSpPr>
            <p:spPr>
              <a:xfrm>
                <a:off x="4363473" y="4540296"/>
                <a:ext cx="542526" cy="45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(2)</m:t>
                          </m:r>
                        </m:sup>
                      </m:sSubSup>
                    </m:oMath>
                  </m:oMathPara>
                </a14:m>
                <a:endParaRPr lang="en-US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67FDF40C-2E95-583E-4F66-AC4E4AECD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73" y="4540296"/>
                <a:ext cx="542526" cy="450764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2BC2E9F-115B-007C-56F7-24F341336B23}"/>
                  </a:ext>
                </a:extLst>
              </p:cNvPr>
              <p:cNvSpPr txBox="1"/>
              <p:nvPr/>
            </p:nvSpPr>
            <p:spPr>
              <a:xfrm>
                <a:off x="4878407" y="5726894"/>
                <a:ext cx="1496435" cy="380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(3)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D2BC2E9F-115B-007C-56F7-24F341336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8407" y="5726894"/>
                <a:ext cx="1496435" cy="38081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3" name="Rounded Rectangle 202">
                <a:extLst>
                  <a:ext uri="{FF2B5EF4-FFF2-40B4-BE49-F238E27FC236}">
                    <a16:creationId xmlns:a16="http://schemas.microsoft.com/office/drawing/2014/main" id="{22F2FD7F-8797-4BC0-6812-86E8E28FFB41}"/>
                  </a:ext>
                </a:extLst>
              </p:cNvPr>
              <p:cNvSpPr/>
              <p:nvPr/>
            </p:nvSpPr>
            <p:spPr>
              <a:xfrm>
                <a:off x="7360427" y="1238614"/>
                <a:ext cx="4391526" cy="798162"/>
              </a:xfrm>
              <a:prstGeom prst="roundRect">
                <a:avLst>
                  <a:gd name="adj" fmla="val 8965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US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argmax</m:t>
                          </m:r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sSub>
                        <m:sSubPr>
                          <m:ctrlP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US" sz="20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3" name="Rounded Rectangle 202">
                <a:extLst>
                  <a:ext uri="{FF2B5EF4-FFF2-40B4-BE49-F238E27FC236}">
                    <a16:creationId xmlns:a16="http://schemas.microsoft.com/office/drawing/2014/main" id="{22F2FD7F-8797-4BC0-6812-86E8E28FFB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427" y="1238614"/>
                <a:ext cx="4391526" cy="798162"/>
              </a:xfrm>
              <a:prstGeom prst="roundRect">
                <a:avLst>
                  <a:gd name="adj" fmla="val 8965"/>
                </a:avLst>
              </a:prstGeom>
              <a:blipFill>
                <a:blip r:embed="rId17"/>
                <a:stretch>
                  <a:fillRect/>
                </a:stretch>
              </a:blipFill>
              <a:ln w="38100">
                <a:solidFill>
                  <a:schemeClr val="accent2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C90639B2-7C1A-669D-1AF5-E16780F8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57179" y="3572293"/>
            <a:ext cx="629992" cy="632190"/>
            <a:chOff x="1286791" y="2102183"/>
            <a:chExt cx="629992" cy="63219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1AA3025-1034-376A-04D5-BF0649CF4588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F1BA53A-ADFD-53A0-AE73-DC6CFB756DDC}"/>
                    </a:ext>
                  </a:extLst>
                </p:cNvPr>
                <p:cNvSpPr txBox="1"/>
                <p:nvPr/>
              </p:nvSpPr>
              <p:spPr>
                <a:xfrm>
                  <a:off x="1340431" y="2181744"/>
                  <a:ext cx="566437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4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6F1BA53A-ADFD-53A0-AE73-DC6CFB756D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0431" y="2181744"/>
                  <a:ext cx="566437" cy="461665"/>
                </a:xfrm>
                <a:prstGeom prst="rect">
                  <a:avLst/>
                </a:prstGeom>
                <a:blipFill>
                  <a:blip r:embed="rId18"/>
                  <a:stretch>
                    <a:fillRect t="-2703"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FDA759-61D8-4FE1-2428-E08406E22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56463" y="2743441"/>
            <a:ext cx="629992" cy="632190"/>
            <a:chOff x="1286791" y="2102183"/>
            <a:chExt cx="629992" cy="63219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A570443-9CD8-17F2-1387-6CEEC865740E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6EB5A27-8132-0CB1-39B4-144A27B2A297}"/>
                    </a:ext>
                  </a:extLst>
                </p:cNvPr>
                <p:cNvSpPr txBox="1"/>
                <p:nvPr/>
              </p:nvSpPr>
              <p:spPr>
                <a:xfrm>
                  <a:off x="1340431" y="2181744"/>
                  <a:ext cx="559320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4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A6EB5A27-8132-0CB1-39B4-144A27B2A2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0431" y="2181744"/>
                  <a:ext cx="559320" cy="461665"/>
                </a:xfrm>
                <a:prstGeom prst="rect">
                  <a:avLst/>
                </a:prstGeom>
                <a:blipFill>
                  <a:blip r:embed="rId19"/>
                  <a:stretch>
                    <a:fillRect t="-5405"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C9C8CA-069C-C8C7-F72F-08A0FA4E6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57179" y="4441793"/>
            <a:ext cx="629992" cy="632190"/>
            <a:chOff x="1286791" y="2102183"/>
            <a:chExt cx="629992" cy="63219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00D7960-A4D3-F325-B0C7-D9D3B6586411}"/>
                </a:ext>
              </a:extLst>
            </p:cNvPr>
            <p:cNvSpPr/>
            <p:nvPr/>
          </p:nvSpPr>
          <p:spPr>
            <a:xfrm>
              <a:off x="1286791" y="2102183"/>
              <a:ext cx="629992" cy="63219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A5F50D1-6B5A-9E94-DA74-369B8430A7AF}"/>
                    </a:ext>
                  </a:extLst>
                </p:cNvPr>
                <p:cNvSpPr txBox="1"/>
                <p:nvPr/>
              </p:nvSpPr>
              <p:spPr>
                <a:xfrm>
                  <a:off x="1340431" y="2181744"/>
                  <a:ext cx="53976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24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DA5F50D1-6B5A-9E94-DA74-369B8430A7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0431" y="2181744"/>
                  <a:ext cx="539763" cy="461665"/>
                </a:xfrm>
                <a:prstGeom prst="rect">
                  <a:avLst/>
                </a:prstGeom>
                <a:blipFill>
                  <a:blip r:embed="rId20"/>
                  <a:stretch>
                    <a:fillRect t="-5405"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122E965-60DE-10BB-E7CA-EB891877DE65}"/>
                  </a:ext>
                </a:extLst>
              </p:cNvPr>
              <p:cNvSpPr txBox="1"/>
              <p:nvPr/>
            </p:nvSpPr>
            <p:spPr>
              <a:xfrm>
                <a:off x="7360427" y="2674790"/>
                <a:ext cx="4334414" cy="3185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/>
                  <a:t> are called </a:t>
                </a:r>
                <a:r>
                  <a:rPr lang="en-US" b="1" dirty="0">
                    <a:solidFill>
                      <a:schemeClr val="accent2"/>
                    </a:solidFill>
                  </a:rPr>
                  <a:t>logits</a:t>
                </a:r>
                <a:r>
                  <a:rPr lang="en-US" dirty="0"/>
                  <a:t>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Normalize by sum?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̂"/>
                                      <m:ctrlPr>
                                        <a:rPr lang="en-US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Problem: logits can be negative…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Solution: </a:t>
                </a:r>
                <a:r>
                  <a:rPr lang="en-US" b="1" dirty="0" err="1">
                    <a:solidFill>
                      <a:schemeClr val="accent2"/>
                    </a:solidFill>
                  </a:rPr>
                  <a:t>Softmax</a:t>
                </a:r>
                <a:r>
                  <a:rPr lang="en-US" dirty="0"/>
                  <a:t> function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num>
                        <m:den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/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sub>
                                  </m:sSub>
                                </m:sup>
                              </m:sSup>
                            </m:e>
                          </m:nary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122E965-60DE-10BB-E7CA-EB891877DE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427" y="2674790"/>
                <a:ext cx="4334414" cy="3185103"/>
              </a:xfrm>
              <a:prstGeom prst="rect">
                <a:avLst/>
              </a:prstGeom>
              <a:blipFill>
                <a:blip r:embed="rId21"/>
                <a:stretch>
                  <a:fillRect l="-877" t="-794" b="-190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416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9CA54-0CFA-DEAD-9E73-76A5C80AF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8A9EDC-2340-F74C-24C7-FE68B4729EA4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E368D-6013-080D-52F7-4958B3638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13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93A10D-49A2-6A2D-456C-22CA1C02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(2)</a:t>
            </a:r>
          </a:p>
        </p:txBody>
      </p:sp>
    </p:spTree>
    <p:extLst>
      <p:ext uri="{BB962C8B-B14F-4D97-AF65-F5344CB8AC3E}">
        <p14:creationId xmlns:p14="http://schemas.microsoft.com/office/powerpoint/2010/main" val="4132589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77F3A3-FDB1-036A-6131-3E24F4D76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XOR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FD99D29E-2B67-609B-CE54-47806D5760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i="1" dirty="0">
                    <a:latin typeface="+mj-lt"/>
                  </a:rPr>
                  <a:t>Can we learn XOR?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XOR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OR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AND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NOT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), 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AND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NOT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Need to learn:</a:t>
                </a:r>
              </a:p>
              <a:p>
                <a:pPr lvl="1"/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AND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NOT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AND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NOT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b="0" dirty="0"/>
              </a:p>
              <a:p>
                <a:pPr lvl="1"/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OR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FD99D29E-2B67-609B-CE54-47806D5760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ECEAE-9618-50EA-BD66-386A53F1E2C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52BFE-E7EF-0889-7E29-532FE3E0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01A0643-5BC5-8060-7B1B-83D0EF23E82C}"/>
                  </a:ext>
                </a:extLst>
              </p:cNvPr>
              <p:cNvSpPr/>
              <p:nvPr/>
            </p:nvSpPr>
            <p:spPr>
              <a:xfrm>
                <a:off x="4057659" y="4086225"/>
                <a:ext cx="2914650" cy="1071563"/>
              </a:xfrm>
              <a:prstGeom prst="roundRect">
                <a:avLst>
                  <a:gd name="adj" fmla="val 6834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i="1" dirty="0">
                    <a:solidFill>
                      <a:schemeClr val="accent4"/>
                    </a:solidFill>
                    <a:latin typeface="+mj-lt"/>
                  </a:rPr>
                  <a:t>What perceptron weights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4"/>
                        </a:solidFill>
                        <a:latin typeface="+mj-lt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solidFill>
                          <a:schemeClr val="accent4"/>
                        </a:solidFill>
                        <a:latin typeface="+mj-lt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accent4"/>
                            </a:solidFill>
                            <a:latin typeface="+mj-lt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i="1" dirty="0">
                    <a:solidFill>
                      <a:schemeClr val="accent4"/>
                    </a:solidFill>
                    <a:latin typeface="+mj-lt"/>
                  </a:rPr>
                  <a:t> approximate these functions?</a:t>
                </a:r>
              </a:p>
            </p:txBody>
          </p:sp>
        </mc:Choice>
        <mc:Fallback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101A0643-5BC5-8060-7B1B-83D0EF23E8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659" y="4086225"/>
                <a:ext cx="2914650" cy="1071563"/>
              </a:xfrm>
              <a:prstGeom prst="roundRect">
                <a:avLst>
                  <a:gd name="adj" fmla="val 6834"/>
                </a:avLst>
              </a:prstGeom>
              <a:blipFill>
                <a:blip r:embed="rId3"/>
                <a:stretch>
                  <a:fillRect r="-1717" b="-1136"/>
                </a:stretch>
              </a:blipFill>
              <a:ln w="38100"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449442E0-CF26-9727-6D89-C44BB9A2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498000" y="3528993"/>
            <a:ext cx="4160217" cy="2340181"/>
            <a:chOff x="7498000" y="3528993"/>
            <a:chExt cx="4160217" cy="2340181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5090B224-F185-5726-615E-BD36EE765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endCxn id="13" idx="2"/>
            </p:cNvCxnSpPr>
            <p:nvPr/>
          </p:nvCxnSpPr>
          <p:spPr>
            <a:xfrm>
              <a:off x="7498001" y="5461973"/>
              <a:ext cx="788747" cy="0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05C5D54-CA23-6143-7FDD-3EBE341609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endCxn id="9" idx="2"/>
            </p:cNvCxnSpPr>
            <p:nvPr/>
          </p:nvCxnSpPr>
          <p:spPr>
            <a:xfrm>
              <a:off x="7498000" y="3927007"/>
              <a:ext cx="788749" cy="9187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D8D5864-2FC7-CF16-9A1A-2FF27B7E7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9" idx="6"/>
              <a:endCxn id="16" idx="1"/>
            </p:cNvCxnSpPr>
            <p:nvPr/>
          </p:nvCxnSpPr>
          <p:spPr>
            <a:xfrm>
              <a:off x="9101136" y="3936194"/>
              <a:ext cx="1073213" cy="526467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5B33EAE1-2CB6-3ADD-B2D0-1839E1772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3" idx="6"/>
              <a:endCxn id="16" idx="3"/>
            </p:cNvCxnSpPr>
            <p:nvPr/>
          </p:nvCxnSpPr>
          <p:spPr>
            <a:xfrm flipV="1">
              <a:off x="9101135" y="5038531"/>
              <a:ext cx="1073214" cy="423442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ACCABEF7-90EC-0CEA-D8D8-1C7BD86E46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10869468" y="4766789"/>
              <a:ext cx="788749" cy="9187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DF414CB-6EE7-4F5E-3540-67FFA157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286749" y="3528993"/>
              <a:ext cx="814387" cy="81440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DADB28A-8EFD-B459-488B-23743203F1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286748" y="5054772"/>
              <a:ext cx="814387" cy="81440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4D9D329-5C59-B6E9-D302-32567360E148}"/>
                </a:ext>
              </a:extLst>
            </p:cNvPr>
            <p:cNvSpPr txBox="1"/>
            <p:nvPr/>
          </p:nvSpPr>
          <p:spPr>
            <a:xfrm>
              <a:off x="8351400" y="5305883"/>
              <a:ext cx="7136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AND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1D7984-BC79-96CB-7BAE-680372313CA8}"/>
                </a:ext>
              </a:extLst>
            </p:cNvPr>
            <p:cNvSpPr txBox="1"/>
            <p:nvPr/>
          </p:nvSpPr>
          <p:spPr>
            <a:xfrm>
              <a:off x="8351400" y="3751528"/>
              <a:ext cx="7136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AND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CADEEB1-5CD3-0239-C950-F391CF547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055085" y="4343395"/>
              <a:ext cx="814387" cy="81440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980B4B-6603-45BA-FC51-63AAD21D4192}"/>
                </a:ext>
              </a:extLst>
            </p:cNvPr>
            <p:cNvSpPr txBox="1"/>
            <p:nvPr/>
          </p:nvSpPr>
          <p:spPr>
            <a:xfrm>
              <a:off x="10195216" y="4580218"/>
              <a:ext cx="534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720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llustration of the orange robot tinkering with a large four-layer network of yellow neurons.">
            <a:extLst>
              <a:ext uri="{FF2B5EF4-FFF2-40B4-BE49-F238E27FC236}">
                <a16:creationId xmlns:a16="http://schemas.microsoft.com/office/drawing/2014/main" id="{304363AF-5B03-A3EE-B1F5-58EA7A826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446" y="1047285"/>
            <a:ext cx="4028395" cy="5046021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A5E827EC-51CA-DCD5-69EC-F12A26C5E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Network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88D8C8B-DEE4-B368-A1D6-259B39474E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9" y="1590261"/>
            <a:ext cx="8454482" cy="460613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chemeClr val="accent1"/>
                </a:solidFill>
                <a:latin typeface="Avenir Next" panose="020B0503020202020204" pitchFamily="34" charset="0"/>
              </a:rPr>
              <a:t>Neural networks </a:t>
            </a:r>
            <a:r>
              <a:rPr lang="en-US" dirty="0"/>
              <a:t>consist of neurons connected by weighted edges in some architecture</a:t>
            </a:r>
          </a:p>
          <a:p>
            <a:r>
              <a:rPr lang="en-US" dirty="0"/>
              <a:t>Multilayer </a:t>
            </a:r>
            <a:r>
              <a:rPr lang="en-US" dirty="0" err="1"/>
              <a:t>perceptrons</a:t>
            </a:r>
            <a:r>
              <a:rPr lang="en-US" dirty="0"/>
              <a:t> are the classic neural networks</a:t>
            </a:r>
          </a:p>
          <a:p>
            <a:pPr lvl="1"/>
            <a:r>
              <a:rPr lang="en-US" dirty="0"/>
              <a:t>MLPs are an instance of a type of NN called </a:t>
            </a:r>
            <a:r>
              <a:rPr lang="en-US" b="1" dirty="0"/>
              <a:t>feed-forward networks</a:t>
            </a:r>
          </a:p>
          <a:p>
            <a:r>
              <a:rPr lang="en-US" dirty="0"/>
              <a:t>Hyperparameters:</a:t>
            </a:r>
          </a:p>
          <a:p>
            <a:pPr lvl="1"/>
            <a:r>
              <a:rPr lang="en-US" dirty="0"/>
              <a:t>Network Structure:</a:t>
            </a:r>
          </a:p>
          <a:p>
            <a:pPr lvl="2"/>
            <a:r>
              <a:rPr lang="en-US" dirty="0"/>
              <a:t>Number of hidden layers</a:t>
            </a:r>
          </a:p>
          <a:p>
            <a:pPr lvl="2"/>
            <a:r>
              <a:rPr lang="en-US" dirty="0"/>
              <a:t>Hidden layer sizes</a:t>
            </a:r>
          </a:p>
          <a:p>
            <a:pPr lvl="2"/>
            <a:r>
              <a:rPr lang="en-US" dirty="0"/>
              <a:t>Connections between neurons</a:t>
            </a:r>
          </a:p>
          <a:p>
            <a:pPr lvl="1"/>
            <a:r>
              <a:rPr lang="en-US" dirty="0"/>
              <a:t>Activation Function</a:t>
            </a:r>
          </a:p>
          <a:p>
            <a:pPr lvl="1"/>
            <a:r>
              <a:rPr lang="en-US" dirty="0"/>
              <a:t>…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63DE6-8CD6-ECE5-2EA1-B2B9760DD37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276D9C-05D4-89C4-15F7-9D6B8C351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71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DF7B895-3EF0-E773-C1EB-176CC0EC5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Approximation Theorem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AEE578E-B60B-FF87-95E3-18BC3101D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b="1" dirty="0">
                <a:solidFill>
                  <a:schemeClr val="accent2"/>
                </a:solidFill>
                <a:latin typeface="Avenir Next" panose="020B0503020202020204" pitchFamily="34" charset="0"/>
              </a:rPr>
              <a:t>Theorem: </a:t>
            </a:r>
            <a:r>
              <a:rPr lang="en-US" dirty="0"/>
              <a:t>A one-layer feed-forward neural network of sufficient width and a nonlinear activation function can model an arbitrary continuous function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B7FE4-8751-DC00-3B18-F40576104DB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910930-088B-E692-0BCD-A8013DFC1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 descr="OC] Neural network learning to approximate Sine-function : r/dataisbeautiful">
            <a:extLst>
              <a:ext uri="{FF2B5EF4-FFF2-40B4-BE49-F238E27FC236}">
                <a16:creationId xmlns:a16="http://schemas.microsoft.com/office/drawing/2014/main" id="{2F8E1464-407E-846D-2918-CD854D80F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543" y="2594214"/>
            <a:ext cx="4802914" cy="360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455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F7ED6-DEEB-D3EE-F773-D85719BCA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223496-B755-E41B-E7B7-246065EDE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XOR: Revisited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A72021E-8D60-60B6-0733-4571051873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i="1" dirty="0">
                    <a:latin typeface="+mj-lt"/>
                  </a:rPr>
                  <a:t>Can we learn XOR with a </a:t>
                </a:r>
                <a:r>
                  <a:rPr lang="en-US" i="1" u="sng" dirty="0">
                    <a:latin typeface="+mj-lt"/>
                  </a:rPr>
                  <a:t>shallow</a:t>
                </a:r>
                <a:r>
                  <a:rPr lang="en-US" i="1" dirty="0">
                    <a:latin typeface="+mj-lt"/>
                  </a:rPr>
                  <a:t> network??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XOR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A72021E-8D60-60B6-0733-4571051873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A3505-230D-0256-4F4F-F42767D9084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6F9D41-5A86-3F7E-7328-2551D1F7A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17</a:t>
            </a:fld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ADECB9D3-75CA-5767-8624-20CE35A34A50}"/>
              </a:ext>
            </a:extLst>
          </p:cNvPr>
          <p:cNvSpPr/>
          <p:nvPr/>
        </p:nvSpPr>
        <p:spPr>
          <a:xfrm>
            <a:off x="1026361" y="3487178"/>
            <a:ext cx="5916800" cy="891292"/>
          </a:xfrm>
          <a:prstGeom prst="roundRect">
            <a:avLst>
              <a:gd name="adj" fmla="val 9307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3"/>
                </a:solidFill>
              </a:rPr>
              <a:t>Yes, but no longer as a composition of functions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BACFBEB-369C-475F-FC4C-0664E7D4C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830000" y="2007701"/>
            <a:ext cx="3158736" cy="3861473"/>
            <a:chOff x="7830000" y="2007701"/>
            <a:chExt cx="3158736" cy="3861473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0CB5545-97B0-94B1-785C-ABC3B39B8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9" idx="6"/>
              <a:endCxn id="2" idx="2"/>
            </p:cNvCxnSpPr>
            <p:nvPr/>
          </p:nvCxnSpPr>
          <p:spPr>
            <a:xfrm>
              <a:off x="9101136" y="3936194"/>
              <a:ext cx="1073213" cy="0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C185C3A-AD1E-BF07-6FBB-C03F49D19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3" idx="6"/>
              <a:endCxn id="2" idx="3"/>
            </p:cNvCxnSpPr>
            <p:nvPr/>
          </p:nvCxnSpPr>
          <p:spPr>
            <a:xfrm flipV="1">
              <a:off x="9101135" y="4224129"/>
              <a:ext cx="1192478" cy="1237844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1C0B3B9-8E97-270D-0971-BE837EFC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1" idx="6"/>
              <a:endCxn id="2" idx="1"/>
            </p:cNvCxnSpPr>
            <p:nvPr/>
          </p:nvCxnSpPr>
          <p:spPr>
            <a:xfrm>
              <a:off x="9101135" y="2414902"/>
              <a:ext cx="1192478" cy="1233357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000958E-DF41-16C6-2E88-B29B17FFB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286749" y="3528993"/>
              <a:ext cx="814387" cy="81440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D07B2EB-DA4F-4E84-79BA-60F5D1B86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286748" y="5054772"/>
              <a:ext cx="814387" cy="81440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F3C92F-B887-FA70-41F6-436BB92166B5}"/>
                </a:ext>
              </a:extLst>
            </p:cNvPr>
            <p:cNvSpPr txBox="1"/>
            <p:nvPr/>
          </p:nvSpPr>
          <p:spPr>
            <a:xfrm>
              <a:off x="8552577" y="5305883"/>
              <a:ext cx="311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?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7C8B0F7-0914-29AD-D22E-A57A61C346EA}"/>
                </a:ext>
              </a:extLst>
            </p:cNvPr>
            <p:cNvSpPr txBox="1"/>
            <p:nvPr/>
          </p:nvSpPr>
          <p:spPr>
            <a:xfrm>
              <a:off x="8552577" y="3751528"/>
              <a:ext cx="311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?</a:t>
              </a:r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F15CA537-1008-E603-03EB-C126DCA96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0174349" y="3528993"/>
              <a:ext cx="814387" cy="81440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5751568-4C98-64B7-A1DB-10E14F1486B0}"/>
                </a:ext>
              </a:extLst>
            </p:cNvPr>
            <p:cNvSpPr txBox="1"/>
            <p:nvPr/>
          </p:nvSpPr>
          <p:spPr>
            <a:xfrm>
              <a:off x="10254246" y="3751528"/>
              <a:ext cx="6890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XOR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5BF31D5-0C6E-57B8-7BCF-83A55B216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286748" y="2007701"/>
              <a:ext cx="814387" cy="814402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D8AD826-00EA-BDA8-6155-C77AC55C6976}"/>
                </a:ext>
              </a:extLst>
            </p:cNvPr>
            <p:cNvSpPr txBox="1"/>
            <p:nvPr/>
          </p:nvSpPr>
          <p:spPr>
            <a:xfrm>
              <a:off x="8552576" y="2230236"/>
              <a:ext cx="3113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/>
                <a:t>?</a:t>
              </a: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EFBA6E8F-9AB3-5604-0AC2-A0B36BC500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>
              <a:off x="7857453" y="2414902"/>
              <a:ext cx="429295" cy="0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91E485E1-B379-EE5A-3B70-A9A5E7684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7835100" y="3932824"/>
              <a:ext cx="429295" cy="0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AFD01213-639F-0564-43B6-8EDC6A4E2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7830000" y="5504432"/>
              <a:ext cx="429295" cy="0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53BF6A65-F332-5381-E0A2-FD6A058FC4D5}"/>
              </a:ext>
            </a:extLst>
          </p:cNvPr>
          <p:cNvSpPr txBox="1"/>
          <p:nvPr/>
        </p:nvSpPr>
        <p:spPr>
          <a:xfrm>
            <a:off x="2743011" y="4511488"/>
            <a:ext cx="24835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hlinkClick r:id="rId3"/>
              </a:rPr>
              <a:t>TensorFlow Playground Example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4349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17D10D-925D-0195-0F52-62A5CDDC4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57A409-8B7F-F9FD-3E82-C14428CCE45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812798-860D-A49A-89B4-7379C957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0E26E9-00A8-3334-AB49-119B4D9BA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(3)</a:t>
            </a:r>
          </a:p>
        </p:txBody>
      </p:sp>
    </p:spTree>
    <p:extLst>
      <p:ext uri="{BB962C8B-B14F-4D97-AF65-F5344CB8AC3E}">
        <p14:creationId xmlns:p14="http://schemas.microsoft.com/office/powerpoint/2010/main" val="849418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93C28-EC28-33D9-7855-4208AF5AB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llustration of the robot with a computerized brain trying to climb a very tall green mountain, at the summit of which stands a golden temple. The entire illustration is rotated 180 degrees to represent gradient descent.">
            <a:extLst>
              <a:ext uri="{FF2B5EF4-FFF2-40B4-BE49-F238E27FC236}">
                <a16:creationId xmlns:a16="http://schemas.microsoft.com/office/drawing/2014/main" id="{F741532A-4E82-BC73-8456-AE3EB7CB4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6044194" y="2756153"/>
            <a:ext cx="5650647" cy="3531654"/>
          </a:xfrm>
          <a:prstGeom prst="rect">
            <a:avLst/>
          </a:prstGeom>
          <a:noFill/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F76C8A8-CAA7-1EDF-94FF-87A5B8BAB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Descent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717C5233-D976-735B-F97E-9778A25D20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9" y="1590261"/>
                <a:ext cx="7699190" cy="460613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Gradient descent </a:t>
                </a:r>
                <a:r>
                  <a:rPr lang="en-US" dirty="0"/>
                  <a:t>is a </a:t>
                </a:r>
                <a:r>
                  <a:rPr lang="en-US" i="1" dirty="0"/>
                  <a:t>greedy</a:t>
                </a:r>
                <a:r>
                  <a:rPr lang="en-US" dirty="0"/>
                  <a:t> optimization approach</a:t>
                </a:r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Take small steps in the direction of the steepest descent (negative gradient)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←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𝑤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𝑤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/>
                  <a:t>Stop when updates become too small</a:t>
                </a:r>
              </a:p>
              <a:p>
                <a:r>
                  <a:rPr lang="en-US" dirty="0"/>
                  <a:t>Considerations</a:t>
                </a:r>
              </a:p>
              <a:p>
                <a:pPr lvl="1"/>
                <a:r>
                  <a:rPr lang="en-US" dirty="0"/>
                  <a:t>How to find, calculate gradient?</a:t>
                </a:r>
              </a:p>
              <a:p>
                <a:pPr lvl="1"/>
                <a:r>
                  <a:rPr lang="en-US" dirty="0"/>
                  <a:t>Step size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US" dirty="0"/>
                  <a:t> matters a lot!</a:t>
                </a:r>
              </a:p>
              <a:p>
                <a:pPr lvl="1"/>
                <a:r>
                  <a:rPr lang="en-US" dirty="0"/>
                  <a:t>When to stop?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D54EDFBB-D678-4198-D507-C741C672E1B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9" y="1590261"/>
                <a:ext cx="7699190" cy="4606139"/>
              </a:xfrm>
              <a:blipFill>
                <a:blip r:embed="rId3"/>
                <a:stretch>
                  <a:fillRect l="-13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33C65-1BB2-90C9-CD8D-C2624B36539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2D3C58-CB48-59DE-4973-C27FD7BBF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1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DBAE-2F44-295B-A155-159DDF159C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32766-7746-2DD7-7347-F864637B6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</a:t>
            </a:fld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A06076-620B-1F66-6CB0-B63FCF3822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59" y="3768662"/>
            <a:ext cx="3043333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2"/>
                </a:solidFill>
              </a:rPr>
              <a:t>Test 2 </a:t>
            </a:r>
            <a:r>
              <a:rPr lang="en-US" dirty="0"/>
              <a:t>scores will be released this afternoon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35079F-CE98-A269-61B2-F74BFA6D95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5511" y="3762440"/>
            <a:ext cx="3507535" cy="2259013"/>
          </a:xfrm>
        </p:spPr>
        <p:txBody>
          <a:bodyPr/>
          <a:lstStyle/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Project 4</a:t>
            </a:r>
            <a:r>
              <a:rPr lang="en-US" dirty="0"/>
              <a:t>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this Thursday (8.13)</a:t>
            </a:r>
          </a:p>
          <a:p>
            <a:pPr>
              <a:buClr>
                <a:schemeClr val="tx1"/>
              </a:buClr>
            </a:pPr>
            <a:r>
              <a:rPr lang="en-US" b="1" dirty="0">
                <a:solidFill>
                  <a:schemeClr val="accent3"/>
                </a:solidFill>
              </a:rPr>
              <a:t>Homework 4 </a:t>
            </a:r>
            <a:r>
              <a:rPr lang="en-US" dirty="0">
                <a:latin typeface="+mj-lt"/>
              </a:rPr>
              <a:t>due</a:t>
            </a:r>
            <a:r>
              <a:rPr lang="en-US" dirty="0"/>
              <a:t> next week (8.20)</a:t>
            </a:r>
          </a:p>
          <a:p>
            <a:pPr lvl="1">
              <a:buClr>
                <a:schemeClr val="tx1"/>
              </a:buClr>
            </a:pPr>
            <a:r>
              <a:rPr lang="en-US" dirty="0"/>
              <a:t>No late period — HW4 must be turned in by 8.21</a:t>
            </a:r>
          </a:p>
          <a:p>
            <a:pPr marL="0" indent="0">
              <a:buClr>
                <a:schemeClr val="tx1"/>
              </a:buClr>
              <a:buNone/>
            </a:pPr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62D48-429A-BE0A-ED5A-EC012FABD3A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497159" y="6356350"/>
            <a:ext cx="2743200" cy="365125"/>
          </a:xfrm>
        </p:spPr>
        <p:txBody>
          <a:bodyPr/>
          <a:lstStyle/>
          <a:p>
            <a:r>
              <a:rPr lang="en-US" dirty="0"/>
              <a:t>CSE 473</a:t>
            </a:r>
          </a:p>
        </p:txBody>
      </p:sp>
      <p:pic>
        <p:nvPicPr>
          <p:cNvPr id="9" name="Picture 2" descr="Illustration of a robot holding a clipboard with its back turned">
            <a:extLst>
              <a:ext uri="{FF2B5EF4-FFF2-40B4-BE49-F238E27FC236}">
                <a16:creationId xmlns:a16="http://schemas.microsoft.com/office/drawing/2014/main" id="{3530B264-99D7-642F-0118-9E9B1F334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6" t="47968" r="37446"/>
          <a:stretch>
            <a:fillRect/>
          </a:stretch>
        </p:blipFill>
        <p:spPr bwMode="auto">
          <a:xfrm flipH="1">
            <a:off x="8357144" y="1771233"/>
            <a:ext cx="2470764" cy="3315534"/>
          </a:xfrm>
          <a:prstGeom prst="rect">
            <a:avLst/>
          </a:prstGeom>
          <a:noFill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C7F413-3057-84C0-A8D4-309866A75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65477" y="1606062"/>
            <a:ext cx="773723" cy="9964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57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18066C3-D393-F467-AD51-49D5D5037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Neural Network Learning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FB920111-D5F8-4E32-B78D-57D051A214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11694842" cy="460613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b="1" dirty="0">
                    <a:solidFill>
                      <a:schemeClr val="accent3"/>
                    </a:solidFill>
                    <a:latin typeface="Avenir Next" panose="020B0503020202020204" pitchFamily="34" charset="0"/>
                  </a:rPr>
                  <a:t>Goal: </a:t>
                </a:r>
                <a:r>
                  <a:rPr lang="en-US" dirty="0"/>
                  <a:t>Train the network to find weights that model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1"/>
                    </a:solidFill>
                    <a:latin typeface="Avenir Next" panose="020B0503020202020204" pitchFamily="34" charset="0"/>
                  </a:rPr>
                  <a:t>Approach: </a:t>
                </a:r>
              </a:p>
              <a:p>
                <a:r>
                  <a:rPr lang="en-US" dirty="0"/>
                  <a:t>Define loss function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as error between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/>
                  <a:t> (prediction)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(actual)</a:t>
                </a:r>
              </a:p>
              <a:p>
                <a:r>
                  <a:rPr lang="en-US" dirty="0"/>
                  <a:t>Perform gradient descent with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Complication:</a:t>
                </a:r>
              </a:p>
              <a:p>
                <a:r>
                  <a:rPr lang="en-US" dirty="0"/>
                  <a:t>Gradient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depends 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⃗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𝒂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depends 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⃗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𝒛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+1)</m:t>
                            </m:r>
                          </m:sup>
                        </m:sSup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…</a:t>
                </a:r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FB920111-D5F8-4E32-B78D-57D051A214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11694842" cy="4606139"/>
              </a:xfrm>
              <a:blipFill>
                <a:blip r:embed="rId2"/>
                <a:stretch>
                  <a:fillRect l="-8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39E75-86D4-83D6-EF28-99DDF1C5A3B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647B6C-4B5C-E762-E102-20B6DD1F7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39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A0EF6-2503-250E-8E78-90B800F05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Chain Rule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97ADCD-52B1-D125-D348-F60F1B786B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Standard formulation: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Equivalent (but more powerful) formulation: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97ADCD-52B1-D125-D348-F60F1B786B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2A0C6-A672-99DE-65C8-4064C9E75C1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1DBB07-215A-5A11-4522-77FAA6AFF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21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BFFEEE6-1479-4AAE-1FB7-61696CB40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197205" y="5362596"/>
            <a:ext cx="3797588" cy="632190"/>
            <a:chOff x="4197205" y="5362596"/>
            <a:chExt cx="3797588" cy="632190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DB8A99D-245B-5ED4-2A3C-A2ED2396BE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stCxn id="7" idx="3"/>
              <a:endCxn id="10" idx="2"/>
            </p:cNvCxnSpPr>
            <p:nvPr/>
          </p:nvCxnSpPr>
          <p:spPr>
            <a:xfrm flipV="1">
              <a:off x="4802482" y="5678691"/>
              <a:ext cx="978521" cy="1580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E81CF8A-3C4F-4D62-63E8-7F180FAF3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11" idx="3"/>
              <a:endCxn id="13" idx="2"/>
            </p:cNvCxnSpPr>
            <p:nvPr/>
          </p:nvCxnSpPr>
          <p:spPr>
            <a:xfrm flipV="1">
              <a:off x="6386280" y="5678691"/>
              <a:ext cx="978521" cy="1580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812A3A2-E0FB-F67B-443D-FCF718EB3F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4197205" y="5362596"/>
              <a:ext cx="629992" cy="632190"/>
              <a:chOff x="4300722" y="4441793"/>
              <a:chExt cx="629992" cy="632190"/>
            </a:xfrm>
          </p:grpSpPr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BBE896A9-9B0F-5146-0EE8-C2DD8FE2EA75}"/>
                  </a:ext>
                </a:extLst>
              </p:cNvPr>
              <p:cNvSpPr/>
              <p:nvPr/>
            </p:nvSpPr>
            <p:spPr>
              <a:xfrm>
                <a:off x="4300722" y="444179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825715A6-13B2-F71B-B611-1155F4F0573E}"/>
                      </a:ext>
                    </a:extLst>
                  </p:cNvPr>
                  <p:cNvSpPr txBox="1"/>
                  <p:nvPr/>
                </p:nvSpPr>
                <p:spPr>
                  <a:xfrm>
                    <a:off x="4363473" y="4574802"/>
                    <a:ext cx="54252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n-US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825715A6-13B2-F71B-B611-1155F4F0573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63473" y="4574802"/>
                    <a:ext cx="542526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34647D5-11EC-BCC0-B7E3-168022F282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5781003" y="5362596"/>
              <a:ext cx="629992" cy="632190"/>
              <a:chOff x="4300722" y="4441793"/>
              <a:chExt cx="629992" cy="632190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214EA902-F8F4-1991-E295-472C242F5986}"/>
                  </a:ext>
                </a:extLst>
              </p:cNvPr>
              <p:cNvSpPr/>
              <p:nvPr/>
            </p:nvSpPr>
            <p:spPr>
              <a:xfrm>
                <a:off x="4300722" y="444179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AF2428A9-885A-E62F-8EC8-C142D201ED97}"/>
                      </a:ext>
                    </a:extLst>
                  </p:cNvPr>
                  <p:cNvSpPr txBox="1"/>
                  <p:nvPr/>
                </p:nvSpPr>
                <p:spPr>
                  <a:xfrm>
                    <a:off x="4363473" y="4574802"/>
                    <a:ext cx="54252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AF2428A9-885A-E62F-8EC8-C142D201ED9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63473" y="4574802"/>
                    <a:ext cx="542526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6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95B3BCCC-3FC9-C0A9-1E08-B7FBA6D7C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/>
          </p:nvGrpSpPr>
          <p:grpSpPr>
            <a:xfrm>
              <a:off x="7364801" y="5362596"/>
              <a:ext cx="629992" cy="632190"/>
              <a:chOff x="4300722" y="4441793"/>
              <a:chExt cx="629992" cy="63219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4912598-34E3-709F-2917-740F6F057C70}"/>
                  </a:ext>
                </a:extLst>
              </p:cNvPr>
              <p:cNvSpPr/>
              <p:nvPr/>
            </p:nvSpPr>
            <p:spPr>
              <a:xfrm>
                <a:off x="4300722" y="444179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0FB56C99-9F56-F301-48CA-F2BF8869F988}"/>
                      </a:ext>
                    </a:extLst>
                  </p:cNvPr>
                  <p:cNvSpPr txBox="1"/>
                  <p:nvPr/>
                </p:nvSpPr>
                <p:spPr>
                  <a:xfrm>
                    <a:off x="4363473" y="4574802"/>
                    <a:ext cx="542526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0FB56C99-9F56-F301-48CA-F2BF8869F98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363473" y="4574802"/>
                    <a:ext cx="542526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35297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8A85640-980B-2D44-6838-4859EDFFF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 Single Neuron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17255404-F3CA-3224-DDBB-0DDD5FE113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7158" y="1590261"/>
                <a:ext cx="8784865" cy="4618401"/>
              </a:xfrm>
            </p:spPr>
            <p:txBody>
              <a:bodyPr>
                <a:normAutofit fontScale="85000"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Given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</m:acc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b="1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𝒘</m:t>
                                        </m:r>
                                      </m:e>
                                    </m:acc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⊤</m:t>
                                    </m:r>
                                  </m:sup>
                                </m:sSup>
                                <m:acc>
                                  <m:accPr>
                                    <m:chr m:val="⃗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𝒙</m:t>
                                    </m:r>
                                  </m:e>
                                </m:acc>
                              </m:e>
                            </m: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with activation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den>
                      </m:f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𝜑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acc>
                                        <m:accPr>
                                          <m:chr m:val="⃗"/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b="1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𝒘</m:t>
                                          </m:r>
                                        </m:e>
                                      </m:acc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⊤</m:t>
                                      </m:r>
                                    </m:sup>
                                  </m:sSup>
                                  <m:acc>
                                    <m:accPr>
                                      <m:chr m:val="⃗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</m:acc>
                                </m:e>
                              </m:d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By the chain rule: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𝒘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⊤</m:t>
                                  </m:r>
                                </m:sup>
                              </m:sSup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den>
                      </m:f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𝒘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⊤</m:t>
                                  </m:r>
                                </m:sup>
                              </m:sSup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</m:d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=−2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𝒘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⊤</m:t>
                                  </m:r>
                                </m:sup>
                              </m:sSup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⊤</m:t>
                              </m:r>
                            </m:sup>
                          </m:sSup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den>
                      </m:f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⊤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𝒘</m:t>
                                      </m:r>
                                    </m:e>
                                  </m:acc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⊤</m:t>
                                  </m:r>
                                </m:sup>
                              </m:sSup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acc>
                            </m:e>
                          </m:d>
                        </m:e>
                      </m:d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𝜑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𝒘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⊤</m:t>
                              </m:r>
                            </m:sup>
                          </m:sSup>
                          <m:acc>
                            <m:accPr>
                              <m:chr m:val="⃗"/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</m:d>
                      <m:r>
                        <a:rPr lang="en-US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9" name="Content Placeholder 8">
                <a:extLst>
                  <a:ext uri="{FF2B5EF4-FFF2-40B4-BE49-F238E27FC236}">
                    <a16:creationId xmlns:a16="http://schemas.microsoft.com/office/drawing/2014/main" id="{17255404-F3CA-3224-DDBB-0DDD5FE113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7158" y="1590261"/>
                <a:ext cx="8784865" cy="4618401"/>
              </a:xfrm>
              <a:blipFill>
                <a:blip r:embed="rId2"/>
                <a:stretch>
                  <a:fillRect l="-7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22771-5A00-4A15-36A7-67E07DE88F71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8B2D6-2586-CD54-79D4-F5C709E7A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22</a:t>
            </a:fld>
            <a:endParaRPr lang="en-US"/>
          </a:p>
        </p:txBody>
      </p:sp>
      <p:grpSp>
        <p:nvGrpSpPr>
          <p:cNvPr id="47" name="Group 46" descr="Diagram of a neuron, which receives inputs x1 through xn, performs a weighted sum, then passes the sum through the activation function.">
            <a:extLst>
              <a:ext uri="{FF2B5EF4-FFF2-40B4-BE49-F238E27FC236}">
                <a16:creationId xmlns:a16="http://schemas.microsoft.com/office/drawing/2014/main" id="{EC0DBF13-6AC2-01BA-34DB-C8EC5DE35D1B}"/>
              </a:ext>
            </a:extLst>
          </p:cNvPr>
          <p:cNvGrpSpPr/>
          <p:nvPr/>
        </p:nvGrpSpPr>
        <p:grpSpPr>
          <a:xfrm>
            <a:off x="8301586" y="2978706"/>
            <a:ext cx="3350576" cy="2289033"/>
            <a:chOff x="8433104" y="2973081"/>
            <a:chExt cx="3350576" cy="228903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88899F2-EB0D-EFB9-DF13-70B45BE89D99}"/>
                </a:ext>
              </a:extLst>
            </p:cNvPr>
            <p:cNvCxnSpPr>
              <a:cxnSpLocks/>
              <a:stCxn id="18" idx="6"/>
              <a:endCxn id="27" idx="1"/>
            </p:cNvCxnSpPr>
            <p:nvPr/>
          </p:nvCxnSpPr>
          <p:spPr>
            <a:xfrm>
              <a:off x="10413939" y="4099776"/>
              <a:ext cx="394994" cy="8910"/>
            </a:xfrm>
            <a:prstGeom prst="straightConnector1">
              <a:avLst/>
            </a:prstGeom>
            <a:ln w="762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C610455-623E-EB23-16A2-F0C02895FAA4}"/>
                </a:ext>
              </a:extLst>
            </p:cNvPr>
            <p:cNvSpPr/>
            <p:nvPr/>
          </p:nvSpPr>
          <p:spPr>
            <a:xfrm>
              <a:off x="8433104" y="2973081"/>
              <a:ext cx="506219" cy="50798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BBE9E07-390A-7265-0021-B701DCF2E2C1}"/>
                </a:ext>
              </a:extLst>
            </p:cNvPr>
            <p:cNvSpPr/>
            <p:nvPr/>
          </p:nvSpPr>
          <p:spPr>
            <a:xfrm>
              <a:off x="8433104" y="3863605"/>
              <a:ext cx="506219" cy="50798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F0D43D-F15A-B3EA-01AB-0C9CC3CC4EAA}"/>
                </a:ext>
              </a:extLst>
            </p:cNvPr>
            <p:cNvSpPr/>
            <p:nvPr/>
          </p:nvSpPr>
          <p:spPr>
            <a:xfrm>
              <a:off x="8435962" y="4754129"/>
              <a:ext cx="506219" cy="50798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AEDF7B5-BCD5-EEDA-D148-7BF5DFAE8622}"/>
                    </a:ext>
                  </a:extLst>
                </p:cNvPr>
                <p:cNvSpPr txBox="1"/>
                <p:nvPr/>
              </p:nvSpPr>
              <p:spPr>
                <a:xfrm>
                  <a:off x="8441041" y="4790840"/>
                  <a:ext cx="51821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DAEDF7B5-BCD5-EEDA-D148-7BF5DFAE86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1041" y="4790840"/>
                  <a:ext cx="518219" cy="40011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CDF5007-CBBF-BC59-01FB-4B0F36E969FA}"/>
                    </a:ext>
                  </a:extLst>
                </p:cNvPr>
                <p:cNvSpPr txBox="1"/>
                <p:nvPr/>
              </p:nvSpPr>
              <p:spPr>
                <a:xfrm>
                  <a:off x="8443660" y="3897040"/>
                  <a:ext cx="502189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CDF5007-CBBF-BC59-01FB-4B0F36E969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3660" y="3897040"/>
                  <a:ext cx="502189" cy="40011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9357D49-E9CF-3F17-259B-3F7370BB05EE}"/>
                    </a:ext>
                  </a:extLst>
                </p:cNvPr>
                <p:cNvSpPr txBox="1"/>
                <p:nvPr/>
              </p:nvSpPr>
              <p:spPr>
                <a:xfrm>
                  <a:off x="8454157" y="3008953"/>
                  <a:ext cx="49622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0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9357D49-E9CF-3F17-259B-3F7370BB05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54157" y="3008953"/>
                  <a:ext cx="496226" cy="40011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7B7056B-A924-5C57-2E0D-5D9F939F7891}"/>
                </a:ext>
              </a:extLst>
            </p:cNvPr>
            <p:cNvSpPr/>
            <p:nvPr/>
          </p:nvSpPr>
          <p:spPr>
            <a:xfrm>
              <a:off x="9605714" y="3695663"/>
              <a:ext cx="808225" cy="80822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366BD62-D549-56E7-7AA5-B4A639CDC835}"/>
                    </a:ext>
                  </a:extLst>
                </p:cNvPr>
                <p:cNvSpPr txBox="1"/>
                <p:nvPr/>
              </p:nvSpPr>
              <p:spPr>
                <a:xfrm>
                  <a:off x="9764966" y="3837364"/>
                  <a:ext cx="50366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𝚺</m:t>
                        </m:r>
                      </m:oMath>
                    </m:oMathPara>
                  </a14:m>
                  <a:endParaRPr lang="en-US" sz="3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366BD62-D549-56E7-7AA5-B4A639CDC8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64966" y="3837364"/>
                  <a:ext cx="503663" cy="55399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EF676CD-B97C-43EA-C072-E76BAC6A6687}"/>
                </a:ext>
              </a:extLst>
            </p:cNvPr>
            <p:cNvCxnSpPr>
              <a:cxnSpLocks/>
              <a:stCxn id="12" idx="6"/>
              <a:endCxn id="18" idx="1"/>
            </p:cNvCxnSpPr>
            <p:nvPr/>
          </p:nvCxnSpPr>
          <p:spPr>
            <a:xfrm>
              <a:off x="8939323" y="3227074"/>
              <a:ext cx="784753" cy="586951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8E42EBB-81B9-D95A-5F2A-96870577B594}"/>
                </a:ext>
              </a:extLst>
            </p:cNvPr>
            <p:cNvCxnSpPr>
              <a:cxnSpLocks/>
              <a:stCxn id="13" idx="6"/>
              <a:endCxn id="18" idx="2"/>
            </p:cNvCxnSpPr>
            <p:nvPr/>
          </p:nvCxnSpPr>
          <p:spPr>
            <a:xfrm flipV="1">
              <a:off x="8939323" y="4099775"/>
              <a:ext cx="666391" cy="17822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67602D7-8008-49A0-61F9-96BCD5242B0D}"/>
                </a:ext>
              </a:extLst>
            </p:cNvPr>
            <p:cNvCxnSpPr>
              <a:cxnSpLocks/>
              <a:stCxn id="14" idx="6"/>
              <a:endCxn id="18" idx="3"/>
            </p:cNvCxnSpPr>
            <p:nvPr/>
          </p:nvCxnSpPr>
          <p:spPr>
            <a:xfrm flipV="1">
              <a:off x="8942181" y="4385526"/>
              <a:ext cx="781895" cy="622596"/>
            </a:xfrm>
            <a:prstGeom prst="straightConnector1">
              <a:avLst/>
            </a:prstGeom>
            <a:ln w="381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CD11F9F-D0E0-B0C9-6B7B-256BB93489FE}"/>
                    </a:ext>
                  </a:extLst>
                </p:cNvPr>
                <p:cNvSpPr txBox="1"/>
                <p:nvPr/>
              </p:nvSpPr>
              <p:spPr>
                <a:xfrm>
                  <a:off x="8494888" y="4419880"/>
                  <a:ext cx="388368" cy="29677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⋮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0CD11F9F-D0E0-B0C9-6B7B-256BB93489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94888" y="4419880"/>
                  <a:ext cx="388368" cy="296770"/>
                </a:xfrm>
                <a:prstGeom prst="rect">
                  <a:avLst/>
                </a:prstGeom>
                <a:blipFill>
                  <a:blip r:embed="rId7"/>
                  <a:stretch>
                    <a:fillRect b="-8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10DF623-F929-7003-6DD3-F97F95A159C5}"/>
                </a:ext>
              </a:extLst>
            </p:cNvPr>
            <p:cNvSpPr/>
            <p:nvPr/>
          </p:nvSpPr>
          <p:spPr>
            <a:xfrm>
              <a:off x="10808933" y="3817428"/>
              <a:ext cx="577304" cy="5825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960DE78F-7726-4617-0BB1-90915EE036AD}"/>
                </a:ext>
              </a:extLst>
            </p:cNvPr>
            <p:cNvCxnSpPr>
              <a:cxnSpLocks/>
              <a:stCxn id="27" idx="3"/>
            </p:cNvCxnSpPr>
            <p:nvPr/>
          </p:nvCxnSpPr>
          <p:spPr>
            <a:xfrm>
              <a:off x="11386237" y="4108686"/>
              <a:ext cx="397443" cy="8911"/>
            </a:xfrm>
            <a:prstGeom prst="straightConnector1">
              <a:avLst/>
            </a:prstGeom>
            <a:ln w="76200">
              <a:solidFill>
                <a:schemeClr val="bg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4B5E32C-39B9-562F-25BD-49027F0257D1}"/>
                    </a:ext>
                  </a:extLst>
                </p:cNvPr>
                <p:cNvSpPr txBox="1"/>
                <p:nvPr/>
              </p:nvSpPr>
              <p:spPr>
                <a:xfrm>
                  <a:off x="10821988" y="3765558"/>
                  <a:ext cx="572593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𝝋</m:t>
                        </m:r>
                      </m:oMath>
                    </m:oMathPara>
                  </a14:m>
                  <a:endParaRPr lang="en-US" sz="3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E4B5E32C-39B9-562F-25BD-49027F0257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21988" y="3765558"/>
                  <a:ext cx="572593" cy="553998"/>
                </a:xfrm>
                <a:prstGeom prst="rect">
                  <a:avLst/>
                </a:prstGeom>
                <a:blipFill>
                  <a:blip r:embed="rId8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06B91FE-B05D-090C-1E1D-36D3DACB83F3}"/>
                  </a:ext>
                </a:extLst>
              </p:cNvPr>
              <p:cNvSpPr txBox="1"/>
              <p:nvPr/>
            </p:nvSpPr>
            <p:spPr>
              <a:xfrm>
                <a:off x="9882132" y="3306086"/>
                <a:ext cx="11024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⊤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106B91FE-B05D-090C-1E1D-36D3DACB83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82132" y="3306086"/>
                <a:ext cx="110248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9F51BD5-6564-49D7-4901-7D55A90F5ABD}"/>
                  </a:ext>
                </a:extLst>
              </p:cNvPr>
              <p:cNvSpPr txBox="1"/>
              <p:nvPr/>
            </p:nvSpPr>
            <p:spPr>
              <a:xfrm>
                <a:off x="10714689" y="4537609"/>
                <a:ext cx="11481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9F51BD5-6564-49D7-4901-7D55A90F5A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4689" y="4537609"/>
                <a:ext cx="1148199" cy="369332"/>
              </a:xfrm>
              <a:prstGeom prst="rect">
                <a:avLst/>
              </a:prstGeom>
              <a:blipFill>
                <a:blip r:embed="rId10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>
            <a:extLst>
              <a:ext uri="{FF2B5EF4-FFF2-40B4-BE49-F238E27FC236}">
                <a16:creationId xmlns:a16="http://schemas.microsoft.com/office/drawing/2014/main" id="{F4C35DAC-4CEA-AF4E-F106-0D562426C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82883" y="6213653"/>
            <a:ext cx="1449238" cy="525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2DF8AA32-6D4D-81FF-C33D-DB9AF8AD5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5765" y="5418423"/>
            <a:ext cx="471635" cy="506889"/>
          </a:xfrm>
          <a:prstGeom prst="roundRect">
            <a:avLst>
              <a:gd name="adj" fmla="val 14146"/>
            </a:avLst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3DD85D9-1989-2A5F-5560-99BE63151A71}"/>
                  </a:ext>
                </a:extLst>
              </p:cNvPr>
              <p:cNvSpPr txBox="1"/>
              <p:nvPr/>
            </p:nvSpPr>
            <p:spPr>
              <a:xfrm>
                <a:off x="3979224" y="6031507"/>
                <a:ext cx="641788" cy="501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1400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E3DD85D9-1989-2A5F-5560-99BE63151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224" y="6031507"/>
                <a:ext cx="641788" cy="501997"/>
              </a:xfrm>
              <a:prstGeom prst="rect">
                <a:avLst/>
              </a:prstGeom>
              <a:blipFill>
                <a:blip r:embed="rId11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129472A-F2F2-A8B3-9BA2-E7C1DF4A6FC5}"/>
                  </a:ext>
                </a:extLst>
              </p:cNvPr>
              <p:cNvSpPr txBox="1"/>
              <p:nvPr/>
            </p:nvSpPr>
            <p:spPr>
              <a:xfrm>
                <a:off x="5514267" y="6036915"/>
                <a:ext cx="641788" cy="501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sz="1400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129472A-F2F2-A8B3-9BA2-E7C1DF4A6F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4267" y="6036915"/>
                <a:ext cx="641788" cy="501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FF2A88A-4DA0-87EC-CD06-C1F3F560A615}"/>
                  </a:ext>
                </a:extLst>
              </p:cNvPr>
              <p:cNvSpPr txBox="1"/>
              <p:nvPr/>
            </p:nvSpPr>
            <p:spPr>
              <a:xfrm>
                <a:off x="6320688" y="6031508"/>
                <a:ext cx="641788" cy="501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1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den>
                      </m:f>
                    </m:oMath>
                  </m:oMathPara>
                </a14:m>
                <a:endParaRPr lang="en-US" sz="14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FF2A88A-4DA0-87EC-CD06-C1F3F560A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688" y="6031508"/>
                <a:ext cx="641788" cy="501997"/>
              </a:xfrm>
              <a:prstGeom prst="rect">
                <a:avLst/>
              </a:prstGeom>
              <a:blipFill>
                <a:blip r:embed="rId13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866FAFDD-0937-1CFB-8285-E80547350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03751" y="5415367"/>
            <a:ext cx="1062821" cy="506889"/>
          </a:xfrm>
          <a:prstGeom prst="roundRect">
            <a:avLst>
              <a:gd name="adj" fmla="val 14146"/>
            </a:avLst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A27A152C-40AB-2AB4-7151-B8C982749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43982" y="5415366"/>
            <a:ext cx="1920575" cy="506889"/>
          </a:xfrm>
          <a:prstGeom prst="roundRect">
            <a:avLst>
              <a:gd name="adj" fmla="val 14146"/>
            </a:avLst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45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4" grpId="0"/>
      <p:bldP spid="55" grpId="0"/>
      <p:bldP spid="56" grpId="0"/>
      <p:bldP spid="58" grpId="0" animBg="1"/>
      <p:bldP spid="5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FABAD82B-6EE7-99C8-9731-885923003A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8596" y="6254239"/>
            <a:ext cx="1439404" cy="467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7EA05B5-9001-4B8F-E42E-272FB2084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2E2EFAC-4D60-27F2-05A3-A64A040B58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Compute the effect of a weight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 on the loss function (i.e.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</m:oMath>
                </a14:m>
                <a:r>
                  <a:rPr lang="en-US" dirty="0"/>
                  <a:t>) by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propagating the error backwards</a:t>
                </a:r>
                <a:r>
                  <a:rPr lang="en-US" dirty="0"/>
                  <a:t> through the network, combining with chain rule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𝜑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′(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b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2E2EFAC-4D60-27F2-05A3-A64A040B58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r="-3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7DC90-A939-A446-E0A6-F5BC99EDBAE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EB1BE-5DC2-ED39-FF9C-83217AA59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23</a:t>
            </a:fld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7651AA4-A403-79F0-0898-64B2F38D4F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55867" y="4167240"/>
            <a:ext cx="5480263" cy="2331717"/>
            <a:chOff x="3355867" y="4207195"/>
            <a:chExt cx="5480263" cy="2331717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D4248A5D-787F-07C4-188D-7B395C01C0F6}"/>
                </a:ext>
              </a:extLst>
            </p:cNvPr>
            <p:cNvGrpSpPr/>
            <p:nvPr/>
          </p:nvGrpSpPr>
          <p:grpSpPr>
            <a:xfrm>
              <a:off x="3355867" y="4207195"/>
              <a:ext cx="5480263" cy="2331717"/>
              <a:chOff x="3653126" y="4438113"/>
              <a:chExt cx="5480263" cy="2331717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2A671B00-9632-1636-DECC-884FC219FEDF}"/>
                  </a:ext>
                </a:extLst>
              </p:cNvPr>
              <p:cNvCxnSpPr>
                <a:cxnSpLocks/>
                <a:stCxn id="78" idx="6"/>
                <a:endCxn id="80" idx="2"/>
              </p:cNvCxnSpPr>
              <p:nvPr/>
            </p:nvCxnSpPr>
            <p:spPr>
              <a:xfrm flipV="1">
                <a:off x="6034110" y="5604559"/>
                <a:ext cx="912830" cy="404265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1BFB3DE4-6DDC-3A30-738C-4968360F3995}"/>
                  </a:ext>
                </a:extLst>
              </p:cNvPr>
              <p:cNvCxnSpPr>
                <a:cxnSpLocks/>
                <a:stCxn id="78" idx="6"/>
                <a:endCxn id="81" idx="2"/>
              </p:cNvCxnSpPr>
              <p:nvPr/>
            </p:nvCxnSpPr>
            <p:spPr>
              <a:xfrm>
                <a:off x="6034110" y="6008824"/>
                <a:ext cx="912830" cy="444911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EBE5B6F2-FFE0-44BC-A0B7-702879FC5675}"/>
                  </a:ext>
                </a:extLst>
              </p:cNvPr>
              <p:cNvCxnSpPr>
                <a:cxnSpLocks/>
                <a:stCxn id="78" idx="6"/>
                <a:endCxn id="79" idx="2"/>
              </p:cNvCxnSpPr>
              <p:nvPr/>
            </p:nvCxnSpPr>
            <p:spPr>
              <a:xfrm flipV="1">
                <a:off x="6034110" y="4755383"/>
                <a:ext cx="909571" cy="1253441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491A2EA7-E227-FADB-D498-0B35B3D0A764}"/>
                  </a:ext>
                </a:extLst>
              </p:cNvPr>
              <p:cNvSpPr/>
              <p:nvPr/>
            </p:nvSpPr>
            <p:spPr>
              <a:xfrm>
                <a:off x="3653126" y="443811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8DFCD776-3319-85CB-A369-2DA585282642}"/>
                  </a:ext>
                </a:extLst>
              </p:cNvPr>
              <p:cNvGrpSpPr/>
              <p:nvPr/>
            </p:nvGrpSpPr>
            <p:grpSpPr>
              <a:xfrm>
                <a:off x="8503397" y="5268140"/>
                <a:ext cx="629992" cy="632190"/>
                <a:chOff x="1286791" y="2102183"/>
                <a:chExt cx="629992" cy="632190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2AA3E037-8555-78A5-2C89-0A898752C7F1}"/>
                    </a:ext>
                  </a:extLst>
                </p:cNvPr>
                <p:cNvSpPr/>
                <p:nvPr/>
              </p:nvSpPr>
              <p:spPr>
                <a:xfrm>
                  <a:off x="1286791" y="2102183"/>
                  <a:ext cx="629992" cy="632190"/>
                </a:xfrm>
                <a:prstGeom prst="ellipse">
                  <a:avLst/>
                </a:prstGeom>
                <a:solidFill>
                  <a:schemeClr val="accent3"/>
                </a:solidFill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66624710-CE2A-C063-0975-76448DF4104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82829" y="2181744"/>
                      <a:ext cx="438389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sz="24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oMath>
                        </m:oMathPara>
                      </a14:m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66624710-CE2A-C063-0975-76448DF4104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82829" y="2181744"/>
                      <a:ext cx="438389" cy="461665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t="-5263" b="-526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2DE2EB09-6A33-5E72-7874-CEF713A0F04F}"/>
                  </a:ext>
                </a:extLst>
              </p:cNvPr>
              <p:cNvCxnSpPr>
                <a:cxnSpLocks/>
                <a:stCxn id="68" idx="6"/>
                <a:endCxn id="77" idx="2"/>
              </p:cNvCxnSpPr>
              <p:nvPr/>
            </p:nvCxnSpPr>
            <p:spPr>
              <a:xfrm>
                <a:off x="4283118" y="4754208"/>
                <a:ext cx="1117741" cy="405440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CDEBA759-ADFE-7A5B-8A6A-5475CEC6D430}"/>
                  </a:ext>
                </a:extLst>
              </p:cNvPr>
              <p:cNvCxnSpPr>
                <a:cxnSpLocks/>
                <a:stCxn id="71" idx="6"/>
                <a:endCxn id="77" idx="2"/>
              </p:cNvCxnSpPr>
              <p:nvPr/>
            </p:nvCxnSpPr>
            <p:spPr>
              <a:xfrm flipV="1">
                <a:off x="4286377" y="5159648"/>
                <a:ext cx="1114482" cy="443736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11BCB872-D6DD-ECC3-9B38-E4A0EB6784C0}"/>
                  </a:ext>
                </a:extLst>
              </p:cNvPr>
              <p:cNvCxnSpPr>
                <a:cxnSpLocks/>
                <a:stCxn id="74" idx="6"/>
                <a:endCxn id="77" idx="2"/>
              </p:cNvCxnSpPr>
              <p:nvPr/>
            </p:nvCxnSpPr>
            <p:spPr>
              <a:xfrm flipV="1">
                <a:off x="4286377" y="5159648"/>
                <a:ext cx="1114482" cy="1292912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3E0B5106-41F5-46D6-5A8C-961B3BB4F07B}"/>
                  </a:ext>
                </a:extLst>
              </p:cNvPr>
              <p:cNvCxnSpPr>
                <a:cxnSpLocks/>
                <a:stCxn id="68" idx="6"/>
                <a:endCxn id="78" idx="2"/>
              </p:cNvCxnSpPr>
              <p:nvPr/>
            </p:nvCxnSpPr>
            <p:spPr>
              <a:xfrm>
                <a:off x="4283118" y="4754208"/>
                <a:ext cx="1121000" cy="1254616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193648E2-7E95-AE9A-B70D-1F927E8F4F93}"/>
                  </a:ext>
                </a:extLst>
              </p:cNvPr>
              <p:cNvCxnSpPr>
                <a:cxnSpLocks/>
                <a:stCxn id="71" idx="6"/>
                <a:endCxn id="78" idx="2"/>
              </p:cNvCxnSpPr>
              <p:nvPr/>
            </p:nvCxnSpPr>
            <p:spPr>
              <a:xfrm>
                <a:off x="4286377" y="5603384"/>
                <a:ext cx="1117741" cy="405440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EB65778-774C-550B-B9A6-163ECDC76455}"/>
                  </a:ext>
                </a:extLst>
              </p:cNvPr>
              <p:cNvCxnSpPr>
                <a:cxnSpLocks/>
                <a:stCxn id="74" idx="6"/>
                <a:endCxn id="78" idx="2"/>
              </p:cNvCxnSpPr>
              <p:nvPr/>
            </p:nvCxnSpPr>
            <p:spPr>
              <a:xfrm flipV="1">
                <a:off x="4286377" y="6008824"/>
                <a:ext cx="1117741" cy="443736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16B75F5-0826-DBAF-DE18-E8A97156BB04}"/>
                  </a:ext>
                </a:extLst>
              </p:cNvPr>
              <p:cNvCxnSpPr>
                <a:cxnSpLocks/>
                <a:stCxn id="77" idx="6"/>
                <a:endCxn id="79" idx="2"/>
              </p:cNvCxnSpPr>
              <p:nvPr/>
            </p:nvCxnSpPr>
            <p:spPr>
              <a:xfrm flipV="1">
                <a:off x="6030851" y="4755383"/>
                <a:ext cx="912830" cy="404265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62868F7C-96A0-F0EF-DE95-1687063B9E3C}"/>
                  </a:ext>
                </a:extLst>
              </p:cNvPr>
              <p:cNvCxnSpPr>
                <a:cxnSpLocks/>
                <a:stCxn id="77" idx="6"/>
                <a:endCxn id="80" idx="2"/>
              </p:cNvCxnSpPr>
              <p:nvPr/>
            </p:nvCxnSpPr>
            <p:spPr>
              <a:xfrm>
                <a:off x="6030851" y="5159648"/>
                <a:ext cx="916089" cy="444911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38311A29-F9BB-785F-BFC7-EB615EA3A41D}"/>
                  </a:ext>
                </a:extLst>
              </p:cNvPr>
              <p:cNvCxnSpPr>
                <a:cxnSpLocks/>
                <a:stCxn id="77" idx="6"/>
                <a:endCxn id="81" idx="2"/>
              </p:cNvCxnSpPr>
              <p:nvPr/>
            </p:nvCxnSpPr>
            <p:spPr>
              <a:xfrm>
                <a:off x="6030851" y="5159648"/>
                <a:ext cx="916089" cy="1294087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2DFB1766-8AEF-0108-D8EC-A6505EE0820F}"/>
                  </a:ext>
                </a:extLst>
              </p:cNvPr>
              <p:cNvCxnSpPr>
                <a:cxnSpLocks/>
                <a:stCxn id="79" idx="6"/>
                <a:endCxn id="34" idx="2"/>
              </p:cNvCxnSpPr>
              <p:nvPr/>
            </p:nvCxnSpPr>
            <p:spPr>
              <a:xfrm>
                <a:off x="7573673" y="4755383"/>
                <a:ext cx="929724" cy="828852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97A8D284-A9D6-EAC8-FD17-88B9CCF2B905}"/>
                  </a:ext>
                </a:extLst>
              </p:cNvPr>
              <p:cNvCxnSpPr>
                <a:cxnSpLocks/>
                <a:stCxn id="80" idx="6"/>
                <a:endCxn id="34" idx="2"/>
              </p:cNvCxnSpPr>
              <p:nvPr/>
            </p:nvCxnSpPr>
            <p:spPr>
              <a:xfrm flipV="1">
                <a:off x="7576932" y="5584235"/>
                <a:ext cx="926465" cy="20324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067DA18A-E61B-280E-8956-C59A1309BEEC}"/>
                  </a:ext>
                </a:extLst>
              </p:cNvPr>
              <p:cNvCxnSpPr>
                <a:cxnSpLocks/>
                <a:stCxn id="81" idx="6"/>
                <a:endCxn id="34" idx="2"/>
              </p:cNvCxnSpPr>
              <p:nvPr/>
            </p:nvCxnSpPr>
            <p:spPr>
              <a:xfrm flipV="1">
                <a:off x="7576932" y="5584235"/>
                <a:ext cx="926465" cy="86950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0C560AEF-D52A-157B-3AA1-EB6FCDC7D23A}"/>
                  </a:ext>
                </a:extLst>
              </p:cNvPr>
              <p:cNvSpPr/>
              <p:nvPr/>
            </p:nvSpPr>
            <p:spPr>
              <a:xfrm>
                <a:off x="3656385" y="5287289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6F36CCF6-9BB8-D9DB-3FD3-A73E379EBB24}"/>
                  </a:ext>
                </a:extLst>
              </p:cNvPr>
              <p:cNvSpPr/>
              <p:nvPr/>
            </p:nvSpPr>
            <p:spPr>
              <a:xfrm>
                <a:off x="3656385" y="6136465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A689389E-3CE8-83D2-FEE5-04AA42D72C78}"/>
                  </a:ext>
                </a:extLst>
              </p:cNvPr>
              <p:cNvSpPr/>
              <p:nvPr/>
            </p:nvSpPr>
            <p:spPr>
              <a:xfrm>
                <a:off x="5400859" y="484355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103152DC-BD33-C3BA-1F6E-98D4D53D4AB9}"/>
                  </a:ext>
                </a:extLst>
              </p:cNvPr>
              <p:cNvSpPr/>
              <p:nvPr/>
            </p:nvSpPr>
            <p:spPr>
              <a:xfrm>
                <a:off x="5404118" y="5692729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48E94DE-8095-7142-8BEC-EB407DA8E6E1}"/>
                  </a:ext>
                </a:extLst>
              </p:cNvPr>
              <p:cNvSpPr/>
              <p:nvPr/>
            </p:nvSpPr>
            <p:spPr>
              <a:xfrm>
                <a:off x="6943681" y="4439288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6265A2B1-D824-0458-68AD-71EE16E02AF0}"/>
                  </a:ext>
                </a:extLst>
              </p:cNvPr>
              <p:cNvSpPr/>
              <p:nvPr/>
            </p:nvSpPr>
            <p:spPr>
              <a:xfrm>
                <a:off x="6946940" y="5288464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9AAAFEEF-9EE0-77D1-C508-E9815704BEC3}"/>
                  </a:ext>
                </a:extLst>
              </p:cNvPr>
              <p:cNvSpPr/>
              <p:nvPr/>
            </p:nvSpPr>
            <p:spPr>
              <a:xfrm>
                <a:off x="6946940" y="6137640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EF1AB072-C8C7-12B9-055E-274513F0E9FA}"/>
                      </a:ext>
                    </a:extLst>
                  </p:cNvPr>
                  <p:cNvSpPr txBox="1"/>
                  <p:nvPr/>
                </p:nvSpPr>
                <p:spPr>
                  <a:xfrm>
                    <a:off x="5449481" y="4940517"/>
                    <a:ext cx="542526" cy="450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EF1AB072-C8C7-12B9-055E-274513F0E9F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49481" y="4940517"/>
                    <a:ext cx="542526" cy="45076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553BDB9C-0D2E-D711-9A97-5D47BCC6D95D}"/>
                      </a:ext>
                    </a:extLst>
                  </p:cNvPr>
                  <p:cNvSpPr txBox="1"/>
                  <p:nvPr/>
                </p:nvSpPr>
                <p:spPr>
                  <a:xfrm>
                    <a:off x="5453931" y="5797297"/>
                    <a:ext cx="542526" cy="4287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553BDB9C-0D2E-D711-9A97-5D47BCC6D95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53931" y="5797297"/>
                    <a:ext cx="542526" cy="42870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7A2C18C2-5157-33C9-7EE3-FAED75B2E124}"/>
                      </a:ext>
                    </a:extLst>
                  </p:cNvPr>
                  <p:cNvSpPr txBox="1"/>
                  <p:nvPr/>
                </p:nvSpPr>
                <p:spPr>
                  <a:xfrm>
                    <a:off x="6942716" y="4583140"/>
                    <a:ext cx="627697" cy="3613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sz="1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sup>
                          </m:sSubSup>
                        </m:oMath>
                      </m:oMathPara>
                    </a14:m>
                    <a:endParaRPr lang="en-US" sz="1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7A2C18C2-5157-33C9-7EE3-FAED75B2E12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42716" y="4583140"/>
                    <a:ext cx="627697" cy="36131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7067BF4B-BD4D-85FD-9CCF-4BFED8C8AE17}"/>
                    </a:ext>
                  </a:extLst>
                </p:cNvPr>
                <p:cNvSpPr txBox="1"/>
                <p:nvPr/>
              </p:nvSpPr>
              <p:spPr>
                <a:xfrm>
                  <a:off x="6660057" y="5196471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7067BF4B-BD4D-85FD-9CCF-4BFED8C8AE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057" y="5196471"/>
                  <a:ext cx="627697" cy="37112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AF052F0B-0EA8-CA51-CEF3-184050ED6CFD}"/>
                    </a:ext>
                  </a:extLst>
                </p:cNvPr>
                <p:cNvSpPr txBox="1"/>
                <p:nvPr/>
              </p:nvSpPr>
              <p:spPr>
                <a:xfrm>
                  <a:off x="6673429" y="6068676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AF052F0B-0EA8-CA51-CEF3-184050ED6C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3429" y="6068676"/>
                  <a:ext cx="627697" cy="37112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0A1AC1D9-D54D-F668-15EC-220D9ED34DFA}"/>
                    </a:ext>
                  </a:extLst>
                </p:cNvPr>
                <p:cNvSpPr txBox="1"/>
                <p:nvPr/>
              </p:nvSpPr>
              <p:spPr>
                <a:xfrm>
                  <a:off x="3376789" y="4352222"/>
                  <a:ext cx="627697" cy="3613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0A1AC1D9-D54D-F668-15EC-220D9ED34D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6789" y="4352222"/>
                  <a:ext cx="627697" cy="36131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2E565B23-736B-392E-E8B4-2A9E1F9C2657}"/>
                    </a:ext>
                  </a:extLst>
                </p:cNvPr>
                <p:cNvSpPr txBox="1"/>
                <p:nvPr/>
              </p:nvSpPr>
              <p:spPr>
                <a:xfrm>
                  <a:off x="3362385" y="5196551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2E565B23-736B-392E-E8B4-2A9E1F9C26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2385" y="5196551"/>
                  <a:ext cx="627697" cy="37112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47CD11C0-0A1E-1D53-531B-D238BC6213BF}"/>
                    </a:ext>
                  </a:extLst>
                </p:cNvPr>
                <p:cNvSpPr txBox="1"/>
                <p:nvPr/>
              </p:nvSpPr>
              <p:spPr>
                <a:xfrm>
                  <a:off x="3376240" y="6053299"/>
                  <a:ext cx="627697" cy="3539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47CD11C0-0A1E-1D53-531B-D238BC6213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6240" y="6053299"/>
                  <a:ext cx="627697" cy="3539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7522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CEADD-FD3E-9267-FCBF-73D702321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45654252-6520-B757-CF2F-D76EC1F88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8596" y="6254239"/>
            <a:ext cx="1439404" cy="467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0CD748A-327B-F11B-98C7-A34149F14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 (2)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10898F8-FA03-3CF1-85A6-5DA252C2BD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Compute the effect of a weight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 on the loss function (i.e.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</m:oMath>
                </a14:m>
                <a:r>
                  <a:rPr lang="en-US" dirty="0"/>
                  <a:t>) by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propagating the error backwards</a:t>
                </a:r>
                <a:r>
                  <a:rPr lang="en-US" dirty="0"/>
                  <a:t> through the network, combining with chain rule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bSup>
                            <m:sSub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b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−1)</m:t>
                          </m:r>
                        </m:sup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410898F8-FA03-3CF1-85A6-5DA252C2BD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r="-3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D9B7E0-ADD5-E396-5F22-6D6DA7DE771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F7B0F5-AAA5-6D97-FF50-1BC335247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24</a:t>
            </a:fld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8378D4E-F5F3-A53F-3F14-0F0EA4209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55867" y="4167240"/>
            <a:ext cx="5480263" cy="2331717"/>
            <a:chOff x="3355867" y="4207195"/>
            <a:chExt cx="5480263" cy="2331717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8B78D137-12D6-4F60-FB00-86A0DBC1C579}"/>
                </a:ext>
              </a:extLst>
            </p:cNvPr>
            <p:cNvGrpSpPr/>
            <p:nvPr/>
          </p:nvGrpSpPr>
          <p:grpSpPr>
            <a:xfrm>
              <a:off x="3355867" y="4207195"/>
              <a:ext cx="5480263" cy="2331717"/>
              <a:chOff x="3653126" y="4438113"/>
              <a:chExt cx="5480263" cy="2331717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39F17939-A6D6-091B-BADC-2BD47D5E094E}"/>
                  </a:ext>
                </a:extLst>
              </p:cNvPr>
              <p:cNvCxnSpPr>
                <a:cxnSpLocks/>
                <a:stCxn id="78" idx="6"/>
                <a:endCxn id="79" idx="2"/>
              </p:cNvCxnSpPr>
              <p:nvPr/>
            </p:nvCxnSpPr>
            <p:spPr>
              <a:xfrm flipV="1">
                <a:off x="6034110" y="4755383"/>
                <a:ext cx="909571" cy="1253441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66B0FAE8-8526-C0EE-EDFC-C61D14DFA22A}"/>
                  </a:ext>
                </a:extLst>
              </p:cNvPr>
              <p:cNvCxnSpPr>
                <a:cxnSpLocks/>
                <a:stCxn id="78" idx="6"/>
                <a:endCxn id="80" idx="2"/>
              </p:cNvCxnSpPr>
              <p:nvPr/>
            </p:nvCxnSpPr>
            <p:spPr>
              <a:xfrm flipV="1">
                <a:off x="6034110" y="5604559"/>
                <a:ext cx="912830" cy="404265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20CACEA-874B-B6FC-3F44-1BCEE4EEF46E}"/>
                  </a:ext>
                </a:extLst>
              </p:cNvPr>
              <p:cNvCxnSpPr>
                <a:cxnSpLocks/>
                <a:stCxn id="78" idx="6"/>
                <a:endCxn id="81" idx="2"/>
              </p:cNvCxnSpPr>
              <p:nvPr/>
            </p:nvCxnSpPr>
            <p:spPr>
              <a:xfrm>
                <a:off x="6034110" y="6008824"/>
                <a:ext cx="912830" cy="444911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A64B224E-5D5F-9102-2E00-EFE54FE415B6}"/>
                  </a:ext>
                </a:extLst>
              </p:cNvPr>
              <p:cNvSpPr/>
              <p:nvPr/>
            </p:nvSpPr>
            <p:spPr>
              <a:xfrm>
                <a:off x="3653126" y="443811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E364B6F0-2932-6C20-1828-93CE0D500B95}"/>
                  </a:ext>
                </a:extLst>
              </p:cNvPr>
              <p:cNvGrpSpPr/>
              <p:nvPr/>
            </p:nvGrpSpPr>
            <p:grpSpPr>
              <a:xfrm>
                <a:off x="8503397" y="5268140"/>
                <a:ext cx="629992" cy="632190"/>
                <a:chOff x="1286791" y="2102183"/>
                <a:chExt cx="629992" cy="632190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80BB1078-4218-CD25-409A-2D97B0593D3C}"/>
                    </a:ext>
                  </a:extLst>
                </p:cNvPr>
                <p:cNvSpPr/>
                <p:nvPr/>
              </p:nvSpPr>
              <p:spPr>
                <a:xfrm>
                  <a:off x="1286791" y="2102183"/>
                  <a:ext cx="629992" cy="632190"/>
                </a:xfrm>
                <a:prstGeom prst="ellipse">
                  <a:avLst/>
                </a:prstGeom>
                <a:solidFill>
                  <a:schemeClr val="accent3"/>
                </a:solidFill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5431C649-B192-6082-CB2F-898777B1AD8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82829" y="2181744"/>
                      <a:ext cx="438389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sz="24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oMath>
                        </m:oMathPara>
                      </a14:m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5431C649-B192-6082-CB2F-898777B1AD8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82829" y="2181744"/>
                      <a:ext cx="438389" cy="461665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t="-5263" b="-526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E4549E72-3365-96BC-DBAF-91E5BD642DF6}"/>
                  </a:ext>
                </a:extLst>
              </p:cNvPr>
              <p:cNvCxnSpPr>
                <a:cxnSpLocks/>
                <a:stCxn id="68" idx="6"/>
                <a:endCxn id="77" idx="2"/>
              </p:cNvCxnSpPr>
              <p:nvPr/>
            </p:nvCxnSpPr>
            <p:spPr>
              <a:xfrm>
                <a:off x="4283118" y="4754208"/>
                <a:ext cx="1117741" cy="405440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B44268E6-F479-45BE-C77F-7E1411F3C16F}"/>
                  </a:ext>
                </a:extLst>
              </p:cNvPr>
              <p:cNvCxnSpPr>
                <a:cxnSpLocks/>
                <a:stCxn id="74" idx="6"/>
                <a:endCxn id="77" idx="2"/>
              </p:cNvCxnSpPr>
              <p:nvPr/>
            </p:nvCxnSpPr>
            <p:spPr>
              <a:xfrm flipV="1">
                <a:off x="4286377" y="5159648"/>
                <a:ext cx="1114482" cy="1292912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E822ECB4-7B7E-107A-543E-C364AB2DF793}"/>
                  </a:ext>
                </a:extLst>
              </p:cNvPr>
              <p:cNvCxnSpPr>
                <a:cxnSpLocks/>
                <a:stCxn id="68" idx="6"/>
                <a:endCxn id="78" idx="2"/>
              </p:cNvCxnSpPr>
              <p:nvPr/>
            </p:nvCxnSpPr>
            <p:spPr>
              <a:xfrm>
                <a:off x="4283118" y="4754208"/>
                <a:ext cx="1121000" cy="1254616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62995ADC-FB7A-B3AD-DE24-FC0BDDD8D869}"/>
                  </a:ext>
                </a:extLst>
              </p:cNvPr>
              <p:cNvCxnSpPr>
                <a:cxnSpLocks/>
                <a:stCxn id="71" idx="6"/>
                <a:endCxn id="78" idx="2"/>
              </p:cNvCxnSpPr>
              <p:nvPr/>
            </p:nvCxnSpPr>
            <p:spPr>
              <a:xfrm>
                <a:off x="4286377" y="5603384"/>
                <a:ext cx="1117741" cy="405440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BF72D295-EE7C-80BD-1CC8-2C5571DC256E}"/>
                  </a:ext>
                </a:extLst>
              </p:cNvPr>
              <p:cNvCxnSpPr>
                <a:cxnSpLocks/>
                <a:stCxn id="74" idx="6"/>
                <a:endCxn id="78" idx="2"/>
              </p:cNvCxnSpPr>
              <p:nvPr/>
            </p:nvCxnSpPr>
            <p:spPr>
              <a:xfrm flipV="1">
                <a:off x="4286377" y="6008824"/>
                <a:ext cx="1117741" cy="443736"/>
              </a:xfrm>
              <a:prstGeom prst="line">
                <a:avLst/>
              </a:prstGeom>
              <a:ln w="28575">
                <a:solidFill>
                  <a:schemeClr val="bg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498A2CFE-3801-136B-2989-6379ADA65829}"/>
                  </a:ext>
                </a:extLst>
              </p:cNvPr>
              <p:cNvCxnSpPr>
                <a:cxnSpLocks/>
                <a:stCxn id="77" idx="6"/>
                <a:endCxn id="79" idx="2"/>
              </p:cNvCxnSpPr>
              <p:nvPr/>
            </p:nvCxnSpPr>
            <p:spPr>
              <a:xfrm flipV="1">
                <a:off x="6030851" y="4755383"/>
                <a:ext cx="912830" cy="404265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A814E86-E327-FF9B-9739-FBD873C750CF}"/>
                  </a:ext>
                </a:extLst>
              </p:cNvPr>
              <p:cNvCxnSpPr>
                <a:cxnSpLocks/>
                <a:stCxn id="77" idx="6"/>
                <a:endCxn id="80" idx="2"/>
              </p:cNvCxnSpPr>
              <p:nvPr/>
            </p:nvCxnSpPr>
            <p:spPr>
              <a:xfrm>
                <a:off x="6030851" y="5159648"/>
                <a:ext cx="916089" cy="444911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E10A0F6A-BF9F-3354-F467-00A67B7C2DAD}"/>
                  </a:ext>
                </a:extLst>
              </p:cNvPr>
              <p:cNvCxnSpPr>
                <a:cxnSpLocks/>
                <a:stCxn id="77" idx="6"/>
                <a:endCxn id="81" idx="2"/>
              </p:cNvCxnSpPr>
              <p:nvPr/>
            </p:nvCxnSpPr>
            <p:spPr>
              <a:xfrm>
                <a:off x="6030851" y="5159648"/>
                <a:ext cx="916089" cy="1294087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183DE9DE-D4A0-9CE4-4670-BF890B5D4B7A}"/>
                  </a:ext>
                </a:extLst>
              </p:cNvPr>
              <p:cNvCxnSpPr>
                <a:cxnSpLocks/>
                <a:stCxn id="79" idx="6"/>
                <a:endCxn id="34" idx="2"/>
              </p:cNvCxnSpPr>
              <p:nvPr/>
            </p:nvCxnSpPr>
            <p:spPr>
              <a:xfrm>
                <a:off x="7573673" y="4755383"/>
                <a:ext cx="929724" cy="828852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CD00FA73-F27F-018F-79EE-088A5993A6F1}"/>
                  </a:ext>
                </a:extLst>
              </p:cNvPr>
              <p:cNvCxnSpPr>
                <a:cxnSpLocks/>
                <a:stCxn id="80" idx="6"/>
                <a:endCxn id="34" idx="2"/>
              </p:cNvCxnSpPr>
              <p:nvPr/>
            </p:nvCxnSpPr>
            <p:spPr>
              <a:xfrm flipV="1">
                <a:off x="7576932" y="5584235"/>
                <a:ext cx="926465" cy="20324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07DE8E0F-FE68-C184-BC77-4E95620C08A2}"/>
                  </a:ext>
                </a:extLst>
              </p:cNvPr>
              <p:cNvCxnSpPr>
                <a:cxnSpLocks/>
                <a:stCxn id="81" idx="6"/>
                <a:endCxn id="34" idx="2"/>
              </p:cNvCxnSpPr>
              <p:nvPr/>
            </p:nvCxnSpPr>
            <p:spPr>
              <a:xfrm flipV="1">
                <a:off x="7576932" y="5584235"/>
                <a:ext cx="926465" cy="86950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A5BA8709-EDE6-3817-9198-5BEC04CB2D89}"/>
                  </a:ext>
                </a:extLst>
              </p:cNvPr>
              <p:cNvSpPr/>
              <p:nvPr/>
            </p:nvSpPr>
            <p:spPr>
              <a:xfrm>
                <a:off x="3656385" y="6136465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6B4D3F35-1E8E-1721-C66F-3DB95BA02658}"/>
                  </a:ext>
                </a:extLst>
              </p:cNvPr>
              <p:cNvSpPr/>
              <p:nvPr/>
            </p:nvSpPr>
            <p:spPr>
              <a:xfrm>
                <a:off x="5404118" y="5692729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79EC1A00-1033-0D51-F319-962990BA5C93}"/>
                  </a:ext>
                </a:extLst>
              </p:cNvPr>
              <p:cNvSpPr/>
              <p:nvPr/>
            </p:nvSpPr>
            <p:spPr>
              <a:xfrm>
                <a:off x="6943681" y="4439288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F80BA9E0-A569-6C8C-A194-3AB0B551C37F}"/>
                  </a:ext>
                </a:extLst>
              </p:cNvPr>
              <p:cNvSpPr/>
              <p:nvPr/>
            </p:nvSpPr>
            <p:spPr>
              <a:xfrm>
                <a:off x="6946940" y="5288464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DA604067-5730-08BA-C325-237A6DBDDC8E}"/>
                  </a:ext>
                </a:extLst>
              </p:cNvPr>
              <p:cNvSpPr/>
              <p:nvPr/>
            </p:nvSpPr>
            <p:spPr>
              <a:xfrm>
                <a:off x="6946940" y="6137640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1C5D7A76-A3E8-063B-83E0-3DA61C3A29E2}"/>
                      </a:ext>
                    </a:extLst>
                  </p:cNvPr>
                  <p:cNvSpPr txBox="1"/>
                  <p:nvPr/>
                </p:nvSpPr>
                <p:spPr>
                  <a:xfrm>
                    <a:off x="5453931" y="5797297"/>
                    <a:ext cx="542526" cy="4287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1C5D7A76-A3E8-063B-83E0-3DA61C3A29E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53931" y="5797297"/>
                    <a:ext cx="542526" cy="42870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AAA7532E-F572-354D-70D9-6EBE647A6232}"/>
                      </a:ext>
                    </a:extLst>
                  </p:cNvPr>
                  <p:cNvSpPr txBox="1"/>
                  <p:nvPr/>
                </p:nvSpPr>
                <p:spPr>
                  <a:xfrm>
                    <a:off x="6942716" y="4583140"/>
                    <a:ext cx="627697" cy="3613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sz="1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sup>
                          </m:sSubSup>
                        </m:oMath>
                      </m:oMathPara>
                    </a14:m>
                    <a:endParaRPr lang="en-US" sz="1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AAA7532E-F572-354D-70D9-6EBE647A623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42716" y="4583140"/>
                    <a:ext cx="627697" cy="36131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BD1DAF1-411D-2EA3-4012-33D33FF2B9EA}"/>
                  </a:ext>
                </a:extLst>
              </p:cNvPr>
              <p:cNvCxnSpPr>
                <a:cxnSpLocks/>
                <a:stCxn id="71" idx="6"/>
                <a:endCxn id="77" idx="2"/>
              </p:cNvCxnSpPr>
              <p:nvPr/>
            </p:nvCxnSpPr>
            <p:spPr>
              <a:xfrm flipV="1">
                <a:off x="4286377" y="5159648"/>
                <a:ext cx="1114482" cy="443736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FE1BAE57-55D1-AE3F-8C8E-2BF4D86AD7B9}"/>
                  </a:ext>
                </a:extLst>
              </p:cNvPr>
              <p:cNvSpPr/>
              <p:nvPr/>
            </p:nvSpPr>
            <p:spPr>
              <a:xfrm>
                <a:off x="5400859" y="484355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EFEDDE86-E727-31FD-D93C-D5C204D3A07F}"/>
                      </a:ext>
                    </a:extLst>
                  </p:cNvPr>
                  <p:cNvSpPr txBox="1"/>
                  <p:nvPr/>
                </p:nvSpPr>
                <p:spPr>
                  <a:xfrm>
                    <a:off x="5449481" y="4940517"/>
                    <a:ext cx="542526" cy="450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EFEDDE86-E727-31FD-D93C-D5C204D3A07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49481" y="4940517"/>
                    <a:ext cx="542526" cy="45076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E6C03112-AFBE-DEE7-47CF-C752F8087A57}"/>
                  </a:ext>
                </a:extLst>
              </p:cNvPr>
              <p:cNvSpPr/>
              <p:nvPr/>
            </p:nvSpPr>
            <p:spPr>
              <a:xfrm>
                <a:off x="3656385" y="5287289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22355A2B-349B-F769-FCC1-D81D6785FF9F}"/>
                    </a:ext>
                  </a:extLst>
                </p:cNvPr>
                <p:cNvSpPr txBox="1"/>
                <p:nvPr/>
              </p:nvSpPr>
              <p:spPr>
                <a:xfrm>
                  <a:off x="6660057" y="5196471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22355A2B-349B-F769-FCC1-D81D6785FF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057" y="5196471"/>
                  <a:ext cx="627697" cy="37112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95847822-9AC9-163B-2ADB-3E672A4D89CD}"/>
                    </a:ext>
                  </a:extLst>
                </p:cNvPr>
                <p:cNvSpPr txBox="1"/>
                <p:nvPr/>
              </p:nvSpPr>
              <p:spPr>
                <a:xfrm>
                  <a:off x="6673429" y="6068676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95847822-9AC9-163B-2ADB-3E672A4D89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3429" y="6068676"/>
                  <a:ext cx="627697" cy="37112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E8026402-668E-847A-825A-8E9806268559}"/>
                    </a:ext>
                  </a:extLst>
                </p:cNvPr>
                <p:cNvSpPr txBox="1"/>
                <p:nvPr/>
              </p:nvSpPr>
              <p:spPr>
                <a:xfrm>
                  <a:off x="3376789" y="4352222"/>
                  <a:ext cx="627697" cy="3613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E8026402-668E-847A-825A-8E98062685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6789" y="4352222"/>
                  <a:ext cx="627697" cy="36131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7624B61C-0305-2A1B-049C-E92F5613EB1B}"/>
                    </a:ext>
                  </a:extLst>
                </p:cNvPr>
                <p:cNvSpPr txBox="1"/>
                <p:nvPr/>
              </p:nvSpPr>
              <p:spPr>
                <a:xfrm>
                  <a:off x="3376240" y="6053299"/>
                  <a:ext cx="627697" cy="3539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7624B61C-0305-2A1B-049C-E92F5613EB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6240" y="6053299"/>
                  <a:ext cx="627697" cy="353943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D4C6B5AF-8973-BBE0-1206-930BE262D92B}"/>
                    </a:ext>
                  </a:extLst>
                </p:cNvPr>
                <p:cNvSpPr txBox="1"/>
                <p:nvPr/>
              </p:nvSpPr>
              <p:spPr>
                <a:xfrm>
                  <a:off x="3362385" y="5196551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D4C6B5AF-8973-BBE0-1206-930BE262D9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2385" y="5196551"/>
                  <a:ext cx="627697" cy="371127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9005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05B97-16F3-073D-D6F2-8F36D69EB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55377E81-4819-16BB-D127-CDA6D7B86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18596" y="6254239"/>
            <a:ext cx="1439404" cy="4672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9F29B69-63A6-4042-EF25-2052F2095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 Gradients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B01907AF-79F6-BCC8-6739-D356EB714D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Compute the effect of a weight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 on the loss function (i.e.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</m:oMath>
                </a14:m>
                <a:r>
                  <a:rPr lang="en-US" dirty="0"/>
                  <a:t>) by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propagating the error backwards</a:t>
                </a:r>
                <a:r>
                  <a:rPr lang="en-US" dirty="0"/>
                  <a:t> through the network, combining with chain rule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</m:acc>
                            </m:e>
                            <m:sup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</m:acc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⋅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⊤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B01907AF-79F6-BCC8-6739-D356EB714D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r="-3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D4FF7-4667-42E4-660F-259DEAD0206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C9AE8-11D1-1BC7-8B06-01C4A163F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25</a:t>
            </a:fld>
            <a:endParaRPr lang="en-US"/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4B8B15B-332B-2BE1-122E-1FFD289BF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55867" y="4167240"/>
            <a:ext cx="5480263" cy="2331717"/>
            <a:chOff x="3355867" y="4207195"/>
            <a:chExt cx="5480263" cy="2331717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F7F8CE83-DF0D-24F5-DFA9-5C3018F0A4ED}"/>
                </a:ext>
              </a:extLst>
            </p:cNvPr>
            <p:cNvGrpSpPr/>
            <p:nvPr/>
          </p:nvGrpSpPr>
          <p:grpSpPr>
            <a:xfrm>
              <a:off x="3355867" y="4207195"/>
              <a:ext cx="5480263" cy="2331717"/>
              <a:chOff x="3653126" y="4438113"/>
              <a:chExt cx="5480263" cy="2331717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CCF350D2-D833-8C3D-E274-A8A2A7581AD9}"/>
                  </a:ext>
                </a:extLst>
              </p:cNvPr>
              <p:cNvSpPr/>
              <p:nvPr/>
            </p:nvSpPr>
            <p:spPr>
              <a:xfrm>
                <a:off x="3653126" y="443811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327DC7F6-4FAD-D02C-CE8D-468E486DB8D1}"/>
                  </a:ext>
                </a:extLst>
              </p:cNvPr>
              <p:cNvGrpSpPr/>
              <p:nvPr/>
            </p:nvGrpSpPr>
            <p:grpSpPr>
              <a:xfrm>
                <a:off x="8503397" y="5268140"/>
                <a:ext cx="629992" cy="632190"/>
                <a:chOff x="1286791" y="2102183"/>
                <a:chExt cx="629992" cy="632190"/>
              </a:xfrm>
            </p:grpSpPr>
            <p:sp>
              <p:nvSpPr>
                <p:cNvPr id="34" name="Oval 33">
                  <a:extLst>
                    <a:ext uri="{FF2B5EF4-FFF2-40B4-BE49-F238E27FC236}">
                      <a16:creationId xmlns:a16="http://schemas.microsoft.com/office/drawing/2014/main" id="{2E68C408-E891-4A6C-6BF8-016523CB596E}"/>
                    </a:ext>
                  </a:extLst>
                </p:cNvPr>
                <p:cNvSpPr/>
                <p:nvPr/>
              </p:nvSpPr>
              <p:spPr>
                <a:xfrm>
                  <a:off x="1286791" y="2102183"/>
                  <a:ext cx="629992" cy="63219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97E8F509-A30E-0DAE-59CD-CD135BB9CE4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82829" y="2181744"/>
                      <a:ext cx="438389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"/>
                          </m:oMathParaPr>
                          <m:oMath xmlns:m="http://schemas.openxmlformats.org/officeDocument/2006/math">
                            <m:acc>
                              <m:accPr>
                                <m:chr m:val="̂"/>
                                <m:ctrlPr>
                                  <a:rPr lang="en-US" sz="240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</m:oMath>
                        </m:oMathPara>
                      </a14:m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p:txBody>
                </p:sp>
              </mc:Choice>
              <mc:Fallback>
                <p:sp>
                  <p:nvSpPr>
                    <p:cNvPr id="35" name="TextBox 34">
                      <a:extLst>
                        <a:ext uri="{FF2B5EF4-FFF2-40B4-BE49-F238E27FC236}">
                          <a16:creationId xmlns:a16="http://schemas.microsoft.com/office/drawing/2014/main" id="{97E8F509-A30E-0DAE-59CD-CD135BB9CE4E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82829" y="2181744"/>
                      <a:ext cx="438389" cy="461665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 t="-5263" b="-526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A1C3AB8A-3AB8-EAA4-EF46-A810331D5E84}"/>
                  </a:ext>
                </a:extLst>
              </p:cNvPr>
              <p:cNvCxnSpPr>
                <a:cxnSpLocks/>
                <a:stCxn id="68" idx="6"/>
                <a:endCxn id="77" idx="2"/>
              </p:cNvCxnSpPr>
              <p:nvPr/>
            </p:nvCxnSpPr>
            <p:spPr>
              <a:xfrm>
                <a:off x="4283118" y="4754208"/>
                <a:ext cx="1117741" cy="405440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2606EF65-DE64-45C0-C024-7BB959C09A40}"/>
                  </a:ext>
                </a:extLst>
              </p:cNvPr>
              <p:cNvCxnSpPr>
                <a:cxnSpLocks/>
                <a:stCxn id="71" idx="6"/>
                <a:endCxn id="77" idx="2"/>
              </p:cNvCxnSpPr>
              <p:nvPr/>
            </p:nvCxnSpPr>
            <p:spPr>
              <a:xfrm flipV="1">
                <a:off x="4286377" y="5159648"/>
                <a:ext cx="1114482" cy="44373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A038A19D-B01B-2595-3D98-5EDA5F19ECE9}"/>
                  </a:ext>
                </a:extLst>
              </p:cNvPr>
              <p:cNvCxnSpPr>
                <a:cxnSpLocks/>
                <a:stCxn id="74" idx="6"/>
                <a:endCxn id="77" idx="2"/>
              </p:cNvCxnSpPr>
              <p:nvPr/>
            </p:nvCxnSpPr>
            <p:spPr>
              <a:xfrm flipV="1">
                <a:off x="4286377" y="5159648"/>
                <a:ext cx="1114482" cy="1292912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94E77843-F696-EEC5-3B63-01F321DD12ED}"/>
                  </a:ext>
                </a:extLst>
              </p:cNvPr>
              <p:cNvCxnSpPr>
                <a:cxnSpLocks/>
                <a:stCxn id="68" idx="6"/>
                <a:endCxn id="78" idx="2"/>
              </p:cNvCxnSpPr>
              <p:nvPr/>
            </p:nvCxnSpPr>
            <p:spPr>
              <a:xfrm>
                <a:off x="4283118" y="4754208"/>
                <a:ext cx="1121000" cy="125461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32CF9AD-1275-6F16-178D-917B55AFA92B}"/>
                  </a:ext>
                </a:extLst>
              </p:cNvPr>
              <p:cNvCxnSpPr>
                <a:cxnSpLocks/>
                <a:stCxn id="71" idx="6"/>
                <a:endCxn id="78" idx="2"/>
              </p:cNvCxnSpPr>
              <p:nvPr/>
            </p:nvCxnSpPr>
            <p:spPr>
              <a:xfrm>
                <a:off x="4286377" y="5603384"/>
                <a:ext cx="1117741" cy="405440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EDBA0C5-6208-FB5F-EB20-5E5F9EB7B993}"/>
                  </a:ext>
                </a:extLst>
              </p:cNvPr>
              <p:cNvCxnSpPr>
                <a:cxnSpLocks/>
                <a:stCxn id="74" idx="6"/>
                <a:endCxn id="78" idx="2"/>
              </p:cNvCxnSpPr>
              <p:nvPr/>
            </p:nvCxnSpPr>
            <p:spPr>
              <a:xfrm flipV="1">
                <a:off x="4286377" y="6008824"/>
                <a:ext cx="1117741" cy="443736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DAFD793-1919-5279-9F26-FE21BBE998D4}"/>
                  </a:ext>
                </a:extLst>
              </p:cNvPr>
              <p:cNvCxnSpPr>
                <a:cxnSpLocks/>
                <a:stCxn id="77" idx="6"/>
                <a:endCxn id="79" idx="2"/>
              </p:cNvCxnSpPr>
              <p:nvPr/>
            </p:nvCxnSpPr>
            <p:spPr>
              <a:xfrm flipV="1">
                <a:off x="6030851" y="4755383"/>
                <a:ext cx="912830" cy="404265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697BFDE-A68E-CB88-C830-44D656EA7913}"/>
                  </a:ext>
                </a:extLst>
              </p:cNvPr>
              <p:cNvCxnSpPr>
                <a:cxnSpLocks/>
                <a:stCxn id="78" idx="6"/>
                <a:endCxn id="79" idx="2"/>
              </p:cNvCxnSpPr>
              <p:nvPr/>
            </p:nvCxnSpPr>
            <p:spPr>
              <a:xfrm flipV="1">
                <a:off x="6034110" y="4755383"/>
                <a:ext cx="909571" cy="1253441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4234B54D-8DF8-F100-DF9D-4B616D4A34F2}"/>
                  </a:ext>
                </a:extLst>
              </p:cNvPr>
              <p:cNvCxnSpPr>
                <a:cxnSpLocks/>
                <a:stCxn id="77" idx="6"/>
                <a:endCxn id="80" idx="2"/>
              </p:cNvCxnSpPr>
              <p:nvPr/>
            </p:nvCxnSpPr>
            <p:spPr>
              <a:xfrm>
                <a:off x="6030851" y="5159648"/>
                <a:ext cx="916089" cy="444911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286A46EB-B103-7778-DE31-245A2AEEA64F}"/>
                  </a:ext>
                </a:extLst>
              </p:cNvPr>
              <p:cNvCxnSpPr>
                <a:cxnSpLocks/>
                <a:stCxn id="78" idx="6"/>
                <a:endCxn id="80" idx="2"/>
              </p:cNvCxnSpPr>
              <p:nvPr/>
            </p:nvCxnSpPr>
            <p:spPr>
              <a:xfrm flipV="1">
                <a:off x="6034110" y="5604559"/>
                <a:ext cx="912830" cy="404265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5A61E850-257B-B094-C0D1-EF0A6024B8C5}"/>
                  </a:ext>
                </a:extLst>
              </p:cNvPr>
              <p:cNvCxnSpPr>
                <a:cxnSpLocks/>
                <a:stCxn id="77" idx="6"/>
                <a:endCxn id="81" idx="2"/>
              </p:cNvCxnSpPr>
              <p:nvPr/>
            </p:nvCxnSpPr>
            <p:spPr>
              <a:xfrm>
                <a:off x="6030851" y="5159648"/>
                <a:ext cx="916089" cy="1294087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974C33E1-F223-37A6-21B4-C8094EAC4EDE}"/>
                  </a:ext>
                </a:extLst>
              </p:cNvPr>
              <p:cNvCxnSpPr>
                <a:cxnSpLocks/>
                <a:stCxn id="78" idx="6"/>
                <a:endCxn id="81" idx="2"/>
              </p:cNvCxnSpPr>
              <p:nvPr/>
            </p:nvCxnSpPr>
            <p:spPr>
              <a:xfrm>
                <a:off x="6034110" y="6008824"/>
                <a:ext cx="912830" cy="444911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99CA1880-84A5-5019-9FA3-C33F5F749D82}"/>
                  </a:ext>
                </a:extLst>
              </p:cNvPr>
              <p:cNvCxnSpPr>
                <a:cxnSpLocks/>
                <a:stCxn id="79" idx="6"/>
                <a:endCxn id="34" idx="2"/>
              </p:cNvCxnSpPr>
              <p:nvPr/>
            </p:nvCxnSpPr>
            <p:spPr>
              <a:xfrm>
                <a:off x="7573673" y="4755383"/>
                <a:ext cx="929724" cy="828852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5C254A2F-1CCB-471E-95A8-121A88792C0B}"/>
                  </a:ext>
                </a:extLst>
              </p:cNvPr>
              <p:cNvCxnSpPr>
                <a:cxnSpLocks/>
                <a:stCxn id="80" idx="6"/>
                <a:endCxn id="34" idx="2"/>
              </p:cNvCxnSpPr>
              <p:nvPr/>
            </p:nvCxnSpPr>
            <p:spPr>
              <a:xfrm flipV="1">
                <a:off x="7576932" y="5584235"/>
                <a:ext cx="926465" cy="20324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E652CE9D-C245-5FCD-5CF2-91EE08C508EF}"/>
                  </a:ext>
                </a:extLst>
              </p:cNvPr>
              <p:cNvCxnSpPr>
                <a:cxnSpLocks/>
                <a:stCxn id="81" idx="6"/>
                <a:endCxn id="34" idx="2"/>
              </p:cNvCxnSpPr>
              <p:nvPr/>
            </p:nvCxnSpPr>
            <p:spPr>
              <a:xfrm flipV="1">
                <a:off x="7576932" y="5584235"/>
                <a:ext cx="926465" cy="869500"/>
              </a:xfrm>
              <a:prstGeom prst="line">
                <a:avLst/>
              </a:prstGeom>
              <a:ln w="28575">
                <a:solidFill>
                  <a:schemeClr val="bg2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33854992-8E9E-C8E5-C25C-C7813C813D64}"/>
                  </a:ext>
                </a:extLst>
              </p:cNvPr>
              <p:cNvSpPr/>
              <p:nvPr/>
            </p:nvSpPr>
            <p:spPr>
              <a:xfrm>
                <a:off x="3656385" y="5287289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690B50B8-9F0E-9FC7-300B-C6FF9151E135}"/>
                  </a:ext>
                </a:extLst>
              </p:cNvPr>
              <p:cNvSpPr/>
              <p:nvPr/>
            </p:nvSpPr>
            <p:spPr>
              <a:xfrm>
                <a:off x="3656385" y="6136465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79902169-DDC1-F1F7-E050-07F4D114027F}"/>
                  </a:ext>
                </a:extLst>
              </p:cNvPr>
              <p:cNvSpPr/>
              <p:nvPr/>
            </p:nvSpPr>
            <p:spPr>
              <a:xfrm>
                <a:off x="5400859" y="4843553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47CA95CC-CB58-A8EF-2735-1269C8550A0E}"/>
                  </a:ext>
                </a:extLst>
              </p:cNvPr>
              <p:cNvSpPr/>
              <p:nvPr/>
            </p:nvSpPr>
            <p:spPr>
              <a:xfrm>
                <a:off x="5404118" y="5692729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24885B11-0CA9-4762-38AC-00E8C31F3DA3}"/>
                  </a:ext>
                </a:extLst>
              </p:cNvPr>
              <p:cNvSpPr/>
              <p:nvPr/>
            </p:nvSpPr>
            <p:spPr>
              <a:xfrm>
                <a:off x="6943681" y="4439288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3090CA62-23B5-6486-260B-0B93BA707F68}"/>
                  </a:ext>
                </a:extLst>
              </p:cNvPr>
              <p:cNvSpPr/>
              <p:nvPr/>
            </p:nvSpPr>
            <p:spPr>
              <a:xfrm>
                <a:off x="6946940" y="5288464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35D943A9-6869-87B3-0C51-8A322F8FF506}"/>
                  </a:ext>
                </a:extLst>
              </p:cNvPr>
              <p:cNvSpPr/>
              <p:nvPr/>
            </p:nvSpPr>
            <p:spPr>
              <a:xfrm>
                <a:off x="6946940" y="6137640"/>
                <a:ext cx="629992" cy="63219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D00DE612-84E6-4670-9595-EA0B057D7BC3}"/>
                      </a:ext>
                    </a:extLst>
                  </p:cNvPr>
                  <p:cNvSpPr txBox="1"/>
                  <p:nvPr/>
                </p:nvSpPr>
                <p:spPr>
                  <a:xfrm>
                    <a:off x="5449481" y="4940517"/>
                    <a:ext cx="542526" cy="450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D00DE612-84E6-4670-9595-EA0B057D7BC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49481" y="4940517"/>
                    <a:ext cx="542526" cy="45076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1914C680-9769-CFD8-53D5-D138164DBE5F}"/>
                      </a:ext>
                    </a:extLst>
                  </p:cNvPr>
                  <p:cNvSpPr txBox="1"/>
                  <p:nvPr/>
                </p:nvSpPr>
                <p:spPr>
                  <a:xfrm>
                    <a:off x="5453931" y="5797297"/>
                    <a:ext cx="542526" cy="42870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bSup>
                        </m:oMath>
                      </m:oMathPara>
                    </a14:m>
                    <a:endParaRPr lang="en-US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1914C680-9769-CFD8-53D5-D138164DBE5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453931" y="5797297"/>
                    <a:ext cx="542526" cy="428707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20105D5C-DE17-272D-C64B-D179383DF71B}"/>
                      </a:ext>
                    </a:extLst>
                  </p:cNvPr>
                  <p:cNvSpPr txBox="1"/>
                  <p:nvPr/>
                </p:nvSpPr>
                <p:spPr>
                  <a:xfrm>
                    <a:off x="6942716" y="4583140"/>
                    <a:ext cx="627697" cy="36131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"/>
                        </m:oMathParaPr>
                        <m:oMath xmlns:m="http://schemas.openxmlformats.org/officeDocument/2006/math">
                          <m:sSubSup>
                            <m:sSubSupPr>
                              <m:ctrlPr>
                                <a:rPr lang="en-US" sz="1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sz="1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+1)</m:t>
                              </m:r>
                            </m:sup>
                          </m:sSubSup>
                        </m:oMath>
                      </m:oMathPara>
                    </a14:m>
                    <a:endParaRPr lang="en-US" sz="1400" dirty="0">
                      <a:solidFill>
                        <a:schemeClr val="bg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85" name="TextBox 84">
                    <a:extLst>
                      <a:ext uri="{FF2B5EF4-FFF2-40B4-BE49-F238E27FC236}">
                        <a16:creationId xmlns:a16="http://schemas.microsoft.com/office/drawing/2014/main" id="{20105D5C-DE17-272D-C64B-D179383DF71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942716" y="4583140"/>
                    <a:ext cx="627697" cy="361317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9DB7F575-35E5-97C2-9124-100944058167}"/>
                    </a:ext>
                  </a:extLst>
                </p:cNvPr>
                <p:cNvSpPr txBox="1"/>
                <p:nvPr/>
              </p:nvSpPr>
              <p:spPr>
                <a:xfrm>
                  <a:off x="6660057" y="5196471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9DB7F575-35E5-97C2-9124-1009440581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60057" y="5196471"/>
                  <a:ext cx="627697" cy="371127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30C01667-78FA-5683-4F95-B738BF5D161C}"/>
                    </a:ext>
                  </a:extLst>
                </p:cNvPr>
                <p:cNvSpPr txBox="1"/>
                <p:nvPr/>
              </p:nvSpPr>
              <p:spPr>
                <a:xfrm>
                  <a:off x="6673429" y="6068676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30C01667-78FA-5683-4F95-B738BF5D16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3429" y="6068676"/>
                  <a:ext cx="627697" cy="371127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C3093480-F3D1-3FB5-DF9D-958CE16FB68B}"/>
                    </a:ext>
                  </a:extLst>
                </p:cNvPr>
                <p:cNvSpPr txBox="1"/>
                <p:nvPr/>
              </p:nvSpPr>
              <p:spPr>
                <a:xfrm>
                  <a:off x="3376789" y="4352222"/>
                  <a:ext cx="627697" cy="3613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C3093480-F3D1-3FB5-DF9D-958CE16FB6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6789" y="4352222"/>
                  <a:ext cx="627697" cy="361317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F609A6B8-5B92-DFD6-98BD-0DA562620CD2}"/>
                    </a:ext>
                  </a:extLst>
                </p:cNvPr>
                <p:cNvSpPr txBox="1"/>
                <p:nvPr/>
              </p:nvSpPr>
              <p:spPr>
                <a:xfrm>
                  <a:off x="3362385" y="5196551"/>
                  <a:ext cx="627697" cy="371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F609A6B8-5B92-DFD6-98BD-0DA562620CD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62385" y="5196551"/>
                  <a:ext cx="627697" cy="371127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BF980727-D911-BDE9-18A7-C92463F5E3D1}"/>
                    </a:ext>
                  </a:extLst>
                </p:cNvPr>
                <p:cNvSpPr txBox="1"/>
                <p:nvPr/>
              </p:nvSpPr>
              <p:spPr>
                <a:xfrm>
                  <a:off x="3376240" y="6053299"/>
                  <a:ext cx="627697" cy="3539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sz="14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  <m:sup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  <m:r>
                              <a:rPr lang="en-US" sz="1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−1)</m:t>
                            </m:r>
                          </m:sup>
                        </m:sSubSup>
                      </m:oMath>
                    </m:oMathPara>
                  </a14:m>
                  <a:endParaRPr lang="en-US" sz="1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BF980727-D911-BDE9-18A7-C92463F5E3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6240" y="6053299"/>
                  <a:ext cx="627697" cy="35394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8" name="Rounded Rectangle 97">
            <a:extLst>
              <a:ext uri="{FF2B5EF4-FFF2-40B4-BE49-F238E27FC236}">
                <a16:creationId xmlns:a16="http://schemas.microsoft.com/office/drawing/2014/main" id="{A0A8E9B6-13B5-ECA4-95D3-3A7219D3B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32218" y="4073239"/>
            <a:ext cx="4019423" cy="2507673"/>
          </a:xfrm>
          <a:prstGeom prst="roundRect">
            <a:avLst>
              <a:gd name="adj" fmla="val 5232"/>
            </a:avLst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ounded Rectangle 98">
            <a:extLst>
              <a:ext uri="{FF2B5EF4-FFF2-40B4-BE49-F238E27FC236}">
                <a16:creationId xmlns:a16="http://schemas.microsoft.com/office/drawing/2014/main" id="{FE7E87D8-0226-281D-FA35-E1E99A326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01493" y="3020291"/>
            <a:ext cx="831271" cy="886536"/>
          </a:xfrm>
          <a:prstGeom prst="roundRect">
            <a:avLst>
              <a:gd name="adj" fmla="val 5232"/>
            </a:avLst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50872ECD-CC65-921E-965B-7199C58C3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43602" y="3005639"/>
            <a:ext cx="831271" cy="886536"/>
          </a:xfrm>
          <a:prstGeom prst="roundRect">
            <a:avLst>
              <a:gd name="adj" fmla="val 5232"/>
            </a:avLst>
          </a:prstGeom>
          <a:noFill/>
          <a:ln w="381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ounded Rectangle 100">
            <a:extLst>
              <a:ext uri="{FF2B5EF4-FFF2-40B4-BE49-F238E27FC236}">
                <a16:creationId xmlns:a16="http://schemas.microsoft.com/office/drawing/2014/main" id="{1977E630-65B1-F7AA-124C-54B697D68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40356" y="4053823"/>
            <a:ext cx="1582922" cy="2507673"/>
          </a:xfrm>
          <a:prstGeom prst="roundRect">
            <a:avLst>
              <a:gd name="adj" fmla="val 5232"/>
            </a:avLst>
          </a:prstGeom>
          <a:noFill/>
          <a:ln w="381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Rounded Rectangle 101">
                <a:extLst>
                  <a:ext uri="{FF2B5EF4-FFF2-40B4-BE49-F238E27FC236}">
                    <a16:creationId xmlns:a16="http://schemas.microsoft.com/office/drawing/2014/main" id="{1EB5ABDE-0AB3-88AC-8BF9-CB2ED78A3AAC}"/>
                  </a:ext>
                </a:extLst>
              </p:cNvPr>
              <p:cNvSpPr/>
              <p:nvPr/>
            </p:nvSpPr>
            <p:spPr>
              <a:xfrm>
                <a:off x="9739742" y="3020291"/>
                <a:ext cx="1788842" cy="886536"/>
              </a:xfrm>
              <a:prstGeom prst="roundRect">
                <a:avLst>
                  <a:gd name="adj" fmla="val 8853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</m:num>
                        <m:den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acc>
                        <m:accPr>
                          <m:chr m:val="⃗"/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acc>
                        </m:e>
                        <m:sup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⊤</m:t>
                          </m:r>
                        </m:sup>
                      </m:sSup>
                    </m:oMath>
                  </m:oMathPara>
                </a14:m>
              </a:p>
            </p:txBody>
          </p:sp>
        </mc:Choice>
        <mc:Fallback>
          <p:sp>
            <p:nvSpPr>
              <p:cNvPr id="102" name="Rounded Rectangle 101">
                <a:extLst>
                  <a:ext uri="{FF2B5EF4-FFF2-40B4-BE49-F238E27FC236}">
                    <a16:creationId xmlns:a16="http://schemas.microsoft.com/office/drawing/2014/main" id="{1EB5ABDE-0AB3-88AC-8BF9-CB2ED78A3A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742" y="3020291"/>
                <a:ext cx="1788842" cy="886536"/>
              </a:xfrm>
              <a:prstGeom prst="roundRect">
                <a:avLst>
                  <a:gd name="adj" fmla="val 8853"/>
                </a:avLst>
              </a:prstGeom>
              <a:blipFill>
                <a:blip r:embed="rId12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93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395D1-152A-EB67-F5EB-F7317DD6C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2FD8699-4B4A-C068-4CB6-277AAA15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Backpropagation: Recursive Formulation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CCBA6CE3-BABB-D679-3042-D8B594E3C25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Compute the effect of a weight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 on the loss function (i.e.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</m:oMath>
                </a14:m>
                <a:r>
                  <a:rPr lang="en-US" dirty="0"/>
                  <a:t>) by </a:t>
                </a: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propagating the error backwards</a:t>
                </a:r>
                <a:r>
                  <a:rPr lang="en-US" dirty="0"/>
                  <a:t> through the network, combining with chain rule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𝜹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≔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𝒛</m:t>
                                  </m:r>
                                </m:e>
                              </m:acc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</m:e>
                              </m:d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sup>
                          </m:sSup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⃗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  <m:t>𝜹</m:t>
                                  </m:r>
                                </m:e>
                              </m:acc>
                            </m:e>
                            <m:sup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𝑙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e>
                              </m:d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′(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</m:acc>
                        </m:e>
                        <m: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For linear output layer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⃗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𝜹</m:t>
                            </m:r>
                          </m:e>
                        </m:acc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acc>
                        </m:e>
                        <m: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</m:e>
                          </m:d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𝑙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e>
                                  </m:d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⊤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ℒ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𝛿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CCBA6CE3-BABB-D679-3042-D8B594E3C2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r="-3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83395-9D55-C15C-E6CE-05B8037CF5A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D589D7-E2EA-C873-4E35-78248DB06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FF1BBC7D-E90E-9C45-F83C-6296CF3DB96F}"/>
                  </a:ext>
                </a:extLst>
              </p:cNvPr>
              <p:cNvSpPr/>
              <p:nvPr/>
            </p:nvSpPr>
            <p:spPr>
              <a:xfrm>
                <a:off x="9324110" y="3144982"/>
                <a:ext cx="2218329" cy="568036"/>
              </a:xfrm>
              <a:prstGeom prst="roundRect">
                <a:avLst>
                  <a:gd name="adj" fmla="val 16170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</a:rPr>
                  <a:t>Element-wise product</a:t>
                </a:r>
                <a14:m/>
              </a:p>
            </p:txBody>
          </p:sp>
        </mc:Choice>
        <mc:Fallback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FF1BBC7D-E90E-9C45-F83C-6296CF3DB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4110" y="3144982"/>
                <a:ext cx="2218329" cy="568036"/>
              </a:xfrm>
              <a:prstGeom prst="roundRect">
                <a:avLst>
                  <a:gd name="adj" fmla="val 1617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Elbow Connector 7">
            <a:extLst>
              <a:ext uri="{FF2B5EF4-FFF2-40B4-BE49-F238E27FC236}">
                <a16:creationId xmlns:a16="http://schemas.microsoft.com/office/drawing/2014/main" id="{C1435A5C-96DE-477A-BDC4-6E1D1159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" idx="0"/>
          </p:cNvCxnSpPr>
          <p:nvPr/>
        </p:nvCxnSpPr>
        <p:spPr>
          <a:xfrm rot="16200000" flipV="1">
            <a:off x="8957365" y="1669072"/>
            <a:ext cx="12700" cy="2951820"/>
          </a:xfrm>
          <a:prstGeom prst="bentConnector4">
            <a:avLst>
              <a:gd name="adj1" fmla="val 2890906"/>
              <a:gd name="adj2" fmla="val 99766"/>
            </a:avLst>
          </a:prstGeom>
          <a:ln w="28575">
            <a:solidFill>
              <a:schemeClr val="accent5"/>
            </a:solidFill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34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A54BE8-FDC8-B917-90E4-0BDA3EDF7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1FFB2F-301F-C6D8-FE05-84C6EB70BE6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210B7-44E1-2E1A-744C-08FF441D8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655EBD8-1D31-398A-3D59-A728D1928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(4)</a:t>
            </a:r>
          </a:p>
        </p:txBody>
      </p:sp>
    </p:spTree>
    <p:extLst>
      <p:ext uri="{BB962C8B-B14F-4D97-AF65-F5344CB8AC3E}">
        <p14:creationId xmlns:p14="http://schemas.microsoft.com/office/powerpoint/2010/main" val="2393359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BF2B5-D44F-3280-F8CA-78984587A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4015A27-F20B-390E-34A0-B910668AE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Considerations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5E6DEB74-F548-3979-352A-1AFB79A6DD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Derivative Calculations</a:t>
                </a:r>
              </a:p>
              <a:p>
                <a:pPr lvl="1"/>
                <a:r>
                  <a:rPr lang="en-US" dirty="0"/>
                  <a:t>Need to be able to calculate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What happens when neuron activations have very small gradients?</a:t>
                </a:r>
              </a:p>
              <a:p>
                <a:r>
                  <a:rPr lang="en-US" dirty="0"/>
                  <a:t>Parallelism?</a:t>
                </a:r>
              </a:p>
              <a:p>
                <a:pPr lvl="1"/>
                <a:r>
                  <a:rPr lang="en-US" dirty="0"/>
                  <a:t>Matrix multiplication is a good candidate for parallelization</a:t>
                </a:r>
              </a:p>
              <a:p>
                <a:pPr lvl="1"/>
                <a:r>
                  <a:rPr lang="en-US" dirty="0"/>
                  <a:t>Deep learning breakthrough arrived after using GPUs for training</a:t>
                </a:r>
              </a:p>
              <a:p>
                <a:r>
                  <a:rPr lang="en-US" dirty="0"/>
                  <a:t>Batching</a:t>
                </a:r>
              </a:p>
              <a:p>
                <a:pPr lvl="1"/>
                <a:r>
                  <a:rPr lang="en-US" dirty="0"/>
                  <a:t>Batch Gradient Descent: Standard gradient descent with all training samples</a:t>
                </a:r>
              </a:p>
              <a:p>
                <a:pPr lvl="1"/>
                <a:r>
                  <a:rPr lang="en-US" dirty="0"/>
                  <a:t>Stochastic Gradient Descent: Pick random training sample to backpropagate</a:t>
                </a:r>
              </a:p>
              <a:p>
                <a:r>
                  <a:rPr lang="en-US" dirty="0"/>
                  <a:t>Scale Requirements?</a:t>
                </a:r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5E6DEB74-F548-3979-352A-1AFB79A6DD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94" t="-1377"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A058F-FAD0-77DE-7A4A-6C025E5C5A4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dirty="0"/>
              <a:t>CSE 473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73DAA-CF9E-ED4C-4395-36BD6A707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28</a:t>
            </a:fld>
            <a:endParaRPr lang="en-US"/>
          </a:p>
        </p:txBody>
      </p:sp>
      <p:pic>
        <p:nvPicPr>
          <p:cNvPr id="9" name="Picture 8" descr="Illustration of a profile view of a blue rectangular robot with a hat. The illustration shows the circuitry inside the robot, which consists of a weighted sum of inputs, emulating a perceptron.">
            <a:extLst>
              <a:ext uri="{FF2B5EF4-FFF2-40B4-BE49-F238E27FC236}">
                <a16:creationId xmlns:a16="http://schemas.microsoft.com/office/drawing/2014/main" id="{248577A0-ED3C-1C77-672A-857A9C05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1641" y="994512"/>
            <a:ext cx="2534275" cy="3595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85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B3206-898B-CE92-EFB7-88B1C0461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28004BD-EBC1-D4FE-2088-55E5A9865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MLP Performance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90DDE11-FF21-E07D-13F2-AE554E402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2"/>
            <a:ext cx="11197683" cy="789868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/>
              <a:t>How do these models compare?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84D77-F5BF-2ED4-685F-5A508DEA16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C7D60C-3B39-3EF5-78C3-D068F593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29</a:t>
            </a:fld>
            <a:endParaRPr lang="en-US"/>
          </a:p>
        </p:txBody>
      </p:sp>
      <p:pic>
        <p:nvPicPr>
          <p:cNvPr id="2" name="Picture 1" descr="10x20 grid of MNIST handwritten digit examples; 20 examples for each digit.">
            <a:extLst>
              <a:ext uri="{FF2B5EF4-FFF2-40B4-BE49-F238E27FC236}">
                <a16:creationId xmlns:a16="http://schemas.microsoft.com/office/drawing/2014/main" id="{3CF0D07E-429E-5596-2B79-7545515DB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600" y="2567893"/>
            <a:ext cx="5159188" cy="255592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C6E9595-704E-22EB-A079-7022AE97C0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20362"/>
              </p:ext>
            </p:extLst>
          </p:nvPr>
        </p:nvGraphicFramePr>
        <p:xfrm>
          <a:off x="497158" y="2733337"/>
          <a:ext cx="532279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699">
                  <a:extLst>
                    <a:ext uri="{9D8B030D-6E8A-4147-A177-3AD203B41FA5}">
                      <a16:colId xmlns:a16="http://schemas.microsoft.com/office/drawing/2014/main" val="988693597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2084392620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1725364319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3528423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Model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Test Acc.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Train 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Test 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820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Logistic Reg.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92.55%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176.6s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0.01s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3584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SVM (RBF)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96.85%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2.9s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7.74s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987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Decision Tree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87.58%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8.2s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0.01s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42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kNN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(k=5)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96.88%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3.58s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755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Neural Net.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97.92%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45.9s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0.06s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276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3122D47-494B-08CE-FABB-764ABC2B55CA}"/>
              </a:ext>
            </a:extLst>
          </p:cNvPr>
          <p:cNvSpPr txBox="1"/>
          <p:nvPr/>
        </p:nvSpPr>
        <p:spPr>
          <a:xfrm>
            <a:off x="940345" y="5123821"/>
            <a:ext cx="4436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One-shot  benchmark using standard </a:t>
            </a:r>
            <a:r>
              <a:rPr lang="en-US" sz="1000" dirty="0" err="1"/>
              <a:t>sklearn</a:t>
            </a:r>
            <a:r>
              <a:rPr lang="en-US" sz="1000" dirty="0"/>
              <a:t> implementations (no hyperparameter tuning). Python notebook generated by Claude Code.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B039323-4707-1E90-F9EC-96455E2BDA59}"/>
              </a:ext>
            </a:extLst>
          </p:cNvPr>
          <p:cNvSpPr txBox="1"/>
          <p:nvPr/>
        </p:nvSpPr>
        <p:spPr>
          <a:xfrm>
            <a:off x="6856510" y="5284485"/>
            <a:ext cx="4163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Benchmark experiment Inspired by </a:t>
            </a:r>
            <a:r>
              <a:rPr lang="en-US" sz="1000" dirty="0">
                <a:hlinkClick r:id="rId3"/>
              </a:rPr>
              <a:t>Michael Nielsen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29422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792B3-2992-BB7A-F1B2-7BF892F973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403B17-8D60-8FEC-A66C-FD80640D0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Stock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B5B0135-50E6-6C13-C0E4-0931E323F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58" y="1590262"/>
            <a:ext cx="11197683" cy="789868"/>
          </a:xfrm>
        </p:spPr>
        <p:txBody>
          <a:bodyPr/>
          <a:lstStyle/>
          <a:p>
            <a:pPr marL="0" indent="0" algn="ctr">
              <a:buNone/>
            </a:pPr>
            <a:r>
              <a:rPr lang="en-US" i="1" dirty="0"/>
              <a:t>How do these models compare?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5831C9-01C8-0DAF-ABE8-6FAF4132E10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955171-DF62-867C-E30A-412D62C09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</a:t>
            </a:fld>
            <a:endParaRPr lang="en-US"/>
          </a:p>
        </p:txBody>
      </p:sp>
      <p:pic>
        <p:nvPicPr>
          <p:cNvPr id="2" name="Picture 1" descr="10x20 grid of MNIST handwritten digit examples; 20 examples for each digit.">
            <a:extLst>
              <a:ext uri="{FF2B5EF4-FFF2-40B4-BE49-F238E27FC236}">
                <a16:creationId xmlns:a16="http://schemas.microsoft.com/office/drawing/2014/main" id="{1014E542-84C9-921E-793B-FE3DC5FBD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600" y="2567893"/>
            <a:ext cx="5159188" cy="2555928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08E88F0-0DEB-7C71-1378-E78C7625B2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044734"/>
              </p:ext>
            </p:extLst>
          </p:nvPr>
        </p:nvGraphicFramePr>
        <p:xfrm>
          <a:off x="497158" y="2733337"/>
          <a:ext cx="5322796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699">
                  <a:extLst>
                    <a:ext uri="{9D8B030D-6E8A-4147-A177-3AD203B41FA5}">
                      <a16:colId xmlns:a16="http://schemas.microsoft.com/office/drawing/2014/main" val="988693597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2084392620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1725364319"/>
                    </a:ext>
                  </a:extLst>
                </a:gridCol>
                <a:gridCol w="1330699">
                  <a:extLst>
                    <a:ext uri="{9D8B030D-6E8A-4147-A177-3AD203B41FA5}">
                      <a16:colId xmlns:a16="http://schemas.microsoft.com/office/drawing/2014/main" val="35284238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Model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Test Acc.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Train 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Test 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820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Logistic Reg.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92.55%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176.6s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0.01s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3584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SVM (RBF)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96.85%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2.9s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7.74s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987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Decision Tree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87.58%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8.2s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0.01s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742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solidFill>
                            <a:schemeClr val="tx1"/>
                          </a:solidFill>
                        </a:rPr>
                        <a:t>kNN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 (k=5)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96.88%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0.1s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3.58s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755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Neural Net.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2766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6D1C880-F136-0DBD-3C8B-9DEEC2FA92BA}"/>
              </a:ext>
            </a:extLst>
          </p:cNvPr>
          <p:cNvSpPr txBox="1"/>
          <p:nvPr/>
        </p:nvSpPr>
        <p:spPr>
          <a:xfrm>
            <a:off x="940345" y="5123821"/>
            <a:ext cx="4436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One-shot  benchmark using standard </a:t>
            </a:r>
            <a:r>
              <a:rPr lang="en-US" sz="1000" dirty="0" err="1"/>
              <a:t>sklearn</a:t>
            </a:r>
            <a:r>
              <a:rPr lang="en-US" sz="1000" dirty="0"/>
              <a:t> implementations (no hyperparameter tuning). Python notebook generated by Claude Code.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5510D2-F484-CD5A-0839-6447E7192AF1}"/>
              </a:ext>
            </a:extLst>
          </p:cNvPr>
          <p:cNvSpPr txBox="1"/>
          <p:nvPr/>
        </p:nvSpPr>
        <p:spPr>
          <a:xfrm>
            <a:off x="6856510" y="5284485"/>
            <a:ext cx="41633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Benchmark experiment Inspired by </a:t>
            </a:r>
            <a:r>
              <a:rPr lang="en-US" sz="1000" dirty="0">
                <a:hlinkClick r:id="rId3"/>
              </a:rPr>
              <a:t>Michael Nielsen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891107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10C9E7-BDA1-6054-DFBB-4A33E1D7A0A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A656C9-D303-60BF-79B3-DDB00FA0E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30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E8CAD6-B2B7-C9BE-2E16-DEEF83AEB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(5)</a:t>
            </a:r>
          </a:p>
        </p:txBody>
      </p:sp>
    </p:spTree>
    <p:extLst>
      <p:ext uri="{BB962C8B-B14F-4D97-AF65-F5344CB8AC3E}">
        <p14:creationId xmlns:p14="http://schemas.microsoft.com/office/powerpoint/2010/main" val="42378744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2BA22-5C09-0A8D-1C06-267910A6DB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that’s it for today!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695C3F-CD66-A7C6-F527-FB6964B09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9D130-F724-CF65-D97C-C03F9B16F5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24360" y="3768662"/>
            <a:ext cx="2801336" cy="2587688"/>
          </a:xfrm>
        </p:spPr>
        <p:txBody>
          <a:bodyPr>
            <a:noAutofit/>
          </a:bodyPr>
          <a:lstStyle/>
          <a:p>
            <a:r>
              <a:rPr lang="en-US" dirty="0"/>
              <a:t>Neural networks consist of layers of neurons (</a:t>
            </a:r>
            <a:r>
              <a:rPr lang="en-US" dirty="0" err="1"/>
              <a:t>perceptrons</a:t>
            </a:r>
            <a:r>
              <a:rPr lang="en-US" dirty="0"/>
              <a:t> with nonlinear activation functions)</a:t>
            </a:r>
          </a:p>
          <a:p>
            <a:r>
              <a:rPr lang="en-US" dirty="0"/>
              <a:t>Neural networks are trained via gradient descent, using backpropagation (chain rule) to calculate gradients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9183C-B3B2-40BC-0A6A-85C188234C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66664" y="3762440"/>
            <a:ext cx="2995300" cy="2259013"/>
          </a:xfrm>
        </p:spPr>
        <p:txBody>
          <a:bodyPr/>
          <a:lstStyle/>
          <a:p>
            <a:r>
              <a:rPr lang="en-US" dirty="0"/>
              <a:t>Complete </a:t>
            </a:r>
            <a:r>
              <a:rPr lang="en-US" b="1" dirty="0">
                <a:solidFill>
                  <a:schemeClr val="accent4"/>
                </a:solidFill>
              </a:rPr>
              <a:t>Practice Problem 18</a:t>
            </a: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Project 4 </a:t>
            </a:r>
            <a:r>
              <a:rPr lang="en-US" dirty="0"/>
              <a:t>(due 8.13)</a:t>
            </a:r>
          </a:p>
          <a:p>
            <a:r>
              <a:rPr lang="en-US" dirty="0"/>
              <a:t>Do </a:t>
            </a:r>
            <a:r>
              <a:rPr lang="en-US" b="1" dirty="0">
                <a:solidFill>
                  <a:schemeClr val="accent4"/>
                </a:solidFill>
              </a:rPr>
              <a:t>Homework 4 </a:t>
            </a:r>
            <a:r>
              <a:rPr lang="en-US" dirty="0"/>
              <a:t>(due 8.20)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1707F8-922E-989E-1D14-57F87FE0DD2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>
              <a:buClr>
                <a:schemeClr val="tx1"/>
              </a:buClr>
            </a:pPr>
            <a:r>
              <a:rPr lang="en-US" dirty="0"/>
              <a:t>Deep Learning</a:t>
            </a:r>
          </a:p>
          <a:p>
            <a:pPr>
              <a:buClr>
                <a:schemeClr val="tx1"/>
              </a:buClr>
            </a:pPr>
            <a:r>
              <a:rPr lang="en-US" dirty="0"/>
              <a:t>Natural Language Processing</a:t>
            </a:r>
          </a:p>
          <a:p>
            <a:pPr>
              <a:buClr>
                <a:schemeClr val="tx1"/>
              </a:buClr>
            </a:pPr>
            <a:r>
              <a:rPr lang="en-US" dirty="0"/>
              <a:t>Large Language Models</a:t>
            </a:r>
          </a:p>
        </p:txBody>
      </p:sp>
    </p:spTree>
    <p:extLst>
      <p:ext uri="{BB962C8B-B14F-4D97-AF65-F5344CB8AC3E}">
        <p14:creationId xmlns:p14="http://schemas.microsoft.com/office/powerpoint/2010/main" val="3582346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549AB-99F3-D597-5F13-27168D069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BD7FA-3695-4BB2-C9D0-A2418B42F1E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56D5B-3F06-D4DE-5CA0-FFD2ABDA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 descr="A scatter plot of points on a 2D grid showing the output of the XOR function. Points in quadrants I and III are purple and points in quadrants II and IV are yellow.">
            <a:extLst>
              <a:ext uri="{FF2B5EF4-FFF2-40B4-BE49-F238E27FC236}">
                <a16:creationId xmlns:a16="http://schemas.microsoft.com/office/drawing/2014/main" id="{85E23D85-03C2-62B9-08F0-07F36EFC70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216" y="1590261"/>
            <a:ext cx="5204392" cy="378849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455517-58BA-1AD6-C3A4-2EC03ABB4D9A}"/>
                  </a:ext>
                </a:extLst>
              </p:cNvPr>
              <p:cNvSpPr txBox="1"/>
              <p:nvPr/>
            </p:nvSpPr>
            <p:spPr>
              <a:xfrm>
                <a:off x="5659308" y="5555112"/>
                <a:ext cx="87338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𝑋𝑂𝑅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455517-58BA-1AD6-C3A4-2EC03ABB4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9308" y="5555112"/>
                <a:ext cx="873381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BDFBCEDA-CC6D-B296-3489-083B0C4513EE}"/>
                  </a:ext>
                </a:extLst>
              </p:cNvPr>
              <p:cNvSpPr/>
              <p:nvPr/>
            </p:nvSpPr>
            <p:spPr>
              <a:xfrm>
                <a:off x="497158" y="2973967"/>
                <a:ext cx="2550842" cy="1021080"/>
              </a:xfrm>
              <a:prstGeom prst="roundRect">
                <a:avLst>
                  <a:gd name="adj" fmla="val 6540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Separable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>
          <p:sp>
            <p:nvSpPr>
              <p:cNvPr id="8" name="Rounded Rectangle 7">
                <a:extLst>
                  <a:ext uri="{FF2B5EF4-FFF2-40B4-BE49-F238E27FC236}">
                    <a16:creationId xmlns:a16="http://schemas.microsoft.com/office/drawing/2014/main" id="{BDFBCEDA-CC6D-B296-3489-083B0C4513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58" y="2973967"/>
                <a:ext cx="2550842" cy="1021080"/>
              </a:xfrm>
              <a:prstGeom prst="roundRect">
                <a:avLst>
                  <a:gd name="adj" fmla="val 6540"/>
                </a:avLst>
              </a:prstGeom>
              <a:blipFill>
                <a:blip r:embed="rId4"/>
                <a:stretch>
                  <a:fillRect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93AF514-311A-276F-225E-C4D7DAEDFDED}"/>
              </a:ext>
            </a:extLst>
          </p:cNvPr>
          <p:cNvSpPr/>
          <p:nvPr/>
        </p:nvSpPr>
        <p:spPr>
          <a:xfrm>
            <a:off x="8800264" y="2973967"/>
            <a:ext cx="2986017" cy="1021080"/>
          </a:xfrm>
          <a:prstGeom prst="roundRect">
            <a:avLst>
              <a:gd name="adj" fmla="val 6540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Shouldn’t the model do the feature engineering?</a:t>
            </a:r>
          </a:p>
        </p:txBody>
      </p:sp>
    </p:spTree>
    <p:extLst>
      <p:ext uri="{BB962C8B-B14F-4D97-AF65-F5344CB8AC3E}">
        <p14:creationId xmlns:p14="http://schemas.microsoft.com/office/powerpoint/2010/main" val="405056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Illustration of an orange robot pushing against a large blue arrow with the label “w_n”. The robot is trying to bend the arrow towards the right.">
            <a:extLst>
              <a:ext uri="{FF2B5EF4-FFF2-40B4-BE49-F238E27FC236}">
                <a16:creationId xmlns:a16="http://schemas.microsoft.com/office/drawing/2014/main" id="{25CE0AAD-534F-830E-AA6E-E93BE1933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56951" y="3302000"/>
            <a:ext cx="5390323" cy="2684728"/>
          </a:xfrm>
          <a:prstGeom prst="rect">
            <a:avLst/>
          </a:prstGeom>
          <a:noFill/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E6BF164-652F-7B61-2BBD-3A423619E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 </a:t>
            </a:r>
            <a:r>
              <a:rPr lang="en-US" dirty="0" err="1"/>
              <a:t>Perceptrons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07EC1-789B-72AB-2DC2-470CAA5AA54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48218-2077-3B65-5F3C-D858D712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Content Placeholder 6">
                <a:extLst>
                  <a:ext uri="{FF2B5EF4-FFF2-40B4-BE49-F238E27FC236}">
                    <a16:creationId xmlns:a16="http://schemas.microsoft.com/office/drawing/2014/main" id="{50F6972A-9BED-F21F-FC47-24110D5891F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158" y="1590261"/>
                <a:ext cx="8254955" cy="460613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15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10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b="0" i="0" kern="1200">
                    <a:solidFill>
                      <a:schemeClr val="tx1"/>
                    </a:solidFill>
                    <a:latin typeface="Avenir Next" panose="020B050302020202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Perceptrons output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𝒙</m:t>
                    </m:r>
                  </m:oMath>
                </a14:m>
                <a:endParaRPr lang="en-US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en-US" dirty="0"/>
                  <a:t>Repeat while not converged (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∃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):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dirty="0">
                    <a:latin typeface="+mn-lt"/>
                  </a:rPr>
                  <a:t>For each data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>
                    <a:latin typeface="+mn-lt"/>
                  </a:rPr>
                  <a:t> do: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←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𝒘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endParaRPr lang="en-US" dirty="0">
                  <a:latin typeface="+mn-lt"/>
                </a:endParaRPr>
              </a:p>
            </p:txBody>
          </p:sp>
        </mc:Choice>
        <mc:Fallback>
          <p:sp>
            <p:nvSpPr>
              <p:cNvPr id="10" name="Content Placeholder 6">
                <a:extLst>
                  <a:ext uri="{FF2B5EF4-FFF2-40B4-BE49-F238E27FC236}">
                    <a16:creationId xmlns:a16="http://schemas.microsoft.com/office/drawing/2014/main" id="{50F6972A-9BED-F21F-FC47-24110D5891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58" y="1590261"/>
                <a:ext cx="8254955" cy="4606139"/>
              </a:xfrm>
              <a:prstGeom prst="rect">
                <a:avLst/>
              </a:prstGeom>
              <a:blipFill>
                <a:blip r:embed="rId3"/>
                <a:stretch>
                  <a:fillRect l="-15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5A9D96D1-A2FA-2ED0-1881-161BCD32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17800" y="3857063"/>
            <a:ext cx="2095500" cy="431800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9A4771-884C-B600-4376-0CB48CD396C6}"/>
              </a:ext>
            </a:extLst>
          </p:cNvPr>
          <p:cNvSpPr txBox="1"/>
          <p:nvPr/>
        </p:nvSpPr>
        <p:spPr>
          <a:xfrm>
            <a:off x="3180550" y="4480387"/>
            <a:ext cx="11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Gradient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BD2F2FD-3027-EF3D-B186-1D0CBD71AEC8}"/>
                  </a:ext>
                </a:extLst>
              </p:cNvPr>
              <p:cNvSpPr/>
              <p:nvPr/>
            </p:nvSpPr>
            <p:spPr>
              <a:xfrm>
                <a:off x="979341" y="5024513"/>
                <a:ext cx="3987800" cy="1071485"/>
              </a:xfrm>
              <a:prstGeom prst="roundRect">
                <a:avLst>
                  <a:gd name="adj" fmla="val 8013"/>
                </a:avLst>
              </a:prstGeom>
              <a:noFill/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</a:rPr>
                  <a:t>Equivalent to least squares regression with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𝒘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)|</m:t>
                        </m:r>
                      </m:e>
                    </m:nary>
                  </m:oMath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EBD2F2FD-3027-EF3D-B186-1D0CBD71A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341" y="5024513"/>
                <a:ext cx="3987800" cy="1071485"/>
              </a:xfrm>
              <a:prstGeom prst="roundRect">
                <a:avLst>
                  <a:gd name="adj" fmla="val 8013"/>
                </a:avLst>
              </a:prstGeom>
              <a:blipFill>
                <a:blip r:embed="rId4"/>
                <a:stretch>
                  <a:fillRect b="-35227"/>
                </a:stretch>
              </a:blipFill>
              <a:ln w="38100">
                <a:solidFill>
                  <a:schemeClr val="accent5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3" descr="Illustration of a perceptron as a yellow brain neuron receiving electrical signals (x inputs), which it multiplies with weights and sums together before passing through a long synapse, which represents the perceptron’s activation.">
            <a:extLst>
              <a:ext uri="{FF2B5EF4-FFF2-40B4-BE49-F238E27FC236}">
                <a16:creationId xmlns:a16="http://schemas.microsoft.com/office/drawing/2014/main" id="{C98FDDEF-090A-9833-48C4-F7D2BEBB2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68477" y="910070"/>
            <a:ext cx="3566327" cy="1340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43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7329B6-756E-FF58-3DEA-109BF8684DF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B42448-675B-5F51-95EC-5080B361D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4" descr="Diagram of a neuron from a human brain. The neuron consists of a larger nucleus and cell body (which looks like a graph node), receiving inputs via dendrites, and a long axon (edge) that leads to synapses at the end.">
            <a:extLst>
              <a:ext uri="{FF2B5EF4-FFF2-40B4-BE49-F238E27FC236}">
                <a16:creationId xmlns:a16="http://schemas.microsoft.com/office/drawing/2014/main" id="{FF7162DF-3078-2C37-2F18-66F79CEAE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859" y="2271413"/>
            <a:ext cx="5486400" cy="3229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Illustration of a perceptron as a yellow brain neuron receiving electrical signals (x inputs), which it multiplies with weights and sums together before passing through a long synapse, which represents the perceptron’s activation.">
            <a:extLst>
              <a:ext uri="{FF2B5EF4-FFF2-40B4-BE49-F238E27FC236}">
                <a16:creationId xmlns:a16="http://schemas.microsoft.com/office/drawing/2014/main" id="{291097B8-216D-D805-ED25-EB9FF1BDA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8402" y="2839183"/>
            <a:ext cx="5571739" cy="2094044"/>
          </a:xfrm>
          <a:prstGeom prst="rect">
            <a:avLst/>
          </a:prstGeom>
          <a:noFill/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DAE13BD3-5A50-74B8-C196-E38010D00EC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034008" y="1272820"/>
            <a:ext cx="6123984" cy="5539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How does the human brain learn?</a:t>
            </a:r>
          </a:p>
        </p:txBody>
      </p:sp>
    </p:spTree>
    <p:extLst>
      <p:ext uri="{BB962C8B-B14F-4D97-AF65-F5344CB8AC3E}">
        <p14:creationId xmlns:p14="http://schemas.microsoft.com/office/powerpoint/2010/main" val="404619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49918BD6-0E0A-7ED9-0F68-C48DDD108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99155" y="1801315"/>
            <a:ext cx="5120102" cy="4139701"/>
          </a:xfrm>
          <a:prstGeom prst="roundRect">
            <a:avLst>
              <a:gd name="adj" fmla="val 3004"/>
            </a:avLst>
          </a:prstGeom>
          <a:noFill/>
          <a:ln w="38100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506A2A8-3890-7197-1C62-04DEC166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" idx="6"/>
            <a:endCxn id="43" idx="1"/>
          </p:cNvCxnSpPr>
          <p:nvPr/>
        </p:nvCxnSpPr>
        <p:spPr>
          <a:xfrm>
            <a:off x="6598919" y="3860076"/>
            <a:ext cx="1352699" cy="11090"/>
          </a:xfrm>
          <a:prstGeom prst="straightConnector1">
            <a:avLst/>
          </a:prstGeom>
          <a:ln w="762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A8E2FCA-4BB4-C43D-CFFB-066F31D79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Generalizing the Perceptron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36FA8-7FF7-9216-D17C-E99C464B13A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14F67F-A765-CFDC-438E-32EED261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First detailed by Rosenblatt (1958)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7D7DE93-7241-0924-3475-D77AFFAC3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93079" y="3357156"/>
            <a:ext cx="1005840" cy="10058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7BF07C0-817F-F2A0-B1D7-B7670BC9CA18}"/>
                  </a:ext>
                </a:extLst>
              </p:cNvPr>
              <p:cNvSpPr txBox="1"/>
              <p:nvPr/>
            </p:nvSpPr>
            <p:spPr>
              <a:xfrm>
                <a:off x="5791268" y="3533504"/>
                <a:ext cx="60946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𝚺</m:t>
                      </m:r>
                    </m:oMath>
                  </m:oMathPara>
                </a14:m>
                <a:endParaRPr lang="en-US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7BF07C0-817F-F2A0-B1D7-B7670BC9CA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68" y="3533504"/>
                <a:ext cx="609462" cy="707886"/>
              </a:xfrm>
              <a:prstGeom prst="rect">
                <a:avLst/>
              </a:prstGeom>
              <a:blipFill>
                <a:blip r:embed="rId2"/>
                <a:stretch>
                  <a:fillRect l="-4082" r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517E10E-1655-DC52-DB4B-BAF81CE93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7" idx="6"/>
          </p:cNvCxnSpPr>
          <p:nvPr/>
        </p:nvCxnSpPr>
        <p:spPr>
          <a:xfrm>
            <a:off x="2952206" y="2773995"/>
            <a:ext cx="2640873" cy="944468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EDF1E0A-1E65-755D-AB98-75F1B30A93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6"/>
            <a:endCxn id="15" idx="2"/>
          </p:cNvCxnSpPr>
          <p:nvPr/>
        </p:nvCxnSpPr>
        <p:spPr>
          <a:xfrm flipV="1">
            <a:off x="2952206" y="3860076"/>
            <a:ext cx="2640873" cy="22180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BC687A8-C017-C71B-ABE9-55120DFDD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" idx="6"/>
          </p:cNvCxnSpPr>
          <p:nvPr/>
        </p:nvCxnSpPr>
        <p:spPr>
          <a:xfrm flipV="1">
            <a:off x="2955763" y="4018550"/>
            <a:ext cx="2628109" cy="971967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2E00860-C534-036E-C14E-9EA67875B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2214" y="2457900"/>
            <a:ext cx="637405" cy="2848712"/>
            <a:chOff x="2322214" y="2457900"/>
            <a:chExt cx="637405" cy="284871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2D43CC1-74E7-24A7-59DF-0E7DC51BCF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322214" y="2457900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1E77A333-BC0E-F233-3667-2978405BE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322214" y="3566161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24B674C-9A5F-67B1-F16E-648848F643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2325771" y="4674422"/>
              <a:ext cx="629992" cy="632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B7E808E-BB28-E088-8B05-B31980438E99}"/>
                    </a:ext>
                  </a:extLst>
                </p:cNvPr>
                <p:cNvSpPr txBox="1"/>
                <p:nvPr/>
              </p:nvSpPr>
              <p:spPr>
                <a:xfrm>
                  <a:off x="2375035" y="4741581"/>
                  <a:ext cx="58458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B7E808E-BB28-E088-8B05-B31980438E9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5035" y="4741581"/>
                  <a:ext cx="584584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E874420-6466-F97F-1D12-8550D64D8369}"/>
                    </a:ext>
                  </a:extLst>
                </p:cNvPr>
                <p:cNvSpPr txBox="1"/>
                <p:nvPr/>
              </p:nvSpPr>
              <p:spPr>
                <a:xfrm>
                  <a:off x="2378294" y="3629243"/>
                  <a:ext cx="564705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0E874420-6466-F97F-1D12-8550D64D83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8294" y="3629243"/>
                  <a:ext cx="564705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21B9DADB-8A9D-F954-2D73-6EC70E4D0CFB}"/>
                    </a:ext>
                  </a:extLst>
                </p:cNvPr>
                <p:cNvSpPr txBox="1"/>
                <p:nvPr/>
              </p:nvSpPr>
              <p:spPr>
                <a:xfrm>
                  <a:off x="2391358" y="2524014"/>
                  <a:ext cx="557589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sz="2400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21B9DADB-8A9D-F954-2D73-6EC70E4D0C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1358" y="2524014"/>
                  <a:ext cx="557589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C1A86BE-6DD2-41BE-4E88-BECD368BE736}"/>
                    </a:ext>
                  </a:extLst>
                </p:cNvPr>
                <p:cNvSpPr txBox="1"/>
                <p:nvPr/>
              </p:nvSpPr>
              <p:spPr>
                <a:xfrm>
                  <a:off x="2399104" y="4258448"/>
                  <a:ext cx="48332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⋮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AC1A86BE-6DD2-41BE-4E88-BECD368BE7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9104" y="4258448"/>
                  <a:ext cx="48332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0A31C7B-D224-6AEE-CFCB-0C787D7B1842}"/>
                  </a:ext>
                </a:extLst>
              </p:cNvPr>
              <p:cNvSpPr txBox="1"/>
              <p:nvPr/>
            </p:nvSpPr>
            <p:spPr>
              <a:xfrm>
                <a:off x="3763204" y="2591835"/>
                <a:ext cx="5066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b="1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0A31C7B-D224-6AEE-CFCB-0C787D7B1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204" y="2591835"/>
                <a:ext cx="50661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24B60D2-AB7E-A8B0-9838-C9CD4578D243}"/>
                  </a:ext>
                </a:extLst>
              </p:cNvPr>
              <p:cNvSpPr txBox="1"/>
              <p:nvPr/>
            </p:nvSpPr>
            <p:spPr>
              <a:xfrm>
                <a:off x="3763204" y="3450302"/>
                <a:ext cx="5066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b="1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24B60D2-AB7E-A8B0-9838-C9CD4578D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204" y="3450302"/>
                <a:ext cx="506613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50000C4-CBFD-0996-6AD9-8D3FDF922FBC}"/>
                  </a:ext>
                </a:extLst>
              </p:cNvPr>
              <p:cNvSpPr txBox="1"/>
              <p:nvPr/>
            </p:nvSpPr>
            <p:spPr>
              <a:xfrm>
                <a:off x="3763203" y="4724995"/>
                <a:ext cx="5066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</m:oMath>
                  </m:oMathPara>
                </a14:m>
                <a:endParaRPr lang="en-US" b="1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50000C4-CBFD-0996-6AD9-8D3FDF922F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3203" y="4724995"/>
                <a:ext cx="50661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00ACB9E-A523-AC84-210C-217903E4BC11}"/>
                  </a:ext>
                </a:extLst>
              </p:cNvPr>
              <p:cNvSpPr txBox="1"/>
              <p:nvPr/>
            </p:nvSpPr>
            <p:spPr>
              <a:xfrm>
                <a:off x="5842692" y="2461583"/>
                <a:ext cx="5066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b="1" dirty="0">
                  <a:solidFill>
                    <a:schemeClr val="accent3"/>
                  </a:solidFill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00ACB9E-A523-AC84-210C-217903E4B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692" y="2461583"/>
                <a:ext cx="50661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F7118E6B-A65F-0BBD-A04D-E48118E2B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4" idx="2"/>
          </p:cNvCxnSpPr>
          <p:nvPr/>
        </p:nvCxnSpPr>
        <p:spPr>
          <a:xfrm flipH="1">
            <a:off x="6095998" y="2830915"/>
            <a:ext cx="1" cy="481334"/>
          </a:xfrm>
          <a:prstGeom prst="straightConnector1">
            <a:avLst/>
          </a:prstGeom>
          <a:ln w="381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83D64D7-3CE0-FCD3-B2ED-EF1F96CCC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3" idx="3"/>
          </p:cNvCxnSpPr>
          <p:nvPr/>
        </p:nvCxnSpPr>
        <p:spPr>
          <a:xfrm>
            <a:off x="8670076" y="3871166"/>
            <a:ext cx="1545078" cy="0"/>
          </a:xfrm>
          <a:prstGeom prst="straightConnector1">
            <a:avLst/>
          </a:prstGeom>
          <a:ln w="76200">
            <a:solidFill>
              <a:schemeClr val="bg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1" name="Group 70">
            <a:extLst>
              <a:ext uri="{FF2B5EF4-FFF2-40B4-BE49-F238E27FC236}">
                <a16:creationId xmlns:a16="http://schemas.microsoft.com/office/drawing/2014/main" id="{74DB5414-2517-E6EF-79C5-BE94ABAF4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51618" y="3444141"/>
            <a:ext cx="718458" cy="789497"/>
            <a:chOff x="7951618" y="3444141"/>
            <a:chExt cx="718458" cy="789497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CA19DDE-B198-6572-F7DB-5F13497FC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51618" y="3508694"/>
              <a:ext cx="718458" cy="72494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471BDD04-D55D-A527-BE3F-34A0CC9174EC}"/>
                    </a:ext>
                  </a:extLst>
                </p:cNvPr>
                <p:cNvSpPr txBox="1"/>
                <p:nvPr/>
              </p:nvSpPr>
              <p:spPr>
                <a:xfrm>
                  <a:off x="7967865" y="3444141"/>
                  <a:ext cx="700833" cy="70788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𝝋</m:t>
                        </m:r>
                      </m:oMath>
                    </m:oMathPara>
                  </a14:m>
                  <a:endParaRPr lang="en-US" sz="4000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471BDD04-D55D-A527-BE3F-34A0CC9174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7865" y="3444141"/>
                  <a:ext cx="700833" cy="707886"/>
                </a:xfrm>
                <a:prstGeom prst="rect">
                  <a:avLst/>
                </a:prstGeom>
                <a:blipFill>
                  <a:blip r:embed="rId11"/>
                  <a:stretch>
                    <a:fillRect l="-3571" r="-3571" b="-125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81506F8-D7A8-5740-D2BF-2957020D0E22}"/>
                  </a:ext>
                </a:extLst>
              </p:cNvPr>
              <p:cNvSpPr txBox="1"/>
              <p:nvPr/>
            </p:nvSpPr>
            <p:spPr>
              <a:xfrm>
                <a:off x="6664011" y="3420684"/>
                <a:ext cx="11024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⃗"/>
                              <m:ctrlPr>
                                <a:rPr lang="en-US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𝒘</m:t>
                              </m:r>
                            </m:e>
                          </m:acc>
                        </m:e>
                        <m:sup>
                          <m: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⊤</m:t>
                          </m:r>
                        </m:sup>
                      </m:sSup>
                      <m:acc>
                        <m:accPr>
                          <m:chr m:val="⃗"/>
                          <m:ctrlPr>
                            <a:rPr lang="en-US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acc>
                    </m:oMath>
                  </m:oMathPara>
                </a14:m>
                <a:endParaRPr lang="en-US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81506F8-D7A8-5740-D2BF-2957020D0E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4011" y="3420684"/>
                <a:ext cx="110248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91EA51B-DF3D-5130-B61D-684E706A9D74}"/>
                  </a:ext>
                </a:extLst>
              </p:cNvPr>
              <p:cNvSpPr txBox="1"/>
              <p:nvPr/>
            </p:nvSpPr>
            <p:spPr>
              <a:xfrm>
                <a:off x="8791693" y="3428752"/>
                <a:ext cx="11481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991EA51B-DF3D-5130-B61D-684E706A9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1693" y="3428752"/>
                <a:ext cx="1148199" cy="369332"/>
              </a:xfrm>
              <a:prstGeom prst="rect">
                <a:avLst/>
              </a:prstGeom>
              <a:blipFill>
                <a:blip r:embed="rId13"/>
                <a:stretch>
                  <a:fillRect b="-9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BFE4687E-412A-BC1C-B986-7FF8551E3143}"/>
              </a:ext>
            </a:extLst>
          </p:cNvPr>
          <p:cNvSpPr txBox="1"/>
          <p:nvPr/>
        </p:nvSpPr>
        <p:spPr>
          <a:xfrm>
            <a:off x="5285453" y="4476691"/>
            <a:ext cx="1621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Transfer Function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F327344-7256-6B6D-D6B7-6BF9AD97FB8A}"/>
              </a:ext>
            </a:extLst>
          </p:cNvPr>
          <p:cNvSpPr txBox="1"/>
          <p:nvPr/>
        </p:nvSpPr>
        <p:spPr>
          <a:xfrm>
            <a:off x="7500302" y="4476690"/>
            <a:ext cx="1621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Activation Function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C0E602B-45D3-16C1-9E83-2BA9F0EEA82F}"/>
              </a:ext>
            </a:extLst>
          </p:cNvPr>
          <p:cNvSpPr txBox="1"/>
          <p:nvPr/>
        </p:nvSpPr>
        <p:spPr>
          <a:xfrm>
            <a:off x="5346898" y="2118776"/>
            <a:ext cx="149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Bias/Threshold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BC2D7F0-699A-41AA-B1D9-71626C49CA0E}"/>
              </a:ext>
            </a:extLst>
          </p:cNvPr>
          <p:cNvSpPr txBox="1"/>
          <p:nvPr/>
        </p:nvSpPr>
        <p:spPr>
          <a:xfrm>
            <a:off x="3240358" y="2118776"/>
            <a:ext cx="149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accent3"/>
                </a:solidFill>
              </a:rPr>
              <a:t>Weights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AEB86F3-0668-CF80-F1F4-33963891A6B6}"/>
              </a:ext>
            </a:extLst>
          </p:cNvPr>
          <p:cNvSpPr txBox="1"/>
          <p:nvPr/>
        </p:nvSpPr>
        <p:spPr>
          <a:xfrm>
            <a:off x="2070733" y="5464942"/>
            <a:ext cx="1132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4"/>
                </a:solidFill>
              </a:rPr>
              <a:t>Inputs</a:t>
            </a: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05F2291E-D4F5-332E-64C7-BBA2A9FB43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36150" y="1801314"/>
            <a:ext cx="1545079" cy="4139701"/>
          </a:xfrm>
          <a:prstGeom prst="roundRect">
            <a:avLst>
              <a:gd name="adj" fmla="val 3004"/>
            </a:avLst>
          </a:prstGeom>
          <a:noFill/>
          <a:ln w="3810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4EDB7788-0EA8-2779-CAD2-5398DDA48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76662" y="1601650"/>
            <a:ext cx="8638671" cy="4558729"/>
          </a:xfrm>
          <a:prstGeom prst="roundRect">
            <a:avLst>
              <a:gd name="adj" fmla="val 5614"/>
            </a:avLst>
          </a:prstGeom>
          <a:noFill/>
          <a:ln w="3810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570D0AE0-2C49-5ACD-8900-25D07251D2D0}"/>
              </a:ext>
            </a:extLst>
          </p:cNvPr>
          <p:cNvSpPr/>
          <p:nvPr/>
        </p:nvSpPr>
        <p:spPr>
          <a:xfrm>
            <a:off x="5163856" y="5318928"/>
            <a:ext cx="1812029" cy="46326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Linear Perceptron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24E6E83-CAE7-70A6-1298-276DFEF80B0D}"/>
              </a:ext>
            </a:extLst>
          </p:cNvPr>
          <p:cNvSpPr/>
          <p:nvPr/>
        </p:nvSpPr>
        <p:spPr>
          <a:xfrm>
            <a:off x="7641931" y="1906209"/>
            <a:ext cx="1352700" cy="4632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Nonlinearity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72B3E03C-3364-717F-907B-9099B97385EA}"/>
              </a:ext>
            </a:extLst>
          </p:cNvPr>
          <p:cNvSpPr/>
          <p:nvPr/>
        </p:nvSpPr>
        <p:spPr>
          <a:xfrm>
            <a:off x="9453282" y="983320"/>
            <a:ext cx="959368" cy="46326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Neuron</a:t>
            </a:r>
          </a:p>
        </p:txBody>
      </p:sp>
    </p:spTree>
    <p:extLst>
      <p:ext uri="{BB962C8B-B14F-4D97-AF65-F5344CB8AC3E}">
        <p14:creationId xmlns:p14="http://schemas.microsoft.com/office/powerpoint/2010/main" val="427325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5" grpId="0"/>
      <p:bldP spid="39" grpId="0"/>
      <p:bldP spid="40" grpId="0"/>
      <p:bldP spid="41" grpId="0"/>
      <p:bldP spid="44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4" grpId="0" animBg="1"/>
      <p:bldP spid="65" grpId="0" animBg="1"/>
      <p:bldP spid="66" grpId="0" animBg="1"/>
      <p:bldP spid="67" grpId="0" animBg="1"/>
      <p:bldP spid="6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2E0F55A-3359-9238-02AA-A4008B69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Activation Functions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23EB53C-B021-B0EA-4A5C-03018CAF5E9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>
                    <a:solidFill>
                      <a:schemeClr val="accent2"/>
                    </a:solidFill>
                    <a:latin typeface="Avenir Next" panose="020B0503020202020204" pitchFamily="34" charset="0"/>
                  </a:rPr>
                  <a:t>Activation functions </a:t>
                </a:r>
                <a:r>
                  <a:rPr lang="en-US" dirty="0"/>
                  <a:t>transform the perceptron output, introducing </a:t>
                </a:r>
                <a:r>
                  <a:rPr lang="en-US" i="1" dirty="0"/>
                  <a:t>nonlinearities</a:t>
                </a:r>
              </a:p>
              <a:p>
                <a:pPr lvl="1"/>
                <a:r>
                  <a:rPr lang="en-US" dirty="0"/>
                  <a:t>Networks with linear activation functions are reducible to a single perceptron. Why?</a:t>
                </a:r>
              </a:p>
              <a:p>
                <a:r>
                  <a:rPr lang="en-US" dirty="0"/>
                  <a:t>Desirable Properties:</a:t>
                </a:r>
              </a:p>
              <a:p>
                <a:pPr lvl="1"/>
                <a:r>
                  <a:rPr lang="en-US" dirty="0"/>
                  <a:t>Nonlinear</a:t>
                </a:r>
              </a:p>
              <a:p>
                <a:pPr lvl="1"/>
                <a:r>
                  <a:rPr lang="en-US" dirty="0"/>
                  <a:t>Differentiable</a:t>
                </a:r>
              </a:p>
              <a:p>
                <a:pPr lvl="1"/>
                <a:r>
                  <a:rPr lang="en-US" i="1" dirty="0"/>
                  <a:t>Continuously</a:t>
                </a:r>
                <a:r>
                  <a:rPr lang="en-US" dirty="0"/>
                  <a:t> differentiable?</a:t>
                </a:r>
              </a:p>
              <a:p>
                <a:r>
                  <a:rPr lang="en-US" dirty="0"/>
                  <a:t>Candidates:</a:t>
                </a:r>
              </a:p>
              <a:p>
                <a:pPr lvl="1"/>
                <a:r>
                  <a:rPr lang="en-US" dirty="0"/>
                  <a:t>Rectified Linear Unit (</a:t>
                </a:r>
                <a:r>
                  <a:rPr lang="en-US" dirty="0" err="1"/>
                  <a:t>ReLU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ReLU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⁡(0,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Sigmoid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𝜎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923EB53C-B021-B0EA-4A5C-03018CAF5E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07" t="-11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BB1D3-06C4-444F-B9A2-5FD3543B77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54E74A-3B3F-9859-BB7D-6F2AA0B4C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 descr="Illustration of the orange robot and robot with a computerized brain building a neuron using mechanical pieces and tools.">
            <a:extLst>
              <a:ext uri="{FF2B5EF4-FFF2-40B4-BE49-F238E27FC236}">
                <a16:creationId xmlns:a16="http://schemas.microsoft.com/office/drawing/2014/main" id="{981232DE-8F57-D9BD-0AF9-CD4289783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7562" y="3161848"/>
            <a:ext cx="4258984" cy="2714517"/>
          </a:xfrm>
          <a:prstGeom prst="rect">
            <a:avLst/>
          </a:prstGeom>
        </p:spPr>
      </p:pic>
      <p:pic>
        <p:nvPicPr>
          <p:cNvPr id="10" name="Graphic 9" descr="Diagram of the ReLU function: Below x=0, the output is 0. Above x=0, the output is linear">
            <a:extLst>
              <a:ext uri="{FF2B5EF4-FFF2-40B4-BE49-F238E27FC236}">
                <a16:creationId xmlns:a16="http://schemas.microsoft.com/office/drawing/2014/main" id="{73C74B3C-F4F6-1790-8D3E-941543E432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1872" y="4107963"/>
            <a:ext cx="1528256" cy="764128"/>
          </a:xfrm>
          <a:prstGeom prst="rect">
            <a:avLst/>
          </a:prstGeom>
        </p:spPr>
      </p:pic>
      <p:pic>
        <p:nvPicPr>
          <p:cNvPr id="12" name="Graphic 11" descr="Diagram of the sigmoid curve: an s-shaped curve with range 0 to 1. ">
            <a:extLst>
              <a:ext uri="{FF2B5EF4-FFF2-40B4-BE49-F238E27FC236}">
                <a16:creationId xmlns:a16="http://schemas.microsoft.com/office/drawing/2014/main" id="{C15A0566-CB62-2F32-F875-BDDBE8502D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03615" y="5590702"/>
            <a:ext cx="1528256" cy="76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9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FED7B-6A77-2F4F-F86A-92E8F8948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3A40B-DA2A-BF00-BF63-37528CDD3B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CSE 473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16C60-1BE6-169C-C29B-612037C0E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6CD854-DD62-6C4B-87F1-66B34D688D3F}" type="slidenum">
              <a:rPr lang="en-US" smtClean="0"/>
              <a:t>9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FEB909-C111-28D6-63C9-876C1F4E1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(1)</a:t>
            </a:r>
          </a:p>
        </p:txBody>
      </p:sp>
    </p:spTree>
    <p:extLst>
      <p:ext uri="{BB962C8B-B14F-4D97-AF65-F5344CB8AC3E}">
        <p14:creationId xmlns:p14="http://schemas.microsoft.com/office/powerpoint/2010/main" val="779342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SE 473 Colors">
      <a:dk1>
        <a:srgbClr val="323232"/>
      </a:dk1>
      <a:lt1>
        <a:srgbClr val="FFFFFF"/>
      </a:lt1>
      <a:dk2>
        <a:srgbClr val="5C5961"/>
      </a:dk2>
      <a:lt2>
        <a:srgbClr val="6E6E6E"/>
      </a:lt2>
      <a:accent1>
        <a:srgbClr val="156082"/>
      </a:accent1>
      <a:accent2>
        <a:srgbClr val="B7576E"/>
      </a:accent2>
      <a:accent3>
        <a:srgbClr val="588051"/>
      </a:accent3>
      <a:accent4>
        <a:srgbClr val="7164A3"/>
      </a:accent4>
      <a:accent5>
        <a:srgbClr val="D6AD5B"/>
      </a:accent5>
      <a:accent6>
        <a:srgbClr val="4EA72E"/>
      </a:accent6>
      <a:hlink>
        <a:srgbClr val="597996"/>
      </a:hlink>
      <a:folHlink>
        <a:srgbClr val="597895"/>
      </a:folHlink>
    </a:clrScheme>
    <a:fontScheme name="Arial">
      <a:majorFont>
        <a:latin typeface="Avenir Next Demi Bold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venir Next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31334</TotalTime>
  <Words>1463</Words>
  <Application>Microsoft Macintosh PowerPoint</Application>
  <PresentationFormat>Widescreen</PresentationFormat>
  <Paragraphs>407</Paragraphs>
  <Slides>31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Aptos</vt:lpstr>
      <vt:lpstr>Arial</vt:lpstr>
      <vt:lpstr>Avenir Next</vt:lpstr>
      <vt:lpstr>Avenir Next Demi Bold</vt:lpstr>
      <vt:lpstr>Avenir Next Medium</vt:lpstr>
      <vt:lpstr>Cambria Math</vt:lpstr>
      <vt:lpstr>Consolas</vt:lpstr>
      <vt:lpstr>Office Theme</vt:lpstr>
      <vt:lpstr>Neural Networks</vt:lpstr>
      <vt:lpstr>Administrivia</vt:lpstr>
      <vt:lpstr>Taking Stock</vt:lpstr>
      <vt:lpstr>Motivation</vt:lpstr>
      <vt:lpstr>Recap: Perceptrons</vt:lpstr>
      <vt:lpstr>How does the human brain learn?</vt:lpstr>
      <vt:lpstr>Generalizing the Perceptron</vt:lpstr>
      <vt:lpstr>Activation Functions</vt:lpstr>
      <vt:lpstr>Questions (1)</vt:lpstr>
      <vt:lpstr>Multilayer Perceptron</vt:lpstr>
      <vt:lpstr>Forward Propagation</vt:lpstr>
      <vt:lpstr>Classifier Output</vt:lpstr>
      <vt:lpstr>Questions (2)</vt:lpstr>
      <vt:lpstr>Learning XOR</vt:lpstr>
      <vt:lpstr>Neural Network</vt:lpstr>
      <vt:lpstr>Universal Approximation Theorem</vt:lpstr>
      <vt:lpstr>Learning XOR: Revisited</vt:lpstr>
      <vt:lpstr>Questions (3)</vt:lpstr>
      <vt:lpstr>Gradient Descent</vt:lpstr>
      <vt:lpstr>Neural Network Learning</vt:lpstr>
      <vt:lpstr>Chain Rule</vt:lpstr>
      <vt:lpstr>Training a Single Neuron</vt:lpstr>
      <vt:lpstr>Backpropagation</vt:lpstr>
      <vt:lpstr>Backpropagation (2)</vt:lpstr>
      <vt:lpstr>Weight Gradients</vt:lpstr>
      <vt:lpstr>Backpropagation: Recursive Formulation</vt:lpstr>
      <vt:lpstr>Questions (4)</vt:lpstr>
      <vt:lpstr>Practical Considerations</vt:lpstr>
      <vt:lpstr>MLP Performance</vt:lpstr>
      <vt:lpstr>Questions (5)</vt:lpstr>
      <vt:lpstr>that’s it for today!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Weichert</dc:creator>
  <cp:lastModifiedBy>James Weichert</cp:lastModifiedBy>
  <cp:revision>252</cp:revision>
  <cp:lastPrinted>2026-07-26T18:49:23Z</cp:lastPrinted>
  <dcterms:created xsi:type="dcterms:W3CDTF">2026-06-18T15:37:04Z</dcterms:created>
  <dcterms:modified xsi:type="dcterms:W3CDTF">2026-08-10T21:30:31Z</dcterms:modified>
</cp:coreProperties>
</file>