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83" r:id="rId3"/>
    <p:sldId id="600" r:id="rId4"/>
    <p:sldId id="631" r:id="rId5"/>
    <p:sldId id="650" r:id="rId6"/>
    <p:sldId id="651" r:id="rId7"/>
    <p:sldId id="652" r:id="rId8"/>
    <p:sldId id="655" r:id="rId9"/>
    <p:sldId id="297" r:id="rId10"/>
    <p:sldId id="656" r:id="rId11"/>
    <p:sldId id="495" r:id="rId12"/>
    <p:sldId id="662" r:id="rId13"/>
    <p:sldId id="663" r:id="rId14"/>
    <p:sldId id="664" r:id="rId15"/>
    <p:sldId id="665" r:id="rId16"/>
    <p:sldId id="666" r:id="rId17"/>
    <p:sldId id="667" r:id="rId18"/>
    <p:sldId id="668" r:id="rId19"/>
    <p:sldId id="669" r:id="rId20"/>
    <p:sldId id="670" r:id="rId21"/>
    <p:sldId id="661" r:id="rId22"/>
    <p:sldId id="671" r:id="rId23"/>
    <p:sldId id="298" r:id="rId24"/>
    <p:sldId id="648" r:id="rId25"/>
    <p:sldId id="659" r:id="rId26"/>
    <p:sldId id="649" r:id="rId27"/>
    <p:sldId id="657" r:id="rId28"/>
    <p:sldId id="658" r:id="rId29"/>
    <p:sldId id="672" r:id="rId30"/>
    <p:sldId id="524" r:id="rId31"/>
    <p:sldId id="673" r:id="rId32"/>
    <p:sldId id="27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652D"/>
    <a:srgbClr val="B7576E"/>
    <a:srgbClr val="156082"/>
    <a:srgbClr val="588051"/>
    <a:srgbClr val="E1985B"/>
    <a:srgbClr val="EFDEBD"/>
    <a:srgbClr val="F7EFDE"/>
    <a:srgbClr val="C28B6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435"/>
    <p:restoredTop sz="96301"/>
  </p:normalViewPr>
  <p:slideViewPr>
    <p:cSldViewPr snapToGrid="0">
      <p:cViewPr>
        <p:scale>
          <a:sx n="80" d="100"/>
          <a:sy n="80" d="100"/>
        </p:scale>
        <p:origin x="-1008" y="1208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2iSXVHU3W2NyZx5hgfj2uP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2iSXVHU3W2NyZx5hgfj2uP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Machine Learning III: 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66" r:id="rId13"/>
    <p:sldLayoutId id="2147483664" r:id="rId14"/>
    <p:sldLayoutId id="2147483665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473/26su/syllabus/#acknowledgements" TargetMode="External"/><Relationship Id="rId2" Type="http://schemas.openxmlformats.org/officeDocument/2006/relationships/hyperlink" Target="http://cs.uw.edu/47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li.do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oleObject" Target="../embeddings/oleObject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53.png"/><Relationship Id="rId4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gnitivemedium.com/rmnist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7579660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Machine Learning III: Classification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What’s your favorite summertime activity?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  <p:pic>
        <p:nvPicPr>
          <p:cNvPr id="4" name="Picture 2" descr="Illustration of red, green, and blue balls clustered on a circular surface. A grey robots stands at each of the three clusters, which are demarcated by a brown decision boundary set up by an orange robot.">
            <a:extLst>
              <a:ext uri="{FF2B5EF4-FFF2-40B4-BE49-F238E27FC236}">
                <a16:creationId xmlns:a16="http://schemas.microsoft.com/office/drawing/2014/main" id="{14921584-C1BD-7C06-C414-2C05F0BAE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5678" y="2768309"/>
            <a:ext cx="3901369" cy="2081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F5712-5028-3141-A73B-9DF74E098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Complicated Classifications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1609E-4809-97AB-4AFE-0B8F08AA08E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pic>
        <p:nvPicPr>
          <p:cNvPr id="7" name="Picture 6" descr="Illustration of a red robot sitting at a desk taking a paper exam. One of the questions shows an image of a car with the text “Identify the object: A) Dog, B) Car, C) Box, D) Alligator”">
            <a:extLst>
              <a:ext uri="{FF2B5EF4-FFF2-40B4-BE49-F238E27FC236}">
                <a16:creationId xmlns:a16="http://schemas.microsoft.com/office/drawing/2014/main" id="{8F42F251-D8F9-CEFD-4C81-DF68ABAD9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838" y="1431831"/>
            <a:ext cx="5438322" cy="4783228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BFDACC9-DA67-9B6E-B25A-FF2DA72698BA}"/>
              </a:ext>
            </a:extLst>
          </p:cNvPr>
          <p:cNvSpPr/>
          <p:nvPr/>
        </p:nvSpPr>
        <p:spPr>
          <a:xfrm>
            <a:off x="497157" y="3280398"/>
            <a:ext cx="2450217" cy="1086094"/>
          </a:xfrm>
          <a:prstGeom prst="roundRect">
            <a:avLst>
              <a:gd name="adj" fmla="val 598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What about more than two classes?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8740BC7-7F14-ABAF-5540-5D48413BEEE9}"/>
              </a:ext>
            </a:extLst>
          </p:cNvPr>
          <p:cNvSpPr/>
          <p:nvPr/>
        </p:nvSpPr>
        <p:spPr>
          <a:xfrm>
            <a:off x="9244623" y="3280398"/>
            <a:ext cx="2450217" cy="1086094"/>
          </a:xfrm>
          <a:prstGeom prst="roundRect">
            <a:avLst>
              <a:gd name="adj" fmla="val 598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What if features are not independent?</a:t>
            </a:r>
          </a:p>
        </p:txBody>
      </p:sp>
      <p:pic>
        <p:nvPicPr>
          <p:cNvPr id="10" name="Picture 9" descr="A scatter plot of points on a 2D grid showing the output of the XOR function. Points in quadrants I and III are purple and points in quadrants II and IV are yellow.">
            <a:extLst>
              <a:ext uri="{FF2B5EF4-FFF2-40B4-BE49-F238E27FC236}">
                <a16:creationId xmlns:a16="http://schemas.microsoft.com/office/drawing/2014/main" id="{5CEAA777-AC60-5C04-BE2A-B1FF00B3E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622" y="4464083"/>
            <a:ext cx="2450217" cy="17836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8A4E7E-1815-8FE9-56AA-5287914F7BF5}"/>
                  </a:ext>
                </a:extLst>
              </p:cNvPr>
              <p:cNvSpPr txBox="1"/>
              <p:nvPr/>
            </p:nvSpPr>
            <p:spPr>
              <a:xfrm>
                <a:off x="10184469" y="6284426"/>
                <a:ext cx="7011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𝑋𝑂𝑅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8A4E7E-1815-8FE9-56AA-5287914F7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4469" y="6284426"/>
                <a:ext cx="70115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611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AD91A-76FE-08F0-75B2-B6B179F50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A3658-228A-A7C0-AAA8-356426FB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Bayes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0A69C8-C1A0-7F59-720B-8F8C50CB7A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598043" cy="46061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evidence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what is posterior of class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/>
                  <a:t>Example of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Bayesian Learning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Update belief in hypothesis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dirty="0"/>
                  <a:t> based on data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b="0" dirty="0"/>
              </a:p>
              <a:p>
                <a:pPr marL="457200" lvl="1" indent="0">
                  <a:lnSpc>
                    <a:spcPct val="150000"/>
                  </a:lnSpc>
                  <a:buClr>
                    <a:schemeClr val="tx1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/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Predict using likelihood-weighted average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endParaRPr lang="en-US" dirty="0"/>
              </a:p>
              <a:p>
                <a:pPr marL="457200" lvl="1" indent="0">
                  <a:lnSpc>
                    <a:spcPct val="150000"/>
                  </a:lnSpc>
                  <a:buClr>
                    <a:schemeClr val="tx1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Bayesian learning gives optimal predictions!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But need to sum over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endParaRPr lang="en-US" dirty="0"/>
              </a:p>
              <a:p>
                <a:pPr lvl="1">
                  <a:buClr>
                    <a:schemeClr val="tx1"/>
                  </a:buClr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0A69C8-C1A0-7F59-720B-8F8C50CB7A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598043" cy="4606139"/>
              </a:xfrm>
              <a:blipFill>
                <a:blip r:embed="rId2"/>
                <a:stretch>
                  <a:fillRect l="-1336" t="-12672" r="-167" b="-176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9E197-E14E-D9FC-99EE-6229E846899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E61718-0733-0EA9-51DE-671E5E1E2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/>
          </a:p>
        </p:txBody>
      </p:sp>
      <p:grpSp>
        <p:nvGrpSpPr>
          <p:cNvPr id="22" name="Group 21" descr="Diagram of a Bayes Net with cause variable C connected to evidence variables E1 through En">
            <a:extLst>
              <a:ext uri="{FF2B5EF4-FFF2-40B4-BE49-F238E27FC236}">
                <a16:creationId xmlns:a16="http://schemas.microsoft.com/office/drawing/2014/main" id="{BD9BEC50-F0E7-99FF-DEC1-6C6AC814B6BA}"/>
              </a:ext>
            </a:extLst>
          </p:cNvPr>
          <p:cNvGrpSpPr/>
          <p:nvPr/>
        </p:nvGrpSpPr>
        <p:grpSpPr>
          <a:xfrm>
            <a:off x="7338692" y="3135645"/>
            <a:ext cx="4000754" cy="2545323"/>
            <a:chOff x="7801336" y="3023791"/>
            <a:chExt cx="4000754" cy="2545323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ADF8BA8-466E-B2FA-7B16-7A58ADB37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1" idx="4"/>
              <a:endCxn id="15" idx="0"/>
            </p:cNvCxnSpPr>
            <p:nvPr/>
          </p:nvCxnSpPr>
          <p:spPr>
            <a:xfrm flipH="1">
              <a:off x="9795535" y="3938191"/>
              <a:ext cx="6179" cy="7154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C44E396-4D1F-859F-6211-99675D666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1" idx="5"/>
              <a:endCxn id="8" idx="1"/>
            </p:cNvCxnSpPr>
            <p:nvPr/>
          </p:nvCxnSpPr>
          <p:spPr>
            <a:xfrm>
              <a:off x="10125003" y="3804280"/>
              <a:ext cx="896598" cy="9843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07BD054-25D3-F0E3-AE27-76462C33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1" idx="3"/>
              <a:endCxn id="6" idx="7"/>
            </p:cNvCxnSpPr>
            <p:nvPr/>
          </p:nvCxnSpPr>
          <p:spPr>
            <a:xfrm flipH="1">
              <a:off x="8581825" y="3804280"/>
              <a:ext cx="896600" cy="9843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 descr="Node E1">
              <a:extLst>
                <a:ext uri="{FF2B5EF4-FFF2-40B4-BE49-F238E27FC236}">
                  <a16:creationId xmlns:a16="http://schemas.microsoft.com/office/drawing/2014/main" id="{C5E89304-948C-5A42-6193-AEF885E14244}"/>
                </a:ext>
              </a:extLst>
            </p:cNvPr>
            <p:cNvGrpSpPr/>
            <p:nvPr/>
          </p:nvGrpSpPr>
          <p:grpSpPr>
            <a:xfrm>
              <a:off x="7801336" y="4654714"/>
              <a:ext cx="914400" cy="914400"/>
              <a:chOff x="4095622" y="4423174"/>
              <a:chExt cx="914400" cy="9144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CAFC93B-8578-B34E-3187-5D284A544D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095622" y="4423174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3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3CD51442-5FFE-C5CC-A763-289134F40F5A}"/>
                      </a:ext>
                    </a:extLst>
                  </p:cNvPr>
                  <p:cNvSpPr txBox="1"/>
                  <p:nvPr/>
                </p:nvSpPr>
                <p:spPr>
                  <a:xfrm>
                    <a:off x="4318610" y="4667998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3CD51442-5FFE-C5CC-A763-289134F40F5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18610" y="4667998"/>
                    <a:ext cx="496134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439" b="-270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Group 12" descr="Node En">
              <a:extLst>
                <a:ext uri="{FF2B5EF4-FFF2-40B4-BE49-F238E27FC236}">
                  <a16:creationId xmlns:a16="http://schemas.microsoft.com/office/drawing/2014/main" id="{AD8C7909-1C9B-700F-BF47-FB496E6184B1}"/>
                </a:ext>
              </a:extLst>
            </p:cNvPr>
            <p:cNvGrpSpPr/>
            <p:nvPr/>
          </p:nvGrpSpPr>
          <p:grpSpPr>
            <a:xfrm>
              <a:off x="10887690" y="4654714"/>
              <a:ext cx="914400" cy="914400"/>
              <a:chOff x="7181976" y="4423174"/>
              <a:chExt cx="914400" cy="9144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A5BDB66-8694-A846-9948-B6BA1EB3E3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181976" y="4423174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629A7744-2655-A10D-F86D-54F783A2B133}"/>
                      </a:ext>
                    </a:extLst>
                  </p:cNvPr>
                  <p:cNvSpPr txBox="1"/>
                  <p:nvPr/>
                </p:nvSpPr>
                <p:spPr>
                  <a:xfrm>
                    <a:off x="7404964" y="4667998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629A7744-2655-A10D-F86D-54F783A2B1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4964" y="4667998"/>
                    <a:ext cx="496134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 descr="Node C">
              <a:extLst>
                <a:ext uri="{FF2B5EF4-FFF2-40B4-BE49-F238E27FC236}">
                  <a16:creationId xmlns:a16="http://schemas.microsoft.com/office/drawing/2014/main" id="{34D3CFD9-586A-BFF9-C182-E19326F4B362}"/>
                </a:ext>
              </a:extLst>
            </p:cNvPr>
            <p:cNvGrpSpPr/>
            <p:nvPr/>
          </p:nvGrpSpPr>
          <p:grpSpPr>
            <a:xfrm>
              <a:off x="9344514" y="3023791"/>
              <a:ext cx="914400" cy="914400"/>
              <a:chOff x="5638800" y="2792251"/>
              <a:chExt cx="914400" cy="9144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3200695-F70E-7229-88AE-80E139B64F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5638800" y="2792251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9886831A-BB45-EE0A-8C78-4168430A0DCB}"/>
                      </a:ext>
                    </a:extLst>
                  </p:cNvPr>
                  <p:cNvSpPr txBox="1"/>
                  <p:nvPr/>
                </p:nvSpPr>
                <p:spPr>
                  <a:xfrm>
                    <a:off x="5861788" y="3037075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oMath>
                      </m:oMathPara>
                    </a14:m>
                    <a:endParaRPr lang="en-US" sz="2400" b="1" i="1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9886831A-BB45-EE0A-8C78-4168430A0DC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1788" y="3037075"/>
                    <a:ext cx="496134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" name="Group 13" descr="Node E2">
              <a:extLst>
                <a:ext uri="{FF2B5EF4-FFF2-40B4-BE49-F238E27FC236}">
                  <a16:creationId xmlns:a16="http://schemas.microsoft.com/office/drawing/2014/main" id="{3785CB57-688C-B0D1-62BA-6A8D98602FA9}"/>
                </a:ext>
              </a:extLst>
            </p:cNvPr>
            <p:cNvGrpSpPr/>
            <p:nvPr/>
          </p:nvGrpSpPr>
          <p:grpSpPr>
            <a:xfrm>
              <a:off x="9338335" y="4653676"/>
              <a:ext cx="914400" cy="914400"/>
              <a:chOff x="5632621" y="4422136"/>
              <a:chExt cx="914400" cy="9144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53A1774-CC4E-5408-DACE-53B7340DD3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5632621" y="4422136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3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CAA599DA-EAB4-71F1-6B55-7F794F54BECE}"/>
                      </a:ext>
                    </a:extLst>
                  </p:cNvPr>
                  <p:cNvSpPr txBox="1"/>
                  <p:nvPr/>
                </p:nvSpPr>
                <p:spPr>
                  <a:xfrm>
                    <a:off x="5855609" y="4666960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CAA599DA-EAB4-71F1-6B55-7F794F54BEC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55609" y="4666960"/>
                    <a:ext cx="496134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5000" b="-270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2B63BD-69AD-793C-BE98-33765C698D4E}"/>
                </a:ext>
              </a:extLst>
            </p:cNvPr>
            <p:cNvSpPr txBox="1"/>
            <p:nvPr/>
          </p:nvSpPr>
          <p:spPr>
            <a:xfrm>
              <a:off x="10362463" y="492621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E557DA5C-D4D9-D2FB-48FE-E251923CB7DE}"/>
                  </a:ext>
                </a:extLst>
              </p:cNvPr>
              <p:cNvSpPr/>
              <p:nvPr/>
            </p:nvSpPr>
            <p:spPr>
              <a:xfrm>
                <a:off x="8828644" y="1177032"/>
                <a:ext cx="2687413" cy="1475501"/>
              </a:xfrm>
              <a:prstGeom prst="roundRect">
                <a:avLst>
                  <a:gd name="adj" fmla="val 514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“</a:t>
                </a:r>
                <a:r>
                  <a:rPr lang="en-US" sz="1600" b="1" dirty="0">
                    <a:solidFill>
                      <a:schemeClr val="accent2"/>
                    </a:solidFill>
                  </a:rPr>
                  <a:t>Naïve</a:t>
                </a:r>
                <a:r>
                  <a:rPr lang="en-US" sz="1600" dirty="0">
                    <a:solidFill>
                      <a:schemeClr val="tx1"/>
                    </a:solidFill>
                  </a:rPr>
                  <a:t>” because of the simplifying assumption that evidence variables are </a:t>
                </a:r>
                <a:r>
                  <a:rPr lang="en-US" sz="1600" b="1" dirty="0">
                    <a:solidFill>
                      <a:schemeClr val="accent1"/>
                    </a:solidFill>
                  </a:rPr>
                  <a:t>conditionally independent </a:t>
                </a:r>
                <a:r>
                  <a:rPr lang="en-US" sz="1600" dirty="0">
                    <a:solidFill>
                      <a:schemeClr val="tx1"/>
                    </a:solidFill>
                  </a:rPr>
                  <a:t>given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E557DA5C-D4D9-D2FB-48FE-E251923CB7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644" y="1177032"/>
                <a:ext cx="2687413" cy="1475501"/>
              </a:xfrm>
              <a:prstGeom prst="roundRect">
                <a:avLst>
                  <a:gd name="adj" fmla="val 5141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49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BF37BFD-6A96-172C-1DD7-EF2F3BA54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Filtering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6474B290-E502-30E1-CC7C-05A5F9633D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630842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Filtering out spam emails using Naïve Bayes is easy!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Classify as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spam</a:t>
                </a:r>
                <a:r>
                  <a:rPr lang="en-US" dirty="0"/>
                  <a:t> or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ham</a:t>
                </a:r>
                <a:r>
                  <a:rPr lang="en-US" dirty="0"/>
                  <a:t> (not spam)</a:t>
                </a:r>
              </a:p>
              <a:p>
                <a:r>
                  <a:rPr lang="en-US" dirty="0"/>
                  <a:t>Setup:</a:t>
                </a:r>
              </a:p>
              <a:p>
                <a:pPr lvl="1"/>
                <a:r>
                  <a:rPr lang="en-US" dirty="0"/>
                  <a:t>Train with large collection of labeled example emails</a:t>
                </a:r>
              </a:p>
              <a:p>
                <a:pPr lvl="1"/>
                <a:r>
                  <a:rPr lang="en-US" dirty="0"/>
                  <a:t>Assume “bag-of-words” model</a:t>
                </a:r>
              </a:p>
              <a:p>
                <a:pPr lvl="2"/>
                <a:r>
                  <a:rPr lang="en-US" dirty="0"/>
                  <a:t>Word, regardless of position, in emails are selected randomly from likelihood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6474B290-E502-30E1-CC7C-05A5F9633D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630842" cy="4606139"/>
              </a:xfrm>
              <a:blipFill>
                <a:blip r:embed="rId2"/>
                <a:stretch>
                  <a:fillRect l="-1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C900F-507D-C6CB-0BE0-065DEAA3F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pic>
        <p:nvPicPr>
          <p:cNvPr id="10" name="Picture 9" descr="Illustration of a rectangular robot with a hat looking at a can of SPAM, a sign reading “SPAM”, and a pile of unopened letters">
            <a:extLst>
              <a:ext uri="{FF2B5EF4-FFF2-40B4-BE49-F238E27FC236}">
                <a16:creationId xmlns:a16="http://schemas.microsoft.com/office/drawing/2014/main" id="{28B0AD80-D11D-6839-2DE4-4CF5D52D98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58" r="7254" b="6303"/>
          <a:stretch>
            <a:fillRect/>
          </a:stretch>
        </p:blipFill>
        <p:spPr>
          <a:xfrm>
            <a:off x="8168640" y="156846"/>
            <a:ext cx="3088641" cy="3109816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61BDC99-2C39-FA47-7800-88440BADBCC6}"/>
              </a:ext>
            </a:extLst>
          </p:cNvPr>
          <p:cNvSpPr/>
          <p:nvPr/>
        </p:nvSpPr>
        <p:spPr>
          <a:xfrm>
            <a:off x="7787299" y="3394235"/>
            <a:ext cx="3851321" cy="1671320"/>
          </a:xfrm>
          <a:prstGeom prst="roundRect">
            <a:avLst>
              <a:gd name="adj" fmla="val 3293"/>
            </a:avLst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Dear Sir.</a:t>
            </a:r>
          </a:p>
          <a:p>
            <a:r>
              <a:rPr lang="en-US" dirty="0">
                <a:solidFill>
                  <a:schemeClr val="tx1"/>
                </a:solidFill>
              </a:rPr>
              <a:t>First, I must solicit your confidence in this transaction, this is by </a:t>
            </a:r>
            <a:r>
              <a:rPr lang="en-US" dirty="0" err="1">
                <a:solidFill>
                  <a:schemeClr val="tx1"/>
                </a:solidFill>
              </a:rPr>
              <a:t>virture</a:t>
            </a:r>
            <a:r>
              <a:rPr lang="en-US" dirty="0">
                <a:solidFill>
                  <a:schemeClr val="tx1"/>
                </a:solidFill>
              </a:rPr>
              <a:t> of its nature as being utterly </a:t>
            </a:r>
            <a:r>
              <a:rPr lang="en-US" dirty="0" err="1">
                <a:solidFill>
                  <a:schemeClr val="tx1"/>
                </a:solidFill>
              </a:rPr>
              <a:t>confidencial</a:t>
            </a:r>
            <a:r>
              <a:rPr lang="en-US" dirty="0">
                <a:solidFill>
                  <a:schemeClr val="tx1"/>
                </a:solidFill>
              </a:rPr>
              <a:t> and top secret. ...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6643C8E-CCBF-0EC4-E392-3D7688748003}"/>
              </a:ext>
            </a:extLst>
          </p:cNvPr>
          <p:cNvSpPr/>
          <p:nvPr/>
        </p:nvSpPr>
        <p:spPr>
          <a:xfrm>
            <a:off x="7787298" y="5243611"/>
            <a:ext cx="3851321" cy="1402679"/>
          </a:xfrm>
          <a:prstGeom prst="roundRect">
            <a:avLst>
              <a:gd name="adj" fmla="val 5901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Can you meet tomorrow to discuss the project? Need to get your thoughts on a few things…</a:t>
            </a:r>
          </a:p>
        </p:txBody>
      </p:sp>
      <p:grpSp>
        <p:nvGrpSpPr>
          <p:cNvPr id="32" name="Group 31" descr="Diagram of a “bag-of”words” Bayes net with cause variable C connected to evidence variables (words) W1 through Wn">
            <a:extLst>
              <a:ext uri="{FF2B5EF4-FFF2-40B4-BE49-F238E27FC236}">
                <a16:creationId xmlns:a16="http://schemas.microsoft.com/office/drawing/2014/main" id="{07421431-3411-4E67-564B-BB6407AC384A}"/>
              </a:ext>
            </a:extLst>
          </p:cNvPr>
          <p:cNvGrpSpPr/>
          <p:nvPr/>
        </p:nvGrpSpPr>
        <p:grpSpPr>
          <a:xfrm>
            <a:off x="2927344" y="4984803"/>
            <a:ext cx="2610746" cy="1352940"/>
            <a:chOff x="2927344" y="5185971"/>
            <a:chExt cx="2610746" cy="135294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EC11E5B-78DB-E8CF-E730-B9922E1434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27344" y="5185971"/>
              <a:ext cx="2586483" cy="1352940"/>
              <a:chOff x="7801336" y="3476395"/>
              <a:chExt cx="4000754" cy="2092719"/>
            </a:xfrm>
          </p:grpSpPr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566C38C0-C8EF-50E0-00D2-2146B45119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stCxn id="24" idx="4"/>
                <a:endCxn id="22" idx="0"/>
              </p:cNvCxnSpPr>
              <p:nvPr/>
            </p:nvCxnSpPr>
            <p:spPr>
              <a:xfrm flipH="1">
                <a:off x="9795536" y="4390794"/>
                <a:ext cx="6178" cy="26288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40E10BE4-5AFC-A91D-8786-FDCABC21B9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stCxn id="24" idx="5"/>
                <a:endCxn id="26" idx="1"/>
              </p:cNvCxnSpPr>
              <p:nvPr/>
            </p:nvCxnSpPr>
            <p:spPr>
              <a:xfrm>
                <a:off x="10125003" y="4256884"/>
                <a:ext cx="896597" cy="53174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AF4AB81-14BF-0E91-2AAB-0950A3A74C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stCxn id="24" idx="3"/>
                <a:endCxn id="28" idx="7"/>
              </p:cNvCxnSpPr>
              <p:nvPr/>
            </p:nvCxnSpPr>
            <p:spPr>
              <a:xfrm flipH="1">
                <a:off x="8581825" y="4256884"/>
                <a:ext cx="896600" cy="53174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oup 16" descr="Node E1">
                <a:extLst>
                  <a:ext uri="{FF2B5EF4-FFF2-40B4-BE49-F238E27FC236}">
                    <a16:creationId xmlns:a16="http://schemas.microsoft.com/office/drawing/2014/main" id="{5AC961C7-8B1E-DD2A-4CAF-87E03DE645A3}"/>
                  </a:ext>
                </a:extLst>
              </p:cNvPr>
              <p:cNvGrpSpPr/>
              <p:nvPr/>
            </p:nvGrpSpPr>
            <p:grpSpPr>
              <a:xfrm>
                <a:off x="7801336" y="4654714"/>
                <a:ext cx="939374" cy="914400"/>
                <a:chOff x="4095622" y="4423174"/>
                <a:chExt cx="939374" cy="914400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2C01606D-BA4B-C0D9-76B7-159FB292092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>
                <a:xfrm>
                  <a:off x="4095622" y="4423174"/>
                  <a:ext cx="914400" cy="914400"/>
                </a:xfrm>
                <a:prstGeom prst="ellipse">
                  <a:avLst/>
                </a:prstGeom>
                <a:noFill/>
                <a:ln w="571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chemeClr val="accent3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F864DBF6-EA85-1883-4623-A9555449B6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0597" y="4611420"/>
                      <a:ext cx="914399" cy="57128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i="1" dirty="0">
                        <a:solidFill>
                          <a:schemeClr val="accent3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F864DBF6-EA85-1883-4623-A9555449B66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20597" y="4611420"/>
                      <a:ext cx="914399" cy="571281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AF2AF49-A85C-7EDF-488C-3FB2991A7C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0887689" y="4654715"/>
                <a:ext cx="914401" cy="914399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19" name="Group 18" descr="Node C">
                <a:extLst>
                  <a:ext uri="{FF2B5EF4-FFF2-40B4-BE49-F238E27FC236}">
                    <a16:creationId xmlns:a16="http://schemas.microsoft.com/office/drawing/2014/main" id="{B2A07115-DFA9-EFC4-51BD-456EA49A9225}"/>
                  </a:ext>
                </a:extLst>
              </p:cNvPr>
              <p:cNvGrpSpPr/>
              <p:nvPr/>
            </p:nvGrpSpPr>
            <p:grpSpPr>
              <a:xfrm>
                <a:off x="9344514" y="3476395"/>
                <a:ext cx="924163" cy="914400"/>
                <a:chOff x="5638800" y="3244855"/>
                <a:chExt cx="924163" cy="914400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32DCDB77-A1D8-7669-85C6-E6B07BF4D19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>
                <a:xfrm>
                  <a:off x="5638800" y="3244855"/>
                  <a:ext cx="914400" cy="914400"/>
                </a:xfrm>
                <a:prstGeom prst="ellipse">
                  <a:avLst/>
                </a:prstGeom>
                <a:noFill/>
                <a:ln w="571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chemeClr val="accent2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1A93B877-1210-ABB2-FC00-AECDE70162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66367" y="3463369"/>
                      <a:ext cx="896596" cy="57128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oMath>
                        </m:oMathPara>
                      </a14:m>
                      <a:endParaRPr lang="en-US" b="1" i="1" dirty="0">
                        <a:solidFill>
                          <a:schemeClr val="accent4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1A93B877-1210-ABB2-FC00-AECDE701622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66367" y="3463369"/>
                      <a:ext cx="896596" cy="571281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8755635-4AE0-795F-D2EF-87A0B65E12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338335" y="4653677"/>
                <a:ext cx="914401" cy="914399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739108-AF70-FCD8-327E-071EF1B743F4}"/>
                  </a:ext>
                </a:extLst>
              </p:cNvPr>
              <p:cNvSpPr txBox="1"/>
              <p:nvPr/>
            </p:nvSpPr>
            <p:spPr>
              <a:xfrm>
                <a:off x="10249312" y="4926209"/>
                <a:ext cx="896597" cy="571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91CEBAE-CA15-D0CA-EA2A-D89F8DE8CB5A}"/>
                    </a:ext>
                  </a:extLst>
                </p:cNvPr>
                <p:cNvSpPr txBox="1"/>
                <p:nvPr/>
              </p:nvSpPr>
              <p:spPr>
                <a:xfrm>
                  <a:off x="3918850" y="6075551"/>
                  <a:ext cx="59115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91CEBAE-CA15-D0CA-EA2A-D89F8DE8CB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8850" y="6075551"/>
                  <a:ext cx="591158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866EAC69-B126-58F0-1393-69E211564145}"/>
                    </a:ext>
                  </a:extLst>
                </p:cNvPr>
                <p:cNvSpPr txBox="1"/>
                <p:nvPr/>
              </p:nvSpPr>
              <p:spPr>
                <a:xfrm>
                  <a:off x="4946932" y="6076955"/>
                  <a:ext cx="59115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en-US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866EAC69-B126-58F0-1393-69E2115641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6932" y="6076955"/>
                  <a:ext cx="591158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1205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0D1DB-96F9-3940-DC87-498B20742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ADCF9-03F1-CF5A-B61B-19E83B927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ADCF9-03F1-CF5A-B61B-19E83B927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7516-D9A6-24C0-21CA-367CE331354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92EEAC-A517-640C-A12F-78928608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E6740C08-19CA-94A8-45FD-F2C4F4EB3023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E6740C08-19CA-94A8-45FD-F2C4F4EB30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0E90533-1D27-8DB1-2C07-A59B5C2B1B2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5298235"/>
                  </p:ext>
                </p:extLst>
              </p:nvPr>
            </p:nvGraphicFramePr>
            <p:xfrm>
              <a:off x="1150111" y="2393504"/>
              <a:ext cx="9891775" cy="857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0E90533-1D27-8DB1-2C07-A59B5C2B1B2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5298235"/>
                  </p:ext>
                </p:extLst>
              </p:nvPr>
            </p:nvGraphicFramePr>
            <p:xfrm>
              <a:off x="1150111" y="2393504"/>
              <a:ext cx="9891775" cy="857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10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10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10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10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1058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8172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6170F-F5BA-EAA5-18EB-6C74871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AAC4E-C0B6-8761-027C-7E0D0120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71169A-D153-4526-FE07-8AAF84F5ED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71169A-D153-4526-FE07-8AAF84F5ED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EF107-A2B5-0381-CFA3-0320BB79CE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4D8D8-747D-61DE-322A-F4C5E336A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75B14D1-6F75-CA9F-88C4-099C3ABA2AB8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75B14D1-6F75-CA9F-88C4-099C3ABA2A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57D1A3C7-C938-C84B-7417-372B976D854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4242311"/>
                  </p:ext>
                </p:extLst>
              </p:nvPr>
            </p:nvGraphicFramePr>
            <p:xfrm>
              <a:off x="1150111" y="2393504"/>
              <a:ext cx="9891775" cy="12857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57D1A3C7-C938-C84B-7417-372B976D854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4242311"/>
                  </p:ext>
                </p:extLst>
              </p:nvPr>
            </p:nvGraphicFramePr>
            <p:xfrm>
              <a:off x="1150111" y="2393504"/>
              <a:ext cx="9891775" cy="12857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2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98301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B9216-C764-E334-CB7E-5CD28363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96FFA-5902-D53D-288F-9FA2ED99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F5DC2-A9BC-95C1-59D3-ABD9DB7D5B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F5DC2-A9BC-95C1-59D3-ABD9DB7D5B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22FB9-9A69-EF85-14E9-E91B7028B88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54F86D-C4C0-3156-7F49-C7CBD478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20FF0880-C427-B85A-5913-FDFE5FBF93B3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20FF0880-C427-B85A-5913-FDFE5FBF93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7748609-ADDD-D954-0335-C9EAE3F82D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272647"/>
                  </p:ext>
                </p:extLst>
              </p:nvPr>
            </p:nvGraphicFramePr>
            <p:xfrm>
              <a:off x="1150111" y="2393504"/>
              <a:ext cx="9891775" cy="171437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7748609-ADDD-D954-0335-C9EAE3F82D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272647"/>
                  </p:ext>
                </p:extLst>
              </p:nvPr>
            </p:nvGraphicFramePr>
            <p:xfrm>
              <a:off x="1150111" y="2393504"/>
              <a:ext cx="9891775" cy="171437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3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72882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34BF6-918F-4DE7-F927-13D265D9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AD037-7F51-E159-22F3-0B4573B4A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D7ED6A-708B-4D4F-FCF3-529AD65A25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D7ED6A-708B-4D4F-FCF3-529AD65A25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C6BC7-0D6E-AC87-F271-13BEF19AB29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1C99E-D0C4-3CC6-FEF1-D1B1CB312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AAED4AF-C85B-2BE0-7E5D-16162483883B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AAED4AF-C85B-2BE0-7E5D-1616248388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FBCD5CA-13D9-B33C-D360-5F5CCDF002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5390316"/>
                  </p:ext>
                </p:extLst>
              </p:nvPr>
            </p:nvGraphicFramePr>
            <p:xfrm>
              <a:off x="1150111" y="2393504"/>
              <a:ext cx="9891775" cy="21429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FBCD5CA-13D9-B33C-D360-5F5CCDF002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5390316"/>
                  </p:ext>
                </p:extLst>
              </p:nvPr>
            </p:nvGraphicFramePr>
            <p:xfrm>
              <a:off x="1150111" y="2393504"/>
              <a:ext cx="9891775" cy="21429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4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4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4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4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4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80437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D2978-CC15-EBC5-8730-3D86F945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D3888-9973-7F3A-53B7-32C633C08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255CF7-B971-5218-1869-3AF9857425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255CF7-B971-5218-1869-3AF9857425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2DF23-EADB-7C84-0B9D-3991CDFADB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6B7EA5-A70A-7DCA-5438-E365C1D8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F06D77D-FA1A-1D8C-6CF0-117CD905AB5C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F06D77D-FA1A-1D8C-6CF0-117CD905AB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BA54D71-D68C-1986-5614-B9A56AB7F8B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3909263"/>
                  </p:ext>
                </p:extLst>
              </p:nvPr>
            </p:nvGraphicFramePr>
            <p:xfrm>
              <a:off x="1150111" y="2393504"/>
              <a:ext cx="9891775" cy="25715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BA54D71-D68C-1986-5614-B9A56AB7F8B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3909263"/>
                  </p:ext>
                </p:extLst>
              </p:nvPr>
            </p:nvGraphicFramePr>
            <p:xfrm>
              <a:off x="1150111" y="2393504"/>
              <a:ext cx="9891775" cy="25715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5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5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5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5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5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13725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05A3D-6D6B-926A-8AC0-287022DF4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DC714-27CA-AC81-FD4A-6555039B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0CEE81-40C4-9D7D-2877-2899BAD992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0CEE81-40C4-9D7D-2877-2899BAD99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F3ACA-D10D-BE37-6792-8063D4FCA9C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8DBC6F-DAF3-92E1-A16A-0BA5BBCE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219DB10-47F9-3FC3-33A4-87E8C7628230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219DB10-47F9-3FC3-33A4-87E8C76282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0EF8622F-7E73-C4F3-A0E1-18847055F6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57793768"/>
                  </p:ext>
                </p:extLst>
              </p:nvPr>
            </p:nvGraphicFramePr>
            <p:xfrm>
              <a:off x="1150111" y="2393504"/>
              <a:ext cx="9891775" cy="30001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0EF8622F-7E73-C4F3-A0E1-18847055F6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57793768"/>
                  </p:ext>
                </p:extLst>
              </p:nvPr>
            </p:nvGraphicFramePr>
            <p:xfrm>
              <a:off x="1150111" y="2393504"/>
              <a:ext cx="9891775" cy="30001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6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24304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4A7E3-8CD7-87F0-B243-8D54F8F5C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030C5-CDB0-04BB-7B09-1FB5D351D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CEEF98-003E-84A5-A6BB-23BF1E6F96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CEEF98-003E-84A5-A6BB-23BF1E6F96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75135-36C8-5D63-8837-D6BC02485E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EF1285-2156-DA14-17E3-00DDB779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D65029E-FE69-D14B-87AC-0D621C358C8C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D65029E-FE69-D14B-87AC-0D621C358C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960A1FB-62A8-28B0-137B-A5509AB70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5084461"/>
                  </p:ext>
                </p:extLst>
              </p:nvPr>
            </p:nvGraphicFramePr>
            <p:xfrm>
              <a:off x="1150111" y="2393504"/>
              <a:ext cx="9891775" cy="34287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lose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0.00008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0.651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74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960A1FB-62A8-28B0-137B-A5509AB70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5084461"/>
                  </p:ext>
                </p:extLst>
              </p:nvPr>
            </p:nvGraphicFramePr>
            <p:xfrm>
              <a:off x="1150111" y="2393504"/>
              <a:ext cx="9891775" cy="34287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7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7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7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7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7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lose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0.00008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0.651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743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4567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Test 2 </a:t>
            </a:r>
            <a:r>
              <a:rPr lang="en-US" dirty="0"/>
              <a:t>Friday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One double-sided 8.5x11” note sheet allowed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Focus on RL and probabilistic inference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One question on basic 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50753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3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tomorrow (8.6)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Project 4</a:t>
            </a:r>
            <a:r>
              <a:rPr lang="en-US" dirty="0"/>
              <a:t>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next week (8.13)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AA98-1502-3212-C13E-BD71DC092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CCC7-BA00-FBA4-B284-F83239011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Spam or Ham? (7)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D817A4-4F90-3C04-4D43-939688D8D0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D817A4-4F90-3C04-4D43-939688D8D0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224501"/>
                <a:ext cx="11197683" cy="1325563"/>
              </a:xfrm>
              <a:blipFill>
                <a:blip r:embed="rId2"/>
                <a:stretch>
                  <a:fillRect t="-84762" b="-1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3DE63-1254-5663-B6D4-436D3B647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67C4F2-7E03-958E-F6BC-7F07219A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D8F5999-B6C4-FBED-7332-3C37497B6E88}"/>
                  </a:ext>
                </a:extLst>
              </p:cNvPr>
              <p:cNvSpPr/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Prior: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h𝑎𝑚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=0.666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D8F5999-B6C4-FBED-7332-3C37497B6E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3" y="348425"/>
                <a:ext cx="3273552" cy="841248"/>
              </a:xfrm>
              <a:prstGeom prst="roundRect">
                <a:avLst>
                  <a:gd name="adj" fmla="val 7971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D5AACDCF-98BB-7D82-5B02-DFF4E758B8C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150111" y="2393504"/>
              <a:ext cx="9891775" cy="38573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𝐬𝐩𝐚𝐦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𝐡𝐚𝐦</m:t>
                                </m:r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lose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0.00008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0.651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743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weight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0.811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0.189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2270384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D5AACDCF-98BB-7D82-5B02-DFF4E758B8C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150111" y="2393504"/>
              <a:ext cx="9891775" cy="38573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8355">
                      <a:extLst>
                        <a:ext uri="{9D8B030D-6E8A-4147-A177-3AD203B41FA5}">
                          <a16:colId xmlns:a16="http://schemas.microsoft.com/office/drawing/2014/main" val="121925936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992635706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3660561449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2083304657"/>
                        </a:ext>
                      </a:extLst>
                    </a:gridCol>
                    <a:gridCol w="1978355">
                      <a:extLst>
                        <a:ext uri="{9D8B030D-6E8A-4147-A177-3AD203B41FA5}">
                          <a16:colId xmlns:a16="http://schemas.microsoft.com/office/drawing/2014/main" val="164419846"/>
                        </a:ext>
                      </a:extLst>
                    </a:gridCol>
                  </a:tblGrid>
                  <a:tr h="4285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1" t="-2941" r="-400641" b="-8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641" t="-2941" r="-300641" b="-8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641" t="-2941" r="-200641" b="-8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41" t="-2941" r="-100641" b="-8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641" t="-2941" r="-641" b="-8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3396145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[PRIOR]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0.333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0.666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022960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James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0.00021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0.046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0.954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0281970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1"/>
                              </a:solidFill>
                            </a:rPr>
                            <a:t>would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0.00069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0.00084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0.038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0.962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546546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you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0.00881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0.00304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54446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like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0.00083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0.106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0.894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003196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to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0.01517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0.01339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0.118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0.882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6056272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lose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0.00008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0.349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1"/>
                              </a:solidFill>
                            </a:rPr>
                            <a:t>0.651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7434"/>
                      </a:ext>
                    </a:extLst>
                  </a:tr>
                  <a:tr h="4285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accent2"/>
                              </a:solidFill>
                            </a:rPr>
                            <a:t>weight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0.00016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0.00002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>
                              <a:solidFill>
                                <a:schemeClr val="accent2"/>
                              </a:solidFill>
                            </a:rPr>
                            <a:t>0.811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0.189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2270384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86030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DE8D3-7354-3572-AA48-D2239064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Learning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D04832-51BB-4E9A-3075-A5C5662A72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897034" cy="4606139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Consider </a:t>
                </a:r>
              </a:p>
              <a:p>
                <a:pPr lvl="1"/>
                <a:r>
                  <a:rPr lang="en-US" dirty="0"/>
                  <a:t>Independent and identically distributed data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Probabilistic hypothesis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Maximum Likelihood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limLoc m:val="subSup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d>
                          <m:dPr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ML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Maximum a Posteriori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MAP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Bayesian Learning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D04832-51BB-4E9A-3075-A5C5662A72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897034" cy="4606139"/>
              </a:xfrm>
              <a:blipFill>
                <a:blip r:embed="rId2"/>
                <a:stretch>
                  <a:fillRect l="-1125" b="-44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864E9-B706-D5C4-D276-2F5AC1DDEE4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D1DD1-3328-6C9B-874F-85605B632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 descr="Illustration of a two-sided orange robot. One end of the robot inspects a red jelly bean drawn from a bag of jelly beans. The other end of the robot updates an estimate of the probability of drawing a red jelly bean given the new evidence.">
            <a:extLst>
              <a:ext uri="{FF2B5EF4-FFF2-40B4-BE49-F238E27FC236}">
                <a16:creationId xmlns:a16="http://schemas.microsoft.com/office/drawing/2014/main" id="{B46AE9E4-A85E-77D9-92DF-6E4F75555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795" y="3083870"/>
            <a:ext cx="4326754" cy="265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5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4D46A-9D11-F290-64C7-0DCEF81E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C2E180-0F18-ED58-3C6C-2D467BE338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641001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Analogous to human approach to classification (?)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Iteratively partition feature space </a:t>
                </a:r>
                <a:br>
                  <a:rPr lang="en-US" dirty="0"/>
                </a:br>
                <a:r>
                  <a:rPr lang="en-US" dirty="0"/>
                  <a:t>based on feature values </a:t>
                </a:r>
              </a:p>
              <a:p>
                <a:pPr lvl="1"/>
                <a:r>
                  <a:rPr lang="en-US" dirty="0"/>
                  <a:t>One approach: partition based on what </a:t>
                </a:r>
                <a:br>
                  <a:rPr lang="en-US" dirty="0"/>
                </a:br>
                <a:r>
                  <a:rPr lang="en-US" dirty="0"/>
                  <a:t>feature-cutoff  pair provides the most ‘information’</a:t>
                </a:r>
              </a:p>
              <a:p>
                <a:r>
                  <a:rPr lang="en-US" dirty="0"/>
                  <a:t>Expressivity</a:t>
                </a:r>
              </a:p>
              <a:p>
                <a:pPr lvl="1"/>
                <a:r>
                  <a:rPr lang="en-US" dirty="0"/>
                  <a:t>May increase chance of expressing true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:r>
                  <a:rPr lang="en-US" dirty="0"/>
                  <a:t>but at the cost of overfitting</a:t>
                </a:r>
              </a:p>
              <a:p>
                <a:pPr lvl="1"/>
                <a:r>
                  <a:rPr lang="en-US" dirty="0"/>
                  <a:t>Hypothesis space is generally </a:t>
                </a:r>
                <a:r>
                  <a:rPr lang="en-US" i="1" dirty="0"/>
                  <a:t>astronomical</a:t>
                </a:r>
                <a:r>
                  <a:rPr lang="en-US" dirty="0"/>
                  <a:t>!</a:t>
                </a:r>
              </a:p>
              <a:p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i="1" dirty="0"/>
                  <a:t>Compact</a:t>
                </a:r>
                <a:r>
                  <a:rPr lang="en-US" dirty="0"/>
                  <a:t> tree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C2E180-0F18-ED58-3C6C-2D467BE338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641001" cy="4606139"/>
              </a:xfrm>
              <a:blipFill>
                <a:blip r:embed="rId2"/>
                <a:stretch>
                  <a:fillRect l="-1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D2EB1-15DC-F986-3F7B-C5DC81F192D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395BCE-73E8-08BC-ED27-64875503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 descr="Diagram of a decision tree for deciding whether to wait for a table. The first decision is based on whether there are other patrons in the restaurant. If there aren’t, then the decision is to leave the restaurant, if there are patrons and a wait, there is another decision point based on the estimated wait time.">
            <a:extLst>
              <a:ext uri="{FF2B5EF4-FFF2-40B4-BE49-F238E27FC236}">
                <a16:creationId xmlns:a16="http://schemas.microsoft.com/office/drawing/2014/main" id="{ACB2C017-4DCF-0782-BEFE-B79FBEA60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569" y="2631155"/>
            <a:ext cx="5024272" cy="319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1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CA54-0CFA-DEAD-9E73-76A5C80AF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A9EDC-2340-F74C-24C7-FE68B4729E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E368D-6013-080D-52F7-4958B363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93A10D-49A2-6A2D-456C-22CA1C02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4132589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D01BD3E-64B1-06B1-5096-130E25B3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Case-Based Learning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C77693-D837-528B-ADB0-F949F8582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4D563-BBA7-6F7B-E00B-5048F27A6DA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7E831-FB45-3CA0-2FEA-61D3BA4F3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1" descr="Illustration of a robot judge wearing a powdered wig holding up a piece of paper with a “3” on it, which the robot compares to “Exhibit A” displayed in large format on an easel. The exhibit also has a “3”, albeit one with a different stroke thickness.">
            <a:extLst>
              <a:ext uri="{FF2B5EF4-FFF2-40B4-BE49-F238E27FC236}">
                <a16:creationId xmlns:a16="http://schemas.microsoft.com/office/drawing/2014/main" id="{745BF803-7E7B-E8BF-6651-F80E5B166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8755" y="1156933"/>
            <a:ext cx="6694488" cy="5199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3029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DA593F-1218-71E3-FCED-ACF2C6286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 Classification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6F8B957-DD7D-34DC-8156-E1D2BC36B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MNIST handwritten digit dataset contains 70,000 28x28 images of digits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D4A80-E065-C59D-3B8A-44D31C08E16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2BBE9-8EB2-3D24-7B49-6B754C78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 descr="10x20 grid of MNIST handwritten digit examples; 20 examples for each digit.">
            <a:extLst>
              <a:ext uri="{FF2B5EF4-FFF2-40B4-BE49-F238E27FC236}">
                <a16:creationId xmlns:a16="http://schemas.microsoft.com/office/drawing/2014/main" id="{A1790D67-2D54-C90B-1F9D-A6A3BB8D0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466" y="2548089"/>
            <a:ext cx="7033068" cy="348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43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488B5437-605A-BB7B-150D-1B002B359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0403" y="2546844"/>
            <a:ext cx="1308376" cy="1305297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FBBC141-D1DC-B27B-D0E1-0F0422FD7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91959" y="2780249"/>
            <a:ext cx="825264" cy="833093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143B572-C3BE-64E0-7FC4-10CA003F4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Nearest Neighbors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D4C7F9B-2A2E-CB3C-2F97-4412C9A603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8764073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Classify based on similarity with other (labeled) instances</a:t>
                </a:r>
              </a:p>
              <a:p>
                <a:pPr lvl="1"/>
                <a:r>
                  <a:rPr lang="en-US" dirty="0"/>
                  <a:t>Non-parametric because output depends on specific training data points</a:t>
                </a:r>
              </a:p>
              <a:p>
                <a:pPr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k-nearest neighbors </a:t>
                </a:r>
                <a:r>
                  <a:rPr lang="en-US" dirty="0"/>
                  <a:t>picks the majority class among the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closest neighbors in the training set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Training complexity is 0! (but at test time, need to compare to all neighbors)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Curse of dimensionality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How to define </a:t>
                </a:r>
                <a:r>
                  <a:rPr lang="en-US" i="1" dirty="0"/>
                  <a:t>similarity</a:t>
                </a:r>
                <a:r>
                  <a:rPr lang="en-US" dirty="0"/>
                  <a:t>?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D4C7F9B-2A2E-CB3C-2F97-4412C9A603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8764073" cy="4606139"/>
              </a:xfrm>
              <a:blipFill>
                <a:blip r:embed="rId2"/>
                <a:stretch>
                  <a:fillRect l="-1158" r="-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4143D-76A7-15AB-288D-5B573712F4B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EC406-6C6D-FFF1-69CA-450F8B51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4" descr="Illustration of five differently-colored houses, each corresponding to a different style of hand-drawn digit.">
            <a:extLst>
              <a:ext uri="{FF2B5EF4-FFF2-40B4-BE49-F238E27FC236}">
                <a16:creationId xmlns:a16="http://schemas.microsoft.com/office/drawing/2014/main" id="{D742DBA6-6CA5-94E6-7542-79CD98778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6475" y="4444019"/>
            <a:ext cx="7219047" cy="1752381"/>
          </a:xfrm>
          <a:prstGeom prst="rect">
            <a:avLst/>
          </a:prstGeom>
          <a:noFill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E88FC2D-1A98-3BE3-866E-65D163FFA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85755" y="2027304"/>
            <a:ext cx="2109084" cy="2416715"/>
            <a:chOff x="9597482" y="1236638"/>
            <a:chExt cx="2109084" cy="241671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98E401-AF8B-A802-18E5-29BD6729CA85}"/>
                </a:ext>
              </a:extLst>
            </p:cNvPr>
            <p:cNvSpPr/>
            <p:nvPr/>
          </p:nvSpPr>
          <p:spPr>
            <a:xfrm>
              <a:off x="10323242" y="2032723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E23C53-7206-D026-A621-2135B5613D0D}"/>
                </a:ext>
              </a:extLst>
            </p:cNvPr>
            <p:cNvSpPr/>
            <p:nvPr/>
          </p:nvSpPr>
          <p:spPr>
            <a:xfrm>
              <a:off x="10616318" y="1675976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AE0D9F-20EF-B7B7-32A0-621FE2FE4C34}"/>
                </a:ext>
              </a:extLst>
            </p:cNvPr>
            <p:cNvSpPr/>
            <p:nvPr/>
          </p:nvSpPr>
          <p:spPr>
            <a:xfrm>
              <a:off x="9597482" y="1732276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B35513-8799-AFE3-955A-CEFBD1A7E32B}"/>
                </a:ext>
              </a:extLst>
            </p:cNvPr>
            <p:cNvSpPr/>
            <p:nvPr/>
          </p:nvSpPr>
          <p:spPr>
            <a:xfrm>
              <a:off x="9996066" y="1236638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5C3854-C70B-6B9A-949D-86CF9725BBAC}"/>
                </a:ext>
              </a:extLst>
            </p:cNvPr>
            <p:cNvSpPr/>
            <p:nvPr/>
          </p:nvSpPr>
          <p:spPr>
            <a:xfrm>
              <a:off x="9938522" y="2963199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855C9B21-A08A-6C81-7E90-C9CDF6E9BCA5}"/>
                </a:ext>
              </a:extLst>
            </p:cNvPr>
            <p:cNvSpPr/>
            <p:nvPr/>
          </p:nvSpPr>
          <p:spPr>
            <a:xfrm>
              <a:off x="11172092" y="2864922"/>
              <a:ext cx="281354" cy="1965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CAF609AF-1FCA-9508-78E9-2D02E59DC2D4}"/>
                </a:ext>
              </a:extLst>
            </p:cNvPr>
            <p:cNvSpPr/>
            <p:nvPr/>
          </p:nvSpPr>
          <p:spPr>
            <a:xfrm>
              <a:off x="10616318" y="2609678"/>
              <a:ext cx="281354" cy="1965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03AD2B2F-EFF3-AC1D-A058-F7DADC1CC5C4}"/>
                </a:ext>
              </a:extLst>
            </p:cNvPr>
            <p:cNvSpPr/>
            <p:nvPr/>
          </p:nvSpPr>
          <p:spPr>
            <a:xfrm>
              <a:off x="11425212" y="1875693"/>
              <a:ext cx="281354" cy="1965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2FCC3A41-F34A-8413-6D57-274E3783E26F}"/>
                </a:ext>
              </a:extLst>
            </p:cNvPr>
            <p:cNvSpPr/>
            <p:nvPr/>
          </p:nvSpPr>
          <p:spPr>
            <a:xfrm>
              <a:off x="10862503" y="2126230"/>
              <a:ext cx="281354" cy="1965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7FC7946E-32D6-711D-9212-8733A71AB044}"/>
                </a:ext>
              </a:extLst>
            </p:cNvPr>
            <p:cNvSpPr/>
            <p:nvPr/>
          </p:nvSpPr>
          <p:spPr>
            <a:xfrm>
              <a:off x="10592872" y="3456800"/>
              <a:ext cx="281354" cy="1965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6C860BA-335F-B710-B208-60CCD592397B}"/>
                </a:ext>
              </a:extLst>
            </p:cNvPr>
            <p:cNvSpPr/>
            <p:nvPr/>
          </p:nvSpPr>
          <p:spPr>
            <a:xfrm>
              <a:off x="10503878" y="2271315"/>
              <a:ext cx="269631" cy="2696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230EBD7-6532-EFA3-28E6-9DBF606D3B45}"/>
                </a:ext>
              </a:extLst>
            </p:cNvPr>
            <p:cNvSpPr/>
            <p:nvPr/>
          </p:nvSpPr>
          <p:spPr>
            <a:xfrm>
              <a:off x="9947850" y="2518208"/>
              <a:ext cx="180636" cy="1829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408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3" grpId="0" animBg="1"/>
      <p:bldP spid="2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2477060-CA8D-F1E6-FB84-8C5CA5E5C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vs. Non-Parametric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6B21B2-ED51-7ECD-D541-D20F7C135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2"/>
            <a:ext cx="6325673" cy="3169308"/>
          </a:xfrm>
        </p:spPr>
        <p:txBody>
          <a:bodyPr/>
          <a:lstStyle/>
          <a:p>
            <a:r>
              <a:rPr lang="en-US" dirty="0"/>
              <a:t>Parametric Models</a:t>
            </a:r>
          </a:p>
          <a:p>
            <a:pPr lvl="1"/>
            <a:r>
              <a:rPr lang="en-US" dirty="0"/>
              <a:t>Fixed set of parameters, don’t </a:t>
            </a:r>
            <a:r>
              <a:rPr lang="en-US" i="1" dirty="0"/>
              <a:t>depend</a:t>
            </a:r>
            <a:r>
              <a:rPr lang="en-US" dirty="0"/>
              <a:t> on data</a:t>
            </a:r>
          </a:p>
          <a:p>
            <a:pPr lvl="1"/>
            <a:r>
              <a:rPr lang="en-US" dirty="0"/>
              <a:t>More data means more learning, better accuracy</a:t>
            </a:r>
          </a:p>
          <a:p>
            <a:pPr>
              <a:lnSpc>
                <a:spcPct val="100000"/>
              </a:lnSpc>
            </a:pPr>
            <a:r>
              <a:rPr lang="en-US" dirty="0"/>
              <a:t>Non-Parametric Models</a:t>
            </a:r>
          </a:p>
          <a:p>
            <a:pPr lvl="1"/>
            <a:r>
              <a:rPr lang="en-US" dirty="0"/>
              <a:t>Model output depends on specific training data</a:t>
            </a:r>
          </a:p>
          <a:p>
            <a:pPr lvl="1"/>
            <a:r>
              <a:rPr lang="en-US" dirty="0"/>
              <a:t>Complexity of the classifier increases with data</a:t>
            </a:r>
          </a:p>
          <a:p>
            <a:pPr lvl="1"/>
            <a:r>
              <a:rPr lang="en-US" dirty="0"/>
              <a:t>Better in the limit, often worse in the non-limit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CF7BA-D5C4-32E2-CB5A-0AB6AC0AC6B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D49F8A-F700-00A6-1F9B-07117F9D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27</a:t>
            </a:fld>
            <a:endParaRPr lang="en-US" dirty="0"/>
          </a:p>
        </p:txBody>
      </p:sp>
      <p:pic>
        <p:nvPicPr>
          <p:cNvPr id="8" name="Picture 8" descr="The ground truth decision boundary for a binary classification problem. The boundary forms an “X” on the 2D plane.">
            <a:extLst>
              <a:ext uri="{FF2B5EF4-FFF2-40B4-BE49-F238E27FC236}">
                <a16:creationId xmlns:a16="http://schemas.microsoft.com/office/drawing/2014/main" id="{59669BAC-E441-9902-2903-8EEB59B35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8564" y="2064530"/>
            <a:ext cx="1824038" cy="18288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F1C719-334C-A0DB-6B83-F9798B5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741877" y="2064530"/>
            <a:ext cx="152400" cy="18288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A9E5F57-8588-2A8F-960C-7FDD2861B241}"/>
              </a:ext>
            </a:extLst>
          </p:cNvPr>
          <p:cNvSpPr txBox="1"/>
          <p:nvPr/>
        </p:nvSpPr>
        <p:spPr>
          <a:xfrm>
            <a:off x="8928195" y="3985847"/>
            <a:ext cx="1273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Ground Truth</a:t>
            </a:r>
          </a:p>
        </p:txBody>
      </p:sp>
      <p:graphicFrame>
        <p:nvGraphicFramePr>
          <p:cNvPr id="12" name="Object 4" descr="The implied decision boundary from kNN with k=2: A single diagonal line separating the plane into two halves.">
            <a:extLst>
              <a:ext uri="{FF2B5EF4-FFF2-40B4-BE49-F238E27FC236}">
                <a16:creationId xmlns:a16="http://schemas.microsoft.com/office/drawing/2014/main" id="{76A8E664-80DD-16D4-C7B7-1F8CFED83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798682"/>
              </p:ext>
            </p:extLst>
          </p:nvPr>
        </p:nvGraphicFramePr>
        <p:xfrm>
          <a:off x="2059780" y="4668961"/>
          <a:ext cx="1511300" cy="151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3024762" imgH="3032381" progId="MSPhotoEd.3">
                  <p:embed/>
                </p:oleObj>
              </mc:Choice>
              <mc:Fallback>
                <p:oleObj name="Photo Editor Photo" r:id="rId3" imgW="3024762" imgH="3032381" progId="MSPhotoEd.3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9780" y="4668961"/>
                        <a:ext cx="1511300" cy="15160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" descr="The implied decision boundary from kNN with k=10: The green positive classification region conforms broadly to the training data. ">
            <a:extLst>
              <a:ext uri="{FF2B5EF4-FFF2-40B4-BE49-F238E27FC236}">
                <a16:creationId xmlns:a16="http://schemas.microsoft.com/office/drawing/2014/main" id="{E20EF15C-2ADB-D34A-5C51-AC6F45595F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44716"/>
              </p:ext>
            </p:extLst>
          </p:nvPr>
        </p:nvGraphicFramePr>
        <p:xfrm>
          <a:off x="4269580" y="4668961"/>
          <a:ext cx="1516062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3032381" imgH="3024762" progId="MSPhotoEd.3">
                  <p:embed/>
                </p:oleObj>
              </mc:Choice>
              <mc:Fallback>
                <p:oleObj name="Photo Editor Photo" r:id="rId5" imgW="3032381" imgH="3024762" progId="MSPhotoEd.3">
                  <p:embed/>
                  <p:pic>
                    <p:nvPicPr>
                      <p:cNvPr id="13629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9580" y="4668961"/>
                        <a:ext cx="1516062" cy="1511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 descr="The implied decision boundary from kNN with k=100: The decision boundary is very jagged, but is beginning to approximate the shape of the true decision boundary.">
            <a:extLst>
              <a:ext uri="{FF2B5EF4-FFF2-40B4-BE49-F238E27FC236}">
                <a16:creationId xmlns:a16="http://schemas.microsoft.com/office/drawing/2014/main" id="{C0127E91-232D-805C-A969-C6B0723BBB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237966"/>
              </p:ext>
            </p:extLst>
          </p:nvPr>
        </p:nvGraphicFramePr>
        <p:xfrm>
          <a:off x="6403180" y="4676899"/>
          <a:ext cx="1511300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7" imgW="3024762" imgH="3017782" progId="MSPhotoEd.3">
                  <p:embed/>
                </p:oleObj>
              </mc:Choice>
              <mc:Fallback>
                <p:oleObj name="Photo Editor Photo" r:id="rId7" imgW="3024762" imgH="3017782" progId="MSPhotoEd.3">
                  <p:embed/>
                  <p:pic>
                    <p:nvPicPr>
                      <p:cNvPr id="13629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3180" y="4676899"/>
                        <a:ext cx="1511300" cy="15081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" descr="The implied decision boundary from kNN with k=10000: The decision boundary matches the shape of the true decision boundary.">
            <a:extLst>
              <a:ext uri="{FF2B5EF4-FFF2-40B4-BE49-F238E27FC236}">
                <a16:creationId xmlns:a16="http://schemas.microsoft.com/office/drawing/2014/main" id="{B0AD2CD3-3DA9-C3D5-C325-1A27416242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011827"/>
              </p:ext>
            </p:extLst>
          </p:nvPr>
        </p:nvGraphicFramePr>
        <p:xfrm>
          <a:off x="8612980" y="4665786"/>
          <a:ext cx="1519237" cy="151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9" imgW="3040644" imgH="3040644" progId="MSPhotoEd.3">
                  <p:embed/>
                </p:oleObj>
              </mc:Choice>
              <mc:Fallback>
                <p:oleObj name="Photo Editor Photo" r:id="rId9" imgW="3040644" imgH="3040644" progId="MSPhotoEd.3">
                  <p:embed/>
                  <p:pic>
                    <p:nvPicPr>
                      <p:cNvPr id="13629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2980" y="4665786"/>
                        <a:ext cx="1519237" cy="151923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D9EF350-BDEA-80F8-0B2F-E34AA53F7A54}"/>
              </a:ext>
            </a:extLst>
          </p:cNvPr>
          <p:cNvSpPr txBox="1"/>
          <p:nvPr/>
        </p:nvSpPr>
        <p:spPr>
          <a:xfrm>
            <a:off x="2387267" y="6195966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2 Examples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EA1464-5E94-DDCF-D865-247CCB9C2E5E}"/>
              </a:ext>
            </a:extLst>
          </p:cNvPr>
          <p:cNvSpPr txBox="1"/>
          <p:nvPr/>
        </p:nvSpPr>
        <p:spPr>
          <a:xfrm>
            <a:off x="4562579" y="6195966"/>
            <a:ext cx="9300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10 Examples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A717F6-0047-56ED-4506-C38F1EF88B00}"/>
              </a:ext>
            </a:extLst>
          </p:cNvPr>
          <p:cNvSpPr txBox="1"/>
          <p:nvPr/>
        </p:nvSpPr>
        <p:spPr>
          <a:xfrm>
            <a:off x="6656929" y="6195966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100 Examples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4E6075-79C5-7736-611A-DB02B464B568}"/>
              </a:ext>
            </a:extLst>
          </p:cNvPr>
          <p:cNvSpPr txBox="1"/>
          <p:nvPr/>
        </p:nvSpPr>
        <p:spPr>
          <a:xfrm>
            <a:off x="8790990" y="6195966"/>
            <a:ext cx="11512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10000 Examples</a:t>
            </a:r>
          </a:p>
        </p:txBody>
      </p:sp>
    </p:spTree>
    <p:extLst>
      <p:ext uri="{BB962C8B-B14F-4D97-AF65-F5344CB8AC3E}">
        <p14:creationId xmlns:p14="http://schemas.microsoft.com/office/powerpoint/2010/main" val="214674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E0554BB-B275-1C22-537E-776A935D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9CCB502-516C-FCC0-16F4-D9461EBBDC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463501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Distance is often a poor measure of similarity</a:t>
                </a:r>
              </a:p>
              <a:p>
                <a:r>
                  <a:rPr lang="en-US" dirty="0"/>
                  <a:t>Many similarities involve dot products of features: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sim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i="1" dirty="0"/>
                  <a:t>So why not create a better similarity function?</a:t>
                </a:r>
              </a:p>
            </p:txBody>
          </p:sp>
        </mc:Choice>
        <mc:Fallback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F9CCB502-516C-FCC0-16F4-D9461EBBDC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463501" cy="4606139"/>
              </a:xfrm>
              <a:blipFill>
                <a:blip r:embed="rId2"/>
                <a:stretch>
                  <a:fillRect l="-1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C3728-B147-2262-824A-D2A0741D476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5BEDB-5630-5510-08A6-F7EC37F4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 dirty="0"/>
          </a:p>
        </p:txBody>
      </p:sp>
      <p:pic>
        <p:nvPicPr>
          <p:cNvPr id="10" name="Picture 3" descr="Illustration of the robot with a computerized brain placing two different “3” digits onto pads to be compared by a similarlity machine. The two digits differ only in their rotation and scale, so the classifier identifies them as similar.">
            <a:extLst>
              <a:ext uri="{FF2B5EF4-FFF2-40B4-BE49-F238E27FC236}">
                <a16:creationId xmlns:a16="http://schemas.microsoft.com/office/drawing/2014/main" id="{C539E211-62B1-E603-0BC4-BD70EACF8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8306" y="3316143"/>
            <a:ext cx="4728882" cy="2561289"/>
          </a:xfrm>
          <a:prstGeom prst="rect">
            <a:avLst/>
          </a:prstGeom>
          <a:noFill/>
        </p:spPr>
      </p:pic>
      <p:graphicFrame>
        <p:nvGraphicFramePr>
          <p:cNvPr id="2" name="Object 3" descr="One 16x16 example of a handwritten “3”, slightly rotated to the left.">
            <a:extLst>
              <a:ext uri="{FF2B5EF4-FFF2-40B4-BE49-F238E27FC236}">
                <a16:creationId xmlns:a16="http://schemas.microsoft.com/office/drawing/2014/main" id="{FAB4AF1C-15C9-2830-6C7F-45D14BFB06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774471"/>
              </p:ext>
            </p:extLst>
          </p:nvPr>
        </p:nvGraphicFramePr>
        <p:xfrm>
          <a:off x="8312523" y="1491649"/>
          <a:ext cx="838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4" imgW="838095" imgH="838095" progId="MSPhotoEd.3">
                  <p:embed/>
                </p:oleObj>
              </mc:Choice>
              <mc:Fallback>
                <p:oleObj name="Photo Editor Photo" r:id="rId4" imgW="838095" imgH="838095" progId="MSPhotoEd.3">
                  <p:embed/>
                  <p:pic>
                    <p:nvPicPr>
                      <p:cNvPr id="717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523" y="1491649"/>
                        <a:ext cx="838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 descr="The same 16x16 example of a handwritten “3”, slightly rotated to the right.">
            <a:extLst>
              <a:ext uri="{FF2B5EF4-FFF2-40B4-BE49-F238E27FC236}">
                <a16:creationId xmlns:a16="http://schemas.microsoft.com/office/drawing/2014/main" id="{2FAD4109-CAC8-4E14-0CBE-C08408AE29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456531"/>
              </p:ext>
            </p:extLst>
          </p:nvPr>
        </p:nvGraphicFramePr>
        <p:xfrm>
          <a:off x="9988923" y="1491649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6" imgW="838095" imgH="847843" progId="MSPhotoEd.3">
                  <p:embed/>
                </p:oleObj>
              </mc:Choice>
              <mc:Fallback>
                <p:oleObj name="Photo Editor Photo" r:id="rId6" imgW="838095" imgH="847843" progId="MSPhotoEd.3">
                  <p:embed/>
                  <p:pic>
                    <p:nvPicPr>
                      <p:cNvPr id="717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8923" y="1491649"/>
                        <a:ext cx="8382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491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CB0776F-F9B5-C3DE-2C6B-0FEFE407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Invariant Metrics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D8793BA-383A-73EC-032C-6244806C3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139818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Better similarity functions for digit classification use </a:t>
            </a:r>
            <a:r>
              <a:rPr lang="en-US" b="1" dirty="0">
                <a:solidFill>
                  <a:srgbClr val="A9652D"/>
                </a:solidFill>
                <a:latin typeface="Avenir Next" panose="020B0503020202020204" pitchFamily="34" charset="0"/>
              </a:rPr>
              <a:t>knowledge</a:t>
            </a:r>
            <a:r>
              <a:rPr lang="en-US" dirty="0"/>
              <a:t> about vision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  <a:latin typeface="Avenir Next" panose="020B0503020202020204" pitchFamily="34" charset="0"/>
              </a:rPr>
              <a:t>Invariant metrics </a:t>
            </a:r>
            <a:r>
              <a:rPr lang="en-US" dirty="0"/>
              <a:t>make similarity invariant under certain transformations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5A703-9CFC-B637-46CB-74DAD539F66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DDAAF-DB8C-6218-182A-B5BD99BF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8" name="Object 4" descr="Diagram of different rotations of the same handwritten “3” digit. The rotations represent a curve in the 3D pixel space.">
            <a:extLst>
              <a:ext uri="{FF2B5EF4-FFF2-40B4-BE49-F238E27FC236}">
                <a16:creationId xmlns:a16="http://schemas.microsoft.com/office/drawing/2014/main" id="{6C44445A-877B-C640-C02F-62A5446C13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400749"/>
              </p:ext>
            </p:extLst>
          </p:nvPr>
        </p:nvGraphicFramePr>
        <p:xfrm>
          <a:off x="8108576" y="3148400"/>
          <a:ext cx="3429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位图图像" r:id="rId2" imgW="2184512" imgH="1631746" progId="PBrush">
                  <p:embed/>
                </p:oleObj>
              </mc:Choice>
              <mc:Fallback>
                <p:oleObj name="位图图像" r:id="rId2" imgW="2184512" imgH="1631746" progId="PBrush">
                  <p:embed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8576" y="3148400"/>
                        <a:ext cx="34290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6">
                <a:extLst>
                  <a:ext uri="{FF2B5EF4-FFF2-40B4-BE49-F238E27FC236}">
                    <a16:creationId xmlns:a16="http://schemas.microsoft.com/office/drawing/2014/main" id="{0529E674-6664-4AC6-331F-23D5EB24768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7" y="3146880"/>
                <a:ext cx="7611419" cy="2675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 Medium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Rotation Invariant Similarity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sim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rotation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sim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        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           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Each example is now a curve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256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1" name="Content Placeholder 6">
                <a:extLst>
                  <a:ext uri="{FF2B5EF4-FFF2-40B4-BE49-F238E27FC236}">
                    <a16:creationId xmlns:a16="http://schemas.microsoft.com/office/drawing/2014/main" id="{0529E674-6664-4AC6-331F-23D5EB247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7" y="3146880"/>
                <a:ext cx="7611419" cy="2675696"/>
              </a:xfrm>
              <a:prstGeom prst="rect">
                <a:avLst/>
              </a:prstGeom>
              <a:blipFill>
                <a:blip r:embed="rId4"/>
                <a:stretch>
                  <a:fillRect l="-1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5" descr="The same 16x16 example of a handwritten “3”, slightly rotated to the right.">
            <a:extLst>
              <a:ext uri="{FF2B5EF4-FFF2-40B4-BE49-F238E27FC236}">
                <a16:creationId xmlns:a16="http://schemas.microsoft.com/office/drawing/2014/main" id="{7D270244-5C75-6067-618D-924EF7EF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1561" y="4397765"/>
            <a:ext cx="7429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One 16x16 example of a handwritten “3”, slightly rotated to the left.">
            <a:extLst>
              <a:ext uri="{FF2B5EF4-FFF2-40B4-BE49-F238E27FC236}">
                <a16:creationId xmlns:a16="http://schemas.microsoft.com/office/drawing/2014/main" id="{A3A06F4E-A841-6A25-E20B-17943776A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2713" y="4391415"/>
            <a:ext cx="711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396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2FCA-4BB4-C43D-CFFB-066F31D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Supervised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2BE48D-143E-EABE-2F13-88AB6ACAE0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Learn unknown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target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Input: </a:t>
                </a:r>
                <a:r>
                  <a:rPr lang="en-US" b="1" dirty="0">
                    <a:solidFill>
                      <a:schemeClr val="accent4"/>
                    </a:solidFill>
                    <a:latin typeface="Avenir Next" panose="020B0503020202020204" pitchFamily="34" charset="0"/>
                  </a:rPr>
                  <a:t>Training data</a:t>
                </a:r>
                <a:r>
                  <a:rPr lang="en-US" dirty="0"/>
                  <a:t> with </a:t>
                </a:r>
                <a:r>
                  <a:rPr lang="en-US" i="1" u="sng" dirty="0"/>
                  <a:t>labeled</a:t>
                </a:r>
                <a:r>
                  <a:rPr lang="en-US" dirty="0"/>
                  <a:t> examples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Output: </a:t>
                </a: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Hypothesis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that is “close”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implies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predicts well on unseen (test set) data</a:t>
                </a:r>
              </a:p>
              <a:p>
                <a:r>
                  <a:rPr lang="en-US" dirty="0"/>
                  <a:t>Knowledge: Family of hypotheses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to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from</a:t>
                </a:r>
              </a:p>
              <a:p>
                <a:pPr lvl="1"/>
                <a:r>
                  <a:rPr lang="en-US" dirty="0"/>
                  <a:t>Linear models, logistic regression, neural networks, decision trees, non-parametric models, etc.</a:t>
                </a:r>
              </a:p>
              <a:p>
                <a:r>
                  <a:rPr lang="en-US" dirty="0"/>
                  <a:t>Classification: Learn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with discrete output value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2BE48D-143E-EABE-2F13-88AB6ACAE0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36FA8-7FF7-9216-D17C-E99C464B13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4F67F-A765-CFDC-438E-32EED261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54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D10D-925D-0195-0F52-62A5CDDC4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7A409-8B7F-F9FD-3E82-C14428CCE4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12798-860D-A49A-89B4-7379C957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0E26E9-00A8-3334-AB49-119B4D9B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849418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792B3-2992-BB7A-F1B2-7BF892F97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403B17-8D60-8FEC-A66C-FD80640D0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Stock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5B0135-50E6-6C13-C0E4-0931E323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2"/>
            <a:ext cx="11197683" cy="789868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How do these models compare?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831C9-01C8-0DAF-ABE8-6FAF4132E10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55171-DF62-867C-E30A-412D62C09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31</a:t>
            </a:fld>
            <a:endParaRPr lang="en-US"/>
          </a:p>
        </p:txBody>
      </p:sp>
      <p:pic>
        <p:nvPicPr>
          <p:cNvPr id="2" name="Picture 1" descr="10x20 grid of MNIST handwritten digit examples; 20 examples for each digit.">
            <a:extLst>
              <a:ext uri="{FF2B5EF4-FFF2-40B4-BE49-F238E27FC236}">
                <a16:creationId xmlns:a16="http://schemas.microsoft.com/office/drawing/2014/main" id="{1014E542-84C9-921E-793B-FE3DC5FBD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600" y="2567893"/>
            <a:ext cx="5159188" cy="25559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8E88F0-0DEB-7C71-1378-E78C7625B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044734"/>
              </p:ext>
            </p:extLst>
          </p:nvPr>
        </p:nvGraphicFramePr>
        <p:xfrm>
          <a:off x="497158" y="2733337"/>
          <a:ext cx="53227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699">
                  <a:extLst>
                    <a:ext uri="{9D8B030D-6E8A-4147-A177-3AD203B41FA5}">
                      <a16:colId xmlns:a16="http://schemas.microsoft.com/office/drawing/2014/main" val="988693597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2084392620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1725364319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3528423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Acc.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Train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82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Logistic Reg.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92.55%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176.6s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3584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SVM (RBF)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2.9s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7.74s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987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Decision Tree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87.58%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8.2s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42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kNN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(k=5)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3.58s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75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Neural Net.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276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6D1C880-F136-0DBD-3C8B-9DEEC2FA92BA}"/>
              </a:ext>
            </a:extLst>
          </p:cNvPr>
          <p:cNvSpPr txBox="1"/>
          <p:nvPr/>
        </p:nvSpPr>
        <p:spPr>
          <a:xfrm>
            <a:off x="940345" y="5123821"/>
            <a:ext cx="4436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One-shot  benchmark using standard </a:t>
            </a:r>
            <a:r>
              <a:rPr lang="en-US" sz="1000" dirty="0" err="1"/>
              <a:t>sklearn</a:t>
            </a:r>
            <a:r>
              <a:rPr lang="en-US" sz="1000" dirty="0"/>
              <a:t> implementations (no hyperparameter tuning). Python notebook generated by Claude Code.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5510D2-F484-CD5A-0839-6447E7192AF1}"/>
              </a:ext>
            </a:extLst>
          </p:cNvPr>
          <p:cNvSpPr txBox="1"/>
          <p:nvPr/>
        </p:nvSpPr>
        <p:spPr>
          <a:xfrm>
            <a:off x="6856510" y="5284485"/>
            <a:ext cx="4163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Benchmark experiment Inspired by </a:t>
            </a:r>
            <a:r>
              <a:rPr lang="en-US" sz="1000" dirty="0">
                <a:hlinkClick r:id="rId3"/>
              </a:rPr>
              <a:t>Michael Nielsen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91107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>
            <a:noAutofit/>
          </a:bodyPr>
          <a:lstStyle/>
          <a:p>
            <a:r>
              <a:rPr lang="en-US" dirty="0"/>
              <a:t>Linear, tree-based, and case-based approaches to classification</a:t>
            </a:r>
          </a:p>
          <a:p>
            <a:r>
              <a:rPr lang="en-US" dirty="0"/>
              <a:t>Tradeoffs in expressivity, training/inference time, interpretability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17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3 </a:t>
            </a:r>
            <a:r>
              <a:rPr lang="en-US" dirty="0"/>
              <a:t>(due 8.6)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Project 4 </a:t>
            </a:r>
            <a:r>
              <a:rPr lang="en-US" dirty="0"/>
              <a:t>(due 8.13)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Test 2</a:t>
            </a:r>
          </a:p>
          <a:p>
            <a:pPr>
              <a:buClr>
                <a:schemeClr val="tx1"/>
              </a:buClr>
            </a:pPr>
            <a:r>
              <a:rPr lang="en-US" dirty="0"/>
              <a:t>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93C28-EC28-33D9-7855-4208AF5AB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llustration of the robot with a computerized brain trying to climb a very tall green mountain, at the summit of which stands a golden temple. The entire illustration is rotated 180 degrees to represent gradient descent.">
            <a:extLst>
              <a:ext uri="{FF2B5EF4-FFF2-40B4-BE49-F238E27FC236}">
                <a16:creationId xmlns:a16="http://schemas.microsoft.com/office/drawing/2014/main" id="{F741532A-4E82-BC73-8456-AE3EB7CB4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6044194" y="2756153"/>
            <a:ext cx="5650647" cy="3531654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F76C8A8-CAA7-1EDF-94FF-87A5B8BA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17C5233-D976-735B-F97E-9778A25D20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Gradient descent </a:t>
                </a:r>
                <a:r>
                  <a:rPr lang="en-US" dirty="0"/>
                  <a:t>is a </a:t>
                </a:r>
                <a:r>
                  <a:rPr lang="en-US" i="1" dirty="0"/>
                  <a:t>greedy</a:t>
                </a:r>
                <a:r>
                  <a:rPr lang="en-US" dirty="0"/>
                  <a:t> optimization approach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Take small steps in the direction of the steepest descent (negative gradient)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Stop when updates become too small</a:t>
                </a:r>
              </a:p>
              <a:p>
                <a:r>
                  <a:rPr lang="en-US" dirty="0"/>
                  <a:t>Considerations</a:t>
                </a:r>
              </a:p>
              <a:p>
                <a:pPr lvl="1"/>
                <a:r>
                  <a:rPr lang="en-US" dirty="0"/>
                  <a:t>How to find, calculate gradient?</a:t>
                </a:r>
              </a:p>
              <a:p>
                <a:pPr lvl="1"/>
                <a:r>
                  <a:rPr lang="en-US" dirty="0"/>
                  <a:t>Step size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matters a lot!</a:t>
                </a:r>
              </a:p>
              <a:p>
                <a:pPr lvl="1"/>
                <a:r>
                  <a:rPr lang="en-US" dirty="0"/>
                  <a:t>When to stop?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4EDFBB-D678-4198-D507-C741C672E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  <a:blipFill>
                <a:blip r:embed="rId3"/>
                <a:stretch>
                  <a:fillRect l="-1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33C65-1BB2-90C9-CD8D-C2624B365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D3C58-CB48-59DE-4973-C27FD7BB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E241D-5F29-FF54-77DA-AFD8E7646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Approaches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9459B-A5DB-AE12-7AEB-A23938A3D8E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3B499-16FD-366E-C8CE-60AE5D3C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5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0C1D857-F305-58F9-9AF4-781E6F501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71681" y="1924447"/>
            <a:ext cx="3814762" cy="3958130"/>
          </a:xfrm>
          <a:prstGeom prst="roundRect">
            <a:avLst>
              <a:gd name="adj" fmla="val 6163"/>
            </a:avLst>
          </a:prstGeom>
          <a:noFill/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8C288-7AB7-69A0-6C5F-6266C5EF7C02}"/>
              </a:ext>
            </a:extLst>
          </p:cNvPr>
          <p:cNvSpPr txBox="1"/>
          <p:nvPr/>
        </p:nvSpPr>
        <p:spPr>
          <a:xfrm>
            <a:off x="7671681" y="1512826"/>
            <a:ext cx="218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Machine Learning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191800E-87B2-9C26-4686-19B2C0E3B750}"/>
              </a:ext>
            </a:extLst>
          </p:cNvPr>
          <p:cNvSpPr/>
          <p:nvPr/>
        </p:nvSpPr>
        <p:spPr>
          <a:xfrm>
            <a:off x="8398158" y="5155746"/>
            <a:ext cx="2368416" cy="538672"/>
          </a:xfrm>
          <a:prstGeom prst="roundRect">
            <a:avLst>
              <a:gd name="adj" fmla="val 1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Unsupervised Learning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0F8336-747B-9FE3-C99B-3F73B90E62B3}"/>
              </a:ext>
            </a:extLst>
          </p:cNvPr>
          <p:cNvSpPr txBox="1"/>
          <p:nvPr/>
        </p:nvSpPr>
        <p:spPr>
          <a:xfrm>
            <a:off x="8336252" y="2017070"/>
            <a:ext cx="248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Supervised Learning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9A774DB-C468-E659-7126-D1E45786EFBF}"/>
              </a:ext>
            </a:extLst>
          </p:cNvPr>
          <p:cNvSpPr/>
          <p:nvPr/>
        </p:nvSpPr>
        <p:spPr>
          <a:xfrm>
            <a:off x="8398158" y="2533147"/>
            <a:ext cx="2368416" cy="538672"/>
          </a:xfrm>
          <a:prstGeom prst="roundRect">
            <a:avLst>
              <a:gd name="adj" fmla="val 164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Regression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6A59402-F527-4D7B-9989-C6ED87EDE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6465" y="2386401"/>
            <a:ext cx="3065193" cy="2581185"/>
          </a:xfrm>
          <a:prstGeom prst="roundRect">
            <a:avLst>
              <a:gd name="adj" fmla="val 4238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A31987-22B1-CE63-1D85-B6C199130AD3}"/>
              </a:ext>
            </a:extLst>
          </p:cNvPr>
          <p:cNvSpPr txBox="1"/>
          <p:nvPr/>
        </p:nvSpPr>
        <p:spPr>
          <a:xfrm>
            <a:off x="8908844" y="3144679"/>
            <a:ext cx="1340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Classification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713147F-E415-301D-F9F5-84FB56EA4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7965" y="3491541"/>
            <a:ext cx="2682188" cy="1347682"/>
          </a:xfrm>
          <a:prstGeom prst="roundRect">
            <a:avLst>
              <a:gd name="adj" fmla="val 4238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556F569-AB50-2521-A5AF-1A5AE95547F9}"/>
              </a:ext>
            </a:extLst>
          </p:cNvPr>
          <p:cNvSpPr/>
          <p:nvPr/>
        </p:nvSpPr>
        <p:spPr>
          <a:xfrm>
            <a:off x="8398158" y="3631328"/>
            <a:ext cx="698950" cy="1104822"/>
          </a:xfrm>
          <a:prstGeom prst="roundRect">
            <a:avLst>
              <a:gd name="adj" fmla="val 92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Linear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AF07E41-03CA-A542-DF94-8F0C661D4CD6}"/>
              </a:ext>
            </a:extLst>
          </p:cNvPr>
          <p:cNvSpPr/>
          <p:nvPr/>
        </p:nvSpPr>
        <p:spPr>
          <a:xfrm>
            <a:off x="9229584" y="3631328"/>
            <a:ext cx="698950" cy="1104822"/>
          </a:xfrm>
          <a:prstGeom prst="roundRect">
            <a:avLst>
              <a:gd name="adj" fmla="val 92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Tree-Based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ACC06D8-43FF-BF2C-4C4B-5AFF27971CCB}"/>
              </a:ext>
            </a:extLst>
          </p:cNvPr>
          <p:cNvSpPr/>
          <p:nvPr/>
        </p:nvSpPr>
        <p:spPr>
          <a:xfrm>
            <a:off x="10059121" y="3631328"/>
            <a:ext cx="698950" cy="1104822"/>
          </a:xfrm>
          <a:prstGeom prst="roundRect">
            <a:avLst>
              <a:gd name="adj" fmla="val 92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Case-Based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D90F7CC6-E65B-266C-AED8-1F3B1CDEA00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976711" cy="46061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Learn unknown discrete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target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b="0" dirty="0">
                  <a:solidFill>
                    <a:schemeClr val="accent2"/>
                  </a:solidFill>
                  <a:latin typeface="Avenir Next" panose="020B0503020202020204" pitchFamily="34" charset="0"/>
                </a:endParaRPr>
              </a:p>
              <a:p>
                <a:r>
                  <a:rPr lang="en-US" dirty="0"/>
                  <a:t>‘Linear’ Classifiers </a:t>
                </a:r>
                <a:r>
                  <a:rPr lang="en-US" sz="1400" dirty="0">
                    <a:solidFill>
                      <a:schemeClr val="bg2"/>
                    </a:solidFill>
                  </a:rPr>
                  <a:t>(linear in </a:t>
                </a:r>
                <a:r>
                  <a:rPr lang="en-US" sz="1400" i="1" dirty="0">
                    <a:solidFill>
                      <a:schemeClr val="bg2"/>
                    </a:solidFill>
                  </a:rPr>
                  <a:t>weights</a:t>
                </a:r>
                <a:r>
                  <a:rPr lang="en-US" sz="1400" dirty="0">
                    <a:solidFill>
                      <a:schemeClr val="bg2"/>
                    </a:solidFill>
                  </a:rPr>
                  <a:t>)</a:t>
                </a:r>
              </a:p>
              <a:p>
                <a:pPr lvl="1"/>
                <a:r>
                  <a:rPr lang="en-US" dirty="0"/>
                  <a:t>Perceptron</a:t>
                </a:r>
              </a:p>
              <a:p>
                <a:pPr lvl="1"/>
                <a:r>
                  <a:rPr lang="en-US" dirty="0"/>
                  <a:t>Logistic Regression</a:t>
                </a:r>
              </a:p>
              <a:p>
                <a:pPr lvl="1"/>
                <a:r>
                  <a:rPr lang="en-US" dirty="0"/>
                  <a:t>Support Vector Machines</a:t>
                </a:r>
              </a:p>
              <a:p>
                <a:r>
                  <a:rPr lang="en-US" dirty="0"/>
                  <a:t>Tree-Based Classifiers</a:t>
                </a:r>
              </a:p>
              <a:p>
                <a:pPr lvl="1"/>
                <a:r>
                  <a:rPr lang="en-US" dirty="0"/>
                  <a:t>Naïve Bayes</a:t>
                </a:r>
              </a:p>
              <a:p>
                <a:pPr lvl="1"/>
                <a:r>
                  <a:rPr lang="en-US" dirty="0"/>
                  <a:t>Decision Tree</a:t>
                </a:r>
              </a:p>
              <a:p>
                <a:r>
                  <a:rPr lang="en-US" dirty="0"/>
                  <a:t>Case-Based (Non-Parametric) Classifiers</a:t>
                </a:r>
              </a:p>
              <a:p>
                <a:pPr lvl="1"/>
                <a:r>
                  <a:rPr lang="en-US" dirty="0"/>
                  <a:t>K-Nearest Neighbors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D90F7CC6-E65B-266C-AED8-1F3B1CDEA0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976711" cy="4606139"/>
              </a:xfrm>
              <a:blipFill>
                <a:blip r:embed="rId2"/>
                <a:stretch>
                  <a:fillRect l="-1455" b="-4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ket 21">
            <a:extLst>
              <a:ext uri="{FF2B5EF4-FFF2-40B4-BE49-F238E27FC236}">
                <a16:creationId xmlns:a16="http://schemas.microsoft.com/office/drawing/2014/main" id="{8A30B0F9-BEB7-28EA-05A5-44C772669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5416" y="2386401"/>
            <a:ext cx="75750" cy="2452822"/>
          </a:xfrm>
          <a:prstGeom prst="rightBracket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D4FACAB-A45A-A771-E471-2089921939A2}"/>
              </a:ext>
            </a:extLst>
          </p:cNvPr>
          <p:cNvSpPr/>
          <p:nvPr/>
        </p:nvSpPr>
        <p:spPr>
          <a:xfrm>
            <a:off x="5245803" y="3252332"/>
            <a:ext cx="2129779" cy="720959"/>
          </a:xfrm>
          <a:prstGeom prst="roundRect">
            <a:avLst>
              <a:gd name="adj" fmla="val 8667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Learn likeliest hypothesis given data</a:t>
            </a:r>
          </a:p>
        </p:txBody>
      </p:sp>
    </p:spTree>
    <p:extLst>
      <p:ext uri="{BB962C8B-B14F-4D97-AF65-F5344CB8AC3E}">
        <p14:creationId xmlns:p14="http://schemas.microsoft.com/office/powerpoint/2010/main" val="247906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2" grpId="0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  <p:bldP spid="21" grpId="0" uiExpand="1" build="p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18E5-95AB-614B-1358-C1858B831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D5533-3F85-3B58-70B7-922A2E190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when classes are not (linearly) </a:t>
            </a:r>
            <a:r>
              <a:rPr lang="en-US" b="1" dirty="0">
                <a:solidFill>
                  <a:schemeClr val="accent4"/>
                </a:solidFill>
                <a:latin typeface="Avenir Next" panose="020B0503020202020204" pitchFamily="34" charset="0"/>
              </a:rPr>
              <a:t>separable</a:t>
            </a:r>
            <a:r>
              <a:rPr lang="en-US" dirty="0"/>
              <a:t>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C0496-416E-5FBF-C0AA-DEE5379091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73E02-D8C9-896B-43AF-3B7AAB84B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feature space surface featuring blue “+” signs on one side and red “-“ signs on the other. The two regions are separated by a linear brown decision boundary.">
            <a:extLst>
              <a:ext uri="{FF2B5EF4-FFF2-40B4-BE49-F238E27FC236}">
                <a16:creationId xmlns:a16="http://schemas.microsoft.com/office/drawing/2014/main" id="{6473C2F0-AC90-157B-4663-1A8FAA4A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66" y="3118311"/>
            <a:ext cx="5762965" cy="1972066"/>
          </a:xfrm>
          <a:prstGeom prst="rect">
            <a:avLst/>
          </a:prstGeom>
        </p:spPr>
      </p:pic>
      <p:pic>
        <p:nvPicPr>
          <p:cNvPr id="7" name="Picture 2" descr="Illustration of a square surface with blue “+” signs and red “-“ signs. The classes are not linearly separable, so the orange robot pushes the decision boundary into an ’S’-shaped curve to fit the data.">
            <a:extLst>
              <a:ext uri="{FF2B5EF4-FFF2-40B4-BE49-F238E27FC236}">
                <a16:creationId xmlns:a16="http://schemas.microsoft.com/office/drawing/2014/main" id="{814ABC14-82BD-12E7-0A0B-BE1B01A4C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9385" y="3167590"/>
            <a:ext cx="4660995" cy="18735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306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C954F5A-8BDA-ADD2-BB18-265C7410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Regression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055738-8161-8EE4-5CCA-B6D88FA29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2"/>
            <a:ext cx="11341394" cy="9419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2"/>
                </a:solidFill>
                <a:latin typeface="Avenir Next" panose="020B0503020202020204" pitchFamily="34" charset="0"/>
              </a:rPr>
              <a:t>Logistic regression </a:t>
            </a:r>
            <a:r>
              <a:rPr lang="en-US" dirty="0"/>
              <a:t>is a </a:t>
            </a:r>
            <a:r>
              <a:rPr lang="en-US" i="1" dirty="0"/>
              <a:t>classification</a:t>
            </a:r>
            <a:r>
              <a:rPr lang="en-US" dirty="0"/>
              <a:t> model that fits (regresses) a sigmoid curve to approximate the class probabilities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1FBDE-7C1D-EA8A-C245-A00FF2595CA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8C610-6748-0016-480A-85372A4D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 descr="Diagram of a logistic regression sigmoid curve fit to a scatter plot showing “hours studying” vs. “probability of passing exam”">
            <a:extLst>
              <a:ext uri="{FF2B5EF4-FFF2-40B4-BE49-F238E27FC236}">
                <a16:creationId xmlns:a16="http://schemas.microsoft.com/office/drawing/2014/main" id="{306D7E10-6758-31A3-077D-58CE3457E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293" y="3757584"/>
            <a:ext cx="4019260" cy="27813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744D8995-301D-337D-8B9F-0DC24FD734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8" y="2180492"/>
                <a:ext cx="7216627" cy="40159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 Medium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−(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&gt;0.5⟹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positive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≤0.5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negative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sz="600" dirty="0"/>
              </a:p>
              <a:p>
                <a:pPr marL="457200" lvl="1" indent="0">
                  <a:buNone/>
                </a:pPr>
                <a:r>
                  <a:rPr lang="en-US" dirty="0"/>
                  <a:t>Linear in weights, nonlinear in output!</a:t>
                </a:r>
              </a:p>
              <a:p>
                <a:r>
                  <a:rPr lang="en-US" dirty="0"/>
                  <a:t>Approach: </a:t>
                </a:r>
                <a:r>
                  <a:rPr lang="en-US" i="1" dirty="0"/>
                  <a:t>Maximize</a:t>
                </a:r>
                <a:r>
                  <a:rPr lang="en-US" dirty="0"/>
                  <a:t> joint likelihood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744D8995-301D-337D-8B9F-0DC24FD73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2180492"/>
                <a:ext cx="7216627" cy="4015908"/>
              </a:xfrm>
              <a:prstGeom prst="rect">
                <a:avLst/>
              </a:prstGeom>
              <a:blipFill>
                <a:blip r:embed="rId3"/>
                <a:stretch>
                  <a:fillRect l="-1230" b="-46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B9C61C-854F-76CB-41F6-26922554C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2081" y="5432313"/>
            <a:ext cx="1273027" cy="539262"/>
          </a:xfrm>
          <a:prstGeom prst="roundRect">
            <a:avLst>
              <a:gd name="adj" fmla="val 5798"/>
            </a:avLst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0257064-8600-83BD-58B7-B400CEC92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0616" y="5432313"/>
            <a:ext cx="2239107" cy="539262"/>
          </a:xfrm>
          <a:prstGeom prst="roundRect">
            <a:avLst>
              <a:gd name="adj" fmla="val 5798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BE2ECE5-5550-3166-4531-91C19AB1BA70}"/>
                  </a:ext>
                </a:extLst>
              </p:cNvPr>
              <p:cNvSpPr txBox="1"/>
              <p:nvPr/>
            </p:nvSpPr>
            <p:spPr>
              <a:xfrm>
                <a:off x="3453859" y="6014994"/>
                <a:ext cx="8694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BE2ECE5-5550-3166-4531-91C19AB1BA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859" y="6014994"/>
                <a:ext cx="869469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09EBDF-E756-8143-35F2-A107415553B8}"/>
                  </a:ext>
                </a:extLst>
              </p:cNvPr>
              <p:cNvSpPr txBox="1"/>
              <p:nvPr/>
            </p:nvSpPr>
            <p:spPr>
              <a:xfrm>
                <a:off x="5315434" y="6011734"/>
                <a:ext cx="8694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09EBDF-E756-8143-35F2-A107415553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434" y="6011734"/>
                <a:ext cx="869469" cy="369332"/>
              </a:xfrm>
              <a:prstGeom prst="rect">
                <a:avLst/>
              </a:prstGeom>
              <a:blipFill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88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F0C0-7622-F36D-E97E-A90F907A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265E0F-AF53-7C62-472C-FEE70F59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Vector Machines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E669D3-5F10-BD60-5579-6E1B8033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2"/>
            <a:ext cx="11341394" cy="9419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2"/>
                </a:solidFill>
                <a:latin typeface="Avenir Next" panose="020B0503020202020204" pitchFamily="34" charset="0"/>
              </a:rPr>
              <a:t>SVMs </a:t>
            </a:r>
            <a:r>
              <a:rPr lang="en-US" dirty="0"/>
              <a:t>maximize the margin between the decision boundary and data points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32627-399B-29E5-DC7C-99CC0C6D29E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00D19-7613-929A-A2DA-00B2AD9E5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D7F6956B-DD32-1DFD-30EA-13CFCD8D29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8" y="2086708"/>
                <a:ext cx="7216627" cy="46347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 Medium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&gt;0⟹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positive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≤0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negativ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</m:oMath>
                </a14:m>
                <a:endParaRPr lang="en-US" sz="600" dirty="0"/>
              </a:p>
              <a:p>
                <a:pPr lvl="1"/>
                <a:r>
                  <a:rPr lang="en-US" dirty="0"/>
                  <a:t>Note: margin width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Approach: </a:t>
                </a:r>
                <a:r>
                  <a:rPr lang="en-US" i="1" dirty="0"/>
                  <a:t>Maximize</a:t>
                </a:r>
                <a:r>
                  <a:rPr lang="en-US" dirty="0"/>
                  <a:t> width by minimizing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”Hard Margin” (no misclassifications)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⊤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≥1 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”Soft Margin” (allow misclassifications)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SM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⁡(0, 1−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⊤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D7F6956B-DD32-1DFD-30EA-13CFCD8D2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2086708"/>
                <a:ext cx="7216627" cy="4634767"/>
              </a:xfrm>
              <a:prstGeom prst="rect">
                <a:avLst/>
              </a:prstGeom>
              <a:blipFill>
                <a:blip r:embed="rId2"/>
                <a:stretch>
                  <a:fillRect l="-1230" b="-2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Content Placeholder 7" descr="Diagram of a support vector machine with a red decision boundary w*x-b=0 fit between two classes of points. The illustration shows a yellow-shaded margin that covers the width between the decision boundary and the closest data points on either side. ">
            <a:extLst>
              <a:ext uri="{FF2B5EF4-FFF2-40B4-BE49-F238E27FC236}">
                <a16:creationId xmlns:a16="http://schemas.microsoft.com/office/drawing/2014/main" id="{6DFE2A2E-DC59-986C-87D9-D475B26F7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262" y="2491397"/>
            <a:ext cx="3937299" cy="38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8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ED7B-6A77-2F4F-F86A-92E8F894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A40B-DA2A-BF00-BF63-37528CDD3B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16C60-1BE6-169C-C29B-612037C0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EB909-C111-28D6-63C9-876C1F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779342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24042</TotalTime>
  <Words>1853</Words>
  <Application>Microsoft Macintosh PowerPoint</Application>
  <PresentationFormat>Widescreen</PresentationFormat>
  <Paragraphs>492</Paragraphs>
  <Slides>32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Aptos</vt:lpstr>
      <vt:lpstr>Arial</vt:lpstr>
      <vt:lpstr>Avenir Next</vt:lpstr>
      <vt:lpstr>Avenir Next Demi Bold</vt:lpstr>
      <vt:lpstr>Avenir Next Medium</vt:lpstr>
      <vt:lpstr>Cambria Math</vt:lpstr>
      <vt:lpstr>Consolas</vt:lpstr>
      <vt:lpstr>Office Theme</vt:lpstr>
      <vt:lpstr>Photo Editor Photo</vt:lpstr>
      <vt:lpstr>位图图像</vt:lpstr>
      <vt:lpstr>Machine Learning III: Classification</vt:lpstr>
      <vt:lpstr>Administrivia</vt:lpstr>
      <vt:lpstr>Recap: Supervised Learning</vt:lpstr>
      <vt:lpstr>Gradient Descent</vt:lpstr>
      <vt:lpstr>Classification Approaches</vt:lpstr>
      <vt:lpstr>Separability</vt:lpstr>
      <vt:lpstr>Logistic Regression</vt:lpstr>
      <vt:lpstr>Support Vector Machines</vt:lpstr>
      <vt:lpstr>Questions (1)</vt:lpstr>
      <vt:lpstr>More Complicated Classifications</vt:lpstr>
      <vt:lpstr>Naïve Bayes</vt:lpstr>
      <vt:lpstr>Spam Filtering</vt:lpstr>
      <vt:lpstr>Spam or Ham?</vt:lpstr>
      <vt:lpstr>Spam or Ham? (1)</vt:lpstr>
      <vt:lpstr>Spam or Ham? (2)</vt:lpstr>
      <vt:lpstr>Spam or Ham? (3)</vt:lpstr>
      <vt:lpstr>Spam or Ham? (4)</vt:lpstr>
      <vt:lpstr>Spam or Ham? (5)</vt:lpstr>
      <vt:lpstr>Spam or Ham? (6)</vt:lpstr>
      <vt:lpstr>Spam or Ham? (7)</vt:lpstr>
      <vt:lpstr>Statistical Learning</vt:lpstr>
      <vt:lpstr>Decision Trees</vt:lpstr>
      <vt:lpstr>Questions (3)</vt:lpstr>
      <vt:lpstr>Case-Based Learning</vt:lpstr>
      <vt:lpstr>Digit Classification</vt:lpstr>
      <vt:lpstr>Nearest Neighbors</vt:lpstr>
      <vt:lpstr>Parametric vs. Non-Parametric</vt:lpstr>
      <vt:lpstr>Similarity</vt:lpstr>
      <vt:lpstr>Invariant Metrics</vt:lpstr>
      <vt:lpstr>Questions (4)</vt:lpstr>
      <vt:lpstr>Taking Stock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232</cp:revision>
  <cp:lastPrinted>2026-07-26T18:49:23Z</cp:lastPrinted>
  <dcterms:created xsi:type="dcterms:W3CDTF">2026-06-18T15:37:04Z</dcterms:created>
  <dcterms:modified xsi:type="dcterms:W3CDTF">2026-08-05T19:56:48Z</dcterms:modified>
</cp:coreProperties>
</file>