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4v"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8"/>
  </p:notesMasterIdLst>
  <p:sldIdLst>
    <p:sldId id="256" r:id="rId2"/>
    <p:sldId id="283" r:id="rId3"/>
    <p:sldId id="554" r:id="rId4"/>
    <p:sldId id="555" r:id="rId5"/>
    <p:sldId id="560" r:id="rId6"/>
    <p:sldId id="297" r:id="rId7"/>
    <p:sldId id="564" r:id="rId8"/>
    <p:sldId id="565" r:id="rId9"/>
    <p:sldId id="566" r:id="rId10"/>
    <p:sldId id="567" r:id="rId11"/>
    <p:sldId id="568" r:id="rId12"/>
    <p:sldId id="561" r:id="rId13"/>
    <p:sldId id="563" r:id="rId14"/>
    <p:sldId id="556" r:id="rId15"/>
    <p:sldId id="329" r:id="rId16"/>
    <p:sldId id="557" r:id="rId17"/>
    <p:sldId id="558" r:id="rId18"/>
    <p:sldId id="569" r:id="rId19"/>
    <p:sldId id="583" r:id="rId20"/>
    <p:sldId id="570" r:id="rId21"/>
    <p:sldId id="298" r:id="rId22"/>
    <p:sldId id="559" r:id="rId23"/>
    <p:sldId id="571" r:id="rId24"/>
    <p:sldId id="572" r:id="rId25"/>
    <p:sldId id="573" r:id="rId26"/>
    <p:sldId id="574" r:id="rId27"/>
    <p:sldId id="575" r:id="rId28"/>
    <p:sldId id="576" r:id="rId29"/>
    <p:sldId id="577" r:id="rId30"/>
    <p:sldId id="580" r:id="rId31"/>
    <p:sldId id="578" r:id="rId32"/>
    <p:sldId id="581" r:id="rId33"/>
    <p:sldId id="524" r:id="rId34"/>
    <p:sldId id="582" r:id="rId35"/>
    <p:sldId id="584" r:id="rId36"/>
    <p:sldId id="585" r:id="rId37"/>
    <p:sldId id="586" r:id="rId38"/>
    <p:sldId id="589" r:id="rId39"/>
    <p:sldId id="593" r:id="rId40"/>
    <p:sldId id="588" r:id="rId41"/>
    <p:sldId id="590" r:id="rId42"/>
    <p:sldId id="591" r:id="rId43"/>
    <p:sldId id="592" r:id="rId44"/>
    <p:sldId id="594" r:id="rId45"/>
    <p:sldId id="468" r:id="rId46"/>
    <p:sldId id="278"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DEBD"/>
    <a:srgbClr val="F7EFDE"/>
    <a:srgbClr val="B7576E"/>
    <a:srgbClr val="C28B67"/>
    <a:srgbClr val="E1985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179"/>
    <p:restoredTop sz="95822"/>
  </p:normalViewPr>
  <p:slideViewPr>
    <p:cSldViewPr snapToGrid="0">
      <p:cViewPr varScale="1">
        <p:scale>
          <a:sx n="56" d="100"/>
          <a:sy n="56" d="100"/>
        </p:scale>
        <p:origin x="200" y="1592"/>
      </p:cViewPr>
      <p:guideLst/>
    </p:cSldViewPr>
  </p:slideViewPr>
  <p:outlineViewPr>
    <p:cViewPr>
      <p:scale>
        <a:sx n="33" d="100"/>
        <a:sy n="33" d="100"/>
      </p:scale>
      <p:origin x="0" y="-66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8B3DF3-877D-684C-AE35-476B60C7BD12}" type="datetimeFigureOut">
              <a:rPr lang="en-US" smtClean="0"/>
              <a:t>7/29/26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58E8CD-B525-7F42-9E34-08FAB2233465}" type="slidenum">
              <a:rPr lang="en-US" smtClean="0"/>
              <a:t>‹#›</a:t>
            </a:fld>
            <a:endParaRPr lang="en-US"/>
          </a:p>
        </p:txBody>
      </p:sp>
    </p:spTree>
    <p:extLst>
      <p:ext uri="{BB962C8B-B14F-4D97-AF65-F5344CB8AC3E}">
        <p14:creationId xmlns:p14="http://schemas.microsoft.com/office/powerpoint/2010/main" val="1517158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58E8CD-B525-7F42-9E34-08FAB2233465}" type="slidenum">
              <a:rPr lang="en-US" smtClean="0"/>
              <a:t>20</a:t>
            </a:fld>
            <a:endParaRPr lang="en-US"/>
          </a:p>
        </p:txBody>
      </p:sp>
    </p:spTree>
    <p:extLst>
      <p:ext uri="{BB962C8B-B14F-4D97-AF65-F5344CB8AC3E}">
        <p14:creationId xmlns:p14="http://schemas.microsoft.com/office/powerpoint/2010/main" val="715791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58E8CD-B525-7F42-9E34-08FAB2233465}" type="slidenum">
              <a:rPr lang="en-US" smtClean="0"/>
              <a:t>36</a:t>
            </a:fld>
            <a:endParaRPr lang="en-US"/>
          </a:p>
        </p:txBody>
      </p:sp>
    </p:spTree>
    <p:extLst>
      <p:ext uri="{BB962C8B-B14F-4D97-AF65-F5344CB8AC3E}">
        <p14:creationId xmlns:p14="http://schemas.microsoft.com/office/powerpoint/2010/main" val="2840731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58E8CD-B525-7F42-9E34-08FAB2233465}" type="slidenum">
              <a:rPr lang="en-US" smtClean="0"/>
              <a:t>46</a:t>
            </a:fld>
            <a:endParaRPr lang="en-US"/>
          </a:p>
        </p:txBody>
      </p:sp>
    </p:spTree>
    <p:extLst>
      <p:ext uri="{BB962C8B-B14F-4D97-AF65-F5344CB8AC3E}">
        <p14:creationId xmlns:p14="http://schemas.microsoft.com/office/powerpoint/2010/main" val="945318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sli.do/"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sli.do/" TargetMode="Externa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1122363"/>
            <a:ext cx="9144000" cy="2387600"/>
          </a:xfrm>
        </p:spPr>
        <p:txBody>
          <a:bodyPr anchor="b"/>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EDC4369E-035A-4CDE-B08F-79998962BD05}"/>
              </a:ext>
            </a:extLst>
          </p:cNvPr>
          <p:cNvSpPr>
            <a:spLocks noGrp="1"/>
          </p:cNvSpPr>
          <p:nvPr>
            <p:ph type="subTitle" idx="1"/>
          </p:nvPr>
        </p:nvSpPr>
        <p:spPr>
          <a:xfrm>
            <a:off x="1524000" y="3809181"/>
            <a:ext cx="9144000" cy="1821338"/>
          </a:xfrm>
        </p:spPr>
        <p:txBody>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50676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Tree>
    <p:extLst>
      <p:ext uri="{BB962C8B-B14F-4D97-AF65-F5344CB8AC3E}">
        <p14:creationId xmlns:p14="http://schemas.microsoft.com/office/powerpoint/2010/main" val="1954312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lgorithm Pseudoco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1"/>
                </a:solidFill>
                <a:latin typeface="Avenir Next" panose="020B0503020202020204" pitchFamily="34" charset="0"/>
              </a:rPr>
              <a:t>ALGORITHM</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12" name="Text Placeholder 11">
            <a:extLst>
              <a:ext uri="{FF2B5EF4-FFF2-40B4-BE49-F238E27FC236}">
                <a16:creationId xmlns:a16="http://schemas.microsoft.com/office/drawing/2014/main" id="{AEF7A763-4698-7F89-CB17-3873A8E8EF9B}"/>
              </a:ext>
            </a:extLst>
          </p:cNvPr>
          <p:cNvSpPr>
            <a:spLocks noGrp="1"/>
          </p:cNvSpPr>
          <p:nvPr>
            <p:ph type="body" sz="quarter" idx="13"/>
          </p:nvPr>
        </p:nvSpPr>
        <p:spPr>
          <a:xfrm>
            <a:off x="2289968" y="2009971"/>
            <a:ext cx="7612062" cy="3509963"/>
          </a:xfrm>
          <a:ln w="38100">
            <a:solidFill>
              <a:schemeClr val="accent1"/>
            </a:solidFill>
          </a:ln>
        </p:spPr>
        <p:txBody>
          <a:bodyPr lIns="274320" tIns="274320" rIns="274320" bIns="274320"/>
          <a:lstStyle>
            <a:lvl1pPr>
              <a:lnSpc>
                <a:spcPct val="100000"/>
              </a:lnSpc>
              <a:buNone/>
              <a:defRPr sz="1600">
                <a:latin typeface="Consolas" panose="020B0609020204030204" pitchFamily="49" charset="0"/>
                <a:cs typeface="Consolas" panose="020B0609020204030204" pitchFamily="49" charset="0"/>
              </a:defRPr>
            </a:lvl1pPr>
          </a:lstStyle>
          <a:p>
            <a:pPr lvl="0"/>
            <a:r>
              <a:rPr lang="en-US" dirty="0"/>
              <a:t>Click to edit Master text styles</a:t>
            </a:r>
          </a:p>
        </p:txBody>
      </p:sp>
    </p:spTree>
    <p:extLst>
      <p:ext uri="{BB962C8B-B14F-4D97-AF65-F5344CB8AC3E}">
        <p14:creationId xmlns:p14="http://schemas.microsoft.com/office/powerpoint/2010/main" val="16195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497159" y="5960410"/>
            <a:ext cx="5598842" cy="365126"/>
          </a:xfrm>
        </p:spPr>
        <p:txBody>
          <a:bodyPr/>
          <a:lstStyle>
            <a:lvl1pPr>
              <a:defRPr sz="1600"/>
            </a:lvl1pPr>
          </a:lstStyle>
          <a:p>
            <a:r>
              <a:rPr lang="en-US"/>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732822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g Picture: Slido Respon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lido QR Code: https://app.sli.do/event/nH2d7nvuXEkxATzA7HtyEa">
            <a:extLst>
              <a:ext uri="{FF2B5EF4-FFF2-40B4-BE49-F238E27FC236}">
                <a16:creationId xmlns:a16="http://schemas.microsoft.com/office/drawing/2014/main" id="{D68E6C67-B790-4041-280A-811B102C2741}"/>
              </a:ext>
            </a:extLst>
          </p:cNvPr>
          <p:cNvPicPr>
            <a:picLocks noChangeAspect="1"/>
          </p:cNvPicPr>
          <p:nvPr userDrawn="1"/>
        </p:nvPicPr>
        <p:blipFill>
          <a:blip r:embed="rId2"/>
          <a:srcRect/>
          <a:stretch/>
        </p:blipFill>
        <p:spPr>
          <a:xfrm>
            <a:off x="10776337" y="136525"/>
            <a:ext cx="1283148" cy="1283148"/>
          </a:xfrm>
          <a:prstGeom prst="rect">
            <a:avLst/>
          </a:prstGeom>
        </p:spPr>
      </p:pic>
      <p:sp>
        <p:nvSpPr>
          <p:cNvPr id="4" name="TextBox 3">
            <a:extLst>
              <a:ext uri="{FF2B5EF4-FFF2-40B4-BE49-F238E27FC236}">
                <a16:creationId xmlns:a16="http://schemas.microsoft.com/office/drawing/2014/main" id="{298FDA21-2C3C-36CF-9674-11D38439F036}"/>
              </a:ext>
            </a:extLst>
          </p:cNvPr>
          <p:cNvSpPr txBox="1"/>
          <p:nvPr userDrawn="1"/>
        </p:nvSpPr>
        <p:spPr>
          <a:xfrm>
            <a:off x="4238732" y="3987813"/>
            <a:ext cx="3714535" cy="461665"/>
          </a:xfrm>
          <a:prstGeom prst="rect">
            <a:avLst/>
          </a:prstGeom>
          <a:noFill/>
        </p:spPr>
        <p:txBody>
          <a:bodyPr wrap="square" rtlCol="0">
            <a:spAutoFit/>
          </a:bodyPr>
          <a:lstStyle/>
          <a:p>
            <a:pPr algn="l"/>
            <a:r>
              <a:rPr lang="en-US" sz="2400" b="0" dirty="0">
                <a:solidFill>
                  <a:schemeClr val="bg2"/>
                </a:solidFill>
                <a:latin typeface="+mj-lt"/>
              </a:rPr>
              <a:t>respond on </a:t>
            </a:r>
            <a:r>
              <a:rPr lang="en-US" sz="2400" b="0" dirty="0">
                <a:solidFill>
                  <a:schemeClr val="bg2"/>
                </a:solidFill>
                <a:latin typeface="+mj-lt"/>
                <a:hlinkClick r:id="rId3"/>
              </a:rPr>
              <a:t>sli.do</a:t>
            </a:r>
            <a:r>
              <a:rPr lang="en-US" sz="2400" b="0" dirty="0">
                <a:solidFill>
                  <a:schemeClr val="bg2"/>
                </a:solidFill>
                <a:latin typeface="+mj-lt"/>
              </a:rPr>
              <a:t>  </a:t>
            </a:r>
          </a:p>
        </p:txBody>
      </p:sp>
      <p:sp>
        <p:nvSpPr>
          <p:cNvPr id="7" name="Rounded Rectangle 6">
            <a:extLst>
              <a:ext uri="{FF2B5EF4-FFF2-40B4-BE49-F238E27FC236}">
                <a16:creationId xmlns:a16="http://schemas.microsoft.com/office/drawing/2014/main" id="{4B273BB3-C8A2-3327-C246-6D3E42ED0111}"/>
              </a:ext>
            </a:extLst>
          </p:cNvPr>
          <p:cNvSpPr/>
          <p:nvPr userDrawn="1"/>
        </p:nvSpPr>
        <p:spPr>
          <a:xfrm>
            <a:off x="6919597" y="4058703"/>
            <a:ext cx="1033670" cy="31988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j-lt"/>
              </a:rPr>
              <a:t>#cse473</a:t>
            </a:r>
          </a:p>
        </p:txBody>
      </p:sp>
    </p:spTree>
    <p:extLst>
      <p:ext uri="{BB962C8B-B14F-4D97-AF65-F5344CB8AC3E}">
        <p14:creationId xmlns:p14="http://schemas.microsoft.com/office/powerpoint/2010/main" val="56367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g Picture: Big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4854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464122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QUESTIONS</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EC7EDCA-ACC3-60BE-A411-C502B1E39FC1}"/>
              </a:ext>
            </a:extLst>
          </p:cNvPr>
          <p:cNvSpPr txBox="1"/>
          <p:nvPr userDrawn="1"/>
        </p:nvSpPr>
        <p:spPr>
          <a:xfrm>
            <a:off x="4238732" y="3987813"/>
            <a:ext cx="3714535" cy="461665"/>
          </a:xfrm>
          <a:prstGeom prst="rect">
            <a:avLst/>
          </a:prstGeom>
          <a:noFill/>
        </p:spPr>
        <p:txBody>
          <a:bodyPr wrap="square" rtlCol="0">
            <a:spAutoFit/>
          </a:bodyPr>
          <a:lstStyle/>
          <a:p>
            <a:pPr algn="l"/>
            <a:r>
              <a:rPr lang="en-US" sz="2400" b="0" dirty="0">
                <a:solidFill>
                  <a:schemeClr val="bg2"/>
                </a:solidFill>
                <a:latin typeface="+mj-lt"/>
              </a:rPr>
              <a:t>live and on </a:t>
            </a:r>
            <a:r>
              <a:rPr lang="en-US" sz="2400" b="0" dirty="0" err="1">
                <a:solidFill>
                  <a:schemeClr val="bg2"/>
                </a:solidFill>
                <a:latin typeface="+mj-lt"/>
                <a:hlinkClick r:id="rId2"/>
              </a:rPr>
              <a:t>sli.do</a:t>
            </a:r>
            <a:r>
              <a:rPr lang="en-US" sz="2400" b="0" dirty="0">
                <a:solidFill>
                  <a:schemeClr val="bg2"/>
                </a:solidFill>
                <a:latin typeface="+mj-lt"/>
              </a:rPr>
              <a:t>  </a:t>
            </a:r>
          </a:p>
        </p:txBody>
      </p:sp>
      <p:pic>
        <p:nvPicPr>
          <p:cNvPr id="7" name="Picture 6" descr="Slido QR Code: https://app.sli.do/event/nH2d7nvuXEkxATzA7HtyEa">
            <a:extLst>
              <a:ext uri="{FF2B5EF4-FFF2-40B4-BE49-F238E27FC236}">
                <a16:creationId xmlns:a16="http://schemas.microsoft.com/office/drawing/2014/main" id="{3C76C6F7-F499-29B9-77D6-872235B4248B}"/>
              </a:ext>
            </a:extLst>
          </p:cNvPr>
          <p:cNvPicPr>
            <a:picLocks noChangeAspect="1"/>
          </p:cNvPicPr>
          <p:nvPr userDrawn="1"/>
        </p:nvPicPr>
        <p:blipFill>
          <a:blip r:embed="rId3"/>
          <a:srcRect/>
          <a:stretch/>
        </p:blipFill>
        <p:spPr>
          <a:xfrm>
            <a:off x="386574" y="564225"/>
            <a:ext cx="1594624" cy="1594624"/>
          </a:xfrm>
          <a:prstGeom prst="rect">
            <a:avLst/>
          </a:prstGeom>
        </p:spPr>
      </p:pic>
      <p:sp>
        <p:nvSpPr>
          <p:cNvPr id="8" name="Rounded Rectangle 7">
            <a:extLst>
              <a:ext uri="{FF2B5EF4-FFF2-40B4-BE49-F238E27FC236}">
                <a16:creationId xmlns:a16="http://schemas.microsoft.com/office/drawing/2014/main" id="{DBD13390-E1C8-49EA-71D7-74D1FEDE0B7B}"/>
              </a:ext>
            </a:extLst>
          </p:cNvPr>
          <p:cNvSpPr/>
          <p:nvPr userDrawn="1"/>
        </p:nvSpPr>
        <p:spPr>
          <a:xfrm>
            <a:off x="6919597" y="4058703"/>
            <a:ext cx="1033670" cy="31988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j-lt"/>
              </a:rPr>
              <a:t>#cse473</a:t>
            </a:r>
          </a:p>
        </p:txBody>
      </p:sp>
      <p:sp>
        <p:nvSpPr>
          <p:cNvPr id="11" name="Title 1">
            <a:extLst>
              <a:ext uri="{FF2B5EF4-FFF2-40B4-BE49-F238E27FC236}">
                <a16:creationId xmlns:a16="http://schemas.microsoft.com/office/drawing/2014/main" id="{498A6512-0AA6-C8EB-D719-DD0205DF043D}"/>
              </a:ext>
            </a:extLst>
          </p:cNvPr>
          <p:cNvSpPr txBox="1">
            <a:spLocks/>
          </p:cNvSpPr>
          <p:nvPr userDrawn="1"/>
        </p:nvSpPr>
        <p:spPr>
          <a:xfrm>
            <a:off x="1238463" y="2897664"/>
            <a:ext cx="9715072" cy="1161039"/>
          </a:xfrm>
          <a:prstGeom prst="rect">
            <a:avLst/>
          </a:prstGeom>
        </p:spPr>
        <p:txBody>
          <a:bodyPr vert="horz" lIns="91440" tIns="45720" rIns="91440" bIns="45720" rtlCol="0" anchor="ctr">
            <a:normAutofit lnSpcReduction="10000"/>
          </a:bodyPr>
          <a:lstStyle>
            <a:lvl1pPr algn="ctr" defTabSz="914400" rtl="0" eaLnBrk="1" latinLnBrk="0" hangingPunct="1">
              <a:lnSpc>
                <a:spcPct val="90000"/>
              </a:lnSpc>
              <a:spcBef>
                <a:spcPct val="0"/>
              </a:spcBef>
              <a:buNone/>
              <a:defRPr sz="8000" b="1" i="1" kern="1200">
                <a:solidFill>
                  <a:schemeClr val="tx1"/>
                </a:solidFill>
                <a:latin typeface="Avenir Next" panose="020B0503020202020204" pitchFamily="34" charset="0"/>
                <a:ea typeface="+mj-ea"/>
                <a:cs typeface="Calibri" panose="020F0502020204030204" pitchFamily="34" charset="0"/>
              </a:defRPr>
            </a:lvl1pPr>
          </a:lstStyle>
          <a:p>
            <a:r>
              <a:rPr lang="en-US" i="0" dirty="0"/>
              <a:t>Questions?</a:t>
            </a:r>
          </a:p>
        </p:txBody>
      </p:sp>
      <p:sp>
        <p:nvSpPr>
          <p:cNvPr id="12" name="Title 11">
            <a:extLst>
              <a:ext uri="{FF2B5EF4-FFF2-40B4-BE49-F238E27FC236}">
                <a16:creationId xmlns:a16="http://schemas.microsoft.com/office/drawing/2014/main" id="{CC184BE7-022A-A27D-C943-41473A9770F4}"/>
              </a:ext>
            </a:extLst>
          </p:cNvPr>
          <p:cNvSpPr>
            <a:spLocks noGrp="1"/>
          </p:cNvSpPr>
          <p:nvPr>
            <p:ph type="title"/>
          </p:nvPr>
        </p:nvSpPr>
        <p:spPr>
          <a:xfrm>
            <a:off x="497158" y="-1344845"/>
            <a:ext cx="11197683" cy="1325563"/>
          </a:xfrm>
        </p:spPr>
        <p:txBody>
          <a:bodyPr/>
          <a:lstStyle/>
          <a:p>
            <a:r>
              <a:rPr lang="en-US"/>
              <a:t>Click to edit Master title style</a:t>
            </a:r>
          </a:p>
        </p:txBody>
      </p:sp>
    </p:spTree>
    <p:extLst>
      <p:ext uri="{BB962C8B-B14F-4D97-AF65-F5344CB8AC3E}">
        <p14:creationId xmlns:p14="http://schemas.microsoft.com/office/powerpoint/2010/main" val="22062579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ummar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784035"/>
            <a:ext cx="9144000" cy="2387600"/>
          </a:xfrm>
        </p:spPr>
        <p:txBody>
          <a:bodyPr anchor="b"/>
          <a:lstStyle>
            <a:lvl1pPr algn="l">
              <a:defRPr sz="6000"/>
            </a:lvl1pPr>
          </a:lstStyle>
          <a:p>
            <a:r>
              <a:rPr lang="en-US" dirty="0"/>
              <a:t>Click to edit Master 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442757"/>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
        <p:nvSpPr>
          <p:cNvPr id="4" name="TextBox 3">
            <a:extLst>
              <a:ext uri="{FF2B5EF4-FFF2-40B4-BE49-F238E27FC236}">
                <a16:creationId xmlns:a16="http://schemas.microsoft.com/office/drawing/2014/main" id="{E53364CE-FC90-EE81-0C85-AB1B3ABC9D4E}"/>
              </a:ext>
            </a:extLst>
          </p:cNvPr>
          <p:cNvSpPr txBox="1"/>
          <p:nvPr userDrawn="1"/>
        </p:nvSpPr>
        <p:spPr>
          <a:xfrm>
            <a:off x="2419813" y="3372761"/>
            <a:ext cx="936035"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SUMMARY</a:t>
            </a:r>
          </a:p>
        </p:txBody>
      </p:sp>
      <p:sp>
        <p:nvSpPr>
          <p:cNvPr id="8" name="Text Placeholder 7">
            <a:extLst>
              <a:ext uri="{FF2B5EF4-FFF2-40B4-BE49-F238E27FC236}">
                <a16:creationId xmlns:a16="http://schemas.microsoft.com/office/drawing/2014/main" id="{C68A7CF4-0FC0-1051-4B95-5233CF4D37CE}"/>
              </a:ext>
            </a:extLst>
          </p:cNvPr>
          <p:cNvSpPr>
            <a:spLocks noGrp="1"/>
          </p:cNvSpPr>
          <p:nvPr>
            <p:ph type="body" sz="quarter" idx="13"/>
          </p:nvPr>
        </p:nvSpPr>
        <p:spPr>
          <a:xfrm>
            <a:off x="1624360" y="3768662"/>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18" name="Rectangle 17">
            <a:extLst>
              <a:ext uri="{FF2B5EF4-FFF2-40B4-BE49-F238E27FC236}">
                <a16:creationId xmlns:a16="http://schemas.microsoft.com/office/drawing/2014/main" id="{A341BD03-D38D-4889-DDFD-CA0F5498D098}"/>
              </a:ext>
              <a:ext uri="{C183D7F6-B498-43B3-948B-1728B52AA6E4}">
                <adec:decorative xmlns:adec="http://schemas.microsoft.com/office/drawing/2017/decorative" val="1"/>
              </a:ext>
            </a:extLst>
          </p:cNvPr>
          <p:cNvSpPr/>
          <p:nvPr userDrawn="1"/>
        </p:nvSpPr>
        <p:spPr>
          <a:xfrm>
            <a:off x="7866664" y="343653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BA84C4D-3877-454D-DE80-40637B35D436}"/>
              </a:ext>
            </a:extLst>
          </p:cNvPr>
          <p:cNvSpPr txBox="1"/>
          <p:nvPr userDrawn="1"/>
        </p:nvSpPr>
        <p:spPr>
          <a:xfrm>
            <a:off x="8662117" y="3366539"/>
            <a:ext cx="1110070"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REMINDERS</a:t>
            </a:r>
          </a:p>
        </p:txBody>
      </p:sp>
      <p:sp>
        <p:nvSpPr>
          <p:cNvPr id="20" name="Text Placeholder 7">
            <a:extLst>
              <a:ext uri="{FF2B5EF4-FFF2-40B4-BE49-F238E27FC236}">
                <a16:creationId xmlns:a16="http://schemas.microsoft.com/office/drawing/2014/main" id="{4CBA48C4-C824-B605-6727-F7E2EB6B85B2}"/>
              </a:ext>
            </a:extLst>
          </p:cNvPr>
          <p:cNvSpPr>
            <a:spLocks noGrp="1"/>
          </p:cNvSpPr>
          <p:nvPr>
            <p:ph type="body" sz="quarter" idx="15"/>
          </p:nvPr>
        </p:nvSpPr>
        <p:spPr>
          <a:xfrm>
            <a:off x="7866664"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21" name="Rectangle 20">
            <a:extLst>
              <a:ext uri="{FF2B5EF4-FFF2-40B4-BE49-F238E27FC236}">
                <a16:creationId xmlns:a16="http://schemas.microsoft.com/office/drawing/2014/main" id="{3538C9C4-A634-C527-770A-874B3E7B30E9}"/>
              </a:ext>
              <a:ext uri="{C183D7F6-B498-43B3-948B-1728B52AA6E4}">
                <adec:decorative xmlns:adec="http://schemas.microsoft.com/office/drawing/2017/decorative" val="1"/>
              </a:ext>
            </a:extLst>
          </p:cNvPr>
          <p:cNvSpPr/>
          <p:nvPr userDrawn="1"/>
        </p:nvSpPr>
        <p:spPr>
          <a:xfrm>
            <a:off x="4745512" y="343653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580644-FA07-988F-6FF5-DE87D669B6CF}"/>
              </a:ext>
            </a:extLst>
          </p:cNvPr>
          <p:cNvSpPr txBox="1"/>
          <p:nvPr userDrawn="1"/>
        </p:nvSpPr>
        <p:spPr>
          <a:xfrm>
            <a:off x="5540965" y="3366539"/>
            <a:ext cx="936035"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UPCOMING</a:t>
            </a:r>
          </a:p>
        </p:txBody>
      </p:sp>
      <p:sp>
        <p:nvSpPr>
          <p:cNvPr id="23" name="Text Placeholder 7">
            <a:extLst>
              <a:ext uri="{FF2B5EF4-FFF2-40B4-BE49-F238E27FC236}">
                <a16:creationId xmlns:a16="http://schemas.microsoft.com/office/drawing/2014/main" id="{05F9B325-0B36-5AA9-7D12-5A17DF8C65C4}"/>
              </a:ext>
            </a:extLst>
          </p:cNvPr>
          <p:cNvSpPr>
            <a:spLocks noGrp="1"/>
          </p:cNvSpPr>
          <p:nvPr>
            <p:ph type="body" sz="quarter" idx="16"/>
          </p:nvPr>
        </p:nvSpPr>
        <p:spPr>
          <a:xfrm>
            <a:off x="4745512"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6965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nnouncements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784035"/>
            <a:ext cx="9144000" cy="2387600"/>
          </a:xfrm>
        </p:spPr>
        <p:txBody>
          <a:bodyPr anchor="b"/>
          <a:lstStyle>
            <a:lvl1pPr algn="l">
              <a:defRPr sz="6000"/>
            </a:lvl1pPr>
          </a:lstStyle>
          <a:p>
            <a:r>
              <a:rPr lang="en-US" dirty="0"/>
              <a:t>Click to edit Master 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442757"/>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
        <p:nvSpPr>
          <p:cNvPr id="4" name="TextBox 3">
            <a:extLst>
              <a:ext uri="{FF2B5EF4-FFF2-40B4-BE49-F238E27FC236}">
                <a16:creationId xmlns:a16="http://schemas.microsoft.com/office/drawing/2014/main" id="{E53364CE-FC90-EE81-0C85-AB1B3ABC9D4E}"/>
              </a:ext>
            </a:extLst>
          </p:cNvPr>
          <p:cNvSpPr txBox="1"/>
          <p:nvPr userDrawn="1"/>
        </p:nvSpPr>
        <p:spPr>
          <a:xfrm>
            <a:off x="2419813" y="3372761"/>
            <a:ext cx="1466387"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ANNOUNCEMENTS</a:t>
            </a:r>
          </a:p>
        </p:txBody>
      </p:sp>
      <p:sp>
        <p:nvSpPr>
          <p:cNvPr id="8" name="Text Placeholder 7">
            <a:extLst>
              <a:ext uri="{FF2B5EF4-FFF2-40B4-BE49-F238E27FC236}">
                <a16:creationId xmlns:a16="http://schemas.microsoft.com/office/drawing/2014/main" id="{C68A7CF4-0FC0-1051-4B95-5233CF4D37CE}"/>
              </a:ext>
            </a:extLst>
          </p:cNvPr>
          <p:cNvSpPr>
            <a:spLocks noGrp="1"/>
          </p:cNvSpPr>
          <p:nvPr>
            <p:ph type="body" sz="quarter" idx="13"/>
          </p:nvPr>
        </p:nvSpPr>
        <p:spPr>
          <a:xfrm>
            <a:off x="1624360" y="3768662"/>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21" name="Rectangle 20">
            <a:extLst>
              <a:ext uri="{FF2B5EF4-FFF2-40B4-BE49-F238E27FC236}">
                <a16:creationId xmlns:a16="http://schemas.microsoft.com/office/drawing/2014/main" id="{3538C9C4-A634-C527-770A-874B3E7B30E9}"/>
              </a:ext>
              <a:ext uri="{C183D7F6-B498-43B3-948B-1728B52AA6E4}">
                <adec:decorative xmlns:adec="http://schemas.microsoft.com/office/drawing/2017/decorative" val="1"/>
              </a:ext>
            </a:extLst>
          </p:cNvPr>
          <p:cNvSpPr/>
          <p:nvPr userDrawn="1"/>
        </p:nvSpPr>
        <p:spPr>
          <a:xfrm>
            <a:off x="4745512" y="343653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580644-FA07-988F-6FF5-DE87D669B6CF}"/>
              </a:ext>
            </a:extLst>
          </p:cNvPr>
          <p:cNvSpPr txBox="1"/>
          <p:nvPr userDrawn="1"/>
        </p:nvSpPr>
        <p:spPr>
          <a:xfrm>
            <a:off x="5540965" y="3366539"/>
            <a:ext cx="1110070"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ASSIGNMENTS</a:t>
            </a:r>
          </a:p>
        </p:txBody>
      </p:sp>
      <p:sp>
        <p:nvSpPr>
          <p:cNvPr id="23" name="Text Placeholder 7">
            <a:extLst>
              <a:ext uri="{FF2B5EF4-FFF2-40B4-BE49-F238E27FC236}">
                <a16:creationId xmlns:a16="http://schemas.microsoft.com/office/drawing/2014/main" id="{05F9B325-0B36-5AA9-7D12-5A17DF8C65C4}"/>
              </a:ext>
            </a:extLst>
          </p:cNvPr>
          <p:cNvSpPr>
            <a:spLocks noGrp="1"/>
          </p:cNvSpPr>
          <p:nvPr>
            <p:ph type="body" sz="quarter" idx="16"/>
          </p:nvPr>
        </p:nvSpPr>
        <p:spPr>
          <a:xfrm>
            <a:off x="4745512"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46628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10" name="Rectangle 9">
            <a:extLst>
              <a:ext uri="{FF2B5EF4-FFF2-40B4-BE49-F238E27FC236}">
                <a16:creationId xmlns:a16="http://schemas.microsoft.com/office/drawing/2014/main" id="{84D4E5D7-6AE8-399B-80A3-BA2673C59C28}"/>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F8C0F763-E5C9-6C8D-9C27-9FA42555EC96}"/>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263594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Blu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90150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97768A8-06D8-056C-235C-FA33DBE1CDE6}"/>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7" name="Content Placeholder 2">
            <a:extLst>
              <a:ext uri="{FF2B5EF4-FFF2-40B4-BE49-F238E27FC236}">
                <a16:creationId xmlns:a16="http://schemas.microsoft.com/office/drawing/2014/main" id="{CE4592B9-97B4-2687-1616-9564CCD75B93}"/>
              </a:ext>
            </a:extLst>
          </p:cNvPr>
          <p:cNvSpPr>
            <a:spLocks noGrp="1"/>
          </p:cNvSpPr>
          <p:nvPr>
            <p:ph idx="1"/>
          </p:nvPr>
        </p:nvSpPr>
        <p:spPr>
          <a:xfrm>
            <a:off x="497159" y="1590261"/>
            <a:ext cx="5598842" cy="4606139"/>
          </a:xfrm>
        </p:spPr>
        <p:txBody>
          <a:bodyPr/>
          <a:lstStyle>
            <a:lvl1pPr>
              <a:lnSpc>
                <a:spcPct val="150000"/>
              </a:lnSpc>
              <a:defRPr sz="2400" b="0" i="0">
                <a:latin typeface="Avenir Next Medium" panose="020B0503020202020204" pitchFamily="34" charset="0"/>
              </a:defRPr>
            </a:lvl1pPr>
            <a:lvl2pPr>
              <a:lnSpc>
                <a:spcPct val="150000"/>
              </a:lnSpc>
              <a:defRPr sz="1800"/>
            </a:lvl2pPr>
            <a:lvl3pPr>
              <a:lnSpc>
                <a:spcPct val="150000"/>
              </a:lnSpc>
              <a:defRPr sz="1800"/>
            </a:lvl3pPr>
            <a:lvl4pPr>
              <a:lnSpc>
                <a:spcPct val="150000"/>
              </a:lnSpc>
              <a:defRPr sz="1800"/>
            </a:lvl4pPr>
            <a:lvl5pPr>
              <a:lnSpc>
                <a:spcPct val="150000"/>
              </a:lnSpc>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5" name="Rectangle 4">
            <a:extLst>
              <a:ext uri="{FF2B5EF4-FFF2-40B4-BE49-F238E27FC236}">
                <a16:creationId xmlns:a16="http://schemas.microsoft.com/office/drawing/2014/main" id="{366EE43D-F642-8E1A-450D-683DCFEFE6A9}"/>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1813217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xt: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CONTEXT</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057265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ndations: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1"/>
                </a:solidFill>
                <a:latin typeface="Avenir Next" panose="020B0503020202020204" pitchFamily="34" charset="0"/>
              </a:rPr>
              <a:t>FOUNDATIONS</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875732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finition: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DEFINITION</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804340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ample: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EXAMPLE</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289064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oof: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PROOF</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223788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586B17-E70C-C36B-F4F9-F03908D14139}"/>
              </a:ext>
            </a:extLst>
          </p:cNvPr>
          <p:cNvSpPr>
            <a:spLocks noGrp="1"/>
          </p:cNvSpPr>
          <p:nvPr>
            <p:ph type="title"/>
          </p:nvPr>
        </p:nvSpPr>
        <p:spPr>
          <a:xfrm>
            <a:off x="497158" y="384562"/>
            <a:ext cx="11197683"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44BB32B-3746-DA1E-D750-837D24E64EE6}"/>
              </a:ext>
            </a:extLst>
          </p:cNvPr>
          <p:cNvSpPr>
            <a:spLocks noGrp="1"/>
          </p:cNvSpPr>
          <p:nvPr>
            <p:ph type="body" idx="1"/>
          </p:nvPr>
        </p:nvSpPr>
        <p:spPr>
          <a:xfrm>
            <a:off x="497158" y="1845062"/>
            <a:ext cx="11197683"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E6927D7-1CDC-B6C6-C311-3C2225417051}"/>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11" name="TextBox 10">
            <a:extLst>
              <a:ext uri="{FF2B5EF4-FFF2-40B4-BE49-F238E27FC236}">
                <a16:creationId xmlns:a16="http://schemas.microsoft.com/office/drawing/2014/main" id="{DEBFEB64-4673-6A43-8616-7941BB3CDF8B}"/>
              </a:ext>
            </a:extLst>
          </p:cNvPr>
          <p:cNvSpPr txBox="1"/>
          <p:nvPr userDrawn="1"/>
        </p:nvSpPr>
        <p:spPr>
          <a:xfrm>
            <a:off x="4417740" y="6400412"/>
            <a:ext cx="3356517" cy="276999"/>
          </a:xfrm>
          <a:prstGeom prst="rect">
            <a:avLst/>
          </a:prstGeom>
          <a:noFill/>
        </p:spPr>
        <p:txBody>
          <a:bodyPr wrap="square" rtlCol="0">
            <a:spAutoFit/>
          </a:bodyPr>
          <a:lstStyle/>
          <a:p>
            <a:pPr algn="ctr"/>
            <a:r>
              <a:rPr lang="en-US" sz="1200" b="0" i="0" dirty="0">
                <a:solidFill>
                  <a:schemeClr val="bg2"/>
                </a:solidFill>
                <a:latin typeface="Avenir Next" panose="020B0503020202020204" pitchFamily="34" charset="0"/>
              </a:rPr>
              <a:t>Markov Models, Particle Filters</a:t>
            </a:r>
          </a:p>
        </p:txBody>
      </p:sp>
      <p:sp>
        <p:nvSpPr>
          <p:cNvPr id="6" name="Slide Number Placeholder 5">
            <a:extLst>
              <a:ext uri="{FF2B5EF4-FFF2-40B4-BE49-F238E27FC236}">
                <a16:creationId xmlns:a16="http://schemas.microsoft.com/office/drawing/2014/main" id="{C5711F53-FD27-C80E-DCB5-8DB9F3A84BE4}"/>
              </a:ext>
            </a:extLst>
          </p:cNvPr>
          <p:cNvSpPr>
            <a:spLocks noGrp="1"/>
          </p:cNvSpPr>
          <p:nvPr>
            <p:ph type="sldNum" sz="quarter" idx="4"/>
          </p:nvPr>
        </p:nvSpPr>
        <p:spPr>
          <a:xfrm>
            <a:off x="8951641" y="6356350"/>
            <a:ext cx="2743200" cy="365125"/>
          </a:xfrm>
          <a:prstGeom prst="rect">
            <a:avLst/>
          </a:prstGeom>
        </p:spPr>
        <p:txBody>
          <a:bodyPr vert="horz" lIns="91440" tIns="45720" rIns="91440" bIns="45720" rtlCol="0" anchor="ctr"/>
          <a:lstStyle>
            <a:lvl1pPr algn="r">
              <a:defRPr sz="1200" b="0" i="0">
                <a:solidFill>
                  <a:schemeClr val="bg2"/>
                </a:solidFill>
                <a:latin typeface="Avenir Next" panose="020B0503020202020204" pitchFamily="34" charset="0"/>
              </a:defRPr>
            </a:lvl1pPr>
          </a:lstStyle>
          <a:p>
            <a:fld id="{0C6CD854-DD62-6C4B-87F1-66B34D688D3F}" type="slidenum">
              <a:rPr lang="en-US" smtClean="0"/>
              <a:pPr/>
              <a:t>‹#›</a:t>
            </a:fld>
            <a:endParaRPr lang="en-US"/>
          </a:p>
        </p:txBody>
      </p:sp>
      <p:pic>
        <p:nvPicPr>
          <p:cNvPr id="8" name="Picture 7">
            <a:extLst>
              <a:ext uri="{FF2B5EF4-FFF2-40B4-BE49-F238E27FC236}">
                <a16:creationId xmlns:a16="http://schemas.microsoft.com/office/drawing/2014/main" id="{17C3A93F-7135-699B-56F1-3ACAFD26B7D7}"/>
              </a:ext>
              <a:ext uri="{C183D7F6-B498-43B3-948B-1728B52AA6E4}">
                <adec:decorative xmlns:adec="http://schemas.microsoft.com/office/drawing/2017/decorative" val="1"/>
              </a:ext>
            </a:extLst>
          </p:cNvPr>
          <p:cNvPicPr>
            <a:picLocks noChangeAspect="1"/>
          </p:cNvPicPr>
          <p:nvPr userDrawn="1"/>
        </p:nvPicPr>
        <p:blipFill>
          <a:blip r:embed="rId19"/>
          <a:stretch>
            <a:fillRect/>
          </a:stretch>
        </p:blipFill>
        <p:spPr>
          <a:xfrm>
            <a:off x="11293985" y="372368"/>
            <a:ext cx="534134" cy="365125"/>
          </a:xfrm>
          <a:prstGeom prst="rect">
            <a:avLst/>
          </a:prstGeom>
        </p:spPr>
      </p:pic>
    </p:spTree>
    <p:extLst>
      <p:ext uri="{BB962C8B-B14F-4D97-AF65-F5344CB8AC3E}">
        <p14:creationId xmlns:p14="http://schemas.microsoft.com/office/powerpoint/2010/main" val="2368600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6" r:id="rId4"/>
    <p:sldLayoutId id="2147483659" r:id="rId5"/>
    <p:sldLayoutId id="2147483660" r:id="rId6"/>
    <p:sldLayoutId id="2147483661" r:id="rId7"/>
    <p:sldLayoutId id="2147483662" r:id="rId8"/>
    <p:sldLayoutId id="2147483670" r:id="rId9"/>
    <p:sldLayoutId id="2147483669" r:id="rId10"/>
    <p:sldLayoutId id="2147483652" r:id="rId11"/>
    <p:sldLayoutId id="2147483663" r:id="rId12"/>
    <p:sldLayoutId id="2147483666" r:id="rId13"/>
    <p:sldLayoutId id="2147483664" r:id="rId14"/>
    <p:sldLayoutId id="2147483665" r:id="rId15"/>
    <p:sldLayoutId id="2147483667" r:id="rId16"/>
    <p:sldLayoutId id="2147483668" r:id="rId17"/>
  </p:sldLayoutIdLst>
  <p:hf hdr="0"/>
  <p:txStyles>
    <p:titleStyle>
      <a:lvl1pPr algn="l" defTabSz="914400" rtl="0" eaLnBrk="1" latinLnBrk="0" hangingPunct="1">
        <a:lnSpc>
          <a:spcPct val="90000"/>
        </a:lnSpc>
        <a:spcBef>
          <a:spcPct val="0"/>
        </a:spcBef>
        <a:buNone/>
        <a:defRPr sz="4400" b="1" i="0" kern="1200">
          <a:solidFill>
            <a:schemeClr val="tx1"/>
          </a:solidFill>
          <a:latin typeface="Avenir Next Demi Bold" panose="020B0503020202020204" pitchFamily="34" charset="0"/>
          <a:ea typeface="+mj-ea"/>
          <a:cs typeface="Calibri" panose="020F0502020204030204" pitchFamily="34" charset="0"/>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b="0" i="0" kern="1200">
          <a:solidFill>
            <a:schemeClr val="tx1"/>
          </a:solidFill>
          <a:latin typeface="Avenir Next" panose="020B0503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venir Next" panose="020B0503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venir Next" panose="020B0503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ourses.cs.washington.edu/courses/cse473/26su/syllabus/#acknowledgements" TargetMode="External"/><Relationship Id="rId2" Type="http://schemas.openxmlformats.org/officeDocument/2006/relationships/hyperlink" Target="http://cs.uw.edu/473"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sli.do/"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0.png"/><Relationship Id="rId1" Type="http://schemas.openxmlformats.org/officeDocument/2006/relationships/slideLayout" Target="../slideLayouts/slideLayout8.xml"/><Relationship Id="rId5" Type="http://schemas.openxmlformats.org/officeDocument/2006/relationships/image" Target="../media/image31.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image" Target="../media/image39.png"/><Relationship Id="rId7"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130.png"/><Relationship Id="rId5" Type="http://schemas.openxmlformats.org/officeDocument/2006/relationships/image" Target="../media/image1210.png"/><Relationship Id="rId10" Type="http://schemas.openxmlformats.org/officeDocument/2006/relationships/image" Target="../media/image40.png"/><Relationship Id="rId4" Type="http://schemas.openxmlformats.org/officeDocument/2006/relationships/image" Target="../media/image116.png"/><Relationship Id="rId9"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18.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png"/></Relationships>
</file>

<file path=ppt/slides/_rels/slide19.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12" Type="http://schemas.openxmlformats.org/officeDocument/2006/relationships/image" Target="../media/image69.png"/><Relationship Id="rId2" Type="http://schemas.openxmlformats.org/officeDocument/2006/relationships/image" Target="../media/image59.png"/><Relationship Id="rId1" Type="http://schemas.openxmlformats.org/officeDocument/2006/relationships/slideLayout" Target="../slideLayouts/slideLayout8.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 Id="rId9" Type="http://schemas.openxmlformats.org/officeDocument/2006/relationships/image" Target="../media/image78.png"/></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79.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79.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79.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79.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79.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6.png"/><Relationship Id="rId1" Type="http://schemas.openxmlformats.org/officeDocument/2006/relationships/slideLayout" Target="../slideLayouts/slideLayout10.xml"/><Relationship Id="rId4" Type="http://schemas.openxmlformats.org/officeDocument/2006/relationships/image" Target="../media/image89.png"/></Relationships>
</file>

<file path=ppt/slides/_rels/slide3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93.png"/></Relationships>
</file>

<file path=ppt/slides/_rels/slide35.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02.png"/><Relationship Id="rId18" Type="http://schemas.openxmlformats.org/officeDocument/2006/relationships/image" Target="../media/image107.png"/><Relationship Id="rId3" Type="http://schemas.openxmlformats.org/officeDocument/2006/relationships/image" Target="../media/image93.png"/><Relationship Id="rId7" Type="http://schemas.openxmlformats.org/officeDocument/2006/relationships/image" Target="../media/image96.png"/><Relationship Id="rId12" Type="http://schemas.openxmlformats.org/officeDocument/2006/relationships/image" Target="../media/image101.png"/><Relationship Id="rId17" Type="http://schemas.openxmlformats.org/officeDocument/2006/relationships/image" Target="../media/image106.png"/><Relationship Id="rId2" Type="http://schemas.openxmlformats.org/officeDocument/2006/relationships/image" Target="../media/image92.png"/><Relationship Id="rId16" Type="http://schemas.openxmlformats.org/officeDocument/2006/relationships/image" Target="../media/image105.png"/><Relationship Id="rId1" Type="http://schemas.openxmlformats.org/officeDocument/2006/relationships/slideLayout" Target="../slideLayouts/slideLayout8.xml"/><Relationship Id="rId6" Type="http://schemas.openxmlformats.org/officeDocument/2006/relationships/image" Target="../media/image95.png"/><Relationship Id="rId11" Type="http://schemas.openxmlformats.org/officeDocument/2006/relationships/image" Target="../media/image100.png"/><Relationship Id="rId5" Type="http://schemas.openxmlformats.org/officeDocument/2006/relationships/image" Target="../media/image94.png"/><Relationship Id="rId15" Type="http://schemas.openxmlformats.org/officeDocument/2006/relationships/image" Target="../media/image104.png"/><Relationship Id="rId10" Type="http://schemas.openxmlformats.org/officeDocument/2006/relationships/image" Target="../media/image99.png"/><Relationship Id="rId19" Type="http://schemas.openxmlformats.org/officeDocument/2006/relationships/image" Target="../media/image108.png"/><Relationship Id="rId4" Type="http://schemas.openxmlformats.org/officeDocument/2006/relationships/image" Target="../media/image67.png"/><Relationship Id="rId9" Type="http://schemas.openxmlformats.org/officeDocument/2006/relationships/image" Target="../media/image98.png"/><Relationship Id="rId14" Type="http://schemas.openxmlformats.org/officeDocument/2006/relationships/image" Target="../media/image103.png"/></Relationships>
</file>

<file path=ppt/slides/_rels/slide36.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118.png"/><Relationship Id="rId3" Type="http://schemas.openxmlformats.org/officeDocument/2006/relationships/image" Target="../media/image109.png"/><Relationship Id="rId7" Type="http://schemas.openxmlformats.org/officeDocument/2006/relationships/image" Target="../media/image112.png"/><Relationship Id="rId12" Type="http://schemas.openxmlformats.org/officeDocument/2006/relationships/image" Target="../media/image117.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11.png"/><Relationship Id="rId11" Type="http://schemas.openxmlformats.org/officeDocument/2006/relationships/image" Target="../media/image110.emf"/><Relationship Id="rId5" Type="http://schemas.openxmlformats.org/officeDocument/2006/relationships/image" Target="../media/image73.png"/><Relationship Id="rId10" Type="http://schemas.openxmlformats.org/officeDocument/2006/relationships/image" Target="../media/image115.png"/><Relationship Id="rId4" Type="http://schemas.openxmlformats.org/officeDocument/2006/relationships/image" Target="../media/image110.png"/><Relationship Id="rId9" Type="http://schemas.openxmlformats.org/officeDocument/2006/relationships/image" Target="../media/image114.png"/></Relationships>
</file>

<file path=ppt/slides/_rels/slide37.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10.png"/><Relationship Id="rId7" Type="http://schemas.openxmlformats.org/officeDocument/2006/relationships/image" Target="../media/image10.png"/><Relationship Id="rId2" Type="http://schemas.openxmlformats.org/officeDocument/2006/relationships/image" Target="../media/image510.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10.png"/><Relationship Id="rId4" Type="http://schemas.openxmlformats.org/officeDocument/2006/relationships/image" Target="../media/image710.png"/></Relationships>
</file>

<file path=ppt/slides/_rels/slide40.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7.xml"/><Relationship Id="rId4" Type="http://schemas.openxmlformats.org/officeDocument/2006/relationships/image" Target="../media/image126.png"/></Relationships>
</file>

<file path=ppt/slides/_rels/slide43.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oleObject" Target="../embeddings/oleObject1.bin"/><Relationship Id="rId1" Type="http://schemas.openxmlformats.org/officeDocument/2006/relationships/slideLayout" Target="../slideLayouts/slideLayout8.xml"/><Relationship Id="rId4" Type="http://schemas.openxmlformats.org/officeDocument/2006/relationships/image" Target="../media/image128.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4v"/><Relationship Id="rId1" Type="http://schemas.microsoft.com/office/2007/relationships/media" Target="../media/media1.m4v"/><Relationship Id="rId4" Type="http://schemas.openxmlformats.org/officeDocument/2006/relationships/image" Target="../media/image12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8.xml"/><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8.png"/><Relationship Id="rId1" Type="http://schemas.openxmlformats.org/officeDocument/2006/relationships/slideLayout" Target="../slideLayouts/slideLayout8.xml"/><Relationship Id="rId5" Type="http://schemas.openxmlformats.org/officeDocument/2006/relationships/image" Target="../media/image29.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11469C9-0764-13BE-B1CC-9CE35D8ED85A}"/>
              </a:ext>
            </a:extLst>
          </p:cNvPr>
          <p:cNvSpPr>
            <a:spLocks noGrp="1"/>
          </p:cNvSpPr>
          <p:nvPr>
            <p:ph type="subTitle" idx="1"/>
          </p:nvPr>
        </p:nvSpPr>
        <p:spPr/>
        <p:txBody>
          <a:bodyPr/>
          <a:lstStyle/>
          <a:p>
            <a:r>
              <a:rPr lang="en-US" dirty="0"/>
              <a:t>CSE 473: Introduction to Artificial Intelligence</a:t>
            </a:r>
          </a:p>
        </p:txBody>
      </p:sp>
      <p:sp>
        <p:nvSpPr>
          <p:cNvPr id="5" name="Title 4">
            <a:extLst>
              <a:ext uri="{FF2B5EF4-FFF2-40B4-BE49-F238E27FC236}">
                <a16:creationId xmlns:a16="http://schemas.microsoft.com/office/drawing/2014/main" id="{E127AB39-AED4-942B-DAD1-E1FE5557A36B}"/>
              </a:ext>
            </a:extLst>
          </p:cNvPr>
          <p:cNvSpPr>
            <a:spLocks noGrp="1"/>
          </p:cNvSpPr>
          <p:nvPr>
            <p:ph type="ctrTitle"/>
          </p:nvPr>
        </p:nvSpPr>
        <p:spPr>
          <a:xfrm>
            <a:off x="1524000" y="1122363"/>
            <a:ext cx="7006684" cy="2387600"/>
          </a:xfrm>
        </p:spPr>
        <p:txBody>
          <a:bodyPr/>
          <a:lstStyle/>
          <a:p>
            <a:r>
              <a:rPr lang="en-US" dirty="0">
                <a:latin typeface="+mj-lt"/>
              </a:rPr>
              <a:t>Markov Models, Particle Filters</a:t>
            </a:r>
          </a:p>
        </p:txBody>
      </p:sp>
      <p:sp>
        <p:nvSpPr>
          <p:cNvPr id="7" name="TextBox 6">
            <a:extLst>
              <a:ext uri="{FF2B5EF4-FFF2-40B4-BE49-F238E27FC236}">
                <a16:creationId xmlns:a16="http://schemas.microsoft.com/office/drawing/2014/main" id="{C8B1834C-CC29-1208-6D3D-632195F587DF}"/>
              </a:ext>
            </a:extLst>
          </p:cNvPr>
          <p:cNvSpPr txBox="1"/>
          <p:nvPr/>
        </p:nvSpPr>
        <p:spPr>
          <a:xfrm>
            <a:off x="214743" y="6026719"/>
            <a:ext cx="2424545" cy="646331"/>
          </a:xfrm>
          <a:prstGeom prst="rect">
            <a:avLst/>
          </a:prstGeom>
          <a:noFill/>
        </p:spPr>
        <p:txBody>
          <a:bodyPr wrap="square" rtlCol="0">
            <a:spAutoFit/>
          </a:bodyPr>
          <a:lstStyle/>
          <a:p>
            <a:r>
              <a:rPr lang="en-US" sz="1200" b="1" dirty="0">
                <a:solidFill>
                  <a:schemeClr val="bg2"/>
                </a:solidFill>
                <a:latin typeface="Avenir Next Demi Bold" panose="020B0503020202020204" pitchFamily="34" charset="0"/>
              </a:rPr>
              <a:t>James Weichert </a:t>
            </a:r>
            <a:r>
              <a:rPr lang="en-US" sz="1200" dirty="0">
                <a:solidFill>
                  <a:schemeClr val="bg2"/>
                </a:solidFill>
                <a:latin typeface="Avenir Next" panose="020B0503020202020204" pitchFamily="34" charset="0"/>
              </a:rPr>
              <a:t>(</a:t>
            </a:r>
            <a:r>
              <a:rPr lang="en-US" sz="1200" dirty="0" err="1">
                <a:solidFill>
                  <a:schemeClr val="bg2"/>
                </a:solidFill>
                <a:latin typeface="Avenir Next" panose="020B0503020202020204" pitchFamily="34" charset="0"/>
              </a:rPr>
              <a:t>jpw@cs</a:t>
            </a:r>
            <a:r>
              <a:rPr lang="en-US" sz="1200" dirty="0">
                <a:solidFill>
                  <a:schemeClr val="bg2"/>
                </a:solidFill>
                <a:latin typeface="Avenir Next" panose="020B0503020202020204" pitchFamily="34" charset="0"/>
              </a:rPr>
              <a:t>)</a:t>
            </a:r>
          </a:p>
          <a:p>
            <a:r>
              <a:rPr lang="en-US" sz="1200" b="1" dirty="0" err="1">
                <a:solidFill>
                  <a:schemeClr val="bg2"/>
                </a:solidFill>
                <a:latin typeface="Avenir Next" panose="020B0503020202020204" pitchFamily="34" charset="0"/>
                <a:hlinkClick r:id="rId2"/>
              </a:rPr>
              <a:t>cs.uw.edu</a:t>
            </a:r>
            <a:r>
              <a:rPr lang="en-US" sz="1200" b="1" dirty="0">
                <a:solidFill>
                  <a:schemeClr val="bg2"/>
                </a:solidFill>
                <a:latin typeface="Avenir Next" panose="020B0503020202020204" pitchFamily="34" charset="0"/>
                <a:hlinkClick r:id="rId2"/>
              </a:rPr>
              <a:t>/473</a:t>
            </a:r>
            <a:endParaRPr lang="en-US" sz="1200" b="1" dirty="0">
              <a:solidFill>
                <a:schemeClr val="bg2"/>
              </a:solidFill>
              <a:latin typeface="Avenir Next" panose="020B0503020202020204" pitchFamily="34" charset="0"/>
            </a:endParaRPr>
          </a:p>
          <a:p>
            <a:r>
              <a:rPr lang="en-US" sz="1200" dirty="0">
                <a:solidFill>
                  <a:schemeClr val="bg2"/>
                </a:solidFill>
                <a:latin typeface="Avenir Next" panose="020B0503020202020204" pitchFamily="34" charset="0"/>
                <a:hlinkClick r:id="rId3"/>
              </a:rPr>
              <a:t>acknowledgements</a:t>
            </a:r>
            <a:endParaRPr lang="en-US" sz="1200" dirty="0">
              <a:solidFill>
                <a:schemeClr val="bg2"/>
              </a:solidFill>
              <a:latin typeface="Avenir Next" panose="020B0503020202020204" pitchFamily="34" charset="0"/>
            </a:endParaRPr>
          </a:p>
        </p:txBody>
      </p:sp>
      <p:sp>
        <p:nvSpPr>
          <p:cNvPr id="8" name="TextBox 7">
            <a:extLst>
              <a:ext uri="{FF2B5EF4-FFF2-40B4-BE49-F238E27FC236}">
                <a16:creationId xmlns:a16="http://schemas.microsoft.com/office/drawing/2014/main" id="{E06C3B27-066E-8525-19EC-1D936788C0CC}"/>
              </a:ext>
            </a:extLst>
          </p:cNvPr>
          <p:cNvSpPr txBox="1"/>
          <p:nvPr/>
        </p:nvSpPr>
        <p:spPr>
          <a:xfrm>
            <a:off x="8530684" y="6026719"/>
            <a:ext cx="3446574" cy="646331"/>
          </a:xfrm>
          <a:prstGeom prst="rect">
            <a:avLst/>
          </a:prstGeom>
          <a:noFill/>
        </p:spPr>
        <p:txBody>
          <a:bodyPr wrap="square" rtlCol="0">
            <a:spAutoFit/>
          </a:bodyPr>
          <a:lstStyle/>
          <a:p>
            <a:pPr algn="r"/>
            <a:r>
              <a:rPr lang="en-US" sz="1200" b="1" dirty="0">
                <a:solidFill>
                  <a:schemeClr val="bg2"/>
                </a:solidFill>
                <a:latin typeface="Avenir Next" panose="020B0503020202020204" pitchFamily="34" charset="0"/>
              </a:rPr>
              <a:t>Welcome!</a:t>
            </a:r>
          </a:p>
          <a:p>
            <a:pPr algn="r"/>
            <a:r>
              <a:rPr lang="en-US" sz="1200" i="1" dirty="0">
                <a:solidFill>
                  <a:schemeClr val="bg2"/>
                </a:solidFill>
                <a:latin typeface="Avenir Next" panose="020B0503020202020204" pitchFamily="34" charset="0"/>
              </a:rPr>
              <a:t>What’s your favorite summertime activity?</a:t>
            </a:r>
          </a:p>
          <a:p>
            <a:pPr algn="r"/>
            <a:r>
              <a:rPr lang="en-US" sz="1200" dirty="0">
                <a:solidFill>
                  <a:schemeClr val="bg2"/>
                </a:solidFill>
                <a:latin typeface="Avenir Next" panose="020B0503020202020204" pitchFamily="34" charset="0"/>
                <a:hlinkClick r:id="rId4"/>
              </a:rPr>
              <a:t>sli.do</a:t>
            </a:r>
            <a:r>
              <a:rPr lang="en-US" sz="1200" dirty="0">
                <a:solidFill>
                  <a:schemeClr val="bg2"/>
                </a:solidFill>
                <a:latin typeface="Avenir Next" panose="020B0503020202020204" pitchFamily="34" charset="0"/>
              </a:rPr>
              <a:t> </a:t>
            </a:r>
            <a:r>
              <a:rPr lang="en-US" sz="1200" b="1" dirty="0">
                <a:solidFill>
                  <a:schemeClr val="accent3"/>
                </a:solidFill>
                <a:latin typeface="Avenir Next Demi Bold" panose="020B0503020202020204" pitchFamily="34" charset="0"/>
              </a:rPr>
              <a:t>#cse473</a:t>
            </a:r>
          </a:p>
        </p:txBody>
      </p:sp>
      <p:pic>
        <p:nvPicPr>
          <p:cNvPr id="2" name="Picture 1" descr="Illustration of a markov chain, represented as a series of robotic orbs connected by energy arcs. The first orb in the chain observes a caterpillar.">
            <a:extLst>
              <a:ext uri="{FF2B5EF4-FFF2-40B4-BE49-F238E27FC236}">
                <a16:creationId xmlns:a16="http://schemas.microsoft.com/office/drawing/2014/main" id="{67B468D5-B065-EAD6-1AC4-5261ECA76D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85525" y="2631541"/>
            <a:ext cx="4667078" cy="1028031"/>
          </a:xfrm>
          <a:prstGeom prst="rect">
            <a:avLst/>
          </a:prstGeom>
        </p:spPr>
      </p:pic>
    </p:spTree>
    <p:extLst>
      <p:ext uri="{BB962C8B-B14F-4D97-AF65-F5344CB8AC3E}">
        <p14:creationId xmlns:p14="http://schemas.microsoft.com/office/powerpoint/2010/main" val="3889582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7FD47-64CA-A29D-EC6D-E2813C148E7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B0401D9-C0D4-F031-D044-9F145AD6D4EB}"/>
              </a:ext>
            </a:extLst>
          </p:cNvPr>
          <p:cNvSpPr>
            <a:spLocks noGrp="1"/>
          </p:cNvSpPr>
          <p:nvPr>
            <p:ph type="title"/>
          </p:nvPr>
        </p:nvSpPr>
        <p:spPr/>
        <p:txBody>
          <a:bodyPr/>
          <a:lstStyle/>
          <a:p>
            <a:r>
              <a:rPr lang="en-US" dirty="0"/>
              <a:t>Weather Prediction (3)</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C6C166A2-E1D9-5382-A4EB-5C0E4A0820CC}"/>
                  </a:ext>
                </a:extLst>
              </p:cNvPr>
              <p:cNvSpPr>
                <a:spLocks noGrp="1"/>
              </p:cNvSpPr>
              <p:nvPr>
                <p:ph idx="1"/>
              </p:nvPr>
            </p:nvSpPr>
            <p:spPr>
              <a:xfrm>
                <a:off x="497157" y="1591021"/>
                <a:ext cx="11197683" cy="4606139"/>
              </a:xfrm>
            </p:spPr>
            <p:txBody>
              <a:bodyPr>
                <a:noAutofit/>
              </a:bodyPr>
              <a:lstStyle/>
              <a:p>
                <a:pPr marL="0" indent="0">
                  <a:buNone/>
                </a:pPr>
                <a:r>
                  <a:rPr lang="en-US" b="1" dirty="0">
                    <a:solidFill>
                      <a:schemeClr val="accent3"/>
                    </a:solidFill>
                    <a:latin typeface="Avenir Next" panose="020B0503020202020204" pitchFamily="34" charset="0"/>
                  </a:rPr>
                  <a:t>Goal: </a:t>
                </a:r>
                <a:r>
                  <a:rPr lang="en-US" dirty="0"/>
                  <a:t>What’s the weather at time 3?</a:t>
                </a:r>
              </a:p>
              <a:p>
                <a:r>
                  <a:rPr lang="en-US" dirty="0"/>
                  <a:t>Initial Distribution</a:t>
                </a:r>
              </a:p>
              <a:p>
                <a:pPr lvl="1"/>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0</m:t>
                            </m:r>
                          </m:sub>
                        </m:sSub>
                        <m:r>
                          <a:rPr lang="en-US" b="0" i="1" smtClean="0">
                            <a:latin typeface="Cambria Math" panose="02040503050406030204" pitchFamily="18" charset="0"/>
                          </a:rPr>
                          <m:t>=</m:t>
                        </m:r>
                        <m:r>
                          <m:rPr>
                            <m:sty m:val="p"/>
                          </m:rPr>
                          <a:rPr lang="en-US" b="0" i="0" smtClean="0">
                            <a:latin typeface="Cambria Math" panose="02040503050406030204" pitchFamily="18" charset="0"/>
                          </a:rPr>
                          <m:t>rain</m:t>
                        </m:r>
                      </m:e>
                    </m:d>
                    <m:r>
                      <a:rPr lang="en-US" b="0" i="0" smtClean="0">
                        <a:latin typeface="Cambria Math" panose="02040503050406030204" pitchFamily="18" charset="0"/>
                      </a:rPr>
                      <m:t>=0.5</m:t>
                    </m:r>
                  </m:oMath>
                </a14:m>
                <a:endParaRPr lang="en-US" dirty="0"/>
              </a:p>
              <a:p>
                <a:pPr lvl="1"/>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0</m:t>
                            </m:r>
                          </m:sub>
                        </m:sSub>
                        <m:r>
                          <a:rPr lang="en-US" b="0" i="1" smtClean="0">
                            <a:latin typeface="Cambria Math" panose="02040503050406030204" pitchFamily="18" charset="0"/>
                          </a:rPr>
                          <m:t>=</m:t>
                        </m:r>
                        <m:r>
                          <m:rPr>
                            <m:sty m:val="p"/>
                          </m:rPr>
                          <a:rPr lang="en-US" b="0" i="0" smtClean="0">
                            <a:latin typeface="Cambria Math" panose="02040503050406030204" pitchFamily="18" charset="0"/>
                          </a:rPr>
                          <m:t>sun</m:t>
                        </m:r>
                      </m:e>
                    </m:d>
                    <m:r>
                      <a:rPr lang="en-US" b="0" i="1" smtClean="0">
                        <a:latin typeface="Cambria Math" panose="02040503050406030204" pitchFamily="18" charset="0"/>
                      </a:rPr>
                      <m:t>=0.5</m:t>
                    </m:r>
                  </m:oMath>
                </a14:m>
                <a:endParaRPr lang="en-US" dirty="0"/>
              </a:p>
              <a:p>
                <a:r>
                  <a:rPr lang="en-US" dirty="0"/>
                  <a:t>Transition Model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oMath>
                </a14:m>
                <a:endParaRPr lang="en-US" dirty="0"/>
              </a:p>
            </p:txBody>
          </p:sp>
        </mc:Choice>
        <mc:Fallback xmlns="">
          <p:sp>
            <p:nvSpPr>
              <p:cNvPr id="7" name="Content Placeholder 6">
                <a:extLst>
                  <a:ext uri="{FF2B5EF4-FFF2-40B4-BE49-F238E27FC236}">
                    <a16:creationId xmlns:a16="http://schemas.microsoft.com/office/drawing/2014/main" id="{C6C166A2-E1D9-5382-A4EB-5C0E4A0820CC}"/>
                  </a:ext>
                </a:extLst>
              </p:cNvPr>
              <p:cNvSpPr>
                <a:spLocks noGrp="1" noRot="1" noChangeAspect="1" noMove="1" noResize="1" noEditPoints="1" noAdjustHandles="1" noChangeArrowheads="1" noChangeShapeType="1" noTextEdit="1"/>
              </p:cNvSpPr>
              <p:nvPr>
                <p:ph idx="1"/>
              </p:nvPr>
            </p:nvSpPr>
            <p:spPr>
              <a:xfrm>
                <a:off x="497157" y="1591021"/>
                <a:ext cx="11197683" cy="4606139"/>
              </a:xfrm>
              <a:blipFill>
                <a:blip r:embed="rId2"/>
                <a:stretch>
                  <a:fillRect l="-90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C49F612E-1A4C-234D-0A70-3E024FF25129}"/>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54DA52AF-2DF9-C35E-8162-FF1A3A48DB5A}"/>
              </a:ext>
            </a:extLst>
          </p:cNvPr>
          <p:cNvSpPr>
            <a:spLocks noGrp="1"/>
          </p:cNvSpPr>
          <p:nvPr>
            <p:ph type="sldNum" sz="quarter" idx="12"/>
          </p:nvPr>
        </p:nvSpPr>
        <p:spPr/>
        <p:txBody>
          <a:bodyPr/>
          <a:lstStyle/>
          <a:p>
            <a:fld id="{0C6CD854-DD62-6C4B-87F1-66B34D688D3F}" type="slidenum">
              <a:rPr lang="en-US" smtClean="0"/>
              <a:t>10</a:t>
            </a:fld>
            <a:endParaRPr lang="en-US" dirty="0"/>
          </a:p>
        </p:txBody>
      </p:sp>
      <mc:AlternateContent xmlns:mc="http://schemas.openxmlformats.org/markup-compatibility/2006" xmlns:a14="http://schemas.microsoft.com/office/drawing/2010/main">
        <mc:Choice Requires="a14">
          <p:graphicFrame>
            <p:nvGraphicFramePr>
              <p:cNvPr id="8" name="Table 7">
                <a:extLst>
                  <a:ext uri="{FF2B5EF4-FFF2-40B4-BE49-F238E27FC236}">
                    <a16:creationId xmlns:a16="http://schemas.microsoft.com/office/drawing/2014/main" id="{43649400-89F0-13AC-FA4F-7AF05E7E885E}"/>
                  </a:ext>
                </a:extLst>
              </p:cNvPr>
              <p:cNvGraphicFramePr>
                <a:graphicFrameLocks noGrp="1"/>
              </p:cNvGraphicFramePr>
              <p:nvPr/>
            </p:nvGraphicFramePr>
            <p:xfrm>
              <a:off x="1618189" y="4384715"/>
              <a:ext cx="2972484" cy="1524000"/>
            </p:xfrm>
            <a:graphic>
              <a:graphicData uri="http://schemas.openxmlformats.org/drawingml/2006/table">
                <a:tbl>
                  <a:tblPr firstRow="1" bandRow="1">
                    <a:tableStyleId>{5C22544A-7EE6-4342-B048-85BDC9FD1C3A}</a:tableStyleId>
                  </a:tblPr>
                  <a:tblGrid>
                    <a:gridCol w="990828">
                      <a:extLst>
                        <a:ext uri="{9D8B030D-6E8A-4147-A177-3AD203B41FA5}">
                          <a16:colId xmlns:a16="http://schemas.microsoft.com/office/drawing/2014/main" val="3965263106"/>
                        </a:ext>
                      </a:extLst>
                    </a:gridCol>
                    <a:gridCol w="990828">
                      <a:extLst>
                        <a:ext uri="{9D8B030D-6E8A-4147-A177-3AD203B41FA5}">
                          <a16:colId xmlns:a16="http://schemas.microsoft.com/office/drawing/2014/main" val="3176390986"/>
                        </a:ext>
                      </a:extLst>
                    </a:gridCol>
                    <a:gridCol w="990828">
                      <a:extLst>
                        <a:ext uri="{9D8B030D-6E8A-4147-A177-3AD203B41FA5}">
                          <a16:colId xmlns:a16="http://schemas.microsoft.com/office/drawing/2014/main" val="1386275839"/>
                        </a:ext>
                      </a:extLst>
                    </a:gridCol>
                  </a:tblGrid>
                  <a:tr h="271945">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𝑿</m:t>
                                    </m:r>
                                  </m:e>
                                  <m:sub>
                                    <m:r>
                                      <a:rPr lang="en-US" sz="1400" b="1" i="1" smtClean="0">
                                        <a:solidFill>
                                          <a:schemeClr val="tx1"/>
                                        </a:solidFill>
                                        <a:latin typeface="Cambria Math" panose="02040503050406030204" pitchFamily="18" charset="0"/>
                                      </a:rPr>
                                      <m:t>𝒕</m:t>
                                    </m:r>
                                    <m:r>
                                      <a:rPr lang="en-US" sz="1400" b="1" i="1" smtClean="0">
                                        <a:solidFill>
                                          <a:schemeClr val="tx1"/>
                                        </a:solidFill>
                                        <a:latin typeface="Cambria Math" panose="02040503050406030204" pitchFamily="18" charset="0"/>
                                      </a:rPr>
                                      <m:t>−</m:t>
                                    </m:r>
                                    <m:r>
                                      <a:rPr lang="en-US" sz="1400" b="1" i="1" smtClean="0">
                                        <a:solidFill>
                                          <a:schemeClr val="tx1"/>
                                        </a:solidFill>
                                        <a:latin typeface="Cambria Math" panose="02040503050406030204" pitchFamily="18" charset="0"/>
                                      </a:rPr>
                                      <m:t>𝟏</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𝑿</m:t>
                                    </m:r>
                                  </m:e>
                                  <m:sub>
                                    <m:r>
                                      <a:rPr lang="en-US" sz="1400" b="1" i="1" smtClean="0">
                                        <a:solidFill>
                                          <a:schemeClr val="tx1"/>
                                        </a:solidFill>
                                        <a:latin typeface="Cambria Math" panose="02040503050406030204" pitchFamily="18" charset="0"/>
                                      </a:rPr>
                                      <m:t>𝒕</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1" i="1" smtClean="0">
                                    <a:solidFill>
                                      <a:schemeClr val="tx1"/>
                                    </a:solidFill>
                                    <a:latin typeface="Cambria Math" panose="02040503050406030204" pitchFamily="18" charset="0"/>
                                  </a:rPr>
                                  <m:t>𝑷</m:t>
                                </m:r>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𝑿</m:t>
                                    </m:r>
                                  </m:e>
                                  <m:sub>
                                    <m:r>
                                      <a:rPr lang="en-US" sz="1400" b="1" i="1" smtClean="0">
                                        <a:solidFill>
                                          <a:schemeClr val="tx1"/>
                                        </a:solidFill>
                                        <a:latin typeface="Cambria Math" panose="02040503050406030204" pitchFamily="18" charset="0"/>
                                      </a:rPr>
                                      <m:t>𝒕</m:t>
                                    </m:r>
                                  </m:sub>
                                </m:sSub>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𝑿</m:t>
                                    </m:r>
                                  </m:e>
                                  <m:sub>
                                    <m:r>
                                      <a:rPr lang="en-US" sz="1400" b="1" i="1" smtClean="0">
                                        <a:solidFill>
                                          <a:schemeClr val="tx1"/>
                                        </a:solidFill>
                                        <a:latin typeface="Cambria Math" panose="02040503050406030204" pitchFamily="18" charset="0"/>
                                      </a:rPr>
                                      <m:t>𝒕</m:t>
                                    </m:r>
                                    <m:r>
                                      <a:rPr lang="en-US" sz="1400" b="1" i="1" smtClean="0">
                                        <a:solidFill>
                                          <a:schemeClr val="tx1"/>
                                        </a:solidFill>
                                        <a:latin typeface="Cambria Math" panose="02040503050406030204" pitchFamily="18" charset="0"/>
                                      </a:rPr>
                                      <m:t>−</m:t>
                                    </m:r>
                                    <m:r>
                                      <a:rPr lang="en-US" sz="1400" b="1" i="1" smtClean="0">
                                        <a:solidFill>
                                          <a:schemeClr val="tx1"/>
                                        </a:solidFill>
                                        <a:latin typeface="Cambria Math" panose="02040503050406030204" pitchFamily="18" charset="0"/>
                                      </a:rPr>
                                      <m:t>𝟏</m:t>
                                    </m:r>
                                  </m:sub>
                                </m:sSub>
                                <m:r>
                                  <a:rPr lang="en-US" sz="1400" b="1" i="1" smtClean="0">
                                    <a:solidFill>
                                      <a:schemeClr val="tx1"/>
                                    </a:solidFill>
                                    <a:latin typeface="Cambria Math" panose="02040503050406030204" pitchFamily="18" charset="0"/>
                                  </a:rPr>
                                  <m:t>)</m:t>
                                </m:r>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561047"/>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0.9</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9412012"/>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0.1</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98291991"/>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0.3</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272103"/>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0.7</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7711307"/>
                      </a:ext>
                    </a:extLst>
                  </a:tr>
                </a:tbl>
              </a:graphicData>
            </a:graphic>
          </p:graphicFrame>
        </mc:Choice>
        <mc:Fallback xmlns="">
          <p:graphicFrame>
            <p:nvGraphicFramePr>
              <p:cNvPr id="8" name="Table 7">
                <a:extLst>
                  <a:ext uri="{FF2B5EF4-FFF2-40B4-BE49-F238E27FC236}">
                    <a16:creationId xmlns:a16="http://schemas.microsoft.com/office/drawing/2014/main" id="{43649400-89F0-13AC-FA4F-7AF05E7E885E}"/>
                  </a:ext>
                </a:extLst>
              </p:cNvPr>
              <p:cNvGraphicFramePr>
                <a:graphicFrameLocks noGrp="1"/>
              </p:cNvGraphicFramePr>
              <p:nvPr/>
            </p:nvGraphicFramePr>
            <p:xfrm>
              <a:off x="1618189" y="4384715"/>
              <a:ext cx="2972484" cy="1524000"/>
            </p:xfrm>
            <a:graphic>
              <a:graphicData uri="http://schemas.openxmlformats.org/drawingml/2006/table">
                <a:tbl>
                  <a:tblPr firstRow="1" bandRow="1">
                    <a:tableStyleId>{5C22544A-7EE6-4342-B048-85BDC9FD1C3A}</a:tableStyleId>
                  </a:tblPr>
                  <a:tblGrid>
                    <a:gridCol w="990828">
                      <a:extLst>
                        <a:ext uri="{9D8B030D-6E8A-4147-A177-3AD203B41FA5}">
                          <a16:colId xmlns:a16="http://schemas.microsoft.com/office/drawing/2014/main" val="3965263106"/>
                        </a:ext>
                      </a:extLst>
                    </a:gridCol>
                    <a:gridCol w="990828">
                      <a:extLst>
                        <a:ext uri="{9D8B030D-6E8A-4147-A177-3AD203B41FA5}">
                          <a16:colId xmlns:a16="http://schemas.microsoft.com/office/drawing/2014/main" val="3176390986"/>
                        </a:ext>
                      </a:extLst>
                    </a:gridCol>
                    <a:gridCol w="990828">
                      <a:extLst>
                        <a:ext uri="{9D8B030D-6E8A-4147-A177-3AD203B41FA5}">
                          <a16:colId xmlns:a16="http://schemas.microsoft.com/office/drawing/2014/main" val="1386275839"/>
                        </a:ext>
                      </a:extLst>
                    </a:gridCol>
                  </a:tblGrid>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82" t="-4167" r="-202564" b="-4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0000" t="-4167" r="-100000" b="-4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564" t="-4167" r="-1282" b="-408333"/>
                          </a:stretch>
                        </a:blipFill>
                      </a:tcPr>
                    </a:tc>
                    <a:extLst>
                      <a:ext uri="{0D108BD9-81ED-4DB2-BD59-A6C34878D82A}">
                        <a16:rowId xmlns:a16="http://schemas.microsoft.com/office/drawing/2014/main" val="374561047"/>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82" t="-104167" r="-202564" b="-3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0000" t="-104167" r="-100000" b="-3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564" t="-104167" r="-1282" b="-308333"/>
                          </a:stretch>
                        </a:blipFill>
                      </a:tcPr>
                    </a:tc>
                    <a:extLst>
                      <a:ext uri="{0D108BD9-81ED-4DB2-BD59-A6C34878D82A}">
                        <a16:rowId xmlns:a16="http://schemas.microsoft.com/office/drawing/2014/main" val="1049412012"/>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82" t="-196000" r="-202564" b="-196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0000" t="-196000" r="-100000" b="-196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564" t="-196000" r="-1282" b="-196000"/>
                          </a:stretch>
                        </a:blipFill>
                      </a:tcPr>
                    </a:tc>
                    <a:extLst>
                      <a:ext uri="{0D108BD9-81ED-4DB2-BD59-A6C34878D82A}">
                        <a16:rowId xmlns:a16="http://schemas.microsoft.com/office/drawing/2014/main" val="2798291991"/>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82" t="-308333" r="-202564" b="-10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0000" t="-308333" r="-100000" b="-10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564" t="-308333" r="-1282" b="-104167"/>
                          </a:stretch>
                        </a:blipFill>
                      </a:tcPr>
                    </a:tc>
                    <a:extLst>
                      <a:ext uri="{0D108BD9-81ED-4DB2-BD59-A6C34878D82A}">
                        <a16:rowId xmlns:a16="http://schemas.microsoft.com/office/drawing/2014/main" val="759272103"/>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82" t="-408333" r="-202564" b="-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0000" t="-408333" r="-100000" b="-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564" t="-408333" r="-1282" b="-4167"/>
                          </a:stretch>
                        </a:blipFill>
                      </a:tcPr>
                    </a:tc>
                    <a:extLst>
                      <a:ext uri="{0D108BD9-81ED-4DB2-BD59-A6C34878D82A}">
                        <a16:rowId xmlns:a16="http://schemas.microsoft.com/office/drawing/2014/main" val="4167711307"/>
                      </a:ext>
                    </a:extLst>
                  </a:tr>
                </a:tbl>
              </a:graphicData>
            </a:graphic>
          </p:graphicFrame>
        </mc:Fallback>
      </mc:AlternateContent>
      <p:pic>
        <p:nvPicPr>
          <p:cNvPr id="2" name="Picture 1" descr="Illustration of the robot with a computerized brain looking out at a sunny landscape and thinking about whether it will continue to be sunny or start to rain.">
            <a:extLst>
              <a:ext uri="{FF2B5EF4-FFF2-40B4-BE49-F238E27FC236}">
                <a16:creationId xmlns:a16="http://schemas.microsoft.com/office/drawing/2014/main" id="{6CDDA274-C18E-3C73-5244-F38DF2F72E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8804" y="660840"/>
            <a:ext cx="4273092" cy="2616016"/>
          </a:xfrm>
          <a:prstGeom prst="rect">
            <a:avLst/>
          </a:prstGeom>
        </p:spPr>
      </p:pic>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9A43A3AF-EA81-A921-7007-13DC7189BCB7}"/>
                  </a:ext>
                </a:extLst>
              </p:cNvPr>
              <p:cNvSpPr txBox="1"/>
              <p:nvPr/>
            </p:nvSpPr>
            <p:spPr>
              <a:xfrm>
                <a:off x="7156400" y="4517087"/>
                <a:ext cx="3757899" cy="125925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3</m:t>
                              </m:r>
                            </m:sub>
                          </m:sSub>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sub>
                        <m:sup/>
                        <m:e>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3</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r>
                            <a:rPr lang="en-US" b="0" i="1" smtClean="0">
                              <a:latin typeface="Cambria Math" panose="02040503050406030204" pitchFamily="18" charset="0"/>
                            </a:rPr>
                            <m:t>)</m:t>
                          </m:r>
                        </m:e>
                      </m:nary>
                    </m:oMath>
                  </m:oMathPara>
                </a14:m>
                <a:endParaRPr lang="en-US" b="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=0.66</m:t>
                      </m:r>
                      <m:d>
                        <m:dPr>
                          <m:begChr m:val="["/>
                          <m:endChr m:val="]"/>
                          <m:ctrlPr>
                            <a:rPr lang="en-US" b="0" i="1" smtClean="0">
                              <a:latin typeface="Cambria Math" panose="02040503050406030204" pitchFamily="18" charset="0"/>
                            </a:rPr>
                          </m:ctrlPr>
                        </m:dPr>
                        <m:e>
                          <m:m>
                            <m:mPr>
                              <m:mcs>
                                <m:mc>
                                  <m:mcPr>
                                    <m:count m:val="1"/>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0.9</m:t>
                                </m:r>
                              </m:e>
                            </m:mr>
                            <m:mr>
                              <m:e>
                                <m:r>
                                  <a:rPr lang="en-US" b="0" i="1" smtClean="0">
                                    <a:latin typeface="Cambria Math" panose="02040503050406030204" pitchFamily="18" charset="0"/>
                                  </a:rPr>
                                  <m:t>0.1</m:t>
                                </m:r>
                              </m:e>
                            </m:mr>
                          </m:m>
                        </m:e>
                      </m:d>
                      <m:r>
                        <a:rPr lang="en-US" b="0" i="1" smtClean="0">
                          <a:latin typeface="Cambria Math" panose="02040503050406030204" pitchFamily="18" charset="0"/>
                        </a:rPr>
                        <m:t> +0.34</m:t>
                      </m:r>
                      <m:d>
                        <m:dPr>
                          <m:begChr m:val="["/>
                          <m:endChr m:val="]"/>
                          <m:ctrlPr>
                            <a:rPr lang="en-US" b="0" i="1" smtClean="0">
                              <a:latin typeface="Cambria Math" panose="02040503050406030204" pitchFamily="18" charset="0"/>
                            </a:rPr>
                          </m:ctrlPr>
                        </m:dPr>
                        <m:e>
                          <m:m>
                            <m:mPr>
                              <m:mcs>
                                <m:mc>
                                  <m:mcPr>
                                    <m:count m:val="1"/>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0.3</m:t>
                                </m:r>
                              </m:e>
                            </m:mr>
                            <m:mr>
                              <m:e>
                                <m:r>
                                  <a:rPr lang="en-US" b="0" i="1" smtClean="0">
                                    <a:latin typeface="Cambria Math" panose="02040503050406030204" pitchFamily="18" charset="0"/>
                                  </a:rPr>
                                  <m:t>0.7</m:t>
                                </m:r>
                              </m:e>
                            </m:mr>
                          </m:m>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m>
                            <m:mPr>
                              <m:mcs>
                                <m:mc>
                                  <m:mcPr>
                                    <m:count m:val="1"/>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0.696</m:t>
                                </m:r>
                              </m:e>
                            </m:mr>
                            <m:mr>
                              <m:e>
                                <m:r>
                                  <a:rPr lang="en-US" b="0" i="1" smtClean="0">
                                    <a:latin typeface="Cambria Math" panose="02040503050406030204" pitchFamily="18" charset="0"/>
                                  </a:rPr>
                                  <m:t>0.304</m:t>
                                </m:r>
                              </m:e>
                            </m:mr>
                          </m:m>
                        </m:e>
                      </m:d>
                      <m:r>
                        <a:rPr lang="en-US" b="0" i="1" smtClean="0">
                          <a:latin typeface="Cambria Math" panose="02040503050406030204" pitchFamily="18" charset="0"/>
                        </a:rPr>
                        <m:t> </m:t>
                      </m:r>
                    </m:oMath>
                  </m:oMathPara>
                </a14:m>
                <a:endParaRPr lang="en-US" dirty="0"/>
              </a:p>
            </p:txBody>
          </p:sp>
        </mc:Choice>
        <mc:Fallback>
          <p:sp>
            <p:nvSpPr>
              <p:cNvPr id="9" name="TextBox 8">
                <a:extLst>
                  <a:ext uri="{FF2B5EF4-FFF2-40B4-BE49-F238E27FC236}">
                    <a16:creationId xmlns:a16="http://schemas.microsoft.com/office/drawing/2014/main" id="{9A43A3AF-EA81-A921-7007-13DC7189BCB7}"/>
                  </a:ext>
                </a:extLst>
              </p:cNvPr>
              <p:cNvSpPr txBox="1">
                <a:spLocks noRot="1" noChangeAspect="1" noMove="1" noResize="1" noEditPoints="1" noAdjustHandles="1" noChangeArrowheads="1" noChangeShapeType="1" noTextEdit="1"/>
              </p:cNvSpPr>
              <p:nvPr/>
            </p:nvSpPr>
            <p:spPr>
              <a:xfrm>
                <a:off x="7156400" y="4517087"/>
                <a:ext cx="3757899" cy="1259255"/>
              </a:xfrm>
              <a:prstGeom prst="rect">
                <a:avLst/>
              </a:prstGeom>
              <a:blipFill>
                <a:blip r:embed="rId5"/>
                <a:stretch>
                  <a:fillRect t="-73267" b="-63366"/>
                </a:stretch>
              </a:blipFill>
            </p:spPr>
            <p:txBody>
              <a:bodyPr/>
              <a:lstStyle/>
              <a:p>
                <a:r>
                  <a:rPr lang="en-US">
                    <a:noFill/>
                  </a:rPr>
                  <a:t> </a:t>
                </a:r>
              </a:p>
            </p:txBody>
          </p:sp>
        </mc:Fallback>
      </mc:AlternateContent>
    </p:spTree>
    <p:extLst>
      <p:ext uri="{BB962C8B-B14F-4D97-AF65-F5344CB8AC3E}">
        <p14:creationId xmlns:p14="http://schemas.microsoft.com/office/powerpoint/2010/main" val="1682136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2EF1169-EE66-4295-5DF6-68A20D229637}"/>
              </a:ext>
            </a:extLst>
          </p:cNvPr>
          <p:cNvSpPr>
            <a:spLocks noGrp="1"/>
          </p:cNvSpPr>
          <p:nvPr>
            <p:ph type="title"/>
          </p:nvPr>
        </p:nvSpPr>
        <p:spPr/>
        <p:txBody>
          <a:bodyPr/>
          <a:lstStyle/>
          <a:p>
            <a:r>
              <a:rPr lang="en-US" dirty="0"/>
              <a:t>Forward Algorithm</a:t>
            </a:r>
          </a:p>
        </p:txBody>
      </p:sp>
      <p:sp>
        <p:nvSpPr>
          <p:cNvPr id="4" name="Date Placeholder 3">
            <a:extLst>
              <a:ext uri="{FF2B5EF4-FFF2-40B4-BE49-F238E27FC236}">
                <a16:creationId xmlns:a16="http://schemas.microsoft.com/office/drawing/2014/main" id="{F5DD1919-2271-1791-927B-6356B4F83F75}"/>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19A4899F-FD6B-EA3F-3071-7A64644C1A8B}"/>
              </a:ext>
            </a:extLst>
          </p:cNvPr>
          <p:cNvSpPr>
            <a:spLocks noGrp="1"/>
          </p:cNvSpPr>
          <p:nvPr>
            <p:ph type="sldNum" sz="quarter" idx="12"/>
          </p:nvPr>
        </p:nvSpPr>
        <p:spPr/>
        <p:txBody>
          <a:bodyPr/>
          <a:lstStyle/>
          <a:p>
            <a:fld id="{0C6CD854-DD62-6C4B-87F1-66B34D688D3F}" type="slidenum">
              <a:rPr lang="en-US" smtClean="0"/>
              <a:t>11</a:t>
            </a:fld>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730C59C-7862-17C9-0F8E-8FAC43AB926D}"/>
                  </a:ext>
                </a:extLst>
              </p:cNvPr>
              <p:cNvSpPr txBox="1"/>
              <p:nvPr/>
            </p:nvSpPr>
            <p:spPr>
              <a:xfrm>
                <a:off x="1305873" y="2952165"/>
                <a:ext cx="9580251" cy="94192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𝑃</m:t>
                      </m:r>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𝑋</m:t>
                              </m:r>
                            </m:e>
                            <m:sub>
                              <m:r>
                                <a:rPr lang="en-US" sz="2400" b="0" i="1" smtClean="0">
                                  <a:latin typeface="Cambria Math" panose="02040503050406030204" pitchFamily="18" charset="0"/>
                                </a:rPr>
                                <m:t>𝑡</m:t>
                              </m:r>
                            </m:sub>
                          </m:sSub>
                        </m:e>
                      </m:d>
                      <m:r>
                        <a:rPr lang="en-US" sz="2400" b="0" i="1" smtClean="0">
                          <a:latin typeface="Cambria Math" panose="02040503050406030204" pitchFamily="18" charset="0"/>
                        </a:rPr>
                        <m:t>=</m:t>
                      </m:r>
                      <m:nary>
                        <m:naryPr>
                          <m:chr m:val="∑"/>
                          <m:supHide m:val="on"/>
                          <m:ctrlPr>
                            <a:rPr lang="en-US" sz="2400" b="0" i="1" smtClean="0">
                              <a:latin typeface="Cambria Math" panose="02040503050406030204" pitchFamily="18" charset="0"/>
                            </a:rPr>
                          </m:ctrlPr>
                        </m:naryPr>
                        <m:sub>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𝑡</m:t>
                              </m:r>
                              <m:r>
                                <a:rPr lang="en-US" sz="2400" b="0" i="1" smtClean="0">
                                  <a:latin typeface="Cambria Math" panose="02040503050406030204" pitchFamily="18" charset="0"/>
                                </a:rPr>
                                <m:t>−1</m:t>
                              </m:r>
                            </m:sub>
                          </m:sSub>
                        </m:sub>
                        <m:sup/>
                        <m:e>
                          <m:r>
                            <a:rPr lang="en-US" sz="2400" b="0" i="1" smtClean="0">
                              <a:latin typeface="Cambria Math" panose="02040503050406030204" pitchFamily="18" charset="0"/>
                            </a:rPr>
                            <m:t>𝑃</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𝑋</m:t>
                              </m:r>
                            </m:e>
                            <m:sub>
                              <m:r>
                                <a:rPr lang="en-US" sz="2400" b="0" i="1" smtClean="0">
                                  <a:latin typeface="Cambria Math" panose="02040503050406030204" pitchFamily="18" charset="0"/>
                                </a:rPr>
                                <m:t>𝑡</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𝑋</m:t>
                              </m:r>
                            </m:e>
                            <m:sub>
                              <m:r>
                                <a:rPr lang="en-US" sz="2400" b="0" i="1" smtClean="0">
                                  <a:latin typeface="Cambria Math" panose="02040503050406030204" pitchFamily="18" charset="0"/>
                                </a:rPr>
                                <m:t>𝑡</m:t>
                              </m:r>
                              <m:r>
                                <a:rPr lang="en-US" sz="2400" b="0" i="1" smtClean="0">
                                  <a:latin typeface="Cambria Math" panose="02040503050406030204" pitchFamily="18" charset="0"/>
                                </a:rPr>
                                <m:t>−1</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𝑡</m:t>
                              </m:r>
                              <m:r>
                                <a:rPr lang="en-US" sz="2400" b="0" i="1" smtClean="0">
                                  <a:latin typeface="Cambria Math" panose="02040503050406030204" pitchFamily="18" charset="0"/>
                                </a:rPr>
                                <m:t>−1</m:t>
                              </m:r>
                            </m:sub>
                          </m:sSub>
                          <m:r>
                            <a:rPr lang="en-US" sz="2400" b="0" i="1" smtClean="0">
                              <a:latin typeface="Cambria Math" panose="02040503050406030204" pitchFamily="18" charset="0"/>
                            </a:rPr>
                            <m:t>)</m:t>
                          </m:r>
                        </m:e>
                      </m:nary>
                      <m:r>
                        <a:rPr lang="en-US" sz="2400" b="0" i="1" smtClean="0">
                          <a:latin typeface="Cambria Math" panose="02040503050406030204" pitchFamily="18" charset="0"/>
                        </a:rPr>
                        <m:t>=</m:t>
                      </m:r>
                      <m:nary>
                        <m:naryPr>
                          <m:chr m:val="∑"/>
                          <m:supHide m:val="on"/>
                          <m:ctrlPr>
                            <a:rPr lang="en-US" sz="2400" b="0" i="1" smtClean="0">
                              <a:latin typeface="Cambria Math" panose="02040503050406030204" pitchFamily="18" charset="0"/>
                            </a:rPr>
                          </m:ctrlPr>
                        </m:naryPr>
                        <m:sub>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𝑡</m:t>
                              </m:r>
                              <m:r>
                                <a:rPr lang="en-US" sz="2400" b="0" i="1" smtClean="0">
                                  <a:latin typeface="Cambria Math" panose="02040503050406030204" pitchFamily="18" charset="0"/>
                                </a:rPr>
                                <m:t>−1</m:t>
                              </m:r>
                            </m:sub>
                          </m:sSub>
                        </m:sub>
                        <m:sup/>
                        <m:e>
                          <m:r>
                            <a:rPr lang="en-US" sz="2400" b="0" i="1" smtClean="0">
                              <a:latin typeface="Cambria Math" panose="02040503050406030204" pitchFamily="18" charset="0"/>
                            </a:rPr>
                            <m:t>𝑃</m:t>
                          </m:r>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𝑋</m:t>
                                  </m:r>
                                </m:e>
                                <m:sub>
                                  <m:r>
                                    <a:rPr lang="en-US" sz="2400" b="0" i="1" smtClean="0">
                                      <a:latin typeface="Cambria Math" panose="02040503050406030204" pitchFamily="18" charset="0"/>
                                    </a:rPr>
                                    <m:t>𝑡</m:t>
                                  </m:r>
                                  <m:r>
                                    <a:rPr lang="en-US" sz="2400" b="0" i="1" smtClean="0">
                                      <a:latin typeface="Cambria Math" panose="02040503050406030204" pitchFamily="18" charset="0"/>
                                    </a:rPr>
                                    <m:t>−1</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𝑡</m:t>
                                  </m:r>
                                  <m:r>
                                    <a:rPr lang="en-US" sz="2400" b="0" i="1" smtClean="0">
                                      <a:latin typeface="Cambria Math" panose="02040503050406030204" pitchFamily="18" charset="0"/>
                                    </a:rPr>
                                    <m:t>−1</m:t>
                                  </m:r>
                                </m:sub>
                              </m:sSub>
                            </m:e>
                          </m:d>
                          <m:r>
                            <a:rPr lang="en-US" sz="2400" b="0" i="1" smtClean="0">
                              <a:latin typeface="Cambria Math" panose="02040503050406030204" pitchFamily="18" charset="0"/>
                            </a:rPr>
                            <m:t>𝑃</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𝑋</m:t>
                              </m:r>
                            </m:e>
                            <m:sub>
                              <m:r>
                                <a:rPr lang="en-US" sz="2400" b="0" i="1" smtClean="0">
                                  <a:latin typeface="Cambria Math" panose="02040503050406030204" pitchFamily="18" charset="0"/>
                                </a:rPr>
                                <m:t>𝑡</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𝑋</m:t>
                              </m:r>
                            </m:e>
                            <m:sub>
                              <m:r>
                                <a:rPr lang="en-US" sz="2400" b="0" i="1" smtClean="0">
                                  <a:latin typeface="Cambria Math" panose="02040503050406030204" pitchFamily="18" charset="0"/>
                                </a:rPr>
                                <m:t>𝑡</m:t>
                              </m:r>
                              <m:r>
                                <a:rPr lang="en-US" sz="2400" b="0" i="1" smtClean="0">
                                  <a:latin typeface="Cambria Math" panose="02040503050406030204" pitchFamily="18" charset="0"/>
                                </a:rPr>
                                <m:t>−1</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𝑡</m:t>
                              </m:r>
                              <m:r>
                                <a:rPr lang="en-US" sz="2400" b="0" i="1" smtClean="0">
                                  <a:latin typeface="Cambria Math" panose="02040503050406030204" pitchFamily="18" charset="0"/>
                                </a:rPr>
                                <m:t>−1</m:t>
                              </m:r>
                            </m:sub>
                          </m:sSub>
                          <m:r>
                            <a:rPr lang="en-US" sz="2400" b="0" i="1" smtClean="0">
                              <a:latin typeface="Cambria Math" panose="02040503050406030204" pitchFamily="18" charset="0"/>
                            </a:rPr>
                            <m:t>)</m:t>
                          </m:r>
                        </m:e>
                      </m:nary>
                    </m:oMath>
                  </m:oMathPara>
                </a14:m>
                <a:endParaRPr lang="en-US" sz="2400" dirty="0"/>
              </a:p>
            </p:txBody>
          </p:sp>
        </mc:Choice>
        <mc:Fallback xmlns="">
          <p:sp>
            <p:nvSpPr>
              <p:cNvPr id="8" name="TextBox 7">
                <a:extLst>
                  <a:ext uri="{FF2B5EF4-FFF2-40B4-BE49-F238E27FC236}">
                    <a16:creationId xmlns:a16="http://schemas.microsoft.com/office/drawing/2014/main" id="{4730C59C-7862-17C9-0F8E-8FAC43AB926D}"/>
                  </a:ext>
                </a:extLst>
              </p:cNvPr>
              <p:cNvSpPr txBox="1">
                <a:spLocks noRot="1" noChangeAspect="1" noMove="1" noResize="1" noEditPoints="1" noAdjustHandles="1" noChangeArrowheads="1" noChangeShapeType="1" noTextEdit="1"/>
              </p:cNvSpPr>
              <p:nvPr/>
            </p:nvSpPr>
            <p:spPr>
              <a:xfrm>
                <a:off x="1305873" y="2952165"/>
                <a:ext cx="9580251" cy="941925"/>
              </a:xfrm>
              <a:prstGeom prst="rect">
                <a:avLst/>
              </a:prstGeom>
              <a:blipFill>
                <a:blip r:embed="rId2"/>
                <a:stretch>
                  <a:fillRect l="-132" t="-141333" r="-529" b="-189333"/>
                </a:stretch>
              </a:blipFill>
            </p:spPr>
            <p:txBody>
              <a:bodyPr/>
              <a:lstStyle/>
              <a:p>
                <a:r>
                  <a:rPr lang="en-US">
                    <a:noFill/>
                  </a:rPr>
                  <a:t> </a:t>
                </a:r>
              </a:p>
            </p:txBody>
          </p:sp>
        </mc:Fallback>
      </mc:AlternateContent>
      <p:sp>
        <p:nvSpPr>
          <p:cNvPr id="9" name="Rounded Rectangle 8">
            <a:extLst>
              <a:ext uri="{FF2B5EF4-FFF2-40B4-BE49-F238E27FC236}">
                <a16:creationId xmlns:a16="http://schemas.microsoft.com/office/drawing/2014/main" id="{6FAD4F62-EE3E-F23C-5E28-70C72B3F6163}"/>
              </a:ext>
              <a:ext uri="{C183D7F6-B498-43B3-948B-1728B52AA6E4}">
                <adec:decorative xmlns:adec="http://schemas.microsoft.com/office/drawing/2017/decorative" val="1"/>
              </a:ext>
            </a:extLst>
          </p:cNvPr>
          <p:cNvSpPr/>
          <p:nvPr/>
        </p:nvSpPr>
        <p:spPr>
          <a:xfrm>
            <a:off x="6376087" y="3084723"/>
            <a:ext cx="1952368" cy="531340"/>
          </a:xfrm>
          <a:prstGeom prst="roundRect">
            <a:avLst>
              <a:gd name="adj" fmla="val 9690"/>
            </a:avLst>
          </a:prstGeom>
          <a:noFill/>
          <a:ln w="38100">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090B9588-47B6-E5AB-87ED-57D0D030A1DD}"/>
              </a:ext>
              <a:ext uri="{C183D7F6-B498-43B3-948B-1728B52AA6E4}">
                <adec:decorative xmlns:adec="http://schemas.microsoft.com/office/drawing/2017/decorative" val="1"/>
              </a:ext>
            </a:extLst>
          </p:cNvPr>
          <p:cNvSpPr/>
          <p:nvPr/>
        </p:nvSpPr>
        <p:spPr>
          <a:xfrm>
            <a:off x="8402594" y="3084723"/>
            <a:ext cx="2483529" cy="531340"/>
          </a:xfrm>
          <a:prstGeom prst="roundRect">
            <a:avLst>
              <a:gd name="adj" fmla="val 9690"/>
            </a:avLst>
          </a:prstGeom>
          <a:noFill/>
          <a:ln w="38100">
            <a:solidFill>
              <a:schemeClr val="accent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4B11AB6-90CD-9380-BBD6-7AB879B512AE}"/>
              </a:ext>
            </a:extLst>
          </p:cNvPr>
          <p:cNvSpPr txBox="1"/>
          <p:nvPr/>
        </p:nvSpPr>
        <p:spPr>
          <a:xfrm>
            <a:off x="6638133" y="2622030"/>
            <a:ext cx="1428276" cy="369332"/>
          </a:xfrm>
          <a:prstGeom prst="rect">
            <a:avLst/>
          </a:prstGeom>
          <a:noFill/>
        </p:spPr>
        <p:txBody>
          <a:bodyPr wrap="none" rtlCol="0">
            <a:spAutoFit/>
          </a:bodyPr>
          <a:lstStyle/>
          <a:p>
            <a:r>
              <a:rPr lang="en-US" b="1" dirty="0">
                <a:solidFill>
                  <a:schemeClr val="accent3"/>
                </a:solidFill>
              </a:rPr>
              <a:t>Prior Belief</a:t>
            </a:r>
          </a:p>
        </p:txBody>
      </p:sp>
      <p:sp>
        <p:nvSpPr>
          <p:cNvPr id="12" name="TextBox 11">
            <a:extLst>
              <a:ext uri="{FF2B5EF4-FFF2-40B4-BE49-F238E27FC236}">
                <a16:creationId xmlns:a16="http://schemas.microsoft.com/office/drawing/2014/main" id="{260B070E-7353-21C8-E519-A08EFA4E8DF2}"/>
              </a:ext>
            </a:extLst>
          </p:cNvPr>
          <p:cNvSpPr txBox="1"/>
          <p:nvPr/>
        </p:nvSpPr>
        <p:spPr>
          <a:xfrm>
            <a:off x="8611286" y="2622030"/>
            <a:ext cx="2066143" cy="369332"/>
          </a:xfrm>
          <a:prstGeom prst="rect">
            <a:avLst/>
          </a:prstGeom>
          <a:noFill/>
        </p:spPr>
        <p:txBody>
          <a:bodyPr wrap="none" rtlCol="0">
            <a:spAutoFit/>
          </a:bodyPr>
          <a:lstStyle/>
          <a:p>
            <a:pPr algn="ctr"/>
            <a:r>
              <a:rPr lang="en-US" b="1" dirty="0">
                <a:solidFill>
                  <a:schemeClr val="accent4"/>
                </a:solidFill>
              </a:rPr>
              <a:t>Transition Model</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1CEAA1DE-A719-B3D7-55EC-A390BB1E88BC}"/>
                  </a:ext>
                </a:extLst>
              </p:cNvPr>
              <p:cNvSpPr txBox="1"/>
              <p:nvPr/>
            </p:nvSpPr>
            <p:spPr>
              <a:xfrm>
                <a:off x="497158" y="1638000"/>
                <a:ext cx="3942233" cy="369332"/>
              </a:xfrm>
              <a:prstGeom prst="rect">
                <a:avLst/>
              </a:prstGeom>
              <a:noFill/>
            </p:spPr>
            <p:txBody>
              <a:bodyPr wrap="none" rtlCol="0">
                <a:spAutoFit/>
              </a:bodyPr>
              <a:lstStyle/>
              <a:p>
                <a:r>
                  <a:rPr lang="en-US" dirty="0"/>
                  <a:t>Iterate update step starting at </a:t>
                </a:r>
                <a14:m>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=0</m:t>
                    </m:r>
                  </m:oMath>
                </a14:m>
                <a:r>
                  <a:rPr lang="en-US" dirty="0"/>
                  <a:t>:</a:t>
                </a:r>
              </a:p>
            </p:txBody>
          </p:sp>
        </mc:Choice>
        <mc:Fallback xmlns="">
          <p:sp>
            <p:nvSpPr>
              <p:cNvPr id="13" name="TextBox 12">
                <a:extLst>
                  <a:ext uri="{FF2B5EF4-FFF2-40B4-BE49-F238E27FC236}">
                    <a16:creationId xmlns:a16="http://schemas.microsoft.com/office/drawing/2014/main" id="{1CEAA1DE-A719-B3D7-55EC-A390BB1E88BC}"/>
                  </a:ext>
                </a:extLst>
              </p:cNvPr>
              <p:cNvSpPr txBox="1">
                <a:spLocks noRot="1" noChangeAspect="1" noMove="1" noResize="1" noEditPoints="1" noAdjustHandles="1" noChangeArrowheads="1" noChangeShapeType="1" noTextEdit="1"/>
              </p:cNvSpPr>
              <p:nvPr/>
            </p:nvSpPr>
            <p:spPr>
              <a:xfrm>
                <a:off x="497158" y="1638000"/>
                <a:ext cx="3942233" cy="369332"/>
              </a:xfrm>
              <a:prstGeom prst="rect">
                <a:avLst/>
              </a:prstGeom>
              <a:blipFill>
                <a:blip r:embed="rId3"/>
                <a:stretch>
                  <a:fillRect l="-1286" t="-10345" r="-322" b="-27586"/>
                </a:stretch>
              </a:blipFill>
            </p:spPr>
            <p:txBody>
              <a:bodyPr/>
              <a:lstStyle/>
              <a:p>
                <a:r>
                  <a:rPr lang="en-US">
                    <a:noFill/>
                  </a:rPr>
                  <a:t> </a:t>
                </a:r>
              </a:p>
            </p:txBody>
          </p:sp>
        </mc:Fallback>
      </mc:AlternateContent>
    </p:spTree>
    <p:extLst>
      <p:ext uri="{BB962C8B-B14F-4D97-AF65-F5344CB8AC3E}">
        <p14:creationId xmlns:p14="http://schemas.microsoft.com/office/powerpoint/2010/main" val="3973423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9D56360-CA20-609F-3ECE-FE4D4DCF0C70}"/>
              </a:ext>
            </a:extLst>
          </p:cNvPr>
          <p:cNvSpPr>
            <a:spLocks noGrp="1"/>
          </p:cNvSpPr>
          <p:nvPr>
            <p:ph type="title"/>
          </p:nvPr>
        </p:nvSpPr>
        <p:spPr/>
        <p:txBody>
          <a:bodyPr/>
          <a:lstStyle/>
          <a:p>
            <a:r>
              <a:rPr lang="en-US" dirty="0"/>
              <a:t>N-Gram Models</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841745C8-11F1-C796-97E1-16EE140BE7E8}"/>
                  </a:ext>
                </a:extLst>
              </p:cNvPr>
              <p:cNvSpPr>
                <a:spLocks noGrp="1"/>
              </p:cNvSpPr>
              <p:nvPr>
                <p:ph idx="1"/>
              </p:nvPr>
            </p:nvSpPr>
            <p:spPr/>
            <p:txBody>
              <a:bodyPr>
                <a:noAutofit/>
              </a:bodyPr>
              <a:lstStyle/>
              <a:p>
                <a:pPr marL="0" indent="0">
                  <a:buNone/>
                </a:pPr>
                <a:r>
                  <a:rPr lang="en-US" b="1" dirty="0">
                    <a:solidFill>
                      <a:schemeClr val="accent3"/>
                    </a:solidFill>
                    <a:latin typeface="Avenir Next" panose="020B0503020202020204" pitchFamily="34" charset="0"/>
                  </a:rPr>
                  <a:t>Goal: </a:t>
                </a:r>
                <a:r>
                  <a:rPr lang="en-US" dirty="0"/>
                  <a:t>Predict next word in sequence given training data</a:t>
                </a:r>
              </a:p>
              <a:p>
                <a:r>
                  <a:rPr lang="en-US" dirty="0"/>
                  <a:t>States: word at position </a:t>
                </a:r>
                <a14:m>
                  <m:oMath xmlns:m="http://schemas.openxmlformats.org/officeDocument/2006/math">
                    <m:r>
                      <a:rPr lang="en-US" b="0" i="1" smtClean="0">
                        <a:latin typeface="Cambria Math" panose="02040503050406030204" pitchFamily="18" charset="0"/>
                      </a:rPr>
                      <m:t>𝑡</m:t>
                    </m:r>
                  </m:oMath>
                </a14:m>
                <a:r>
                  <a:rPr lang="en-US" dirty="0"/>
                  <a:t> in sentence</a:t>
                </a:r>
              </a:p>
              <a:p>
                <a:r>
                  <a:rPr lang="en-US" dirty="0"/>
                  <a:t>Transition Model</a:t>
                </a:r>
              </a:p>
              <a:p>
                <a:pPr lvl="1">
                  <a:buClr>
                    <a:schemeClr val="tx1"/>
                  </a:buClr>
                </a:pPr>
                <a:r>
                  <a:rPr lang="en-US" b="1" dirty="0">
                    <a:solidFill>
                      <a:schemeClr val="accent1"/>
                    </a:solidFill>
                  </a:rPr>
                  <a:t>Unigram</a:t>
                </a:r>
                <a:r>
                  <a:rPr lang="en-US" dirty="0"/>
                  <a:t> (zero-order):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Word</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m:t>
                    </m:r>
                  </m:oMath>
                </a14:m>
                <a:endParaRPr lang="en-US" dirty="0"/>
              </a:p>
              <a:p>
                <a:pPr marL="914400" lvl="2" indent="0" algn="ctr">
                  <a:buClr>
                    <a:schemeClr val="tx1"/>
                  </a:buClr>
                  <a:buNone/>
                </a:pPr>
                <a:r>
                  <a:rPr lang="en-US" dirty="0"/>
                  <a:t>“logical are as are confusion a may right tries agent goal the was…”</a:t>
                </a:r>
              </a:p>
              <a:p>
                <a:pPr marL="914400" lvl="2" indent="0" algn="ctr">
                  <a:buClr>
                    <a:schemeClr val="tx1"/>
                  </a:buClr>
                  <a:buNone/>
                </a:pPr>
                <a:endParaRPr lang="en-US" sz="1000" dirty="0"/>
              </a:p>
              <a:p>
                <a:pPr lvl="1">
                  <a:buClr>
                    <a:schemeClr val="tx1"/>
                  </a:buClr>
                </a:pPr>
                <a:r>
                  <a:rPr lang="en-US" b="1" dirty="0">
                    <a:solidFill>
                      <a:schemeClr val="accent2"/>
                    </a:solidFill>
                  </a:rPr>
                  <a:t>Bigram</a:t>
                </a:r>
                <a:r>
                  <a:rPr lang="en-US" dirty="0"/>
                  <a:t> (first-order):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Word</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Word</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m:t>
                    </m:r>
                  </m:oMath>
                </a14:m>
                <a:endParaRPr lang="en-US" dirty="0"/>
              </a:p>
              <a:p>
                <a:pPr marL="457200" lvl="1" indent="0" algn="ctr">
                  <a:buClr>
                    <a:schemeClr val="tx1"/>
                  </a:buClr>
                  <a:buNone/>
                </a:pPr>
                <a:r>
                  <a:rPr lang="en-US" dirty="0"/>
                  <a:t>“systems are very similar computational approach would be represented…”</a:t>
                </a:r>
              </a:p>
              <a:p>
                <a:pPr marL="457200" lvl="1" indent="0" algn="ctr">
                  <a:buClr>
                    <a:schemeClr val="tx1"/>
                  </a:buClr>
                  <a:buNone/>
                </a:pPr>
                <a:endParaRPr lang="en-US" sz="1000" dirty="0"/>
              </a:p>
              <a:p>
                <a:pPr lvl="1">
                  <a:buClr>
                    <a:schemeClr val="tx1"/>
                  </a:buClr>
                </a:pPr>
                <a:r>
                  <a:rPr lang="en-US" b="1" dirty="0">
                    <a:solidFill>
                      <a:schemeClr val="accent4"/>
                    </a:solidFill>
                  </a:rPr>
                  <a:t>Trigram</a:t>
                </a:r>
                <a:r>
                  <a:rPr lang="en-US" dirty="0"/>
                  <a:t> (second-order):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Word</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Word</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Word</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oMath>
                </a14:m>
                <a:endParaRPr lang="en-US" dirty="0"/>
              </a:p>
              <a:p>
                <a:pPr marL="457200" lvl="1" indent="0" algn="ctr">
                  <a:buClr>
                    <a:schemeClr val="tx1"/>
                  </a:buClr>
                  <a:buNone/>
                </a:pPr>
                <a:r>
                  <a:rPr lang="en-US" dirty="0"/>
                  <a:t>“planning and scheduling are integrated the success of naïve bayes model is…”</a:t>
                </a:r>
              </a:p>
              <a:p>
                <a:pPr marL="0" indent="0">
                  <a:buClr>
                    <a:schemeClr val="tx1"/>
                  </a:buClr>
                  <a:buNone/>
                </a:pPr>
                <a:endParaRPr lang="en-US" dirty="0"/>
              </a:p>
            </p:txBody>
          </p:sp>
        </mc:Choice>
        <mc:Fallback xmlns="">
          <p:sp>
            <p:nvSpPr>
              <p:cNvPr id="7" name="Content Placeholder 6">
                <a:extLst>
                  <a:ext uri="{FF2B5EF4-FFF2-40B4-BE49-F238E27FC236}">
                    <a16:creationId xmlns:a16="http://schemas.microsoft.com/office/drawing/2014/main" id="{841745C8-11F1-C796-97E1-16EE140BE7E8}"/>
                  </a:ext>
                </a:extLst>
              </p:cNvPr>
              <p:cNvSpPr>
                <a:spLocks noGrp="1" noRot="1" noChangeAspect="1" noMove="1" noResize="1" noEditPoints="1" noAdjustHandles="1" noChangeArrowheads="1" noChangeShapeType="1" noTextEdit="1"/>
              </p:cNvSpPr>
              <p:nvPr>
                <p:ph idx="1"/>
              </p:nvPr>
            </p:nvSpPr>
            <p:spPr>
              <a:blipFill>
                <a:blip r:embed="rId2"/>
                <a:stretch>
                  <a:fillRect l="-90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D1AB7637-C997-A8C5-81BE-73CF29F71019}"/>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24F2188C-C195-0FF4-0CBD-C25CE8C360E0}"/>
              </a:ext>
            </a:extLst>
          </p:cNvPr>
          <p:cNvSpPr>
            <a:spLocks noGrp="1"/>
          </p:cNvSpPr>
          <p:nvPr>
            <p:ph type="sldNum" sz="quarter" idx="12"/>
          </p:nvPr>
        </p:nvSpPr>
        <p:spPr/>
        <p:txBody>
          <a:bodyPr/>
          <a:lstStyle/>
          <a:p>
            <a:fld id="{0C6CD854-DD62-6C4B-87F1-66B34D688D3F}" type="slidenum">
              <a:rPr lang="en-US" smtClean="0"/>
              <a:t>12</a:t>
            </a:fld>
            <a:endParaRPr lang="en-US"/>
          </a:p>
        </p:txBody>
      </p:sp>
    </p:spTree>
    <p:extLst>
      <p:ext uri="{BB962C8B-B14F-4D97-AF65-F5344CB8AC3E}">
        <p14:creationId xmlns:p14="http://schemas.microsoft.com/office/powerpoint/2010/main" val="2550978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2EC16-18E8-EEAB-ECC0-5E7E8DD1CAA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75DB143-8142-3EB6-5EC2-699DBB31F633}"/>
              </a:ext>
            </a:extLst>
          </p:cNvPr>
          <p:cNvSpPr>
            <a:spLocks noGrp="1"/>
          </p:cNvSpPr>
          <p:nvPr>
            <p:ph type="title"/>
          </p:nvPr>
        </p:nvSpPr>
        <p:spPr/>
        <p:txBody>
          <a:bodyPr/>
          <a:lstStyle/>
          <a:p>
            <a:r>
              <a:rPr lang="en-US" dirty="0"/>
              <a:t>Web Browsing</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72A0AAAD-40C1-F977-5B30-B3982F7AE72A}"/>
                  </a:ext>
                </a:extLst>
              </p:cNvPr>
              <p:cNvSpPr>
                <a:spLocks noGrp="1"/>
              </p:cNvSpPr>
              <p:nvPr>
                <p:ph idx="1"/>
              </p:nvPr>
            </p:nvSpPr>
            <p:spPr/>
            <p:txBody>
              <a:bodyPr>
                <a:noAutofit/>
              </a:bodyPr>
              <a:lstStyle/>
              <a:p>
                <a:pPr marL="0" indent="0">
                  <a:buNone/>
                </a:pPr>
                <a:r>
                  <a:rPr lang="en-US" b="1" dirty="0">
                    <a:solidFill>
                      <a:schemeClr val="accent3"/>
                    </a:solidFill>
                    <a:latin typeface="Avenir Next" panose="020B0503020202020204" pitchFamily="34" charset="0"/>
                  </a:rPr>
                  <a:t>Goal: </a:t>
                </a:r>
                <a:r>
                  <a:rPr lang="en-US" dirty="0"/>
                  <a:t>Find stationary distribution over pages</a:t>
                </a:r>
              </a:p>
              <a:p>
                <a:pPr lvl="1"/>
                <a:r>
                  <a:rPr lang="en-US" dirty="0"/>
                  <a:t>What fraction of time is spent in any given page?</a:t>
                </a:r>
              </a:p>
              <a:p>
                <a:r>
                  <a:rPr lang="en-US" dirty="0"/>
                  <a:t>States: URL visited at step </a:t>
                </a:r>
                <a14:m>
                  <m:oMath xmlns:m="http://schemas.openxmlformats.org/officeDocument/2006/math">
                    <m:r>
                      <a:rPr lang="en-US" b="0" i="1" smtClean="0">
                        <a:latin typeface="Cambria Math" panose="02040503050406030204" pitchFamily="18" charset="0"/>
                      </a:rPr>
                      <m:t>𝑡</m:t>
                    </m:r>
                  </m:oMath>
                </a14:m>
                <a:r>
                  <a:rPr lang="en-US" dirty="0"/>
                  <a:t> </a:t>
                </a:r>
              </a:p>
              <a:p>
                <a:r>
                  <a:rPr lang="en-US" dirty="0"/>
                  <a:t>Transition Model</a:t>
                </a:r>
              </a:p>
              <a:p>
                <a:pPr lvl="1"/>
                <a:r>
                  <a:rPr lang="en-US" dirty="0"/>
                  <a:t>With probability </a:t>
                </a:r>
                <a14:m>
                  <m:oMath xmlns:m="http://schemas.openxmlformats.org/officeDocument/2006/math">
                    <m:r>
                      <a:rPr lang="en-US" b="1" i="1" smtClean="0">
                        <a:solidFill>
                          <a:schemeClr val="accent4"/>
                        </a:solidFill>
                        <a:latin typeface="Cambria Math" panose="02040503050406030204" pitchFamily="18" charset="0"/>
                      </a:rPr>
                      <m:t>𝒑</m:t>
                    </m:r>
                  </m:oMath>
                </a14:m>
                <a:r>
                  <a:rPr lang="en-US" dirty="0"/>
                  <a:t>, choose an outgoing link at random</a:t>
                </a:r>
              </a:p>
              <a:p>
                <a:pPr lvl="1"/>
                <a:r>
                  <a:rPr lang="en-US" dirty="0"/>
                  <a:t>With probability </a:t>
                </a:r>
                <a14:m>
                  <m:oMath xmlns:m="http://schemas.openxmlformats.org/officeDocument/2006/math">
                    <m:r>
                      <a:rPr lang="en-US" b="1" i="1" smtClean="0">
                        <a:solidFill>
                          <a:schemeClr val="accent4"/>
                        </a:solidFill>
                        <a:latin typeface="Cambria Math" panose="02040503050406030204" pitchFamily="18" charset="0"/>
                      </a:rPr>
                      <m:t>𝟏</m:t>
                    </m:r>
                    <m:r>
                      <a:rPr lang="en-US" b="1" i="1" smtClean="0">
                        <a:solidFill>
                          <a:schemeClr val="accent4"/>
                        </a:solidFill>
                        <a:latin typeface="Cambria Math" panose="02040503050406030204" pitchFamily="18" charset="0"/>
                      </a:rPr>
                      <m:t>−</m:t>
                    </m:r>
                    <m:r>
                      <a:rPr lang="en-US" b="1" i="1" smtClean="0">
                        <a:solidFill>
                          <a:schemeClr val="accent4"/>
                        </a:solidFill>
                        <a:latin typeface="Cambria Math" panose="02040503050406030204" pitchFamily="18" charset="0"/>
                      </a:rPr>
                      <m:t>𝒑</m:t>
                    </m:r>
                  </m:oMath>
                </a14:m>
                <a:r>
                  <a:rPr lang="en-US" dirty="0"/>
                  <a:t>, choose an arbitrary new page</a:t>
                </a:r>
              </a:p>
              <a:p>
                <a:r>
                  <a:rPr lang="en-US" dirty="0"/>
                  <a:t>Application: Google Page Rank</a:t>
                </a:r>
              </a:p>
            </p:txBody>
          </p:sp>
        </mc:Choice>
        <mc:Fallback xmlns="">
          <p:sp>
            <p:nvSpPr>
              <p:cNvPr id="7" name="Content Placeholder 6">
                <a:extLst>
                  <a:ext uri="{FF2B5EF4-FFF2-40B4-BE49-F238E27FC236}">
                    <a16:creationId xmlns:a16="http://schemas.microsoft.com/office/drawing/2014/main" id="{72A0AAAD-40C1-F977-5B30-B3982F7AE72A}"/>
                  </a:ext>
                </a:extLst>
              </p:cNvPr>
              <p:cNvSpPr>
                <a:spLocks noGrp="1" noRot="1" noChangeAspect="1" noMove="1" noResize="1" noEditPoints="1" noAdjustHandles="1" noChangeArrowheads="1" noChangeShapeType="1" noTextEdit="1"/>
              </p:cNvSpPr>
              <p:nvPr>
                <p:ph idx="1"/>
              </p:nvPr>
            </p:nvSpPr>
            <p:spPr>
              <a:blipFill>
                <a:blip r:embed="rId2"/>
                <a:stretch>
                  <a:fillRect l="-90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247F38E8-1442-93E9-65A7-A7E6F62F4605}"/>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6B2BED90-D2A4-2B2A-D9CD-F913C901A9C6}"/>
              </a:ext>
            </a:extLst>
          </p:cNvPr>
          <p:cNvSpPr>
            <a:spLocks noGrp="1"/>
          </p:cNvSpPr>
          <p:nvPr>
            <p:ph type="sldNum" sz="quarter" idx="12"/>
          </p:nvPr>
        </p:nvSpPr>
        <p:spPr/>
        <p:txBody>
          <a:bodyPr/>
          <a:lstStyle/>
          <a:p>
            <a:fld id="{0C6CD854-DD62-6C4B-87F1-66B34D688D3F}" type="slidenum">
              <a:rPr lang="en-US" smtClean="0"/>
              <a:t>13</a:t>
            </a:fld>
            <a:endParaRPr lang="en-US"/>
          </a:p>
        </p:txBody>
      </p:sp>
      <p:pic>
        <p:nvPicPr>
          <p:cNvPr id="2" name="Picture 1" descr="Illustration of a four-legged ‘spider’ robot tapping on a touchscreen showing a website.">
            <a:extLst>
              <a:ext uri="{FF2B5EF4-FFF2-40B4-BE49-F238E27FC236}">
                <a16:creationId xmlns:a16="http://schemas.microsoft.com/office/drawing/2014/main" id="{4FD0534B-E30E-BA0A-4BB7-05E64D266D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5605" y="1590261"/>
            <a:ext cx="3882738" cy="1915295"/>
          </a:xfrm>
          <a:prstGeom prst="rect">
            <a:avLst/>
          </a:prstGeom>
        </p:spPr>
      </p:pic>
    </p:spTree>
    <p:extLst>
      <p:ext uri="{BB962C8B-B14F-4D97-AF65-F5344CB8AC3E}">
        <p14:creationId xmlns:p14="http://schemas.microsoft.com/office/powerpoint/2010/main" val="967709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C3C2499-6533-0A6F-892A-340E76770AC9}"/>
              </a:ext>
            </a:extLst>
          </p:cNvPr>
          <p:cNvSpPr>
            <a:spLocks noGrp="1"/>
          </p:cNvSpPr>
          <p:nvPr>
            <p:ph type="title"/>
          </p:nvPr>
        </p:nvSpPr>
        <p:spPr/>
        <p:txBody>
          <a:bodyPr/>
          <a:lstStyle/>
          <a:p>
            <a:r>
              <a:rPr lang="en-US" dirty="0"/>
              <a:t>Stationary Distributions</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A3193DDC-4064-6E67-4E58-2D503EE99CA7}"/>
                  </a:ext>
                </a:extLst>
              </p:cNvPr>
              <p:cNvSpPr>
                <a:spLocks noGrp="1"/>
              </p:cNvSpPr>
              <p:nvPr>
                <p:ph idx="1"/>
              </p:nvPr>
            </p:nvSpPr>
            <p:spPr>
              <a:xfrm>
                <a:off x="497159" y="1590262"/>
                <a:ext cx="6410268" cy="4612830"/>
              </a:xfrm>
            </p:spPr>
            <p:txBody>
              <a:bodyPr>
                <a:noAutofit/>
              </a:bodyPr>
              <a:lstStyle/>
              <a:p>
                <a:pPr marL="0" indent="0">
                  <a:buNone/>
                </a:pPr>
                <a:r>
                  <a:rPr lang="en-US" i="1" dirty="0"/>
                  <a:t>What is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𝑙𝑖𝑚</m:t>
                        </m:r>
                      </m:e>
                      <m:sub>
                        <m:r>
                          <a:rPr lang="en-US" b="0" i="1" smtClean="0">
                            <a:latin typeface="Cambria Math" panose="02040503050406030204" pitchFamily="18" charset="0"/>
                          </a:rPr>
                          <m:t>𝑡</m:t>
                        </m:r>
                        <m:r>
                          <a:rPr lang="en-US" b="0" i="1" smtClean="0">
                            <a:latin typeface="Cambria Math" panose="02040503050406030204" pitchFamily="18" charset="0"/>
                            <a:ea typeface="Cambria Math" panose="02040503050406030204" pitchFamily="18" charset="0"/>
                          </a:rPr>
                          <m:t>→∞</m:t>
                        </m:r>
                      </m:sub>
                    </m:sSub>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sub>
                    </m:sSub>
                    <m:r>
                      <a:rPr lang="en-US" b="0" i="1" smtClean="0">
                        <a:latin typeface="Cambria Math" panose="02040503050406030204" pitchFamily="18" charset="0"/>
                      </a:rPr>
                      <m:t>)</m:t>
                    </m:r>
                  </m:oMath>
                </a14:m>
                <a:r>
                  <a:rPr lang="en-US" i="1" dirty="0"/>
                  <a:t> ?</a:t>
                </a:r>
              </a:p>
              <a:p>
                <a:pPr marL="0" indent="0">
                  <a:buNone/>
                </a:pPr>
                <a:endParaRPr lang="en-US" i="1" dirty="0"/>
              </a:p>
              <a:p>
                <a:pPr marL="0" indent="0">
                  <a:buNone/>
                </a:pPr>
                <a:endParaRPr lang="en-US" i="1" dirty="0"/>
              </a:p>
              <a:p>
                <a:pPr marL="0" indent="0">
                  <a:buNone/>
                </a:pPr>
                <a:r>
                  <a:rPr lang="en-US" dirty="0"/>
                  <a:t>The </a:t>
                </a:r>
                <a:r>
                  <a:rPr lang="en-US" b="1" dirty="0">
                    <a:solidFill>
                      <a:schemeClr val="accent1"/>
                    </a:solidFill>
                    <a:latin typeface="Avenir Next" panose="020B0503020202020204" pitchFamily="34" charset="0"/>
                  </a:rPr>
                  <a:t>stationary distribution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i="1" smtClean="0">
                            <a:latin typeface="Cambria Math" panose="02040503050406030204" pitchFamily="18" charset="0"/>
                            <a:ea typeface="Cambria Math" panose="02040503050406030204" pitchFamily="18" charset="0"/>
                          </a:rPr>
                          <m:t>∞</m:t>
                        </m:r>
                      </m:sub>
                    </m:sSub>
                  </m:oMath>
                </a14:m>
                <a:r>
                  <a:rPr lang="en-US" dirty="0"/>
                  <a:t> satifies</a:t>
                </a:r>
              </a:p>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i="1" smtClean="0">
                              <a:latin typeface="Cambria Math" panose="02040503050406030204" pitchFamily="18" charset="0"/>
                              <a:ea typeface="Cambria Math" panose="02040503050406030204" pitchFamily="18" charset="0"/>
                            </a:rPr>
                            <m:t>∞</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𝑇</m:t>
                          </m:r>
                        </m:e>
                        <m:sup>
                          <m:r>
                            <a:rPr lang="en-US" b="0" i="1" smtClean="0">
                              <a:latin typeface="Cambria Math" panose="02040503050406030204" pitchFamily="18" charset="0"/>
                            </a:rPr>
                            <m:t>⊤</m:t>
                          </m:r>
                        </m:sup>
                      </m:sSup>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P</m:t>
                          </m:r>
                        </m:e>
                        <m:sub>
                          <m:r>
                            <a:rPr lang="en-US" b="0" i="1" smtClean="0">
                              <a:latin typeface="Cambria Math" panose="02040503050406030204" pitchFamily="18" charset="0"/>
                              <a:ea typeface="Cambria Math" panose="02040503050406030204" pitchFamily="18" charset="0"/>
                            </a:rPr>
                            <m:t>∞</m:t>
                          </m:r>
                        </m:sub>
                      </m:sSub>
                    </m:oMath>
                  </m:oMathPara>
                </a14:m>
                <a:endParaRPr lang="en-US" dirty="0"/>
              </a:p>
              <a:p>
                <a:pPr marL="457200" lvl="1" indent="0">
                  <a:buNone/>
                </a:pPr>
                <a:endParaRPr lang="en-US" dirty="0"/>
              </a:p>
              <a:p>
                <a:pPr lvl="1"/>
                <a:r>
                  <a:rPr lang="en-US" dirty="0"/>
                  <a:t>Solve via matrix multiplication or system of equations</a:t>
                </a:r>
              </a:p>
            </p:txBody>
          </p:sp>
        </mc:Choice>
        <mc:Fallback xmlns="">
          <p:sp>
            <p:nvSpPr>
              <p:cNvPr id="7" name="Content Placeholder 6">
                <a:extLst>
                  <a:ext uri="{FF2B5EF4-FFF2-40B4-BE49-F238E27FC236}">
                    <a16:creationId xmlns:a16="http://schemas.microsoft.com/office/drawing/2014/main" id="{A3193DDC-4064-6E67-4E58-2D503EE99CA7}"/>
                  </a:ext>
                </a:extLst>
              </p:cNvPr>
              <p:cNvSpPr>
                <a:spLocks noGrp="1" noRot="1" noChangeAspect="1" noMove="1" noResize="1" noEditPoints="1" noAdjustHandles="1" noChangeArrowheads="1" noChangeShapeType="1" noTextEdit="1"/>
              </p:cNvSpPr>
              <p:nvPr>
                <p:ph idx="1"/>
              </p:nvPr>
            </p:nvSpPr>
            <p:spPr>
              <a:xfrm>
                <a:off x="497159" y="1590262"/>
                <a:ext cx="6410268" cy="4612830"/>
              </a:xfrm>
              <a:blipFill>
                <a:blip r:embed="rId2"/>
                <a:stretch>
                  <a:fillRect l="-1584" r="-396"/>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24431503-9A21-1A2F-DFE1-E811EE683C42}"/>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B7205EA4-7C99-7485-5355-E30FF9E9479A}"/>
              </a:ext>
            </a:extLst>
          </p:cNvPr>
          <p:cNvSpPr>
            <a:spLocks noGrp="1"/>
          </p:cNvSpPr>
          <p:nvPr>
            <p:ph type="sldNum" sz="quarter" idx="12"/>
          </p:nvPr>
        </p:nvSpPr>
        <p:spPr/>
        <p:txBody>
          <a:bodyPr/>
          <a:lstStyle/>
          <a:p>
            <a:fld id="{0C6CD854-DD62-6C4B-87F1-66B34D688D3F}" type="slidenum">
              <a:rPr lang="en-US" smtClean="0"/>
              <a:t>14</a:t>
            </a:fld>
            <a:endParaRPr lang="en-US"/>
          </a:p>
        </p:txBody>
      </p:sp>
      <p:grpSp>
        <p:nvGrpSpPr>
          <p:cNvPr id="8" name="Group 7" descr="Diagram for a markov chain from X0 to X1 to X2">
            <a:extLst>
              <a:ext uri="{FF2B5EF4-FFF2-40B4-BE49-F238E27FC236}">
                <a16:creationId xmlns:a16="http://schemas.microsoft.com/office/drawing/2014/main" id="{A9F8B16E-598E-9245-13BD-0E7833E9FCD2}"/>
              </a:ext>
            </a:extLst>
          </p:cNvPr>
          <p:cNvGrpSpPr/>
          <p:nvPr/>
        </p:nvGrpSpPr>
        <p:grpSpPr>
          <a:xfrm>
            <a:off x="708354" y="2627628"/>
            <a:ext cx="5241454" cy="768049"/>
            <a:chOff x="708354" y="2627628"/>
            <a:chExt cx="5241454" cy="768049"/>
          </a:xfrm>
        </p:grpSpPr>
        <p:grpSp>
          <p:nvGrpSpPr>
            <p:cNvPr id="9" name="Group 8" descr="Node A">
              <a:extLst>
                <a:ext uri="{FF2B5EF4-FFF2-40B4-BE49-F238E27FC236}">
                  <a16:creationId xmlns:a16="http://schemas.microsoft.com/office/drawing/2014/main" id="{CA3641E5-D184-D771-29B5-33581A2730C0}"/>
                </a:ext>
              </a:extLst>
            </p:cNvPr>
            <p:cNvGrpSpPr>
              <a:grpSpLocks noChangeAspect="1"/>
            </p:cNvGrpSpPr>
            <p:nvPr/>
          </p:nvGrpSpPr>
          <p:grpSpPr>
            <a:xfrm flipH="1">
              <a:off x="708354" y="2635449"/>
              <a:ext cx="760228" cy="760228"/>
              <a:chOff x="3335437" y="3336401"/>
              <a:chExt cx="914400" cy="914400"/>
            </a:xfrm>
          </p:grpSpPr>
          <p:sp>
            <p:nvSpPr>
              <p:cNvPr id="10" name="Oval 9">
                <a:extLst>
                  <a:ext uri="{FF2B5EF4-FFF2-40B4-BE49-F238E27FC236}">
                    <a16:creationId xmlns:a16="http://schemas.microsoft.com/office/drawing/2014/main" id="{D782F10B-B222-A0A9-54DB-57375FE51B04}"/>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F8A680C7-B76A-CE8A-9865-DD5472B587F4}"/>
                      </a:ext>
                    </a:extLst>
                  </p:cNvPr>
                  <p:cNvSpPr txBox="1"/>
                  <p:nvPr/>
                </p:nvSpPr>
                <p:spPr>
                  <a:xfrm>
                    <a:off x="3394657" y="3511273"/>
                    <a:ext cx="695972" cy="555289"/>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𝑿</m:t>
                              </m:r>
                            </m:e>
                            <m:sub>
                              <m:r>
                                <a:rPr lang="en-US" sz="2400" b="1" i="1" smtClean="0">
                                  <a:solidFill>
                                    <a:schemeClr val="tx1"/>
                                  </a:solidFill>
                                  <a:latin typeface="Cambria Math" panose="02040503050406030204" pitchFamily="18" charset="0"/>
                                </a:rPr>
                                <m:t>𝟎</m:t>
                              </m:r>
                            </m:sub>
                          </m:sSub>
                        </m:oMath>
                      </m:oMathPara>
                    </a14:m>
                    <a:endParaRPr lang="en-US" sz="2400" b="1" i="1" dirty="0">
                      <a:solidFill>
                        <a:schemeClr val="tx1"/>
                      </a:solidFill>
                    </a:endParaRPr>
                  </a:p>
                </p:txBody>
              </p:sp>
            </mc:Choice>
            <mc:Fallback xmlns="">
              <p:sp>
                <p:nvSpPr>
                  <p:cNvPr id="11" name="TextBox 10">
                    <a:extLst>
                      <a:ext uri="{FF2B5EF4-FFF2-40B4-BE49-F238E27FC236}">
                        <a16:creationId xmlns:a16="http://schemas.microsoft.com/office/drawing/2014/main" id="{F8A680C7-B76A-CE8A-9865-DD5472B587F4}"/>
                      </a:ext>
                    </a:extLst>
                  </p:cNvPr>
                  <p:cNvSpPr txBox="1">
                    <a:spLocks noRot="1" noChangeAspect="1" noMove="1" noResize="1" noEditPoints="1" noAdjustHandles="1" noChangeArrowheads="1" noChangeShapeType="1" noTextEdit="1"/>
                  </p:cNvSpPr>
                  <p:nvPr/>
                </p:nvSpPr>
                <p:spPr>
                  <a:xfrm>
                    <a:off x="3394657" y="3511273"/>
                    <a:ext cx="695972" cy="555289"/>
                  </a:xfrm>
                  <a:prstGeom prst="rect">
                    <a:avLst/>
                  </a:prstGeom>
                  <a:blipFill>
                    <a:blip r:embed="rId4"/>
                    <a:stretch>
                      <a:fillRect/>
                    </a:stretch>
                  </a:blipFill>
                </p:spPr>
                <p:txBody>
                  <a:bodyPr/>
                  <a:lstStyle/>
                  <a:p>
                    <a:r>
                      <a:rPr lang="en-US">
                        <a:noFill/>
                      </a:rPr>
                      <a:t> </a:t>
                    </a:r>
                  </a:p>
                </p:txBody>
              </p:sp>
            </mc:Fallback>
          </mc:AlternateContent>
        </p:grpSp>
        <p:grpSp>
          <p:nvGrpSpPr>
            <p:cNvPr id="25" name="Group 24" descr="Node A">
              <a:extLst>
                <a:ext uri="{FF2B5EF4-FFF2-40B4-BE49-F238E27FC236}">
                  <a16:creationId xmlns:a16="http://schemas.microsoft.com/office/drawing/2014/main" id="{8B44CE94-E2D2-3A17-229C-115CC4D35D7A}"/>
                </a:ext>
              </a:extLst>
            </p:cNvPr>
            <p:cNvGrpSpPr>
              <a:grpSpLocks noChangeAspect="1"/>
            </p:cNvGrpSpPr>
            <p:nvPr/>
          </p:nvGrpSpPr>
          <p:grpSpPr>
            <a:xfrm flipH="1">
              <a:off x="2446381" y="2631522"/>
              <a:ext cx="760228" cy="760228"/>
              <a:chOff x="3335437" y="3336401"/>
              <a:chExt cx="914400" cy="914400"/>
            </a:xfrm>
          </p:grpSpPr>
          <p:sp>
            <p:nvSpPr>
              <p:cNvPr id="26" name="Oval 25">
                <a:extLst>
                  <a:ext uri="{FF2B5EF4-FFF2-40B4-BE49-F238E27FC236}">
                    <a16:creationId xmlns:a16="http://schemas.microsoft.com/office/drawing/2014/main" id="{31DDEAC1-2186-7F2E-8DBC-42A56686A182}"/>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94FAD479-BEA0-62E7-38D0-006B5F7E1172}"/>
                      </a:ext>
                    </a:extLst>
                  </p:cNvPr>
                  <p:cNvSpPr txBox="1"/>
                  <p:nvPr/>
                </p:nvSpPr>
                <p:spPr>
                  <a:xfrm>
                    <a:off x="3394657" y="3511273"/>
                    <a:ext cx="695972" cy="555289"/>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𝑿</m:t>
                              </m:r>
                            </m:e>
                            <m:sub>
                              <m:r>
                                <a:rPr lang="en-US" sz="2400" b="1" i="1" smtClean="0">
                                  <a:solidFill>
                                    <a:schemeClr val="tx1"/>
                                  </a:solidFill>
                                  <a:latin typeface="Cambria Math" panose="02040503050406030204" pitchFamily="18" charset="0"/>
                                </a:rPr>
                                <m:t>𝟏</m:t>
                              </m:r>
                            </m:sub>
                          </m:sSub>
                        </m:oMath>
                      </m:oMathPara>
                    </a14:m>
                    <a:endParaRPr lang="en-US" sz="2400" b="1" i="1" dirty="0">
                      <a:solidFill>
                        <a:schemeClr val="tx1"/>
                      </a:solidFill>
                    </a:endParaRPr>
                  </a:p>
                </p:txBody>
              </p:sp>
            </mc:Choice>
            <mc:Fallback xmlns="">
              <p:sp>
                <p:nvSpPr>
                  <p:cNvPr id="27" name="TextBox 26">
                    <a:extLst>
                      <a:ext uri="{FF2B5EF4-FFF2-40B4-BE49-F238E27FC236}">
                        <a16:creationId xmlns:a16="http://schemas.microsoft.com/office/drawing/2014/main" id="{94FAD479-BEA0-62E7-38D0-006B5F7E1172}"/>
                      </a:ext>
                    </a:extLst>
                  </p:cNvPr>
                  <p:cNvSpPr txBox="1">
                    <a:spLocks noRot="1" noChangeAspect="1" noMove="1" noResize="1" noEditPoints="1" noAdjustHandles="1" noChangeArrowheads="1" noChangeShapeType="1" noTextEdit="1"/>
                  </p:cNvSpPr>
                  <p:nvPr/>
                </p:nvSpPr>
                <p:spPr>
                  <a:xfrm>
                    <a:off x="3394657" y="3511273"/>
                    <a:ext cx="695972" cy="555289"/>
                  </a:xfrm>
                  <a:prstGeom prst="rect">
                    <a:avLst/>
                  </a:prstGeom>
                  <a:blipFill>
                    <a:blip r:embed="rId5"/>
                    <a:stretch>
                      <a:fillRect b="-2703"/>
                    </a:stretch>
                  </a:blipFill>
                </p:spPr>
                <p:txBody>
                  <a:bodyPr/>
                  <a:lstStyle/>
                  <a:p>
                    <a:r>
                      <a:rPr lang="en-US">
                        <a:noFill/>
                      </a:rPr>
                      <a:t> </a:t>
                    </a:r>
                  </a:p>
                </p:txBody>
              </p:sp>
            </mc:Fallback>
          </mc:AlternateContent>
        </p:grpSp>
        <p:grpSp>
          <p:nvGrpSpPr>
            <p:cNvPr id="28" name="Group 27" descr="Node A">
              <a:extLst>
                <a:ext uri="{FF2B5EF4-FFF2-40B4-BE49-F238E27FC236}">
                  <a16:creationId xmlns:a16="http://schemas.microsoft.com/office/drawing/2014/main" id="{2BF204CB-69D6-B350-AA07-340322A0E176}"/>
                </a:ext>
              </a:extLst>
            </p:cNvPr>
            <p:cNvGrpSpPr>
              <a:grpSpLocks noChangeAspect="1"/>
            </p:cNvGrpSpPr>
            <p:nvPr/>
          </p:nvGrpSpPr>
          <p:grpSpPr>
            <a:xfrm flipH="1">
              <a:off x="4184408" y="2627628"/>
              <a:ext cx="760228" cy="760228"/>
              <a:chOff x="3335437" y="3336401"/>
              <a:chExt cx="914400" cy="914400"/>
            </a:xfrm>
          </p:grpSpPr>
          <p:sp>
            <p:nvSpPr>
              <p:cNvPr id="29" name="Oval 28">
                <a:extLst>
                  <a:ext uri="{FF2B5EF4-FFF2-40B4-BE49-F238E27FC236}">
                    <a16:creationId xmlns:a16="http://schemas.microsoft.com/office/drawing/2014/main" id="{449A30C1-47D0-EC8E-8459-366CDDFE1CBF}"/>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89E8B4DF-792A-37F6-2B93-D01D66AF3EE7}"/>
                      </a:ext>
                    </a:extLst>
                  </p:cNvPr>
                  <p:cNvSpPr txBox="1"/>
                  <p:nvPr/>
                </p:nvSpPr>
                <p:spPr>
                  <a:xfrm>
                    <a:off x="3394657" y="3511273"/>
                    <a:ext cx="695972" cy="555289"/>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𝑿</m:t>
                              </m:r>
                            </m:e>
                            <m:sub>
                              <m:r>
                                <a:rPr lang="en-US" sz="2400" b="1" i="1" smtClean="0">
                                  <a:solidFill>
                                    <a:schemeClr val="tx1"/>
                                  </a:solidFill>
                                  <a:latin typeface="Cambria Math" panose="02040503050406030204" pitchFamily="18" charset="0"/>
                                </a:rPr>
                                <m:t>𝟐</m:t>
                              </m:r>
                            </m:sub>
                          </m:sSub>
                        </m:oMath>
                      </m:oMathPara>
                    </a14:m>
                    <a:endParaRPr lang="en-US" sz="2400" b="1" i="1" dirty="0">
                      <a:solidFill>
                        <a:schemeClr val="tx1"/>
                      </a:solidFill>
                    </a:endParaRPr>
                  </a:p>
                </p:txBody>
              </p:sp>
            </mc:Choice>
            <mc:Fallback xmlns="">
              <p:sp>
                <p:nvSpPr>
                  <p:cNvPr id="30" name="TextBox 29">
                    <a:extLst>
                      <a:ext uri="{FF2B5EF4-FFF2-40B4-BE49-F238E27FC236}">
                        <a16:creationId xmlns:a16="http://schemas.microsoft.com/office/drawing/2014/main" id="{89E8B4DF-792A-37F6-2B93-D01D66AF3EE7}"/>
                      </a:ext>
                    </a:extLst>
                  </p:cNvPr>
                  <p:cNvSpPr txBox="1">
                    <a:spLocks noRot="1" noChangeAspect="1" noMove="1" noResize="1" noEditPoints="1" noAdjustHandles="1" noChangeArrowheads="1" noChangeShapeType="1" noTextEdit="1"/>
                  </p:cNvSpPr>
                  <p:nvPr/>
                </p:nvSpPr>
                <p:spPr>
                  <a:xfrm>
                    <a:off x="3394657" y="3511273"/>
                    <a:ext cx="695972" cy="555289"/>
                  </a:xfrm>
                  <a:prstGeom prst="rect">
                    <a:avLst/>
                  </a:prstGeom>
                  <a:blipFill>
                    <a:blip r:embed="rId6"/>
                    <a:stretch>
                      <a:fillRect/>
                    </a:stretch>
                  </a:blipFill>
                </p:spPr>
                <p:txBody>
                  <a:bodyPr/>
                  <a:lstStyle/>
                  <a:p>
                    <a:r>
                      <a:rPr lang="en-US">
                        <a:noFill/>
                      </a:rPr>
                      <a:t> </a:t>
                    </a:r>
                  </a:p>
                </p:txBody>
              </p:sp>
            </mc:Fallback>
          </mc:AlternateContent>
        </p:grpSp>
        <p:cxnSp>
          <p:nvCxnSpPr>
            <p:cNvPr id="32" name="Straight Arrow Connector 31">
              <a:extLst>
                <a:ext uri="{FF2B5EF4-FFF2-40B4-BE49-F238E27FC236}">
                  <a16:creationId xmlns:a16="http://schemas.microsoft.com/office/drawing/2014/main" id="{EFFB7C0C-CAA6-2404-F8DC-ED73CF898C0E}"/>
                </a:ext>
              </a:extLst>
            </p:cNvPr>
            <p:cNvCxnSpPr>
              <a:cxnSpLocks/>
              <a:stCxn id="10" idx="2"/>
              <a:endCxn id="26" idx="6"/>
            </p:cNvCxnSpPr>
            <p:nvPr/>
          </p:nvCxnSpPr>
          <p:spPr>
            <a:xfrm flipV="1">
              <a:off x="1468582" y="3011636"/>
              <a:ext cx="977799" cy="3927"/>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5D401C0D-65BA-EF97-FCA0-CD5012B82D97}"/>
                </a:ext>
              </a:extLst>
            </p:cNvPr>
            <p:cNvCxnSpPr>
              <a:cxnSpLocks/>
              <a:stCxn id="26" idx="2"/>
              <a:endCxn id="29" idx="6"/>
            </p:cNvCxnSpPr>
            <p:nvPr/>
          </p:nvCxnSpPr>
          <p:spPr>
            <a:xfrm flipV="1">
              <a:off x="3206609" y="3007742"/>
              <a:ext cx="977799" cy="3894"/>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653F5B05-ADC5-A719-7DFA-E4E2C12ECC54}"/>
                </a:ext>
              </a:extLst>
            </p:cNvPr>
            <p:cNvCxnSpPr>
              <a:cxnSpLocks/>
            </p:cNvCxnSpPr>
            <p:nvPr/>
          </p:nvCxnSpPr>
          <p:spPr>
            <a:xfrm flipV="1">
              <a:off x="4972009" y="3011636"/>
              <a:ext cx="977799" cy="3894"/>
            </a:xfrm>
            <a:prstGeom prst="straightConnector1">
              <a:avLst/>
            </a:prstGeom>
            <a:ln w="38100">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grpSp>
      <p:pic>
        <p:nvPicPr>
          <p:cNvPr id="2" name="Picture 1" descr="Illustration of four states of a colorful ‘blob’. The blob starts as an irregular mix of blue and red, but by step 4 morphs into a regular purple sphere.">
            <a:extLst>
              <a:ext uri="{FF2B5EF4-FFF2-40B4-BE49-F238E27FC236}">
                <a16:creationId xmlns:a16="http://schemas.microsoft.com/office/drawing/2014/main" id="{275221CD-AF1C-6515-9BF7-EA6B397D345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13490" y="1047864"/>
            <a:ext cx="5181351" cy="1325562"/>
          </a:xfrm>
          <a:prstGeom prst="rect">
            <a:avLst/>
          </a:prstGeom>
        </p:spPr>
      </p:pic>
      <mc:AlternateContent xmlns:mc="http://schemas.openxmlformats.org/markup-compatibility/2006" xmlns:a14="http://schemas.microsoft.com/office/drawing/2010/main">
        <mc:Choice Requires="a14">
          <p:graphicFrame>
            <p:nvGraphicFramePr>
              <p:cNvPr id="3" name="Table 2">
                <a:extLst>
                  <a:ext uri="{FF2B5EF4-FFF2-40B4-BE49-F238E27FC236}">
                    <a16:creationId xmlns:a16="http://schemas.microsoft.com/office/drawing/2014/main" id="{78919E62-A081-1673-4241-675FE30AA5AB}"/>
                  </a:ext>
                </a:extLst>
              </p:cNvPr>
              <p:cNvGraphicFramePr>
                <a:graphicFrameLocks noGrp="1"/>
              </p:cNvGraphicFramePr>
              <p:nvPr>
                <p:extLst>
                  <p:ext uri="{D42A27DB-BD31-4B8C-83A1-F6EECF244321}">
                    <p14:modId xmlns:p14="http://schemas.microsoft.com/office/powerpoint/2010/main" val="4235693920"/>
                  </p:ext>
                </p:extLst>
              </p:nvPr>
            </p:nvGraphicFramePr>
            <p:xfrm>
              <a:off x="8771785" y="2667000"/>
              <a:ext cx="2972484" cy="1524000"/>
            </p:xfrm>
            <a:graphic>
              <a:graphicData uri="http://schemas.openxmlformats.org/drawingml/2006/table">
                <a:tbl>
                  <a:tblPr firstRow="1" bandRow="1">
                    <a:tableStyleId>{5C22544A-7EE6-4342-B048-85BDC9FD1C3A}</a:tableStyleId>
                  </a:tblPr>
                  <a:tblGrid>
                    <a:gridCol w="990828">
                      <a:extLst>
                        <a:ext uri="{9D8B030D-6E8A-4147-A177-3AD203B41FA5}">
                          <a16:colId xmlns:a16="http://schemas.microsoft.com/office/drawing/2014/main" val="3965263106"/>
                        </a:ext>
                      </a:extLst>
                    </a:gridCol>
                    <a:gridCol w="990828">
                      <a:extLst>
                        <a:ext uri="{9D8B030D-6E8A-4147-A177-3AD203B41FA5}">
                          <a16:colId xmlns:a16="http://schemas.microsoft.com/office/drawing/2014/main" val="3176390986"/>
                        </a:ext>
                      </a:extLst>
                    </a:gridCol>
                    <a:gridCol w="990828">
                      <a:extLst>
                        <a:ext uri="{9D8B030D-6E8A-4147-A177-3AD203B41FA5}">
                          <a16:colId xmlns:a16="http://schemas.microsoft.com/office/drawing/2014/main" val="1386275839"/>
                        </a:ext>
                      </a:extLst>
                    </a:gridCol>
                  </a:tblGrid>
                  <a:tr h="271945">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𝑿</m:t>
                                    </m:r>
                                  </m:e>
                                  <m:sub>
                                    <m:r>
                                      <a:rPr lang="en-US" sz="1400" b="1" i="1" smtClean="0">
                                        <a:solidFill>
                                          <a:schemeClr val="tx1"/>
                                        </a:solidFill>
                                        <a:latin typeface="Cambria Math" panose="02040503050406030204" pitchFamily="18" charset="0"/>
                                      </a:rPr>
                                      <m:t>𝒕</m:t>
                                    </m:r>
                                    <m:r>
                                      <a:rPr lang="en-US" sz="1400" b="1" i="1" smtClean="0">
                                        <a:solidFill>
                                          <a:schemeClr val="tx1"/>
                                        </a:solidFill>
                                        <a:latin typeface="Cambria Math" panose="02040503050406030204" pitchFamily="18" charset="0"/>
                                      </a:rPr>
                                      <m:t>−</m:t>
                                    </m:r>
                                    <m:r>
                                      <a:rPr lang="en-US" sz="1400" b="1" i="1" smtClean="0">
                                        <a:solidFill>
                                          <a:schemeClr val="tx1"/>
                                        </a:solidFill>
                                        <a:latin typeface="Cambria Math" panose="02040503050406030204" pitchFamily="18" charset="0"/>
                                      </a:rPr>
                                      <m:t>𝟏</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𝑿</m:t>
                                    </m:r>
                                  </m:e>
                                  <m:sub>
                                    <m:r>
                                      <a:rPr lang="en-US" sz="1400" b="1" i="1" smtClean="0">
                                        <a:solidFill>
                                          <a:schemeClr val="tx1"/>
                                        </a:solidFill>
                                        <a:latin typeface="Cambria Math" panose="02040503050406030204" pitchFamily="18" charset="0"/>
                                      </a:rPr>
                                      <m:t>𝒕</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1" i="1" smtClean="0">
                                    <a:solidFill>
                                      <a:schemeClr val="tx1"/>
                                    </a:solidFill>
                                    <a:latin typeface="Cambria Math" panose="02040503050406030204" pitchFamily="18" charset="0"/>
                                  </a:rPr>
                                  <m:t>𝑷</m:t>
                                </m:r>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𝑿</m:t>
                                    </m:r>
                                  </m:e>
                                  <m:sub>
                                    <m:r>
                                      <a:rPr lang="en-US" sz="1400" b="1" i="1" smtClean="0">
                                        <a:solidFill>
                                          <a:schemeClr val="tx1"/>
                                        </a:solidFill>
                                        <a:latin typeface="Cambria Math" panose="02040503050406030204" pitchFamily="18" charset="0"/>
                                      </a:rPr>
                                      <m:t>𝒕</m:t>
                                    </m:r>
                                  </m:sub>
                                </m:sSub>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𝑿</m:t>
                                    </m:r>
                                  </m:e>
                                  <m:sub>
                                    <m:r>
                                      <a:rPr lang="en-US" sz="1400" b="1" i="1" smtClean="0">
                                        <a:solidFill>
                                          <a:schemeClr val="tx1"/>
                                        </a:solidFill>
                                        <a:latin typeface="Cambria Math" panose="02040503050406030204" pitchFamily="18" charset="0"/>
                                      </a:rPr>
                                      <m:t>𝒕</m:t>
                                    </m:r>
                                    <m:r>
                                      <a:rPr lang="en-US" sz="1400" b="1" i="1" smtClean="0">
                                        <a:solidFill>
                                          <a:schemeClr val="tx1"/>
                                        </a:solidFill>
                                        <a:latin typeface="Cambria Math" panose="02040503050406030204" pitchFamily="18" charset="0"/>
                                      </a:rPr>
                                      <m:t>−</m:t>
                                    </m:r>
                                    <m:r>
                                      <a:rPr lang="en-US" sz="1400" b="1" i="1" smtClean="0">
                                        <a:solidFill>
                                          <a:schemeClr val="tx1"/>
                                        </a:solidFill>
                                        <a:latin typeface="Cambria Math" panose="02040503050406030204" pitchFamily="18" charset="0"/>
                                      </a:rPr>
                                      <m:t>𝟏</m:t>
                                    </m:r>
                                  </m:sub>
                                </m:sSub>
                                <m:r>
                                  <a:rPr lang="en-US" sz="1400" b="1" i="1" smtClean="0">
                                    <a:solidFill>
                                      <a:schemeClr val="tx1"/>
                                    </a:solidFill>
                                    <a:latin typeface="Cambria Math" panose="02040503050406030204" pitchFamily="18" charset="0"/>
                                  </a:rPr>
                                  <m:t>)</m:t>
                                </m:r>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561047"/>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0.9</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9412012"/>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0.1</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98291991"/>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0.3</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272103"/>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0.7</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7711307"/>
                      </a:ext>
                    </a:extLst>
                  </a:tr>
                </a:tbl>
              </a:graphicData>
            </a:graphic>
          </p:graphicFrame>
        </mc:Choice>
        <mc:Fallback xmlns="">
          <p:graphicFrame>
            <p:nvGraphicFramePr>
              <p:cNvPr id="3" name="Table 2">
                <a:extLst>
                  <a:ext uri="{FF2B5EF4-FFF2-40B4-BE49-F238E27FC236}">
                    <a16:creationId xmlns:a16="http://schemas.microsoft.com/office/drawing/2014/main" id="{78919E62-A081-1673-4241-675FE30AA5AB}"/>
                  </a:ext>
                </a:extLst>
              </p:cNvPr>
              <p:cNvGraphicFramePr>
                <a:graphicFrameLocks noGrp="1"/>
              </p:cNvGraphicFramePr>
              <p:nvPr>
                <p:extLst>
                  <p:ext uri="{D42A27DB-BD31-4B8C-83A1-F6EECF244321}">
                    <p14:modId xmlns:p14="http://schemas.microsoft.com/office/powerpoint/2010/main" val="4235693920"/>
                  </p:ext>
                </p:extLst>
              </p:nvPr>
            </p:nvGraphicFramePr>
            <p:xfrm>
              <a:off x="8771785" y="2667000"/>
              <a:ext cx="2972484" cy="1524000"/>
            </p:xfrm>
            <a:graphic>
              <a:graphicData uri="http://schemas.openxmlformats.org/drawingml/2006/table">
                <a:tbl>
                  <a:tblPr firstRow="1" bandRow="1">
                    <a:tableStyleId>{5C22544A-7EE6-4342-B048-85BDC9FD1C3A}</a:tableStyleId>
                  </a:tblPr>
                  <a:tblGrid>
                    <a:gridCol w="990828">
                      <a:extLst>
                        <a:ext uri="{9D8B030D-6E8A-4147-A177-3AD203B41FA5}">
                          <a16:colId xmlns:a16="http://schemas.microsoft.com/office/drawing/2014/main" val="3965263106"/>
                        </a:ext>
                      </a:extLst>
                    </a:gridCol>
                    <a:gridCol w="990828">
                      <a:extLst>
                        <a:ext uri="{9D8B030D-6E8A-4147-A177-3AD203B41FA5}">
                          <a16:colId xmlns:a16="http://schemas.microsoft.com/office/drawing/2014/main" val="3176390986"/>
                        </a:ext>
                      </a:extLst>
                    </a:gridCol>
                    <a:gridCol w="990828">
                      <a:extLst>
                        <a:ext uri="{9D8B030D-6E8A-4147-A177-3AD203B41FA5}">
                          <a16:colId xmlns:a16="http://schemas.microsoft.com/office/drawing/2014/main" val="1386275839"/>
                        </a:ext>
                      </a:extLst>
                    </a:gridCol>
                  </a:tblGrid>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282" t="-4167" r="-202564" b="-4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0000" t="-4167" r="-100000" b="-4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202564" t="-4167" r="-1282" b="-408333"/>
                          </a:stretch>
                        </a:blipFill>
                      </a:tcPr>
                    </a:tc>
                    <a:extLst>
                      <a:ext uri="{0D108BD9-81ED-4DB2-BD59-A6C34878D82A}">
                        <a16:rowId xmlns:a16="http://schemas.microsoft.com/office/drawing/2014/main" val="374561047"/>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282" t="-104167" r="-202564" b="-3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0000" t="-104167" r="-100000" b="-3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202564" t="-104167" r="-1282" b="-308333"/>
                          </a:stretch>
                        </a:blipFill>
                      </a:tcPr>
                    </a:tc>
                    <a:extLst>
                      <a:ext uri="{0D108BD9-81ED-4DB2-BD59-A6C34878D82A}">
                        <a16:rowId xmlns:a16="http://schemas.microsoft.com/office/drawing/2014/main" val="1049412012"/>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282" t="-204167" r="-202564" b="-2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0000" t="-204167" r="-100000" b="-2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202564" t="-204167" r="-1282" b="-208333"/>
                          </a:stretch>
                        </a:blipFill>
                      </a:tcPr>
                    </a:tc>
                    <a:extLst>
                      <a:ext uri="{0D108BD9-81ED-4DB2-BD59-A6C34878D82A}">
                        <a16:rowId xmlns:a16="http://schemas.microsoft.com/office/drawing/2014/main" val="2798291991"/>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282" t="-304167" r="-202564" b="-1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0000" t="-304167" r="-100000" b="-1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202564" t="-304167" r="-1282" b="-108333"/>
                          </a:stretch>
                        </a:blipFill>
                      </a:tcPr>
                    </a:tc>
                    <a:extLst>
                      <a:ext uri="{0D108BD9-81ED-4DB2-BD59-A6C34878D82A}">
                        <a16:rowId xmlns:a16="http://schemas.microsoft.com/office/drawing/2014/main" val="759272103"/>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282" t="-404167" r="-202564" b="-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0000" t="-404167" r="-100000" b="-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202564" t="-404167" r="-1282" b="-8333"/>
                          </a:stretch>
                        </a:blipFill>
                      </a:tcPr>
                    </a:tc>
                    <a:extLst>
                      <a:ext uri="{0D108BD9-81ED-4DB2-BD59-A6C34878D82A}">
                        <a16:rowId xmlns:a16="http://schemas.microsoft.com/office/drawing/2014/main" val="4167711307"/>
                      </a:ext>
                    </a:extLst>
                  </a:tr>
                </a:tbl>
              </a:graphicData>
            </a:graphic>
          </p:graphicFrame>
        </mc:Fallback>
      </mc:AlternateContent>
      <p:pic>
        <p:nvPicPr>
          <p:cNvPr id="12" name="Picture 11" descr="Illustration of the robot with a computerized brain looking out at a sunny landscape and thinking about whether it will continue to be sunny or start to rain.">
            <a:extLst>
              <a:ext uri="{FF2B5EF4-FFF2-40B4-BE49-F238E27FC236}">
                <a16:creationId xmlns:a16="http://schemas.microsoft.com/office/drawing/2014/main" id="{F05CC22D-6507-5788-C8C0-5A1691961E9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320968" y="2754372"/>
            <a:ext cx="2203921" cy="1349255"/>
          </a:xfrm>
          <a:prstGeom prst="rect">
            <a:avLst/>
          </a:prstGeo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586ABB3-42CE-5924-4693-C6098036D034}"/>
                  </a:ext>
                </a:extLst>
              </p:cNvPr>
              <p:cNvSpPr txBox="1"/>
              <p:nvPr/>
            </p:nvSpPr>
            <p:spPr>
              <a:xfrm>
                <a:off x="7754364" y="4538776"/>
                <a:ext cx="3093539" cy="194700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latin typeface="Cambria Math" panose="02040503050406030204" pitchFamily="18" charset="0"/>
                            </a:rPr>
                          </m:ctrlPr>
                        </m:dPr>
                        <m:e>
                          <m:m>
                            <m:mPr>
                              <m:mcs>
                                <m:mc>
                                  <m:mcPr>
                                    <m:count m:val="2"/>
                                    <m:mcJc m:val="center"/>
                                  </m:mcPr>
                                </m:mc>
                              </m:mcs>
                              <m:ctrlPr>
                                <a:rPr lang="en-US" i="1" smtClean="0">
                                  <a:latin typeface="Cambria Math" panose="02040503050406030204" pitchFamily="18" charset="0"/>
                                </a:rPr>
                              </m:ctrlPr>
                            </m:mPr>
                            <m:mr>
                              <m:e>
                                <m:r>
                                  <m:rPr>
                                    <m:brk m:alnAt="7"/>
                                  </m:rPr>
                                  <a:rPr lang="en-US" b="0" i="1" smtClean="0">
                                    <a:latin typeface="Cambria Math" panose="02040503050406030204" pitchFamily="18" charset="0"/>
                                  </a:rPr>
                                  <m:t>0.9</m:t>
                                </m:r>
                              </m:e>
                              <m:e>
                                <m:r>
                                  <a:rPr lang="en-US" b="0" i="1" smtClean="0">
                                    <a:latin typeface="Cambria Math" panose="02040503050406030204" pitchFamily="18" charset="0"/>
                                  </a:rPr>
                                  <m:t>0.3</m:t>
                                </m:r>
                              </m:e>
                            </m:mr>
                            <m:mr>
                              <m:e>
                                <m:r>
                                  <a:rPr lang="en-US" b="0" i="1" smtClean="0">
                                    <a:latin typeface="Cambria Math" panose="02040503050406030204" pitchFamily="18" charset="0"/>
                                  </a:rPr>
                                  <m:t>0.1</m:t>
                                </m:r>
                              </m:e>
                              <m:e>
                                <m:r>
                                  <a:rPr lang="en-US" b="0" i="1" smtClean="0">
                                    <a:latin typeface="Cambria Math" panose="02040503050406030204" pitchFamily="18" charset="0"/>
                                  </a:rPr>
                                  <m:t>0.7</m:t>
                                </m:r>
                              </m:e>
                            </m:mr>
                          </m:m>
                        </m:e>
                      </m:d>
                      <m:d>
                        <m:dPr>
                          <m:begChr m:val="["/>
                          <m:endChr m:val="]"/>
                          <m:ctrlPr>
                            <a:rPr lang="en-US" i="1" smtClean="0">
                              <a:latin typeface="Cambria Math" panose="02040503050406030204" pitchFamily="18" charset="0"/>
                            </a:rPr>
                          </m:ctrlPr>
                        </m:dPr>
                        <m:e>
                          <m:m>
                            <m:mPr>
                              <m:mcs>
                                <m:mc>
                                  <m:mcPr>
                                    <m:count m:val="1"/>
                                    <m:mcJc m:val="center"/>
                                  </m:mcPr>
                                </m:mc>
                              </m:mcs>
                              <m:ctrlPr>
                                <a:rPr lang="en-US" i="1" smtClean="0">
                                  <a:latin typeface="Cambria Math" panose="02040503050406030204" pitchFamily="18" charset="0"/>
                                </a:rPr>
                              </m:ctrlPr>
                            </m:mPr>
                            <m:mr>
                              <m:e>
                                <m:r>
                                  <m:rPr>
                                    <m:brk m:alnAt="7"/>
                                  </m:rPr>
                                  <a:rPr lang="en-US" b="0" i="1" smtClean="0">
                                    <a:latin typeface="Cambria Math" panose="02040503050406030204" pitchFamily="18" charset="0"/>
                                  </a:rPr>
                                  <m:t>𝑝</m:t>
                                </m:r>
                              </m:e>
                            </m:mr>
                            <m:mr>
                              <m:e>
                                <m:r>
                                  <a:rPr lang="en-US" b="0" i="1" smtClean="0">
                                    <a:latin typeface="Cambria Math" panose="02040503050406030204" pitchFamily="18" charset="0"/>
                                  </a:rPr>
                                  <m:t>1−</m:t>
                                </m:r>
                                <m:r>
                                  <a:rPr lang="en-US" b="0" i="1" smtClean="0">
                                    <a:latin typeface="Cambria Math" panose="02040503050406030204" pitchFamily="18" charset="0"/>
                                  </a:rPr>
                                  <m:t>𝑝</m:t>
                                </m:r>
                              </m:e>
                            </m:mr>
                          </m:m>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m>
                            <m:mPr>
                              <m:mcs>
                                <m:mc>
                                  <m:mcPr>
                                    <m:count m:val="1"/>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𝑝</m:t>
                                </m:r>
                              </m:e>
                            </m:mr>
                            <m:mr>
                              <m:e>
                                <m:r>
                                  <a:rPr lang="en-US" b="0" i="1" smtClean="0">
                                    <a:latin typeface="Cambria Math" panose="02040503050406030204" pitchFamily="18" charset="0"/>
                                  </a:rPr>
                                  <m:t>1−</m:t>
                                </m:r>
                                <m:r>
                                  <a:rPr lang="en-US" b="0" i="1" smtClean="0">
                                    <a:latin typeface="Cambria Math" panose="02040503050406030204" pitchFamily="18" charset="0"/>
                                  </a:rPr>
                                  <m:t>𝑝</m:t>
                                </m:r>
                              </m:e>
                            </m:mr>
                          </m:m>
                        </m:e>
                      </m:d>
                    </m:oMath>
                  </m:oMathPara>
                </a14:m>
                <a:endParaRPr lang="en-US" dirty="0"/>
              </a:p>
              <a:p>
                <a:endParaRPr lang="en-US"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0.9</m:t>
                      </m:r>
                      <m:r>
                        <a:rPr lang="en-US" b="0" i="1" smtClean="0">
                          <a:latin typeface="Cambria Math" panose="02040503050406030204" pitchFamily="18" charset="0"/>
                        </a:rPr>
                        <m:t>𝑝</m:t>
                      </m:r>
                      <m:r>
                        <a:rPr lang="en-US" b="0" i="1" smtClean="0">
                          <a:latin typeface="Cambria Math" panose="02040503050406030204" pitchFamily="18" charset="0"/>
                        </a:rPr>
                        <m:t>+0.3</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𝑝</m:t>
                          </m:r>
                        </m:e>
                      </m:d>
                      <m:r>
                        <a:rPr lang="en-US" b="0" i="1" smtClean="0">
                          <a:latin typeface="Cambria Math" panose="02040503050406030204" pitchFamily="18" charset="0"/>
                        </a:rPr>
                        <m:t>=</m:t>
                      </m:r>
                      <m:r>
                        <a:rPr lang="en-US" b="0" i="1" smtClean="0">
                          <a:latin typeface="Cambria Math" panose="02040503050406030204" pitchFamily="18" charset="0"/>
                        </a:rPr>
                        <m:t>𝑝</m:t>
                      </m:r>
                    </m:oMath>
                  </m:oMathPara>
                </a14:m>
                <a:endParaRPr lang="en-US" b="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0.1</m:t>
                      </m:r>
                      <m:r>
                        <a:rPr lang="en-US" b="0" i="1" smtClean="0">
                          <a:latin typeface="Cambria Math" panose="02040503050406030204" pitchFamily="18" charset="0"/>
                        </a:rPr>
                        <m:t>𝑝</m:t>
                      </m:r>
                      <m:r>
                        <a:rPr lang="en-US" b="0" i="1" smtClean="0">
                          <a:latin typeface="Cambria Math" panose="02040503050406030204" pitchFamily="18" charset="0"/>
                        </a:rPr>
                        <m:t>+0.7</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𝑝</m:t>
                          </m:r>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𝑝</m:t>
                          </m:r>
                        </m:e>
                      </m:d>
                    </m:oMath>
                  </m:oMathPara>
                </a14:m>
                <a:endParaRPr lang="en-US" b="0" dirty="0"/>
              </a:p>
              <a:p>
                <a:endParaRPr lang="en-US" dirty="0"/>
              </a:p>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𝑝</m:t>
                      </m:r>
                      <m:r>
                        <a:rPr lang="en-US" b="0" i="1" smtClean="0">
                          <a:latin typeface="Cambria Math" panose="02040503050406030204" pitchFamily="18" charset="0"/>
                          <a:ea typeface="Cambria Math" panose="02040503050406030204" pitchFamily="18" charset="0"/>
                        </a:rPr>
                        <m:t>=0.75</m:t>
                      </m:r>
                    </m:oMath>
                  </m:oMathPara>
                </a14:m>
                <a:endParaRPr lang="en-US" dirty="0"/>
              </a:p>
            </p:txBody>
          </p:sp>
        </mc:Choice>
        <mc:Fallback xmlns="">
          <p:sp>
            <p:nvSpPr>
              <p:cNvPr id="13" name="TextBox 12">
                <a:extLst>
                  <a:ext uri="{FF2B5EF4-FFF2-40B4-BE49-F238E27FC236}">
                    <a16:creationId xmlns:a16="http://schemas.microsoft.com/office/drawing/2014/main" id="{0586ABB3-42CE-5924-4693-C6098036D034}"/>
                  </a:ext>
                </a:extLst>
              </p:cNvPr>
              <p:cNvSpPr txBox="1">
                <a:spLocks noRot="1" noChangeAspect="1" noMove="1" noResize="1" noEditPoints="1" noAdjustHandles="1" noChangeArrowheads="1" noChangeShapeType="1" noTextEdit="1"/>
              </p:cNvSpPr>
              <p:nvPr/>
            </p:nvSpPr>
            <p:spPr>
              <a:xfrm>
                <a:off x="7754364" y="4538776"/>
                <a:ext cx="3093539" cy="1947008"/>
              </a:xfrm>
              <a:prstGeom prst="rect">
                <a:avLst/>
              </a:prstGeom>
              <a:blipFill>
                <a:blip r:embed="rId10"/>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561652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7876E-68DE-A87F-6363-294FFF4D2051}"/>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7990EECB-EB1E-2464-A26F-674ACB5EA6FB}"/>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B26E66D4-A270-3FE9-44B5-25832B143737}"/>
              </a:ext>
            </a:extLst>
          </p:cNvPr>
          <p:cNvSpPr>
            <a:spLocks noGrp="1"/>
          </p:cNvSpPr>
          <p:nvPr>
            <p:ph type="sldNum" sz="quarter" idx="12"/>
          </p:nvPr>
        </p:nvSpPr>
        <p:spPr/>
        <p:txBody>
          <a:bodyPr/>
          <a:lstStyle/>
          <a:p>
            <a:fld id="{0C6CD854-DD62-6C4B-87F1-66B34D688D3F}" type="slidenum">
              <a:rPr lang="en-US" smtClean="0"/>
              <a:t>15</a:t>
            </a:fld>
            <a:endParaRPr lang="en-US"/>
          </a:p>
        </p:txBody>
      </p:sp>
      <p:sp>
        <p:nvSpPr>
          <p:cNvPr id="5" name="Title 4">
            <a:extLst>
              <a:ext uri="{FF2B5EF4-FFF2-40B4-BE49-F238E27FC236}">
                <a16:creationId xmlns:a16="http://schemas.microsoft.com/office/drawing/2014/main" id="{4696F296-8991-8E3F-CC48-8D6016692245}"/>
              </a:ext>
            </a:extLst>
          </p:cNvPr>
          <p:cNvSpPr>
            <a:spLocks noGrp="1"/>
          </p:cNvSpPr>
          <p:nvPr>
            <p:ph type="title"/>
          </p:nvPr>
        </p:nvSpPr>
        <p:spPr/>
        <p:txBody>
          <a:bodyPr/>
          <a:lstStyle/>
          <a:p>
            <a:r>
              <a:rPr lang="en-US" dirty="0"/>
              <a:t>Questions (2)</a:t>
            </a:r>
          </a:p>
        </p:txBody>
      </p:sp>
    </p:spTree>
    <p:extLst>
      <p:ext uri="{BB962C8B-B14F-4D97-AF65-F5344CB8AC3E}">
        <p14:creationId xmlns:p14="http://schemas.microsoft.com/office/powerpoint/2010/main" val="3466579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A0D867C-E0D6-9E46-710C-BB64DA03B9DC}"/>
              </a:ext>
            </a:extLst>
          </p:cNvPr>
          <p:cNvSpPr>
            <a:spLocks noGrp="1"/>
          </p:cNvSpPr>
          <p:nvPr>
            <p:ph type="title"/>
          </p:nvPr>
        </p:nvSpPr>
        <p:spPr/>
        <p:txBody>
          <a:bodyPr/>
          <a:lstStyle/>
          <a:p>
            <a:r>
              <a:rPr lang="en-US" dirty="0"/>
              <a:t>Partially Observable Models</a:t>
            </a:r>
          </a:p>
        </p:txBody>
      </p:sp>
      <p:sp>
        <p:nvSpPr>
          <p:cNvPr id="4" name="Date Placeholder 3">
            <a:extLst>
              <a:ext uri="{FF2B5EF4-FFF2-40B4-BE49-F238E27FC236}">
                <a16:creationId xmlns:a16="http://schemas.microsoft.com/office/drawing/2014/main" id="{E92B3DDA-517A-FE24-477A-CD9ED9C5C655}"/>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222CF7C4-3487-08B3-1C94-9843857113C3}"/>
              </a:ext>
            </a:extLst>
          </p:cNvPr>
          <p:cNvSpPr>
            <a:spLocks noGrp="1"/>
          </p:cNvSpPr>
          <p:nvPr>
            <p:ph type="sldNum" sz="quarter" idx="12"/>
          </p:nvPr>
        </p:nvSpPr>
        <p:spPr/>
        <p:txBody>
          <a:bodyPr/>
          <a:lstStyle/>
          <a:p>
            <a:fld id="{0C6CD854-DD62-6C4B-87F1-66B34D688D3F}" type="slidenum">
              <a:rPr lang="en-US" smtClean="0"/>
              <a:t>16</a:t>
            </a:fld>
            <a:endParaRPr lang="en-US"/>
          </a:p>
        </p:txBody>
      </p:sp>
      <p:pic>
        <p:nvPicPr>
          <p:cNvPr id="7" name="Picture 6" descr="Illustration of the robot with a computerized brain reading a ghostbusting manual while holding up a ghost detection device, while three ghosts look on puzzled from behind.">
            <a:extLst>
              <a:ext uri="{FF2B5EF4-FFF2-40B4-BE49-F238E27FC236}">
                <a16:creationId xmlns:a16="http://schemas.microsoft.com/office/drawing/2014/main" id="{58F22ED8-E6DB-3329-C78B-257F954779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7396" y="136525"/>
            <a:ext cx="5954245" cy="5397615"/>
          </a:xfrm>
          <a:prstGeom prst="rect">
            <a:avLst/>
          </a:prstGeom>
        </p:spPr>
      </p:pic>
    </p:spTree>
    <p:extLst>
      <p:ext uri="{BB962C8B-B14F-4D97-AF65-F5344CB8AC3E}">
        <p14:creationId xmlns:p14="http://schemas.microsoft.com/office/powerpoint/2010/main" val="1485754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llustration of the robot with a computerized brain reading a ghostbusting manual while holding up a ghost detection device, while three ghosts look on puzzled from behind.">
            <a:extLst>
              <a:ext uri="{FF2B5EF4-FFF2-40B4-BE49-F238E27FC236}">
                <a16:creationId xmlns:a16="http://schemas.microsoft.com/office/drawing/2014/main" id="{DF8643B8-273F-C20E-C6E4-AEAE810C77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7553" y="1779375"/>
            <a:ext cx="4026650" cy="3650220"/>
          </a:xfrm>
          <a:prstGeom prst="rect">
            <a:avLst/>
          </a:prstGeom>
        </p:spPr>
      </p:pic>
      <p:sp>
        <p:nvSpPr>
          <p:cNvPr id="5" name="Title 4">
            <a:extLst>
              <a:ext uri="{FF2B5EF4-FFF2-40B4-BE49-F238E27FC236}">
                <a16:creationId xmlns:a16="http://schemas.microsoft.com/office/drawing/2014/main" id="{A617B093-5FDD-4423-CEC1-3B8A10729A5F}"/>
              </a:ext>
            </a:extLst>
          </p:cNvPr>
          <p:cNvSpPr>
            <a:spLocks noGrp="1"/>
          </p:cNvSpPr>
          <p:nvPr>
            <p:ph type="title"/>
          </p:nvPr>
        </p:nvSpPr>
        <p:spPr/>
        <p:txBody>
          <a:bodyPr/>
          <a:lstStyle/>
          <a:p>
            <a:r>
              <a:rPr lang="en-US" dirty="0"/>
              <a:t>Hidden Markov Models</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B28ED444-BA9C-E90A-DA67-927D8E66DA75}"/>
                  </a:ext>
                </a:extLst>
              </p:cNvPr>
              <p:cNvSpPr>
                <a:spLocks noGrp="1"/>
              </p:cNvSpPr>
              <p:nvPr>
                <p:ph idx="1"/>
              </p:nvPr>
            </p:nvSpPr>
            <p:spPr>
              <a:xfrm>
                <a:off x="497159" y="1590261"/>
                <a:ext cx="7571804" cy="4606139"/>
              </a:xfrm>
            </p:spPr>
            <p:txBody>
              <a:bodyPr/>
              <a:lstStyle/>
              <a:p>
                <a:pPr marL="0" indent="0">
                  <a:lnSpc>
                    <a:spcPct val="100000"/>
                  </a:lnSpc>
                  <a:buNone/>
                </a:pPr>
                <a:r>
                  <a:rPr lang="en-US" b="1" dirty="0">
                    <a:solidFill>
                      <a:schemeClr val="accent1"/>
                    </a:solidFill>
                    <a:latin typeface="Avenir Next" panose="020B0503020202020204" pitchFamily="34" charset="0"/>
                  </a:rPr>
                  <a:t>Hidden Markov Models </a:t>
                </a:r>
                <a:r>
                  <a:rPr lang="en-US" dirty="0"/>
                  <a:t>(HMMs) describe problems where the (true) state is not observed directly</a:t>
                </a:r>
              </a:p>
              <a:p>
                <a:pPr lvl="1"/>
                <a:r>
                  <a:rPr lang="en-US" dirty="0"/>
                  <a:t>Underlying Markov chain over states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sub>
                    </m:sSub>
                  </m:oMath>
                </a14:m>
                <a:endParaRPr lang="en-US" dirty="0"/>
              </a:p>
              <a:p>
                <a:pPr lvl="1"/>
                <a:r>
                  <a:rPr lang="en-US" dirty="0"/>
                  <a:t>Observe evidence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𝑡</m:t>
                        </m:r>
                      </m:sub>
                    </m:sSub>
                  </m:oMath>
                </a14:m>
                <a:r>
                  <a:rPr lang="en-US" dirty="0"/>
                  <a:t> at each time step</a:t>
                </a:r>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sub>
                    </m:sSub>
                  </m:oMath>
                </a14:m>
                <a:r>
                  <a:rPr lang="en-US" dirty="0"/>
                  <a:t> is (usually) a discrete variable,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𝑡</m:t>
                        </m:r>
                      </m:sub>
                    </m:sSub>
                  </m:oMath>
                </a14:m>
                <a:r>
                  <a:rPr lang="en-US" dirty="0"/>
                  <a:t> may be continuous </a:t>
                </a:r>
                <a:br>
                  <a:rPr lang="en-US" dirty="0"/>
                </a:br>
                <a:r>
                  <a:rPr lang="en-US" dirty="0"/>
                  <a:t>and may consist of several variables</a:t>
                </a:r>
              </a:p>
            </p:txBody>
          </p:sp>
        </mc:Choice>
        <mc:Fallback xmlns="">
          <p:sp>
            <p:nvSpPr>
              <p:cNvPr id="6" name="Content Placeholder 5">
                <a:extLst>
                  <a:ext uri="{FF2B5EF4-FFF2-40B4-BE49-F238E27FC236}">
                    <a16:creationId xmlns:a16="http://schemas.microsoft.com/office/drawing/2014/main" id="{B28ED444-BA9C-E90A-DA67-927D8E66DA75}"/>
                  </a:ext>
                </a:extLst>
              </p:cNvPr>
              <p:cNvSpPr>
                <a:spLocks noGrp="1" noRot="1" noChangeAspect="1" noMove="1" noResize="1" noEditPoints="1" noAdjustHandles="1" noChangeArrowheads="1" noChangeShapeType="1" noTextEdit="1"/>
              </p:cNvSpPr>
              <p:nvPr>
                <p:ph idx="1"/>
              </p:nvPr>
            </p:nvSpPr>
            <p:spPr>
              <a:xfrm>
                <a:off x="497159" y="1590261"/>
                <a:ext cx="7571804" cy="4606139"/>
              </a:xfrm>
              <a:blipFill>
                <a:blip r:embed="rId3"/>
                <a:stretch>
                  <a:fillRect l="-1340" t="-1102" r="-1675"/>
                </a:stretch>
              </a:blipFill>
            </p:spPr>
            <p:txBody>
              <a:bodyPr/>
              <a:lstStyle/>
              <a:p>
                <a:r>
                  <a:rPr lang="en-US">
                    <a:noFill/>
                  </a:rPr>
                  <a:t> </a:t>
                </a:r>
              </a:p>
            </p:txBody>
          </p:sp>
        </mc:Fallback>
      </mc:AlternateContent>
      <p:sp>
        <p:nvSpPr>
          <p:cNvPr id="3" name="Date Placeholder 2">
            <a:extLst>
              <a:ext uri="{FF2B5EF4-FFF2-40B4-BE49-F238E27FC236}">
                <a16:creationId xmlns:a16="http://schemas.microsoft.com/office/drawing/2014/main" id="{EFBB0D7A-96CC-1C0B-E8A9-E39254CA6D43}"/>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9FE0D421-CD21-191F-6F56-9B2FA8BDE931}"/>
              </a:ext>
            </a:extLst>
          </p:cNvPr>
          <p:cNvSpPr>
            <a:spLocks noGrp="1"/>
          </p:cNvSpPr>
          <p:nvPr>
            <p:ph type="sldNum" sz="quarter" idx="12"/>
          </p:nvPr>
        </p:nvSpPr>
        <p:spPr/>
        <p:txBody>
          <a:bodyPr/>
          <a:lstStyle/>
          <a:p>
            <a:fld id="{0C6CD854-DD62-6C4B-87F1-66B34D688D3F}" type="slidenum">
              <a:rPr lang="en-US" smtClean="0"/>
              <a:t>17</a:t>
            </a:fld>
            <a:endParaRPr lang="en-US"/>
          </a:p>
        </p:txBody>
      </p:sp>
      <p:grpSp>
        <p:nvGrpSpPr>
          <p:cNvPr id="68" name="Group 67" descr="Diagram of a hidden markov model with the following connections: X0-&gt;X1, X1-&gt;E1, X1-&gt;X2, X2-&gt;E2, X2-&gt;X3, X3-&gt;E3.">
            <a:extLst>
              <a:ext uri="{FF2B5EF4-FFF2-40B4-BE49-F238E27FC236}">
                <a16:creationId xmlns:a16="http://schemas.microsoft.com/office/drawing/2014/main" id="{FC0EDD9F-57BE-A3F9-CB5A-B78EB22C8269}"/>
              </a:ext>
            </a:extLst>
          </p:cNvPr>
          <p:cNvGrpSpPr/>
          <p:nvPr/>
        </p:nvGrpSpPr>
        <p:grpSpPr>
          <a:xfrm>
            <a:off x="977015" y="4205058"/>
            <a:ext cx="6130595" cy="1770010"/>
            <a:chOff x="977015" y="4205058"/>
            <a:chExt cx="6130595" cy="1770010"/>
          </a:xfrm>
        </p:grpSpPr>
        <p:grpSp>
          <p:nvGrpSpPr>
            <p:cNvPr id="44" name="Group 43">
              <a:extLst>
                <a:ext uri="{FF2B5EF4-FFF2-40B4-BE49-F238E27FC236}">
                  <a16:creationId xmlns:a16="http://schemas.microsoft.com/office/drawing/2014/main" id="{251FFAE9-67B3-2D69-8D4A-CAF7159B09CE}"/>
                </a:ext>
              </a:extLst>
            </p:cNvPr>
            <p:cNvGrpSpPr/>
            <p:nvPr/>
          </p:nvGrpSpPr>
          <p:grpSpPr>
            <a:xfrm>
              <a:off x="977015" y="4205058"/>
              <a:ext cx="6130595" cy="613059"/>
              <a:chOff x="1259156" y="4353339"/>
              <a:chExt cx="6130595" cy="613059"/>
            </a:xfrm>
          </p:grpSpPr>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5FE13653-0BEB-CF5D-EB5E-07F651D47210}"/>
                      </a:ext>
                    </a:extLst>
                  </p:cNvPr>
                  <p:cNvSpPr txBox="1"/>
                  <p:nvPr/>
                </p:nvSpPr>
                <p:spPr>
                  <a:xfrm>
                    <a:off x="5879871" y="4447936"/>
                    <a:ext cx="613060"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𝑿</m:t>
                              </m:r>
                            </m:e>
                            <m:sub>
                              <m:r>
                                <a:rPr lang="en-US" sz="2400" b="1" i="1" smtClean="0">
                                  <a:solidFill>
                                    <a:schemeClr val="tx1"/>
                                  </a:solidFill>
                                  <a:latin typeface="Cambria Math" panose="02040503050406030204" pitchFamily="18" charset="0"/>
                                </a:rPr>
                                <m:t>𝟑</m:t>
                              </m:r>
                            </m:sub>
                          </m:sSub>
                        </m:oMath>
                      </m:oMathPara>
                    </a14:m>
                    <a:endParaRPr lang="en-US" sz="2400" b="1" i="1" dirty="0">
                      <a:solidFill>
                        <a:schemeClr val="tx1"/>
                      </a:solidFill>
                    </a:endParaRPr>
                  </a:p>
                </p:txBody>
              </p:sp>
            </mc:Choice>
            <mc:Fallback xmlns="">
              <p:sp>
                <p:nvSpPr>
                  <p:cNvPr id="41" name="TextBox 40">
                    <a:extLst>
                      <a:ext uri="{FF2B5EF4-FFF2-40B4-BE49-F238E27FC236}">
                        <a16:creationId xmlns:a16="http://schemas.microsoft.com/office/drawing/2014/main" id="{5FE13653-0BEB-CF5D-EB5E-07F651D47210}"/>
                      </a:ext>
                    </a:extLst>
                  </p:cNvPr>
                  <p:cNvSpPr txBox="1">
                    <a:spLocks noRot="1" noChangeAspect="1" noMove="1" noResize="1" noEditPoints="1" noAdjustHandles="1" noChangeArrowheads="1" noChangeShapeType="1" noTextEdit="1"/>
                  </p:cNvSpPr>
                  <p:nvPr/>
                </p:nvSpPr>
                <p:spPr>
                  <a:xfrm>
                    <a:off x="5879871" y="4447936"/>
                    <a:ext cx="613060" cy="461664"/>
                  </a:xfrm>
                  <a:prstGeom prst="rect">
                    <a:avLst/>
                  </a:prstGeom>
                  <a:blipFill>
                    <a:blip r:embed="rId4"/>
                    <a:stretch>
                      <a:fillRect b="-2703"/>
                    </a:stretch>
                  </a:blipFill>
                </p:spPr>
                <p:txBody>
                  <a:bodyPr/>
                  <a:lstStyle/>
                  <a:p>
                    <a:r>
                      <a:rPr lang="en-US">
                        <a:noFill/>
                      </a:rPr>
                      <a:t> </a:t>
                    </a:r>
                  </a:p>
                </p:txBody>
              </p:sp>
            </mc:Fallback>
          </mc:AlternateContent>
          <p:grpSp>
            <p:nvGrpSpPr>
              <p:cNvPr id="43" name="Group 42">
                <a:extLst>
                  <a:ext uri="{FF2B5EF4-FFF2-40B4-BE49-F238E27FC236}">
                    <a16:creationId xmlns:a16="http://schemas.microsoft.com/office/drawing/2014/main" id="{F7EAA66C-4027-5FC8-6A5B-758740CFA278}"/>
                  </a:ext>
                </a:extLst>
              </p:cNvPr>
              <p:cNvGrpSpPr/>
              <p:nvPr/>
            </p:nvGrpSpPr>
            <p:grpSpPr>
              <a:xfrm>
                <a:off x="1259156" y="4353339"/>
                <a:ext cx="6130595" cy="613059"/>
                <a:chOff x="1259156" y="4353339"/>
                <a:chExt cx="6130595" cy="613059"/>
              </a:xfrm>
            </p:grpSpPr>
            <p:grpSp>
              <p:nvGrpSpPr>
                <p:cNvPr id="37" name="Group 36">
                  <a:extLst>
                    <a:ext uri="{FF2B5EF4-FFF2-40B4-BE49-F238E27FC236}">
                      <a16:creationId xmlns:a16="http://schemas.microsoft.com/office/drawing/2014/main" id="{ADAE7EA8-7767-51D0-B952-CAE4DBCA24C0}"/>
                    </a:ext>
                  </a:extLst>
                </p:cNvPr>
                <p:cNvGrpSpPr>
                  <a:grpSpLocks noChangeAspect="1"/>
                </p:cNvGrpSpPr>
                <p:nvPr/>
              </p:nvGrpSpPr>
              <p:grpSpPr>
                <a:xfrm>
                  <a:off x="1259156" y="4353339"/>
                  <a:ext cx="4597947" cy="613059"/>
                  <a:chOff x="1259156" y="4353339"/>
                  <a:chExt cx="6858000" cy="914400"/>
                </a:xfrm>
              </p:grpSpPr>
              <p:grpSp>
                <p:nvGrpSpPr>
                  <p:cNvPr id="25" name="Group 24" descr="Node A">
                    <a:extLst>
                      <a:ext uri="{FF2B5EF4-FFF2-40B4-BE49-F238E27FC236}">
                        <a16:creationId xmlns:a16="http://schemas.microsoft.com/office/drawing/2014/main" id="{89DE7AD3-A7BF-905C-EF84-8AE456A80C90}"/>
                      </a:ext>
                    </a:extLst>
                  </p:cNvPr>
                  <p:cNvGrpSpPr/>
                  <p:nvPr/>
                </p:nvGrpSpPr>
                <p:grpSpPr>
                  <a:xfrm>
                    <a:off x="1259156" y="4353339"/>
                    <a:ext cx="914400" cy="914400"/>
                    <a:chOff x="3335437" y="3336401"/>
                    <a:chExt cx="914400" cy="914400"/>
                  </a:xfrm>
                </p:grpSpPr>
                <p:sp>
                  <p:nvSpPr>
                    <p:cNvPr id="26" name="Oval 25">
                      <a:extLst>
                        <a:ext uri="{FF2B5EF4-FFF2-40B4-BE49-F238E27FC236}">
                          <a16:creationId xmlns:a16="http://schemas.microsoft.com/office/drawing/2014/main" id="{64FB6460-34F5-8F38-743D-C7CE0C3E584C}"/>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13ABE4B8-6479-1266-A466-DE3EFB375E5E}"/>
                            </a:ext>
                          </a:extLst>
                        </p:cNvPr>
                        <p:cNvSpPr txBox="1"/>
                        <p:nvPr/>
                      </p:nvSpPr>
                      <p:spPr>
                        <a:xfrm>
                          <a:off x="3443121" y="3495927"/>
                          <a:ext cx="714561" cy="688589"/>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𝑿</m:t>
                                    </m:r>
                                  </m:e>
                                  <m:sub>
                                    <m:r>
                                      <a:rPr lang="en-US" sz="2400" b="1" i="1" smtClean="0">
                                        <a:solidFill>
                                          <a:schemeClr val="tx1"/>
                                        </a:solidFill>
                                        <a:latin typeface="Cambria Math" panose="02040503050406030204" pitchFamily="18" charset="0"/>
                                      </a:rPr>
                                      <m:t>𝟎</m:t>
                                    </m:r>
                                  </m:sub>
                                </m:sSub>
                              </m:oMath>
                            </m:oMathPara>
                          </a14:m>
                          <a:endParaRPr lang="en-US" sz="2400" b="1" i="1" dirty="0">
                            <a:solidFill>
                              <a:schemeClr val="tx1"/>
                            </a:solidFill>
                          </a:endParaRPr>
                        </a:p>
                      </p:txBody>
                    </p:sp>
                  </mc:Choice>
                  <mc:Fallback xmlns="">
                    <p:sp>
                      <p:nvSpPr>
                        <p:cNvPr id="27" name="TextBox 26">
                          <a:extLst>
                            <a:ext uri="{FF2B5EF4-FFF2-40B4-BE49-F238E27FC236}">
                              <a16:creationId xmlns:a16="http://schemas.microsoft.com/office/drawing/2014/main" id="{13ABE4B8-6479-1266-A466-DE3EFB375E5E}"/>
                            </a:ext>
                          </a:extLst>
                        </p:cNvPr>
                        <p:cNvSpPr txBox="1">
                          <a:spLocks noRot="1" noChangeAspect="1" noMove="1" noResize="1" noEditPoints="1" noAdjustHandles="1" noChangeArrowheads="1" noChangeShapeType="1" noTextEdit="1"/>
                        </p:cNvSpPr>
                        <p:nvPr/>
                      </p:nvSpPr>
                      <p:spPr>
                        <a:xfrm>
                          <a:off x="3443121" y="3495927"/>
                          <a:ext cx="714561" cy="688589"/>
                        </a:xfrm>
                        <a:prstGeom prst="rect">
                          <a:avLst/>
                        </a:prstGeom>
                        <a:blipFill>
                          <a:blip r:embed="rId5"/>
                          <a:stretch>
                            <a:fillRect l="-2564" r="-7692" b="-2703"/>
                          </a:stretch>
                        </a:blipFill>
                      </p:spPr>
                      <p:txBody>
                        <a:bodyPr/>
                        <a:lstStyle/>
                        <a:p>
                          <a:r>
                            <a:rPr lang="en-US">
                              <a:noFill/>
                            </a:rPr>
                            <a:t> </a:t>
                          </a:r>
                        </a:p>
                      </p:txBody>
                    </p:sp>
                  </mc:Fallback>
                </mc:AlternateContent>
              </p:grpSp>
              <p:grpSp>
                <p:nvGrpSpPr>
                  <p:cNvPr id="28" name="Group 27" descr="Node A">
                    <a:extLst>
                      <a:ext uri="{FF2B5EF4-FFF2-40B4-BE49-F238E27FC236}">
                        <a16:creationId xmlns:a16="http://schemas.microsoft.com/office/drawing/2014/main" id="{5977852C-1502-0C30-FBC7-CE1B1A1591D8}"/>
                      </a:ext>
                    </a:extLst>
                  </p:cNvPr>
                  <p:cNvGrpSpPr/>
                  <p:nvPr/>
                </p:nvGrpSpPr>
                <p:grpSpPr>
                  <a:xfrm>
                    <a:off x="3545156" y="4353339"/>
                    <a:ext cx="914400" cy="914400"/>
                    <a:chOff x="3335437" y="3336401"/>
                    <a:chExt cx="914400" cy="914400"/>
                  </a:xfrm>
                </p:grpSpPr>
                <p:sp>
                  <p:nvSpPr>
                    <p:cNvPr id="29" name="Oval 28">
                      <a:extLst>
                        <a:ext uri="{FF2B5EF4-FFF2-40B4-BE49-F238E27FC236}">
                          <a16:creationId xmlns:a16="http://schemas.microsoft.com/office/drawing/2014/main" id="{4770943C-2657-3A96-E6A5-9C795A646769}"/>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AE7A4A7E-2FF0-A75F-3630-ABE78804A781}"/>
                            </a:ext>
                          </a:extLst>
                        </p:cNvPr>
                        <p:cNvSpPr txBox="1"/>
                        <p:nvPr/>
                      </p:nvSpPr>
                      <p:spPr>
                        <a:xfrm>
                          <a:off x="3424690" y="3477496"/>
                          <a:ext cx="798111" cy="688589"/>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𝑿</m:t>
                                    </m:r>
                                  </m:e>
                                  <m:sub>
                                    <m:r>
                                      <a:rPr lang="en-US" sz="2400" b="1" i="1" smtClean="0">
                                        <a:solidFill>
                                          <a:schemeClr val="tx1"/>
                                        </a:solidFill>
                                        <a:latin typeface="Cambria Math" panose="02040503050406030204" pitchFamily="18" charset="0"/>
                                      </a:rPr>
                                      <m:t>𝟏</m:t>
                                    </m:r>
                                  </m:sub>
                                </m:sSub>
                              </m:oMath>
                            </m:oMathPara>
                          </a14:m>
                          <a:endParaRPr lang="en-US" sz="2400" b="1" i="1" dirty="0">
                            <a:solidFill>
                              <a:schemeClr val="tx1"/>
                            </a:solidFill>
                          </a:endParaRPr>
                        </a:p>
                      </p:txBody>
                    </p:sp>
                  </mc:Choice>
                  <mc:Fallback xmlns="">
                    <p:sp>
                      <p:nvSpPr>
                        <p:cNvPr id="30" name="TextBox 29">
                          <a:extLst>
                            <a:ext uri="{FF2B5EF4-FFF2-40B4-BE49-F238E27FC236}">
                              <a16:creationId xmlns:a16="http://schemas.microsoft.com/office/drawing/2014/main" id="{AE7A4A7E-2FF0-A75F-3630-ABE78804A781}"/>
                            </a:ext>
                          </a:extLst>
                        </p:cNvPr>
                        <p:cNvSpPr txBox="1">
                          <a:spLocks noRot="1" noChangeAspect="1" noMove="1" noResize="1" noEditPoints="1" noAdjustHandles="1" noChangeArrowheads="1" noChangeShapeType="1" noTextEdit="1"/>
                        </p:cNvSpPr>
                        <p:nvPr/>
                      </p:nvSpPr>
                      <p:spPr>
                        <a:xfrm>
                          <a:off x="3424690" y="3477496"/>
                          <a:ext cx="798111" cy="688589"/>
                        </a:xfrm>
                        <a:prstGeom prst="rect">
                          <a:avLst/>
                        </a:prstGeom>
                        <a:blipFill>
                          <a:blip r:embed="rId6"/>
                          <a:stretch>
                            <a:fillRect l="-2326" b="-2703"/>
                          </a:stretch>
                        </a:blipFill>
                      </p:spPr>
                      <p:txBody>
                        <a:bodyPr/>
                        <a:lstStyle/>
                        <a:p>
                          <a:r>
                            <a:rPr lang="en-US">
                              <a:noFill/>
                            </a:rPr>
                            <a:t> </a:t>
                          </a:r>
                        </a:p>
                      </p:txBody>
                    </p:sp>
                  </mc:Fallback>
                </mc:AlternateContent>
              </p:grpSp>
              <p:grpSp>
                <p:nvGrpSpPr>
                  <p:cNvPr id="31" name="Group 30" descr="Node A">
                    <a:extLst>
                      <a:ext uri="{FF2B5EF4-FFF2-40B4-BE49-F238E27FC236}">
                        <a16:creationId xmlns:a16="http://schemas.microsoft.com/office/drawing/2014/main" id="{C30CF26E-5D58-F83B-274D-E80D23F11CA2}"/>
                      </a:ext>
                    </a:extLst>
                  </p:cNvPr>
                  <p:cNvGrpSpPr/>
                  <p:nvPr/>
                </p:nvGrpSpPr>
                <p:grpSpPr>
                  <a:xfrm>
                    <a:off x="5831156" y="4353339"/>
                    <a:ext cx="948362" cy="914400"/>
                    <a:chOff x="3335437" y="3336401"/>
                    <a:chExt cx="948362" cy="914400"/>
                  </a:xfrm>
                </p:grpSpPr>
                <p:sp>
                  <p:nvSpPr>
                    <p:cNvPr id="32" name="Oval 31">
                      <a:extLst>
                        <a:ext uri="{FF2B5EF4-FFF2-40B4-BE49-F238E27FC236}">
                          <a16:creationId xmlns:a16="http://schemas.microsoft.com/office/drawing/2014/main" id="{0AFECDEE-7F68-EEFD-7823-D6D275BE8AF8}"/>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833BD7C9-87A6-5E55-F684-862EB24FCC00}"/>
                            </a:ext>
                          </a:extLst>
                        </p:cNvPr>
                        <p:cNvSpPr txBox="1"/>
                        <p:nvPr/>
                      </p:nvSpPr>
                      <p:spPr>
                        <a:xfrm>
                          <a:off x="3369398" y="3477496"/>
                          <a:ext cx="914401" cy="688589"/>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𝑿</m:t>
                                    </m:r>
                                  </m:e>
                                  <m:sub>
                                    <m:r>
                                      <a:rPr lang="en-US" sz="2400" b="1" i="1" smtClean="0">
                                        <a:solidFill>
                                          <a:schemeClr val="tx1"/>
                                        </a:solidFill>
                                        <a:latin typeface="Cambria Math" panose="02040503050406030204" pitchFamily="18" charset="0"/>
                                      </a:rPr>
                                      <m:t>𝟐</m:t>
                                    </m:r>
                                  </m:sub>
                                </m:sSub>
                              </m:oMath>
                            </m:oMathPara>
                          </a14:m>
                          <a:endParaRPr lang="en-US" sz="2400" b="1" i="1" dirty="0">
                            <a:solidFill>
                              <a:schemeClr val="tx1"/>
                            </a:solidFill>
                          </a:endParaRPr>
                        </a:p>
                      </p:txBody>
                    </p:sp>
                  </mc:Choice>
                  <mc:Fallback xmlns="">
                    <p:sp>
                      <p:nvSpPr>
                        <p:cNvPr id="33" name="TextBox 32">
                          <a:extLst>
                            <a:ext uri="{FF2B5EF4-FFF2-40B4-BE49-F238E27FC236}">
                              <a16:creationId xmlns:a16="http://schemas.microsoft.com/office/drawing/2014/main" id="{833BD7C9-87A6-5E55-F684-862EB24FCC00}"/>
                            </a:ext>
                          </a:extLst>
                        </p:cNvPr>
                        <p:cNvSpPr txBox="1">
                          <a:spLocks noRot="1" noChangeAspect="1" noMove="1" noResize="1" noEditPoints="1" noAdjustHandles="1" noChangeArrowheads="1" noChangeShapeType="1" noTextEdit="1"/>
                        </p:cNvSpPr>
                        <p:nvPr/>
                      </p:nvSpPr>
                      <p:spPr>
                        <a:xfrm>
                          <a:off x="3369398" y="3477496"/>
                          <a:ext cx="914401" cy="688589"/>
                        </a:xfrm>
                        <a:prstGeom prst="rect">
                          <a:avLst/>
                        </a:prstGeom>
                        <a:blipFill>
                          <a:blip r:embed="rId7"/>
                          <a:stretch>
                            <a:fillRect b="-2703"/>
                          </a:stretch>
                        </a:blipFill>
                      </p:spPr>
                      <p:txBody>
                        <a:bodyPr/>
                        <a:lstStyle/>
                        <a:p>
                          <a:r>
                            <a:rPr lang="en-US">
                              <a:noFill/>
                            </a:rPr>
                            <a:t> </a:t>
                          </a:r>
                        </a:p>
                      </p:txBody>
                    </p:sp>
                  </mc:Fallback>
                </mc:AlternateContent>
              </p:grpSp>
              <p:cxnSp>
                <p:nvCxnSpPr>
                  <p:cNvPr id="34" name="Straight Arrow Connector 33">
                    <a:extLst>
                      <a:ext uri="{FF2B5EF4-FFF2-40B4-BE49-F238E27FC236}">
                        <a16:creationId xmlns:a16="http://schemas.microsoft.com/office/drawing/2014/main" id="{8901E821-F91A-5878-634A-3BC9B79CE178}"/>
                      </a:ext>
                    </a:extLst>
                  </p:cNvPr>
                  <p:cNvCxnSpPr>
                    <a:stCxn id="26" idx="6"/>
                    <a:endCxn id="29" idx="2"/>
                  </p:cNvCxnSpPr>
                  <p:nvPr/>
                </p:nvCxnSpPr>
                <p:spPr>
                  <a:xfrm>
                    <a:off x="2173556" y="4810539"/>
                    <a:ext cx="1371600"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43212DD4-4DAB-6080-38C0-4B2CCA113690}"/>
                      </a:ext>
                    </a:extLst>
                  </p:cNvPr>
                  <p:cNvCxnSpPr>
                    <a:cxnSpLocks/>
                    <a:stCxn id="29" idx="6"/>
                    <a:endCxn id="32" idx="2"/>
                  </p:cNvCxnSpPr>
                  <p:nvPr/>
                </p:nvCxnSpPr>
                <p:spPr>
                  <a:xfrm>
                    <a:off x="4459556" y="4810539"/>
                    <a:ext cx="1371600"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F520F707-9FBD-19F5-141A-B602AE5B0F50}"/>
                      </a:ext>
                    </a:extLst>
                  </p:cNvPr>
                  <p:cNvCxnSpPr>
                    <a:cxnSpLocks/>
                  </p:cNvCxnSpPr>
                  <p:nvPr/>
                </p:nvCxnSpPr>
                <p:spPr>
                  <a:xfrm>
                    <a:off x="6745556" y="4810539"/>
                    <a:ext cx="1371600" cy="0"/>
                  </a:xfrm>
                  <a:prstGeom prst="straightConnector1">
                    <a:avLst/>
                  </a:prstGeom>
                  <a:ln w="38100">
                    <a:solidFill>
                      <a:schemeClr val="tx1"/>
                    </a:solidFill>
                    <a:prstDash val="solid"/>
                    <a:tailEnd type="triangle"/>
                  </a:ln>
                </p:spPr>
                <p:style>
                  <a:lnRef idx="2">
                    <a:schemeClr val="accent1"/>
                  </a:lnRef>
                  <a:fillRef idx="0">
                    <a:schemeClr val="accent1"/>
                  </a:fillRef>
                  <a:effectRef idx="1">
                    <a:schemeClr val="accent1"/>
                  </a:effectRef>
                  <a:fontRef idx="minor">
                    <a:schemeClr val="tx1"/>
                  </a:fontRef>
                </p:style>
              </p:cxnSp>
            </p:grpSp>
            <p:sp>
              <p:nvSpPr>
                <p:cNvPr id="40" name="Oval 39">
                  <a:extLst>
                    <a:ext uri="{FF2B5EF4-FFF2-40B4-BE49-F238E27FC236}">
                      <a16:creationId xmlns:a16="http://schemas.microsoft.com/office/drawing/2014/main" id="{17CEB038-1FE4-437D-017A-1E83E2235AF1}"/>
                    </a:ext>
                    <a:ext uri="{C183D7F6-B498-43B3-948B-1728B52AA6E4}">
                      <adec:decorative xmlns:adec="http://schemas.microsoft.com/office/drawing/2017/decorative" val="1"/>
                    </a:ext>
                  </a:extLst>
                </p:cNvPr>
                <p:cNvSpPr/>
                <p:nvPr/>
              </p:nvSpPr>
              <p:spPr>
                <a:xfrm>
                  <a:off x="5857102" y="4353339"/>
                  <a:ext cx="613059" cy="613059"/>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cxnSp>
              <p:nvCxnSpPr>
                <p:cNvPr id="42" name="Straight Arrow Connector 41">
                  <a:extLst>
                    <a:ext uri="{FF2B5EF4-FFF2-40B4-BE49-F238E27FC236}">
                      <a16:creationId xmlns:a16="http://schemas.microsoft.com/office/drawing/2014/main" id="{6046CC45-AFC3-F3FB-E7B2-EB60276F89F2}"/>
                    </a:ext>
                  </a:extLst>
                </p:cNvPr>
                <p:cNvCxnSpPr>
                  <a:cxnSpLocks/>
                </p:cNvCxnSpPr>
                <p:nvPr/>
              </p:nvCxnSpPr>
              <p:spPr>
                <a:xfrm>
                  <a:off x="6470162" y="4659869"/>
                  <a:ext cx="919589" cy="0"/>
                </a:xfrm>
                <a:prstGeom prst="straightConnector1">
                  <a:avLst/>
                </a:prstGeom>
                <a:ln w="38100">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grpSp>
        </p:grpSp>
        <p:sp>
          <p:nvSpPr>
            <p:cNvPr id="45" name="Oval 44">
              <a:extLst>
                <a:ext uri="{FF2B5EF4-FFF2-40B4-BE49-F238E27FC236}">
                  <a16:creationId xmlns:a16="http://schemas.microsoft.com/office/drawing/2014/main" id="{4A1D459F-2919-AE1C-8A9D-9B503EADC17A}"/>
                </a:ext>
                <a:ext uri="{C183D7F6-B498-43B3-948B-1728B52AA6E4}">
                  <adec:decorative xmlns:adec="http://schemas.microsoft.com/office/drawing/2017/decorative" val="1"/>
                </a:ext>
              </a:extLst>
            </p:cNvPr>
            <p:cNvSpPr/>
            <p:nvPr/>
          </p:nvSpPr>
          <p:spPr>
            <a:xfrm>
              <a:off x="2512716" y="5362009"/>
              <a:ext cx="613060" cy="613059"/>
            </a:xfrm>
            <a:prstGeom prst="ellipse">
              <a:avLst/>
            </a:prstGeom>
            <a:solidFill>
              <a:schemeClr val="bg2">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D5437441-3D73-6B30-2D8C-FCE2C6A9E96C}"/>
                    </a:ext>
                  </a:extLst>
                </p:cNvPr>
                <p:cNvSpPr txBox="1"/>
                <p:nvPr/>
              </p:nvSpPr>
              <p:spPr>
                <a:xfrm>
                  <a:off x="2572556" y="5456606"/>
                  <a:ext cx="535094"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𝑬</m:t>
                            </m:r>
                          </m:e>
                          <m:sub>
                            <m:r>
                              <a:rPr lang="en-US" sz="2400" b="1" i="1" smtClean="0">
                                <a:solidFill>
                                  <a:schemeClr val="tx1"/>
                                </a:solidFill>
                                <a:latin typeface="Cambria Math" panose="02040503050406030204" pitchFamily="18" charset="0"/>
                              </a:rPr>
                              <m:t>𝟏</m:t>
                            </m:r>
                          </m:sub>
                        </m:sSub>
                      </m:oMath>
                    </m:oMathPara>
                  </a14:m>
                  <a:endParaRPr lang="en-US" sz="2400" b="1" i="1" dirty="0">
                    <a:solidFill>
                      <a:schemeClr val="tx1"/>
                    </a:solidFill>
                  </a:endParaRPr>
                </a:p>
              </p:txBody>
            </p:sp>
          </mc:Choice>
          <mc:Fallback xmlns="">
            <p:sp>
              <p:nvSpPr>
                <p:cNvPr id="46" name="TextBox 45">
                  <a:extLst>
                    <a:ext uri="{FF2B5EF4-FFF2-40B4-BE49-F238E27FC236}">
                      <a16:creationId xmlns:a16="http://schemas.microsoft.com/office/drawing/2014/main" id="{D5437441-3D73-6B30-2D8C-FCE2C6A9E96C}"/>
                    </a:ext>
                  </a:extLst>
                </p:cNvPr>
                <p:cNvSpPr txBox="1">
                  <a:spLocks noRot="1" noChangeAspect="1" noMove="1" noResize="1" noEditPoints="1" noAdjustHandles="1" noChangeArrowheads="1" noChangeShapeType="1" noTextEdit="1"/>
                </p:cNvSpPr>
                <p:nvPr/>
              </p:nvSpPr>
              <p:spPr>
                <a:xfrm>
                  <a:off x="2572556" y="5456606"/>
                  <a:ext cx="535094" cy="461664"/>
                </a:xfrm>
                <a:prstGeom prst="rect">
                  <a:avLst/>
                </a:prstGeom>
                <a:blipFill>
                  <a:blip r:embed="rId8"/>
                  <a:stretch>
                    <a:fillRect l="-2326"/>
                  </a:stretch>
                </a:blipFill>
              </p:spPr>
              <p:txBody>
                <a:bodyPr/>
                <a:lstStyle/>
                <a:p>
                  <a:r>
                    <a:rPr lang="en-US">
                      <a:noFill/>
                    </a:rPr>
                    <a:t> </a:t>
                  </a:r>
                </a:p>
              </p:txBody>
            </p:sp>
          </mc:Fallback>
        </mc:AlternateContent>
        <p:sp>
          <p:nvSpPr>
            <p:cNvPr id="47" name="Oval 46">
              <a:extLst>
                <a:ext uri="{FF2B5EF4-FFF2-40B4-BE49-F238E27FC236}">
                  <a16:creationId xmlns:a16="http://schemas.microsoft.com/office/drawing/2014/main" id="{306BDF50-8F3B-3F4B-9CDE-F7356995248E}"/>
                </a:ext>
                <a:ext uri="{C183D7F6-B498-43B3-948B-1728B52AA6E4}">
                  <adec:decorative xmlns:adec="http://schemas.microsoft.com/office/drawing/2017/decorative" val="1"/>
                </a:ext>
              </a:extLst>
            </p:cNvPr>
            <p:cNvSpPr/>
            <p:nvPr/>
          </p:nvSpPr>
          <p:spPr>
            <a:xfrm>
              <a:off x="4042312" y="5362009"/>
              <a:ext cx="613060" cy="613059"/>
            </a:xfrm>
            <a:prstGeom prst="ellipse">
              <a:avLst/>
            </a:prstGeom>
            <a:solidFill>
              <a:schemeClr val="bg2">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34E3FAA8-F900-3B83-691A-6CBF3BDC74D3}"/>
                    </a:ext>
                  </a:extLst>
                </p:cNvPr>
                <p:cNvSpPr txBox="1"/>
                <p:nvPr/>
              </p:nvSpPr>
              <p:spPr>
                <a:xfrm>
                  <a:off x="4102152" y="5456606"/>
                  <a:ext cx="535094"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𝑬</m:t>
                            </m:r>
                          </m:e>
                          <m:sub>
                            <m:r>
                              <a:rPr lang="en-US" sz="2400" b="1" i="1" smtClean="0">
                                <a:solidFill>
                                  <a:schemeClr val="tx1"/>
                                </a:solidFill>
                                <a:latin typeface="Cambria Math" panose="02040503050406030204" pitchFamily="18" charset="0"/>
                              </a:rPr>
                              <m:t>𝟐</m:t>
                            </m:r>
                          </m:sub>
                        </m:sSub>
                      </m:oMath>
                    </m:oMathPara>
                  </a14:m>
                  <a:endParaRPr lang="en-US" sz="2400" b="1" i="1" dirty="0">
                    <a:solidFill>
                      <a:schemeClr val="tx1"/>
                    </a:solidFill>
                  </a:endParaRPr>
                </a:p>
              </p:txBody>
            </p:sp>
          </mc:Choice>
          <mc:Fallback xmlns="">
            <p:sp>
              <p:nvSpPr>
                <p:cNvPr id="48" name="TextBox 47">
                  <a:extLst>
                    <a:ext uri="{FF2B5EF4-FFF2-40B4-BE49-F238E27FC236}">
                      <a16:creationId xmlns:a16="http://schemas.microsoft.com/office/drawing/2014/main" id="{34E3FAA8-F900-3B83-691A-6CBF3BDC74D3}"/>
                    </a:ext>
                  </a:extLst>
                </p:cNvPr>
                <p:cNvSpPr txBox="1">
                  <a:spLocks noRot="1" noChangeAspect="1" noMove="1" noResize="1" noEditPoints="1" noAdjustHandles="1" noChangeArrowheads="1" noChangeShapeType="1" noTextEdit="1"/>
                </p:cNvSpPr>
                <p:nvPr/>
              </p:nvSpPr>
              <p:spPr>
                <a:xfrm>
                  <a:off x="4102152" y="5456606"/>
                  <a:ext cx="535094" cy="461664"/>
                </a:xfrm>
                <a:prstGeom prst="rect">
                  <a:avLst/>
                </a:prstGeom>
                <a:blipFill>
                  <a:blip r:embed="rId9"/>
                  <a:stretch>
                    <a:fillRect l="-2326"/>
                  </a:stretch>
                </a:blipFill>
              </p:spPr>
              <p:txBody>
                <a:bodyPr/>
                <a:lstStyle/>
                <a:p>
                  <a:r>
                    <a:rPr lang="en-US">
                      <a:noFill/>
                    </a:rPr>
                    <a:t> </a:t>
                  </a:r>
                </a:p>
              </p:txBody>
            </p:sp>
          </mc:Fallback>
        </mc:AlternateContent>
        <p:sp>
          <p:nvSpPr>
            <p:cNvPr id="49" name="Oval 48">
              <a:extLst>
                <a:ext uri="{FF2B5EF4-FFF2-40B4-BE49-F238E27FC236}">
                  <a16:creationId xmlns:a16="http://schemas.microsoft.com/office/drawing/2014/main" id="{FD2958C2-E6F5-3A82-56F1-5821349998D5}"/>
                </a:ext>
                <a:ext uri="{C183D7F6-B498-43B3-948B-1728B52AA6E4}">
                  <adec:decorative xmlns:adec="http://schemas.microsoft.com/office/drawing/2017/decorative" val="1"/>
                </a:ext>
              </a:extLst>
            </p:cNvPr>
            <p:cNvSpPr/>
            <p:nvPr/>
          </p:nvSpPr>
          <p:spPr>
            <a:xfrm>
              <a:off x="5582293" y="5362009"/>
              <a:ext cx="613060" cy="613059"/>
            </a:xfrm>
            <a:prstGeom prst="ellipse">
              <a:avLst/>
            </a:prstGeom>
            <a:solidFill>
              <a:schemeClr val="bg2">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0FB75984-89CD-E115-ED85-CABF59A27281}"/>
                    </a:ext>
                  </a:extLst>
                </p:cNvPr>
                <p:cNvSpPr txBox="1"/>
                <p:nvPr/>
              </p:nvSpPr>
              <p:spPr>
                <a:xfrm>
                  <a:off x="5642133" y="5456606"/>
                  <a:ext cx="467038"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𝑬</m:t>
                            </m:r>
                          </m:e>
                          <m:sub>
                            <m:r>
                              <a:rPr lang="en-US" sz="2400" b="1" i="1" smtClean="0">
                                <a:solidFill>
                                  <a:schemeClr val="tx1"/>
                                </a:solidFill>
                                <a:latin typeface="Cambria Math" panose="02040503050406030204" pitchFamily="18" charset="0"/>
                              </a:rPr>
                              <m:t>𝟑</m:t>
                            </m:r>
                          </m:sub>
                        </m:sSub>
                      </m:oMath>
                    </m:oMathPara>
                  </a14:m>
                  <a:endParaRPr lang="en-US" sz="2400" b="1" i="1" dirty="0">
                    <a:solidFill>
                      <a:schemeClr val="tx1"/>
                    </a:solidFill>
                  </a:endParaRPr>
                </a:p>
              </p:txBody>
            </p:sp>
          </mc:Choice>
          <mc:Fallback xmlns="">
            <p:sp>
              <p:nvSpPr>
                <p:cNvPr id="50" name="TextBox 49">
                  <a:extLst>
                    <a:ext uri="{FF2B5EF4-FFF2-40B4-BE49-F238E27FC236}">
                      <a16:creationId xmlns:a16="http://schemas.microsoft.com/office/drawing/2014/main" id="{0FB75984-89CD-E115-ED85-CABF59A27281}"/>
                    </a:ext>
                  </a:extLst>
                </p:cNvPr>
                <p:cNvSpPr txBox="1">
                  <a:spLocks noRot="1" noChangeAspect="1" noMove="1" noResize="1" noEditPoints="1" noAdjustHandles="1" noChangeArrowheads="1" noChangeShapeType="1" noTextEdit="1"/>
                </p:cNvSpPr>
                <p:nvPr/>
              </p:nvSpPr>
              <p:spPr>
                <a:xfrm>
                  <a:off x="5642133" y="5456606"/>
                  <a:ext cx="467038" cy="461664"/>
                </a:xfrm>
                <a:prstGeom prst="rect">
                  <a:avLst/>
                </a:prstGeom>
                <a:blipFill>
                  <a:blip r:embed="rId10"/>
                  <a:stretch>
                    <a:fillRect l="-2703" r="-8108"/>
                  </a:stretch>
                </a:blipFill>
              </p:spPr>
              <p:txBody>
                <a:bodyPr/>
                <a:lstStyle/>
                <a:p>
                  <a:r>
                    <a:rPr lang="en-US">
                      <a:noFill/>
                    </a:rPr>
                    <a:t> </a:t>
                  </a:r>
                </a:p>
              </p:txBody>
            </p:sp>
          </mc:Fallback>
        </mc:AlternateContent>
        <p:cxnSp>
          <p:nvCxnSpPr>
            <p:cNvPr id="51" name="Straight Arrow Connector 50">
              <a:extLst>
                <a:ext uri="{FF2B5EF4-FFF2-40B4-BE49-F238E27FC236}">
                  <a16:creationId xmlns:a16="http://schemas.microsoft.com/office/drawing/2014/main" id="{9A28A4B5-5AA2-1A3E-0B3E-CB9B308C39FF}"/>
                </a:ext>
              </a:extLst>
            </p:cNvPr>
            <p:cNvCxnSpPr>
              <a:cxnSpLocks/>
              <a:stCxn id="29" idx="4"/>
              <a:endCxn id="45" idx="0"/>
            </p:cNvCxnSpPr>
            <p:nvPr/>
          </p:nvCxnSpPr>
          <p:spPr>
            <a:xfrm>
              <a:off x="2816194" y="4818117"/>
              <a:ext cx="3052"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4" name="Straight Arrow Connector 53">
              <a:extLst>
                <a:ext uri="{FF2B5EF4-FFF2-40B4-BE49-F238E27FC236}">
                  <a16:creationId xmlns:a16="http://schemas.microsoft.com/office/drawing/2014/main" id="{DB2A3FE8-2CFE-64A3-CED5-7E4003162492}"/>
                </a:ext>
              </a:extLst>
            </p:cNvPr>
            <p:cNvCxnSpPr>
              <a:cxnSpLocks/>
              <a:stCxn id="32" idx="4"/>
              <a:endCxn id="47" idx="0"/>
            </p:cNvCxnSpPr>
            <p:nvPr/>
          </p:nvCxnSpPr>
          <p:spPr>
            <a:xfrm flipH="1">
              <a:off x="4348842" y="4818117"/>
              <a:ext cx="1"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7" name="Straight Arrow Connector 56">
              <a:extLst>
                <a:ext uri="{FF2B5EF4-FFF2-40B4-BE49-F238E27FC236}">
                  <a16:creationId xmlns:a16="http://schemas.microsoft.com/office/drawing/2014/main" id="{5DAB5B81-069F-F869-2DFA-45E0A5FBC672}"/>
                </a:ext>
              </a:extLst>
            </p:cNvPr>
            <p:cNvCxnSpPr>
              <a:cxnSpLocks/>
              <a:stCxn id="40" idx="4"/>
              <a:endCxn id="49" idx="0"/>
            </p:cNvCxnSpPr>
            <p:nvPr/>
          </p:nvCxnSpPr>
          <p:spPr>
            <a:xfrm>
              <a:off x="5881491" y="4818117"/>
              <a:ext cx="7332"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070843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99248-31D6-A3F8-50C9-18B62B5E01CD}"/>
              </a:ext>
            </a:extLst>
          </p:cNvPr>
          <p:cNvSpPr>
            <a:spLocks noGrp="1"/>
          </p:cNvSpPr>
          <p:nvPr>
            <p:ph type="title"/>
          </p:nvPr>
        </p:nvSpPr>
        <p:spPr/>
        <p:txBody>
          <a:bodyPr/>
          <a:lstStyle/>
          <a:p>
            <a:r>
              <a:rPr lang="en-US" dirty="0"/>
              <a:t>HMM Probability Model</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F56AD546-4840-D7A8-1EA0-F3460DB7B8CA}"/>
                  </a:ext>
                </a:extLst>
              </p:cNvPr>
              <p:cNvSpPr>
                <a:spLocks noGrp="1"/>
              </p:cNvSpPr>
              <p:nvPr>
                <p:ph idx="1"/>
              </p:nvPr>
            </p:nvSpPr>
            <p:spPr/>
            <p:txBody>
              <a:bodyPr/>
              <a:lstStyle/>
              <a:p>
                <a:r>
                  <a:rPr lang="en-US" dirty="0"/>
                  <a:t>Joint Distribution</a:t>
                </a:r>
              </a:p>
              <a:p>
                <a:pPr lvl="1"/>
                <a:r>
                  <a:rPr lang="en-US" dirty="0"/>
                  <a:t>For Markov Model: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𝑇</m:t>
                            </m:r>
                          </m:sub>
                        </m:sSub>
                      </m:e>
                    </m:d>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0</m:t>
                        </m:r>
                      </m:sub>
                    </m:sSub>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𝑡</m:t>
                        </m:r>
                        <m:r>
                          <a:rPr lang="en-US" b="0" i="1" smtClean="0">
                            <a:latin typeface="Cambria Math" panose="02040503050406030204" pitchFamily="18" charset="0"/>
                          </a:rPr>
                          <m:t>=1:</m:t>
                        </m:r>
                        <m:r>
                          <a:rPr lang="en-US" b="0" i="1" smtClean="0">
                            <a:latin typeface="Cambria Math" panose="02040503050406030204" pitchFamily="18" charset="0"/>
                          </a:rPr>
                          <m:t>𝑇</m:t>
                        </m:r>
                      </m:sub>
                      <m:sup/>
                      <m:e>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e>
                    </m:nary>
                  </m:oMath>
                </a14:m>
                <a:endParaRPr lang="en-US" dirty="0"/>
              </a:p>
              <a:p>
                <a:pPr lvl="1"/>
                <a:r>
                  <a:rPr lang="en-US" dirty="0"/>
                  <a:t>For Hidden Markov Model:</a:t>
                </a:r>
                <a:br>
                  <a:rPr lang="en-US" dirty="0"/>
                </a:b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0:</m:t>
                            </m:r>
                            <m:r>
                              <a:rPr lang="en-US" b="0" i="1" smtClean="0">
                                <a:latin typeface="Cambria Math" panose="02040503050406030204" pitchFamily="18" charset="0"/>
                              </a:rPr>
                              <m:t>𝑇</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𝑇</m:t>
                            </m:r>
                          </m:sub>
                        </m:sSub>
                      </m:e>
                    </m:d>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0</m:t>
                        </m:r>
                      </m:sub>
                    </m:sSub>
                    <m:r>
                      <a:rPr lang="en-US" b="0" i="1" smtClean="0">
                        <a:latin typeface="Cambria Math" panose="02040503050406030204" pitchFamily="18" charset="0"/>
                      </a:rPr>
                      <m:t>)</m:t>
                    </m:r>
                    <m:nary>
                      <m:naryPr>
                        <m:chr m:val="∏"/>
                        <m:limLoc m:val="subSup"/>
                        <m:supHide m:val="on"/>
                        <m:ctrlPr>
                          <a:rPr lang="en-US" b="0" i="1" smtClean="0">
                            <a:latin typeface="Cambria Math" panose="02040503050406030204" pitchFamily="18" charset="0"/>
                          </a:rPr>
                        </m:ctrlPr>
                      </m:naryPr>
                      <m:sub>
                        <m:r>
                          <m:rPr>
                            <m:brk m:alnAt="9"/>
                          </m:rPr>
                          <a:rPr lang="en-US" b="0" i="1" smtClean="0">
                            <a:latin typeface="Cambria Math" panose="02040503050406030204" pitchFamily="18" charset="0"/>
                          </a:rPr>
                          <m:t>𝑡</m:t>
                        </m:r>
                        <m:r>
                          <a:rPr lang="en-US" b="0" i="1" smtClean="0">
                            <a:latin typeface="Cambria Math" panose="02040503050406030204" pitchFamily="18" charset="0"/>
                          </a:rPr>
                          <m:t>=1:</m:t>
                        </m:r>
                        <m:r>
                          <a:rPr lang="en-US" b="0" i="1" smtClean="0">
                            <a:latin typeface="Cambria Math" panose="02040503050406030204" pitchFamily="18" charset="0"/>
                          </a:rPr>
                          <m:t>𝑇</m:t>
                        </m:r>
                      </m:sub>
                      <m:sup/>
                      <m:e>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sub>
                            </m:sSub>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r>
                                  <a:rPr lang="en-US" b="0" i="1" smtClean="0">
                                    <a:latin typeface="Cambria Math" panose="02040503050406030204" pitchFamily="18" charset="0"/>
                                  </a:rPr>
                                  <m:t>−1</m:t>
                                </m:r>
                              </m:sub>
                            </m:sSub>
                          </m:e>
                        </m:d>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sub>
                        </m:sSub>
                        <m:r>
                          <a:rPr lang="en-US" b="0" i="1" smtClean="0">
                            <a:latin typeface="Cambria Math" panose="02040503050406030204" pitchFamily="18" charset="0"/>
                          </a:rPr>
                          <m:t>)</m:t>
                        </m:r>
                      </m:e>
                    </m:nary>
                  </m:oMath>
                </a14:m>
                <a:endParaRPr lang="en-US" dirty="0"/>
              </a:p>
              <a:p>
                <a:r>
                  <a:rPr lang="en-US" dirty="0"/>
                  <a:t>Implications:</a:t>
                </a:r>
              </a:p>
              <a:p>
                <a:pPr lvl="1"/>
                <a:r>
                  <a:rPr lang="en-US" dirty="0"/>
                  <a:t>From Markov Models: future states are independent of past given present</a:t>
                </a:r>
              </a:p>
              <a:p>
                <a:pPr lvl="1"/>
                <a:r>
                  <a:rPr lang="en-US" dirty="0"/>
                  <a:t>Current evidence is independent of everything else given current state</a:t>
                </a:r>
              </a:p>
              <a:p>
                <a:pPr marL="457200" lvl="1" indent="0" algn="ctr">
                  <a:buNone/>
                </a:pPr>
                <a:endParaRPr lang="en-US" i="1" dirty="0"/>
              </a:p>
              <a:p>
                <a:pPr marL="457200" lvl="1" indent="0" algn="ctr">
                  <a:buNone/>
                </a:pPr>
                <a:r>
                  <a:rPr lang="en-US" i="1" dirty="0"/>
                  <a:t>Are evidence variables (absolutely) independent of each other?</a:t>
                </a:r>
              </a:p>
            </p:txBody>
          </p:sp>
        </mc:Choice>
        <mc:Fallback xmlns="">
          <p:sp>
            <p:nvSpPr>
              <p:cNvPr id="6" name="Content Placeholder 5">
                <a:extLst>
                  <a:ext uri="{FF2B5EF4-FFF2-40B4-BE49-F238E27FC236}">
                    <a16:creationId xmlns:a16="http://schemas.microsoft.com/office/drawing/2014/main" id="{F56AD546-4840-D7A8-1EA0-F3460DB7B8CA}"/>
                  </a:ext>
                </a:extLst>
              </p:cNvPr>
              <p:cNvSpPr>
                <a:spLocks noGrp="1" noRot="1" noChangeAspect="1" noMove="1" noResize="1" noEditPoints="1" noAdjustHandles="1" noChangeArrowheads="1" noChangeShapeType="1" noTextEdit="1"/>
              </p:cNvSpPr>
              <p:nvPr>
                <p:ph idx="1"/>
              </p:nvPr>
            </p:nvSpPr>
            <p:spPr>
              <a:blipFill>
                <a:blip r:embed="rId2"/>
                <a:stretch>
                  <a:fillRect l="-79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F76F029D-A5F7-C654-A5CF-22576B5FF6E1}"/>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D5F6614D-4D47-24FE-B8A6-471833012848}"/>
              </a:ext>
            </a:extLst>
          </p:cNvPr>
          <p:cNvSpPr>
            <a:spLocks noGrp="1"/>
          </p:cNvSpPr>
          <p:nvPr>
            <p:ph type="sldNum" sz="quarter" idx="12"/>
          </p:nvPr>
        </p:nvSpPr>
        <p:spPr/>
        <p:txBody>
          <a:bodyPr/>
          <a:lstStyle/>
          <a:p>
            <a:fld id="{0C6CD854-DD62-6C4B-87F1-66B34D688D3F}" type="slidenum">
              <a:rPr lang="en-US" smtClean="0"/>
              <a:t>18</a:t>
            </a:fld>
            <a:endParaRPr lang="en-US"/>
          </a:p>
        </p:txBody>
      </p:sp>
      <p:grpSp>
        <p:nvGrpSpPr>
          <p:cNvPr id="7" name="Group 6" descr="Diagram of a hidden markov model with the following connections: X0-&gt;X1, X1-&gt;E1, X1-&gt;X2, X2-&gt;E2, X2-&gt;X3, X3-&gt;E3.">
            <a:extLst>
              <a:ext uri="{FF2B5EF4-FFF2-40B4-BE49-F238E27FC236}">
                <a16:creationId xmlns:a16="http://schemas.microsoft.com/office/drawing/2014/main" id="{0E782D38-A5F4-76AD-E4C0-E819CFB475D1}"/>
              </a:ext>
            </a:extLst>
          </p:cNvPr>
          <p:cNvGrpSpPr>
            <a:grpSpLocks noChangeAspect="1"/>
          </p:cNvGrpSpPr>
          <p:nvPr/>
        </p:nvGrpSpPr>
        <p:grpSpPr>
          <a:xfrm>
            <a:off x="7142206" y="1244960"/>
            <a:ext cx="4796354" cy="1384791"/>
            <a:chOff x="977015" y="4205058"/>
            <a:chExt cx="6130595" cy="1770010"/>
          </a:xfrm>
        </p:grpSpPr>
        <p:sp>
          <p:nvSpPr>
            <p:cNvPr id="9" name="Oval 8">
              <a:extLst>
                <a:ext uri="{FF2B5EF4-FFF2-40B4-BE49-F238E27FC236}">
                  <a16:creationId xmlns:a16="http://schemas.microsoft.com/office/drawing/2014/main" id="{0170B730-DABB-C6F9-40EB-01D28A32FEDE}"/>
                </a:ext>
                <a:ext uri="{C183D7F6-B498-43B3-948B-1728B52AA6E4}">
                  <adec:decorative xmlns:adec="http://schemas.microsoft.com/office/drawing/2017/decorative" val="1"/>
                </a:ext>
              </a:extLst>
            </p:cNvPr>
            <p:cNvSpPr/>
            <p:nvPr/>
          </p:nvSpPr>
          <p:spPr>
            <a:xfrm>
              <a:off x="2512716" y="5362009"/>
              <a:ext cx="613060" cy="613059"/>
            </a:xfrm>
            <a:prstGeom prst="ellipse">
              <a:avLst/>
            </a:prstGeom>
            <a:solidFill>
              <a:schemeClr val="bg2">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sp>
          <p:nvSpPr>
            <p:cNvPr id="11" name="Oval 10">
              <a:extLst>
                <a:ext uri="{FF2B5EF4-FFF2-40B4-BE49-F238E27FC236}">
                  <a16:creationId xmlns:a16="http://schemas.microsoft.com/office/drawing/2014/main" id="{E093A90D-3386-2DAE-C92F-2BC122DBCC3B}"/>
                </a:ext>
                <a:ext uri="{C183D7F6-B498-43B3-948B-1728B52AA6E4}">
                  <adec:decorative xmlns:adec="http://schemas.microsoft.com/office/drawing/2017/decorative" val="1"/>
                </a:ext>
              </a:extLst>
            </p:cNvPr>
            <p:cNvSpPr/>
            <p:nvPr/>
          </p:nvSpPr>
          <p:spPr>
            <a:xfrm>
              <a:off x="4042312" y="5362009"/>
              <a:ext cx="613060" cy="613059"/>
            </a:xfrm>
            <a:prstGeom prst="ellipse">
              <a:avLst/>
            </a:prstGeom>
            <a:solidFill>
              <a:schemeClr val="bg2">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sp>
          <p:nvSpPr>
            <p:cNvPr id="13" name="Oval 12">
              <a:extLst>
                <a:ext uri="{FF2B5EF4-FFF2-40B4-BE49-F238E27FC236}">
                  <a16:creationId xmlns:a16="http://schemas.microsoft.com/office/drawing/2014/main" id="{83403609-3E4B-323F-1848-B91C84E5A4C9}"/>
                </a:ext>
                <a:ext uri="{C183D7F6-B498-43B3-948B-1728B52AA6E4}">
                  <adec:decorative xmlns:adec="http://schemas.microsoft.com/office/drawing/2017/decorative" val="1"/>
                </a:ext>
              </a:extLst>
            </p:cNvPr>
            <p:cNvSpPr/>
            <p:nvPr/>
          </p:nvSpPr>
          <p:spPr>
            <a:xfrm>
              <a:off x="5582293" y="5362009"/>
              <a:ext cx="613060" cy="613059"/>
            </a:xfrm>
            <a:prstGeom prst="ellipse">
              <a:avLst/>
            </a:prstGeom>
            <a:solidFill>
              <a:schemeClr val="bg2">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84B9F3BE-F0F4-5A4A-7240-B13623412090}"/>
                    </a:ext>
                  </a:extLst>
                </p:cNvPr>
                <p:cNvSpPr txBox="1"/>
                <p:nvPr/>
              </p:nvSpPr>
              <p:spPr>
                <a:xfrm>
                  <a:off x="5626338" y="5440811"/>
                  <a:ext cx="467039" cy="47207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𝑬</m:t>
                            </m:r>
                          </m:e>
                          <m:sub>
                            <m:r>
                              <a:rPr lang="en-US" b="1" i="1" smtClean="0">
                                <a:solidFill>
                                  <a:schemeClr val="tx1"/>
                                </a:solidFill>
                                <a:latin typeface="Cambria Math" panose="02040503050406030204" pitchFamily="18" charset="0"/>
                              </a:rPr>
                              <m:t>𝟑</m:t>
                            </m:r>
                          </m:sub>
                        </m:sSub>
                      </m:oMath>
                    </m:oMathPara>
                  </a14:m>
                  <a:endParaRPr lang="en-US" b="1" i="1" dirty="0">
                    <a:solidFill>
                      <a:schemeClr val="tx1"/>
                    </a:solidFill>
                  </a:endParaRPr>
                </a:p>
              </p:txBody>
            </p:sp>
          </mc:Choice>
          <mc:Fallback xmlns="">
            <p:sp>
              <p:nvSpPr>
                <p:cNvPr id="14" name="TextBox 13">
                  <a:extLst>
                    <a:ext uri="{FF2B5EF4-FFF2-40B4-BE49-F238E27FC236}">
                      <a16:creationId xmlns:a16="http://schemas.microsoft.com/office/drawing/2014/main" id="{84B9F3BE-F0F4-5A4A-7240-B13623412090}"/>
                    </a:ext>
                  </a:extLst>
                </p:cNvPr>
                <p:cNvSpPr txBox="1">
                  <a:spLocks noRot="1" noChangeAspect="1" noMove="1" noResize="1" noEditPoints="1" noAdjustHandles="1" noChangeArrowheads="1" noChangeShapeType="1" noTextEdit="1"/>
                </p:cNvSpPr>
                <p:nvPr/>
              </p:nvSpPr>
              <p:spPr>
                <a:xfrm>
                  <a:off x="5626338" y="5440811"/>
                  <a:ext cx="467039" cy="472072"/>
                </a:xfrm>
                <a:prstGeom prst="rect">
                  <a:avLst/>
                </a:prstGeom>
                <a:blipFill>
                  <a:blip r:embed="rId3"/>
                  <a:stretch>
                    <a:fillRect r="-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24C11D36-7FD0-D3A4-15DB-FD2714A9ECA9}"/>
                    </a:ext>
                  </a:extLst>
                </p:cNvPr>
                <p:cNvSpPr txBox="1"/>
                <p:nvPr/>
              </p:nvSpPr>
              <p:spPr>
                <a:xfrm>
                  <a:off x="4086357" y="5440811"/>
                  <a:ext cx="535094" cy="47207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𝑬</m:t>
                            </m:r>
                          </m:e>
                          <m:sub>
                            <m:r>
                              <a:rPr lang="en-US" b="1" i="1" smtClean="0">
                                <a:solidFill>
                                  <a:schemeClr val="tx1"/>
                                </a:solidFill>
                                <a:latin typeface="Cambria Math" panose="02040503050406030204" pitchFamily="18" charset="0"/>
                              </a:rPr>
                              <m:t>𝟐</m:t>
                            </m:r>
                          </m:sub>
                        </m:sSub>
                      </m:oMath>
                    </m:oMathPara>
                  </a14:m>
                  <a:endParaRPr lang="en-US" b="1" i="1" dirty="0">
                    <a:solidFill>
                      <a:schemeClr val="tx1"/>
                    </a:solidFill>
                  </a:endParaRPr>
                </a:p>
              </p:txBody>
            </p:sp>
          </mc:Choice>
          <mc:Fallback xmlns="">
            <p:sp>
              <p:nvSpPr>
                <p:cNvPr id="12" name="TextBox 11">
                  <a:extLst>
                    <a:ext uri="{FF2B5EF4-FFF2-40B4-BE49-F238E27FC236}">
                      <a16:creationId xmlns:a16="http://schemas.microsoft.com/office/drawing/2014/main" id="{24C11D36-7FD0-D3A4-15DB-FD2714A9ECA9}"/>
                    </a:ext>
                  </a:extLst>
                </p:cNvPr>
                <p:cNvSpPr txBox="1">
                  <a:spLocks noRot="1" noChangeAspect="1" noMove="1" noResize="1" noEditPoints="1" noAdjustHandles="1" noChangeArrowheads="1" noChangeShapeType="1" noTextEdit="1"/>
                </p:cNvSpPr>
                <p:nvPr/>
              </p:nvSpPr>
              <p:spPr>
                <a:xfrm>
                  <a:off x="4086357" y="5440811"/>
                  <a:ext cx="535094" cy="47207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34458638-A39B-586E-3357-03D1D5BF1382}"/>
                    </a:ext>
                  </a:extLst>
                </p:cNvPr>
                <p:cNvSpPr txBox="1"/>
                <p:nvPr/>
              </p:nvSpPr>
              <p:spPr>
                <a:xfrm>
                  <a:off x="2556761" y="5440811"/>
                  <a:ext cx="535094" cy="47207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𝑬</m:t>
                            </m:r>
                          </m:e>
                          <m:sub>
                            <m:r>
                              <a:rPr lang="en-US" b="1" i="1" smtClean="0">
                                <a:solidFill>
                                  <a:schemeClr val="tx1"/>
                                </a:solidFill>
                                <a:latin typeface="Cambria Math" panose="02040503050406030204" pitchFamily="18" charset="0"/>
                              </a:rPr>
                              <m:t>𝟏</m:t>
                            </m:r>
                          </m:sub>
                        </m:sSub>
                      </m:oMath>
                    </m:oMathPara>
                  </a14:m>
                  <a:endParaRPr lang="en-US" b="1" i="1" dirty="0">
                    <a:solidFill>
                      <a:schemeClr val="tx1"/>
                    </a:solidFill>
                  </a:endParaRPr>
                </a:p>
              </p:txBody>
            </p:sp>
          </mc:Choice>
          <mc:Fallback xmlns="">
            <p:sp>
              <p:nvSpPr>
                <p:cNvPr id="10" name="TextBox 9">
                  <a:extLst>
                    <a:ext uri="{FF2B5EF4-FFF2-40B4-BE49-F238E27FC236}">
                      <a16:creationId xmlns:a16="http://schemas.microsoft.com/office/drawing/2014/main" id="{34458638-A39B-586E-3357-03D1D5BF1382}"/>
                    </a:ext>
                  </a:extLst>
                </p:cNvPr>
                <p:cNvSpPr txBox="1">
                  <a:spLocks noRot="1" noChangeAspect="1" noMove="1" noResize="1" noEditPoints="1" noAdjustHandles="1" noChangeArrowheads="1" noChangeShapeType="1" noTextEdit="1"/>
                </p:cNvSpPr>
                <p:nvPr/>
              </p:nvSpPr>
              <p:spPr>
                <a:xfrm>
                  <a:off x="2556761" y="5440811"/>
                  <a:ext cx="535094" cy="472072"/>
                </a:xfrm>
                <a:prstGeom prst="rect">
                  <a:avLst/>
                </a:prstGeom>
                <a:blipFill>
                  <a:blip r:embed="rId5"/>
                  <a:stretch>
                    <a:fillRect/>
                  </a:stretch>
                </a:blipFill>
              </p:spPr>
              <p:txBody>
                <a:bodyPr/>
                <a:lstStyle/>
                <a:p>
                  <a:r>
                    <a:rPr lang="en-US">
                      <a:noFill/>
                    </a:rPr>
                    <a:t> </a:t>
                  </a:r>
                </a:p>
              </p:txBody>
            </p:sp>
          </mc:Fallback>
        </mc:AlternateContent>
        <p:grpSp>
          <p:nvGrpSpPr>
            <p:cNvPr id="8" name="Group 7">
              <a:extLst>
                <a:ext uri="{FF2B5EF4-FFF2-40B4-BE49-F238E27FC236}">
                  <a16:creationId xmlns:a16="http://schemas.microsoft.com/office/drawing/2014/main" id="{C7839582-2B6F-AE3B-E600-C3628C172DB7}"/>
                </a:ext>
              </a:extLst>
            </p:cNvPr>
            <p:cNvGrpSpPr/>
            <p:nvPr/>
          </p:nvGrpSpPr>
          <p:grpSpPr>
            <a:xfrm>
              <a:off x="977015" y="4205058"/>
              <a:ext cx="6130595" cy="613059"/>
              <a:chOff x="1259156" y="4353339"/>
              <a:chExt cx="6130595" cy="613059"/>
            </a:xfrm>
          </p:grpSpPr>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ED006569-F62A-AD3F-3714-480560A1A190}"/>
                      </a:ext>
                    </a:extLst>
                  </p:cNvPr>
                  <p:cNvSpPr txBox="1"/>
                  <p:nvPr/>
                </p:nvSpPr>
                <p:spPr>
                  <a:xfrm>
                    <a:off x="5864077" y="4432141"/>
                    <a:ext cx="613060" cy="47207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𝑿</m:t>
                              </m:r>
                            </m:e>
                            <m:sub>
                              <m:r>
                                <a:rPr lang="en-US" b="1" i="1" smtClean="0">
                                  <a:solidFill>
                                    <a:schemeClr val="tx1"/>
                                  </a:solidFill>
                                  <a:latin typeface="Cambria Math" panose="02040503050406030204" pitchFamily="18" charset="0"/>
                                </a:rPr>
                                <m:t>𝟑</m:t>
                              </m:r>
                            </m:sub>
                          </m:sSub>
                        </m:oMath>
                      </m:oMathPara>
                    </a14:m>
                    <a:endParaRPr lang="en-US" b="1" i="1" dirty="0">
                      <a:solidFill>
                        <a:schemeClr val="tx1"/>
                      </a:solidFill>
                    </a:endParaRPr>
                  </a:p>
                </p:txBody>
              </p:sp>
            </mc:Choice>
            <mc:Fallback xmlns="">
              <p:sp>
                <p:nvSpPr>
                  <p:cNvPr id="18" name="TextBox 17">
                    <a:extLst>
                      <a:ext uri="{FF2B5EF4-FFF2-40B4-BE49-F238E27FC236}">
                        <a16:creationId xmlns:a16="http://schemas.microsoft.com/office/drawing/2014/main" id="{ED006569-F62A-AD3F-3714-480560A1A190}"/>
                      </a:ext>
                    </a:extLst>
                  </p:cNvPr>
                  <p:cNvSpPr txBox="1">
                    <a:spLocks noRot="1" noChangeAspect="1" noMove="1" noResize="1" noEditPoints="1" noAdjustHandles="1" noChangeArrowheads="1" noChangeShapeType="1" noTextEdit="1"/>
                  </p:cNvSpPr>
                  <p:nvPr/>
                </p:nvSpPr>
                <p:spPr>
                  <a:xfrm>
                    <a:off x="5864077" y="4432141"/>
                    <a:ext cx="613060" cy="472072"/>
                  </a:xfrm>
                  <a:prstGeom prst="rect">
                    <a:avLst/>
                  </a:prstGeom>
                  <a:blipFill>
                    <a:blip r:embed="rId6"/>
                    <a:stretch>
                      <a:fillRect/>
                    </a:stretch>
                  </a:blipFill>
                </p:spPr>
                <p:txBody>
                  <a:bodyPr/>
                  <a:lstStyle/>
                  <a:p>
                    <a:r>
                      <a:rPr lang="en-US">
                        <a:noFill/>
                      </a:rPr>
                      <a:t> </a:t>
                    </a:r>
                  </a:p>
                </p:txBody>
              </p:sp>
            </mc:Fallback>
          </mc:AlternateContent>
          <p:grpSp>
            <p:nvGrpSpPr>
              <p:cNvPr id="19" name="Group 18">
                <a:extLst>
                  <a:ext uri="{FF2B5EF4-FFF2-40B4-BE49-F238E27FC236}">
                    <a16:creationId xmlns:a16="http://schemas.microsoft.com/office/drawing/2014/main" id="{ADB06CF8-B618-751F-C649-FC22CC0F5816}"/>
                  </a:ext>
                </a:extLst>
              </p:cNvPr>
              <p:cNvGrpSpPr/>
              <p:nvPr/>
            </p:nvGrpSpPr>
            <p:grpSpPr>
              <a:xfrm>
                <a:off x="1259156" y="4353339"/>
                <a:ext cx="6130595" cy="613059"/>
                <a:chOff x="1259156" y="4353339"/>
                <a:chExt cx="6130595" cy="613059"/>
              </a:xfrm>
            </p:grpSpPr>
            <p:grpSp>
              <p:nvGrpSpPr>
                <p:cNvPr id="20" name="Group 19">
                  <a:extLst>
                    <a:ext uri="{FF2B5EF4-FFF2-40B4-BE49-F238E27FC236}">
                      <a16:creationId xmlns:a16="http://schemas.microsoft.com/office/drawing/2014/main" id="{6BB7EE0C-DB38-65EC-DB0F-5A24585CC12E}"/>
                    </a:ext>
                  </a:extLst>
                </p:cNvPr>
                <p:cNvGrpSpPr>
                  <a:grpSpLocks noChangeAspect="1"/>
                </p:cNvGrpSpPr>
                <p:nvPr/>
              </p:nvGrpSpPr>
              <p:grpSpPr>
                <a:xfrm>
                  <a:off x="1259156" y="4353339"/>
                  <a:ext cx="4597947" cy="613059"/>
                  <a:chOff x="1259156" y="4353339"/>
                  <a:chExt cx="6858000" cy="914400"/>
                </a:xfrm>
              </p:grpSpPr>
              <p:grpSp>
                <p:nvGrpSpPr>
                  <p:cNvPr id="23" name="Group 22" descr="Node A">
                    <a:extLst>
                      <a:ext uri="{FF2B5EF4-FFF2-40B4-BE49-F238E27FC236}">
                        <a16:creationId xmlns:a16="http://schemas.microsoft.com/office/drawing/2014/main" id="{5FB38B52-5EF9-15DC-5DF0-C7B67ECC3327}"/>
                      </a:ext>
                    </a:extLst>
                  </p:cNvPr>
                  <p:cNvGrpSpPr/>
                  <p:nvPr/>
                </p:nvGrpSpPr>
                <p:grpSpPr>
                  <a:xfrm>
                    <a:off x="1259156" y="4353339"/>
                    <a:ext cx="914400" cy="914400"/>
                    <a:chOff x="3335437" y="3336401"/>
                    <a:chExt cx="914400" cy="914400"/>
                  </a:xfrm>
                </p:grpSpPr>
                <p:sp>
                  <p:nvSpPr>
                    <p:cNvPr id="33" name="Oval 32">
                      <a:extLst>
                        <a:ext uri="{FF2B5EF4-FFF2-40B4-BE49-F238E27FC236}">
                          <a16:creationId xmlns:a16="http://schemas.microsoft.com/office/drawing/2014/main" id="{16C137AC-1492-FA39-850C-6415E3AAF1A9}"/>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FC07D5C7-F82B-98C3-1A66-F9F89634188E}"/>
                            </a:ext>
                          </a:extLst>
                        </p:cNvPr>
                        <p:cNvSpPr txBox="1"/>
                        <p:nvPr/>
                      </p:nvSpPr>
                      <p:spPr>
                        <a:xfrm>
                          <a:off x="3419563" y="3472369"/>
                          <a:ext cx="714560" cy="704113"/>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𝑿</m:t>
                                    </m:r>
                                  </m:e>
                                  <m:sub>
                                    <m:r>
                                      <a:rPr lang="en-US" b="1" i="1" smtClean="0">
                                        <a:solidFill>
                                          <a:schemeClr val="tx1"/>
                                        </a:solidFill>
                                        <a:latin typeface="Cambria Math" panose="02040503050406030204" pitchFamily="18" charset="0"/>
                                      </a:rPr>
                                      <m:t>𝟎</m:t>
                                    </m:r>
                                  </m:sub>
                                </m:sSub>
                              </m:oMath>
                            </m:oMathPara>
                          </a14:m>
                          <a:endParaRPr lang="en-US" b="1" i="1" dirty="0">
                            <a:solidFill>
                              <a:schemeClr val="tx1"/>
                            </a:solidFill>
                          </a:endParaRPr>
                        </a:p>
                      </p:txBody>
                    </p:sp>
                  </mc:Choice>
                  <mc:Fallback xmlns="">
                    <p:sp>
                      <p:nvSpPr>
                        <p:cNvPr id="34" name="TextBox 33">
                          <a:extLst>
                            <a:ext uri="{FF2B5EF4-FFF2-40B4-BE49-F238E27FC236}">
                              <a16:creationId xmlns:a16="http://schemas.microsoft.com/office/drawing/2014/main" id="{FC07D5C7-F82B-98C3-1A66-F9F89634188E}"/>
                            </a:ext>
                          </a:extLst>
                        </p:cNvPr>
                        <p:cNvSpPr txBox="1">
                          <a:spLocks noRot="1" noChangeAspect="1" noMove="1" noResize="1" noEditPoints="1" noAdjustHandles="1" noChangeArrowheads="1" noChangeShapeType="1" noTextEdit="1"/>
                        </p:cNvSpPr>
                        <p:nvPr/>
                      </p:nvSpPr>
                      <p:spPr>
                        <a:xfrm>
                          <a:off x="3419563" y="3472369"/>
                          <a:ext cx="714560" cy="704113"/>
                        </a:xfrm>
                        <a:prstGeom prst="rect">
                          <a:avLst/>
                        </a:prstGeom>
                        <a:blipFill>
                          <a:blip r:embed="rId7"/>
                          <a:stretch>
                            <a:fillRect r="-9677"/>
                          </a:stretch>
                        </a:blipFill>
                      </p:spPr>
                      <p:txBody>
                        <a:bodyPr/>
                        <a:lstStyle/>
                        <a:p>
                          <a:r>
                            <a:rPr lang="en-US">
                              <a:noFill/>
                            </a:rPr>
                            <a:t> </a:t>
                          </a:r>
                        </a:p>
                      </p:txBody>
                    </p:sp>
                  </mc:Fallback>
                </mc:AlternateContent>
              </p:grpSp>
              <p:grpSp>
                <p:nvGrpSpPr>
                  <p:cNvPr id="24" name="Group 23" descr="Node A">
                    <a:extLst>
                      <a:ext uri="{FF2B5EF4-FFF2-40B4-BE49-F238E27FC236}">
                        <a16:creationId xmlns:a16="http://schemas.microsoft.com/office/drawing/2014/main" id="{441455FE-4F4A-95FD-234B-7AAA31FFFA9F}"/>
                      </a:ext>
                    </a:extLst>
                  </p:cNvPr>
                  <p:cNvGrpSpPr/>
                  <p:nvPr/>
                </p:nvGrpSpPr>
                <p:grpSpPr>
                  <a:xfrm>
                    <a:off x="3545156" y="4353339"/>
                    <a:ext cx="914400" cy="914400"/>
                    <a:chOff x="3335437" y="3336401"/>
                    <a:chExt cx="914400" cy="914400"/>
                  </a:xfrm>
                </p:grpSpPr>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C883D9F8-0FF6-F3F4-3337-1FC98206C606}"/>
                            </a:ext>
                          </a:extLst>
                        </p:cNvPr>
                        <p:cNvSpPr txBox="1"/>
                        <p:nvPr/>
                      </p:nvSpPr>
                      <p:spPr>
                        <a:xfrm>
                          <a:off x="3401131" y="3453937"/>
                          <a:ext cx="798110" cy="704113"/>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𝑿</m:t>
                                    </m:r>
                                  </m:e>
                                  <m:sub>
                                    <m:r>
                                      <a:rPr lang="en-US" b="1" i="1" smtClean="0">
                                        <a:solidFill>
                                          <a:schemeClr val="tx1"/>
                                        </a:solidFill>
                                        <a:latin typeface="Cambria Math" panose="02040503050406030204" pitchFamily="18" charset="0"/>
                                      </a:rPr>
                                      <m:t>𝟏</m:t>
                                    </m:r>
                                  </m:sub>
                                </m:sSub>
                              </m:oMath>
                            </m:oMathPara>
                          </a14:m>
                          <a:endParaRPr lang="en-US" b="1" i="1" dirty="0">
                            <a:solidFill>
                              <a:schemeClr val="tx1"/>
                            </a:solidFill>
                          </a:endParaRPr>
                        </a:p>
                      </p:txBody>
                    </p:sp>
                  </mc:Choice>
                  <mc:Fallback xmlns="">
                    <p:sp>
                      <p:nvSpPr>
                        <p:cNvPr id="32" name="TextBox 31">
                          <a:extLst>
                            <a:ext uri="{FF2B5EF4-FFF2-40B4-BE49-F238E27FC236}">
                              <a16:creationId xmlns:a16="http://schemas.microsoft.com/office/drawing/2014/main" id="{C883D9F8-0FF6-F3F4-3337-1FC98206C606}"/>
                            </a:ext>
                          </a:extLst>
                        </p:cNvPr>
                        <p:cNvSpPr txBox="1">
                          <a:spLocks noRot="1" noChangeAspect="1" noMove="1" noResize="1" noEditPoints="1" noAdjustHandles="1" noChangeArrowheads="1" noChangeShapeType="1" noTextEdit="1"/>
                        </p:cNvSpPr>
                        <p:nvPr/>
                      </p:nvSpPr>
                      <p:spPr>
                        <a:xfrm>
                          <a:off x="3401131" y="3453937"/>
                          <a:ext cx="798110" cy="704113"/>
                        </a:xfrm>
                        <a:prstGeom prst="rect">
                          <a:avLst/>
                        </a:prstGeom>
                        <a:blipFill>
                          <a:blip r:embed="rId8"/>
                          <a:stretch>
                            <a:fillRect/>
                          </a:stretch>
                        </a:blipFill>
                      </p:spPr>
                      <p:txBody>
                        <a:bodyPr/>
                        <a:lstStyle/>
                        <a:p>
                          <a:r>
                            <a:rPr lang="en-US">
                              <a:noFill/>
                            </a:rPr>
                            <a:t> </a:t>
                          </a:r>
                        </a:p>
                      </p:txBody>
                    </p:sp>
                  </mc:Fallback>
                </mc:AlternateContent>
                <p:sp>
                  <p:nvSpPr>
                    <p:cNvPr id="31" name="Oval 30">
                      <a:extLst>
                        <a:ext uri="{FF2B5EF4-FFF2-40B4-BE49-F238E27FC236}">
                          <a16:creationId xmlns:a16="http://schemas.microsoft.com/office/drawing/2014/main" id="{BD7569A7-DA04-8684-5DB7-22E86F6A6D94}"/>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grpSp>
              <p:grpSp>
                <p:nvGrpSpPr>
                  <p:cNvPr id="25" name="Group 24" descr="Node A">
                    <a:extLst>
                      <a:ext uri="{FF2B5EF4-FFF2-40B4-BE49-F238E27FC236}">
                        <a16:creationId xmlns:a16="http://schemas.microsoft.com/office/drawing/2014/main" id="{05776396-31CF-9C08-8742-A0D0232643CD}"/>
                      </a:ext>
                    </a:extLst>
                  </p:cNvPr>
                  <p:cNvGrpSpPr/>
                  <p:nvPr/>
                </p:nvGrpSpPr>
                <p:grpSpPr>
                  <a:xfrm>
                    <a:off x="5831156" y="4353339"/>
                    <a:ext cx="924804" cy="914400"/>
                    <a:chOff x="3335437" y="3336401"/>
                    <a:chExt cx="924804" cy="914400"/>
                  </a:xfrm>
                </p:grpSpPr>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C73FA536-56AD-5064-2063-865A7087F36E}"/>
                            </a:ext>
                          </a:extLst>
                        </p:cNvPr>
                        <p:cNvSpPr txBox="1"/>
                        <p:nvPr/>
                      </p:nvSpPr>
                      <p:spPr>
                        <a:xfrm>
                          <a:off x="3345840" y="3453937"/>
                          <a:ext cx="914401" cy="704113"/>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𝑿</m:t>
                                    </m:r>
                                  </m:e>
                                  <m:sub>
                                    <m:r>
                                      <a:rPr lang="en-US" b="1" i="1" smtClean="0">
                                        <a:solidFill>
                                          <a:schemeClr val="tx1"/>
                                        </a:solidFill>
                                        <a:latin typeface="Cambria Math" panose="02040503050406030204" pitchFamily="18" charset="0"/>
                                      </a:rPr>
                                      <m:t>𝟐</m:t>
                                    </m:r>
                                  </m:sub>
                                </m:sSub>
                              </m:oMath>
                            </m:oMathPara>
                          </a14:m>
                          <a:endParaRPr lang="en-US" b="1" i="1" dirty="0">
                            <a:solidFill>
                              <a:schemeClr val="tx1"/>
                            </a:solidFill>
                          </a:endParaRPr>
                        </a:p>
                      </p:txBody>
                    </p:sp>
                  </mc:Choice>
                  <mc:Fallback xmlns="">
                    <p:sp>
                      <p:nvSpPr>
                        <p:cNvPr id="30" name="TextBox 29">
                          <a:extLst>
                            <a:ext uri="{FF2B5EF4-FFF2-40B4-BE49-F238E27FC236}">
                              <a16:creationId xmlns:a16="http://schemas.microsoft.com/office/drawing/2014/main" id="{C73FA536-56AD-5064-2063-865A7087F36E}"/>
                            </a:ext>
                          </a:extLst>
                        </p:cNvPr>
                        <p:cNvSpPr txBox="1">
                          <a:spLocks noRot="1" noChangeAspect="1" noMove="1" noResize="1" noEditPoints="1" noAdjustHandles="1" noChangeArrowheads="1" noChangeShapeType="1" noTextEdit="1"/>
                        </p:cNvSpPr>
                        <p:nvPr/>
                      </p:nvSpPr>
                      <p:spPr>
                        <a:xfrm>
                          <a:off x="3345840" y="3453937"/>
                          <a:ext cx="914401" cy="704113"/>
                        </a:xfrm>
                        <a:prstGeom prst="rect">
                          <a:avLst/>
                        </a:prstGeom>
                        <a:blipFill>
                          <a:blip r:embed="rId9"/>
                          <a:stretch>
                            <a:fillRect/>
                          </a:stretch>
                        </a:blipFill>
                      </p:spPr>
                      <p:txBody>
                        <a:bodyPr/>
                        <a:lstStyle/>
                        <a:p>
                          <a:r>
                            <a:rPr lang="en-US">
                              <a:noFill/>
                            </a:rPr>
                            <a:t> </a:t>
                          </a:r>
                        </a:p>
                      </p:txBody>
                    </p:sp>
                  </mc:Fallback>
                </mc:AlternateContent>
                <p:sp>
                  <p:nvSpPr>
                    <p:cNvPr id="29" name="Oval 28">
                      <a:extLst>
                        <a:ext uri="{FF2B5EF4-FFF2-40B4-BE49-F238E27FC236}">
                          <a16:creationId xmlns:a16="http://schemas.microsoft.com/office/drawing/2014/main" id="{193F507C-86DB-6071-2E7E-C54052518516}"/>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grpSp>
              <p:cxnSp>
                <p:nvCxnSpPr>
                  <p:cNvPr id="26" name="Straight Arrow Connector 25">
                    <a:extLst>
                      <a:ext uri="{FF2B5EF4-FFF2-40B4-BE49-F238E27FC236}">
                        <a16:creationId xmlns:a16="http://schemas.microsoft.com/office/drawing/2014/main" id="{F2B1E95A-66F8-A7E8-2E70-6362A8B7D5F4}"/>
                      </a:ext>
                    </a:extLst>
                  </p:cNvPr>
                  <p:cNvCxnSpPr>
                    <a:stCxn id="33" idx="6"/>
                    <a:endCxn id="31" idx="2"/>
                  </p:cNvCxnSpPr>
                  <p:nvPr/>
                </p:nvCxnSpPr>
                <p:spPr>
                  <a:xfrm>
                    <a:off x="2173556" y="4810539"/>
                    <a:ext cx="1371600"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9CFC9E81-E78D-6573-B56B-846EF56D6F7A}"/>
                      </a:ext>
                    </a:extLst>
                  </p:cNvPr>
                  <p:cNvCxnSpPr>
                    <a:cxnSpLocks/>
                    <a:stCxn id="31" idx="6"/>
                    <a:endCxn id="29" idx="2"/>
                  </p:cNvCxnSpPr>
                  <p:nvPr/>
                </p:nvCxnSpPr>
                <p:spPr>
                  <a:xfrm>
                    <a:off x="4459556" y="4810539"/>
                    <a:ext cx="1371600"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FA26B40E-5716-077B-17FF-59F190F234F2}"/>
                      </a:ext>
                    </a:extLst>
                  </p:cNvPr>
                  <p:cNvCxnSpPr>
                    <a:cxnSpLocks/>
                  </p:cNvCxnSpPr>
                  <p:nvPr/>
                </p:nvCxnSpPr>
                <p:spPr>
                  <a:xfrm>
                    <a:off x="6745556" y="4810539"/>
                    <a:ext cx="1371600" cy="0"/>
                  </a:xfrm>
                  <a:prstGeom prst="straightConnector1">
                    <a:avLst/>
                  </a:prstGeom>
                  <a:ln w="38100">
                    <a:solidFill>
                      <a:schemeClr val="tx1"/>
                    </a:solidFill>
                    <a:prstDash val="solid"/>
                    <a:tailEnd type="triangle"/>
                  </a:ln>
                </p:spPr>
                <p:style>
                  <a:lnRef idx="2">
                    <a:schemeClr val="accent1"/>
                  </a:lnRef>
                  <a:fillRef idx="0">
                    <a:schemeClr val="accent1"/>
                  </a:fillRef>
                  <a:effectRef idx="1">
                    <a:schemeClr val="accent1"/>
                  </a:effectRef>
                  <a:fontRef idx="minor">
                    <a:schemeClr val="tx1"/>
                  </a:fontRef>
                </p:style>
              </p:cxnSp>
            </p:grpSp>
            <p:sp>
              <p:nvSpPr>
                <p:cNvPr id="21" name="Oval 20">
                  <a:extLst>
                    <a:ext uri="{FF2B5EF4-FFF2-40B4-BE49-F238E27FC236}">
                      <a16:creationId xmlns:a16="http://schemas.microsoft.com/office/drawing/2014/main" id="{38B77445-8DB4-2DF7-071E-0F75D27D68C0}"/>
                    </a:ext>
                    <a:ext uri="{C183D7F6-B498-43B3-948B-1728B52AA6E4}">
                      <adec:decorative xmlns:adec="http://schemas.microsoft.com/office/drawing/2017/decorative" val="1"/>
                    </a:ext>
                  </a:extLst>
                </p:cNvPr>
                <p:cNvSpPr/>
                <p:nvPr/>
              </p:nvSpPr>
              <p:spPr>
                <a:xfrm>
                  <a:off x="5857102" y="4353339"/>
                  <a:ext cx="613059" cy="613059"/>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cxnSp>
              <p:nvCxnSpPr>
                <p:cNvPr id="22" name="Straight Arrow Connector 21">
                  <a:extLst>
                    <a:ext uri="{FF2B5EF4-FFF2-40B4-BE49-F238E27FC236}">
                      <a16:creationId xmlns:a16="http://schemas.microsoft.com/office/drawing/2014/main" id="{E6504F87-D632-7F8C-C636-31C78687622D}"/>
                    </a:ext>
                  </a:extLst>
                </p:cNvPr>
                <p:cNvCxnSpPr>
                  <a:cxnSpLocks/>
                </p:cNvCxnSpPr>
                <p:nvPr/>
              </p:nvCxnSpPr>
              <p:spPr>
                <a:xfrm>
                  <a:off x="6470162" y="4659869"/>
                  <a:ext cx="919589" cy="0"/>
                </a:xfrm>
                <a:prstGeom prst="straightConnector1">
                  <a:avLst/>
                </a:prstGeom>
                <a:ln w="38100">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grpSp>
        </p:grpSp>
        <p:cxnSp>
          <p:nvCxnSpPr>
            <p:cNvPr id="15" name="Straight Arrow Connector 14">
              <a:extLst>
                <a:ext uri="{FF2B5EF4-FFF2-40B4-BE49-F238E27FC236}">
                  <a16:creationId xmlns:a16="http://schemas.microsoft.com/office/drawing/2014/main" id="{C29FB9B1-70F0-2583-AA96-FEE38415D50D}"/>
                </a:ext>
              </a:extLst>
            </p:cNvPr>
            <p:cNvCxnSpPr>
              <a:cxnSpLocks/>
              <a:stCxn id="31" idx="4"/>
              <a:endCxn id="9" idx="0"/>
            </p:cNvCxnSpPr>
            <p:nvPr/>
          </p:nvCxnSpPr>
          <p:spPr>
            <a:xfrm>
              <a:off x="2816194" y="4818117"/>
              <a:ext cx="3052"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2F3C4B1E-4D59-121B-09E5-7965329916BC}"/>
                </a:ext>
              </a:extLst>
            </p:cNvPr>
            <p:cNvCxnSpPr>
              <a:cxnSpLocks/>
              <a:stCxn id="29" idx="4"/>
              <a:endCxn id="11" idx="0"/>
            </p:cNvCxnSpPr>
            <p:nvPr/>
          </p:nvCxnSpPr>
          <p:spPr>
            <a:xfrm flipH="1">
              <a:off x="4348842" y="4818117"/>
              <a:ext cx="1"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F64086BB-AEFC-16C7-A250-C6E4A60863B6}"/>
                </a:ext>
              </a:extLst>
            </p:cNvPr>
            <p:cNvCxnSpPr>
              <a:cxnSpLocks/>
              <a:stCxn id="21" idx="4"/>
              <a:endCxn id="13" idx="0"/>
            </p:cNvCxnSpPr>
            <p:nvPr/>
          </p:nvCxnSpPr>
          <p:spPr>
            <a:xfrm>
              <a:off x="5881491" y="4818117"/>
              <a:ext cx="7332"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35" name="Rounded Rectangle 34">
                <a:extLst>
                  <a:ext uri="{FF2B5EF4-FFF2-40B4-BE49-F238E27FC236}">
                    <a16:creationId xmlns:a16="http://schemas.microsoft.com/office/drawing/2014/main" id="{E3EA49B2-887C-BD12-57D7-DDF12E7B671C}"/>
                  </a:ext>
                </a:extLst>
              </p:cNvPr>
              <p:cNvSpPr/>
              <p:nvPr/>
            </p:nvSpPr>
            <p:spPr>
              <a:xfrm>
                <a:off x="8249102" y="6015188"/>
                <a:ext cx="2582562" cy="573388"/>
              </a:xfrm>
              <a:prstGeom prst="roundRect">
                <a:avLst>
                  <a:gd name="adj" fmla="val 14512"/>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𝑋</m:t>
                          </m:r>
                        </m:e>
                        <m:sub>
                          <m:r>
                            <a:rPr lang="en-US" b="0" i="1" smtClean="0">
                              <a:solidFill>
                                <a:schemeClr val="tx1"/>
                              </a:solidFill>
                              <a:latin typeface="Cambria Math" panose="02040503050406030204" pitchFamily="18" charset="0"/>
                            </a:rPr>
                            <m:t>𝑎</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𝑏</m:t>
                          </m:r>
                        </m:sub>
                      </m:sSub>
                      <m:r>
                        <a:rPr lang="en-US" b="0" i="1" smtClean="0">
                          <a:solidFill>
                            <a:schemeClr val="tx1"/>
                          </a:solidFill>
                          <a:latin typeface="Cambria Math" panose="02040503050406030204" pitchFamily="18" charset="0"/>
                        </a:rPr>
                        <m:t>=</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𝑋</m:t>
                          </m:r>
                        </m:e>
                        <m:sub>
                          <m:r>
                            <a:rPr lang="en-US" b="0" i="1" smtClean="0">
                              <a:solidFill>
                                <a:schemeClr val="tx1"/>
                              </a:solidFill>
                              <a:latin typeface="Cambria Math" panose="02040503050406030204" pitchFamily="18" charset="0"/>
                            </a:rPr>
                            <m:t>𝑎</m:t>
                          </m:r>
                        </m:sub>
                      </m:sSub>
                      <m:r>
                        <a:rPr lang="en-US" b="0" i="1" smtClean="0">
                          <a:solidFill>
                            <a:schemeClr val="tx1"/>
                          </a:solidFill>
                          <a:latin typeface="Cambria Math" panose="02040503050406030204" pitchFamily="18" charset="0"/>
                        </a:rPr>
                        <m:t>,</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𝑋</m:t>
                          </m:r>
                        </m:e>
                        <m:sub>
                          <m:r>
                            <a:rPr lang="en-US" b="0" i="1" smtClean="0">
                              <a:solidFill>
                                <a:schemeClr val="tx1"/>
                              </a:solidFill>
                              <a:latin typeface="Cambria Math" panose="02040503050406030204" pitchFamily="18" charset="0"/>
                            </a:rPr>
                            <m:t>𝑎</m:t>
                          </m:r>
                          <m:r>
                            <a:rPr lang="en-US" b="0" i="1" smtClean="0">
                              <a:solidFill>
                                <a:schemeClr val="tx1"/>
                              </a:solidFill>
                              <a:latin typeface="Cambria Math" panose="02040503050406030204" pitchFamily="18" charset="0"/>
                            </a:rPr>
                            <m:t>+1</m:t>
                          </m:r>
                        </m:sub>
                      </m:sSub>
                      <m:r>
                        <a:rPr lang="en-US" b="0" i="1" smtClean="0">
                          <a:solidFill>
                            <a:schemeClr val="tx1"/>
                          </a:solidFill>
                          <a:latin typeface="Cambria Math" panose="02040503050406030204" pitchFamily="18" charset="0"/>
                        </a:rPr>
                        <m:t>,…,</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𝑋</m:t>
                          </m:r>
                        </m:e>
                        <m:sub>
                          <m:r>
                            <a:rPr lang="en-US" b="0" i="1" smtClean="0">
                              <a:solidFill>
                                <a:schemeClr val="tx1"/>
                              </a:solidFill>
                              <a:latin typeface="Cambria Math" panose="02040503050406030204" pitchFamily="18" charset="0"/>
                            </a:rPr>
                            <m:t>𝑏</m:t>
                          </m:r>
                        </m:sub>
                      </m:sSub>
                    </m:oMath>
                  </m:oMathPara>
                </a14:m>
                <a:endParaRPr lang="en-US" dirty="0">
                  <a:solidFill>
                    <a:schemeClr val="tx1"/>
                  </a:solidFill>
                </a:endParaRPr>
              </a:p>
            </p:txBody>
          </p:sp>
        </mc:Choice>
        <mc:Fallback xmlns="">
          <p:sp>
            <p:nvSpPr>
              <p:cNvPr id="35" name="Rounded Rectangle 34">
                <a:extLst>
                  <a:ext uri="{FF2B5EF4-FFF2-40B4-BE49-F238E27FC236}">
                    <a16:creationId xmlns:a16="http://schemas.microsoft.com/office/drawing/2014/main" id="{E3EA49B2-887C-BD12-57D7-DDF12E7B671C}"/>
                  </a:ext>
                </a:extLst>
              </p:cNvPr>
              <p:cNvSpPr>
                <a:spLocks noRot="1" noChangeAspect="1" noMove="1" noResize="1" noEditPoints="1" noAdjustHandles="1" noChangeArrowheads="1" noChangeShapeType="1" noTextEdit="1"/>
              </p:cNvSpPr>
              <p:nvPr/>
            </p:nvSpPr>
            <p:spPr>
              <a:xfrm>
                <a:off x="8249102" y="6015188"/>
                <a:ext cx="2582562" cy="573388"/>
              </a:xfrm>
              <a:prstGeom prst="roundRect">
                <a:avLst>
                  <a:gd name="adj" fmla="val 14512"/>
                </a:avLst>
              </a:prstGeom>
              <a:blipFill>
                <a:blip r:embed="rId10"/>
                <a:stretch>
                  <a:fillRect/>
                </a:stretch>
              </a:blipFill>
              <a:ln w="38100">
                <a:solidFill>
                  <a:schemeClr val="accent5"/>
                </a:solidFill>
              </a:ln>
            </p:spPr>
            <p:txBody>
              <a:bodyPr/>
              <a:lstStyle/>
              <a:p>
                <a:r>
                  <a:rPr lang="en-US">
                    <a:noFill/>
                  </a:rPr>
                  <a:t> </a:t>
                </a:r>
              </a:p>
            </p:txBody>
          </p:sp>
        </mc:Fallback>
      </mc:AlternateContent>
      <p:sp>
        <p:nvSpPr>
          <p:cNvPr id="36" name="Rounded Rectangle 35">
            <a:extLst>
              <a:ext uri="{FF2B5EF4-FFF2-40B4-BE49-F238E27FC236}">
                <a16:creationId xmlns:a16="http://schemas.microsoft.com/office/drawing/2014/main" id="{3A952781-BABC-1680-B09B-129FC5079353}"/>
              </a:ext>
              <a:ext uri="{C183D7F6-B498-43B3-948B-1728B52AA6E4}">
                <adec:decorative xmlns:adec="http://schemas.microsoft.com/office/drawing/2017/decorative" val="1"/>
              </a:ext>
            </a:extLst>
          </p:cNvPr>
          <p:cNvSpPr/>
          <p:nvPr/>
        </p:nvSpPr>
        <p:spPr>
          <a:xfrm>
            <a:off x="6166021" y="2936442"/>
            <a:ext cx="1050324" cy="344277"/>
          </a:xfrm>
          <a:prstGeom prst="roundRect">
            <a:avLst>
              <a:gd name="adj" fmla="val 13279"/>
            </a:avLst>
          </a:prstGeom>
          <a:noFill/>
          <a:ln w="28575">
            <a:solidFill>
              <a:schemeClr val="accent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a:extLst>
              <a:ext uri="{FF2B5EF4-FFF2-40B4-BE49-F238E27FC236}">
                <a16:creationId xmlns:a16="http://schemas.microsoft.com/office/drawing/2014/main" id="{0B8D9694-F8D0-B576-1B31-F27320AF342E}"/>
              </a:ext>
              <a:ext uri="{C183D7F6-B498-43B3-948B-1728B52AA6E4}">
                <adec:decorative xmlns:adec="http://schemas.microsoft.com/office/drawing/2017/decorative" val="1"/>
              </a:ext>
            </a:extLst>
          </p:cNvPr>
          <p:cNvSpPr/>
          <p:nvPr/>
        </p:nvSpPr>
        <p:spPr>
          <a:xfrm>
            <a:off x="7253417" y="2936441"/>
            <a:ext cx="877330" cy="344277"/>
          </a:xfrm>
          <a:prstGeom prst="roundRect">
            <a:avLst>
              <a:gd name="adj" fmla="val 13279"/>
            </a:avLst>
          </a:prstGeom>
          <a:noFill/>
          <a:ln w="28575">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A5C60ED5-F46D-492D-DFE5-540094C257D2}"/>
              </a:ext>
            </a:extLst>
          </p:cNvPr>
          <p:cNvSpPr txBox="1"/>
          <p:nvPr/>
        </p:nvSpPr>
        <p:spPr>
          <a:xfrm>
            <a:off x="5973807" y="3442735"/>
            <a:ext cx="1434752" cy="276999"/>
          </a:xfrm>
          <a:prstGeom prst="rect">
            <a:avLst/>
          </a:prstGeom>
          <a:noFill/>
        </p:spPr>
        <p:txBody>
          <a:bodyPr wrap="none" rtlCol="0">
            <a:spAutoFit/>
          </a:bodyPr>
          <a:lstStyle/>
          <a:p>
            <a:pPr algn="ctr"/>
            <a:r>
              <a:rPr lang="en-US" sz="1200" b="1" dirty="0">
                <a:solidFill>
                  <a:schemeClr val="accent4"/>
                </a:solidFill>
              </a:rPr>
              <a:t>Transition Model</a:t>
            </a:r>
          </a:p>
        </p:txBody>
      </p:sp>
      <p:sp>
        <p:nvSpPr>
          <p:cNvPr id="41" name="TextBox 40">
            <a:extLst>
              <a:ext uri="{FF2B5EF4-FFF2-40B4-BE49-F238E27FC236}">
                <a16:creationId xmlns:a16="http://schemas.microsoft.com/office/drawing/2014/main" id="{8A592D7A-A3A7-358C-8D0C-6FEA431B1382}"/>
              </a:ext>
            </a:extLst>
          </p:cNvPr>
          <p:cNvSpPr txBox="1"/>
          <p:nvPr/>
        </p:nvSpPr>
        <p:spPr>
          <a:xfrm>
            <a:off x="8208467" y="2970079"/>
            <a:ext cx="972189" cy="276999"/>
          </a:xfrm>
          <a:prstGeom prst="rect">
            <a:avLst/>
          </a:prstGeom>
          <a:noFill/>
        </p:spPr>
        <p:txBody>
          <a:bodyPr wrap="none" rtlCol="0">
            <a:spAutoFit/>
          </a:bodyPr>
          <a:lstStyle/>
          <a:p>
            <a:pPr algn="ctr"/>
            <a:r>
              <a:rPr lang="en-US" sz="1200" b="1" dirty="0">
                <a:solidFill>
                  <a:schemeClr val="accent2"/>
                </a:solidFill>
              </a:rPr>
              <a:t>Likelihood</a:t>
            </a:r>
          </a:p>
        </p:txBody>
      </p:sp>
    </p:spTree>
    <p:extLst>
      <p:ext uri="{BB962C8B-B14F-4D97-AF65-F5344CB8AC3E}">
        <p14:creationId xmlns:p14="http://schemas.microsoft.com/office/powerpoint/2010/main" val="1051443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9" grpId="0" animBg="1"/>
      <p:bldP spid="40" grpId="0"/>
      <p:bldP spid="4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D16874D-29D6-9A8F-B2F2-F82354F0E662}"/>
              </a:ext>
            </a:extLst>
          </p:cNvPr>
          <p:cNvSpPr>
            <a:spLocks noGrp="1"/>
          </p:cNvSpPr>
          <p:nvPr>
            <p:ph type="title"/>
          </p:nvPr>
        </p:nvSpPr>
        <p:spPr/>
        <p:txBody>
          <a:bodyPr/>
          <a:lstStyle/>
          <a:p>
            <a:r>
              <a:rPr lang="en-US" dirty="0"/>
              <a:t>Weather Hidden Markov Model</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47E51551-D11E-80AD-0A48-2E0C5103D5A7}"/>
                  </a:ext>
                </a:extLst>
              </p:cNvPr>
              <p:cNvSpPr>
                <a:spLocks noGrp="1"/>
              </p:cNvSpPr>
              <p:nvPr>
                <p:ph idx="1"/>
              </p:nvPr>
            </p:nvSpPr>
            <p:spPr/>
            <p:txBody>
              <a:bodyPr/>
              <a:lstStyle/>
              <a:p>
                <a:r>
                  <a:rPr lang="en-US" dirty="0"/>
                  <a:t>Hidden variable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𝑊</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m:rPr>
                        <m:sty m:val="p"/>
                      </m:rPr>
                      <a:rPr lang="en-US" b="0" i="0" smtClean="0">
                        <a:latin typeface="Cambria Math" panose="02040503050406030204" pitchFamily="18" charset="0"/>
                      </a:rPr>
                      <m:t>sun</m:t>
                    </m:r>
                    <m:r>
                      <a:rPr lang="en-US" b="0" i="1" smtClean="0">
                        <a:latin typeface="Cambria Math" panose="02040503050406030204" pitchFamily="18" charset="0"/>
                      </a:rPr>
                      <m:t>,</m:t>
                    </m:r>
                    <m:r>
                      <m:rPr>
                        <m:sty m:val="p"/>
                      </m:rPr>
                      <a:rPr lang="en-US" b="0" i="0" smtClean="0">
                        <a:latin typeface="Cambria Math" panose="02040503050406030204" pitchFamily="18" charset="0"/>
                      </a:rPr>
                      <m:t>rain</m:t>
                    </m:r>
                    <m:r>
                      <a:rPr lang="en-US" b="0" i="1" smtClean="0">
                        <a:latin typeface="Cambria Math" panose="02040503050406030204" pitchFamily="18" charset="0"/>
                      </a:rPr>
                      <m:t>}</m:t>
                    </m:r>
                  </m:oMath>
                </a14:m>
                <a:endParaRPr lang="en-US" dirty="0"/>
              </a:p>
              <a:p>
                <a:endParaRPr lang="en-US" dirty="0"/>
              </a:p>
              <a:p>
                <a:endParaRPr lang="en-US" dirty="0"/>
              </a:p>
              <a:p>
                <a:pPr marL="0" indent="0">
                  <a:buNone/>
                </a:pPr>
                <a:endParaRPr lang="en-US" dirty="0"/>
              </a:p>
              <a:p>
                <a:r>
                  <a:rPr lang="en-US" dirty="0"/>
                  <a:t>Observations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m:rPr>
                        <m:sty m:val="p"/>
                      </m:rPr>
                      <a:rPr lang="en-US" b="0" i="0" smtClean="0">
                        <a:latin typeface="Cambria Math" panose="02040503050406030204" pitchFamily="18" charset="0"/>
                      </a:rPr>
                      <m:t>true</m:t>
                    </m:r>
                    <m:r>
                      <a:rPr lang="en-US" b="0" i="1" smtClean="0">
                        <a:latin typeface="Cambria Math" panose="02040503050406030204" pitchFamily="18" charset="0"/>
                      </a:rPr>
                      <m:t>,</m:t>
                    </m:r>
                    <m:r>
                      <m:rPr>
                        <m:sty m:val="p"/>
                      </m:rPr>
                      <a:rPr lang="en-US" b="0" i="0" smtClean="0">
                        <a:latin typeface="Cambria Math" panose="02040503050406030204" pitchFamily="18" charset="0"/>
                      </a:rPr>
                      <m:t>false</m:t>
                    </m:r>
                    <m:r>
                      <a:rPr lang="en-US" b="0" i="1" smtClean="0">
                        <a:latin typeface="Cambria Math" panose="02040503050406030204" pitchFamily="18" charset="0"/>
                      </a:rPr>
                      <m:t>}</m:t>
                    </m:r>
                  </m:oMath>
                </a14:m>
                <a:r>
                  <a:rPr lang="en-US" dirty="0"/>
                  <a:t> </a:t>
                </a:r>
              </a:p>
            </p:txBody>
          </p:sp>
        </mc:Choice>
        <mc:Fallback xmlns="">
          <p:sp>
            <p:nvSpPr>
              <p:cNvPr id="7" name="Content Placeholder 6">
                <a:extLst>
                  <a:ext uri="{FF2B5EF4-FFF2-40B4-BE49-F238E27FC236}">
                    <a16:creationId xmlns:a16="http://schemas.microsoft.com/office/drawing/2014/main" id="{47E51551-D11E-80AD-0A48-2E0C5103D5A7}"/>
                  </a:ext>
                </a:extLst>
              </p:cNvPr>
              <p:cNvSpPr>
                <a:spLocks noGrp="1" noRot="1" noChangeAspect="1" noMove="1" noResize="1" noEditPoints="1" noAdjustHandles="1" noChangeArrowheads="1" noChangeShapeType="1" noTextEdit="1"/>
              </p:cNvSpPr>
              <p:nvPr>
                <p:ph idx="1"/>
              </p:nvPr>
            </p:nvSpPr>
            <p:spPr>
              <a:blipFill>
                <a:blip r:embed="rId2"/>
                <a:stretch>
                  <a:fillRect l="-794"/>
                </a:stretch>
              </a:blipFill>
            </p:spPr>
            <p:txBody>
              <a:bodyPr/>
              <a:lstStyle/>
              <a:p>
                <a:r>
                  <a:rPr lang="en-US">
                    <a:noFill/>
                  </a:rPr>
                  <a:t> </a:t>
                </a:r>
              </a:p>
            </p:txBody>
          </p:sp>
        </mc:Fallback>
      </mc:AlternateContent>
      <p:sp>
        <p:nvSpPr>
          <p:cNvPr id="5" name="Slide Number Placeholder 4">
            <a:extLst>
              <a:ext uri="{FF2B5EF4-FFF2-40B4-BE49-F238E27FC236}">
                <a16:creationId xmlns:a16="http://schemas.microsoft.com/office/drawing/2014/main" id="{F5EF5944-EA28-37D3-1C5D-A08E04A9D566}"/>
              </a:ext>
            </a:extLst>
          </p:cNvPr>
          <p:cNvSpPr>
            <a:spLocks noGrp="1"/>
          </p:cNvSpPr>
          <p:nvPr>
            <p:ph type="sldNum" sz="quarter" idx="12"/>
          </p:nvPr>
        </p:nvSpPr>
        <p:spPr/>
        <p:txBody>
          <a:bodyPr/>
          <a:lstStyle/>
          <a:p>
            <a:fld id="{0C6CD854-DD62-6C4B-87F1-66B34D688D3F}" type="slidenum">
              <a:rPr lang="en-US" smtClean="0"/>
              <a:t>19</a:t>
            </a:fld>
            <a:endParaRPr lang="en-US"/>
          </a:p>
        </p:txBody>
      </p:sp>
      <p:grpSp>
        <p:nvGrpSpPr>
          <p:cNvPr id="8" name="Group 7" descr="Diagram of a hidden markov model with the following connections: X0-&gt;X1, X1-&gt;E1, X1-&gt;X2, X2-&gt;E2, X2-&gt;X3, X3-&gt;E3.">
            <a:extLst>
              <a:ext uri="{FF2B5EF4-FFF2-40B4-BE49-F238E27FC236}">
                <a16:creationId xmlns:a16="http://schemas.microsoft.com/office/drawing/2014/main" id="{F4199510-0985-2467-6A70-CC54036E1DCA}"/>
              </a:ext>
            </a:extLst>
          </p:cNvPr>
          <p:cNvGrpSpPr/>
          <p:nvPr/>
        </p:nvGrpSpPr>
        <p:grpSpPr>
          <a:xfrm>
            <a:off x="4931694" y="2646080"/>
            <a:ext cx="6133349" cy="1770010"/>
            <a:chOff x="974261" y="4205058"/>
            <a:chExt cx="6133349" cy="1770010"/>
          </a:xfrm>
        </p:grpSpPr>
        <p:grpSp>
          <p:nvGrpSpPr>
            <p:cNvPr id="9" name="Group 8">
              <a:extLst>
                <a:ext uri="{FF2B5EF4-FFF2-40B4-BE49-F238E27FC236}">
                  <a16:creationId xmlns:a16="http://schemas.microsoft.com/office/drawing/2014/main" id="{850BA7BD-4BB7-6766-A7DA-8DA2FC044FAF}"/>
                </a:ext>
              </a:extLst>
            </p:cNvPr>
            <p:cNvGrpSpPr/>
            <p:nvPr/>
          </p:nvGrpSpPr>
          <p:grpSpPr>
            <a:xfrm>
              <a:off x="974261" y="4205058"/>
              <a:ext cx="6133349" cy="613059"/>
              <a:chOff x="1256402" y="4353339"/>
              <a:chExt cx="6133349" cy="613059"/>
            </a:xfrm>
          </p:grpSpPr>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BD084F24-7EEF-0ABB-E4FE-5334BA994AAA}"/>
                      </a:ext>
                    </a:extLst>
                  </p:cNvPr>
                  <p:cNvSpPr txBox="1"/>
                  <p:nvPr/>
                </p:nvSpPr>
                <p:spPr>
                  <a:xfrm>
                    <a:off x="5864881" y="4432946"/>
                    <a:ext cx="613060"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𝑾</m:t>
                              </m:r>
                            </m:e>
                            <m:sub>
                              <m:r>
                                <a:rPr lang="en-US" sz="2400" b="1" i="1" smtClean="0">
                                  <a:solidFill>
                                    <a:schemeClr val="tx1"/>
                                  </a:solidFill>
                                  <a:latin typeface="Cambria Math" panose="02040503050406030204" pitchFamily="18" charset="0"/>
                                </a:rPr>
                                <m:t>𝟑</m:t>
                              </m:r>
                            </m:sub>
                          </m:sSub>
                        </m:oMath>
                      </m:oMathPara>
                    </a14:m>
                    <a:endParaRPr lang="en-US" sz="2400" b="1" i="1" dirty="0">
                      <a:solidFill>
                        <a:schemeClr val="tx1"/>
                      </a:solidFill>
                    </a:endParaRPr>
                  </a:p>
                </p:txBody>
              </p:sp>
            </mc:Choice>
            <mc:Fallback xmlns="">
              <p:sp>
                <p:nvSpPr>
                  <p:cNvPr id="19" name="TextBox 18">
                    <a:extLst>
                      <a:ext uri="{FF2B5EF4-FFF2-40B4-BE49-F238E27FC236}">
                        <a16:creationId xmlns:a16="http://schemas.microsoft.com/office/drawing/2014/main" id="{BD084F24-7EEF-0ABB-E4FE-5334BA994AAA}"/>
                      </a:ext>
                    </a:extLst>
                  </p:cNvPr>
                  <p:cNvSpPr txBox="1">
                    <a:spLocks noRot="1" noChangeAspect="1" noMove="1" noResize="1" noEditPoints="1" noAdjustHandles="1" noChangeArrowheads="1" noChangeShapeType="1" noTextEdit="1"/>
                  </p:cNvSpPr>
                  <p:nvPr/>
                </p:nvSpPr>
                <p:spPr>
                  <a:xfrm>
                    <a:off x="5864881" y="4432946"/>
                    <a:ext cx="613060" cy="461664"/>
                  </a:xfrm>
                  <a:prstGeom prst="rect">
                    <a:avLst/>
                  </a:prstGeom>
                  <a:blipFill>
                    <a:blip r:embed="rId3"/>
                    <a:stretch>
                      <a:fillRect l="-2041"/>
                    </a:stretch>
                  </a:blipFill>
                </p:spPr>
                <p:txBody>
                  <a:bodyPr/>
                  <a:lstStyle/>
                  <a:p>
                    <a:r>
                      <a:rPr lang="en-US">
                        <a:noFill/>
                      </a:rPr>
                      <a:t> </a:t>
                    </a:r>
                  </a:p>
                </p:txBody>
              </p:sp>
            </mc:Fallback>
          </mc:AlternateContent>
          <p:grpSp>
            <p:nvGrpSpPr>
              <p:cNvPr id="20" name="Group 19">
                <a:extLst>
                  <a:ext uri="{FF2B5EF4-FFF2-40B4-BE49-F238E27FC236}">
                    <a16:creationId xmlns:a16="http://schemas.microsoft.com/office/drawing/2014/main" id="{E6BA1229-EB58-291F-E858-1F5AD046471D}"/>
                  </a:ext>
                </a:extLst>
              </p:cNvPr>
              <p:cNvGrpSpPr/>
              <p:nvPr/>
            </p:nvGrpSpPr>
            <p:grpSpPr>
              <a:xfrm>
                <a:off x="1256402" y="4353339"/>
                <a:ext cx="6133349" cy="613059"/>
                <a:chOff x="1256402" y="4353339"/>
                <a:chExt cx="6133349" cy="613059"/>
              </a:xfrm>
            </p:grpSpPr>
            <p:grpSp>
              <p:nvGrpSpPr>
                <p:cNvPr id="21" name="Group 20">
                  <a:extLst>
                    <a:ext uri="{FF2B5EF4-FFF2-40B4-BE49-F238E27FC236}">
                      <a16:creationId xmlns:a16="http://schemas.microsoft.com/office/drawing/2014/main" id="{43E9F21D-1D9B-3403-B524-7A7543E8D1D5}"/>
                    </a:ext>
                  </a:extLst>
                </p:cNvPr>
                <p:cNvGrpSpPr>
                  <a:grpSpLocks noChangeAspect="1"/>
                </p:cNvGrpSpPr>
                <p:nvPr/>
              </p:nvGrpSpPr>
              <p:grpSpPr>
                <a:xfrm>
                  <a:off x="1256402" y="4353339"/>
                  <a:ext cx="4600701" cy="613059"/>
                  <a:chOff x="1255048" y="4353339"/>
                  <a:chExt cx="6862108" cy="914400"/>
                </a:xfrm>
              </p:grpSpPr>
              <p:grpSp>
                <p:nvGrpSpPr>
                  <p:cNvPr id="24" name="Group 23" descr="Node A">
                    <a:extLst>
                      <a:ext uri="{FF2B5EF4-FFF2-40B4-BE49-F238E27FC236}">
                        <a16:creationId xmlns:a16="http://schemas.microsoft.com/office/drawing/2014/main" id="{F14FA72E-35B5-2A35-FB3F-E39B9475C496}"/>
                      </a:ext>
                    </a:extLst>
                  </p:cNvPr>
                  <p:cNvGrpSpPr/>
                  <p:nvPr/>
                </p:nvGrpSpPr>
                <p:grpSpPr>
                  <a:xfrm>
                    <a:off x="1255048" y="4353339"/>
                    <a:ext cx="918508" cy="914400"/>
                    <a:chOff x="3331329" y="3336401"/>
                    <a:chExt cx="918508" cy="914400"/>
                  </a:xfrm>
                </p:grpSpPr>
                <p:sp>
                  <p:nvSpPr>
                    <p:cNvPr id="34" name="Oval 33">
                      <a:extLst>
                        <a:ext uri="{FF2B5EF4-FFF2-40B4-BE49-F238E27FC236}">
                          <a16:creationId xmlns:a16="http://schemas.microsoft.com/office/drawing/2014/main" id="{F649A987-4333-CE20-D780-7A1331B45286}"/>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3E5EA797-ADBE-AAE5-5006-C356D3721EF3}"/>
                            </a:ext>
                          </a:extLst>
                        </p:cNvPr>
                        <p:cNvSpPr txBox="1"/>
                        <p:nvPr/>
                      </p:nvSpPr>
                      <p:spPr>
                        <a:xfrm>
                          <a:off x="3331329" y="3451211"/>
                          <a:ext cx="806895" cy="688589"/>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𝑾</m:t>
                                    </m:r>
                                  </m:e>
                                  <m:sub>
                                    <m:r>
                                      <a:rPr lang="en-US" sz="2400" b="1" i="1" smtClean="0">
                                        <a:solidFill>
                                          <a:schemeClr val="tx1"/>
                                        </a:solidFill>
                                        <a:latin typeface="Cambria Math" panose="02040503050406030204" pitchFamily="18" charset="0"/>
                                      </a:rPr>
                                      <m:t>𝟎</m:t>
                                    </m:r>
                                  </m:sub>
                                </m:sSub>
                              </m:oMath>
                            </m:oMathPara>
                          </a14:m>
                          <a:endParaRPr lang="en-US" sz="2400" b="1" i="1" dirty="0">
                            <a:solidFill>
                              <a:schemeClr val="tx1"/>
                            </a:solidFill>
                          </a:endParaRPr>
                        </a:p>
                      </p:txBody>
                    </p:sp>
                  </mc:Choice>
                  <mc:Fallback xmlns="">
                    <p:sp>
                      <p:nvSpPr>
                        <p:cNvPr id="35" name="TextBox 34">
                          <a:extLst>
                            <a:ext uri="{FF2B5EF4-FFF2-40B4-BE49-F238E27FC236}">
                              <a16:creationId xmlns:a16="http://schemas.microsoft.com/office/drawing/2014/main" id="{3E5EA797-ADBE-AAE5-5006-C356D3721EF3}"/>
                            </a:ext>
                          </a:extLst>
                        </p:cNvPr>
                        <p:cNvSpPr txBox="1">
                          <a:spLocks noRot="1" noChangeAspect="1" noMove="1" noResize="1" noEditPoints="1" noAdjustHandles="1" noChangeArrowheads="1" noChangeShapeType="1" noTextEdit="1"/>
                        </p:cNvSpPr>
                        <p:nvPr/>
                      </p:nvSpPr>
                      <p:spPr>
                        <a:xfrm>
                          <a:off x="3331329" y="3451211"/>
                          <a:ext cx="806895" cy="688589"/>
                        </a:xfrm>
                        <a:prstGeom prst="rect">
                          <a:avLst/>
                        </a:prstGeom>
                        <a:blipFill>
                          <a:blip r:embed="rId4"/>
                          <a:stretch>
                            <a:fillRect l="-2273" r="-9091" b="-2703"/>
                          </a:stretch>
                        </a:blipFill>
                      </p:spPr>
                      <p:txBody>
                        <a:bodyPr/>
                        <a:lstStyle/>
                        <a:p>
                          <a:r>
                            <a:rPr lang="en-US">
                              <a:noFill/>
                            </a:rPr>
                            <a:t> </a:t>
                          </a:r>
                        </a:p>
                      </p:txBody>
                    </p:sp>
                  </mc:Fallback>
                </mc:AlternateContent>
              </p:grpSp>
              <p:grpSp>
                <p:nvGrpSpPr>
                  <p:cNvPr id="25" name="Group 24" descr="Node A">
                    <a:extLst>
                      <a:ext uri="{FF2B5EF4-FFF2-40B4-BE49-F238E27FC236}">
                        <a16:creationId xmlns:a16="http://schemas.microsoft.com/office/drawing/2014/main" id="{5B3AF7BD-600F-0BE5-EB7A-EB608332C894}"/>
                      </a:ext>
                    </a:extLst>
                  </p:cNvPr>
                  <p:cNvGrpSpPr/>
                  <p:nvPr/>
                </p:nvGrpSpPr>
                <p:grpSpPr>
                  <a:xfrm>
                    <a:off x="3545156" y="4353339"/>
                    <a:ext cx="914400" cy="914400"/>
                    <a:chOff x="3335437" y="3336401"/>
                    <a:chExt cx="914400" cy="914400"/>
                  </a:xfrm>
                </p:grpSpPr>
                <p:sp>
                  <p:nvSpPr>
                    <p:cNvPr id="32" name="Oval 31">
                      <a:extLst>
                        <a:ext uri="{FF2B5EF4-FFF2-40B4-BE49-F238E27FC236}">
                          <a16:creationId xmlns:a16="http://schemas.microsoft.com/office/drawing/2014/main" id="{1E38FBFE-BE14-178E-6801-95FACAE31FB0}"/>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9C565FAA-889D-7E9E-EC8D-EF80A4D3410C}"/>
                            </a:ext>
                          </a:extLst>
                        </p:cNvPr>
                        <p:cNvSpPr txBox="1"/>
                        <p:nvPr/>
                      </p:nvSpPr>
                      <p:spPr>
                        <a:xfrm>
                          <a:off x="3357616" y="3455138"/>
                          <a:ext cx="798111" cy="688589"/>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𝑾</m:t>
                                    </m:r>
                                  </m:e>
                                  <m:sub>
                                    <m:r>
                                      <a:rPr lang="en-US" sz="2400" b="1" i="1" smtClean="0">
                                        <a:solidFill>
                                          <a:schemeClr val="tx1"/>
                                        </a:solidFill>
                                        <a:latin typeface="Cambria Math" panose="02040503050406030204" pitchFamily="18" charset="0"/>
                                      </a:rPr>
                                      <m:t>𝟏</m:t>
                                    </m:r>
                                  </m:sub>
                                </m:sSub>
                              </m:oMath>
                            </m:oMathPara>
                          </a14:m>
                          <a:endParaRPr lang="en-US" sz="2400" b="1" i="1" dirty="0">
                            <a:solidFill>
                              <a:schemeClr val="tx1"/>
                            </a:solidFill>
                          </a:endParaRPr>
                        </a:p>
                      </p:txBody>
                    </p:sp>
                  </mc:Choice>
                  <mc:Fallback xmlns="">
                    <p:sp>
                      <p:nvSpPr>
                        <p:cNvPr id="33" name="TextBox 32">
                          <a:extLst>
                            <a:ext uri="{FF2B5EF4-FFF2-40B4-BE49-F238E27FC236}">
                              <a16:creationId xmlns:a16="http://schemas.microsoft.com/office/drawing/2014/main" id="{9C565FAA-889D-7E9E-EC8D-EF80A4D3410C}"/>
                            </a:ext>
                          </a:extLst>
                        </p:cNvPr>
                        <p:cNvSpPr txBox="1">
                          <a:spLocks noRot="1" noChangeAspect="1" noMove="1" noResize="1" noEditPoints="1" noAdjustHandles="1" noChangeArrowheads="1" noChangeShapeType="1" noTextEdit="1"/>
                        </p:cNvSpPr>
                        <p:nvPr/>
                      </p:nvSpPr>
                      <p:spPr>
                        <a:xfrm>
                          <a:off x="3357616" y="3455138"/>
                          <a:ext cx="798111" cy="688589"/>
                        </a:xfrm>
                        <a:prstGeom prst="rect">
                          <a:avLst/>
                        </a:prstGeom>
                        <a:blipFill>
                          <a:blip r:embed="rId5"/>
                          <a:stretch>
                            <a:fillRect l="-2326" r="-11628"/>
                          </a:stretch>
                        </a:blipFill>
                      </p:spPr>
                      <p:txBody>
                        <a:bodyPr/>
                        <a:lstStyle/>
                        <a:p>
                          <a:r>
                            <a:rPr lang="en-US">
                              <a:noFill/>
                            </a:rPr>
                            <a:t> </a:t>
                          </a:r>
                        </a:p>
                      </p:txBody>
                    </p:sp>
                  </mc:Fallback>
                </mc:AlternateContent>
              </p:grpSp>
              <p:grpSp>
                <p:nvGrpSpPr>
                  <p:cNvPr id="26" name="Group 25" descr="Node A">
                    <a:extLst>
                      <a:ext uri="{FF2B5EF4-FFF2-40B4-BE49-F238E27FC236}">
                        <a16:creationId xmlns:a16="http://schemas.microsoft.com/office/drawing/2014/main" id="{DF46C0DB-FE9F-AF8C-3C92-87517DA734F7}"/>
                      </a:ext>
                    </a:extLst>
                  </p:cNvPr>
                  <p:cNvGrpSpPr/>
                  <p:nvPr/>
                </p:nvGrpSpPr>
                <p:grpSpPr>
                  <a:xfrm>
                    <a:off x="5820401" y="4353339"/>
                    <a:ext cx="925155" cy="914400"/>
                    <a:chOff x="3324682" y="3336401"/>
                    <a:chExt cx="925155" cy="914400"/>
                  </a:xfrm>
                </p:grpSpPr>
                <p:sp>
                  <p:nvSpPr>
                    <p:cNvPr id="30" name="Oval 29">
                      <a:extLst>
                        <a:ext uri="{FF2B5EF4-FFF2-40B4-BE49-F238E27FC236}">
                          <a16:creationId xmlns:a16="http://schemas.microsoft.com/office/drawing/2014/main" id="{423F0F9F-F8CB-5EE2-C42E-A7080337DB8C}"/>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05DD1F37-AFFD-57BA-7CCC-3FFA71A8A5F0}"/>
                            </a:ext>
                          </a:extLst>
                        </p:cNvPr>
                        <p:cNvSpPr txBox="1"/>
                        <p:nvPr/>
                      </p:nvSpPr>
                      <p:spPr>
                        <a:xfrm>
                          <a:off x="3324682" y="3455138"/>
                          <a:ext cx="914401" cy="688589"/>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𝑾</m:t>
                                    </m:r>
                                  </m:e>
                                  <m:sub>
                                    <m:r>
                                      <a:rPr lang="en-US" sz="2400" b="1" i="1" smtClean="0">
                                        <a:solidFill>
                                          <a:schemeClr val="tx1"/>
                                        </a:solidFill>
                                        <a:latin typeface="Cambria Math" panose="02040503050406030204" pitchFamily="18" charset="0"/>
                                      </a:rPr>
                                      <m:t>𝟐</m:t>
                                    </m:r>
                                  </m:sub>
                                </m:sSub>
                              </m:oMath>
                            </m:oMathPara>
                          </a14:m>
                          <a:endParaRPr lang="en-US" sz="2400" b="1" i="1" dirty="0">
                            <a:solidFill>
                              <a:schemeClr val="tx1"/>
                            </a:solidFill>
                          </a:endParaRPr>
                        </a:p>
                      </p:txBody>
                    </p:sp>
                  </mc:Choice>
                  <mc:Fallback xmlns="">
                    <p:sp>
                      <p:nvSpPr>
                        <p:cNvPr id="31" name="TextBox 30">
                          <a:extLst>
                            <a:ext uri="{FF2B5EF4-FFF2-40B4-BE49-F238E27FC236}">
                              <a16:creationId xmlns:a16="http://schemas.microsoft.com/office/drawing/2014/main" id="{05DD1F37-AFFD-57BA-7CCC-3FFA71A8A5F0}"/>
                            </a:ext>
                          </a:extLst>
                        </p:cNvPr>
                        <p:cNvSpPr txBox="1">
                          <a:spLocks noRot="1" noChangeAspect="1" noMove="1" noResize="1" noEditPoints="1" noAdjustHandles="1" noChangeArrowheads="1" noChangeShapeType="1" noTextEdit="1"/>
                        </p:cNvSpPr>
                        <p:nvPr/>
                      </p:nvSpPr>
                      <p:spPr>
                        <a:xfrm>
                          <a:off x="3324682" y="3455138"/>
                          <a:ext cx="914401" cy="688589"/>
                        </a:xfrm>
                        <a:prstGeom prst="rect">
                          <a:avLst/>
                        </a:prstGeom>
                        <a:blipFill>
                          <a:blip r:embed="rId6"/>
                          <a:stretch>
                            <a:fillRect l="-2041"/>
                          </a:stretch>
                        </a:blipFill>
                      </p:spPr>
                      <p:txBody>
                        <a:bodyPr/>
                        <a:lstStyle/>
                        <a:p>
                          <a:r>
                            <a:rPr lang="en-US">
                              <a:noFill/>
                            </a:rPr>
                            <a:t> </a:t>
                          </a:r>
                        </a:p>
                      </p:txBody>
                    </p:sp>
                  </mc:Fallback>
                </mc:AlternateContent>
              </p:grpSp>
              <p:cxnSp>
                <p:nvCxnSpPr>
                  <p:cNvPr id="27" name="Straight Arrow Connector 26">
                    <a:extLst>
                      <a:ext uri="{FF2B5EF4-FFF2-40B4-BE49-F238E27FC236}">
                        <a16:creationId xmlns:a16="http://schemas.microsoft.com/office/drawing/2014/main" id="{700665B1-6CA7-929A-60A4-BC242C68AF3F}"/>
                      </a:ext>
                    </a:extLst>
                  </p:cNvPr>
                  <p:cNvCxnSpPr>
                    <a:stCxn id="34" idx="6"/>
                    <a:endCxn id="32" idx="2"/>
                  </p:cNvCxnSpPr>
                  <p:nvPr/>
                </p:nvCxnSpPr>
                <p:spPr>
                  <a:xfrm>
                    <a:off x="2173556" y="4810539"/>
                    <a:ext cx="1371600"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778C2A09-ED43-43A1-BB82-5DE588A2615A}"/>
                      </a:ext>
                    </a:extLst>
                  </p:cNvPr>
                  <p:cNvCxnSpPr>
                    <a:cxnSpLocks/>
                    <a:stCxn id="32" idx="6"/>
                    <a:endCxn id="30" idx="2"/>
                  </p:cNvCxnSpPr>
                  <p:nvPr/>
                </p:nvCxnSpPr>
                <p:spPr>
                  <a:xfrm>
                    <a:off x="4459556" y="4810539"/>
                    <a:ext cx="1371600"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0C6F6472-5538-F5C6-2546-0740A697AB62}"/>
                      </a:ext>
                    </a:extLst>
                  </p:cNvPr>
                  <p:cNvCxnSpPr>
                    <a:cxnSpLocks/>
                  </p:cNvCxnSpPr>
                  <p:nvPr/>
                </p:nvCxnSpPr>
                <p:spPr>
                  <a:xfrm>
                    <a:off x="6745556" y="4810539"/>
                    <a:ext cx="1371600" cy="0"/>
                  </a:xfrm>
                  <a:prstGeom prst="straightConnector1">
                    <a:avLst/>
                  </a:prstGeom>
                  <a:ln w="38100">
                    <a:solidFill>
                      <a:schemeClr val="tx1"/>
                    </a:solidFill>
                    <a:prstDash val="solid"/>
                    <a:tailEnd type="triangle"/>
                  </a:ln>
                </p:spPr>
                <p:style>
                  <a:lnRef idx="2">
                    <a:schemeClr val="accent1"/>
                  </a:lnRef>
                  <a:fillRef idx="0">
                    <a:schemeClr val="accent1"/>
                  </a:fillRef>
                  <a:effectRef idx="1">
                    <a:schemeClr val="accent1"/>
                  </a:effectRef>
                  <a:fontRef idx="minor">
                    <a:schemeClr val="tx1"/>
                  </a:fontRef>
                </p:style>
              </p:cxnSp>
            </p:grpSp>
            <p:sp>
              <p:nvSpPr>
                <p:cNvPr id="22" name="Oval 21">
                  <a:extLst>
                    <a:ext uri="{FF2B5EF4-FFF2-40B4-BE49-F238E27FC236}">
                      <a16:creationId xmlns:a16="http://schemas.microsoft.com/office/drawing/2014/main" id="{AD0E7D49-232F-0392-2C97-29C9328EB40F}"/>
                    </a:ext>
                    <a:ext uri="{C183D7F6-B498-43B3-948B-1728B52AA6E4}">
                      <adec:decorative xmlns:adec="http://schemas.microsoft.com/office/drawing/2017/decorative" val="1"/>
                    </a:ext>
                  </a:extLst>
                </p:cNvPr>
                <p:cNvSpPr/>
                <p:nvPr/>
              </p:nvSpPr>
              <p:spPr>
                <a:xfrm>
                  <a:off x="5857102" y="4353339"/>
                  <a:ext cx="613059" cy="613059"/>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cxnSp>
              <p:nvCxnSpPr>
                <p:cNvPr id="23" name="Straight Arrow Connector 22">
                  <a:extLst>
                    <a:ext uri="{FF2B5EF4-FFF2-40B4-BE49-F238E27FC236}">
                      <a16:creationId xmlns:a16="http://schemas.microsoft.com/office/drawing/2014/main" id="{5373B1B7-465C-5093-6606-62CAC71867EB}"/>
                    </a:ext>
                  </a:extLst>
                </p:cNvPr>
                <p:cNvCxnSpPr>
                  <a:cxnSpLocks/>
                </p:cNvCxnSpPr>
                <p:nvPr/>
              </p:nvCxnSpPr>
              <p:spPr>
                <a:xfrm>
                  <a:off x="6470162" y="4659869"/>
                  <a:ext cx="919589" cy="0"/>
                </a:xfrm>
                <a:prstGeom prst="straightConnector1">
                  <a:avLst/>
                </a:prstGeom>
                <a:ln w="38100">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grpSp>
        </p:grpSp>
        <p:sp>
          <p:nvSpPr>
            <p:cNvPr id="10" name="Oval 9">
              <a:extLst>
                <a:ext uri="{FF2B5EF4-FFF2-40B4-BE49-F238E27FC236}">
                  <a16:creationId xmlns:a16="http://schemas.microsoft.com/office/drawing/2014/main" id="{F4881DAC-06A2-C07F-9F1A-77135360DC4C}"/>
                </a:ext>
                <a:ext uri="{C183D7F6-B498-43B3-948B-1728B52AA6E4}">
                  <adec:decorative xmlns:adec="http://schemas.microsoft.com/office/drawing/2017/decorative" val="1"/>
                </a:ext>
              </a:extLst>
            </p:cNvPr>
            <p:cNvSpPr/>
            <p:nvPr/>
          </p:nvSpPr>
          <p:spPr>
            <a:xfrm>
              <a:off x="2512716" y="5362009"/>
              <a:ext cx="613060" cy="613059"/>
            </a:xfrm>
            <a:prstGeom prst="ellipse">
              <a:avLst/>
            </a:prstGeom>
            <a:solidFill>
              <a:schemeClr val="bg2">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7A5F9D3A-3057-1A14-1AF6-D16162625033}"/>
                    </a:ext>
                  </a:extLst>
                </p:cNvPr>
                <p:cNvSpPr txBox="1"/>
                <p:nvPr/>
              </p:nvSpPr>
              <p:spPr>
                <a:xfrm>
                  <a:off x="2557566" y="5441616"/>
                  <a:ext cx="535094"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𝑼</m:t>
                            </m:r>
                          </m:e>
                          <m:sub>
                            <m:r>
                              <a:rPr lang="en-US" sz="2400" b="1" i="1" smtClean="0">
                                <a:solidFill>
                                  <a:schemeClr val="tx1"/>
                                </a:solidFill>
                                <a:latin typeface="Cambria Math" panose="02040503050406030204" pitchFamily="18" charset="0"/>
                              </a:rPr>
                              <m:t>𝟏</m:t>
                            </m:r>
                          </m:sub>
                        </m:sSub>
                      </m:oMath>
                    </m:oMathPara>
                  </a14:m>
                  <a:endParaRPr lang="en-US" sz="2400" b="1" i="1" dirty="0">
                    <a:solidFill>
                      <a:schemeClr val="tx1"/>
                    </a:solidFill>
                  </a:endParaRPr>
                </a:p>
              </p:txBody>
            </p:sp>
          </mc:Choice>
          <mc:Fallback xmlns="">
            <p:sp>
              <p:nvSpPr>
                <p:cNvPr id="11" name="TextBox 10">
                  <a:extLst>
                    <a:ext uri="{FF2B5EF4-FFF2-40B4-BE49-F238E27FC236}">
                      <a16:creationId xmlns:a16="http://schemas.microsoft.com/office/drawing/2014/main" id="{7A5F9D3A-3057-1A14-1AF6-D16162625033}"/>
                    </a:ext>
                  </a:extLst>
                </p:cNvPr>
                <p:cNvSpPr txBox="1">
                  <a:spLocks noRot="1" noChangeAspect="1" noMove="1" noResize="1" noEditPoints="1" noAdjustHandles="1" noChangeArrowheads="1" noChangeShapeType="1" noTextEdit="1"/>
                </p:cNvSpPr>
                <p:nvPr/>
              </p:nvSpPr>
              <p:spPr>
                <a:xfrm>
                  <a:off x="2557566" y="5441616"/>
                  <a:ext cx="535094" cy="461664"/>
                </a:xfrm>
                <a:prstGeom prst="rect">
                  <a:avLst/>
                </a:prstGeom>
                <a:blipFill>
                  <a:blip r:embed="rId7"/>
                  <a:stretch>
                    <a:fillRect l="-2326"/>
                  </a:stretch>
                </a:blipFill>
              </p:spPr>
              <p:txBody>
                <a:bodyPr/>
                <a:lstStyle/>
                <a:p>
                  <a:r>
                    <a:rPr lang="en-US">
                      <a:noFill/>
                    </a:rPr>
                    <a:t> </a:t>
                  </a:r>
                </a:p>
              </p:txBody>
            </p:sp>
          </mc:Fallback>
        </mc:AlternateContent>
        <p:sp>
          <p:nvSpPr>
            <p:cNvPr id="12" name="Oval 11">
              <a:extLst>
                <a:ext uri="{FF2B5EF4-FFF2-40B4-BE49-F238E27FC236}">
                  <a16:creationId xmlns:a16="http://schemas.microsoft.com/office/drawing/2014/main" id="{402536D2-16FC-88BC-4FF0-A8FAC05AC1D9}"/>
                </a:ext>
                <a:ext uri="{C183D7F6-B498-43B3-948B-1728B52AA6E4}">
                  <adec:decorative xmlns:adec="http://schemas.microsoft.com/office/drawing/2017/decorative" val="1"/>
                </a:ext>
              </a:extLst>
            </p:cNvPr>
            <p:cNvSpPr/>
            <p:nvPr/>
          </p:nvSpPr>
          <p:spPr>
            <a:xfrm>
              <a:off x="4042312" y="5362009"/>
              <a:ext cx="613060" cy="613059"/>
            </a:xfrm>
            <a:prstGeom prst="ellipse">
              <a:avLst/>
            </a:prstGeom>
            <a:solidFill>
              <a:schemeClr val="bg2">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17831AA-F6EE-566E-1162-9359210A9AA7}"/>
                    </a:ext>
                  </a:extLst>
                </p:cNvPr>
                <p:cNvSpPr txBox="1"/>
                <p:nvPr/>
              </p:nvSpPr>
              <p:spPr>
                <a:xfrm>
                  <a:off x="4087162" y="5441616"/>
                  <a:ext cx="535094"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𝑼</m:t>
                            </m:r>
                          </m:e>
                          <m:sub>
                            <m:r>
                              <a:rPr lang="en-US" sz="2400" b="1" i="1" smtClean="0">
                                <a:solidFill>
                                  <a:schemeClr val="tx1"/>
                                </a:solidFill>
                                <a:latin typeface="Cambria Math" panose="02040503050406030204" pitchFamily="18" charset="0"/>
                              </a:rPr>
                              <m:t>𝟐</m:t>
                            </m:r>
                          </m:sub>
                        </m:sSub>
                      </m:oMath>
                    </m:oMathPara>
                  </a14:m>
                  <a:endParaRPr lang="en-US" sz="2400" b="1" i="1" dirty="0">
                    <a:solidFill>
                      <a:schemeClr val="tx1"/>
                    </a:solidFill>
                  </a:endParaRPr>
                </a:p>
              </p:txBody>
            </p:sp>
          </mc:Choice>
          <mc:Fallback xmlns="">
            <p:sp>
              <p:nvSpPr>
                <p:cNvPr id="13" name="TextBox 12">
                  <a:extLst>
                    <a:ext uri="{FF2B5EF4-FFF2-40B4-BE49-F238E27FC236}">
                      <a16:creationId xmlns:a16="http://schemas.microsoft.com/office/drawing/2014/main" id="{017831AA-F6EE-566E-1162-9359210A9AA7}"/>
                    </a:ext>
                  </a:extLst>
                </p:cNvPr>
                <p:cNvSpPr txBox="1">
                  <a:spLocks noRot="1" noChangeAspect="1" noMove="1" noResize="1" noEditPoints="1" noAdjustHandles="1" noChangeArrowheads="1" noChangeShapeType="1" noTextEdit="1"/>
                </p:cNvSpPr>
                <p:nvPr/>
              </p:nvSpPr>
              <p:spPr>
                <a:xfrm>
                  <a:off x="4087162" y="5441616"/>
                  <a:ext cx="535094" cy="461664"/>
                </a:xfrm>
                <a:prstGeom prst="rect">
                  <a:avLst/>
                </a:prstGeom>
                <a:blipFill>
                  <a:blip r:embed="rId8"/>
                  <a:stretch>
                    <a:fillRect l="-2326"/>
                  </a:stretch>
                </a:blipFill>
              </p:spPr>
              <p:txBody>
                <a:bodyPr/>
                <a:lstStyle/>
                <a:p>
                  <a:r>
                    <a:rPr lang="en-US">
                      <a:noFill/>
                    </a:rPr>
                    <a:t> </a:t>
                  </a:r>
                </a:p>
              </p:txBody>
            </p:sp>
          </mc:Fallback>
        </mc:AlternateContent>
        <p:sp>
          <p:nvSpPr>
            <p:cNvPr id="14" name="Oval 13">
              <a:extLst>
                <a:ext uri="{FF2B5EF4-FFF2-40B4-BE49-F238E27FC236}">
                  <a16:creationId xmlns:a16="http://schemas.microsoft.com/office/drawing/2014/main" id="{693B934A-5E20-FA55-6ED9-A4ED6C26CC5D}"/>
                </a:ext>
                <a:ext uri="{C183D7F6-B498-43B3-948B-1728B52AA6E4}">
                  <adec:decorative xmlns:adec="http://schemas.microsoft.com/office/drawing/2017/decorative" val="1"/>
                </a:ext>
              </a:extLst>
            </p:cNvPr>
            <p:cNvSpPr/>
            <p:nvPr/>
          </p:nvSpPr>
          <p:spPr>
            <a:xfrm>
              <a:off x="5582293" y="5362009"/>
              <a:ext cx="613060" cy="613059"/>
            </a:xfrm>
            <a:prstGeom prst="ellipse">
              <a:avLst/>
            </a:prstGeom>
            <a:solidFill>
              <a:schemeClr val="bg2">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4BDBBE4-51A9-3195-4871-D64044C30768}"/>
                    </a:ext>
                  </a:extLst>
                </p:cNvPr>
                <p:cNvSpPr txBox="1"/>
                <p:nvPr/>
              </p:nvSpPr>
              <p:spPr>
                <a:xfrm>
                  <a:off x="5627143" y="5441616"/>
                  <a:ext cx="467038"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𝑼</m:t>
                            </m:r>
                          </m:e>
                          <m:sub>
                            <m:r>
                              <a:rPr lang="en-US" sz="2400" b="1" i="1" smtClean="0">
                                <a:solidFill>
                                  <a:schemeClr val="tx1"/>
                                </a:solidFill>
                                <a:latin typeface="Cambria Math" panose="02040503050406030204" pitchFamily="18" charset="0"/>
                              </a:rPr>
                              <m:t>𝟑</m:t>
                            </m:r>
                          </m:sub>
                        </m:sSub>
                      </m:oMath>
                    </m:oMathPara>
                  </a14:m>
                  <a:endParaRPr lang="en-US" sz="2400" b="1" i="1" dirty="0">
                    <a:solidFill>
                      <a:schemeClr val="tx1"/>
                    </a:solidFill>
                  </a:endParaRPr>
                </a:p>
              </p:txBody>
            </p:sp>
          </mc:Choice>
          <mc:Fallback xmlns="">
            <p:sp>
              <p:nvSpPr>
                <p:cNvPr id="15" name="TextBox 14">
                  <a:extLst>
                    <a:ext uri="{FF2B5EF4-FFF2-40B4-BE49-F238E27FC236}">
                      <a16:creationId xmlns:a16="http://schemas.microsoft.com/office/drawing/2014/main" id="{34BDBBE4-51A9-3195-4871-D64044C30768}"/>
                    </a:ext>
                  </a:extLst>
                </p:cNvPr>
                <p:cNvSpPr txBox="1">
                  <a:spLocks noRot="1" noChangeAspect="1" noMove="1" noResize="1" noEditPoints="1" noAdjustHandles="1" noChangeArrowheads="1" noChangeShapeType="1" noTextEdit="1"/>
                </p:cNvSpPr>
                <p:nvPr/>
              </p:nvSpPr>
              <p:spPr>
                <a:xfrm>
                  <a:off x="5627143" y="5441616"/>
                  <a:ext cx="467038" cy="461664"/>
                </a:xfrm>
                <a:prstGeom prst="rect">
                  <a:avLst/>
                </a:prstGeom>
                <a:blipFill>
                  <a:blip r:embed="rId9"/>
                  <a:stretch>
                    <a:fillRect l="-2632" r="-13158"/>
                  </a:stretch>
                </a:blipFill>
              </p:spPr>
              <p:txBody>
                <a:bodyPr/>
                <a:lstStyle/>
                <a:p>
                  <a:r>
                    <a:rPr lang="en-US">
                      <a:noFill/>
                    </a:rPr>
                    <a:t> </a:t>
                  </a:r>
                </a:p>
              </p:txBody>
            </p:sp>
          </mc:Fallback>
        </mc:AlternateContent>
        <p:cxnSp>
          <p:nvCxnSpPr>
            <p:cNvPr id="16" name="Straight Arrow Connector 15">
              <a:extLst>
                <a:ext uri="{FF2B5EF4-FFF2-40B4-BE49-F238E27FC236}">
                  <a16:creationId xmlns:a16="http://schemas.microsoft.com/office/drawing/2014/main" id="{035F2998-3EC6-09A9-14DB-971F25FB9A60}"/>
                </a:ext>
              </a:extLst>
            </p:cNvPr>
            <p:cNvCxnSpPr>
              <a:cxnSpLocks/>
              <a:stCxn id="32" idx="4"/>
              <a:endCxn id="10" idx="0"/>
            </p:cNvCxnSpPr>
            <p:nvPr/>
          </p:nvCxnSpPr>
          <p:spPr>
            <a:xfrm>
              <a:off x="2816194" y="4818117"/>
              <a:ext cx="3052"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0C400453-A40A-D9ED-F594-0142DECA51ED}"/>
                </a:ext>
              </a:extLst>
            </p:cNvPr>
            <p:cNvCxnSpPr>
              <a:cxnSpLocks/>
              <a:stCxn id="30" idx="4"/>
              <a:endCxn id="12" idx="0"/>
            </p:cNvCxnSpPr>
            <p:nvPr/>
          </p:nvCxnSpPr>
          <p:spPr>
            <a:xfrm flipH="1">
              <a:off x="4348842" y="4818117"/>
              <a:ext cx="1"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7F4F103F-9812-1691-442D-23A506CA3884}"/>
                </a:ext>
              </a:extLst>
            </p:cNvPr>
            <p:cNvCxnSpPr>
              <a:cxnSpLocks/>
              <a:stCxn id="22" idx="4"/>
              <a:endCxn id="14" idx="0"/>
            </p:cNvCxnSpPr>
            <p:nvPr/>
          </p:nvCxnSpPr>
          <p:spPr>
            <a:xfrm>
              <a:off x="5881491" y="4818117"/>
              <a:ext cx="7332"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pic>
        <p:nvPicPr>
          <p:cNvPr id="36" name="Picture 35" descr="Illustration of the sun on the left and a rain cloud on the right.">
            <a:extLst>
              <a:ext uri="{FF2B5EF4-FFF2-40B4-BE49-F238E27FC236}">
                <a16:creationId xmlns:a16="http://schemas.microsoft.com/office/drawing/2014/main" id="{5AFA800F-38EE-DA86-53DD-18D41A66247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80157" y="1392235"/>
            <a:ext cx="2621611" cy="890016"/>
          </a:xfrm>
          <a:prstGeom prst="rect">
            <a:avLst/>
          </a:prstGeom>
        </p:spPr>
      </p:pic>
      <mc:AlternateContent xmlns:mc="http://schemas.openxmlformats.org/markup-compatibility/2006" xmlns:a14="http://schemas.microsoft.com/office/drawing/2010/main">
        <mc:Choice Requires="a14">
          <p:graphicFrame>
            <p:nvGraphicFramePr>
              <p:cNvPr id="37" name="Table 36">
                <a:extLst>
                  <a:ext uri="{FF2B5EF4-FFF2-40B4-BE49-F238E27FC236}">
                    <a16:creationId xmlns:a16="http://schemas.microsoft.com/office/drawing/2014/main" id="{44C74E7A-CA2B-C4BC-FC69-19817F816167}"/>
                  </a:ext>
                </a:extLst>
              </p:cNvPr>
              <p:cNvGraphicFramePr>
                <a:graphicFrameLocks noGrp="1"/>
              </p:cNvGraphicFramePr>
              <p:nvPr>
                <p:extLst>
                  <p:ext uri="{D42A27DB-BD31-4B8C-83A1-F6EECF244321}">
                    <p14:modId xmlns:p14="http://schemas.microsoft.com/office/powerpoint/2010/main" val="2313384652"/>
                  </p:ext>
                </p:extLst>
              </p:nvPr>
            </p:nvGraphicFramePr>
            <p:xfrm>
              <a:off x="1108997" y="2469284"/>
              <a:ext cx="3183741" cy="1524000"/>
            </p:xfrm>
            <a:graphic>
              <a:graphicData uri="http://schemas.openxmlformats.org/drawingml/2006/table">
                <a:tbl>
                  <a:tblPr firstRow="1" bandRow="1">
                    <a:tableStyleId>{5C22544A-7EE6-4342-B048-85BDC9FD1C3A}</a:tableStyleId>
                  </a:tblPr>
                  <a:tblGrid>
                    <a:gridCol w="974636">
                      <a:extLst>
                        <a:ext uri="{9D8B030D-6E8A-4147-A177-3AD203B41FA5}">
                          <a16:colId xmlns:a16="http://schemas.microsoft.com/office/drawing/2014/main" val="3965263106"/>
                        </a:ext>
                      </a:extLst>
                    </a:gridCol>
                    <a:gridCol w="1019331">
                      <a:extLst>
                        <a:ext uri="{9D8B030D-6E8A-4147-A177-3AD203B41FA5}">
                          <a16:colId xmlns:a16="http://schemas.microsoft.com/office/drawing/2014/main" val="3176390986"/>
                        </a:ext>
                      </a:extLst>
                    </a:gridCol>
                    <a:gridCol w="1189774">
                      <a:extLst>
                        <a:ext uri="{9D8B030D-6E8A-4147-A177-3AD203B41FA5}">
                          <a16:colId xmlns:a16="http://schemas.microsoft.com/office/drawing/2014/main" val="1386275839"/>
                        </a:ext>
                      </a:extLst>
                    </a:gridCol>
                  </a:tblGrid>
                  <a:tr h="271945">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𝑾</m:t>
                                    </m:r>
                                  </m:e>
                                  <m:sub>
                                    <m:r>
                                      <a:rPr lang="en-US" sz="1400" b="1" i="1" smtClean="0">
                                        <a:solidFill>
                                          <a:schemeClr val="tx1"/>
                                        </a:solidFill>
                                        <a:latin typeface="Cambria Math" panose="02040503050406030204" pitchFamily="18" charset="0"/>
                                      </a:rPr>
                                      <m:t>𝒕</m:t>
                                    </m:r>
                                    <m:r>
                                      <a:rPr lang="en-US" sz="1400" b="1" i="1" smtClean="0">
                                        <a:solidFill>
                                          <a:schemeClr val="tx1"/>
                                        </a:solidFill>
                                        <a:latin typeface="Cambria Math" panose="02040503050406030204" pitchFamily="18" charset="0"/>
                                      </a:rPr>
                                      <m:t>−</m:t>
                                    </m:r>
                                    <m:r>
                                      <a:rPr lang="en-US" sz="1400" b="1" i="1" smtClean="0">
                                        <a:solidFill>
                                          <a:schemeClr val="tx1"/>
                                        </a:solidFill>
                                        <a:latin typeface="Cambria Math" panose="02040503050406030204" pitchFamily="18" charset="0"/>
                                      </a:rPr>
                                      <m:t>𝟏</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𝑾</m:t>
                                    </m:r>
                                  </m:e>
                                  <m:sub>
                                    <m:r>
                                      <a:rPr lang="en-US" sz="1400" b="1" i="1" smtClean="0">
                                        <a:solidFill>
                                          <a:schemeClr val="tx1"/>
                                        </a:solidFill>
                                        <a:latin typeface="Cambria Math" panose="02040503050406030204" pitchFamily="18" charset="0"/>
                                      </a:rPr>
                                      <m:t>𝒕</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1" i="1" smtClean="0">
                                    <a:solidFill>
                                      <a:schemeClr val="tx1"/>
                                    </a:solidFill>
                                    <a:latin typeface="Cambria Math" panose="02040503050406030204" pitchFamily="18" charset="0"/>
                                  </a:rPr>
                                  <m:t>𝑷</m:t>
                                </m:r>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𝑾</m:t>
                                    </m:r>
                                  </m:e>
                                  <m:sub>
                                    <m:r>
                                      <a:rPr lang="en-US" sz="1400" b="1" i="1" smtClean="0">
                                        <a:solidFill>
                                          <a:schemeClr val="tx1"/>
                                        </a:solidFill>
                                        <a:latin typeface="Cambria Math" panose="02040503050406030204" pitchFamily="18" charset="0"/>
                                      </a:rPr>
                                      <m:t>𝒕</m:t>
                                    </m:r>
                                  </m:sub>
                                </m:sSub>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𝑾</m:t>
                                    </m:r>
                                  </m:e>
                                  <m:sub>
                                    <m:r>
                                      <a:rPr lang="en-US" sz="1400" b="1" i="1" smtClean="0">
                                        <a:solidFill>
                                          <a:schemeClr val="tx1"/>
                                        </a:solidFill>
                                        <a:latin typeface="Cambria Math" panose="02040503050406030204" pitchFamily="18" charset="0"/>
                                      </a:rPr>
                                      <m:t>𝒕</m:t>
                                    </m:r>
                                    <m:r>
                                      <a:rPr lang="en-US" sz="1400" b="1" i="1" smtClean="0">
                                        <a:solidFill>
                                          <a:schemeClr val="tx1"/>
                                        </a:solidFill>
                                        <a:latin typeface="Cambria Math" panose="02040503050406030204" pitchFamily="18" charset="0"/>
                                      </a:rPr>
                                      <m:t>−</m:t>
                                    </m:r>
                                    <m:r>
                                      <a:rPr lang="en-US" sz="1400" b="1" i="1" smtClean="0">
                                        <a:solidFill>
                                          <a:schemeClr val="tx1"/>
                                        </a:solidFill>
                                        <a:latin typeface="Cambria Math" panose="02040503050406030204" pitchFamily="18" charset="0"/>
                                      </a:rPr>
                                      <m:t>𝟏</m:t>
                                    </m:r>
                                  </m:sub>
                                </m:sSub>
                                <m:r>
                                  <a:rPr lang="en-US" sz="1400" b="1" i="1" smtClean="0">
                                    <a:solidFill>
                                      <a:schemeClr val="tx1"/>
                                    </a:solidFill>
                                    <a:latin typeface="Cambria Math" panose="02040503050406030204" pitchFamily="18" charset="0"/>
                                  </a:rPr>
                                  <m:t>)</m:t>
                                </m:r>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561047"/>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0.9</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9412012"/>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0.1</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98291991"/>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0.3</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272103"/>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0.7</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7711307"/>
                      </a:ext>
                    </a:extLst>
                  </a:tr>
                </a:tbl>
              </a:graphicData>
            </a:graphic>
          </p:graphicFrame>
        </mc:Choice>
        <mc:Fallback xmlns="">
          <p:graphicFrame>
            <p:nvGraphicFramePr>
              <p:cNvPr id="37" name="Table 36">
                <a:extLst>
                  <a:ext uri="{FF2B5EF4-FFF2-40B4-BE49-F238E27FC236}">
                    <a16:creationId xmlns:a16="http://schemas.microsoft.com/office/drawing/2014/main" id="{44C74E7A-CA2B-C4BC-FC69-19817F816167}"/>
                  </a:ext>
                </a:extLst>
              </p:cNvPr>
              <p:cNvGraphicFramePr>
                <a:graphicFrameLocks noGrp="1"/>
              </p:cNvGraphicFramePr>
              <p:nvPr>
                <p:extLst>
                  <p:ext uri="{D42A27DB-BD31-4B8C-83A1-F6EECF244321}">
                    <p14:modId xmlns:p14="http://schemas.microsoft.com/office/powerpoint/2010/main" val="2313384652"/>
                  </p:ext>
                </p:extLst>
              </p:nvPr>
            </p:nvGraphicFramePr>
            <p:xfrm>
              <a:off x="1108997" y="2469284"/>
              <a:ext cx="3183741" cy="1524000"/>
            </p:xfrm>
            <a:graphic>
              <a:graphicData uri="http://schemas.openxmlformats.org/drawingml/2006/table">
                <a:tbl>
                  <a:tblPr firstRow="1" bandRow="1">
                    <a:tableStyleId>{5C22544A-7EE6-4342-B048-85BDC9FD1C3A}</a:tableStyleId>
                  </a:tblPr>
                  <a:tblGrid>
                    <a:gridCol w="974636">
                      <a:extLst>
                        <a:ext uri="{9D8B030D-6E8A-4147-A177-3AD203B41FA5}">
                          <a16:colId xmlns:a16="http://schemas.microsoft.com/office/drawing/2014/main" val="3965263106"/>
                        </a:ext>
                      </a:extLst>
                    </a:gridCol>
                    <a:gridCol w="1019331">
                      <a:extLst>
                        <a:ext uri="{9D8B030D-6E8A-4147-A177-3AD203B41FA5}">
                          <a16:colId xmlns:a16="http://schemas.microsoft.com/office/drawing/2014/main" val="3176390986"/>
                        </a:ext>
                      </a:extLst>
                    </a:gridCol>
                    <a:gridCol w="1189774">
                      <a:extLst>
                        <a:ext uri="{9D8B030D-6E8A-4147-A177-3AD203B41FA5}">
                          <a16:colId xmlns:a16="http://schemas.microsoft.com/office/drawing/2014/main" val="1386275839"/>
                        </a:ext>
                      </a:extLst>
                    </a:gridCol>
                  </a:tblGrid>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1299" t="-4167" r="-228571" b="-4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96296" t="-4167" r="-117284" b="-4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169149" t="-4167" r="-1064" b="-408333"/>
                          </a:stretch>
                        </a:blipFill>
                      </a:tcPr>
                    </a:tc>
                    <a:extLst>
                      <a:ext uri="{0D108BD9-81ED-4DB2-BD59-A6C34878D82A}">
                        <a16:rowId xmlns:a16="http://schemas.microsoft.com/office/drawing/2014/main" val="374561047"/>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1299" t="-104167" r="-228571" b="-3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96296" t="-104167" r="-117284" b="-3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169149" t="-104167" r="-1064" b="-308333"/>
                          </a:stretch>
                        </a:blipFill>
                      </a:tcPr>
                    </a:tc>
                    <a:extLst>
                      <a:ext uri="{0D108BD9-81ED-4DB2-BD59-A6C34878D82A}">
                        <a16:rowId xmlns:a16="http://schemas.microsoft.com/office/drawing/2014/main" val="1049412012"/>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1299" t="-196000" r="-228571" b="-196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96296" t="-196000" r="-117284" b="-196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169149" t="-196000" r="-1064" b="-196000"/>
                          </a:stretch>
                        </a:blipFill>
                      </a:tcPr>
                    </a:tc>
                    <a:extLst>
                      <a:ext uri="{0D108BD9-81ED-4DB2-BD59-A6C34878D82A}">
                        <a16:rowId xmlns:a16="http://schemas.microsoft.com/office/drawing/2014/main" val="2798291991"/>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1299" t="-308333" r="-228571" b="-10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96296" t="-308333" r="-117284" b="-10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169149" t="-308333" r="-1064" b="-104167"/>
                          </a:stretch>
                        </a:blipFill>
                      </a:tcPr>
                    </a:tc>
                    <a:extLst>
                      <a:ext uri="{0D108BD9-81ED-4DB2-BD59-A6C34878D82A}">
                        <a16:rowId xmlns:a16="http://schemas.microsoft.com/office/drawing/2014/main" val="759272103"/>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1299" t="-408333" r="-228571" b="-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96296" t="-408333" r="-117284" b="-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169149" t="-408333" r="-1064" b="-4167"/>
                          </a:stretch>
                        </a:blipFill>
                      </a:tcPr>
                    </a:tc>
                    <a:extLst>
                      <a:ext uri="{0D108BD9-81ED-4DB2-BD59-A6C34878D82A}">
                        <a16:rowId xmlns:a16="http://schemas.microsoft.com/office/drawing/2014/main" val="4167711307"/>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8" name="Table 37">
                <a:extLst>
                  <a:ext uri="{FF2B5EF4-FFF2-40B4-BE49-F238E27FC236}">
                    <a16:creationId xmlns:a16="http://schemas.microsoft.com/office/drawing/2014/main" id="{F0384E13-11F0-AAD6-6604-14AEB3CECA16}"/>
                  </a:ext>
                </a:extLst>
              </p:cNvPr>
              <p:cNvGraphicFramePr>
                <a:graphicFrameLocks noGrp="1"/>
              </p:cNvGraphicFramePr>
              <p:nvPr>
                <p:extLst>
                  <p:ext uri="{D42A27DB-BD31-4B8C-83A1-F6EECF244321}">
                    <p14:modId xmlns:p14="http://schemas.microsoft.com/office/powerpoint/2010/main" val="4196527176"/>
                  </p:ext>
                </p:extLst>
              </p:nvPr>
            </p:nvGraphicFramePr>
            <p:xfrm>
              <a:off x="1108997" y="5064740"/>
              <a:ext cx="3183741" cy="1524000"/>
            </p:xfrm>
            <a:graphic>
              <a:graphicData uri="http://schemas.openxmlformats.org/drawingml/2006/table">
                <a:tbl>
                  <a:tblPr firstRow="1" bandRow="1">
                    <a:tableStyleId>{5C22544A-7EE6-4342-B048-85BDC9FD1C3A}</a:tableStyleId>
                  </a:tblPr>
                  <a:tblGrid>
                    <a:gridCol w="974636">
                      <a:extLst>
                        <a:ext uri="{9D8B030D-6E8A-4147-A177-3AD203B41FA5}">
                          <a16:colId xmlns:a16="http://schemas.microsoft.com/office/drawing/2014/main" val="3965263106"/>
                        </a:ext>
                      </a:extLst>
                    </a:gridCol>
                    <a:gridCol w="1019331">
                      <a:extLst>
                        <a:ext uri="{9D8B030D-6E8A-4147-A177-3AD203B41FA5}">
                          <a16:colId xmlns:a16="http://schemas.microsoft.com/office/drawing/2014/main" val="3176390986"/>
                        </a:ext>
                      </a:extLst>
                    </a:gridCol>
                    <a:gridCol w="1189774">
                      <a:extLst>
                        <a:ext uri="{9D8B030D-6E8A-4147-A177-3AD203B41FA5}">
                          <a16:colId xmlns:a16="http://schemas.microsoft.com/office/drawing/2014/main" val="1386275839"/>
                        </a:ext>
                      </a:extLst>
                    </a:gridCol>
                  </a:tblGrid>
                  <a:tr h="271945">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𝑾</m:t>
                                    </m:r>
                                  </m:e>
                                  <m:sub>
                                    <m:r>
                                      <a:rPr lang="en-US" sz="1400" b="1" i="1" smtClean="0">
                                        <a:solidFill>
                                          <a:schemeClr val="tx1"/>
                                        </a:solidFill>
                                        <a:latin typeface="Cambria Math" panose="02040503050406030204" pitchFamily="18" charset="0"/>
                                      </a:rPr>
                                      <m:t>𝒕</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𝑼</m:t>
                                    </m:r>
                                  </m:e>
                                  <m:sub>
                                    <m:r>
                                      <a:rPr lang="en-US" sz="1400" b="1" i="1" smtClean="0">
                                        <a:solidFill>
                                          <a:schemeClr val="tx1"/>
                                        </a:solidFill>
                                        <a:latin typeface="Cambria Math" panose="02040503050406030204" pitchFamily="18" charset="0"/>
                                      </a:rPr>
                                      <m:t>𝒕</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1" i="1" smtClean="0">
                                    <a:solidFill>
                                      <a:schemeClr val="tx1"/>
                                    </a:solidFill>
                                    <a:latin typeface="Cambria Math" panose="02040503050406030204" pitchFamily="18" charset="0"/>
                                  </a:rPr>
                                  <m:t>𝑷</m:t>
                                </m:r>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𝑼</m:t>
                                    </m:r>
                                  </m:e>
                                  <m:sub>
                                    <m:r>
                                      <a:rPr lang="en-US" sz="1400" b="1" i="1" smtClean="0">
                                        <a:solidFill>
                                          <a:schemeClr val="tx1"/>
                                        </a:solidFill>
                                        <a:latin typeface="Cambria Math" panose="02040503050406030204" pitchFamily="18" charset="0"/>
                                      </a:rPr>
                                      <m:t>𝒕</m:t>
                                    </m:r>
                                  </m:sub>
                                </m:sSub>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𝑾</m:t>
                                    </m:r>
                                  </m:e>
                                  <m:sub>
                                    <m:r>
                                      <a:rPr lang="en-US" sz="1400" b="1" i="1" smtClean="0">
                                        <a:solidFill>
                                          <a:schemeClr val="tx1"/>
                                        </a:solidFill>
                                        <a:latin typeface="Cambria Math" panose="02040503050406030204" pitchFamily="18" charset="0"/>
                                      </a:rPr>
                                      <m:t>𝒕</m:t>
                                    </m:r>
                                  </m:sub>
                                </m:sSub>
                                <m:r>
                                  <a:rPr lang="en-US" sz="1400" b="1" i="1" smtClean="0">
                                    <a:solidFill>
                                      <a:schemeClr val="tx1"/>
                                    </a:solidFill>
                                    <a:latin typeface="Cambria Math" panose="02040503050406030204" pitchFamily="18" charset="0"/>
                                  </a:rPr>
                                  <m:t>)</m:t>
                                </m:r>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561047"/>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true</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0.2</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9412012"/>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false</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0.8</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98291991"/>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true</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0.9</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272103"/>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false</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0.1</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7711307"/>
                      </a:ext>
                    </a:extLst>
                  </a:tr>
                </a:tbl>
              </a:graphicData>
            </a:graphic>
          </p:graphicFrame>
        </mc:Choice>
        <mc:Fallback xmlns="">
          <p:graphicFrame>
            <p:nvGraphicFramePr>
              <p:cNvPr id="38" name="Table 37">
                <a:extLst>
                  <a:ext uri="{FF2B5EF4-FFF2-40B4-BE49-F238E27FC236}">
                    <a16:creationId xmlns:a16="http://schemas.microsoft.com/office/drawing/2014/main" id="{F0384E13-11F0-AAD6-6604-14AEB3CECA16}"/>
                  </a:ext>
                </a:extLst>
              </p:cNvPr>
              <p:cNvGraphicFramePr>
                <a:graphicFrameLocks noGrp="1"/>
              </p:cNvGraphicFramePr>
              <p:nvPr>
                <p:extLst>
                  <p:ext uri="{D42A27DB-BD31-4B8C-83A1-F6EECF244321}">
                    <p14:modId xmlns:p14="http://schemas.microsoft.com/office/powerpoint/2010/main" val="4196527176"/>
                  </p:ext>
                </p:extLst>
              </p:nvPr>
            </p:nvGraphicFramePr>
            <p:xfrm>
              <a:off x="1108997" y="5064740"/>
              <a:ext cx="3183741" cy="1524000"/>
            </p:xfrm>
            <a:graphic>
              <a:graphicData uri="http://schemas.openxmlformats.org/drawingml/2006/table">
                <a:tbl>
                  <a:tblPr firstRow="1" bandRow="1">
                    <a:tableStyleId>{5C22544A-7EE6-4342-B048-85BDC9FD1C3A}</a:tableStyleId>
                  </a:tblPr>
                  <a:tblGrid>
                    <a:gridCol w="974636">
                      <a:extLst>
                        <a:ext uri="{9D8B030D-6E8A-4147-A177-3AD203B41FA5}">
                          <a16:colId xmlns:a16="http://schemas.microsoft.com/office/drawing/2014/main" val="3965263106"/>
                        </a:ext>
                      </a:extLst>
                    </a:gridCol>
                    <a:gridCol w="1019331">
                      <a:extLst>
                        <a:ext uri="{9D8B030D-6E8A-4147-A177-3AD203B41FA5}">
                          <a16:colId xmlns:a16="http://schemas.microsoft.com/office/drawing/2014/main" val="3176390986"/>
                        </a:ext>
                      </a:extLst>
                    </a:gridCol>
                    <a:gridCol w="1189774">
                      <a:extLst>
                        <a:ext uri="{9D8B030D-6E8A-4147-A177-3AD203B41FA5}">
                          <a16:colId xmlns:a16="http://schemas.microsoft.com/office/drawing/2014/main" val="1386275839"/>
                        </a:ext>
                      </a:extLst>
                    </a:gridCol>
                  </a:tblGrid>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1299" t="-4167" r="-228571" b="-4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96296" t="-4167" r="-117284" b="-4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169149" t="-4167" r="-1064" b="-408333"/>
                          </a:stretch>
                        </a:blipFill>
                      </a:tcPr>
                    </a:tc>
                    <a:extLst>
                      <a:ext uri="{0D108BD9-81ED-4DB2-BD59-A6C34878D82A}">
                        <a16:rowId xmlns:a16="http://schemas.microsoft.com/office/drawing/2014/main" val="374561047"/>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1299" t="-104167" r="-228571" b="-3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96296" t="-104167" r="-117284" b="-3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169149" t="-104167" r="-1064" b="-308333"/>
                          </a:stretch>
                        </a:blipFill>
                      </a:tcPr>
                    </a:tc>
                    <a:extLst>
                      <a:ext uri="{0D108BD9-81ED-4DB2-BD59-A6C34878D82A}">
                        <a16:rowId xmlns:a16="http://schemas.microsoft.com/office/drawing/2014/main" val="1049412012"/>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1299" t="-196000" r="-228571" b="-196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96296" t="-196000" r="-117284" b="-196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169149" t="-196000" r="-1064" b="-196000"/>
                          </a:stretch>
                        </a:blipFill>
                      </a:tcPr>
                    </a:tc>
                    <a:extLst>
                      <a:ext uri="{0D108BD9-81ED-4DB2-BD59-A6C34878D82A}">
                        <a16:rowId xmlns:a16="http://schemas.microsoft.com/office/drawing/2014/main" val="2798291991"/>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1299" t="-308333" r="-228571" b="-10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96296" t="-308333" r="-117284" b="-10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169149" t="-308333" r="-1064" b="-104167"/>
                          </a:stretch>
                        </a:blipFill>
                      </a:tcPr>
                    </a:tc>
                    <a:extLst>
                      <a:ext uri="{0D108BD9-81ED-4DB2-BD59-A6C34878D82A}">
                        <a16:rowId xmlns:a16="http://schemas.microsoft.com/office/drawing/2014/main" val="759272103"/>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1299" t="-408333" r="-228571" b="-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96296" t="-408333" r="-117284" b="-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2"/>
                          <a:stretch>
                            <a:fillRect l="-169149" t="-408333" r="-1064" b="-4167"/>
                          </a:stretch>
                        </a:blipFill>
                      </a:tcPr>
                    </a:tc>
                    <a:extLst>
                      <a:ext uri="{0D108BD9-81ED-4DB2-BD59-A6C34878D82A}">
                        <a16:rowId xmlns:a16="http://schemas.microsoft.com/office/drawing/2014/main" val="4167711307"/>
                      </a:ext>
                    </a:extLst>
                  </a:tr>
                </a:tbl>
              </a:graphicData>
            </a:graphic>
          </p:graphicFrame>
        </mc:Fallback>
      </mc:AlternateContent>
    </p:spTree>
    <p:extLst>
      <p:ext uri="{BB962C8B-B14F-4D97-AF65-F5344CB8AC3E}">
        <p14:creationId xmlns:p14="http://schemas.microsoft.com/office/powerpoint/2010/main" val="1511153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5DBAE-2F44-295B-A155-159DDF159C8E}"/>
              </a:ext>
            </a:extLst>
          </p:cNvPr>
          <p:cNvSpPr>
            <a:spLocks noGrp="1"/>
          </p:cNvSpPr>
          <p:nvPr>
            <p:ph type="ctrTitle"/>
          </p:nvPr>
        </p:nvSpPr>
        <p:spPr/>
        <p:txBody>
          <a:bodyPr/>
          <a:lstStyle/>
          <a:p>
            <a:r>
              <a:rPr lang="en-US" dirty="0"/>
              <a:t>Administrivia</a:t>
            </a:r>
          </a:p>
        </p:txBody>
      </p:sp>
      <p:sp>
        <p:nvSpPr>
          <p:cNvPr id="5" name="Slide Number Placeholder 4">
            <a:extLst>
              <a:ext uri="{FF2B5EF4-FFF2-40B4-BE49-F238E27FC236}">
                <a16:creationId xmlns:a16="http://schemas.microsoft.com/office/drawing/2014/main" id="{40232766-7746-2DD7-7347-F864637B699E}"/>
              </a:ext>
            </a:extLst>
          </p:cNvPr>
          <p:cNvSpPr>
            <a:spLocks noGrp="1"/>
          </p:cNvSpPr>
          <p:nvPr>
            <p:ph type="sldNum" sz="quarter" idx="12"/>
          </p:nvPr>
        </p:nvSpPr>
        <p:spPr/>
        <p:txBody>
          <a:bodyPr/>
          <a:lstStyle/>
          <a:p>
            <a:fld id="{0C6CD854-DD62-6C4B-87F1-66B34D688D3F}" type="slidenum">
              <a:rPr lang="en-US" smtClean="0"/>
              <a:t>2</a:t>
            </a:fld>
            <a:endParaRPr lang="en-US"/>
          </a:p>
        </p:txBody>
      </p:sp>
      <p:sp>
        <p:nvSpPr>
          <p:cNvPr id="6" name="Text Placeholder 5">
            <a:extLst>
              <a:ext uri="{FF2B5EF4-FFF2-40B4-BE49-F238E27FC236}">
                <a16:creationId xmlns:a16="http://schemas.microsoft.com/office/drawing/2014/main" id="{E2A06076-620B-1F66-6CB0-B63FCF382201}"/>
              </a:ext>
            </a:extLst>
          </p:cNvPr>
          <p:cNvSpPr>
            <a:spLocks noGrp="1"/>
          </p:cNvSpPr>
          <p:nvPr>
            <p:ph type="body" sz="quarter" idx="13"/>
          </p:nvPr>
        </p:nvSpPr>
        <p:spPr>
          <a:xfrm>
            <a:off x="1624359" y="3768662"/>
            <a:ext cx="3043333" cy="2259013"/>
          </a:xfrm>
        </p:spPr>
        <p:txBody>
          <a:bodyPr/>
          <a:lstStyle/>
          <a:p>
            <a:pPr>
              <a:buClr>
                <a:schemeClr val="tx1"/>
              </a:buClr>
            </a:pPr>
            <a:r>
              <a:rPr lang="en-US" b="1" dirty="0">
                <a:solidFill>
                  <a:schemeClr val="accent2"/>
                </a:solidFill>
              </a:rPr>
              <a:t>Test 2 </a:t>
            </a:r>
            <a:r>
              <a:rPr lang="en-US" dirty="0"/>
              <a:t>next Friday</a:t>
            </a:r>
          </a:p>
        </p:txBody>
      </p:sp>
      <p:sp>
        <p:nvSpPr>
          <p:cNvPr id="8" name="Text Placeholder 7">
            <a:extLst>
              <a:ext uri="{FF2B5EF4-FFF2-40B4-BE49-F238E27FC236}">
                <a16:creationId xmlns:a16="http://schemas.microsoft.com/office/drawing/2014/main" id="{E435079F-CE98-A269-61B2-F74BFA6D95EB}"/>
              </a:ext>
            </a:extLst>
          </p:cNvPr>
          <p:cNvSpPr>
            <a:spLocks noGrp="1"/>
          </p:cNvSpPr>
          <p:nvPr>
            <p:ph type="body" sz="quarter" idx="16"/>
          </p:nvPr>
        </p:nvSpPr>
        <p:spPr>
          <a:xfrm>
            <a:off x="4745511" y="3762440"/>
            <a:ext cx="3507535" cy="2259013"/>
          </a:xfrm>
        </p:spPr>
        <p:txBody>
          <a:bodyPr/>
          <a:lstStyle/>
          <a:p>
            <a:pPr>
              <a:buClr>
                <a:schemeClr val="tx1"/>
              </a:buClr>
            </a:pPr>
            <a:r>
              <a:rPr lang="en-US" b="1" dirty="0">
                <a:solidFill>
                  <a:schemeClr val="accent3"/>
                </a:solidFill>
              </a:rPr>
              <a:t>Project 3 </a:t>
            </a:r>
            <a:r>
              <a:rPr lang="en-US" b="1" dirty="0">
                <a:latin typeface="Avenir Next Demi Bold" panose="020B0503020202020204" pitchFamily="34" charset="0"/>
              </a:rPr>
              <a:t>due</a:t>
            </a:r>
            <a:r>
              <a:rPr lang="en-US" dirty="0"/>
              <a:t> tomorrow (7.30)</a:t>
            </a:r>
          </a:p>
          <a:p>
            <a:pPr>
              <a:buClr>
                <a:schemeClr val="tx1"/>
              </a:buClr>
            </a:pPr>
            <a:r>
              <a:rPr lang="en-US" b="1" dirty="0">
                <a:solidFill>
                  <a:schemeClr val="accent3"/>
                </a:solidFill>
              </a:rPr>
              <a:t>Homework 3 </a:t>
            </a:r>
            <a:r>
              <a:rPr lang="en-US" dirty="0">
                <a:latin typeface="+mj-lt"/>
              </a:rPr>
              <a:t>due</a:t>
            </a:r>
            <a:r>
              <a:rPr lang="en-US" dirty="0"/>
              <a:t> next Thursday (8.6)</a:t>
            </a:r>
          </a:p>
          <a:p>
            <a:pPr>
              <a:buClr>
                <a:schemeClr val="tx1"/>
              </a:buClr>
            </a:pPr>
            <a:endParaRPr lang="en-US" dirty="0"/>
          </a:p>
          <a:p>
            <a:pPr marL="0" indent="0">
              <a:buClr>
                <a:schemeClr val="tx1"/>
              </a:buClr>
              <a:buNone/>
            </a:pPr>
            <a:endParaRPr lang="en-US" b="1" dirty="0"/>
          </a:p>
        </p:txBody>
      </p:sp>
      <p:sp>
        <p:nvSpPr>
          <p:cNvPr id="4" name="Date Placeholder 3">
            <a:extLst>
              <a:ext uri="{FF2B5EF4-FFF2-40B4-BE49-F238E27FC236}">
                <a16:creationId xmlns:a16="http://schemas.microsoft.com/office/drawing/2014/main" id="{AB662D48-429A-BE0A-ED5A-EC012FABD3A8}"/>
              </a:ext>
            </a:extLst>
          </p:cNvPr>
          <p:cNvSpPr>
            <a:spLocks noGrp="1"/>
          </p:cNvSpPr>
          <p:nvPr>
            <p:ph type="dt" sz="half" idx="4294967295"/>
          </p:nvPr>
        </p:nvSpPr>
        <p:spPr>
          <a:xfrm>
            <a:off x="497159" y="6356350"/>
            <a:ext cx="2743200" cy="365125"/>
          </a:xfrm>
        </p:spPr>
        <p:txBody>
          <a:bodyPr/>
          <a:lstStyle/>
          <a:p>
            <a:r>
              <a:rPr lang="en-US" dirty="0"/>
              <a:t>CSE 473</a:t>
            </a:r>
          </a:p>
        </p:txBody>
      </p:sp>
      <p:pic>
        <p:nvPicPr>
          <p:cNvPr id="9" name="Picture 2" descr="Illustration of a robot holding a clipboard with its back turned">
            <a:extLst>
              <a:ext uri="{FF2B5EF4-FFF2-40B4-BE49-F238E27FC236}">
                <a16:creationId xmlns:a16="http://schemas.microsoft.com/office/drawing/2014/main" id="{3530B264-99D7-642F-0118-9E9B1F334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756" t="47968" r="37446"/>
          <a:stretch>
            <a:fillRect/>
          </a:stretch>
        </p:blipFill>
        <p:spPr bwMode="auto">
          <a:xfrm flipH="1">
            <a:off x="8357144" y="1771233"/>
            <a:ext cx="2470764" cy="3315534"/>
          </a:xfrm>
          <a:prstGeom prst="rect">
            <a:avLst/>
          </a:prstGeom>
          <a:noFill/>
        </p:spPr>
      </p:pic>
      <p:sp>
        <p:nvSpPr>
          <p:cNvPr id="10" name="Rectangle 9">
            <a:extLst>
              <a:ext uri="{FF2B5EF4-FFF2-40B4-BE49-F238E27FC236}">
                <a16:creationId xmlns:a16="http://schemas.microsoft.com/office/drawing/2014/main" id="{42C7F413-3057-84C0-A8D4-309866A75D39}"/>
              </a:ext>
              <a:ext uri="{C183D7F6-B498-43B3-948B-1728B52AA6E4}">
                <adec:decorative xmlns:adec="http://schemas.microsoft.com/office/drawing/2017/decorative" val="1"/>
              </a:ext>
            </a:extLst>
          </p:cNvPr>
          <p:cNvSpPr/>
          <p:nvPr/>
        </p:nvSpPr>
        <p:spPr>
          <a:xfrm>
            <a:off x="8065477" y="1606062"/>
            <a:ext cx="773723" cy="9964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2857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962435E-D384-78C2-A4F3-EA2E39F5F1E8}"/>
              </a:ext>
            </a:extLst>
          </p:cNvPr>
          <p:cNvSpPr>
            <a:spLocks noGrp="1"/>
          </p:cNvSpPr>
          <p:nvPr>
            <p:ph type="title"/>
          </p:nvPr>
        </p:nvSpPr>
        <p:spPr/>
        <p:txBody>
          <a:bodyPr/>
          <a:lstStyle/>
          <a:p>
            <a:r>
              <a:rPr lang="en-US" dirty="0"/>
              <a:t>Other HMM Examples</a:t>
            </a:r>
          </a:p>
        </p:txBody>
      </p:sp>
      <p:sp>
        <p:nvSpPr>
          <p:cNvPr id="7" name="Content Placeholder 6">
            <a:extLst>
              <a:ext uri="{FF2B5EF4-FFF2-40B4-BE49-F238E27FC236}">
                <a16:creationId xmlns:a16="http://schemas.microsoft.com/office/drawing/2014/main" id="{6BFB0CB0-C85A-8533-1DED-88D09FEBBC85}"/>
              </a:ext>
            </a:extLst>
          </p:cNvPr>
          <p:cNvSpPr>
            <a:spLocks noGrp="1"/>
          </p:cNvSpPr>
          <p:nvPr>
            <p:ph idx="1"/>
          </p:nvPr>
        </p:nvSpPr>
        <p:spPr/>
        <p:txBody>
          <a:bodyPr>
            <a:normAutofit/>
          </a:bodyPr>
          <a:lstStyle/>
          <a:p>
            <a:r>
              <a:rPr lang="en-US" dirty="0"/>
              <a:t>Speech Recognition</a:t>
            </a:r>
          </a:p>
          <a:p>
            <a:pPr lvl="1"/>
            <a:r>
              <a:rPr lang="en-US" dirty="0"/>
              <a:t>Observations are acoustic signals (continuous)</a:t>
            </a:r>
          </a:p>
          <a:p>
            <a:pPr lvl="1"/>
            <a:r>
              <a:rPr lang="en-US" dirty="0"/>
              <a:t>States are specific positions in specific words</a:t>
            </a:r>
          </a:p>
          <a:p>
            <a:r>
              <a:rPr lang="en-US" dirty="0"/>
              <a:t>Machine Translation</a:t>
            </a:r>
          </a:p>
          <a:p>
            <a:pPr lvl="1"/>
            <a:r>
              <a:rPr lang="en-US" dirty="0"/>
              <a:t>Observations are words</a:t>
            </a:r>
          </a:p>
          <a:p>
            <a:pPr lvl="1"/>
            <a:r>
              <a:rPr lang="en-US" dirty="0"/>
              <a:t>States are translation options</a:t>
            </a:r>
          </a:p>
          <a:p>
            <a:r>
              <a:rPr lang="en-US" dirty="0"/>
              <a:t>Robot Tracking</a:t>
            </a:r>
          </a:p>
          <a:p>
            <a:pPr lvl="1"/>
            <a:r>
              <a:rPr lang="en-US" dirty="0"/>
              <a:t>Observations are range readings (continuous)</a:t>
            </a:r>
          </a:p>
          <a:p>
            <a:pPr lvl="1"/>
            <a:r>
              <a:rPr lang="en-US" dirty="0"/>
              <a:t>States are positions on a map (continuous)</a:t>
            </a:r>
          </a:p>
          <a:p>
            <a:endParaRPr lang="en-US" dirty="0"/>
          </a:p>
        </p:txBody>
      </p:sp>
      <p:sp>
        <p:nvSpPr>
          <p:cNvPr id="4" name="Date Placeholder 3">
            <a:extLst>
              <a:ext uri="{FF2B5EF4-FFF2-40B4-BE49-F238E27FC236}">
                <a16:creationId xmlns:a16="http://schemas.microsoft.com/office/drawing/2014/main" id="{7CE7D1AC-12ED-0DF4-5DDE-83A7AE736AEF}"/>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83441802-17A0-D6CD-F451-BC6C59DEC2B2}"/>
              </a:ext>
            </a:extLst>
          </p:cNvPr>
          <p:cNvSpPr>
            <a:spLocks noGrp="1"/>
          </p:cNvSpPr>
          <p:nvPr>
            <p:ph type="sldNum" sz="quarter" idx="12"/>
          </p:nvPr>
        </p:nvSpPr>
        <p:spPr/>
        <p:txBody>
          <a:bodyPr/>
          <a:lstStyle/>
          <a:p>
            <a:fld id="{0C6CD854-DD62-6C4B-87F1-66B34D688D3F}" type="slidenum">
              <a:rPr lang="en-US" smtClean="0"/>
              <a:t>20</a:t>
            </a:fld>
            <a:endParaRPr lang="en-US"/>
          </a:p>
        </p:txBody>
      </p:sp>
    </p:spTree>
    <p:extLst>
      <p:ext uri="{BB962C8B-B14F-4D97-AF65-F5344CB8AC3E}">
        <p14:creationId xmlns:p14="http://schemas.microsoft.com/office/powerpoint/2010/main" val="1283865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9CA54-0CFA-DEAD-9E73-76A5C80AF7CF}"/>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228A9EDC-2340-F74C-24C7-FE68B4729EA4}"/>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8D1E368D-6013-080D-52F7-4958B36381F5}"/>
              </a:ext>
            </a:extLst>
          </p:cNvPr>
          <p:cNvSpPr>
            <a:spLocks noGrp="1"/>
          </p:cNvSpPr>
          <p:nvPr>
            <p:ph type="sldNum" sz="quarter" idx="12"/>
          </p:nvPr>
        </p:nvSpPr>
        <p:spPr/>
        <p:txBody>
          <a:bodyPr/>
          <a:lstStyle/>
          <a:p>
            <a:fld id="{0C6CD854-DD62-6C4B-87F1-66B34D688D3F}" type="slidenum">
              <a:rPr lang="en-US" smtClean="0"/>
              <a:t>21</a:t>
            </a:fld>
            <a:endParaRPr lang="en-US"/>
          </a:p>
        </p:txBody>
      </p:sp>
      <p:sp>
        <p:nvSpPr>
          <p:cNvPr id="5" name="Title 4">
            <a:extLst>
              <a:ext uri="{FF2B5EF4-FFF2-40B4-BE49-F238E27FC236}">
                <a16:creationId xmlns:a16="http://schemas.microsoft.com/office/drawing/2014/main" id="{AE93A10D-49A2-6A2D-456C-22CA1C025C1A}"/>
              </a:ext>
            </a:extLst>
          </p:cNvPr>
          <p:cNvSpPr>
            <a:spLocks noGrp="1"/>
          </p:cNvSpPr>
          <p:nvPr>
            <p:ph type="title"/>
          </p:nvPr>
        </p:nvSpPr>
        <p:spPr/>
        <p:txBody>
          <a:bodyPr/>
          <a:lstStyle/>
          <a:p>
            <a:r>
              <a:rPr lang="en-US" dirty="0"/>
              <a:t>Questions (3)</a:t>
            </a:r>
          </a:p>
        </p:txBody>
      </p:sp>
    </p:spTree>
    <p:extLst>
      <p:ext uri="{BB962C8B-B14F-4D97-AF65-F5344CB8AC3E}">
        <p14:creationId xmlns:p14="http://schemas.microsoft.com/office/powerpoint/2010/main" val="41325893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EA98F-EB00-A3E4-833E-5B1C465615D0}"/>
              </a:ext>
            </a:extLst>
          </p:cNvPr>
          <p:cNvSpPr>
            <a:spLocks noGrp="1"/>
          </p:cNvSpPr>
          <p:nvPr>
            <p:ph type="title"/>
          </p:nvPr>
        </p:nvSpPr>
        <p:spPr/>
        <p:txBody>
          <a:bodyPr/>
          <a:lstStyle/>
          <a:p>
            <a:r>
              <a:rPr lang="en-US" dirty="0"/>
              <a:t>Inference Tasks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ACDF3FA-BE39-B8C5-8071-6BADE2ABFEB6}"/>
                  </a:ext>
                </a:extLst>
              </p:cNvPr>
              <p:cNvSpPr>
                <a:spLocks noGrp="1"/>
              </p:cNvSpPr>
              <p:nvPr>
                <p:ph idx="1"/>
              </p:nvPr>
            </p:nvSpPr>
            <p:spPr/>
            <p:txBody>
              <a:bodyPr/>
              <a:lstStyle/>
              <a:p>
                <a:r>
                  <a:rPr lang="en-US" b="1" dirty="0">
                    <a:latin typeface="Avenir Next" panose="020B0503020202020204" pitchFamily="34" charset="0"/>
                  </a:rPr>
                  <a:t>Filtering</a:t>
                </a:r>
                <a:r>
                  <a:rPr lang="en-US" dirty="0"/>
                  <a:t>: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r>
                          <a:rPr lang="en-US" b="0" i="1" smtClean="0">
                            <a:latin typeface="Cambria Math" panose="02040503050406030204" pitchFamily="18" charset="0"/>
                          </a:rPr>
                          <m:t>𝑡</m:t>
                        </m:r>
                      </m:sub>
                    </m:sSub>
                    <m:r>
                      <a:rPr lang="en-US" b="0" i="1" smtClean="0">
                        <a:latin typeface="Cambria Math" panose="02040503050406030204" pitchFamily="18" charset="0"/>
                      </a:rPr>
                      <m:t>)</m:t>
                    </m:r>
                  </m:oMath>
                </a14:m>
                <a:endParaRPr lang="en-US" i="1" dirty="0"/>
              </a:p>
              <a:p>
                <a:pPr lvl="1"/>
                <a:r>
                  <a:rPr lang="en-US" dirty="0"/>
                  <a:t>Belief state: input to decision process of a rational agent</a:t>
                </a:r>
              </a:p>
              <a:p>
                <a:r>
                  <a:rPr lang="en-US" b="1" dirty="0">
                    <a:latin typeface="Avenir Next" panose="020B0503020202020204" pitchFamily="34" charset="0"/>
                  </a:rPr>
                  <a:t>Prediction</a:t>
                </a:r>
                <a:r>
                  <a:rPr lang="en-US" dirty="0"/>
                  <a:t>: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r>
                          <a:rPr lang="en-US" b="0" i="1" smtClean="0">
                            <a:latin typeface="Cambria Math" panose="02040503050406030204" pitchFamily="18" charset="0"/>
                          </a:rPr>
                          <m:t>+</m:t>
                        </m:r>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r>
                          <a:rPr lang="en-US" b="0" i="1" smtClean="0">
                            <a:latin typeface="Cambria Math" panose="02040503050406030204" pitchFamily="18" charset="0"/>
                          </a:rPr>
                          <m:t>𝑡</m:t>
                        </m:r>
                      </m:sub>
                    </m:sSub>
                    <m:r>
                      <a:rPr lang="en-US" b="0" i="1" smtClean="0">
                        <a:latin typeface="Cambria Math" panose="02040503050406030204" pitchFamily="18" charset="0"/>
                      </a:rPr>
                      <m:t>)</m:t>
                    </m:r>
                  </m:oMath>
                </a14:m>
                <a:r>
                  <a:rPr lang="en-US" i="1" dirty="0"/>
                  <a:t> </a:t>
                </a:r>
                <a:r>
                  <a:rPr lang="en-US" dirty="0"/>
                  <a:t>for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&gt;0</m:t>
                    </m:r>
                  </m:oMath>
                </a14:m>
                <a:endParaRPr lang="en-US" i="1" dirty="0"/>
              </a:p>
              <a:p>
                <a:pPr lvl="1"/>
                <a:r>
                  <a:rPr lang="en-US" dirty="0"/>
                  <a:t>Evaluation of possible action sequences (filtering without evidence)</a:t>
                </a:r>
              </a:p>
              <a:p>
                <a:r>
                  <a:rPr lang="en-US" b="1" dirty="0">
                    <a:latin typeface="Avenir Next" panose="020B0503020202020204" pitchFamily="34" charset="0"/>
                  </a:rPr>
                  <a:t>Smoothing</a:t>
                </a:r>
                <a:r>
                  <a:rPr lang="en-US" dirty="0"/>
                  <a:t>: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r>
                          <a:rPr lang="en-US" b="0" i="1" smtClean="0">
                            <a:latin typeface="Cambria Math" panose="02040503050406030204" pitchFamily="18" charset="0"/>
                          </a:rPr>
                          <m:t>𝑡</m:t>
                        </m:r>
                      </m:sub>
                    </m:sSub>
                    <m:r>
                      <a:rPr lang="en-US" b="0" i="1" smtClean="0">
                        <a:latin typeface="Cambria Math" panose="02040503050406030204" pitchFamily="18" charset="0"/>
                      </a:rPr>
                      <m:t>)</m:t>
                    </m:r>
                  </m:oMath>
                </a14:m>
                <a:r>
                  <a:rPr lang="en-US" i="1" dirty="0"/>
                  <a:t> </a:t>
                </a:r>
                <a:r>
                  <a:rPr lang="en-US" dirty="0"/>
                  <a:t>for </a:t>
                </a:r>
                <a14:m>
                  <m:oMath xmlns:m="http://schemas.openxmlformats.org/officeDocument/2006/math">
                    <m:r>
                      <a:rPr lang="en-US" b="0" i="1" smtClean="0">
                        <a:latin typeface="Cambria Math" panose="02040503050406030204" pitchFamily="18" charset="0"/>
                      </a:rPr>
                      <m:t>0</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𝑘</m:t>
                    </m:r>
                    <m:r>
                      <a:rPr lang="en-US" b="0" i="1" smtClean="0">
                        <a:latin typeface="Cambria Math" panose="02040503050406030204" pitchFamily="18" charset="0"/>
                        <a:ea typeface="Cambria Math" panose="02040503050406030204" pitchFamily="18" charset="0"/>
                      </a:rPr>
                      <m:t>&lt;</m:t>
                    </m:r>
                    <m:r>
                      <a:rPr lang="en-US" b="0" i="1" smtClean="0">
                        <a:latin typeface="Cambria Math" panose="02040503050406030204" pitchFamily="18" charset="0"/>
                        <a:ea typeface="Cambria Math" panose="02040503050406030204" pitchFamily="18" charset="0"/>
                      </a:rPr>
                      <m:t>𝑡</m:t>
                    </m:r>
                  </m:oMath>
                </a14:m>
                <a:endParaRPr lang="en-US" i="1" dirty="0"/>
              </a:p>
              <a:p>
                <a:pPr lvl="1"/>
                <a:r>
                  <a:rPr lang="en-US" dirty="0"/>
                  <a:t>Better estimate of past states (essential for learning)</a:t>
                </a:r>
              </a:p>
              <a:p>
                <a:r>
                  <a:rPr lang="en-US" b="1" dirty="0">
                    <a:latin typeface="Avenir Next" panose="020B0503020202020204" pitchFamily="34" charset="0"/>
                  </a:rPr>
                  <a:t>Most Likely Explanation</a:t>
                </a:r>
                <a:r>
                  <a:rPr lang="en-US" dirty="0"/>
                  <a:t>: </a:t>
                </a:r>
                <a14:m>
                  <m:oMath xmlns:m="http://schemas.openxmlformats.org/officeDocument/2006/math">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argmax</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r>
                              <a:rPr lang="en-US" b="0" i="1" smtClean="0">
                                <a:latin typeface="Cambria Math" panose="02040503050406030204" pitchFamily="18" charset="0"/>
                              </a:rPr>
                              <m:t>𝑡</m:t>
                            </m:r>
                          </m:sub>
                        </m:sSub>
                      </m:sub>
                    </m:sSub>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r>
                          <a:rPr lang="en-US" b="0" i="1" smtClean="0">
                            <a:latin typeface="Cambria Math" panose="02040503050406030204" pitchFamily="18" charset="0"/>
                          </a:rPr>
                          <m:t>𝑡</m:t>
                        </m:r>
                      </m:sub>
                    </m:sSub>
                    <m:r>
                      <a:rPr lang="en-US" b="0" i="1" smtClean="0">
                        <a:latin typeface="Cambria Math" panose="02040503050406030204" pitchFamily="18" charset="0"/>
                      </a:rPr>
                      <m:t>)</m:t>
                    </m:r>
                  </m:oMath>
                </a14:m>
                <a:endParaRPr lang="en-US" dirty="0"/>
              </a:p>
              <a:p>
                <a:pPr lvl="1"/>
                <a:r>
                  <a:rPr lang="en-US" dirty="0"/>
                  <a:t>Speech recognition, decoding with a noisy channel</a:t>
                </a:r>
              </a:p>
            </p:txBody>
          </p:sp>
        </mc:Choice>
        <mc:Fallback xmlns="">
          <p:sp>
            <p:nvSpPr>
              <p:cNvPr id="3" name="Content Placeholder 2">
                <a:extLst>
                  <a:ext uri="{FF2B5EF4-FFF2-40B4-BE49-F238E27FC236}">
                    <a16:creationId xmlns:a16="http://schemas.microsoft.com/office/drawing/2014/main" id="{DACDF3FA-BE39-B8C5-8071-6BADE2ABFEB6}"/>
                  </a:ext>
                </a:extLst>
              </p:cNvPr>
              <p:cNvSpPr>
                <a:spLocks noGrp="1" noRot="1" noChangeAspect="1" noMove="1" noResize="1" noEditPoints="1" noAdjustHandles="1" noChangeArrowheads="1" noChangeShapeType="1" noTextEdit="1"/>
              </p:cNvSpPr>
              <p:nvPr>
                <p:ph idx="1"/>
              </p:nvPr>
            </p:nvSpPr>
            <p:spPr>
              <a:blipFill>
                <a:blip r:embed="rId2"/>
                <a:stretch>
                  <a:fillRect l="-79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4A7506E2-C689-B30F-1854-B4034A8D0977}"/>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323B4CFC-55C2-61CF-757B-517C3D894897}"/>
              </a:ext>
            </a:extLst>
          </p:cNvPr>
          <p:cNvSpPr>
            <a:spLocks noGrp="1"/>
          </p:cNvSpPr>
          <p:nvPr>
            <p:ph type="sldNum" sz="quarter" idx="12"/>
          </p:nvPr>
        </p:nvSpPr>
        <p:spPr/>
        <p:txBody>
          <a:bodyPr/>
          <a:lstStyle/>
          <a:p>
            <a:fld id="{0C6CD854-DD62-6C4B-87F1-66B34D688D3F}" type="slidenum">
              <a:rPr lang="en-US" smtClean="0"/>
              <a:t>22</a:t>
            </a:fld>
            <a:endParaRPr lang="en-US"/>
          </a:p>
        </p:txBody>
      </p:sp>
    </p:spTree>
    <p:extLst>
      <p:ext uri="{BB962C8B-B14F-4D97-AF65-F5344CB8AC3E}">
        <p14:creationId xmlns:p14="http://schemas.microsoft.com/office/powerpoint/2010/main" val="2801547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7DEFC26-DF37-2D54-943A-EFE99CF6796D}"/>
              </a:ext>
            </a:extLst>
          </p:cNvPr>
          <p:cNvSpPr>
            <a:spLocks noGrp="1"/>
          </p:cNvSpPr>
          <p:nvPr>
            <p:ph type="title"/>
          </p:nvPr>
        </p:nvSpPr>
        <p:spPr/>
        <p:txBody>
          <a:bodyPr/>
          <a:lstStyle/>
          <a:p>
            <a:r>
              <a:rPr lang="en-US" dirty="0"/>
              <a:t>Filtering</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E612F9F7-0CEF-1D5E-A8ED-5C019CAF0F63}"/>
                  </a:ext>
                </a:extLst>
              </p:cNvPr>
              <p:cNvSpPr>
                <a:spLocks noGrp="1"/>
              </p:cNvSpPr>
              <p:nvPr>
                <p:ph idx="1"/>
              </p:nvPr>
            </p:nvSpPr>
            <p:spPr/>
            <p:txBody>
              <a:bodyPr/>
              <a:lstStyle/>
              <a:p>
                <a:pPr marL="0" indent="0">
                  <a:lnSpc>
                    <a:spcPct val="100000"/>
                  </a:lnSpc>
                  <a:buNone/>
                </a:pPr>
                <a:r>
                  <a:rPr lang="en-US" b="1" dirty="0">
                    <a:solidFill>
                      <a:schemeClr val="accent2"/>
                    </a:solidFill>
                    <a:latin typeface="Avenir Next" panose="020B0503020202020204" pitchFamily="34" charset="0"/>
                  </a:rPr>
                  <a:t>Filtering</a:t>
                </a:r>
                <a:r>
                  <a:rPr lang="en-US" dirty="0"/>
                  <a:t> (or monitoring or state estimation) is the task of maintaining the distribution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1:</m:t>
                        </m:r>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r>
                          <a:rPr lang="en-US" b="0" i="1" smtClean="0">
                            <a:latin typeface="Cambria Math" panose="02040503050406030204" pitchFamily="18" charset="0"/>
                          </a:rPr>
                          <m:t>𝑡</m:t>
                        </m:r>
                      </m:sub>
                    </m:sSub>
                    <m:r>
                      <a:rPr lang="en-US" b="0" i="1" smtClean="0">
                        <a:latin typeface="Cambria Math" panose="02040503050406030204" pitchFamily="18" charset="0"/>
                      </a:rPr>
                      <m:t>)</m:t>
                    </m:r>
                  </m:oMath>
                </a14:m>
                <a:endParaRPr lang="en-US" dirty="0"/>
              </a:p>
              <a:p>
                <a:r>
                  <a:rPr lang="en-US" dirty="0"/>
                  <a:t>Start with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0</m:t>
                        </m:r>
                      </m:sub>
                    </m:sSub>
                  </m:oMath>
                </a14:m>
                <a:r>
                  <a:rPr lang="en-US" dirty="0"/>
                  <a:t> in an initial setting, usually uniform</a:t>
                </a:r>
              </a:p>
              <a:p>
                <a:r>
                  <a:rPr lang="en-US" dirty="0"/>
                  <a:t>Fundamental task in many engineering and science domains</a:t>
                </a:r>
              </a:p>
              <a:p>
                <a:endParaRPr lang="en-US" dirty="0"/>
              </a:p>
            </p:txBody>
          </p:sp>
        </mc:Choice>
        <mc:Fallback xmlns="">
          <p:sp>
            <p:nvSpPr>
              <p:cNvPr id="7" name="Content Placeholder 6">
                <a:extLst>
                  <a:ext uri="{FF2B5EF4-FFF2-40B4-BE49-F238E27FC236}">
                    <a16:creationId xmlns:a16="http://schemas.microsoft.com/office/drawing/2014/main" id="{E612F9F7-0CEF-1D5E-A8ED-5C019CAF0F63}"/>
                  </a:ext>
                </a:extLst>
              </p:cNvPr>
              <p:cNvSpPr>
                <a:spLocks noGrp="1" noRot="1" noChangeAspect="1" noMove="1" noResize="1" noEditPoints="1" noAdjustHandles="1" noChangeArrowheads="1" noChangeShapeType="1" noTextEdit="1"/>
              </p:cNvSpPr>
              <p:nvPr>
                <p:ph idx="1"/>
              </p:nvPr>
            </p:nvSpPr>
            <p:spPr>
              <a:blipFill>
                <a:blip r:embed="rId2"/>
                <a:stretch>
                  <a:fillRect l="-907" t="-1102"/>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503D6674-2400-336D-B692-71AED7419F69}"/>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6001688B-6F00-DEE6-F603-BCDFE239FFF5}"/>
              </a:ext>
            </a:extLst>
          </p:cNvPr>
          <p:cNvSpPr>
            <a:spLocks noGrp="1"/>
          </p:cNvSpPr>
          <p:nvPr>
            <p:ph type="sldNum" sz="quarter" idx="12"/>
          </p:nvPr>
        </p:nvSpPr>
        <p:spPr/>
        <p:txBody>
          <a:bodyPr/>
          <a:lstStyle/>
          <a:p>
            <a:fld id="{0C6CD854-DD62-6C4B-87F1-66B34D688D3F}" type="slidenum">
              <a:rPr lang="en-US" smtClean="0"/>
              <a:t>23</a:t>
            </a:fld>
            <a:endParaRPr lang="en-US"/>
          </a:p>
        </p:txBody>
      </p:sp>
      <p:grpSp>
        <p:nvGrpSpPr>
          <p:cNvPr id="8" name="Group 7" descr="Diagram of a hidden markov model with the following connections: X0-&gt;X1, X1-&gt;E1, X1-&gt;X2, X2-&gt;E2, X2-&gt;X3, X3-&gt;E3.">
            <a:extLst>
              <a:ext uri="{FF2B5EF4-FFF2-40B4-BE49-F238E27FC236}">
                <a16:creationId xmlns:a16="http://schemas.microsoft.com/office/drawing/2014/main" id="{EBC740C6-997E-3737-FD0D-7352A1D20B08}"/>
              </a:ext>
            </a:extLst>
          </p:cNvPr>
          <p:cNvGrpSpPr>
            <a:grpSpLocks noChangeAspect="1"/>
          </p:cNvGrpSpPr>
          <p:nvPr/>
        </p:nvGrpSpPr>
        <p:grpSpPr>
          <a:xfrm>
            <a:off x="3697822" y="4383576"/>
            <a:ext cx="4796354" cy="1384791"/>
            <a:chOff x="977015" y="4205058"/>
            <a:chExt cx="6130595" cy="1770010"/>
          </a:xfrm>
        </p:grpSpPr>
        <p:sp>
          <p:nvSpPr>
            <p:cNvPr id="9" name="Oval 8">
              <a:extLst>
                <a:ext uri="{FF2B5EF4-FFF2-40B4-BE49-F238E27FC236}">
                  <a16:creationId xmlns:a16="http://schemas.microsoft.com/office/drawing/2014/main" id="{6D1FEA41-B20A-C9D8-2793-F615074C7BBE}"/>
                </a:ext>
                <a:ext uri="{C183D7F6-B498-43B3-948B-1728B52AA6E4}">
                  <adec:decorative xmlns:adec="http://schemas.microsoft.com/office/drawing/2017/decorative" val="1"/>
                </a:ext>
              </a:extLst>
            </p:cNvPr>
            <p:cNvSpPr/>
            <p:nvPr/>
          </p:nvSpPr>
          <p:spPr>
            <a:xfrm>
              <a:off x="2512716" y="5362009"/>
              <a:ext cx="613060" cy="613059"/>
            </a:xfrm>
            <a:prstGeom prst="ellipse">
              <a:avLst/>
            </a:prstGeom>
            <a:solidFill>
              <a:schemeClr val="bg2">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sp>
          <p:nvSpPr>
            <p:cNvPr id="10" name="Oval 9">
              <a:extLst>
                <a:ext uri="{FF2B5EF4-FFF2-40B4-BE49-F238E27FC236}">
                  <a16:creationId xmlns:a16="http://schemas.microsoft.com/office/drawing/2014/main" id="{A99D6910-F566-1C55-B959-CF5F97CBE7CF}"/>
                </a:ext>
                <a:ext uri="{C183D7F6-B498-43B3-948B-1728B52AA6E4}">
                  <adec:decorative xmlns:adec="http://schemas.microsoft.com/office/drawing/2017/decorative" val="1"/>
                </a:ext>
              </a:extLst>
            </p:cNvPr>
            <p:cNvSpPr/>
            <p:nvPr/>
          </p:nvSpPr>
          <p:spPr>
            <a:xfrm>
              <a:off x="4042312" y="5362009"/>
              <a:ext cx="613060" cy="613059"/>
            </a:xfrm>
            <a:prstGeom prst="ellipse">
              <a:avLst/>
            </a:prstGeom>
            <a:solidFill>
              <a:schemeClr val="bg2">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sp>
          <p:nvSpPr>
            <p:cNvPr id="11" name="Oval 10">
              <a:extLst>
                <a:ext uri="{FF2B5EF4-FFF2-40B4-BE49-F238E27FC236}">
                  <a16:creationId xmlns:a16="http://schemas.microsoft.com/office/drawing/2014/main" id="{7FD4C812-259C-662C-2C30-4DA6795D483B}"/>
                </a:ext>
                <a:ext uri="{C183D7F6-B498-43B3-948B-1728B52AA6E4}">
                  <adec:decorative xmlns:adec="http://schemas.microsoft.com/office/drawing/2017/decorative" val="1"/>
                </a:ext>
              </a:extLst>
            </p:cNvPr>
            <p:cNvSpPr/>
            <p:nvPr/>
          </p:nvSpPr>
          <p:spPr>
            <a:xfrm>
              <a:off x="5582293" y="5362009"/>
              <a:ext cx="613060" cy="613059"/>
            </a:xfrm>
            <a:prstGeom prst="ellipse">
              <a:avLst/>
            </a:prstGeom>
            <a:solidFill>
              <a:schemeClr val="bg2">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2202D5E1-B96E-AB66-3709-44030FB7F883}"/>
                    </a:ext>
                  </a:extLst>
                </p:cNvPr>
                <p:cNvSpPr txBox="1"/>
                <p:nvPr/>
              </p:nvSpPr>
              <p:spPr>
                <a:xfrm>
                  <a:off x="5626338" y="5440811"/>
                  <a:ext cx="467039" cy="47207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𝑬</m:t>
                            </m:r>
                          </m:e>
                          <m:sub>
                            <m:r>
                              <a:rPr lang="en-US" b="1" i="1" smtClean="0">
                                <a:solidFill>
                                  <a:schemeClr val="tx1"/>
                                </a:solidFill>
                                <a:latin typeface="Cambria Math" panose="02040503050406030204" pitchFamily="18" charset="0"/>
                              </a:rPr>
                              <m:t>𝟑</m:t>
                            </m:r>
                          </m:sub>
                        </m:sSub>
                      </m:oMath>
                    </m:oMathPara>
                  </a14:m>
                  <a:endParaRPr lang="en-US" b="1" i="1" dirty="0">
                    <a:solidFill>
                      <a:schemeClr val="tx1"/>
                    </a:solidFill>
                  </a:endParaRPr>
                </a:p>
              </p:txBody>
            </p:sp>
          </mc:Choice>
          <mc:Fallback xmlns="">
            <p:sp>
              <p:nvSpPr>
                <p:cNvPr id="12" name="TextBox 11">
                  <a:extLst>
                    <a:ext uri="{FF2B5EF4-FFF2-40B4-BE49-F238E27FC236}">
                      <a16:creationId xmlns:a16="http://schemas.microsoft.com/office/drawing/2014/main" id="{2202D5E1-B96E-AB66-3709-44030FB7F883}"/>
                    </a:ext>
                  </a:extLst>
                </p:cNvPr>
                <p:cNvSpPr txBox="1">
                  <a:spLocks noRot="1" noChangeAspect="1" noMove="1" noResize="1" noEditPoints="1" noAdjustHandles="1" noChangeArrowheads="1" noChangeShapeType="1" noTextEdit="1"/>
                </p:cNvSpPr>
                <p:nvPr/>
              </p:nvSpPr>
              <p:spPr>
                <a:xfrm>
                  <a:off x="5626338" y="5440811"/>
                  <a:ext cx="467039" cy="472072"/>
                </a:xfrm>
                <a:prstGeom prst="rect">
                  <a:avLst/>
                </a:prstGeom>
                <a:blipFill>
                  <a:blip r:embed="rId3"/>
                  <a:stretch>
                    <a:fillRect r="-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B8155C94-6FFF-F14F-2262-AC21424A1EA7}"/>
                    </a:ext>
                  </a:extLst>
                </p:cNvPr>
                <p:cNvSpPr txBox="1"/>
                <p:nvPr/>
              </p:nvSpPr>
              <p:spPr>
                <a:xfrm>
                  <a:off x="4086357" y="5440811"/>
                  <a:ext cx="535094" cy="47207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𝑬</m:t>
                            </m:r>
                          </m:e>
                          <m:sub>
                            <m:r>
                              <a:rPr lang="en-US" b="1" i="1" smtClean="0">
                                <a:solidFill>
                                  <a:schemeClr val="tx1"/>
                                </a:solidFill>
                                <a:latin typeface="Cambria Math" panose="02040503050406030204" pitchFamily="18" charset="0"/>
                              </a:rPr>
                              <m:t>𝟐</m:t>
                            </m:r>
                          </m:sub>
                        </m:sSub>
                      </m:oMath>
                    </m:oMathPara>
                  </a14:m>
                  <a:endParaRPr lang="en-US" b="1" i="1" dirty="0">
                    <a:solidFill>
                      <a:schemeClr val="tx1"/>
                    </a:solidFill>
                  </a:endParaRPr>
                </a:p>
              </p:txBody>
            </p:sp>
          </mc:Choice>
          <mc:Fallback xmlns="">
            <p:sp>
              <p:nvSpPr>
                <p:cNvPr id="13" name="TextBox 12">
                  <a:extLst>
                    <a:ext uri="{FF2B5EF4-FFF2-40B4-BE49-F238E27FC236}">
                      <a16:creationId xmlns:a16="http://schemas.microsoft.com/office/drawing/2014/main" id="{B8155C94-6FFF-F14F-2262-AC21424A1EA7}"/>
                    </a:ext>
                  </a:extLst>
                </p:cNvPr>
                <p:cNvSpPr txBox="1">
                  <a:spLocks noRot="1" noChangeAspect="1" noMove="1" noResize="1" noEditPoints="1" noAdjustHandles="1" noChangeArrowheads="1" noChangeShapeType="1" noTextEdit="1"/>
                </p:cNvSpPr>
                <p:nvPr/>
              </p:nvSpPr>
              <p:spPr>
                <a:xfrm>
                  <a:off x="4086357" y="5440811"/>
                  <a:ext cx="535094" cy="47207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82307E4-3B4A-41AA-BACB-F3628C7A2BA5}"/>
                    </a:ext>
                  </a:extLst>
                </p:cNvPr>
                <p:cNvSpPr txBox="1"/>
                <p:nvPr/>
              </p:nvSpPr>
              <p:spPr>
                <a:xfrm>
                  <a:off x="2556761" y="5440811"/>
                  <a:ext cx="535094" cy="47207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𝑬</m:t>
                            </m:r>
                          </m:e>
                          <m:sub>
                            <m:r>
                              <a:rPr lang="en-US" b="1" i="1" smtClean="0">
                                <a:solidFill>
                                  <a:schemeClr val="tx1"/>
                                </a:solidFill>
                                <a:latin typeface="Cambria Math" panose="02040503050406030204" pitchFamily="18" charset="0"/>
                              </a:rPr>
                              <m:t>𝟏</m:t>
                            </m:r>
                          </m:sub>
                        </m:sSub>
                      </m:oMath>
                    </m:oMathPara>
                  </a14:m>
                  <a:endParaRPr lang="en-US" b="1" i="1" dirty="0">
                    <a:solidFill>
                      <a:schemeClr val="tx1"/>
                    </a:solidFill>
                  </a:endParaRPr>
                </a:p>
              </p:txBody>
            </p:sp>
          </mc:Choice>
          <mc:Fallback xmlns="">
            <p:sp>
              <p:nvSpPr>
                <p:cNvPr id="14" name="TextBox 13">
                  <a:extLst>
                    <a:ext uri="{FF2B5EF4-FFF2-40B4-BE49-F238E27FC236}">
                      <a16:creationId xmlns:a16="http://schemas.microsoft.com/office/drawing/2014/main" id="{F82307E4-3B4A-41AA-BACB-F3628C7A2BA5}"/>
                    </a:ext>
                  </a:extLst>
                </p:cNvPr>
                <p:cNvSpPr txBox="1">
                  <a:spLocks noRot="1" noChangeAspect="1" noMove="1" noResize="1" noEditPoints="1" noAdjustHandles="1" noChangeArrowheads="1" noChangeShapeType="1" noTextEdit="1"/>
                </p:cNvSpPr>
                <p:nvPr/>
              </p:nvSpPr>
              <p:spPr>
                <a:xfrm>
                  <a:off x="2556761" y="5440811"/>
                  <a:ext cx="535094" cy="472072"/>
                </a:xfrm>
                <a:prstGeom prst="rect">
                  <a:avLst/>
                </a:prstGeom>
                <a:blipFill>
                  <a:blip r:embed="rId5"/>
                  <a:stretch>
                    <a:fillRect/>
                  </a:stretch>
                </a:blipFill>
              </p:spPr>
              <p:txBody>
                <a:bodyPr/>
                <a:lstStyle/>
                <a:p>
                  <a:r>
                    <a:rPr lang="en-US">
                      <a:noFill/>
                    </a:rPr>
                    <a:t> </a:t>
                  </a:r>
                </a:p>
              </p:txBody>
            </p:sp>
          </mc:Fallback>
        </mc:AlternateContent>
        <p:grpSp>
          <p:nvGrpSpPr>
            <p:cNvPr id="15" name="Group 14">
              <a:extLst>
                <a:ext uri="{FF2B5EF4-FFF2-40B4-BE49-F238E27FC236}">
                  <a16:creationId xmlns:a16="http://schemas.microsoft.com/office/drawing/2014/main" id="{52BE2525-3A98-B2CD-C8EB-D86B46DE43F3}"/>
                </a:ext>
              </a:extLst>
            </p:cNvPr>
            <p:cNvGrpSpPr/>
            <p:nvPr/>
          </p:nvGrpSpPr>
          <p:grpSpPr>
            <a:xfrm>
              <a:off x="977015" y="4205058"/>
              <a:ext cx="6130595" cy="613059"/>
              <a:chOff x="1259156" y="4353339"/>
              <a:chExt cx="6130595" cy="613059"/>
            </a:xfrm>
          </p:grpSpPr>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AD7B1E1D-8587-C67C-BC32-CD866FB7DF2F}"/>
                      </a:ext>
                    </a:extLst>
                  </p:cNvPr>
                  <p:cNvSpPr txBox="1"/>
                  <p:nvPr/>
                </p:nvSpPr>
                <p:spPr>
                  <a:xfrm>
                    <a:off x="5864077" y="4432141"/>
                    <a:ext cx="613060" cy="47207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𝑿</m:t>
                              </m:r>
                            </m:e>
                            <m:sub>
                              <m:r>
                                <a:rPr lang="en-US" b="1" i="1" smtClean="0">
                                  <a:solidFill>
                                    <a:schemeClr val="tx1"/>
                                  </a:solidFill>
                                  <a:latin typeface="Cambria Math" panose="02040503050406030204" pitchFamily="18" charset="0"/>
                                </a:rPr>
                                <m:t>𝟑</m:t>
                              </m:r>
                            </m:sub>
                          </m:sSub>
                        </m:oMath>
                      </m:oMathPara>
                    </a14:m>
                    <a:endParaRPr lang="en-US" b="1" i="1" dirty="0">
                      <a:solidFill>
                        <a:schemeClr val="tx1"/>
                      </a:solidFill>
                    </a:endParaRPr>
                  </a:p>
                </p:txBody>
              </p:sp>
            </mc:Choice>
            <mc:Fallback xmlns="">
              <p:sp>
                <p:nvSpPr>
                  <p:cNvPr id="19" name="TextBox 18">
                    <a:extLst>
                      <a:ext uri="{FF2B5EF4-FFF2-40B4-BE49-F238E27FC236}">
                        <a16:creationId xmlns:a16="http://schemas.microsoft.com/office/drawing/2014/main" id="{AD7B1E1D-8587-C67C-BC32-CD866FB7DF2F}"/>
                      </a:ext>
                    </a:extLst>
                  </p:cNvPr>
                  <p:cNvSpPr txBox="1">
                    <a:spLocks noRot="1" noChangeAspect="1" noMove="1" noResize="1" noEditPoints="1" noAdjustHandles="1" noChangeArrowheads="1" noChangeShapeType="1" noTextEdit="1"/>
                  </p:cNvSpPr>
                  <p:nvPr/>
                </p:nvSpPr>
                <p:spPr>
                  <a:xfrm>
                    <a:off x="5864077" y="4432141"/>
                    <a:ext cx="613060" cy="472072"/>
                  </a:xfrm>
                  <a:prstGeom prst="rect">
                    <a:avLst/>
                  </a:prstGeom>
                  <a:blipFill>
                    <a:blip r:embed="rId6"/>
                    <a:stretch>
                      <a:fillRect/>
                    </a:stretch>
                  </a:blipFill>
                </p:spPr>
                <p:txBody>
                  <a:bodyPr/>
                  <a:lstStyle/>
                  <a:p>
                    <a:r>
                      <a:rPr lang="en-US">
                        <a:noFill/>
                      </a:rPr>
                      <a:t> </a:t>
                    </a:r>
                  </a:p>
                </p:txBody>
              </p:sp>
            </mc:Fallback>
          </mc:AlternateContent>
          <p:grpSp>
            <p:nvGrpSpPr>
              <p:cNvPr id="20" name="Group 19">
                <a:extLst>
                  <a:ext uri="{FF2B5EF4-FFF2-40B4-BE49-F238E27FC236}">
                    <a16:creationId xmlns:a16="http://schemas.microsoft.com/office/drawing/2014/main" id="{0D63DC18-47A6-827B-9F8C-6FF5B78B1DDF}"/>
                  </a:ext>
                </a:extLst>
              </p:cNvPr>
              <p:cNvGrpSpPr/>
              <p:nvPr/>
            </p:nvGrpSpPr>
            <p:grpSpPr>
              <a:xfrm>
                <a:off x="1259156" y="4353339"/>
                <a:ext cx="6130595" cy="613059"/>
                <a:chOff x="1259156" y="4353339"/>
                <a:chExt cx="6130595" cy="613059"/>
              </a:xfrm>
            </p:grpSpPr>
            <p:grpSp>
              <p:nvGrpSpPr>
                <p:cNvPr id="21" name="Group 20">
                  <a:extLst>
                    <a:ext uri="{FF2B5EF4-FFF2-40B4-BE49-F238E27FC236}">
                      <a16:creationId xmlns:a16="http://schemas.microsoft.com/office/drawing/2014/main" id="{56530F7F-7A5A-5D37-15A6-4EF824BF5E88}"/>
                    </a:ext>
                  </a:extLst>
                </p:cNvPr>
                <p:cNvGrpSpPr>
                  <a:grpSpLocks noChangeAspect="1"/>
                </p:cNvGrpSpPr>
                <p:nvPr/>
              </p:nvGrpSpPr>
              <p:grpSpPr>
                <a:xfrm>
                  <a:off x="1259156" y="4353339"/>
                  <a:ext cx="4597947" cy="613059"/>
                  <a:chOff x="1259156" y="4353339"/>
                  <a:chExt cx="6858000" cy="914400"/>
                </a:xfrm>
              </p:grpSpPr>
              <p:grpSp>
                <p:nvGrpSpPr>
                  <p:cNvPr id="24" name="Group 23" descr="Node A">
                    <a:extLst>
                      <a:ext uri="{FF2B5EF4-FFF2-40B4-BE49-F238E27FC236}">
                        <a16:creationId xmlns:a16="http://schemas.microsoft.com/office/drawing/2014/main" id="{EE7E1601-B0F2-83D7-E1AE-6BD860FF82F4}"/>
                      </a:ext>
                    </a:extLst>
                  </p:cNvPr>
                  <p:cNvGrpSpPr/>
                  <p:nvPr/>
                </p:nvGrpSpPr>
                <p:grpSpPr>
                  <a:xfrm>
                    <a:off x="1259156" y="4353339"/>
                    <a:ext cx="914400" cy="914400"/>
                    <a:chOff x="3335437" y="3336401"/>
                    <a:chExt cx="914400" cy="914400"/>
                  </a:xfrm>
                </p:grpSpPr>
                <p:sp>
                  <p:nvSpPr>
                    <p:cNvPr id="34" name="Oval 33">
                      <a:extLst>
                        <a:ext uri="{FF2B5EF4-FFF2-40B4-BE49-F238E27FC236}">
                          <a16:creationId xmlns:a16="http://schemas.microsoft.com/office/drawing/2014/main" id="{8E17FE60-1AD7-3D9C-4B2A-D11CE967DB73}"/>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1CBCEC98-9F6D-6783-33E9-DB6EEA1322CD}"/>
                            </a:ext>
                          </a:extLst>
                        </p:cNvPr>
                        <p:cNvSpPr txBox="1"/>
                        <p:nvPr/>
                      </p:nvSpPr>
                      <p:spPr>
                        <a:xfrm>
                          <a:off x="3419563" y="3472369"/>
                          <a:ext cx="714560" cy="704113"/>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𝑿</m:t>
                                    </m:r>
                                  </m:e>
                                  <m:sub>
                                    <m:r>
                                      <a:rPr lang="en-US" b="1" i="1" smtClean="0">
                                        <a:solidFill>
                                          <a:schemeClr val="tx1"/>
                                        </a:solidFill>
                                        <a:latin typeface="Cambria Math" panose="02040503050406030204" pitchFamily="18" charset="0"/>
                                      </a:rPr>
                                      <m:t>𝟎</m:t>
                                    </m:r>
                                  </m:sub>
                                </m:sSub>
                              </m:oMath>
                            </m:oMathPara>
                          </a14:m>
                          <a:endParaRPr lang="en-US" b="1" i="1" dirty="0">
                            <a:solidFill>
                              <a:schemeClr val="tx1"/>
                            </a:solidFill>
                          </a:endParaRPr>
                        </a:p>
                      </p:txBody>
                    </p:sp>
                  </mc:Choice>
                  <mc:Fallback xmlns="">
                    <p:sp>
                      <p:nvSpPr>
                        <p:cNvPr id="35" name="TextBox 34">
                          <a:extLst>
                            <a:ext uri="{FF2B5EF4-FFF2-40B4-BE49-F238E27FC236}">
                              <a16:creationId xmlns:a16="http://schemas.microsoft.com/office/drawing/2014/main" id="{1CBCEC98-9F6D-6783-33E9-DB6EEA1322CD}"/>
                            </a:ext>
                          </a:extLst>
                        </p:cNvPr>
                        <p:cNvSpPr txBox="1">
                          <a:spLocks noRot="1" noChangeAspect="1" noMove="1" noResize="1" noEditPoints="1" noAdjustHandles="1" noChangeArrowheads="1" noChangeShapeType="1" noTextEdit="1"/>
                        </p:cNvSpPr>
                        <p:nvPr/>
                      </p:nvSpPr>
                      <p:spPr>
                        <a:xfrm>
                          <a:off x="3419563" y="3472369"/>
                          <a:ext cx="714560" cy="704113"/>
                        </a:xfrm>
                        <a:prstGeom prst="rect">
                          <a:avLst/>
                        </a:prstGeom>
                        <a:blipFill>
                          <a:blip r:embed="rId7"/>
                          <a:stretch>
                            <a:fillRect r="-10000"/>
                          </a:stretch>
                        </a:blipFill>
                      </p:spPr>
                      <p:txBody>
                        <a:bodyPr/>
                        <a:lstStyle/>
                        <a:p>
                          <a:r>
                            <a:rPr lang="en-US">
                              <a:noFill/>
                            </a:rPr>
                            <a:t> </a:t>
                          </a:r>
                        </a:p>
                      </p:txBody>
                    </p:sp>
                  </mc:Fallback>
                </mc:AlternateContent>
              </p:grpSp>
              <p:grpSp>
                <p:nvGrpSpPr>
                  <p:cNvPr id="25" name="Group 24" descr="Node A">
                    <a:extLst>
                      <a:ext uri="{FF2B5EF4-FFF2-40B4-BE49-F238E27FC236}">
                        <a16:creationId xmlns:a16="http://schemas.microsoft.com/office/drawing/2014/main" id="{D32AD270-BD53-1B82-1599-5530B4D91281}"/>
                      </a:ext>
                    </a:extLst>
                  </p:cNvPr>
                  <p:cNvGrpSpPr/>
                  <p:nvPr/>
                </p:nvGrpSpPr>
                <p:grpSpPr>
                  <a:xfrm>
                    <a:off x="3545156" y="4353339"/>
                    <a:ext cx="914400" cy="914400"/>
                    <a:chOff x="3335437" y="3336401"/>
                    <a:chExt cx="914400" cy="914400"/>
                  </a:xfrm>
                </p:grpSpPr>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23355083-DE56-42A1-4110-C868A476DCB6}"/>
                            </a:ext>
                          </a:extLst>
                        </p:cNvPr>
                        <p:cNvSpPr txBox="1"/>
                        <p:nvPr/>
                      </p:nvSpPr>
                      <p:spPr>
                        <a:xfrm>
                          <a:off x="3401131" y="3453937"/>
                          <a:ext cx="798110" cy="704113"/>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𝑿</m:t>
                                    </m:r>
                                  </m:e>
                                  <m:sub>
                                    <m:r>
                                      <a:rPr lang="en-US" b="1" i="1" smtClean="0">
                                        <a:solidFill>
                                          <a:schemeClr val="tx1"/>
                                        </a:solidFill>
                                        <a:latin typeface="Cambria Math" panose="02040503050406030204" pitchFamily="18" charset="0"/>
                                      </a:rPr>
                                      <m:t>𝟏</m:t>
                                    </m:r>
                                  </m:sub>
                                </m:sSub>
                              </m:oMath>
                            </m:oMathPara>
                          </a14:m>
                          <a:endParaRPr lang="en-US" b="1" i="1" dirty="0">
                            <a:solidFill>
                              <a:schemeClr val="tx1"/>
                            </a:solidFill>
                          </a:endParaRPr>
                        </a:p>
                      </p:txBody>
                    </p:sp>
                  </mc:Choice>
                  <mc:Fallback xmlns="">
                    <p:sp>
                      <p:nvSpPr>
                        <p:cNvPr id="32" name="TextBox 31">
                          <a:extLst>
                            <a:ext uri="{FF2B5EF4-FFF2-40B4-BE49-F238E27FC236}">
                              <a16:creationId xmlns:a16="http://schemas.microsoft.com/office/drawing/2014/main" id="{23355083-DE56-42A1-4110-C868A476DCB6}"/>
                            </a:ext>
                          </a:extLst>
                        </p:cNvPr>
                        <p:cNvSpPr txBox="1">
                          <a:spLocks noRot="1" noChangeAspect="1" noMove="1" noResize="1" noEditPoints="1" noAdjustHandles="1" noChangeArrowheads="1" noChangeShapeType="1" noTextEdit="1"/>
                        </p:cNvSpPr>
                        <p:nvPr/>
                      </p:nvSpPr>
                      <p:spPr>
                        <a:xfrm>
                          <a:off x="3401131" y="3453937"/>
                          <a:ext cx="798110" cy="704113"/>
                        </a:xfrm>
                        <a:prstGeom prst="rect">
                          <a:avLst/>
                        </a:prstGeom>
                        <a:blipFill>
                          <a:blip r:embed="rId8"/>
                          <a:stretch>
                            <a:fillRect/>
                          </a:stretch>
                        </a:blipFill>
                      </p:spPr>
                      <p:txBody>
                        <a:bodyPr/>
                        <a:lstStyle/>
                        <a:p>
                          <a:r>
                            <a:rPr lang="en-US">
                              <a:noFill/>
                            </a:rPr>
                            <a:t> </a:t>
                          </a:r>
                        </a:p>
                      </p:txBody>
                    </p:sp>
                  </mc:Fallback>
                </mc:AlternateContent>
                <p:sp>
                  <p:nvSpPr>
                    <p:cNvPr id="33" name="Oval 32">
                      <a:extLst>
                        <a:ext uri="{FF2B5EF4-FFF2-40B4-BE49-F238E27FC236}">
                          <a16:creationId xmlns:a16="http://schemas.microsoft.com/office/drawing/2014/main" id="{D5101893-B9AB-0C2D-57A7-1BC1CAEC3D64}"/>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grpSp>
              <p:grpSp>
                <p:nvGrpSpPr>
                  <p:cNvPr id="26" name="Group 25" descr="Node A">
                    <a:extLst>
                      <a:ext uri="{FF2B5EF4-FFF2-40B4-BE49-F238E27FC236}">
                        <a16:creationId xmlns:a16="http://schemas.microsoft.com/office/drawing/2014/main" id="{03963300-F808-B228-B844-07608DA82A97}"/>
                      </a:ext>
                    </a:extLst>
                  </p:cNvPr>
                  <p:cNvGrpSpPr/>
                  <p:nvPr/>
                </p:nvGrpSpPr>
                <p:grpSpPr>
                  <a:xfrm>
                    <a:off x="5831156" y="4353339"/>
                    <a:ext cx="924804" cy="914400"/>
                    <a:chOff x="3335437" y="3336401"/>
                    <a:chExt cx="924804" cy="914400"/>
                  </a:xfrm>
                </p:grpSpPr>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17A7949A-5DA2-D557-41AC-1CABEF1E3BA0}"/>
                            </a:ext>
                          </a:extLst>
                        </p:cNvPr>
                        <p:cNvSpPr txBox="1"/>
                        <p:nvPr/>
                      </p:nvSpPr>
                      <p:spPr>
                        <a:xfrm>
                          <a:off x="3345840" y="3453937"/>
                          <a:ext cx="914401" cy="704113"/>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𝑿</m:t>
                                    </m:r>
                                  </m:e>
                                  <m:sub>
                                    <m:r>
                                      <a:rPr lang="en-US" b="1" i="1" smtClean="0">
                                        <a:solidFill>
                                          <a:schemeClr val="tx1"/>
                                        </a:solidFill>
                                        <a:latin typeface="Cambria Math" panose="02040503050406030204" pitchFamily="18" charset="0"/>
                                      </a:rPr>
                                      <m:t>𝟐</m:t>
                                    </m:r>
                                  </m:sub>
                                </m:sSub>
                              </m:oMath>
                            </m:oMathPara>
                          </a14:m>
                          <a:endParaRPr lang="en-US" b="1" i="1" dirty="0">
                            <a:solidFill>
                              <a:schemeClr val="tx1"/>
                            </a:solidFill>
                          </a:endParaRPr>
                        </a:p>
                      </p:txBody>
                    </p:sp>
                  </mc:Choice>
                  <mc:Fallback xmlns="">
                    <p:sp>
                      <p:nvSpPr>
                        <p:cNvPr id="30" name="TextBox 29">
                          <a:extLst>
                            <a:ext uri="{FF2B5EF4-FFF2-40B4-BE49-F238E27FC236}">
                              <a16:creationId xmlns:a16="http://schemas.microsoft.com/office/drawing/2014/main" id="{17A7949A-5DA2-D557-41AC-1CABEF1E3BA0}"/>
                            </a:ext>
                          </a:extLst>
                        </p:cNvPr>
                        <p:cNvSpPr txBox="1">
                          <a:spLocks noRot="1" noChangeAspect="1" noMove="1" noResize="1" noEditPoints="1" noAdjustHandles="1" noChangeArrowheads="1" noChangeShapeType="1" noTextEdit="1"/>
                        </p:cNvSpPr>
                        <p:nvPr/>
                      </p:nvSpPr>
                      <p:spPr>
                        <a:xfrm>
                          <a:off x="3345840" y="3453937"/>
                          <a:ext cx="914401" cy="704113"/>
                        </a:xfrm>
                        <a:prstGeom prst="rect">
                          <a:avLst/>
                        </a:prstGeom>
                        <a:blipFill>
                          <a:blip r:embed="rId9"/>
                          <a:stretch>
                            <a:fillRect/>
                          </a:stretch>
                        </a:blipFill>
                      </p:spPr>
                      <p:txBody>
                        <a:bodyPr/>
                        <a:lstStyle/>
                        <a:p>
                          <a:r>
                            <a:rPr lang="en-US">
                              <a:noFill/>
                            </a:rPr>
                            <a:t> </a:t>
                          </a:r>
                        </a:p>
                      </p:txBody>
                    </p:sp>
                  </mc:Fallback>
                </mc:AlternateContent>
                <p:sp>
                  <p:nvSpPr>
                    <p:cNvPr id="31" name="Oval 30">
                      <a:extLst>
                        <a:ext uri="{FF2B5EF4-FFF2-40B4-BE49-F238E27FC236}">
                          <a16:creationId xmlns:a16="http://schemas.microsoft.com/office/drawing/2014/main" id="{F043D243-F3EC-62BC-A4F7-6D78EA4EBE30}"/>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grpSp>
              <p:cxnSp>
                <p:nvCxnSpPr>
                  <p:cNvPr id="27" name="Straight Arrow Connector 26">
                    <a:extLst>
                      <a:ext uri="{FF2B5EF4-FFF2-40B4-BE49-F238E27FC236}">
                        <a16:creationId xmlns:a16="http://schemas.microsoft.com/office/drawing/2014/main" id="{5AD38E53-4537-1015-44D1-5A65A393F1D9}"/>
                      </a:ext>
                    </a:extLst>
                  </p:cNvPr>
                  <p:cNvCxnSpPr>
                    <a:stCxn id="34" idx="6"/>
                    <a:endCxn id="33" idx="2"/>
                  </p:cNvCxnSpPr>
                  <p:nvPr/>
                </p:nvCxnSpPr>
                <p:spPr>
                  <a:xfrm>
                    <a:off x="2173556" y="4810539"/>
                    <a:ext cx="1371600"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54BCDC2E-3CB4-4C0A-6507-1928A07B9F05}"/>
                      </a:ext>
                    </a:extLst>
                  </p:cNvPr>
                  <p:cNvCxnSpPr>
                    <a:cxnSpLocks/>
                    <a:stCxn id="33" idx="6"/>
                    <a:endCxn id="31" idx="2"/>
                  </p:cNvCxnSpPr>
                  <p:nvPr/>
                </p:nvCxnSpPr>
                <p:spPr>
                  <a:xfrm>
                    <a:off x="4459556" y="4810539"/>
                    <a:ext cx="1371600"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7A29F302-9930-5413-F2B7-2199CC287C8E}"/>
                      </a:ext>
                    </a:extLst>
                  </p:cNvPr>
                  <p:cNvCxnSpPr>
                    <a:cxnSpLocks/>
                  </p:cNvCxnSpPr>
                  <p:nvPr/>
                </p:nvCxnSpPr>
                <p:spPr>
                  <a:xfrm>
                    <a:off x="6745556" y="4810539"/>
                    <a:ext cx="1371600" cy="0"/>
                  </a:xfrm>
                  <a:prstGeom prst="straightConnector1">
                    <a:avLst/>
                  </a:prstGeom>
                  <a:ln w="38100">
                    <a:solidFill>
                      <a:schemeClr val="tx1"/>
                    </a:solidFill>
                    <a:prstDash val="solid"/>
                    <a:tailEnd type="triangle"/>
                  </a:ln>
                </p:spPr>
                <p:style>
                  <a:lnRef idx="2">
                    <a:schemeClr val="accent1"/>
                  </a:lnRef>
                  <a:fillRef idx="0">
                    <a:schemeClr val="accent1"/>
                  </a:fillRef>
                  <a:effectRef idx="1">
                    <a:schemeClr val="accent1"/>
                  </a:effectRef>
                  <a:fontRef idx="minor">
                    <a:schemeClr val="tx1"/>
                  </a:fontRef>
                </p:style>
              </p:cxnSp>
            </p:grpSp>
            <p:sp>
              <p:nvSpPr>
                <p:cNvPr id="22" name="Oval 21">
                  <a:extLst>
                    <a:ext uri="{FF2B5EF4-FFF2-40B4-BE49-F238E27FC236}">
                      <a16:creationId xmlns:a16="http://schemas.microsoft.com/office/drawing/2014/main" id="{D28EA32D-2DD6-F13C-8260-82ECC608458F}"/>
                    </a:ext>
                    <a:ext uri="{C183D7F6-B498-43B3-948B-1728B52AA6E4}">
                      <adec:decorative xmlns:adec="http://schemas.microsoft.com/office/drawing/2017/decorative" val="1"/>
                    </a:ext>
                  </a:extLst>
                </p:cNvPr>
                <p:cNvSpPr/>
                <p:nvPr/>
              </p:nvSpPr>
              <p:spPr>
                <a:xfrm>
                  <a:off x="5857102" y="4353339"/>
                  <a:ext cx="613059" cy="613059"/>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cxnSp>
              <p:nvCxnSpPr>
                <p:cNvPr id="23" name="Straight Arrow Connector 22">
                  <a:extLst>
                    <a:ext uri="{FF2B5EF4-FFF2-40B4-BE49-F238E27FC236}">
                      <a16:creationId xmlns:a16="http://schemas.microsoft.com/office/drawing/2014/main" id="{FF8FFA41-33DB-A4B2-2942-9810A493E159}"/>
                    </a:ext>
                  </a:extLst>
                </p:cNvPr>
                <p:cNvCxnSpPr>
                  <a:cxnSpLocks/>
                </p:cNvCxnSpPr>
                <p:nvPr/>
              </p:nvCxnSpPr>
              <p:spPr>
                <a:xfrm>
                  <a:off x="6470162" y="4659869"/>
                  <a:ext cx="919589" cy="0"/>
                </a:xfrm>
                <a:prstGeom prst="straightConnector1">
                  <a:avLst/>
                </a:prstGeom>
                <a:ln w="38100">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grpSp>
        </p:grpSp>
        <p:cxnSp>
          <p:nvCxnSpPr>
            <p:cNvPr id="16" name="Straight Arrow Connector 15">
              <a:extLst>
                <a:ext uri="{FF2B5EF4-FFF2-40B4-BE49-F238E27FC236}">
                  <a16:creationId xmlns:a16="http://schemas.microsoft.com/office/drawing/2014/main" id="{99A21879-3462-FFDC-CF3D-2876AD589290}"/>
                </a:ext>
              </a:extLst>
            </p:cNvPr>
            <p:cNvCxnSpPr>
              <a:cxnSpLocks/>
              <a:stCxn id="33" idx="4"/>
              <a:endCxn id="9" idx="0"/>
            </p:cNvCxnSpPr>
            <p:nvPr/>
          </p:nvCxnSpPr>
          <p:spPr>
            <a:xfrm>
              <a:off x="2816194" y="4818117"/>
              <a:ext cx="3052"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A0E7B63C-CC7E-4099-B340-53FF2E4E4375}"/>
                </a:ext>
              </a:extLst>
            </p:cNvPr>
            <p:cNvCxnSpPr>
              <a:cxnSpLocks/>
              <a:stCxn id="31" idx="4"/>
              <a:endCxn id="10" idx="0"/>
            </p:cNvCxnSpPr>
            <p:nvPr/>
          </p:nvCxnSpPr>
          <p:spPr>
            <a:xfrm flipH="1">
              <a:off x="4348842" y="4818117"/>
              <a:ext cx="1"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18B3C0A2-340D-5C09-1756-4C1A0CFD9F1E}"/>
                </a:ext>
              </a:extLst>
            </p:cNvPr>
            <p:cNvCxnSpPr>
              <a:cxnSpLocks/>
              <a:stCxn id="22" idx="4"/>
              <a:endCxn id="11" idx="0"/>
            </p:cNvCxnSpPr>
            <p:nvPr/>
          </p:nvCxnSpPr>
          <p:spPr>
            <a:xfrm>
              <a:off x="5881491" y="4818117"/>
              <a:ext cx="7332"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87609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C2D95CB-B2D2-ED8F-CBCF-F4E0586F313A}"/>
              </a:ext>
            </a:extLst>
          </p:cNvPr>
          <p:cNvSpPr>
            <a:spLocks noGrp="1"/>
          </p:cNvSpPr>
          <p:nvPr>
            <p:ph type="title"/>
          </p:nvPr>
        </p:nvSpPr>
        <p:spPr/>
        <p:txBody>
          <a:bodyPr/>
          <a:lstStyle/>
          <a:p>
            <a:r>
              <a:rPr lang="en-US" dirty="0"/>
              <a:t>Robot Localization</a:t>
            </a:r>
          </a:p>
        </p:txBody>
      </p:sp>
      <p:sp>
        <p:nvSpPr>
          <p:cNvPr id="4" name="Date Placeholder 3">
            <a:extLst>
              <a:ext uri="{FF2B5EF4-FFF2-40B4-BE49-F238E27FC236}">
                <a16:creationId xmlns:a16="http://schemas.microsoft.com/office/drawing/2014/main" id="{204C8107-7072-4C9E-63D2-26D7538B3E83}"/>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CD76FDA4-3FDB-D0E1-1DE4-50DD7199C463}"/>
              </a:ext>
            </a:extLst>
          </p:cNvPr>
          <p:cNvSpPr>
            <a:spLocks noGrp="1"/>
          </p:cNvSpPr>
          <p:nvPr>
            <p:ph type="sldNum" sz="quarter" idx="12"/>
          </p:nvPr>
        </p:nvSpPr>
        <p:spPr/>
        <p:txBody>
          <a:bodyPr/>
          <a:lstStyle/>
          <a:p>
            <a:fld id="{0C6CD854-DD62-6C4B-87F1-66B34D688D3F}" type="slidenum">
              <a:rPr lang="en-US" smtClean="0"/>
              <a:t>24</a:t>
            </a:fld>
            <a:endParaRPr lang="en-US"/>
          </a:p>
        </p:txBody>
      </p:sp>
      <p:sp>
        <p:nvSpPr>
          <p:cNvPr id="8" name="Text Box 38">
            <a:extLst>
              <a:ext uri="{FF2B5EF4-FFF2-40B4-BE49-F238E27FC236}">
                <a16:creationId xmlns:a16="http://schemas.microsoft.com/office/drawing/2014/main" id="{46A81535-98CB-1CD0-4E58-4E34408D0F9C}"/>
              </a:ext>
            </a:extLst>
          </p:cNvPr>
          <p:cNvSpPr txBox="1">
            <a:spLocks noChangeArrowheads="1"/>
          </p:cNvSpPr>
          <p:nvPr/>
        </p:nvSpPr>
        <p:spPr bwMode="auto">
          <a:xfrm>
            <a:off x="8951641" y="6006047"/>
            <a:ext cx="2743200"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spcBef>
                <a:spcPct val="50000"/>
              </a:spcBef>
            </a:pPr>
            <a:r>
              <a:rPr lang="en-US" sz="1200" i="1" dirty="0">
                <a:latin typeface="Avenir Next" panose="020B0503020202020204" pitchFamily="34" charset="0"/>
                <a:cs typeface="Calibri"/>
              </a:rPr>
              <a:t>Example from </a:t>
            </a:r>
            <a:r>
              <a:rPr lang="de-DE" sz="1200" i="1" dirty="0">
                <a:latin typeface="Avenir Next" panose="020B0503020202020204" pitchFamily="34" charset="0"/>
                <a:cs typeface="Calibri"/>
              </a:rPr>
              <a:t>Michael Pfeiffer</a:t>
            </a:r>
            <a:endParaRPr lang="en-US" sz="1200" i="1" dirty="0">
              <a:latin typeface="Avenir Next" panose="020B0503020202020204" pitchFamily="34" charset="0"/>
              <a:cs typeface="Calibri"/>
            </a:endParaRPr>
          </a:p>
        </p:txBody>
      </p:sp>
      <p:sp>
        <p:nvSpPr>
          <p:cNvPr id="9" name="Rectangle 4">
            <a:extLst>
              <a:ext uri="{FF2B5EF4-FFF2-40B4-BE49-F238E27FC236}">
                <a16:creationId xmlns:a16="http://schemas.microsoft.com/office/drawing/2014/main" id="{0A35A1E7-549B-EEC7-E16B-1073F76B1C6C}"/>
              </a:ext>
              <a:ext uri="{C183D7F6-B498-43B3-948B-1728B52AA6E4}">
                <adec:decorative xmlns:adec="http://schemas.microsoft.com/office/drawing/2017/decorative" val="1"/>
              </a:ext>
            </a:extLst>
          </p:cNvPr>
          <p:cNvSpPr>
            <a:spLocks noChangeArrowheads="1"/>
          </p:cNvSpPr>
          <p:nvPr/>
        </p:nvSpPr>
        <p:spPr bwMode="auto">
          <a:xfrm>
            <a:off x="2286000" y="16146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10" name="Rectangle 5">
            <a:extLst>
              <a:ext uri="{FF2B5EF4-FFF2-40B4-BE49-F238E27FC236}">
                <a16:creationId xmlns:a16="http://schemas.microsoft.com/office/drawing/2014/main" id="{9CB9B612-2DF2-213A-A0E1-5CBBF138FE38}"/>
              </a:ext>
              <a:ext uri="{C183D7F6-B498-43B3-948B-1728B52AA6E4}">
                <adec:decorative xmlns:adec="http://schemas.microsoft.com/office/drawing/2017/decorative" val="1"/>
              </a:ext>
            </a:extLst>
          </p:cNvPr>
          <p:cNvSpPr>
            <a:spLocks noChangeArrowheads="1"/>
          </p:cNvSpPr>
          <p:nvPr/>
        </p:nvSpPr>
        <p:spPr bwMode="auto">
          <a:xfrm>
            <a:off x="2819400" y="16146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11" name="Rectangle 6">
            <a:extLst>
              <a:ext uri="{FF2B5EF4-FFF2-40B4-BE49-F238E27FC236}">
                <a16:creationId xmlns:a16="http://schemas.microsoft.com/office/drawing/2014/main" id="{7EEACD12-CD01-F8D9-18DE-1D8B97837EF9}"/>
              </a:ext>
              <a:ext uri="{C183D7F6-B498-43B3-948B-1728B52AA6E4}">
                <adec:decorative xmlns:adec="http://schemas.microsoft.com/office/drawing/2017/decorative" val="1"/>
              </a:ext>
            </a:extLst>
          </p:cNvPr>
          <p:cNvSpPr>
            <a:spLocks noChangeArrowheads="1"/>
          </p:cNvSpPr>
          <p:nvPr/>
        </p:nvSpPr>
        <p:spPr bwMode="auto">
          <a:xfrm>
            <a:off x="3352800" y="16146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12" name="Rectangle 7">
            <a:extLst>
              <a:ext uri="{FF2B5EF4-FFF2-40B4-BE49-F238E27FC236}">
                <a16:creationId xmlns:a16="http://schemas.microsoft.com/office/drawing/2014/main" id="{43306E97-F8DD-0B9F-A048-204844153E7D}"/>
              </a:ext>
              <a:ext uri="{C183D7F6-B498-43B3-948B-1728B52AA6E4}">
                <adec:decorative xmlns:adec="http://schemas.microsoft.com/office/drawing/2017/decorative" val="1"/>
              </a:ext>
            </a:extLst>
          </p:cNvPr>
          <p:cNvSpPr>
            <a:spLocks noChangeArrowheads="1"/>
          </p:cNvSpPr>
          <p:nvPr/>
        </p:nvSpPr>
        <p:spPr bwMode="auto">
          <a:xfrm>
            <a:off x="3886200" y="16146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13" name="Rectangle 8">
            <a:extLst>
              <a:ext uri="{FF2B5EF4-FFF2-40B4-BE49-F238E27FC236}">
                <a16:creationId xmlns:a16="http://schemas.microsoft.com/office/drawing/2014/main" id="{0B38584E-E9F1-F98B-306C-2073A47EAEC4}"/>
              </a:ext>
              <a:ext uri="{C183D7F6-B498-43B3-948B-1728B52AA6E4}">
                <adec:decorative xmlns:adec="http://schemas.microsoft.com/office/drawing/2017/decorative" val="1"/>
              </a:ext>
            </a:extLst>
          </p:cNvPr>
          <p:cNvSpPr>
            <a:spLocks noChangeArrowheads="1"/>
          </p:cNvSpPr>
          <p:nvPr/>
        </p:nvSpPr>
        <p:spPr bwMode="auto">
          <a:xfrm>
            <a:off x="4419600" y="16146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14" name="Rectangle 9">
            <a:extLst>
              <a:ext uri="{FF2B5EF4-FFF2-40B4-BE49-F238E27FC236}">
                <a16:creationId xmlns:a16="http://schemas.microsoft.com/office/drawing/2014/main" id="{217E93BC-6929-2646-DD15-5EA8149A8219}"/>
              </a:ext>
              <a:ext uri="{C183D7F6-B498-43B3-948B-1728B52AA6E4}">
                <adec:decorative xmlns:adec="http://schemas.microsoft.com/office/drawing/2017/decorative" val="1"/>
              </a:ext>
            </a:extLst>
          </p:cNvPr>
          <p:cNvSpPr>
            <a:spLocks noChangeArrowheads="1"/>
          </p:cNvSpPr>
          <p:nvPr/>
        </p:nvSpPr>
        <p:spPr bwMode="auto">
          <a:xfrm>
            <a:off x="4953000" y="16146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15" name="Rectangle 10">
            <a:extLst>
              <a:ext uri="{FF2B5EF4-FFF2-40B4-BE49-F238E27FC236}">
                <a16:creationId xmlns:a16="http://schemas.microsoft.com/office/drawing/2014/main" id="{8A7527A9-4955-584B-82A1-925F43AE056E}"/>
              </a:ext>
              <a:ext uri="{C183D7F6-B498-43B3-948B-1728B52AA6E4}">
                <adec:decorative xmlns:adec="http://schemas.microsoft.com/office/drawing/2017/decorative" val="1"/>
              </a:ext>
            </a:extLst>
          </p:cNvPr>
          <p:cNvSpPr>
            <a:spLocks noChangeArrowheads="1"/>
          </p:cNvSpPr>
          <p:nvPr/>
        </p:nvSpPr>
        <p:spPr bwMode="auto">
          <a:xfrm>
            <a:off x="5486400" y="16146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16" name="Rectangle 11">
            <a:extLst>
              <a:ext uri="{FF2B5EF4-FFF2-40B4-BE49-F238E27FC236}">
                <a16:creationId xmlns:a16="http://schemas.microsoft.com/office/drawing/2014/main" id="{CBDCF64D-8D15-7B83-A061-FB3B1358392B}"/>
              </a:ext>
              <a:ext uri="{C183D7F6-B498-43B3-948B-1728B52AA6E4}">
                <adec:decorative xmlns:adec="http://schemas.microsoft.com/office/drawing/2017/decorative" val="1"/>
              </a:ext>
            </a:extLst>
          </p:cNvPr>
          <p:cNvSpPr>
            <a:spLocks noChangeArrowheads="1"/>
          </p:cNvSpPr>
          <p:nvPr/>
        </p:nvSpPr>
        <p:spPr bwMode="auto">
          <a:xfrm>
            <a:off x="6019800" y="16146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17" name="Rectangle 12">
            <a:extLst>
              <a:ext uri="{FF2B5EF4-FFF2-40B4-BE49-F238E27FC236}">
                <a16:creationId xmlns:a16="http://schemas.microsoft.com/office/drawing/2014/main" id="{B7CFBC6E-B281-6090-148E-A9AC20BBB9B0}"/>
              </a:ext>
              <a:ext uri="{C183D7F6-B498-43B3-948B-1728B52AA6E4}">
                <adec:decorative xmlns:adec="http://schemas.microsoft.com/office/drawing/2017/decorative" val="1"/>
              </a:ext>
            </a:extLst>
          </p:cNvPr>
          <p:cNvSpPr>
            <a:spLocks noChangeArrowheads="1"/>
          </p:cNvSpPr>
          <p:nvPr/>
        </p:nvSpPr>
        <p:spPr bwMode="auto">
          <a:xfrm>
            <a:off x="2286000" y="21480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18" name="Rectangle 13">
            <a:extLst>
              <a:ext uri="{FF2B5EF4-FFF2-40B4-BE49-F238E27FC236}">
                <a16:creationId xmlns:a16="http://schemas.microsoft.com/office/drawing/2014/main" id="{6B33FA01-339D-0871-691B-1E92DEA43B12}"/>
              </a:ext>
              <a:ext uri="{C183D7F6-B498-43B3-948B-1728B52AA6E4}">
                <adec:decorative xmlns:adec="http://schemas.microsoft.com/office/drawing/2017/decorative" val="1"/>
              </a:ext>
            </a:extLst>
          </p:cNvPr>
          <p:cNvSpPr>
            <a:spLocks noChangeArrowheads="1"/>
          </p:cNvSpPr>
          <p:nvPr/>
        </p:nvSpPr>
        <p:spPr bwMode="auto">
          <a:xfrm>
            <a:off x="4953000" y="21480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19" name="Rectangle 14">
            <a:extLst>
              <a:ext uri="{FF2B5EF4-FFF2-40B4-BE49-F238E27FC236}">
                <a16:creationId xmlns:a16="http://schemas.microsoft.com/office/drawing/2014/main" id="{4573B921-3D01-D0A3-6E62-1A52A3D1F3A1}"/>
              </a:ext>
              <a:ext uri="{C183D7F6-B498-43B3-948B-1728B52AA6E4}">
                <adec:decorative xmlns:adec="http://schemas.microsoft.com/office/drawing/2017/decorative" val="1"/>
              </a:ext>
            </a:extLst>
          </p:cNvPr>
          <p:cNvSpPr>
            <a:spLocks noChangeArrowheads="1"/>
          </p:cNvSpPr>
          <p:nvPr/>
        </p:nvSpPr>
        <p:spPr bwMode="auto">
          <a:xfrm>
            <a:off x="6019800" y="21480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20" name="Rectangle 15">
            <a:extLst>
              <a:ext uri="{FF2B5EF4-FFF2-40B4-BE49-F238E27FC236}">
                <a16:creationId xmlns:a16="http://schemas.microsoft.com/office/drawing/2014/main" id="{FB628FDF-7BBF-5F17-46C9-B625D57FB64D}"/>
              </a:ext>
              <a:ext uri="{C183D7F6-B498-43B3-948B-1728B52AA6E4}">
                <adec:decorative xmlns:adec="http://schemas.microsoft.com/office/drawing/2017/decorative" val="1"/>
              </a:ext>
            </a:extLst>
          </p:cNvPr>
          <p:cNvSpPr>
            <a:spLocks noChangeArrowheads="1"/>
          </p:cNvSpPr>
          <p:nvPr/>
        </p:nvSpPr>
        <p:spPr bwMode="auto">
          <a:xfrm>
            <a:off x="2286000" y="26814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21" name="Rectangle 16">
            <a:extLst>
              <a:ext uri="{FF2B5EF4-FFF2-40B4-BE49-F238E27FC236}">
                <a16:creationId xmlns:a16="http://schemas.microsoft.com/office/drawing/2014/main" id="{0BF89D4D-5F7B-A8CE-7109-708447FF6408}"/>
              </a:ext>
              <a:ext uri="{C183D7F6-B498-43B3-948B-1728B52AA6E4}">
                <adec:decorative xmlns:adec="http://schemas.microsoft.com/office/drawing/2017/decorative" val="1"/>
              </a:ext>
            </a:extLst>
          </p:cNvPr>
          <p:cNvSpPr>
            <a:spLocks noChangeArrowheads="1"/>
          </p:cNvSpPr>
          <p:nvPr/>
        </p:nvSpPr>
        <p:spPr bwMode="auto">
          <a:xfrm>
            <a:off x="4953000" y="26814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22" name="Rectangle 17">
            <a:extLst>
              <a:ext uri="{FF2B5EF4-FFF2-40B4-BE49-F238E27FC236}">
                <a16:creationId xmlns:a16="http://schemas.microsoft.com/office/drawing/2014/main" id="{8DC9DF0A-2958-C5FB-6B23-D38F948E70C6}"/>
              </a:ext>
              <a:ext uri="{C183D7F6-B498-43B3-948B-1728B52AA6E4}">
                <adec:decorative xmlns:adec="http://schemas.microsoft.com/office/drawing/2017/decorative" val="1"/>
              </a:ext>
            </a:extLst>
          </p:cNvPr>
          <p:cNvSpPr>
            <a:spLocks noChangeArrowheads="1"/>
          </p:cNvSpPr>
          <p:nvPr/>
        </p:nvSpPr>
        <p:spPr bwMode="auto">
          <a:xfrm>
            <a:off x="6019800" y="26814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23" name="Rectangle 18">
            <a:extLst>
              <a:ext uri="{FF2B5EF4-FFF2-40B4-BE49-F238E27FC236}">
                <a16:creationId xmlns:a16="http://schemas.microsoft.com/office/drawing/2014/main" id="{A804667F-F578-3512-E145-4CFE8B212A48}"/>
              </a:ext>
              <a:ext uri="{C183D7F6-B498-43B3-948B-1728B52AA6E4}">
                <adec:decorative xmlns:adec="http://schemas.microsoft.com/office/drawing/2017/decorative" val="1"/>
              </a:ext>
            </a:extLst>
          </p:cNvPr>
          <p:cNvSpPr>
            <a:spLocks noChangeArrowheads="1"/>
          </p:cNvSpPr>
          <p:nvPr/>
        </p:nvSpPr>
        <p:spPr bwMode="auto">
          <a:xfrm>
            <a:off x="2286000" y="32148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24" name="Rectangle 19">
            <a:extLst>
              <a:ext uri="{FF2B5EF4-FFF2-40B4-BE49-F238E27FC236}">
                <a16:creationId xmlns:a16="http://schemas.microsoft.com/office/drawing/2014/main" id="{545499A9-E288-EAED-B626-9B7E23FF132D}"/>
              </a:ext>
              <a:ext uri="{C183D7F6-B498-43B3-948B-1728B52AA6E4}">
                <adec:decorative xmlns:adec="http://schemas.microsoft.com/office/drawing/2017/decorative" val="1"/>
              </a:ext>
            </a:extLst>
          </p:cNvPr>
          <p:cNvSpPr>
            <a:spLocks noChangeArrowheads="1"/>
          </p:cNvSpPr>
          <p:nvPr/>
        </p:nvSpPr>
        <p:spPr bwMode="auto">
          <a:xfrm>
            <a:off x="2819400" y="32148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25" name="Rectangle 20">
            <a:extLst>
              <a:ext uri="{FF2B5EF4-FFF2-40B4-BE49-F238E27FC236}">
                <a16:creationId xmlns:a16="http://schemas.microsoft.com/office/drawing/2014/main" id="{ADE25AC0-F828-3699-03F5-4C60E1B7D003}"/>
              </a:ext>
              <a:ext uri="{C183D7F6-B498-43B3-948B-1728B52AA6E4}">
                <adec:decorative xmlns:adec="http://schemas.microsoft.com/office/drawing/2017/decorative" val="1"/>
              </a:ext>
            </a:extLst>
          </p:cNvPr>
          <p:cNvSpPr>
            <a:spLocks noChangeArrowheads="1"/>
          </p:cNvSpPr>
          <p:nvPr/>
        </p:nvSpPr>
        <p:spPr bwMode="auto">
          <a:xfrm>
            <a:off x="3352800" y="32148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26" name="Rectangle 21">
            <a:extLst>
              <a:ext uri="{FF2B5EF4-FFF2-40B4-BE49-F238E27FC236}">
                <a16:creationId xmlns:a16="http://schemas.microsoft.com/office/drawing/2014/main" id="{93742070-B6F3-1D4B-E52F-56772CE2F086}"/>
              </a:ext>
              <a:ext uri="{C183D7F6-B498-43B3-948B-1728B52AA6E4}">
                <adec:decorative xmlns:adec="http://schemas.microsoft.com/office/drawing/2017/decorative" val="1"/>
              </a:ext>
            </a:extLst>
          </p:cNvPr>
          <p:cNvSpPr>
            <a:spLocks noChangeArrowheads="1"/>
          </p:cNvSpPr>
          <p:nvPr/>
        </p:nvSpPr>
        <p:spPr bwMode="auto">
          <a:xfrm>
            <a:off x="3886200" y="32148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27" name="Rectangle 22">
            <a:extLst>
              <a:ext uri="{FF2B5EF4-FFF2-40B4-BE49-F238E27FC236}">
                <a16:creationId xmlns:a16="http://schemas.microsoft.com/office/drawing/2014/main" id="{AC928E92-69C8-5707-A40C-AA25E7465981}"/>
              </a:ext>
              <a:ext uri="{C183D7F6-B498-43B3-948B-1728B52AA6E4}">
                <adec:decorative xmlns:adec="http://schemas.microsoft.com/office/drawing/2017/decorative" val="1"/>
              </a:ext>
            </a:extLst>
          </p:cNvPr>
          <p:cNvSpPr>
            <a:spLocks noChangeArrowheads="1"/>
          </p:cNvSpPr>
          <p:nvPr/>
        </p:nvSpPr>
        <p:spPr bwMode="auto">
          <a:xfrm>
            <a:off x="4419600" y="32148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28" name="Rectangle 23">
            <a:extLst>
              <a:ext uri="{FF2B5EF4-FFF2-40B4-BE49-F238E27FC236}">
                <a16:creationId xmlns:a16="http://schemas.microsoft.com/office/drawing/2014/main" id="{10A47AEB-69DE-84BF-3CD3-F048227D7D43}"/>
              </a:ext>
              <a:ext uri="{C183D7F6-B498-43B3-948B-1728B52AA6E4}">
                <adec:decorative xmlns:adec="http://schemas.microsoft.com/office/drawing/2017/decorative" val="1"/>
              </a:ext>
            </a:extLst>
          </p:cNvPr>
          <p:cNvSpPr>
            <a:spLocks noChangeArrowheads="1"/>
          </p:cNvSpPr>
          <p:nvPr/>
        </p:nvSpPr>
        <p:spPr bwMode="auto">
          <a:xfrm>
            <a:off x="4953000" y="32148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29" name="Rectangle 24">
            <a:extLst>
              <a:ext uri="{FF2B5EF4-FFF2-40B4-BE49-F238E27FC236}">
                <a16:creationId xmlns:a16="http://schemas.microsoft.com/office/drawing/2014/main" id="{450C1B05-A68A-7050-AD62-FD7F7918432D}"/>
              </a:ext>
              <a:ext uri="{C183D7F6-B498-43B3-948B-1728B52AA6E4}">
                <adec:decorative xmlns:adec="http://schemas.microsoft.com/office/drawing/2017/decorative" val="1"/>
              </a:ext>
            </a:extLst>
          </p:cNvPr>
          <p:cNvSpPr>
            <a:spLocks noChangeArrowheads="1"/>
          </p:cNvSpPr>
          <p:nvPr/>
        </p:nvSpPr>
        <p:spPr bwMode="auto">
          <a:xfrm>
            <a:off x="5486400" y="32148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30" name="Rectangle 25">
            <a:extLst>
              <a:ext uri="{FF2B5EF4-FFF2-40B4-BE49-F238E27FC236}">
                <a16:creationId xmlns:a16="http://schemas.microsoft.com/office/drawing/2014/main" id="{669EEB27-30A1-5D78-EBD7-F935E8E53CD9}"/>
              </a:ext>
              <a:ext uri="{C183D7F6-B498-43B3-948B-1728B52AA6E4}">
                <adec:decorative xmlns:adec="http://schemas.microsoft.com/office/drawing/2017/decorative" val="1"/>
              </a:ext>
            </a:extLst>
          </p:cNvPr>
          <p:cNvSpPr>
            <a:spLocks noChangeArrowheads="1"/>
          </p:cNvSpPr>
          <p:nvPr/>
        </p:nvSpPr>
        <p:spPr bwMode="auto">
          <a:xfrm>
            <a:off x="6019800" y="32148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31" name="Rectangle 26">
            <a:extLst>
              <a:ext uri="{FF2B5EF4-FFF2-40B4-BE49-F238E27FC236}">
                <a16:creationId xmlns:a16="http://schemas.microsoft.com/office/drawing/2014/main" id="{9B3A3375-0810-6CD1-3B7C-E2165DDA9330}"/>
              </a:ext>
              <a:ext uri="{C183D7F6-B498-43B3-948B-1728B52AA6E4}">
                <adec:decorative xmlns:adec="http://schemas.microsoft.com/office/drawing/2017/decorative" val="1"/>
              </a:ext>
            </a:extLst>
          </p:cNvPr>
          <p:cNvSpPr>
            <a:spLocks noChangeArrowheads="1"/>
          </p:cNvSpPr>
          <p:nvPr/>
        </p:nvSpPr>
        <p:spPr bwMode="auto">
          <a:xfrm>
            <a:off x="2819400" y="2148014"/>
            <a:ext cx="2133600" cy="1066800"/>
          </a:xfrm>
          <a:prstGeom prst="rect">
            <a:avLst/>
          </a:prstGeom>
          <a:solidFill>
            <a:schemeClr val="bg1"/>
          </a:solidFill>
          <a:ln w="38100">
            <a:solidFill>
              <a:schemeClr val="tx1"/>
            </a:solidFill>
            <a:miter lim="800000"/>
            <a:headEnd/>
            <a:tailEnd/>
          </a:ln>
        </p:spPr>
        <p:txBody>
          <a:bodyPr wrap="none" anchor="ctr"/>
          <a:lstStyle/>
          <a:p>
            <a:endParaRPr lang="en-US">
              <a:latin typeface="Calibri"/>
              <a:cs typeface="Calibri"/>
            </a:endParaRPr>
          </a:p>
        </p:txBody>
      </p:sp>
      <p:sp>
        <p:nvSpPr>
          <p:cNvPr id="32" name="Rectangle 27">
            <a:extLst>
              <a:ext uri="{FF2B5EF4-FFF2-40B4-BE49-F238E27FC236}">
                <a16:creationId xmlns:a16="http://schemas.microsoft.com/office/drawing/2014/main" id="{26494181-0417-21B9-7F76-8DF5866AAF1D}"/>
              </a:ext>
              <a:ext uri="{C183D7F6-B498-43B3-948B-1728B52AA6E4}">
                <adec:decorative xmlns:adec="http://schemas.microsoft.com/office/drawing/2017/decorative" val="1"/>
              </a:ext>
            </a:extLst>
          </p:cNvPr>
          <p:cNvSpPr>
            <a:spLocks noChangeArrowheads="1"/>
          </p:cNvSpPr>
          <p:nvPr/>
        </p:nvSpPr>
        <p:spPr bwMode="auto">
          <a:xfrm>
            <a:off x="2286000" y="1614614"/>
            <a:ext cx="4267200" cy="2133600"/>
          </a:xfrm>
          <a:prstGeom prst="rect">
            <a:avLst/>
          </a:prstGeom>
          <a:noFill/>
          <a:ln w="3810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atin typeface="Calibri"/>
              <a:cs typeface="Calibri"/>
            </a:endParaRPr>
          </a:p>
        </p:txBody>
      </p:sp>
      <p:sp>
        <p:nvSpPr>
          <p:cNvPr id="33" name="Rectangle 28">
            <a:extLst>
              <a:ext uri="{FF2B5EF4-FFF2-40B4-BE49-F238E27FC236}">
                <a16:creationId xmlns:a16="http://schemas.microsoft.com/office/drawing/2014/main" id="{371EE1DA-A663-17F8-20BB-45BF88F120C3}"/>
              </a:ext>
              <a:ext uri="{C183D7F6-B498-43B3-948B-1728B52AA6E4}">
                <adec:decorative xmlns:adec="http://schemas.microsoft.com/office/drawing/2017/decorative" val="1"/>
              </a:ext>
            </a:extLst>
          </p:cNvPr>
          <p:cNvSpPr>
            <a:spLocks noChangeArrowheads="1"/>
          </p:cNvSpPr>
          <p:nvPr/>
        </p:nvSpPr>
        <p:spPr bwMode="auto">
          <a:xfrm>
            <a:off x="5486400" y="2148014"/>
            <a:ext cx="533400" cy="1066800"/>
          </a:xfrm>
          <a:prstGeom prst="rect">
            <a:avLst/>
          </a:prstGeom>
          <a:noFill/>
          <a:ln w="3810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atin typeface="Calibri"/>
              <a:cs typeface="Calibri"/>
            </a:endParaRPr>
          </a:p>
        </p:txBody>
      </p:sp>
      <p:sp>
        <p:nvSpPr>
          <p:cNvPr id="34" name="Rectangle 29">
            <a:extLst>
              <a:ext uri="{FF2B5EF4-FFF2-40B4-BE49-F238E27FC236}">
                <a16:creationId xmlns:a16="http://schemas.microsoft.com/office/drawing/2014/main" id="{B0066AD3-B874-BA4B-4EC7-8C5A97E94723}"/>
              </a:ext>
              <a:ext uri="{C183D7F6-B498-43B3-948B-1728B52AA6E4}">
                <adec:decorative xmlns:adec="http://schemas.microsoft.com/office/drawing/2017/decorative" val="1"/>
              </a:ext>
            </a:extLst>
          </p:cNvPr>
          <p:cNvSpPr>
            <a:spLocks noChangeArrowheads="1"/>
          </p:cNvSpPr>
          <p:nvPr/>
        </p:nvSpPr>
        <p:spPr bwMode="auto">
          <a:xfrm>
            <a:off x="2286000" y="4205414"/>
            <a:ext cx="4267200" cy="228600"/>
          </a:xfrm>
          <a:prstGeom prst="rect">
            <a:avLst/>
          </a:prstGeom>
          <a:gradFill rotWithShape="0">
            <a:gsLst>
              <a:gs pos="0">
                <a:schemeClr val="bg1"/>
              </a:gs>
              <a:gs pos="100000">
                <a:schemeClr val="tx1"/>
              </a:gs>
            </a:gsLst>
            <a:lin ang="0" scaled="1"/>
          </a:gradFill>
          <a:ln w="9525">
            <a:solidFill>
              <a:schemeClr val="tx1"/>
            </a:solidFill>
            <a:miter lim="800000"/>
            <a:headEnd/>
            <a:tailEnd/>
          </a:ln>
        </p:spPr>
        <p:txBody>
          <a:bodyPr wrap="none" anchor="ctr"/>
          <a:lstStyle/>
          <a:p>
            <a:endParaRPr lang="en-US">
              <a:latin typeface="Calibri"/>
              <a:cs typeface="Calibri"/>
            </a:endParaRPr>
          </a:p>
        </p:txBody>
      </p:sp>
      <p:sp>
        <p:nvSpPr>
          <p:cNvPr id="35" name="Rectangle 30">
            <a:extLst>
              <a:ext uri="{FF2B5EF4-FFF2-40B4-BE49-F238E27FC236}">
                <a16:creationId xmlns:a16="http://schemas.microsoft.com/office/drawing/2014/main" id="{9D110004-D502-1FCA-ED36-7C059FE91D09}"/>
              </a:ext>
            </a:extLst>
          </p:cNvPr>
          <p:cNvSpPr>
            <a:spLocks noChangeArrowheads="1"/>
          </p:cNvSpPr>
          <p:nvPr/>
        </p:nvSpPr>
        <p:spPr bwMode="auto">
          <a:xfrm>
            <a:off x="4419600" y="4495799"/>
            <a:ext cx="2133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r"/>
            <a:r>
              <a:rPr lang="de-DE" dirty="0">
                <a:cs typeface="Calibri"/>
              </a:rPr>
              <a:t>1</a:t>
            </a:r>
            <a:endParaRPr lang="en-US" dirty="0">
              <a:cs typeface="Calibri"/>
            </a:endParaRPr>
          </a:p>
        </p:txBody>
      </p:sp>
      <p:sp>
        <p:nvSpPr>
          <p:cNvPr id="36" name="Rectangle 31">
            <a:extLst>
              <a:ext uri="{FF2B5EF4-FFF2-40B4-BE49-F238E27FC236}">
                <a16:creationId xmlns:a16="http://schemas.microsoft.com/office/drawing/2014/main" id="{91BDB7C7-0FC4-532E-3AA0-41157AC29118}"/>
              </a:ext>
            </a:extLst>
          </p:cNvPr>
          <p:cNvSpPr>
            <a:spLocks noChangeArrowheads="1"/>
          </p:cNvSpPr>
          <p:nvPr/>
        </p:nvSpPr>
        <p:spPr bwMode="auto">
          <a:xfrm>
            <a:off x="2286000" y="4495799"/>
            <a:ext cx="2133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r>
              <a:rPr lang="de-DE" dirty="0">
                <a:cs typeface="Calibri"/>
              </a:rPr>
              <a:t>0</a:t>
            </a:r>
            <a:endParaRPr lang="en-US" dirty="0">
              <a:cs typeface="Calibri"/>
            </a:endParaRPr>
          </a:p>
        </p:txBody>
      </p:sp>
      <p:sp>
        <p:nvSpPr>
          <p:cNvPr id="37" name="Rectangle 32">
            <a:extLst>
              <a:ext uri="{FF2B5EF4-FFF2-40B4-BE49-F238E27FC236}">
                <a16:creationId xmlns:a16="http://schemas.microsoft.com/office/drawing/2014/main" id="{14F2B6D0-D501-F8CC-EEA7-961F4C0F0D52}"/>
              </a:ext>
            </a:extLst>
          </p:cNvPr>
          <p:cNvSpPr>
            <a:spLocks noChangeArrowheads="1"/>
          </p:cNvSpPr>
          <p:nvPr/>
        </p:nvSpPr>
        <p:spPr bwMode="auto">
          <a:xfrm>
            <a:off x="845947" y="4179671"/>
            <a:ext cx="1371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r"/>
            <a:r>
              <a:rPr lang="de-DE" sz="1400" b="1" dirty="0" err="1">
                <a:latin typeface="+mj-lt"/>
                <a:cs typeface="Calibri"/>
              </a:rPr>
              <a:t>Probability</a:t>
            </a:r>
            <a:endParaRPr lang="en-US" sz="1400" b="1" dirty="0">
              <a:latin typeface="+mj-lt"/>
              <a:cs typeface="Calibri"/>
            </a:endParaRPr>
          </a:p>
        </p:txBody>
      </p:sp>
      <p:sp>
        <p:nvSpPr>
          <p:cNvPr id="38" name="Oval 33">
            <a:extLst>
              <a:ext uri="{FF2B5EF4-FFF2-40B4-BE49-F238E27FC236}">
                <a16:creationId xmlns:a16="http://schemas.microsoft.com/office/drawing/2014/main" id="{42E39BF0-27ED-50D9-411C-A2360EF95696}"/>
              </a:ext>
              <a:ext uri="{C183D7F6-B498-43B3-948B-1728B52AA6E4}">
                <adec:decorative xmlns:adec="http://schemas.microsoft.com/office/drawing/2017/decorative" val="1"/>
              </a:ext>
            </a:extLst>
          </p:cNvPr>
          <p:cNvSpPr>
            <a:spLocks noChangeArrowheads="1"/>
          </p:cNvSpPr>
          <p:nvPr/>
        </p:nvSpPr>
        <p:spPr bwMode="auto">
          <a:xfrm>
            <a:off x="2895600" y="1690814"/>
            <a:ext cx="381000" cy="381000"/>
          </a:xfrm>
          <a:prstGeom prst="ellipse">
            <a:avLst/>
          </a:prstGeom>
          <a:solidFill>
            <a:schemeClr val="accent2"/>
          </a:solidFill>
          <a:ln w="9525">
            <a:noFill/>
            <a:round/>
            <a:headEnd/>
            <a:tailEnd/>
          </a:ln>
        </p:spPr>
        <p:txBody>
          <a:bodyPr wrap="none" anchor="ctr"/>
          <a:lstStyle/>
          <a:p>
            <a:endParaRPr lang="en-US">
              <a:latin typeface="Calibri"/>
              <a:cs typeface="Calibri"/>
            </a:endParaRPr>
          </a:p>
        </p:txBody>
      </p:sp>
      <p:sp>
        <p:nvSpPr>
          <p:cNvPr id="39" name="Line 34">
            <a:extLst>
              <a:ext uri="{FF2B5EF4-FFF2-40B4-BE49-F238E27FC236}">
                <a16:creationId xmlns:a16="http://schemas.microsoft.com/office/drawing/2014/main" id="{65056CDA-C7A3-47EA-4F06-90E19126BDFD}"/>
              </a:ext>
              <a:ext uri="{C183D7F6-B498-43B3-948B-1728B52AA6E4}">
                <adec:decorative xmlns:adec="http://schemas.microsoft.com/office/drawing/2017/decorative" val="1"/>
              </a:ext>
            </a:extLst>
          </p:cNvPr>
          <p:cNvSpPr>
            <a:spLocks noChangeShapeType="1"/>
          </p:cNvSpPr>
          <p:nvPr/>
        </p:nvSpPr>
        <p:spPr bwMode="auto">
          <a:xfrm flipV="1">
            <a:off x="3090863" y="1357439"/>
            <a:ext cx="0" cy="30480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0" name="Line 35">
            <a:extLst>
              <a:ext uri="{FF2B5EF4-FFF2-40B4-BE49-F238E27FC236}">
                <a16:creationId xmlns:a16="http://schemas.microsoft.com/office/drawing/2014/main" id="{F30867C9-3B71-DFBD-1552-A8A0DB5DD1C6}"/>
              </a:ext>
              <a:ext uri="{C183D7F6-B498-43B3-948B-1728B52AA6E4}">
                <adec:decorative xmlns:adec="http://schemas.microsoft.com/office/drawing/2017/decorative" val="1"/>
              </a:ext>
            </a:extLst>
          </p:cNvPr>
          <p:cNvSpPr>
            <a:spLocks noChangeShapeType="1"/>
          </p:cNvSpPr>
          <p:nvPr/>
        </p:nvSpPr>
        <p:spPr bwMode="auto">
          <a:xfrm>
            <a:off x="3086100" y="2067052"/>
            <a:ext cx="0" cy="257175"/>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1" name="Line 36">
            <a:extLst>
              <a:ext uri="{FF2B5EF4-FFF2-40B4-BE49-F238E27FC236}">
                <a16:creationId xmlns:a16="http://schemas.microsoft.com/office/drawing/2014/main" id="{C88585B2-CA7C-126F-30A5-F1E28A7FA679}"/>
              </a:ext>
              <a:ext uri="{C183D7F6-B498-43B3-948B-1728B52AA6E4}">
                <adec:decorative xmlns:adec="http://schemas.microsoft.com/office/drawing/2017/decorative" val="1"/>
              </a:ext>
            </a:extLst>
          </p:cNvPr>
          <p:cNvSpPr>
            <a:spLocks noChangeShapeType="1"/>
          </p:cNvSpPr>
          <p:nvPr/>
        </p:nvSpPr>
        <p:spPr bwMode="auto">
          <a:xfrm flipH="1">
            <a:off x="2643188" y="1881314"/>
            <a:ext cx="242887" cy="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2" name="Line 37">
            <a:extLst>
              <a:ext uri="{FF2B5EF4-FFF2-40B4-BE49-F238E27FC236}">
                <a16:creationId xmlns:a16="http://schemas.microsoft.com/office/drawing/2014/main" id="{3007D46D-6756-EE20-9D4E-2FCB3F6C7D62}"/>
              </a:ext>
              <a:ext uri="{C183D7F6-B498-43B3-948B-1728B52AA6E4}">
                <adec:decorative xmlns:adec="http://schemas.microsoft.com/office/drawing/2017/decorative" val="1"/>
              </a:ext>
            </a:extLst>
          </p:cNvPr>
          <p:cNvSpPr>
            <a:spLocks noChangeShapeType="1"/>
          </p:cNvSpPr>
          <p:nvPr/>
        </p:nvSpPr>
        <p:spPr bwMode="auto">
          <a:xfrm flipH="1">
            <a:off x="3295650" y="1890839"/>
            <a:ext cx="242888" cy="0"/>
          </a:xfrm>
          <a:prstGeom prst="line">
            <a:avLst/>
          </a:prstGeom>
          <a:noFill/>
          <a:ln w="9525">
            <a:solidFill>
              <a:schemeClr val="tx1"/>
            </a:solidFill>
            <a:round/>
            <a:headEnd type="triangle" w="med" len="med"/>
            <a:tailEn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pic>
        <p:nvPicPr>
          <p:cNvPr id="43" name="Picture 42" descr="Illustration of a self-navigating robot with a lidar sensor on the top of its chassis shooting green lasers in all directions.">
            <a:extLst>
              <a:ext uri="{FF2B5EF4-FFF2-40B4-BE49-F238E27FC236}">
                <a16:creationId xmlns:a16="http://schemas.microsoft.com/office/drawing/2014/main" id="{BC8A979F-553B-84FE-680B-5B25B221D4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8307" y="2067237"/>
            <a:ext cx="3536186" cy="2266325"/>
          </a:xfrm>
          <a:prstGeom prst="rect">
            <a:avLst/>
          </a:prstGeom>
        </p:spPr>
      </p:pic>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EDD69F5F-8804-4D17-FD52-421575F9248C}"/>
                  </a:ext>
                </a:extLst>
              </p:cNvPr>
              <p:cNvSpPr txBox="1"/>
              <p:nvPr/>
            </p:nvSpPr>
            <p:spPr>
              <a:xfrm>
                <a:off x="2675237" y="4915785"/>
                <a:ext cx="3488725" cy="1169551"/>
              </a:xfrm>
              <a:prstGeom prst="rect">
                <a:avLst/>
              </a:prstGeom>
              <a:noFill/>
            </p:spPr>
            <p:txBody>
              <a:bodyPr wrap="square" rtlCol="0">
                <a:spAutoFit/>
              </a:bodyPr>
              <a:lstStyle/>
              <a:p>
                <a:r>
                  <a:rPr lang="en-US" sz="1400" b="1" dirty="0">
                    <a:solidFill>
                      <a:schemeClr val="accent3"/>
                    </a:solidFill>
                  </a:rPr>
                  <a:t>Sensor Model</a:t>
                </a:r>
              </a:p>
              <a:p>
                <a:pPr marL="285750" indent="-285750">
                  <a:buFont typeface="Arial" panose="020B0604020202020204" pitchFamily="34" charset="0"/>
                  <a:buChar char="•"/>
                </a:pPr>
                <a:r>
                  <a:rPr lang="en-US" sz="1400" dirty="0"/>
                  <a:t>Four bits for </a:t>
                </a:r>
                <a14:m>
                  <m:oMath xmlns:m="http://schemas.openxmlformats.org/officeDocument/2006/math">
                    <m:r>
                      <m:rPr>
                        <m:sty m:val="p"/>
                      </m:rPr>
                      <a:rPr lang="en-US" sz="1400" b="0" i="0" smtClean="0">
                        <a:latin typeface="Cambria Math" panose="02040503050406030204" pitchFamily="18" charset="0"/>
                      </a:rPr>
                      <m:t>isWall</m:t>
                    </m:r>
                  </m:oMath>
                </a14:m>
                <a:r>
                  <a:rPr lang="en-US" sz="1400" dirty="0"/>
                  <a:t> in each direction</a:t>
                </a:r>
              </a:p>
              <a:p>
                <a:pPr marL="285750" indent="-285750">
                  <a:buFont typeface="Arial" panose="020B0604020202020204" pitchFamily="34" charset="0"/>
                  <a:buChar char="•"/>
                </a:pPr>
                <a:r>
                  <a:rPr lang="en-US" sz="1400" dirty="0"/>
                  <a:t>Never more than 1 mistake</a:t>
                </a:r>
              </a:p>
              <a:p>
                <a:r>
                  <a:rPr lang="en-US" sz="1400" b="1" dirty="0">
                    <a:solidFill>
                      <a:schemeClr val="accent4"/>
                    </a:solidFill>
                  </a:rPr>
                  <a:t>Transition Model</a:t>
                </a:r>
              </a:p>
              <a:p>
                <a:pPr marL="285750" indent="-285750">
                  <a:buFont typeface="Arial" panose="020B0604020202020204" pitchFamily="34" charset="0"/>
                  <a:buChar char="•"/>
                </a:pPr>
                <a:r>
                  <a:rPr lang="en-US" sz="1400" dirty="0"/>
                  <a:t>Action may fail with small probability</a:t>
                </a:r>
              </a:p>
            </p:txBody>
          </p:sp>
        </mc:Choice>
        <mc:Fallback xmlns="">
          <p:sp>
            <p:nvSpPr>
              <p:cNvPr id="44" name="TextBox 43">
                <a:extLst>
                  <a:ext uri="{FF2B5EF4-FFF2-40B4-BE49-F238E27FC236}">
                    <a16:creationId xmlns:a16="http://schemas.microsoft.com/office/drawing/2014/main" id="{EDD69F5F-8804-4D17-FD52-421575F9248C}"/>
                  </a:ext>
                </a:extLst>
              </p:cNvPr>
              <p:cNvSpPr txBox="1">
                <a:spLocks noRot="1" noChangeAspect="1" noMove="1" noResize="1" noEditPoints="1" noAdjustHandles="1" noChangeArrowheads="1" noChangeShapeType="1" noTextEdit="1"/>
              </p:cNvSpPr>
              <p:nvPr/>
            </p:nvSpPr>
            <p:spPr>
              <a:xfrm>
                <a:off x="2675237" y="4915785"/>
                <a:ext cx="3488725" cy="1169551"/>
              </a:xfrm>
              <a:prstGeom prst="rect">
                <a:avLst/>
              </a:prstGeom>
              <a:blipFill>
                <a:blip r:embed="rId3"/>
                <a:stretch>
                  <a:fillRect l="-362" b="-4255"/>
                </a:stretch>
              </a:blipFill>
            </p:spPr>
            <p:txBody>
              <a:bodyPr/>
              <a:lstStyle/>
              <a:p>
                <a:r>
                  <a:rPr lang="en-US">
                    <a:noFill/>
                  </a:rPr>
                  <a:t> </a:t>
                </a:r>
              </a:p>
            </p:txBody>
          </p:sp>
        </mc:Fallback>
      </mc:AlternateContent>
    </p:spTree>
    <p:extLst>
      <p:ext uri="{BB962C8B-B14F-4D97-AF65-F5344CB8AC3E}">
        <p14:creationId xmlns:p14="http://schemas.microsoft.com/office/powerpoint/2010/main" val="30477104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38730-E8D5-B6DF-14A8-392B0A15427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B1884F6-859B-A544-DE0F-512BABBB5FC5}"/>
              </a:ext>
            </a:extLst>
          </p:cNvPr>
          <p:cNvSpPr>
            <a:spLocks noGrp="1"/>
          </p:cNvSpPr>
          <p:nvPr>
            <p:ph type="title"/>
          </p:nvPr>
        </p:nvSpPr>
        <p:spPr/>
        <p:txBody>
          <a:bodyPr/>
          <a:lstStyle/>
          <a:p>
            <a:r>
              <a:rPr lang="en-US" dirty="0"/>
              <a:t>Robot Localization (1)</a:t>
            </a:r>
          </a:p>
        </p:txBody>
      </p:sp>
      <p:sp>
        <p:nvSpPr>
          <p:cNvPr id="4" name="Date Placeholder 3">
            <a:extLst>
              <a:ext uri="{FF2B5EF4-FFF2-40B4-BE49-F238E27FC236}">
                <a16:creationId xmlns:a16="http://schemas.microsoft.com/office/drawing/2014/main" id="{81FCBD87-542A-79F7-FB25-4AE04AB0DFB8}"/>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E05C5D89-1B29-3971-465D-4A6408D8B8C8}"/>
              </a:ext>
            </a:extLst>
          </p:cNvPr>
          <p:cNvSpPr>
            <a:spLocks noGrp="1"/>
          </p:cNvSpPr>
          <p:nvPr>
            <p:ph type="sldNum" sz="quarter" idx="12"/>
          </p:nvPr>
        </p:nvSpPr>
        <p:spPr/>
        <p:txBody>
          <a:bodyPr/>
          <a:lstStyle/>
          <a:p>
            <a:fld id="{0C6CD854-DD62-6C4B-87F1-66B34D688D3F}" type="slidenum">
              <a:rPr lang="en-US" smtClean="0"/>
              <a:t>25</a:t>
            </a:fld>
            <a:endParaRPr lang="en-US"/>
          </a:p>
        </p:txBody>
      </p:sp>
      <p:sp>
        <p:nvSpPr>
          <p:cNvPr id="8" name="Text Box 38">
            <a:extLst>
              <a:ext uri="{FF2B5EF4-FFF2-40B4-BE49-F238E27FC236}">
                <a16:creationId xmlns:a16="http://schemas.microsoft.com/office/drawing/2014/main" id="{ABEE889D-22CD-B4D5-2A39-1F39AC385AB0}"/>
              </a:ext>
            </a:extLst>
          </p:cNvPr>
          <p:cNvSpPr txBox="1">
            <a:spLocks noChangeArrowheads="1"/>
          </p:cNvSpPr>
          <p:nvPr/>
        </p:nvSpPr>
        <p:spPr bwMode="auto">
          <a:xfrm>
            <a:off x="8951641" y="6006047"/>
            <a:ext cx="2743200"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spcBef>
                <a:spcPct val="50000"/>
              </a:spcBef>
            </a:pPr>
            <a:r>
              <a:rPr lang="en-US" sz="1200" i="1" dirty="0">
                <a:latin typeface="Avenir Next" panose="020B0503020202020204" pitchFamily="34" charset="0"/>
                <a:cs typeface="Calibri"/>
              </a:rPr>
              <a:t>Example from </a:t>
            </a:r>
            <a:r>
              <a:rPr lang="de-DE" sz="1200" i="1" dirty="0">
                <a:latin typeface="Avenir Next" panose="020B0503020202020204" pitchFamily="34" charset="0"/>
                <a:cs typeface="Calibri"/>
              </a:rPr>
              <a:t>Michael Pfeiffer</a:t>
            </a:r>
            <a:endParaRPr lang="en-US" sz="1200" i="1" dirty="0">
              <a:latin typeface="Avenir Next" panose="020B0503020202020204" pitchFamily="34" charset="0"/>
              <a:cs typeface="Calibri"/>
            </a:endParaRPr>
          </a:p>
        </p:txBody>
      </p:sp>
      <p:sp>
        <p:nvSpPr>
          <p:cNvPr id="9" name="Rectangle 4">
            <a:extLst>
              <a:ext uri="{FF2B5EF4-FFF2-40B4-BE49-F238E27FC236}">
                <a16:creationId xmlns:a16="http://schemas.microsoft.com/office/drawing/2014/main" id="{5D74C973-8435-EDF9-F5D4-5142E4D04884}"/>
              </a:ext>
              <a:ext uri="{C183D7F6-B498-43B3-948B-1728B52AA6E4}">
                <adec:decorative xmlns:adec="http://schemas.microsoft.com/office/drawing/2017/decorative" val="1"/>
              </a:ext>
            </a:extLst>
          </p:cNvPr>
          <p:cNvSpPr>
            <a:spLocks noChangeArrowheads="1"/>
          </p:cNvSpPr>
          <p:nvPr/>
        </p:nvSpPr>
        <p:spPr bwMode="auto">
          <a:xfrm>
            <a:off x="2286000" y="16146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10" name="Rectangle 5">
            <a:extLst>
              <a:ext uri="{FF2B5EF4-FFF2-40B4-BE49-F238E27FC236}">
                <a16:creationId xmlns:a16="http://schemas.microsoft.com/office/drawing/2014/main" id="{41115D39-F964-376F-3377-572BEAF83838}"/>
              </a:ext>
              <a:ext uri="{C183D7F6-B498-43B3-948B-1728B52AA6E4}">
                <adec:decorative xmlns:adec="http://schemas.microsoft.com/office/drawing/2017/decorative" val="1"/>
              </a:ext>
            </a:extLst>
          </p:cNvPr>
          <p:cNvSpPr>
            <a:spLocks noChangeArrowheads="1"/>
          </p:cNvSpPr>
          <p:nvPr/>
        </p:nvSpPr>
        <p:spPr bwMode="auto">
          <a:xfrm>
            <a:off x="2819400" y="16146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11" name="Rectangle 6">
            <a:extLst>
              <a:ext uri="{FF2B5EF4-FFF2-40B4-BE49-F238E27FC236}">
                <a16:creationId xmlns:a16="http://schemas.microsoft.com/office/drawing/2014/main" id="{D962FD4A-F463-FC72-8E5A-BEBEA3FB4F15}"/>
              </a:ext>
              <a:ext uri="{C183D7F6-B498-43B3-948B-1728B52AA6E4}">
                <adec:decorative xmlns:adec="http://schemas.microsoft.com/office/drawing/2017/decorative" val="1"/>
              </a:ext>
            </a:extLst>
          </p:cNvPr>
          <p:cNvSpPr>
            <a:spLocks noChangeArrowheads="1"/>
          </p:cNvSpPr>
          <p:nvPr/>
        </p:nvSpPr>
        <p:spPr bwMode="auto">
          <a:xfrm>
            <a:off x="3352800" y="16146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12" name="Rectangle 7">
            <a:extLst>
              <a:ext uri="{FF2B5EF4-FFF2-40B4-BE49-F238E27FC236}">
                <a16:creationId xmlns:a16="http://schemas.microsoft.com/office/drawing/2014/main" id="{B6A2926E-1FE7-E762-7CC6-ABA7279F77CD}"/>
              </a:ext>
              <a:ext uri="{C183D7F6-B498-43B3-948B-1728B52AA6E4}">
                <adec:decorative xmlns:adec="http://schemas.microsoft.com/office/drawing/2017/decorative" val="1"/>
              </a:ext>
            </a:extLst>
          </p:cNvPr>
          <p:cNvSpPr>
            <a:spLocks noChangeArrowheads="1"/>
          </p:cNvSpPr>
          <p:nvPr/>
        </p:nvSpPr>
        <p:spPr bwMode="auto">
          <a:xfrm>
            <a:off x="3886200" y="16146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13" name="Rectangle 8">
            <a:extLst>
              <a:ext uri="{FF2B5EF4-FFF2-40B4-BE49-F238E27FC236}">
                <a16:creationId xmlns:a16="http://schemas.microsoft.com/office/drawing/2014/main" id="{9B46B2FE-90D3-E4EE-685A-3030C855876D}"/>
              </a:ext>
              <a:ext uri="{C183D7F6-B498-43B3-948B-1728B52AA6E4}">
                <adec:decorative xmlns:adec="http://schemas.microsoft.com/office/drawing/2017/decorative" val="1"/>
              </a:ext>
            </a:extLst>
          </p:cNvPr>
          <p:cNvSpPr>
            <a:spLocks noChangeArrowheads="1"/>
          </p:cNvSpPr>
          <p:nvPr/>
        </p:nvSpPr>
        <p:spPr bwMode="auto">
          <a:xfrm>
            <a:off x="4419600" y="16146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14" name="Rectangle 9">
            <a:extLst>
              <a:ext uri="{FF2B5EF4-FFF2-40B4-BE49-F238E27FC236}">
                <a16:creationId xmlns:a16="http://schemas.microsoft.com/office/drawing/2014/main" id="{D95F6985-F7D8-2673-6308-A649447A9521}"/>
              </a:ext>
              <a:ext uri="{C183D7F6-B498-43B3-948B-1728B52AA6E4}">
                <adec:decorative xmlns:adec="http://schemas.microsoft.com/office/drawing/2017/decorative" val="1"/>
              </a:ext>
            </a:extLst>
          </p:cNvPr>
          <p:cNvSpPr>
            <a:spLocks noChangeArrowheads="1"/>
          </p:cNvSpPr>
          <p:nvPr/>
        </p:nvSpPr>
        <p:spPr bwMode="auto">
          <a:xfrm>
            <a:off x="4953000" y="1614614"/>
            <a:ext cx="533400" cy="533400"/>
          </a:xfrm>
          <a:prstGeom prst="rect">
            <a:avLst/>
          </a:prstGeom>
          <a:solidFill>
            <a:schemeClr val="tx1">
              <a:lumMod val="25000"/>
              <a:lumOff val="7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5" name="Rectangle 10">
            <a:extLst>
              <a:ext uri="{FF2B5EF4-FFF2-40B4-BE49-F238E27FC236}">
                <a16:creationId xmlns:a16="http://schemas.microsoft.com/office/drawing/2014/main" id="{5501B1AF-3FF7-83C1-FED6-FE0177D21166}"/>
              </a:ext>
              <a:ext uri="{C183D7F6-B498-43B3-948B-1728B52AA6E4}">
                <adec:decorative xmlns:adec="http://schemas.microsoft.com/office/drawing/2017/decorative" val="1"/>
              </a:ext>
            </a:extLst>
          </p:cNvPr>
          <p:cNvSpPr>
            <a:spLocks noChangeArrowheads="1"/>
          </p:cNvSpPr>
          <p:nvPr/>
        </p:nvSpPr>
        <p:spPr bwMode="auto">
          <a:xfrm>
            <a:off x="5486400" y="16146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16" name="Rectangle 11">
            <a:extLst>
              <a:ext uri="{FF2B5EF4-FFF2-40B4-BE49-F238E27FC236}">
                <a16:creationId xmlns:a16="http://schemas.microsoft.com/office/drawing/2014/main" id="{9599A887-E65D-AA95-EB36-7781809DC8BB}"/>
              </a:ext>
              <a:ext uri="{C183D7F6-B498-43B3-948B-1728B52AA6E4}">
                <adec:decorative xmlns:adec="http://schemas.microsoft.com/office/drawing/2017/decorative" val="1"/>
              </a:ext>
            </a:extLst>
          </p:cNvPr>
          <p:cNvSpPr>
            <a:spLocks noChangeArrowheads="1"/>
          </p:cNvSpPr>
          <p:nvPr/>
        </p:nvSpPr>
        <p:spPr bwMode="auto">
          <a:xfrm>
            <a:off x="6019800" y="16146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17" name="Rectangle 12">
            <a:extLst>
              <a:ext uri="{FF2B5EF4-FFF2-40B4-BE49-F238E27FC236}">
                <a16:creationId xmlns:a16="http://schemas.microsoft.com/office/drawing/2014/main" id="{589E02B7-151F-B342-BEAA-F39947E3E8B3}"/>
              </a:ext>
              <a:ext uri="{C183D7F6-B498-43B3-948B-1728B52AA6E4}">
                <adec:decorative xmlns:adec="http://schemas.microsoft.com/office/drawing/2017/decorative" val="1"/>
              </a:ext>
            </a:extLst>
          </p:cNvPr>
          <p:cNvSpPr>
            <a:spLocks noChangeArrowheads="1"/>
          </p:cNvSpPr>
          <p:nvPr/>
        </p:nvSpPr>
        <p:spPr bwMode="auto">
          <a:xfrm>
            <a:off x="2286000" y="21480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18" name="Rectangle 13">
            <a:extLst>
              <a:ext uri="{FF2B5EF4-FFF2-40B4-BE49-F238E27FC236}">
                <a16:creationId xmlns:a16="http://schemas.microsoft.com/office/drawing/2014/main" id="{6019183B-F5EB-9D42-BF70-F28EBD00FCF3}"/>
              </a:ext>
              <a:ext uri="{C183D7F6-B498-43B3-948B-1728B52AA6E4}">
                <adec:decorative xmlns:adec="http://schemas.microsoft.com/office/drawing/2017/decorative" val="1"/>
              </a:ext>
            </a:extLst>
          </p:cNvPr>
          <p:cNvSpPr>
            <a:spLocks noChangeArrowheads="1"/>
          </p:cNvSpPr>
          <p:nvPr/>
        </p:nvSpPr>
        <p:spPr bwMode="auto">
          <a:xfrm>
            <a:off x="4953000" y="21480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19" name="Rectangle 14">
            <a:extLst>
              <a:ext uri="{FF2B5EF4-FFF2-40B4-BE49-F238E27FC236}">
                <a16:creationId xmlns:a16="http://schemas.microsoft.com/office/drawing/2014/main" id="{34A0C87B-06FB-ABCA-1EE6-7443E4CD0BAF}"/>
              </a:ext>
              <a:ext uri="{C183D7F6-B498-43B3-948B-1728B52AA6E4}">
                <adec:decorative xmlns:adec="http://schemas.microsoft.com/office/drawing/2017/decorative" val="1"/>
              </a:ext>
            </a:extLst>
          </p:cNvPr>
          <p:cNvSpPr>
            <a:spLocks noChangeArrowheads="1"/>
          </p:cNvSpPr>
          <p:nvPr/>
        </p:nvSpPr>
        <p:spPr bwMode="auto">
          <a:xfrm>
            <a:off x="6019800" y="21480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0" name="Rectangle 15">
            <a:extLst>
              <a:ext uri="{FF2B5EF4-FFF2-40B4-BE49-F238E27FC236}">
                <a16:creationId xmlns:a16="http://schemas.microsoft.com/office/drawing/2014/main" id="{7E943B60-A802-83D5-239D-28AF31C7C499}"/>
              </a:ext>
              <a:ext uri="{C183D7F6-B498-43B3-948B-1728B52AA6E4}">
                <adec:decorative xmlns:adec="http://schemas.microsoft.com/office/drawing/2017/decorative" val="1"/>
              </a:ext>
            </a:extLst>
          </p:cNvPr>
          <p:cNvSpPr>
            <a:spLocks noChangeArrowheads="1"/>
          </p:cNvSpPr>
          <p:nvPr/>
        </p:nvSpPr>
        <p:spPr bwMode="auto">
          <a:xfrm>
            <a:off x="2286000" y="26814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1" name="Rectangle 16">
            <a:extLst>
              <a:ext uri="{FF2B5EF4-FFF2-40B4-BE49-F238E27FC236}">
                <a16:creationId xmlns:a16="http://schemas.microsoft.com/office/drawing/2014/main" id="{337546C6-FDC3-9A4E-474E-14049FCDB8FB}"/>
              </a:ext>
              <a:ext uri="{C183D7F6-B498-43B3-948B-1728B52AA6E4}">
                <adec:decorative xmlns:adec="http://schemas.microsoft.com/office/drawing/2017/decorative" val="1"/>
              </a:ext>
            </a:extLst>
          </p:cNvPr>
          <p:cNvSpPr>
            <a:spLocks noChangeArrowheads="1"/>
          </p:cNvSpPr>
          <p:nvPr/>
        </p:nvSpPr>
        <p:spPr bwMode="auto">
          <a:xfrm>
            <a:off x="4953000" y="26814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2" name="Rectangle 17">
            <a:extLst>
              <a:ext uri="{FF2B5EF4-FFF2-40B4-BE49-F238E27FC236}">
                <a16:creationId xmlns:a16="http://schemas.microsoft.com/office/drawing/2014/main" id="{10A1399A-0684-A4D4-D96B-E83EEF6D50E1}"/>
              </a:ext>
              <a:ext uri="{C183D7F6-B498-43B3-948B-1728B52AA6E4}">
                <adec:decorative xmlns:adec="http://schemas.microsoft.com/office/drawing/2017/decorative" val="1"/>
              </a:ext>
            </a:extLst>
          </p:cNvPr>
          <p:cNvSpPr>
            <a:spLocks noChangeArrowheads="1"/>
          </p:cNvSpPr>
          <p:nvPr/>
        </p:nvSpPr>
        <p:spPr bwMode="auto">
          <a:xfrm>
            <a:off x="6019800" y="26814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3" name="Rectangle 18">
            <a:extLst>
              <a:ext uri="{FF2B5EF4-FFF2-40B4-BE49-F238E27FC236}">
                <a16:creationId xmlns:a16="http://schemas.microsoft.com/office/drawing/2014/main" id="{F72BCF5B-EA28-4844-DE47-811D59307372}"/>
              </a:ext>
              <a:ext uri="{C183D7F6-B498-43B3-948B-1728B52AA6E4}">
                <adec:decorative xmlns:adec="http://schemas.microsoft.com/office/drawing/2017/decorative" val="1"/>
              </a:ext>
            </a:extLst>
          </p:cNvPr>
          <p:cNvSpPr>
            <a:spLocks noChangeArrowheads="1"/>
          </p:cNvSpPr>
          <p:nvPr/>
        </p:nvSpPr>
        <p:spPr bwMode="auto">
          <a:xfrm>
            <a:off x="2286000" y="32148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4" name="Rectangle 19">
            <a:extLst>
              <a:ext uri="{FF2B5EF4-FFF2-40B4-BE49-F238E27FC236}">
                <a16:creationId xmlns:a16="http://schemas.microsoft.com/office/drawing/2014/main" id="{15EE9A25-EC8B-3E0C-03A1-B6D0F8DACC0E}"/>
              </a:ext>
              <a:ext uri="{C183D7F6-B498-43B3-948B-1728B52AA6E4}">
                <adec:decorative xmlns:adec="http://schemas.microsoft.com/office/drawing/2017/decorative" val="1"/>
              </a:ext>
            </a:extLst>
          </p:cNvPr>
          <p:cNvSpPr>
            <a:spLocks noChangeArrowheads="1"/>
          </p:cNvSpPr>
          <p:nvPr/>
        </p:nvSpPr>
        <p:spPr bwMode="auto">
          <a:xfrm>
            <a:off x="2819400" y="32148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25" name="Rectangle 20">
            <a:extLst>
              <a:ext uri="{FF2B5EF4-FFF2-40B4-BE49-F238E27FC236}">
                <a16:creationId xmlns:a16="http://schemas.microsoft.com/office/drawing/2014/main" id="{2AE12EA1-778B-64E3-81A3-36D205B6B474}"/>
              </a:ext>
              <a:ext uri="{C183D7F6-B498-43B3-948B-1728B52AA6E4}">
                <adec:decorative xmlns:adec="http://schemas.microsoft.com/office/drawing/2017/decorative" val="1"/>
              </a:ext>
            </a:extLst>
          </p:cNvPr>
          <p:cNvSpPr>
            <a:spLocks noChangeArrowheads="1"/>
          </p:cNvSpPr>
          <p:nvPr/>
        </p:nvSpPr>
        <p:spPr bwMode="auto">
          <a:xfrm>
            <a:off x="3352800" y="32148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26" name="Rectangle 21">
            <a:extLst>
              <a:ext uri="{FF2B5EF4-FFF2-40B4-BE49-F238E27FC236}">
                <a16:creationId xmlns:a16="http://schemas.microsoft.com/office/drawing/2014/main" id="{B2A45FD9-AD44-207F-0DFC-415E2C7FABE3}"/>
              </a:ext>
              <a:ext uri="{C183D7F6-B498-43B3-948B-1728B52AA6E4}">
                <adec:decorative xmlns:adec="http://schemas.microsoft.com/office/drawing/2017/decorative" val="1"/>
              </a:ext>
            </a:extLst>
          </p:cNvPr>
          <p:cNvSpPr>
            <a:spLocks noChangeArrowheads="1"/>
          </p:cNvSpPr>
          <p:nvPr/>
        </p:nvSpPr>
        <p:spPr bwMode="auto">
          <a:xfrm>
            <a:off x="3886200" y="32148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27" name="Rectangle 22">
            <a:extLst>
              <a:ext uri="{FF2B5EF4-FFF2-40B4-BE49-F238E27FC236}">
                <a16:creationId xmlns:a16="http://schemas.microsoft.com/office/drawing/2014/main" id="{21032BF1-839F-A073-2AE6-A240A62E95B6}"/>
              </a:ext>
              <a:ext uri="{C183D7F6-B498-43B3-948B-1728B52AA6E4}">
                <adec:decorative xmlns:adec="http://schemas.microsoft.com/office/drawing/2017/decorative" val="1"/>
              </a:ext>
            </a:extLst>
          </p:cNvPr>
          <p:cNvSpPr>
            <a:spLocks noChangeArrowheads="1"/>
          </p:cNvSpPr>
          <p:nvPr/>
        </p:nvSpPr>
        <p:spPr bwMode="auto">
          <a:xfrm>
            <a:off x="4419600" y="32148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28" name="Rectangle 23">
            <a:extLst>
              <a:ext uri="{FF2B5EF4-FFF2-40B4-BE49-F238E27FC236}">
                <a16:creationId xmlns:a16="http://schemas.microsoft.com/office/drawing/2014/main" id="{C0CEE4BD-3BA2-B640-9B87-54902ABEA58B}"/>
              </a:ext>
              <a:ext uri="{C183D7F6-B498-43B3-948B-1728B52AA6E4}">
                <adec:decorative xmlns:adec="http://schemas.microsoft.com/office/drawing/2017/decorative" val="1"/>
              </a:ext>
            </a:extLst>
          </p:cNvPr>
          <p:cNvSpPr>
            <a:spLocks noChangeArrowheads="1"/>
          </p:cNvSpPr>
          <p:nvPr/>
        </p:nvSpPr>
        <p:spPr bwMode="auto">
          <a:xfrm>
            <a:off x="4953000" y="3214814"/>
            <a:ext cx="533400" cy="533400"/>
          </a:xfrm>
          <a:prstGeom prst="rect">
            <a:avLst/>
          </a:prstGeom>
          <a:solidFill>
            <a:schemeClr val="tx1">
              <a:lumMod val="25000"/>
              <a:lumOff val="7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29" name="Rectangle 24">
            <a:extLst>
              <a:ext uri="{FF2B5EF4-FFF2-40B4-BE49-F238E27FC236}">
                <a16:creationId xmlns:a16="http://schemas.microsoft.com/office/drawing/2014/main" id="{A5B053B0-1894-5305-F472-D526571DEFAF}"/>
              </a:ext>
              <a:ext uri="{C183D7F6-B498-43B3-948B-1728B52AA6E4}">
                <adec:decorative xmlns:adec="http://schemas.microsoft.com/office/drawing/2017/decorative" val="1"/>
              </a:ext>
            </a:extLst>
          </p:cNvPr>
          <p:cNvSpPr>
            <a:spLocks noChangeArrowheads="1"/>
          </p:cNvSpPr>
          <p:nvPr/>
        </p:nvSpPr>
        <p:spPr bwMode="auto">
          <a:xfrm>
            <a:off x="5486400" y="3214814"/>
            <a:ext cx="533400" cy="533400"/>
          </a:xfrm>
          <a:prstGeom prst="rect">
            <a:avLst/>
          </a:prstGeom>
          <a:solidFill>
            <a:srgbClr val="B2B2B2"/>
          </a:solidFill>
          <a:ln w="9525">
            <a:solidFill>
              <a:schemeClr val="tx1"/>
            </a:solidFill>
            <a:miter lim="800000"/>
            <a:headEnd/>
            <a:tailEnd/>
          </a:ln>
        </p:spPr>
        <p:txBody>
          <a:bodyPr wrap="none" anchor="ctr"/>
          <a:lstStyle/>
          <a:p>
            <a:endParaRPr lang="en-US">
              <a:latin typeface="Calibri"/>
              <a:cs typeface="Calibri"/>
            </a:endParaRPr>
          </a:p>
        </p:txBody>
      </p:sp>
      <p:sp>
        <p:nvSpPr>
          <p:cNvPr id="30" name="Rectangle 25">
            <a:extLst>
              <a:ext uri="{FF2B5EF4-FFF2-40B4-BE49-F238E27FC236}">
                <a16:creationId xmlns:a16="http://schemas.microsoft.com/office/drawing/2014/main" id="{F8261D19-292C-3C95-E486-97E0492992CD}"/>
              </a:ext>
              <a:ext uri="{C183D7F6-B498-43B3-948B-1728B52AA6E4}">
                <adec:decorative xmlns:adec="http://schemas.microsoft.com/office/drawing/2017/decorative" val="1"/>
              </a:ext>
            </a:extLst>
          </p:cNvPr>
          <p:cNvSpPr>
            <a:spLocks noChangeArrowheads="1"/>
          </p:cNvSpPr>
          <p:nvPr/>
        </p:nvSpPr>
        <p:spPr bwMode="auto">
          <a:xfrm>
            <a:off x="6019800" y="32148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31" name="Rectangle 26">
            <a:extLst>
              <a:ext uri="{FF2B5EF4-FFF2-40B4-BE49-F238E27FC236}">
                <a16:creationId xmlns:a16="http://schemas.microsoft.com/office/drawing/2014/main" id="{EE277B69-7533-A982-9A10-77496B416BE5}"/>
              </a:ext>
              <a:ext uri="{C183D7F6-B498-43B3-948B-1728B52AA6E4}">
                <adec:decorative xmlns:adec="http://schemas.microsoft.com/office/drawing/2017/decorative" val="1"/>
              </a:ext>
            </a:extLst>
          </p:cNvPr>
          <p:cNvSpPr>
            <a:spLocks noChangeArrowheads="1"/>
          </p:cNvSpPr>
          <p:nvPr/>
        </p:nvSpPr>
        <p:spPr bwMode="auto">
          <a:xfrm>
            <a:off x="2819400" y="2148014"/>
            <a:ext cx="2133600" cy="1066800"/>
          </a:xfrm>
          <a:prstGeom prst="rect">
            <a:avLst/>
          </a:prstGeom>
          <a:solidFill>
            <a:schemeClr val="bg1"/>
          </a:solidFill>
          <a:ln w="38100">
            <a:solidFill>
              <a:schemeClr val="tx1"/>
            </a:solidFill>
            <a:miter lim="800000"/>
            <a:headEnd/>
            <a:tailEnd/>
          </a:ln>
        </p:spPr>
        <p:txBody>
          <a:bodyPr wrap="none" anchor="ctr"/>
          <a:lstStyle/>
          <a:p>
            <a:endParaRPr lang="en-US">
              <a:latin typeface="Calibri"/>
              <a:cs typeface="Calibri"/>
            </a:endParaRPr>
          </a:p>
        </p:txBody>
      </p:sp>
      <p:sp>
        <p:nvSpPr>
          <p:cNvPr id="32" name="Rectangle 27">
            <a:extLst>
              <a:ext uri="{FF2B5EF4-FFF2-40B4-BE49-F238E27FC236}">
                <a16:creationId xmlns:a16="http://schemas.microsoft.com/office/drawing/2014/main" id="{BF92E6D1-D600-61F4-06CD-E4D536779909}"/>
              </a:ext>
              <a:ext uri="{C183D7F6-B498-43B3-948B-1728B52AA6E4}">
                <adec:decorative xmlns:adec="http://schemas.microsoft.com/office/drawing/2017/decorative" val="1"/>
              </a:ext>
            </a:extLst>
          </p:cNvPr>
          <p:cNvSpPr>
            <a:spLocks noChangeArrowheads="1"/>
          </p:cNvSpPr>
          <p:nvPr/>
        </p:nvSpPr>
        <p:spPr bwMode="auto">
          <a:xfrm>
            <a:off x="2286000" y="1614614"/>
            <a:ext cx="4267200" cy="2133600"/>
          </a:xfrm>
          <a:prstGeom prst="rect">
            <a:avLst/>
          </a:prstGeom>
          <a:noFill/>
          <a:ln w="3810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atin typeface="Calibri"/>
              <a:cs typeface="Calibri"/>
            </a:endParaRPr>
          </a:p>
        </p:txBody>
      </p:sp>
      <p:sp>
        <p:nvSpPr>
          <p:cNvPr id="33" name="Rectangle 28">
            <a:extLst>
              <a:ext uri="{FF2B5EF4-FFF2-40B4-BE49-F238E27FC236}">
                <a16:creationId xmlns:a16="http://schemas.microsoft.com/office/drawing/2014/main" id="{5E68BBBA-8B40-25DD-8BD3-36CB2AE063DA}"/>
              </a:ext>
              <a:ext uri="{C183D7F6-B498-43B3-948B-1728B52AA6E4}">
                <adec:decorative xmlns:adec="http://schemas.microsoft.com/office/drawing/2017/decorative" val="1"/>
              </a:ext>
            </a:extLst>
          </p:cNvPr>
          <p:cNvSpPr>
            <a:spLocks noChangeArrowheads="1"/>
          </p:cNvSpPr>
          <p:nvPr/>
        </p:nvSpPr>
        <p:spPr bwMode="auto">
          <a:xfrm>
            <a:off x="5486400" y="2148014"/>
            <a:ext cx="533400" cy="1066800"/>
          </a:xfrm>
          <a:prstGeom prst="rect">
            <a:avLst/>
          </a:prstGeom>
          <a:noFill/>
          <a:ln w="3810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atin typeface="Calibri"/>
              <a:cs typeface="Calibri"/>
            </a:endParaRPr>
          </a:p>
        </p:txBody>
      </p:sp>
      <p:sp>
        <p:nvSpPr>
          <p:cNvPr id="34" name="Rectangle 29">
            <a:extLst>
              <a:ext uri="{FF2B5EF4-FFF2-40B4-BE49-F238E27FC236}">
                <a16:creationId xmlns:a16="http://schemas.microsoft.com/office/drawing/2014/main" id="{0C06E031-3BDC-1AFF-2415-9FDC157A677A}"/>
              </a:ext>
              <a:ext uri="{C183D7F6-B498-43B3-948B-1728B52AA6E4}">
                <adec:decorative xmlns:adec="http://schemas.microsoft.com/office/drawing/2017/decorative" val="1"/>
              </a:ext>
            </a:extLst>
          </p:cNvPr>
          <p:cNvSpPr>
            <a:spLocks noChangeArrowheads="1"/>
          </p:cNvSpPr>
          <p:nvPr/>
        </p:nvSpPr>
        <p:spPr bwMode="auto">
          <a:xfrm>
            <a:off x="2286000" y="4205414"/>
            <a:ext cx="4267200" cy="228600"/>
          </a:xfrm>
          <a:prstGeom prst="rect">
            <a:avLst/>
          </a:prstGeom>
          <a:gradFill rotWithShape="0">
            <a:gsLst>
              <a:gs pos="0">
                <a:schemeClr val="bg1"/>
              </a:gs>
              <a:gs pos="100000">
                <a:schemeClr val="tx1"/>
              </a:gs>
            </a:gsLst>
            <a:lin ang="0" scaled="1"/>
          </a:gradFill>
          <a:ln w="9525">
            <a:solidFill>
              <a:schemeClr val="tx1"/>
            </a:solidFill>
            <a:miter lim="800000"/>
            <a:headEnd/>
            <a:tailEnd/>
          </a:ln>
        </p:spPr>
        <p:txBody>
          <a:bodyPr wrap="none" anchor="ctr"/>
          <a:lstStyle/>
          <a:p>
            <a:endParaRPr lang="en-US">
              <a:latin typeface="Calibri"/>
              <a:cs typeface="Calibri"/>
            </a:endParaRPr>
          </a:p>
        </p:txBody>
      </p:sp>
      <p:sp>
        <p:nvSpPr>
          <p:cNvPr id="35" name="Rectangle 30">
            <a:extLst>
              <a:ext uri="{FF2B5EF4-FFF2-40B4-BE49-F238E27FC236}">
                <a16:creationId xmlns:a16="http://schemas.microsoft.com/office/drawing/2014/main" id="{089A4386-7F39-F200-8E72-63018B1982F2}"/>
              </a:ext>
            </a:extLst>
          </p:cNvPr>
          <p:cNvSpPr>
            <a:spLocks noChangeArrowheads="1"/>
          </p:cNvSpPr>
          <p:nvPr/>
        </p:nvSpPr>
        <p:spPr bwMode="auto">
          <a:xfrm>
            <a:off x="4419600" y="4495799"/>
            <a:ext cx="2133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r"/>
            <a:r>
              <a:rPr lang="de-DE" dirty="0">
                <a:cs typeface="Calibri"/>
              </a:rPr>
              <a:t>1</a:t>
            </a:r>
            <a:endParaRPr lang="en-US" dirty="0">
              <a:cs typeface="Calibri"/>
            </a:endParaRPr>
          </a:p>
        </p:txBody>
      </p:sp>
      <p:sp>
        <p:nvSpPr>
          <p:cNvPr id="36" name="Rectangle 31">
            <a:extLst>
              <a:ext uri="{FF2B5EF4-FFF2-40B4-BE49-F238E27FC236}">
                <a16:creationId xmlns:a16="http://schemas.microsoft.com/office/drawing/2014/main" id="{7D25C130-FEF4-65C7-7B76-B33D2C832264}"/>
              </a:ext>
            </a:extLst>
          </p:cNvPr>
          <p:cNvSpPr>
            <a:spLocks noChangeArrowheads="1"/>
          </p:cNvSpPr>
          <p:nvPr/>
        </p:nvSpPr>
        <p:spPr bwMode="auto">
          <a:xfrm>
            <a:off x="2286000" y="4495799"/>
            <a:ext cx="2133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r>
              <a:rPr lang="de-DE" dirty="0">
                <a:cs typeface="Calibri"/>
              </a:rPr>
              <a:t>0</a:t>
            </a:r>
            <a:endParaRPr lang="en-US" dirty="0">
              <a:cs typeface="Calibri"/>
            </a:endParaRPr>
          </a:p>
        </p:txBody>
      </p:sp>
      <p:sp>
        <p:nvSpPr>
          <p:cNvPr id="37" name="Rectangle 32">
            <a:extLst>
              <a:ext uri="{FF2B5EF4-FFF2-40B4-BE49-F238E27FC236}">
                <a16:creationId xmlns:a16="http://schemas.microsoft.com/office/drawing/2014/main" id="{609D890F-AC6E-7A98-8FB3-47365B17FBD7}"/>
              </a:ext>
            </a:extLst>
          </p:cNvPr>
          <p:cNvSpPr>
            <a:spLocks noChangeArrowheads="1"/>
          </p:cNvSpPr>
          <p:nvPr/>
        </p:nvSpPr>
        <p:spPr bwMode="auto">
          <a:xfrm>
            <a:off x="845947" y="4179671"/>
            <a:ext cx="1371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r"/>
            <a:r>
              <a:rPr lang="de-DE" sz="1400" b="1" dirty="0" err="1">
                <a:latin typeface="+mj-lt"/>
                <a:cs typeface="Calibri"/>
              </a:rPr>
              <a:t>Probability</a:t>
            </a:r>
            <a:endParaRPr lang="en-US" sz="1400" b="1" dirty="0">
              <a:latin typeface="+mj-lt"/>
              <a:cs typeface="Calibri"/>
            </a:endParaRPr>
          </a:p>
        </p:txBody>
      </p:sp>
      <p:sp>
        <p:nvSpPr>
          <p:cNvPr id="38" name="Oval 33">
            <a:extLst>
              <a:ext uri="{FF2B5EF4-FFF2-40B4-BE49-F238E27FC236}">
                <a16:creationId xmlns:a16="http://schemas.microsoft.com/office/drawing/2014/main" id="{B52A2203-88A4-82B5-1DCF-BA28D8CCBC78}"/>
              </a:ext>
              <a:ext uri="{C183D7F6-B498-43B3-948B-1728B52AA6E4}">
                <adec:decorative xmlns:adec="http://schemas.microsoft.com/office/drawing/2017/decorative" val="1"/>
              </a:ext>
            </a:extLst>
          </p:cNvPr>
          <p:cNvSpPr>
            <a:spLocks noChangeArrowheads="1"/>
          </p:cNvSpPr>
          <p:nvPr/>
        </p:nvSpPr>
        <p:spPr bwMode="auto">
          <a:xfrm>
            <a:off x="2895600" y="1690814"/>
            <a:ext cx="381000" cy="381000"/>
          </a:xfrm>
          <a:prstGeom prst="ellipse">
            <a:avLst/>
          </a:prstGeom>
          <a:solidFill>
            <a:schemeClr val="accent2"/>
          </a:solidFill>
          <a:ln w="9525">
            <a:noFill/>
            <a:round/>
            <a:headEnd/>
            <a:tailEnd/>
          </a:ln>
        </p:spPr>
        <p:txBody>
          <a:bodyPr wrap="none" anchor="ctr"/>
          <a:lstStyle/>
          <a:p>
            <a:endParaRPr lang="en-US">
              <a:latin typeface="Calibri"/>
              <a:cs typeface="Calibri"/>
            </a:endParaRPr>
          </a:p>
        </p:txBody>
      </p:sp>
      <p:sp>
        <p:nvSpPr>
          <p:cNvPr id="39" name="Line 34">
            <a:extLst>
              <a:ext uri="{FF2B5EF4-FFF2-40B4-BE49-F238E27FC236}">
                <a16:creationId xmlns:a16="http://schemas.microsoft.com/office/drawing/2014/main" id="{57C45EFE-AC6D-1863-3E03-91ABA6A0413F}"/>
              </a:ext>
              <a:ext uri="{C183D7F6-B498-43B3-948B-1728B52AA6E4}">
                <adec:decorative xmlns:adec="http://schemas.microsoft.com/office/drawing/2017/decorative" val="1"/>
              </a:ext>
            </a:extLst>
          </p:cNvPr>
          <p:cNvSpPr>
            <a:spLocks noChangeShapeType="1"/>
          </p:cNvSpPr>
          <p:nvPr/>
        </p:nvSpPr>
        <p:spPr bwMode="auto">
          <a:xfrm flipV="1">
            <a:off x="3090863" y="1357439"/>
            <a:ext cx="0" cy="304800"/>
          </a:xfrm>
          <a:prstGeom prst="line">
            <a:avLst/>
          </a:prstGeom>
          <a:noFill/>
          <a:ln w="9525">
            <a:solidFill>
              <a:schemeClr val="accent3"/>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0" name="Line 35">
            <a:extLst>
              <a:ext uri="{FF2B5EF4-FFF2-40B4-BE49-F238E27FC236}">
                <a16:creationId xmlns:a16="http://schemas.microsoft.com/office/drawing/2014/main" id="{1C8FA0AD-C401-847D-A269-AE9C956A4175}"/>
              </a:ext>
              <a:ext uri="{C183D7F6-B498-43B3-948B-1728B52AA6E4}">
                <adec:decorative xmlns:adec="http://schemas.microsoft.com/office/drawing/2017/decorative" val="1"/>
              </a:ext>
            </a:extLst>
          </p:cNvPr>
          <p:cNvSpPr>
            <a:spLocks noChangeShapeType="1"/>
          </p:cNvSpPr>
          <p:nvPr/>
        </p:nvSpPr>
        <p:spPr bwMode="auto">
          <a:xfrm>
            <a:off x="3086100" y="2067052"/>
            <a:ext cx="0" cy="257175"/>
          </a:xfrm>
          <a:prstGeom prst="line">
            <a:avLst/>
          </a:prstGeom>
          <a:noFill/>
          <a:ln w="9525">
            <a:solidFill>
              <a:schemeClr val="accent3"/>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1" name="Line 36">
            <a:extLst>
              <a:ext uri="{FF2B5EF4-FFF2-40B4-BE49-F238E27FC236}">
                <a16:creationId xmlns:a16="http://schemas.microsoft.com/office/drawing/2014/main" id="{F64CCFB7-C9F6-9AE2-B051-B2D5119820C4}"/>
              </a:ext>
              <a:ext uri="{C183D7F6-B498-43B3-948B-1728B52AA6E4}">
                <adec:decorative xmlns:adec="http://schemas.microsoft.com/office/drawing/2017/decorative" val="1"/>
              </a:ext>
            </a:extLst>
          </p:cNvPr>
          <p:cNvSpPr>
            <a:spLocks noChangeShapeType="1"/>
          </p:cNvSpPr>
          <p:nvPr/>
        </p:nvSpPr>
        <p:spPr bwMode="auto">
          <a:xfrm flipH="1">
            <a:off x="2643188" y="1881314"/>
            <a:ext cx="242887" cy="0"/>
          </a:xfrm>
          <a:prstGeom prst="line">
            <a:avLst/>
          </a:prstGeom>
          <a:noFill/>
          <a:ln w="9525">
            <a:solidFill>
              <a:schemeClr val="accent2"/>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2" name="Line 37">
            <a:extLst>
              <a:ext uri="{FF2B5EF4-FFF2-40B4-BE49-F238E27FC236}">
                <a16:creationId xmlns:a16="http://schemas.microsoft.com/office/drawing/2014/main" id="{70397815-02DC-6549-F695-07A38555C9E3}"/>
              </a:ext>
              <a:ext uri="{C183D7F6-B498-43B3-948B-1728B52AA6E4}">
                <adec:decorative xmlns:adec="http://schemas.microsoft.com/office/drawing/2017/decorative" val="1"/>
              </a:ext>
            </a:extLst>
          </p:cNvPr>
          <p:cNvSpPr>
            <a:spLocks noChangeShapeType="1"/>
          </p:cNvSpPr>
          <p:nvPr/>
        </p:nvSpPr>
        <p:spPr bwMode="auto">
          <a:xfrm flipH="1">
            <a:off x="3295650" y="1889031"/>
            <a:ext cx="381000" cy="1808"/>
          </a:xfrm>
          <a:prstGeom prst="line">
            <a:avLst/>
          </a:prstGeom>
          <a:noFill/>
          <a:ln w="57150">
            <a:solidFill>
              <a:schemeClr val="accent1"/>
            </a:solidFill>
            <a:round/>
            <a:headEnd type="triangle" w="med" len="med"/>
            <a:tailEn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pic>
        <p:nvPicPr>
          <p:cNvPr id="43" name="Picture 42" descr="Illustration of a self-navigating robot with a lidar sensor on the top of its chassis shooting green lasers in all directions.">
            <a:extLst>
              <a:ext uri="{FF2B5EF4-FFF2-40B4-BE49-F238E27FC236}">
                <a16:creationId xmlns:a16="http://schemas.microsoft.com/office/drawing/2014/main" id="{C5A904CF-CADD-C3A6-1819-5C2ECB386D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8307" y="2067237"/>
            <a:ext cx="3536186" cy="2266325"/>
          </a:xfrm>
          <a:prstGeom prst="rect">
            <a:avLst/>
          </a:prstGeom>
        </p:spPr>
      </p:pic>
      <mc:AlternateContent xmlns:mc="http://schemas.openxmlformats.org/markup-compatibility/2006" xmlns:a14="http://schemas.microsoft.com/office/drawing/2010/main">
        <mc:Choice Requires="a14">
          <p:sp>
            <p:nvSpPr>
              <p:cNvPr id="3" name="Rounded Rectangle 2">
                <a:extLst>
                  <a:ext uri="{FF2B5EF4-FFF2-40B4-BE49-F238E27FC236}">
                    <a16:creationId xmlns:a16="http://schemas.microsoft.com/office/drawing/2014/main" id="{8A373453-5E63-5399-7CA1-8E42C116B105}"/>
                  </a:ext>
                </a:extLst>
              </p:cNvPr>
              <p:cNvSpPr/>
              <p:nvPr/>
            </p:nvSpPr>
            <p:spPr>
              <a:xfrm>
                <a:off x="615004" y="1567670"/>
                <a:ext cx="1055260" cy="533400"/>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1" i="1" smtClean="0">
                          <a:solidFill>
                            <a:schemeClr val="accent3"/>
                          </a:solidFill>
                          <a:latin typeface="Cambria Math" panose="02040503050406030204" pitchFamily="18" charset="0"/>
                        </a:rPr>
                        <m:t>𝒕</m:t>
                      </m:r>
                      <m:r>
                        <a:rPr lang="en-US" b="1" i="1" smtClean="0">
                          <a:solidFill>
                            <a:schemeClr val="accent3"/>
                          </a:solidFill>
                          <a:latin typeface="Cambria Math" panose="02040503050406030204" pitchFamily="18" charset="0"/>
                        </a:rPr>
                        <m:t>=</m:t>
                      </m:r>
                      <m:r>
                        <a:rPr lang="en-US" b="1" i="1" smtClean="0">
                          <a:solidFill>
                            <a:schemeClr val="accent3"/>
                          </a:solidFill>
                          <a:latin typeface="Cambria Math" panose="02040503050406030204" pitchFamily="18" charset="0"/>
                        </a:rPr>
                        <m:t>𝟏</m:t>
                      </m:r>
                    </m:oMath>
                  </m:oMathPara>
                </a14:m>
                <a:endParaRPr lang="en-US" b="1" dirty="0">
                  <a:solidFill>
                    <a:schemeClr val="accent3"/>
                  </a:solidFill>
                </a:endParaRPr>
              </a:p>
            </p:txBody>
          </p:sp>
        </mc:Choice>
        <mc:Fallback xmlns="">
          <p:sp>
            <p:nvSpPr>
              <p:cNvPr id="3" name="Rounded Rectangle 2">
                <a:extLst>
                  <a:ext uri="{FF2B5EF4-FFF2-40B4-BE49-F238E27FC236}">
                    <a16:creationId xmlns:a16="http://schemas.microsoft.com/office/drawing/2014/main" id="{8A373453-5E63-5399-7CA1-8E42C116B105}"/>
                  </a:ext>
                </a:extLst>
              </p:cNvPr>
              <p:cNvSpPr>
                <a:spLocks noRot="1" noChangeAspect="1" noMove="1" noResize="1" noEditPoints="1" noAdjustHandles="1" noChangeArrowheads="1" noChangeShapeType="1" noTextEdit="1"/>
              </p:cNvSpPr>
              <p:nvPr/>
            </p:nvSpPr>
            <p:spPr>
              <a:xfrm>
                <a:off x="615004" y="1567670"/>
                <a:ext cx="1055260" cy="533400"/>
              </a:xfrm>
              <a:prstGeom prst="roundRect">
                <a:avLst/>
              </a:prstGeom>
              <a:blipFill>
                <a:blip r:embed="rId3"/>
                <a:stretch>
                  <a:fillRect/>
                </a:stretch>
              </a:blipFill>
              <a:ln w="38100">
                <a:solidFill>
                  <a:schemeClr val="accent3"/>
                </a:solidFill>
              </a:ln>
            </p:spPr>
            <p:txBody>
              <a:bodyPr/>
              <a:lstStyle/>
              <a:p>
                <a:r>
                  <a:rPr lang="en-US">
                    <a:noFill/>
                  </a:rPr>
                  <a:t> </a:t>
                </a:r>
              </a:p>
            </p:txBody>
          </p:sp>
        </mc:Fallback>
      </mc:AlternateContent>
      <p:sp>
        <p:nvSpPr>
          <p:cNvPr id="7" name="Rounded Rectangle 6">
            <a:extLst>
              <a:ext uri="{FF2B5EF4-FFF2-40B4-BE49-F238E27FC236}">
                <a16:creationId xmlns:a16="http://schemas.microsoft.com/office/drawing/2014/main" id="{3FF8D79A-E676-3682-370A-EDCC3D8610E4}"/>
              </a:ext>
            </a:extLst>
          </p:cNvPr>
          <p:cNvSpPr/>
          <p:nvPr/>
        </p:nvSpPr>
        <p:spPr>
          <a:xfrm>
            <a:off x="2610365" y="4929662"/>
            <a:ext cx="3618470" cy="1301059"/>
          </a:xfrm>
          <a:prstGeom prst="roundRect">
            <a:avLst>
              <a:gd name="adj" fmla="val 10311"/>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Lighter grey: </a:t>
            </a:r>
            <a:r>
              <a:rPr lang="en-US" i="1" dirty="0">
                <a:solidFill>
                  <a:sysClr val="windowText" lastClr="000000"/>
                </a:solidFill>
              </a:rPr>
              <a:t>possible</a:t>
            </a:r>
            <a:r>
              <a:rPr lang="en-US" dirty="0">
                <a:solidFill>
                  <a:sysClr val="windowText" lastClr="000000"/>
                </a:solidFill>
              </a:rPr>
              <a:t> to get reading, but less likely </a:t>
            </a:r>
            <a:br>
              <a:rPr lang="en-US" dirty="0">
                <a:solidFill>
                  <a:sysClr val="windowText" lastClr="000000"/>
                </a:solidFill>
              </a:rPr>
            </a:br>
            <a:r>
              <a:rPr lang="en-US" dirty="0">
                <a:solidFill>
                  <a:sysClr val="windowText" lastClr="000000"/>
                </a:solidFill>
              </a:rPr>
              <a:t>(requires 1 mistake)</a:t>
            </a:r>
          </a:p>
        </p:txBody>
      </p:sp>
    </p:spTree>
    <p:extLst>
      <p:ext uri="{BB962C8B-B14F-4D97-AF65-F5344CB8AC3E}">
        <p14:creationId xmlns:p14="http://schemas.microsoft.com/office/powerpoint/2010/main" val="2945116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A5E84-6610-CCF0-D7B3-33A55C261AD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190E151-CA82-E866-961F-33250F3FEE7A}"/>
              </a:ext>
            </a:extLst>
          </p:cNvPr>
          <p:cNvSpPr>
            <a:spLocks noGrp="1"/>
          </p:cNvSpPr>
          <p:nvPr>
            <p:ph type="title"/>
          </p:nvPr>
        </p:nvSpPr>
        <p:spPr/>
        <p:txBody>
          <a:bodyPr/>
          <a:lstStyle/>
          <a:p>
            <a:r>
              <a:rPr lang="en-US" dirty="0"/>
              <a:t>Robot Localization (2)</a:t>
            </a:r>
          </a:p>
        </p:txBody>
      </p:sp>
      <p:sp>
        <p:nvSpPr>
          <p:cNvPr id="4" name="Date Placeholder 3">
            <a:extLst>
              <a:ext uri="{FF2B5EF4-FFF2-40B4-BE49-F238E27FC236}">
                <a16:creationId xmlns:a16="http://schemas.microsoft.com/office/drawing/2014/main" id="{9C3C16BD-1853-B193-5C2F-28AA29A5BBCB}"/>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68CDFF21-A83D-1FDD-40D3-81C903B359AA}"/>
              </a:ext>
            </a:extLst>
          </p:cNvPr>
          <p:cNvSpPr>
            <a:spLocks noGrp="1"/>
          </p:cNvSpPr>
          <p:nvPr>
            <p:ph type="sldNum" sz="quarter" idx="12"/>
          </p:nvPr>
        </p:nvSpPr>
        <p:spPr/>
        <p:txBody>
          <a:bodyPr/>
          <a:lstStyle/>
          <a:p>
            <a:fld id="{0C6CD854-DD62-6C4B-87F1-66B34D688D3F}" type="slidenum">
              <a:rPr lang="en-US" smtClean="0"/>
              <a:t>26</a:t>
            </a:fld>
            <a:endParaRPr lang="en-US"/>
          </a:p>
        </p:txBody>
      </p:sp>
      <p:sp>
        <p:nvSpPr>
          <p:cNvPr id="8" name="Text Box 38">
            <a:extLst>
              <a:ext uri="{FF2B5EF4-FFF2-40B4-BE49-F238E27FC236}">
                <a16:creationId xmlns:a16="http://schemas.microsoft.com/office/drawing/2014/main" id="{3C8127DD-54DC-E0A7-865D-CDD2C1124D29}"/>
              </a:ext>
            </a:extLst>
          </p:cNvPr>
          <p:cNvSpPr txBox="1">
            <a:spLocks noChangeArrowheads="1"/>
          </p:cNvSpPr>
          <p:nvPr/>
        </p:nvSpPr>
        <p:spPr bwMode="auto">
          <a:xfrm>
            <a:off x="8951641" y="6006047"/>
            <a:ext cx="2743200"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spcBef>
                <a:spcPct val="50000"/>
              </a:spcBef>
            </a:pPr>
            <a:r>
              <a:rPr lang="en-US" sz="1200" i="1" dirty="0">
                <a:latin typeface="Avenir Next" panose="020B0503020202020204" pitchFamily="34" charset="0"/>
                <a:cs typeface="Calibri"/>
              </a:rPr>
              <a:t>Example from </a:t>
            </a:r>
            <a:r>
              <a:rPr lang="de-DE" sz="1200" i="1" dirty="0">
                <a:latin typeface="Avenir Next" panose="020B0503020202020204" pitchFamily="34" charset="0"/>
                <a:cs typeface="Calibri"/>
              </a:rPr>
              <a:t>Michael Pfeiffer</a:t>
            </a:r>
            <a:endParaRPr lang="en-US" sz="1200" i="1" dirty="0">
              <a:latin typeface="Avenir Next" panose="020B0503020202020204" pitchFamily="34" charset="0"/>
              <a:cs typeface="Calibri"/>
            </a:endParaRPr>
          </a:p>
        </p:txBody>
      </p:sp>
      <p:sp>
        <p:nvSpPr>
          <p:cNvPr id="9" name="Rectangle 4">
            <a:extLst>
              <a:ext uri="{FF2B5EF4-FFF2-40B4-BE49-F238E27FC236}">
                <a16:creationId xmlns:a16="http://schemas.microsoft.com/office/drawing/2014/main" id="{4761996B-B0B7-6E30-6C47-038835CE1B45}"/>
              </a:ext>
              <a:ext uri="{C183D7F6-B498-43B3-948B-1728B52AA6E4}">
                <adec:decorative xmlns:adec="http://schemas.microsoft.com/office/drawing/2017/decorative" val="1"/>
              </a:ext>
            </a:extLst>
          </p:cNvPr>
          <p:cNvSpPr>
            <a:spLocks noChangeArrowheads="1"/>
          </p:cNvSpPr>
          <p:nvPr/>
        </p:nvSpPr>
        <p:spPr bwMode="auto">
          <a:xfrm>
            <a:off x="2286000" y="16146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10" name="Rectangle 5">
            <a:extLst>
              <a:ext uri="{FF2B5EF4-FFF2-40B4-BE49-F238E27FC236}">
                <a16:creationId xmlns:a16="http://schemas.microsoft.com/office/drawing/2014/main" id="{737394C1-C334-BB1B-91D5-79C31C6CEAF2}"/>
              </a:ext>
              <a:ext uri="{C183D7F6-B498-43B3-948B-1728B52AA6E4}">
                <adec:decorative xmlns:adec="http://schemas.microsoft.com/office/drawing/2017/decorative" val="1"/>
              </a:ext>
            </a:extLst>
          </p:cNvPr>
          <p:cNvSpPr>
            <a:spLocks noChangeArrowheads="1"/>
          </p:cNvSpPr>
          <p:nvPr/>
        </p:nvSpPr>
        <p:spPr bwMode="auto">
          <a:xfrm>
            <a:off x="2819400" y="1614614"/>
            <a:ext cx="533400" cy="533400"/>
          </a:xfrm>
          <a:prstGeom prst="rect">
            <a:avLst/>
          </a:prstGeom>
          <a:solidFill>
            <a:schemeClr val="tx1">
              <a:lumMod val="25000"/>
              <a:lumOff val="7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1" name="Rectangle 6">
            <a:extLst>
              <a:ext uri="{FF2B5EF4-FFF2-40B4-BE49-F238E27FC236}">
                <a16:creationId xmlns:a16="http://schemas.microsoft.com/office/drawing/2014/main" id="{866CAB1B-9F15-05DD-8AB0-A6E9D9768935}"/>
              </a:ext>
              <a:ext uri="{C183D7F6-B498-43B3-948B-1728B52AA6E4}">
                <adec:decorative xmlns:adec="http://schemas.microsoft.com/office/drawing/2017/decorative" val="1"/>
              </a:ext>
            </a:extLst>
          </p:cNvPr>
          <p:cNvSpPr>
            <a:spLocks noChangeArrowheads="1"/>
          </p:cNvSpPr>
          <p:nvPr/>
        </p:nvSpPr>
        <p:spPr bwMode="auto">
          <a:xfrm>
            <a:off x="3352800" y="1614614"/>
            <a:ext cx="533400" cy="533400"/>
          </a:xfrm>
          <a:prstGeom prst="rect">
            <a:avLst/>
          </a:prstGeom>
          <a:solidFill>
            <a:schemeClr val="tx1">
              <a:lumMod val="50000"/>
              <a:lumOff val="50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2" name="Rectangle 7">
            <a:extLst>
              <a:ext uri="{FF2B5EF4-FFF2-40B4-BE49-F238E27FC236}">
                <a16:creationId xmlns:a16="http://schemas.microsoft.com/office/drawing/2014/main" id="{D261322D-6B5F-A6EA-B11E-357282047EF1}"/>
              </a:ext>
              <a:ext uri="{C183D7F6-B498-43B3-948B-1728B52AA6E4}">
                <adec:decorative xmlns:adec="http://schemas.microsoft.com/office/drawing/2017/decorative" val="1"/>
              </a:ext>
            </a:extLst>
          </p:cNvPr>
          <p:cNvSpPr>
            <a:spLocks noChangeArrowheads="1"/>
          </p:cNvSpPr>
          <p:nvPr/>
        </p:nvSpPr>
        <p:spPr bwMode="auto">
          <a:xfrm>
            <a:off x="3886200" y="1614614"/>
            <a:ext cx="533400" cy="533400"/>
          </a:xfrm>
          <a:prstGeom prst="rect">
            <a:avLst/>
          </a:prstGeom>
          <a:solidFill>
            <a:schemeClr val="tx1">
              <a:lumMod val="50000"/>
              <a:lumOff val="50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3" name="Rectangle 8">
            <a:extLst>
              <a:ext uri="{FF2B5EF4-FFF2-40B4-BE49-F238E27FC236}">
                <a16:creationId xmlns:a16="http://schemas.microsoft.com/office/drawing/2014/main" id="{5E6E5912-987D-ED96-8CF4-35F961E76C11}"/>
              </a:ext>
              <a:ext uri="{C183D7F6-B498-43B3-948B-1728B52AA6E4}">
                <adec:decorative xmlns:adec="http://schemas.microsoft.com/office/drawing/2017/decorative" val="1"/>
              </a:ext>
            </a:extLst>
          </p:cNvPr>
          <p:cNvSpPr>
            <a:spLocks noChangeArrowheads="1"/>
          </p:cNvSpPr>
          <p:nvPr/>
        </p:nvSpPr>
        <p:spPr bwMode="auto">
          <a:xfrm>
            <a:off x="4419600" y="1614614"/>
            <a:ext cx="533400" cy="533400"/>
          </a:xfrm>
          <a:prstGeom prst="rect">
            <a:avLst/>
          </a:prstGeom>
          <a:solidFill>
            <a:schemeClr val="tx1">
              <a:lumMod val="50000"/>
              <a:lumOff val="50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4" name="Rectangle 9">
            <a:extLst>
              <a:ext uri="{FF2B5EF4-FFF2-40B4-BE49-F238E27FC236}">
                <a16:creationId xmlns:a16="http://schemas.microsoft.com/office/drawing/2014/main" id="{29C3870E-38D3-965A-07DC-4E5E7209C30E}"/>
              </a:ext>
              <a:ext uri="{C183D7F6-B498-43B3-948B-1728B52AA6E4}">
                <adec:decorative xmlns:adec="http://schemas.microsoft.com/office/drawing/2017/decorative" val="1"/>
              </a:ext>
            </a:extLst>
          </p:cNvPr>
          <p:cNvSpPr>
            <a:spLocks noChangeArrowheads="1"/>
          </p:cNvSpPr>
          <p:nvPr/>
        </p:nvSpPr>
        <p:spPr bwMode="auto">
          <a:xfrm>
            <a:off x="4953000" y="1614614"/>
            <a:ext cx="533400" cy="533400"/>
          </a:xfrm>
          <a:prstGeom prst="rect">
            <a:avLst/>
          </a:prstGeom>
          <a:solidFill>
            <a:schemeClr val="tx1">
              <a:lumMod val="25000"/>
              <a:lumOff val="7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5" name="Rectangle 10">
            <a:extLst>
              <a:ext uri="{FF2B5EF4-FFF2-40B4-BE49-F238E27FC236}">
                <a16:creationId xmlns:a16="http://schemas.microsoft.com/office/drawing/2014/main" id="{C834021B-35F6-713B-237C-AEEDCC7E543B}"/>
              </a:ext>
              <a:ext uri="{C183D7F6-B498-43B3-948B-1728B52AA6E4}">
                <adec:decorative xmlns:adec="http://schemas.microsoft.com/office/drawing/2017/decorative" val="1"/>
              </a:ext>
            </a:extLst>
          </p:cNvPr>
          <p:cNvSpPr>
            <a:spLocks noChangeArrowheads="1"/>
          </p:cNvSpPr>
          <p:nvPr/>
        </p:nvSpPr>
        <p:spPr bwMode="auto">
          <a:xfrm>
            <a:off x="5486400" y="1614614"/>
            <a:ext cx="533400" cy="533400"/>
          </a:xfrm>
          <a:prstGeom prst="rect">
            <a:avLst/>
          </a:prstGeom>
          <a:solidFill>
            <a:schemeClr val="tx1">
              <a:lumMod val="25000"/>
              <a:lumOff val="7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6" name="Rectangle 11">
            <a:extLst>
              <a:ext uri="{FF2B5EF4-FFF2-40B4-BE49-F238E27FC236}">
                <a16:creationId xmlns:a16="http://schemas.microsoft.com/office/drawing/2014/main" id="{E2CFAB4F-990B-80CE-7C6F-737F4849E36B}"/>
              </a:ext>
              <a:ext uri="{C183D7F6-B498-43B3-948B-1728B52AA6E4}">
                <adec:decorative xmlns:adec="http://schemas.microsoft.com/office/drawing/2017/decorative" val="1"/>
              </a:ext>
            </a:extLst>
          </p:cNvPr>
          <p:cNvSpPr>
            <a:spLocks noChangeArrowheads="1"/>
          </p:cNvSpPr>
          <p:nvPr/>
        </p:nvSpPr>
        <p:spPr bwMode="auto">
          <a:xfrm>
            <a:off x="6019800" y="16146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17" name="Rectangle 12">
            <a:extLst>
              <a:ext uri="{FF2B5EF4-FFF2-40B4-BE49-F238E27FC236}">
                <a16:creationId xmlns:a16="http://schemas.microsoft.com/office/drawing/2014/main" id="{C2A81921-343E-7630-46D2-219EE3BD0C49}"/>
              </a:ext>
              <a:ext uri="{C183D7F6-B498-43B3-948B-1728B52AA6E4}">
                <adec:decorative xmlns:adec="http://schemas.microsoft.com/office/drawing/2017/decorative" val="1"/>
              </a:ext>
            </a:extLst>
          </p:cNvPr>
          <p:cNvSpPr>
            <a:spLocks noChangeArrowheads="1"/>
          </p:cNvSpPr>
          <p:nvPr/>
        </p:nvSpPr>
        <p:spPr bwMode="auto">
          <a:xfrm>
            <a:off x="2286000" y="21480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18" name="Rectangle 13">
            <a:extLst>
              <a:ext uri="{FF2B5EF4-FFF2-40B4-BE49-F238E27FC236}">
                <a16:creationId xmlns:a16="http://schemas.microsoft.com/office/drawing/2014/main" id="{99CB8A4E-C8C9-2B25-BD7C-3614546E982E}"/>
              </a:ext>
              <a:ext uri="{C183D7F6-B498-43B3-948B-1728B52AA6E4}">
                <adec:decorative xmlns:adec="http://schemas.microsoft.com/office/drawing/2017/decorative" val="1"/>
              </a:ext>
            </a:extLst>
          </p:cNvPr>
          <p:cNvSpPr>
            <a:spLocks noChangeArrowheads="1"/>
          </p:cNvSpPr>
          <p:nvPr/>
        </p:nvSpPr>
        <p:spPr bwMode="auto">
          <a:xfrm>
            <a:off x="4953000" y="21480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19" name="Rectangle 14">
            <a:extLst>
              <a:ext uri="{FF2B5EF4-FFF2-40B4-BE49-F238E27FC236}">
                <a16:creationId xmlns:a16="http://schemas.microsoft.com/office/drawing/2014/main" id="{2BAABCB4-A35D-1C74-160D-D606534E7885}"/>
              </a:ext>
              <a:ext uri="{C183D7F6-B498-43B3-948B-1728B52AA6E4}">
                <adec:decorative xmlns:adec="http://schemas.microsoft.com/office/drawing/2017/decorative" val="1"/>
              </a:ext>
            </a:extLst>
          </p:cNvPr>
          <p:cNvSpPr>
            <a:spLocks noChangeArrowheads="1"/>
          </p:cNvSpPr>
          <p:nvPr/>
        </p:nvSpPr>
        <p:spPr bwMode="auto">
          <a:xfrm>
            <a:off x="6019800" y="21480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0" name="Rectangle 15">
            <a:extLst>
              <a:ext uri="{FF2B5EF4-FFF2-40B4-BE49-F238E27FC236}">
                <a16:creationId xmlns:a16="http://schemas.microsoft.com/office/drawing/2014/main" id="{B542B4DB-4708-D448-CC4F-C8126987A64B}"/>
              </a:ext>
              <a:ext uri="{C183D7F6-B498-43B3-948B-1728B52AA6E4}">
                <adec:decorative xmlns:adec="http://schemas.microsoft.com/office/drawing/2017/decorative" val="1"/>
              </a:ext>
            </a:extLst>
          </p:cNvPr>
          <p:cNvSpPr>
            <a:spLocks noChangeArrowheads="1"/>
          </p:cNvSpPr>
          <p:nvPr/>
        </p:nvSpPr>
        <p:spPr bwMode="auto">
          <a:xfrm>
            <a:off x="2286000" y="26814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1" name="Rectangle 16">
            <a:extLst>
              <a:ext uri="{FF2B5EF4-FFF2-40B4-BE49-F238E27FC236}">
                <a16:creationId xmlns:a16="http://schemas.microsoft.com/office/drawing/2014/main" id="{8073C4A1-E5A6-59F6-8E03-3CD11EA270BA}"/>
              </a:ext>
              <a:ext uri="{C183D7F6-B498-43B3-948B-1728B52AA6E4}">
                <adec:decorative xmlns:adec="http://schemas.microsoft.com/office/drawing/2017/decorative" val="1"/>
              </a:ext>
            </a:extLst>
          </p:cNvPr>
          <p:cNvSpPr>
            <a:spLocks noChangeArrowheads="1"/>
          </p:cNvSpPr>
          <p:nvPr/>
        </p:nvSpPr>
        <p:spPr bwMode="auto">
          <a:xfrm>
            <a:off x="4953000" y="26814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2" name="Rectangle 17">
            <a:extLst>
              <a:ext uri="{FF2B5EF4-FFF2-40B4-BE49-F238E27FC236}">
                <a16:creationId xmlns:a16="http://schemas.microsoft.com/office/drawing/2014/main" id="{A73342E6-D846-A26B-A119-4D51B6A73319}"/>
              </a:ext>
              <a:ext uri="{C183D7F6-B498-43B3-948B-1728B52AA6E4}">
                <adec:decorative xmlns:adec="http://schemas.microsoft.com/office/drawing/2017/decorative" val="1"/>
              </a:ext>
            </a:extLst>
          </p:cNvPr>
          <p:cNvSpPr>
            <a:spLocks noChangeArrowheads="1"/>
          </p:cNvSpPr>
          <p:nvPr/>
        </p:nvSpPr>
        <p:spPr bwMode="auto">
          <a:xfrm>
            <a:off x="6019800" y="26814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3" name="Rectangle 18">
            <a:extLst>
              <a:ext uri="{FF2B5EF4-FFF2-40B4-BE49-F238E27FC236}">
                <a16:creationId xmlns:a16="http://schemas.microsoft.com/office/drawing/2014/main" id="{3D7A298D-34B6-F0A9-E7A5-F68C8956AA94}"/>
              </a:ext>
              <a:ext uri="{C183D7F6-B498-43B3-948B-1728B52AA6E4}">
                <adec:decorative xmlns:adec="http://schemas.microsoft.com/office/drawing/2017/decorative" val="1"/>
              </a:ext>
            </a:extLst>
          </p:cNvPr>
          <p:cNvSpPr>
            <a:spLocks noChangeArrowheads="1"/>
          </p:cNvSpPr>
          <p:nvPr/>
        </p:nvSpPr>
        <p:spPr bwMode="auto">
          <a:xfrm>
            <a:off x="2286000" y="32148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4" name="Rectangle 19">
            <a:extLst>
              <a:ext uri="{FF2B5EF4-FFF2-40B4-BE49-F238E27FC236}">
                <a16:creationId xmlns:a16="http://schemas.microsoft.com/office/drawing/2014/main" id="{29B322CF-7424-C119-5609-231D7032AEF6}"/>
              </a:ext>
              <a:ext uri="{C183D7F6-B498-43B3-948B-1728B52AA6E4}">
                <adec:decorative xmlns:adec="http://schemas.microsoft.com/office/drawing/2017/decorative" val="1"/>
              </a:ext>
            </a:extLst>
          </p:cNvPr>
          <p:cNvSpPr>
            <a:spLocks noChangeArrowheads="1"/>
          </p:cNvSpPr>
          <p:nvPr/>
        </p:nvSpPr>
        <p:spPr bwMode="auto">
          <a:xfrm>
            <a:off x="2819400" y="3214814"/>
            <a:ext cx="533400" cy="533400"/>
          </a:xfrm>
          <a:prstGeom prst="rect">
            <a:avLst/>
          </a:prstGeom>
          <a:solidFill>
            <a:schemeClr val="tx1">
              <a:lumMod val="25000"/>
              <a:lumOff val="7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25" name="Rectangle 20">
            <a:extLst>
              <a:ext uri="{FF2B5EF4-FFF2-40B4-BE49-F238E27FC236}">
                <a16:creationId xmlns:a16="http://schemas.microsoft.com/office/drawing/2014/main" id="{62811AC3-402D-95EB-930D-71E2EBAEAA6C}"/>
              </a:ext>
              <a:ext uri="{C183D7F6-B498-43B3-948B-1728B52AA6E4}">
                <adec:decorative xmlns:adec="http://schemas.microsoft.com/office/drawing/2017/decorative" val="1"/>
              </a:ext>
            </a:extLst>
          </p:cNvPr>
          <p:cNvSpPr>
            <a:spLocks noChangeArrowheads="1"/>
          </p:cNvSpPr>
          <p:nvPr/>
        </p:nvSpPr>
        <p:spPr bwMode="auto">
          <a:xfrm>
            <a:off x="3352800" y="3214814"/>
            <a:ext cx="533400" cy="533400"/>
          </a:xfrm>
          <a:prstGeom prst="rect">
            <a:avLst/>
          </a:prstGeom>
          <a:solidFill>
            <a:schemeClr val="tx1">
              <a:lumMod val="50000"/>
              <a:lumOff val="50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26" name="Rectangle 21">
            <a:extLst>
              <a:ext uri="{FF2B5EF4-FFF2-40B4-BE49-F238E27FC236}">
                <a16:creationId xmlns:a16="http://schemas.microsoft.com/office/drawing/2014/main" id="{145AA248-F22F-A19F-6368-F3C8D88D3318}"/>
              </a:ext>
              <a:ext uri="{C183D7F6-B498-43B3-948B-1728B52AA6E4}">
                <adec:decorative xmlns:adec="http://schemas.microsoft.com/office/drawing/2017/decorative" val="1"/>
              </a:ext>
            </a:extLst>
          </p:cNvPr>
          <p:cNvSpPr>
            <a:spLocks noChangeArrowheads="1"/>
          </p:cNvSpPr>
          <p:nvPr/>
        </p:nvSpPr>
        <p:spPr bwMode="auto">
          <a:xfrm>
            <a:off x="3886200" y="3214814"/>
            <a:ext cx="533400" cy="533400"/>
          </a:xfrm>
          <a:prstGeom prst="rect">
            <a:avLst/>
          </a:prstGeom>
          <a:solidFill>
            <a:schemeClr val="tx1">
              <a:lumMod val="50000"/>
              <a:lumOff val="50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27" name="Rectangle 22">
            <a:extLst>
              <a:ext uri="{FF2B5EF4-FFF2-40B4-BE49-F238E27FC236}">
                <a16:creationId xmlns:a16="http://schemas.microsoft.com/office/drawing/2014/main" id="{5EA07410-1D2A-453A-5064-F532080F2547}"/>
              </a:ext>
              <a:ext uri="{C183D7F6-B498-43B3-948B-1728B52AA6E4}">
                <adec:decorative xmlns:adec="http://schemas.microsoft.com/office/drawing/2017/decorative" val="1"/>
              </a:ext>
            </a:extLst>
          </p:cNvPr>
          <p:cNvSpPr>
            <a:spLocks noChangeArrowheads="1"/>
          </p:cNvSpPr>
          <p:nvPr/>
        </p:nvSpPr>
        <p:spPr bwMode="auto">
          <a:xfrm>
            <a:off x="4419600" y="3214814"/>
            <a:ext cx="533400" cy="533400"/>
          </a:xfrm>
          <a:prstGeom prst="rect">
            <a:avLst/>
          </a:prstGeom>
          <a:solidFill>
            <a:schemeClr val="tx1">
              <a:lumMod val="50000"/>
              <a:lumOff val="50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28" name="Rectangle 23">
            <a:extLst>
              <a:ext uri="{FF2B5EF4-FFF2-40B4-BE49-F238E27FC236}">
                <a16:creationId xmlns:a16="http://schemas.microsoft.com/office/drawing/2014/main" id="{0F17634A-DF80-FF1E-D7F6-07D2C5A596D4}"/>
              </a:ext>
              <a:ext uri="{C183D7F6-B498-43B3-948B-1728B52AA6E4}">
                <adec:decorative xmlns:adec="http://schemas.microsoft.com/office/drawing/2017/decorative" val="1"/>
              </a:ext>
            </a:extLst>
          </p:cNvPr>
          <p:cNvSpPr>
            <a:spLocks noChangeArrowheads="1"/>
          </p:cNvSpPr>
          <p:nvPr/>
        </p:nvSpPr>
        <p:spPr bwMode="auto">
          <a:xfrm>
            <a:off x="4953000" y="3214814"/>
            <a:ext cx="533400" cy="533400"/>
          </a:xfrm>
          <a:prstGeom prst="rect">
            <a:avLst/>
          </a:prstGeom>
          <a:solidFill>
            <a:schemeClr val="tx1">
              <a:lumMod val="25000"/>
              <a:lumOff val="7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29" name="Rectangle 24">
            <a:extLst>
              <a:ext uri="{FF2B5EF4-FFF2-40B4-BE49-F238E27FC236}">
                <a16:creationId xmlns:a16="http://schemas.microsoft.com/office/drawing/2014/main" id="{02A74DCB-4AD4-0CB3-2900-6B62D1FBE9EB}"/>
              </a:ext>
              <a:ext uri="{C183D7F6-B498-43B3-948B-1728B52AA6E4}">
                <adec:decorative xmlns:adec="http://schemas.microsoft.com/office/drawing/2017/decorative" val="1"/>
              </a:ext>
            </a:extLst>
          </p:cNvPr>
          <p:cNvSpPr>
            <a:spLocks noChangeArrowheads="1"/>
          </p:cNvSpPr>
          <p:nvPr/>
        </p:nvSpPr>
        <p:spPr bwMode="auto">
          <a:xfrm>
            <a:off x="5486400" y="3214814"/>
            <a:ext cx="533400" cy="533400"/>
          </a:xfrm>
          <a:prstGeom prst="rect">
            <a:avLst/>
          </a:prstGeom>
          <a:solidFill>
            <a:schemeClr val="tx1">
              <a:lumMod val="25000"/>
              <a:lumOff val="7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30" name="Rectangle 25">
            <a:extLst>
              <a:ext uri="{FF2B5EF4-FFF2-40B4-BE49-F238E27FC236}">
                <a16:creationId xmlns:a16="http://schemas.microsoft.com/office/drawing/2014/main" id="{DE465E4E-BAE8-AE51-75D2-DC5683855457}"/>
              </a:ext>
              <a:ext uri="{C183D7F6-B498-43B3-948B-1728B52AA6E4}">
                <adec:decorative xmlns:adec="http://schemas.microsoft.com/office/drawing/2017/decorative" val="1"/>
              </a:ext>
            </a:extLst>
          </p:cNvPr>
          <p:cNvSpPr>
            <a:spLocks noChangeArrowheads="1"/>
          </p:cNvSpPr>
          <p:nvPr/>
        </p:nvSpPr>
        <p:spPr bwMode="auto">
          <a:xfrm>
            <a:off x="6019800" y="32148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31" name="Rectangle 26">
            <a:extLst>
              <a:ext uri="{FF2B5EF4-FFF2-40B4-BE49-F238E27FC236}">
                <a16:creationId xmlns:a16="http://schemas.microsoft.com/office/drawing/2014/main" id="{9D7E2D19-5E53-C198-99A9-7A0C346954D1}"/>
              </a:ext>
              <a:ext uri="{C183D7F6-B498-43B3-948B-1728B52AA6E4}">
                <adec:decorative xmlns:adec="http://schemas.microsoft.com/office/drawing/2017/decorative" val="1"/>
              </a:ext>
            </a:extLst>
          </p:cNvPr>
          <p:cNvSpPr>
            <a:spLocks noChangeArrowheads="1"/>
          </p:cNvSpPr>
          <p:nvPr/>
        </p:nvSpPr>
        <p:spPr bwMode="auto">
          <a:xfrm>
            <a:off x="2819400" y="2148014"/>
            <a:ext cx="2133600" cy="1066800"/>
          </a:xfrm>
          <a:prstGeom prst="rect">
            <a:avLst/>
          </a:prstGeom>
          <a:solidFill>
            <a:schemeClr val="bg1"/>
          </a:solidFill>
          <a:ln w="38100">
            <a:solidFill>
              <a:schemeClr val="tx1"/>
            </a:solidFill>
            <a:miter lim="800000"/>
            <a:headEnd/>
            <a:tailEnd/>
          </a:ln>
        </p:spPr>
        <p:txBody>
          <a:bodyPr wrap="none" anchor="ctr"/>
          <a:lstStyle/>
          <a:p>
            <a:endParaRPr lang="en-US">
              <a:latin typeface="Calibri"/>
              <a:cs typeface="Calibri"/>
            </a:endParaRPr>
          </a:p>
        </p:txBody>
      </p:sp>
      <p:sp>
        <p:nvSpPr>
          <p:cNvPr id="32" name="Rectangle 27">
            <a:extLst>
              <a:ext uri="{FF2B5EF4-FFF2-40B4-BE49-F238E27FC236}">
                <a16:creationId xmlns:a16="http://schemas.microsoft.com/office/drawing/2014/main" id="{738BF072-D48E-DBED-EFE1-1DD92A516DAA}"/>
              </a:ext>
              <a:ext uri="{C183D7F6-B498-43B3-948B-1728B52AA6E4}">
                <adec:decorative xmlns:adec="http://schemas.microsoft.com/office/drawing/2017/decorative" val="1"/>
              </a:ext>
            </a:extLst>
          </p:cNvPr>
          <p:cNvSpPr>
            <a:spLocks noChangeArrowheads="1"/>
          </p:cNvSpPr>
          <p:nvPr/>
        </p:nvSpPr>
        <p:spPr bwMode="auto">
          <a:xfrm>
            <a:off x="2286000" y="1614614"/>
            <a:ext cx="4267200" cy="2133600"/>
          </a:xfrm>
          <a:prstGeom prst="rect">
            <a:avLst/>
          </a:prstGeom>
          <a:noFill/>
          <a:ln w="3810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atin typeface="Calibri"/>
              <a:cs typeface="Calibri"/>
            </a:endParaRPr>
          </a:p>
        </p:txBody>
      </p:sp>
      <p:sp>
        <p:nvSpPr>
          <p:cNvPr id="33" name="Rectangle 28">
            <a:extLst>
              <a:ext uri="{FF2B5EF4-FFF2-40B4-BE49-F238E27FC236}">
                <a16:creationId xmlns:a16="http://schemas.microsoft.com/office/drawing/2014/main" id="{404A6927-FBDF-16EA-A39B-C96828D1AB75}"/>
              </a:ext>
              <a:ext uri="{C183D7F6-B498-43B3-948B-1728B52AA6E4}">
                <adec:decorative xmlns:adec="http://schemas.microsoft.com/office/drawing/2017/decorative" val="1"/>
              </a:ext>
            </a:extLst>
          </p:cNvPr>
          <p:cNvSpPr>
            <a:spLocks noChangeArrowheads="1"/>
          </p:cNvSpPr>
          <p:nvPr/>
        </p:nvSpPr>
        <p:spPr bwMode="auto">
          <a:xfrm>
            <a:off x="5486400" y="2148014"/>
            <a:ext cx="533400" cy="1066800"/>
          </a:xfrm>
          <a:prstGeom prst="rect">
            <a:avLst/>
          </a:prstGeom>
          <a:noFill/>
          <a:ln w="3810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atin typeface="Calibri"/>
              <a:cs typeface="Calibri"/>
            </a:endParaRPr>
          </a:p>
        </p:txBody>
      </p:sp>
      <p:sp>
        <p:nvSpPr>
          <p:cNvPr id="34" name="Rectangle 29">
            <a:extLst>
              <a:ext uri="{FF2B5EF4-FFF2-40B4-BE49-F238E27FC236}">
                <a16:creationId xmlns:a16="http://schemas.microsoft.com/office/drawing/2014/main" id="{D9818265-A9E6-2C64-0125-F14AEBD268E9}"/>
              </a:ext>
              <a:ext uri="{C183D7F6-B498-43B3-948B-1728B52AA6E4}">
                <adec:decorative xmlns:adec="http://schemas.microsoft.com/office/drawing/2017/decorative" val="1"/>
              </a:ext>
            </a:extLst>
          </p:cNvPr>
          <p:cNvSpPr>
            <a:spLocks noChangeArrowheads="1"/>
          </p:cNvSpPr>
          <p:nvPr/>
        </p:nvSpPr>
        <p:spPr bwMode="auto">
          <a:xfrm>
            <a:off x="2286000" y="4205414"/>
            <a:ext cx="4267200" cy="228600"/>
          </a:xfrm>
          <a:prstGeom prst="rect">
            <a:avLst/>
          </a:prstGeom>
          <a:gradFill rotWithShape="0">
            <a:gsLst>
              <a:gs pos="0">
                <a:schemeClr val="bg1"/>
              </a:gs>
              <a:gs pos="100000">
                <a:schemeClr val="tx1"/>
              </a:gs>
            </a:gsLst>
            <a:lin ang="0" scaled="1"/>
          </a:gradFill>
          <a:ln w="9525">
            <a:solidFill>
              <a:schemeClr val="tx1"/>
            </a:solidFill>
            <a:miter lim="800000"/>
            <a:headEnd/>
            <a:tailEnd/>
          </a:ln>
        </p:spPr>
        <p:txBody>
          <a:bodyPr wrap="none" anchor="ctr"/>
          <a:lstStyle/>
          <a:p>
            <a:endParaRPr lang="en-US">
              <a:latin typeface="Calibri"/>
              <a:cs typeface="Calibri"/>
            </a:endParaRPr>
          </a:p>
        </p:txBody>
      </p:sp>
      <p:sp>
        <p:nvSpPr>
          <p:cNvPr id="35" name="Rectangle 30">
            <a:extLst>
              <a:ext uri="{FF2B5EF4-FFF2-40B4-BE49-F238E27FC236}">
                <a16:creationId xmlns:a16="http://schemas.microsoft.com/office/drawing/2014/main" id="{208BCE98-CC40-F464-93D8-D7252F937EC8}"/>
              </a:ext>
            </a:extLst>
          </p:cNvPr>
          <p:cNvSpPr>
            <a:spLocks noChangeArrowheads="1"/>
          </p:cNvSpPr>
          <p:nvPr/>
        </p:nvSpPr>
        <p:spPr bwMode="auto">
          <a:xfrm>
            <a:off x="4419600" y="4495799"/>
            <a:ext cx="2133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r"/>
            <a:r>
              <a:rPr lang="de-DE" dirty="0">
                <a:cs typeface="Calibri"/>
              </a:rPr>
              <a:t>1</a:t>
            </a:r>
            <a:endParaRPr lang="en-US" dirty="0">
              <a:cs typeface="Calibri"/>
            </a:endParaRPr>
          </a:p>
        </p:txBody>
      </p:sp>
      <p:sp>
        <p:nvSpPr>
          <p:cNvPr id="36" name="Rectangle 31">
            <a:extLst>
              <a:ext uri="{FF2B5EF4-FFF2-40B4-BE49-F238E27FC236}">
                <a16:creationId xmlns:a16="http://schemas.microsoft.com/office/drawing/2014/main" id="{0EE993C9-1D63-5200-EEAB-BF1DA7BB1917}"/>
              </a:ext>
            </a:extLst>
          </p:cNvPr>
          <p:cNvSpPr>
            <a:spLocks noChangeArrowheads="1"/>
          </p:cNvSpPr>
          <p:nvPr/>
        </p:nvSpPr>
        <p:spPr bwMode="auto">
          <a:xfrm>
            <a:off x="2286000" y="4495799"/>
            <a:ext cx="2133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r>
              <a:rPr lang="de-DE" dirty="0">
                <a:cs typeface="Calibri"/>
              </a:rPr>
              <a:t>0</a:t>
            </a:r>
            <a:endParaRPr lang="en-US" dirty="0">
              <a:cs typeface="Calibri"/>
            </a:endParaRPr>
          </a:p>
        </p:txBody>
      </p:sp>
      <p:sp>
        <p:nvSpPr>
          <p:cNvPr id="37" name="Rectangle 32">
            <a:extLst>
              <a:ext uri="{FF2B5EF4-FFF2-40B4-BE49-F238E27FC236}">
                <a16:creationId xmlns:a16="http://schemas.microsoft.com/office/drawing/2014/main" id="{F4347DCC-5CE5-4F4C-E85E-651AD95CB563}"/>
              </a:ext>
            </a:extLst>
          </p:cNvPr>
          <p:cNvSpPr>
            <a:spLocks noChangeArrowheads="1"/>
          </p:cNvSpPr>
          <p:nvPr/>
        </p:nvSpPr>
        <p:spPr bwMode="auto">
          <a:xfrm>
            <a:off x="845947" y="4179671"/>
            <a:ext cx="1371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r"/>
            <a:r>
              <a:rPr lang="de-DE" sz="1400" b="1" dirty="0" err="1">
                <a:latin typeface="+mj-lt"/>
                <a:cs typeface="Calibri"/>
              </a:rPr>
              <a:t>Probability</a:t>
            </a:r>
            <a:endParaRPr lang="en-US" sz="1400" b="1" dirty="0">
              <a:latin typeface="+mj-lt"/>
              <a:cs typeface="Calibri"/>
            </a:endParaRPr>
          </a:p>
        </p:txBody>
      </p:sp>
      <p:sp>
        <p:nvSpPr>
          <p:cNvPr id="38" name="Oval 33">
            <a:extLst>
              <a:ext uri="{FF2B5EF4-FFF2-40B4-BE49-F238E27FC236}">
                <a16:creationId xmlns:a16="http://schemas.microsoft.com/office/drawing/2014/main" id="{F518425A-A960-2565-893D-2930FF413514}"/>
              </a:ext>
              <a:ext uri="{C183D7F6-B498-43B3-948B-1728B52AA6E4}">
                <adec:decorative xmlns:adec="http://schemas.microsoft.com/office/drawing/2017/decorative" val="1"/>
              </a:ext>
            </a:extLst>
          </p:cNvPr>
          <p:cNvSpPr>
            <a:spLocks noChangeArrowheads="1"/>
          </p:cNvSpPr>
          <p:nvPr/>
        </p:nvSpPr>
        <p:spPr bwMode="auto">
          <a:xfrm>
            <a:off x="3426943" y="1690814"/>
            <a:ext cx="381000" cy="381000"/>
          </a:xfrm>
          <a:prstGeom prst="ellipse">
            <a:avLst/>
          </a:prstGeom>
          <a:solidFill>
            <a:schemeClr val="accent2"/>
          </a:solidFill>
          <a:ln w="9525">
            <a:noFill/>
            <a:round/>
            <a:headEnd/>
            <a:tailEnd/>
          </a:ln>
        </p:spPr>
        <p:txBody>
          <a:bodyPr wrap="none" anchor="ctr"/>
          <a:lstStyle/>
          <a:p>
            <a:endParaRPr lang="en-US">
              <a:latin typeface="Calibri"/>
              <a:cs typeface="Calibri"/>
            </a:endParaRPr>
          </a:p>
        </p:txBody>
      </p:sp>
      <p:sp>
        <p:nvSpPr>
          <p:cNvPr id="39" name="Line 34">
            <a:extLst>
              <a:ext uri="{FF2B5EF4-FFF2-40B4-BE49-F238E27FC236}">
                <a16:creationId xmlns:a16="http://schemas.microsoft.com/office/drawing/2014/main" id="{A84FA5C1-2276-C01E-1547-19A0FB138C82}"/>
              </a:ext>
              <a:ext uri="{C183D7F6-B498-43B3-948B-1728B52AA6E4}">
                <adec:decorative xmlns:adec="http://schemas.microsoft.com/office/drawing/2017/decorative" val="1"/>
              </a:ext>
            </a:extLst>
          </p:cNvPr>
          <p:cNvSpPr>
            <a:spLocks noChangeShapeType="1"/>
          </p:cNvSpPr>
          <p:nvPr/>
        </p:nvSpPr>
        <p:spPr bwMode="auto">
          <a:xfrm flipV="1">
            <a:off x="3622206" y="1357439"/>
            <a:ext cx="0" cy="304800"/>
          </a:xfrm>
          <a:prstGeom prst="line">
            <a:avLst/>
          </a:prstGeom>
          <a:noFill/>
          <a:ln w="9525">
            <a:solidFill>
              <a:schemeClr val="accent3"/>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0" name="Line 35">
            <a:extLst>
              <a:ext uri="{FF2B5EF4-FFF2-40B4-BE49-F238E27FC236}">
                <a16:creationId xmlns:a16="http://schemas.microsoft.com/office/drawing/2014/main" id="{FE2189ED-C7DA-19AC-CA6A-D98B55005766}"/>
              </a:ext>
              <a:ext uri="{C183D7F6-B498-43B3-948B-1728B52AA6E4}">
                <adec:decorative xmlns:adec="http://schemas.microsoft.com/office/drawing/2017/decorative" val="1"/>
              </a:ext>
            </a:extLst>
          </p:cNvPr>
          <p:cNvSpPr>
            <a:spLocks noChangeShapeType="1"/>
          </p:cNvSpPr>
          <p:nvPr/>
        </p:nvSpPr>
        <p:spPr bwMode="auto">
          <a:xfrm>
            <a:off x="3617443" y="2067052"/>
            <a:ext cx="0" cy="257175"/>
          </a:xfrm>
          <a:prstGeom prst="line">
            <a:avLst/>
          </a:prstGeom>
          <a:noFill/>
          <a:ln w="9525">
            <a:solidFill>
              <a:schemeClr val="accent3"/>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1" name="Line 36">
            <a:extLst>
              <a:ext uri="{FF2B5EF4-FFF2-40B4-BE49-F238E27FC236}">
                <a16:creationId xmlns:a16="http://schemas.microsoft.com/office/drawing/2014/main" id="{6D19FE13-13CE-2383-2D04-C21B3302B570}"/>
              </a:ext>
              <a:ext uri="{C183D7F6-B498-43B3-948B-1728B52AA6E4}">
                <adec:decorative xmlns:adec="http://schemas.microsoft.com/office/drawing/2017/decorative" val="1"/>
              </a:ext>
            </a:extLst>
          </p:cNvPr>
          <p:cNvSpPr>
            <a:spLocks noChangeShapeType="1"/>
          </p:cNvSpPr>
          <p:nvPr/>
        </p:nvSpPr>
        <p:spPr bwMode="auto">
          <a:xfrm flipH="1">
            <a:off x="3174531" y="1881314"/>
            <a:ext cx="242887" cy="0"/>
          </a:xfrm>
          <a:prstGeom prst="line">
            <a:avLst/>
          </a:prstGeom>
          <a:noFill/>
          <a:ln w="9525">
            <a:solidFill>
              <a:schemeClr val="accent2"/>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2" name="Line 37">
            <a:extLst>
              <a:ext uri="{FF2B5EF4-FFF2-40B4-BE49-F238E27FC236}">
                <a16:creationId xmlns:a16="http://schemas.microsoft.com/office/drawing/2014/main" id="{8D5487C8-DE57-003D-E50B-AA59B764D67E}"/>
              </a:ext>
              <a:ext uri="{C183D7F6-B498-43B3-948B-1728B52AA6E4}">
                <adec:decorative xmlns:adec="http://schemas.microsoft.com/office/drawing/2017/decorative" val="1"/>
              </a:ext>
            </a:extLst>
          </p:cNvPr>
          <p:cNvSpPr>
            <a:spLocks noChangeShapeType="1"/>
          </p:cNvSpPr>
          <p:nvPr/>
        </p:nvSpPr>
        <p:spPr bwMode="auto">
          <a:xfrm flipH="1">
            <a:off x="3826993" y="1889031"/>
            <a:ext cx="381000" cy="1808"/>
          </a:xfrm>
          <a:prstGeom prst="line">
            <a:avLst/>
          </a:prstGeom>
          <a:noFill/>
          <a:ln w="57150">
            <a:solidFill>
              <a:schemeClr val="accent1"/>
            </a:solidFill>
            <a:round/>
            <a:headEnd type="triangle" w="med" len="med"/>
            <a:tailEn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pic>
        <p:nvPicPr>
          <p:cNvPr id="43" name="Picture 42" descr="Illustration of a self-navigating robot with a lidar sensor on the top of its chassis shooting green lasers in all directions.">
            <a:extLst>
              <a:ext uri="{FF2B5EF4-FFF2-40B4-BE49-F238E27FC236}">
                <a16:creationId xmlns:a16="http://schemas.microsoft.com/office/drawing/2014/main" id="{7F7ED3BB-ABB0-5D5F-E0FB-E1BAC1D348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8307" y="2067237"/>
            <a:ext cx="3536186" cy="2266325"/>
          </a:xfrm>
          <a:prstGeom prst="rect">
            <a:avLst/>
          </a:prstGeom>
        </p:spPr>
      </p:pic>
      <mc:AlternateContent xmlns:mc="http://schemas.openxmlformats.org/markup-compatibility/2006" xmlns:a14="http://schemas.microsoft.com/office/drawing/2010/main">
        <mc:Choice Requires="a14">
          <p:sp>
            <p:nvSpPr>
              <p:cNvPr id="3" name="Rounded Rectangle 2">
                <a:extLst>
                  <a:ext uri="{FF2B5EF4-FFF2-40B4-BE49-F238E27FC236}">
                    <a16:creationId xmlns:a16="http://schemas.microsoft.com/office/drawing/2014/main" id="{9754AD78-6A17-8BE9-1C6B-D9C7B1C940DB}"/>
                  </a:ext>
                </a:extLst>
              </p:cNvPr>
              <p:cNvSpPr/>
              <p:nvPr/>
            </p:nvSpPr>
            <p:spPr>
              <a:xfrm>
                <a:off x="615004" y="1567670"/>
                <a:ext cx="1055260" cy="533400"/>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1" i="1" smtClean="0">
                          <a:solidFill>
                            <a:schemeClr val="accent3"/>
                          </a:solidFill>
                          <a:latin typeface="Cambria Math" panose="02040503050406030204" pitchFamily="18" charset="0"/>
                        </a:rPr>
                        <m:t>𝒕</m:t>
                      </m:r>
                      <m:r>
                        <a:rPr lang="en-US" b="1" i="1" smtClean="0">
                          <a:solidFill>
                            <a:schemeClr val="accent3"/>
                          </a:solidFill>
                          <a:latin typeface="Cambria Math" panose="02040503050406030204" pitchFamily="18" charset="0"/>
                        </a:rPr>
                        <m:t>=</m:t>
                      </m:r>
                      <m:r>
                        <a:rPr lang="en-US" b="1" i="1" smtClean="0">
                          <a:solidFill>
                            <a:schemeClr val="accent3"/>
                          </a:solidFill>
                          <a:latin typeface="Cambria Math" panose="02040503050406030204" pitchFamily="18" charset="0"/>
                        </a:rPr>
                        <m:t>𝟐</m:t>
                      </m:r>
                    </m:oMath>
                  </m:oMathPara>
                </a14:m>
                <a:endParaRPr lang="en-US" b="1" dirty="0">
                  <a:solidFill>
                    <a:schemeClr val="accent3"/>
                  </a:solidFill>
                </a:endParaRPr>
              </a:p>
            </p:txBody>
          </p:sp>
        </mc:Choice>
        <mc:Fallback xmlns="">
          <p:sp>
            <p:nvSpPr>
              <p:cNvPr id="3" name="Rounded Rectangle 2">
                <a:extLst>
                  <a:ext uri="{FF2B5EF4-FFF2-40B4-BE49-F238E27FC236}">
                    <a16:creationId xmlns:a16="http://schemas.microsoft.com/office/drawing/2014/main" id="{9754AD78-6A17-8BE9-1C6B-D9C7B1C940DB}"/>
                  </a:ext>
                </a:extLst>
              </p:cNvPr>
              <p:cNvSpPr>
                <a:spLocks noRot="1" noChangeAspect="1" noMove="1" noResize="1" noEditPoints="1" noAdjustHandles="1" noChangeArrowheads="1" noChangeShapeType="1" noTextEdit="1"/>
              </p:cNvSpPr>
              <p:nvPr/>
            </p:nvSpPr>
            <p:spPr>
              <a:xfrm>
                <a:off x="615004" y="1567670"/>
                <a:ext cx="1055260" cy="533400"/>
              </a:xfrm>
              <a:prstGeom prst="roundRect">
                <a:avLst/>
              </a:prstGeom>
              <a:blipFill>
                <a:blip r:embed="rId3"/>
                <a:stretch>
                  <a:fillRect/>
                </a:stretch>
              </a:blipFill>
              <a:ln w="38100">
                <a:solidFill>
                  <a:schemeClr val="accent3"/>
                </a:solidFill>
              </a:ln>
            </p:spPr>
            <p:txBody>
              <a:bodyPr/>
              <a:lstStyle/>
              <a:p>
                <a:r>
                  <a:rPr lang="en-US">
                    <a:noFill/>
                  </a:rPr>
                  <a:t> </a:t>
                </a:r>
              </a:p>
            </p:txBody>
          </p:sp>
        </mc:Fallback>
      </mc:AlternateContent>
    </p:spTree>
    <p:extLst>
      <p:ext uri="{BB962C8B-B14F-4D97-AF65-F5344CB8AC3E}">
        <p14:creationId xmlns:p14="http://schemas.microsoft.com/office/powerpoint/2010/main" val="17173205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5CF88-232B-4F90-4F36-9802BBE8919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E798745-C0FF-175B-E1D4-26E5A0C3BB9B}"/>
              </a:ext>
            </a:extLst>
          </p:cNvPr>
          <p:cNvSpPr>
            <a:spLocks noGrp="1"/>
          </p:cNvSpPr>
          <p:nvPr>
            <p:ph type="title"/>
          </p:nvPr>
        </p:nvSpPr>
        <p:spPr/>
        <p:txBody>
          <a:bodyPr/>
          <a:lstStyle/>
          <a:p>
            <a:r>
              <a:rPr lang="en-US" dirty="0"/>
              <a:t>Robot Localization (3)</a:t>
            </a:r>
          </a:p>
        </p:txBody>
      </p:sp>
      <p:sp>
        <p:nvSpPr>
          <p:cNvPr id="4" name="Date Placeholder 3">
            <a:extLst>
              <a:ext uri="{FF2B5EF4-FFF2-40B4-BE49-F238E27FC236}">
                <a16:creationId xmlns:a16="http://schemas.microsoft.com/office/drawing/2014/main" id="{4B11F0C9-033C-893F-166A-63C897B071F3}"/>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057459AE-D637-ADDB-A167-5084D9120A08}"/>
              </a:ext>
            </a:extLst>
          </p:cNvPr>
          <p:cNvSpPr>
            <a:spLocks noGrp="1"/>
          </p:cNvSpPr>
          <p:nvPr>
            <p:ph type="sldNum" sz="quarter" idx="12"/>
          </p:nvPr>
        </p:nvSpPr>
        <p:spPr/>
        <p:txBody>
          <a:bodyPr/>
          <a:lstStyle/>
          <a:p>
            <a:fld id="{0C6CD854-DD62-6C4B-87F1-66B34D688D3F}" type="slidenum">
              <a:rPr lang="en-US" smtClean="0"/>
              <a:t>27</a:t>
            </a:fld>
            <a:endParaRPr lang="en-US"/>
          </a:p>
        </p:txBody>
      </p:sp>
      <p:sp>
        <p:nvSpPr>
          <p:cNvPr id="8" name="Text Box 38">
            <a:extLst>
              <a:ext uri="{FF2B5EF4-FFF2-40B4-BE49-F238E27FC236}">
                <a16:creationId xmlns:a16="http://schemas.microsoft.com/office/drawing/2014/main" id="{94F43108-1E59-C857-4B57-8A3BD6B9DA7C}"/>
              </a:ext>
            </a:extLst>
          </p:cNvPr>
          <p:cNvSpPr txBox="1">
            <a:spLocks noChangeArrowheads="1"/>
          </p:cNvSpPr>
          <p:nvPr/>
        </p:nvSpPr>
        <p:spPr bwMode="auto">
          <a:xfrm>
            <a:off x="8951641" y="6006047"/>
            <a:ext cx="2743200"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spcBef>
                <a:spcPct val="50000"/>
              </a:spcBef>
            </a:pPr>
            <a:r>
              <a:rPr lang="en-US" sz="1200" i="1" dirty="0">
                <a:latin typeface="Avenir Next" panose="020B0503020202020204" pitchFamily="34" charset="0"/>
                <a:cs typeface="Calibri"/>
              </a:rPr>
              <a:t>Example from </a:t>
            </a:r>
            <a:r>
              <a:rPr lang="de-DE" sz="1200" i="1" dirty="0">
                <a:latin typeface="Avenir Next" panose="020B0503020202020204" pitchFamily="34" charset="0"/>
                <a:cs typeface="Calibri"/>
              </a:rPr>
              <a:t>Michael Pfeiffer</a:t>
            </a:r>
            <a:endParaRPr lang="en-US" sz="1200" i="1" dirty="0">
              <a:latin typeface="Avenir Next" panose="020B0503020202020204" pitchFamily="34" charset="0"/>
              <a:cs typeface="Calibri"/>
            </a:endParaRPr>
          </a:p>
        </p:txBody>
      </p:sp>
      <p:sp>
        <p:nvSpPr>
          <p:cNvPr id="9" name="Rectangle 4">
            <a:extLst>
              <a:ext uri="{FF2B5EF4-FFF2-40B4-BE49-F238E27FC236}">
                <a16:creationId xmlns:a16="http://schemas.microsoft.com/office/drawing/2014/main" id="{CDE9DF0A-6304-4D60-2CF5-7F65950545C7}"/>
              </a:ext>
              <a:ext uri="{C183D7F6-B498-43B3-948B-1728B52AA6E4}">
                <adec:decorative xmlns:adec="http://schemas.microsoft.com/office/drawing/2017/decorative" val="1"/>
              </a:ext>
            </a:extLst>
          </p:cNvPr>
          <p:cNvSpPr>
            <a:spLocks noChangeArrowheads="1"/>
          </p:cNvSpPr>
          <p:nvPr/>
        </p:nvSpPr>
        <p:spPr bwMode="auto">
          <a:xfrm>
            <a:off x="2286000" y="16146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10" name="Rectangle 5">
            <a:extLst>
              <a:ext uri="{FF2B5EF4-FFF2-40B4-BE49-F238E27FC236}">
                <a16:creationId xmlns:a16="http://schemas.microsoft.com/office/drawing/2014/main" id="{2C65FAC0-2347-A95E-2DA3-01E5C4F24314}"/>
              </a:ext>
              <a:ext uri="{C183D7F6-B498-43B3-948B-1728B52AA6E4}">
                <adec:decorative xmlns:adec="http://schemas.microsoft.com/office/drawing/2017/decorative" val="1"/>
              </a:ext>
            </a:extLst>
          </p:cNvPr>
          <p:cNvSpPr>
            <a:spLocks noChangeArrowheads="1"/>
          </p:cNvSpPr>
          <p:nvPr/>
        </p:nvSpPr>
        <p:spPr bwMode="auto">
          <a:xfrm>
            <a:off x="2819400" y="1614614"/>
            <a:ext cx="533400" cy="533400"/>
          </a:xfrm>
          <a:prstGeom prst="rect">
            <a:avLst/>
          </a:prstGeom>
          <a:solidFill>
            <a:schemeClr val="tx1">
              <a:lumMod val="10000"/>
              <a:lumOff val="90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1" name="Rectangle 6">
            <a:extLst>
              <a:ext uri="{FF2B5EF4-FFF2-40B4-BE49-F238E27FC236}">
                <a16:creationId xmlns:a16="http://schemas.microsoft.com/office/drawing/2014/main" id="{92D25F2B-3837-D803-2974-72A9226F8915}"/>
              </a:ext>
              <a:ext uri="{C183D7F6-B498-43B3-948B-1728B52AA6E4}">
                <adec:decorative xmlns:adec="http://schemas.microsoft.com/office/drawing/2017/decorative" val="1"/>
              </a:ext>
            </a:extLst>
          </p:cNvPr>
          <p:cNvSpPr>
            <a:spLocks noChangeArrowheads="1"/>
          </p:cNvSpPr>
          <p:nvPr/>
        </p:nvSpPr>
        <p:spPr bwMode="auto">
          <a:xfrm>
            <a:off x="3352800" y="1614614"/>
            <a:ext cx="533400" cy="533400"/>
          </a:xfrm>
          <a:prstGeom prst="rect">
            <a:avLst/>
          </a:prstGeom>
          <a:solidFill>
            <a:schemeClr val="tx1">
              <a:lumMod val="25000"/>
              <a:lumOff val="7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2" name="Rectangle 7">
            <a:extLst>
              <a:ext uri="{FF2B5EF4-FFF2-40B4-BE49-F238E27FC236}">
                <a16:creationId xmlns:a16="http://schemas.microsoft.com/office/drawing/2014/main" id="{F0CC8BEA-59A1-141D-8024-2AED297B7EC6}"/>
              </a:ext>
              <a:ext uri="{C183D7F6-B498-43B3-948B-1728B52AA6E4}">
                <adec:decorative xmlns:adec="http://schemas.microsoft.com/office/drawing/2017/decorative" val="1"/>
              </a:ext>
            </a:extLst>
          </p:cNvPr>
          <p:cNvSpPr>
            <a:spLocks noChangeArrowheads="1"/>
          </p:cNvSpPr>
          <p:nvPr/>
        </p:nvSpPr>
        <p:spPr bwMode="auto">
          <a:xfrm>
            <a:off x="3886200" y="1614614"/>
            <a:ext cx="533400" cy="533400"/>
          </a:xfrm>
          <a:prstGeom prst="rect">
            <a:avLst/>
          </a:prstGeom>
          <a:solidFill>
            <a:schemeClr val="tx1">
              <a:lumMod val="75000"/>
              <a:lumOff val="2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3" name="Rectangle 8">
            <a:extLst>
              <a:ext uri="{FF2B5EF4-FFF2-40B4-BE49-F238E27FC236}">
                <a16:creationId xmlns:a16="http://schemas.microsoft.com/office/drawing/2014/main" id="{2F789BD5-1A05-046D-5A37-54E7337501DC}"/>
              </a:ext>
              <a:ext uri="{C183D7F6-B498-43B3-948B-1728B52AA6E4}">
                <adec:decorative xmlns:adec="http://schemas.microsoft.com/office/drawing/2017/decorative" val="1"/>
              </a:ext>
            </a:extLst>
          </p:cNvPr>
          <p:cNvSpPr>
            <a:spLocks noChangeArrowheads="1"/>
          </p:cNvSpPr>
          <p:nvPr/>
        </p:nvSpPr>
        <p:spPr bwMode="auto">
          <a:xfrm>
            <a:off x="4419600" y="1614614"/>
            <a:ext cx="533400" cy="533400"/>
          </a:xfrm>
          <a:prstGeom prst="rect">
            <a:avLst/>
          </a:prstGeom>
          <a:solidFill>
            <a:schemeClr val="tx1">
              <a:lumMod val="75000"/>
              <a:lumOff val="2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4" name="Rectangle 9">
            <a:extLst>
              <a:ext uri="{FF2B5EF4-FFF2-40B4-BE49-F238E27FC236}">
                <a16:creationId xmlns:a16="http://schemas.microsoft.com/office/drawing/2014/main" id="{A4734B5F-DB3B-A07B-F555-C370D98BA782}"/>
              </a:ext>
              <a:ext uri="{C183D7F6-B498-43B3-948B-1728B52AA6E4}">
                <adec:decorative xmlns:adec="http://schemas.microsoft.com/office/drawing/2017/decorative" val="1"/>
              </a:ext>
            </a:extLst>
          </p:cNvPr>
          <p:cNvSpPr>
            <a:spLocks noChangeArrowheads="1"/>
          </p:cNvSpPr>
          <p:nvPr/>
        </p:nvSpPr>
        <p:spPr bwMode="auto">
          <a:xfrm>
            <a:off x="4953000" y="1614614"/>
            <a:ext cx="533400" cy="533400"/>
          </a:xfrm>
          <a:prstGeom prst="rect">
            <a:avLst/>
          </a:prstGeom>
          <a:solidFill>
            <a:schemeClr val="tx1">
              <a:lumMod val="25000"/>
              <a:lumOff val="7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5" name="Rectangle 10">
            <a:extLst>
              <a:ext uri="{FF2B5EF4-FFF2-40B4-BE49-F238E27FC236}">
                <a16:creationId xmlns:a16="http://schemas.microsoft.com/office/drawing/2014/main" id="{977DD591-95DF-CFFB-DC25-2ACDBDC5BBBB}"/>
              </a:ext>
              <a:ext uri="{C183D7F6-B498-43B3-948B-1728B52AA6E4}">
                <adec:decorative xmlns:adec="http://schemas.microsoft.com/office/drawing/2017/decorative" val="1"/>
              </a:ext>
            </a:extLst>
          </p:cNvPr>
          <p:cNvSpPr>
            <a:spLocks noChangeArrowheads="1"/>
          </p:cNvSpPr>
          <p:nvPr/>
        </p:nvSpPr>
        <p:spPr bwMode="auto">
          <a:xfrm>
            <a:off x="5486400" y="1614614"/>
            <a:ext cx="533400" cy="533400"/>
          </a:xfrm>
          <a:prstGeom prst="rect">
            <a:avLst/>
          </a:prstGeom>
          <a:solidFill>
            <a:schemeClr val="tx1">
              <a:lumMod val="10000"/>
              <a:lumOff val="90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6" name="Rectangle 11">
            <a:extLst>
              <a:ext uri="{FF2B5EF4-FFF2-40B4-BE49-F238E27FC236}">
                <a16:creationId xmlns:a16="http://schemas.microsoft.com/office/drawing/2014/main" id="{517372F4-F866-A925-A332-2BEC0689C9F8}"/>
              </a:ext>
              <a:ext uri="{C183D7F6-B498-43B3-948B-1728B52AA6E4}">
                <adec:decorative xmlns:adec="http://schemas.microsoft.com/office/drawing/2017/decorative" val="1"/>
              </a:ext>
            </a:extLst>
          </p:cNvPr>
          <p:cNvSpPr>
            <a:spLocks noChangeArrowheads="1"/>
          </p:cNvSpPr>
          <p:nvPr/>
        </p:nvSpPr>
        <p:spPr bwMode="auto">
          <a:xfrm>
            <a:off x="6019800" y="16146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17" name="Rectangle 12">
            <a:extLst>
              <a:ext uri="{FF2B5EF4-FFF2-40B4-BE49-F238E27FC236}">
                <a16:creationId xmlns:a16="http://schemas.microsoft.com/office/drawing/2014/main" id="{CBA03D35-6745-4409-4227-EA1ACB3C5C62}"/>
              </a:ext>
              <a:ext uri="{C183D7F6-B498-43B3-948B-1728B52AA6E4}">
                <adec:decorative xmlns:adec="http://schemas.microsoft.com/office/drawing/2017/decorative" val="1"/>
              </a:ext>
            </a:extLst>
          </p:cNvPr>
          <p:cNvSpPr>
            <a:spLocks noChangeArrowheads="1"/>
          </p:cNvSpPr>
          <p:nvPr/>
        </p:nvSpPr>
        <p:spPr bwMode="auto">
          <a:xfrm>
            <a:off x="2286000" y="21480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18" name="Rectangle 13">
            <a:extLst>
              <a:ext uri="{FF2B5EF4-FFF2-40B4-BE49-F238E27FC236}">
                <a16:creationId xmlns:a16="http://schemas.microsoft.com/office/drawing/2014/main" id="{0E07556E-06D2-C9A5-9160-50B4568F60D1}"/>
              </a:ext>
              <a:ext uri="{C183D7F6-B498-43B3-948B-1728B52AA6E4}">
                <adec:decorative xmlns:adec="http://schemas.microsoft.com/office/drawing/2017/decorative" val="1"/>
              </a:ext>
            </a:extLst>
          </p:cNvPr>
          <p:cNvSpPr>
            <a:spLocks noChangeArrowheads="1"/>
          </p:cNvSpPr>
          <p:nvPr/>
        </p:nvSpPr>
        <p:spPr bwMode="auto">
          <a:xfrm>
            <a:off x="4953000" y="21480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19" name="Rectangle 14">
            <a:extLst>
              <a:ext uri="{FF2B5EF4-FFF2-40B4-BE49-F238E27FC236}">
                <a16:creationId xmlns:a16="http://schemas.microsoft.com/office/drawing/2014/main" id="{D2BE9E11-A4C0-B23B-459B-AC2052A59B62}"/>
              </a:ext>
              <a:ext uri="{C183D7F6-B498-43B3-948B-1728B52AA6E4}">
                <adec:decorative xmlns:adec="http://schemas.microsoft.com/office/drawing/2017/decorative" val="1"/>
              </a:ext>
            </a:extLst>
          </p:cNvPr>
          <p:cNvSpPr>
            <a:spLocks noChangeArrowheads="1"/>
          </p:cNvSpPr>
          <p:nvPr/>
        </p:nvSpPr>
        <p:spPr bwMode="auto">
          <a:xfrm>
            <a:off x="6019800" y="21480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0" name="Rectangle 15">
            <a:extLst>
              <a:ext uri="{FF2B5EF4-FFF2-40B4-BE49-F238E27FC236}">
                <a16:creationId xmlns:a16="http://schemas.microsoft.com/office/drawing/2014/main" id="{24C34F39-6AF8-9F0D-0767-5323C341A2D1}"/>
              </a:ext>
              <a:ext uri="{C183D7F6-B498-43B3-948B-1728B52AA6E4}">
                <adec:decorative xmlns:adec="http://schemas.microsoft.com/office/drawing/2017/decorative" val="1"/>
              </a:ext>
            </a:extLst>
          </p:cNvPr>
          <p:cNvSpPr>
            <a:spLocks noChangeArrowheads="1"/>
          </p:cNvSpPr>
          <p:nvPr/>
        </p:nvSpPr>
        <p:spPr bwMode="auto">
          <a:xfrm>
            <a:off x="2286000" y="26814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1" name="Rectangle 16">
            <a:extLst>
              <a:ext uri="{FF2B5EF4-FFF2-40B4-BE49-F238E27FC236}">
                <a16:creationId xmlns:a16="http://schemas.microsoft.com/office/drawing/2014/main" id="{3CCE67EB-49B1-4227-7AEC-0B00EC474182}"/>
              </a:ext>
              <a:ext uri="{C183D7F6-B498-43B3-948B-1728B52AA6E4}">
                <adec:decorative xmlns:adec="http://schemas.microsoft.com/office/drawing/2017/decorative" val="1"/>
              </a:ext>
            </a:extLst>
          </p:cNvPr>
          <p:cNvSpPr>
            <a:spLocks noChangeArrowheads="1"/>
          </p:cNvSpPr>
          <p:nvPr/>
        </p:nvSpPr>
        <p:spPr bwMode="auto">
          <a:xfrm>
            <a:off x="4953000" y="26814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2" name="Rectangle 17">
            <a:extLst>
              <a:ext uri="{FF2B5EF4-FFF2-40B4-BE49-F238E27FC236}">
                <a16:creationId xmlns:a16="http://schemas.microsoft.com/office/drawing/2014/main" id="{6E717D3E-74B3-67E5-2B21-BE0BBE966E2B}"/>
              </a:ext>
              <a:ext uri="{C183D7F6-B498-43B3-948B-1728B52AA6E4}">
                <adec:decorative xmlns:adec="http://schemas.microsoft.com/office/drawing/2017/decorative" val="1"/>
              </a:ext>
            </a:extLst>
          </p:cNvPr>
          <p:cNvSpPr>
            <a:spLocks noChangeArrowheads="1"/>
          </p:cNvSpPr>
          <p:nvPr/>
        </p:nvSpPr>
        <p:spPr bwMode="auto">
          <a:xfrm>
            <a:off x="6019800" y="26814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3" name="Rectangle 18">
            <a:extLst>
              <a:ext uri="{FF2B5EF4-FFF2-40B4-BE49-F238E27FC236}">
                <a16:creationId xmlns:a16="http://schemas.microsoft.com/office/drawing/2014/main" id="{E17BBD5F-626C-E19E-7122-9DF15F9A4E98}"/>
              </a:ext>
              <a:ext uri="{C183D7F6-B498-43B3-948B-1728B52AA6E4}">
                <adec:decorative xmlns:adec="http://schemas.microsoft.com/office/drawing/2017/decorative" val="1"/>
              </a:ext>
            </a:extLst>
          </p:cNvPr>
          <p:cNvSpPr>
            <a:spLocks noChangeArrowheads="1"/>
          </p:cNvSpPr>
          <p:nvPr/>
        </p:nvSpPr>
        <p:spPr bwMode="auto">
          <a:xfrm>
            <a:off x="2286000" y="32148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4" name="Rectangle 19">
            <a:extLst>
              <a:ext uri="{FF2B5EF4-FFF2-40B4-BE49-F238E27FC236}">
                <a16:creationId xmlns:a16="http://schemas.microsoft.com/office/drawing/2014/main" id="{65E4001B-2567-B414-239C-0ECE0C519342}"/>
              </a:ext>
              <a:ext uri="{C183D7F6-B498-43B3-948B-1728B52AA6E4}">
                <adec:decorative xmlns:adec="http://schemas.microsoft.com/office/drawing/2017/decorative" val="1"/>
              </a:ext>
            </a:extLst>
          </p:cNvPr>
          <p:cNvSpPr>
            <a:spLocks noChangeArrowheads="1"/>
          </p:cNvSpPr>
          <p:nvPr/>
        </p:nvSpPr>
        <p:spPr bwMode="auto">
          <a:xfrm>
            <a:off x="2819400" y="3214814"/>
            <a:ext cx="533400" cy="533400"/>
          </a:xfrm>
          <a:prstGeom prst="rect">
            <a:avLst/>
          </a:prstGeom>
          <a:solidFill>
            <a:schemeClr val="tx1">
              <a:lumMod val="10000"/>
              <a:lumOff val="90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25" name="Rectangle 20">
            <a:extLst>
              <a:ext uri="{FF2B5EF4-FFF2-40B4-BE49-F238E27FC236}">
                <a16:creationId xmlns:a16="http://schemas.microsoft.com/office/drawing/2014/main" id="{E0750745-0858-8BB8-16CD-358300B0509A}"/>
              </a:ext>
              <a:ext uri="{C183D7F6-B498-43B3-948B-1728B52AA6E4}">
                <adec:decorative xmlns:adec="http://schemas.microsoft.com/office/drawing/2017/decorative" val="1"/>
              </a:ext>
            </a:extLst>
          </p:cNvPr>
          <p:cNvSpPr>
            <a:spLocks noChangeArrowheads="1"/>
          </p:cNvSpPr>
          <p:nvPr/>
        </p:nvSpPr>
        <p:spPr bwMode="auto">
          <a:xfrm>
            <a:off x="3352800" y="3214814"/>
            <a:ext cx="533400" cy="533400"/>
          </a:xfrm>
          <a:prstGeom prst="rect">
            <a:avLst/>
          </a:prstGeom>
          <a:solidFill>
            <a:schemeClr val="tx1">
              <a:lumMod val="25000"/>
              <a:lumOff val="7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26" name="Rectangle 21">
            <a:extLst>
              <a:ext uri="{FF2B5EF4-FFF2-40B4-BE49-F238E27FC236}">
                <a16:creationId xmlns:a16="http://schemas.microsoft.com/office/drawing/2014/main" id="{ED89B61A-E093-AD71-7D53-CB709CA5B402}"/>
              </a:ext>
              <a:ext uri="{C183D7F6-B498-43B3-948B-1728B52AA6E4}">
                <adec:decorative xmlns:adec="http://schemas.microsoft.com/office/drawing/2017/decorative" val="1"/>
              </a:ext>
            </a:extLst>
          </p:cNvPr>
          <p:cNvSpPr>
            <a:spLocks noChangeArrowheads="1"/>
          </p:cNvSpPr>
          <p:nvPr/>
        </p:nvSpPr>
        <p:spPr bwMode="auto">
          <a:xfrm>
            <a:off x="3886200" y="3214814"/>
            <a:ext cx="533400" cy="533400"/>
          </a:xfrm>
          <a:prstGeom prst="rect">
            <a:avLst/>
          </a:prstGeom>
          <a:solidFill>
            <a:schemeClr val="tx1">
              <a:lumMod val="75000"/>
              <a:lumOff val="2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27" name="Rectangle 22">
            <a:extLst>
              <a:ext uri="{FF2B5EF4-FFF2-40B4-BE49-F238E27FC236}">
                <a16:creationId xmlns:a16="http://schemas.microsoft.com/office/drawing/2014/main" id="{B0C44A6C-E30D-B50E-9F26-B9A9FABD22A9}"/>
              </a:ext>
              <a:ext uri="{C183D7F6-B498-43B3-948B-1728B52AA6E4}">
                <adec:decorative xmlns:adec="http://schemas.microsoft.com/office/drawing/2017/decorative" val="1"/>
              </a:ext>
            </a:extLst>
          </p:cNvPr>
          <p:cNvSpPr>
            <a:spLocks noChangeArrowheads="1"/>
          </p:cNvSpPr>
          <p:nvPr/>
        </p:nvSpPr>
        <p:spPr bwMode="auto">
          <a:xfrm>
            <a:off x="4419600" y="3214814"/>
            <a:ext cx="533400" cy="533400"/>
          </a:xfrm>
          <a:prstGeom prst="rect">
            <a:avLst/>
          </a:prstGeom>
          <a:solidFill>
            <a:schemeClr val="tx1">
              <a:lumMod val="75000"/>
              <a:lumOff val="2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28" name="Rectangle 23">
            <a:extLst>
              <a:ext uri="{FF2B5EF4-FFF2-40B4-BE49-F238E27FC236}">
                <a16:creationId xmlns:a16="http://schemas.microsoft.com/office/drawing/2014/main" id="{E38B7643-DEFB-1679-99D8-0FD0B78CB95B}"/>
              </a:ext>
              <a:ext uri="{C183D7F6-B498-43B3-948B-1728B52AA6E4}">
                <adec:decorative xmlns:adec="http://schemas.microsoft.com/office/drawing/2017/decorative" val="1"/>
              </a:ext>
            </a:extLst>
          </p:cNvPr>
          <p:cNvSpPr>
            <a:spLocks noChangeArrowheads="1"/>
          </p:cNvSpPr>
          <p:nvPr/>
        </p:nvSpPr>
        <p:spPr bwMode="auto">
          <a:xfrm>
            <a:off x="4953000" y="3214814"/>
            <a:ext cx="533400" cy="533400"/>
          </a:xfrm>
          <a:prstGeom prst="rect">
            <a:avLst/>
          </a:prstGeom>
          <a:solidFill>
            <a:schemeClr val="tx1">
              <a:lumMod val="25000"/>
              <a:lumOff val="7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29" name="Rectangle 24">
            <a:extLst>
              <a:ext uri="{FF2B5EF4-FFF2-40B4-BE49-F238E27FC236}">
                <a16:creationId xmlns:a16="http://schemas.microsoft.com/office/drawing/2014/main" id="{1249449A-1EC4-6481-0B7E-D1464263F78A}"/>
              </a:ext>
              <a:ext uri="{C183D7F6-B498-43B3-948B-1728B52AA6E4}">
                <adec:decorative xmlns:adec="http://schemas.microsoft.com/office/drawing/2017/decorative" val="1"/>
              </a:ext>
            </a:extLst>
          </p:cNvPr>
          <p:cNvSpPr>
            <a:spLocks noChangeArrowheads="1"/>
          </p:cNvSpPr>
          <p:nvPr/>
        </p:nvSpPr>
        <p:spPr bwMode="auto">
          <a:xfrm>
            <a:off x="5486400" y="3214814"/>
            <a:ext cx="533400" cy="533400"/>
          </a:xfrm>
          <a:prstGeom prst="rect">
            <a:avLst/>
          </a:prstGeom>
          <a:solidFill>
            <a:schemeClr val="tx1">
              <a:lumMod val="10000"/>
              <a:lumOff val="90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30" name="Rectangle 25">
            <a:extLst>
              <a:ext uri="{FF2B5EF4-FFF2-40B4-BE49-F238E27FC236}">
                <a16:creationId xmlns:a16="http://schemas.microsoft.com/office/drawing/2014/main" id="{7F686B1B-FE97-6326-4F5F-335FB1066CDD}"/>
              </a:ext>
              <a:ext uri="{C183D7F6-B498-43B3-948B-1728B52AA6E4}">
                <adec:decorative xmlns:adec="http://schemas.microsoft.com/office/drawing/2017/decorative" val="1"/>
              </a:ext>
            </a:extLst>
          </p:cNvPr>
          <p:cNvSpPr>
            <a:spLocks noChangeArrowheads="1"/>
          </p:cNvSpPr>
          <p:nvPr/>
        </p:nvSpPr>
        <p:spPr bwMode="auto">
          <a:xfrm>
            <a:off x="6019800" y="32148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31" name="Rectangle 26">
            <a:extLst>
              <a:ext uri="{FF2B5EF4-FFF2-40B4-BE49-F238E27FC236}">
                <a16:creationId xmlns:a16="http://schemas.microsoft.com/office/drawing/2014/main" id="{A7AE4505-5D7C-D718-CA6F-5ED6AA1C7808}"/>
              </a:ext>
              <a:ext uri="{C183D7F6-B498-43B3-948B-1728B52AA6E4}">
                <adec:decorative xmlns:adec="http://schemas.microsoft.com/office/drawing/2017/decorative" val="1"/>
              </a:ext>
            </a:extLst>
          </p:cNvPr>
          <p:cNvSpPr>
            <a:spLocks noChangeArrowheads="1"/>
          </p:cNvSpPr>
          <p:nvPr/>
        </p:nvSpPr>
        <p:spPr bwMode="auto">
          <a:xfrm>
            <a:off x="2819400" y="2148014"/>
            <a:ext cx="2133600" cy="1066800"/>
          </a:xfrm>
          <a:prstGeom prst="rect">
            <a:avLst/>
          </a:prstGeom>
          <a:solidFill>
            <a:schemeClr val="bg1"/>
          </a:solidFill>
          <a:ln w="38100">
            <a:solidFill>
              <a:schemeClr val="tx1"/>
            </a:solidFill>
            <a:miter lim="800000"/>
            <a:headEnd/>
            <a:tailEnd/>
          </a:ln>
        </p:spPr>
        <p:txBody>
          <a:bodyPr wrap="none" anchor="ctr"/>
          <a:lstStyle/>
          <a:p>
            <a:endParaRPr lang="en-US">
              <a:latin typeface="Calibri"/>
              <a:cs typeface="Calibri"/>
            </a:endParaRPr>
          </a:p>
        </p:txBody>
      </p:sp>
      <p:sp>
        <p:nvSpPr>
          <p:cNvPr id="32" name="Rectangle 27">
            <a:extLst>
              <a:ext uri="{FF2B5EF4-FFF2-40B4-BE49-F238E27FC236}">
                <a16:creationId xmlns:a16="http://schemas.microsoft.com/office/drawing/2014/main" id="{77C1BABB-53F5-E43A-317C-89C99DC11C2D}"/>
              </a:ext>
              <a:ext uri="{C183D7F6-B498-43B3-948B-1728B52AA6E4}">
                <adec:decorative xmlns:adec="http://schemas.microsoft.com/office/drawing/2017/decorative" val="1"/>
              </a:ext>
            </a:extLst>
          </p:cNvPr>
          <p:cNvSpPr>
            <a:spLocks noChangeArrowheads="1"/>
          </p:cNvSpPr>
          <p:nvPr/>
        </p:nvSpPr>
        <p:spPr bwMode="auto">
          <a:xfrm>
            <a:off x="2286000" y="1614614"/>
            <a:ext cx="4267200" cy="2133600"/>
          </a:xfrm>
          <a:prstGeom prst="rect">
            <a:avLst/>
          </a:prstGeom>
          <a:noFill/>
          <a:ln w="3810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atin typeface="Calibri"/>
              <a:cs typeface="Calibri"/>
            </a:endParaRPr>
          </a:p>
        </p:txBody>
      </p:sp>
      <p:sp>
        <p:nvSpPr>
          <p:cNvPr id="33" name="Rectangle 28">
            <a:extLst>
              <a:ext uri="{FF2B5EF4-FFF2-40B4-BE49-F238E27FC236}">
                <a16:creationId xmlns:a16="http://schemas.microsoft.com/office/drawing/2014/main" id="{600B2D45-1F58-068E-0CA7-2A812D6BA19D}"/>
              </a:ext>
              <a:ext uri="{C183D7F6-B498-43B3-948B-1728B52AA6E4}">
                <adec:decorative xmlns:adec="http://schemas.microsoft.com/office/drawing/2017/decorative" val="1"/>
              </a:ext>
            </a:extLst>
          </p:cNvPr>
          <p:cNvSpPr>
            <a:spLocks noChangeArrowheads="1"/>
          </p:cNvSpPr>
          <p:nvPr/>
        </p:nvSpPr>
        <p:spPr bwMode="auto">
          <a:xfrm>
            <a:off x="5486400" y="2148014"/>
            <a:ext cx="533400" cy="1066800"/>
          </a:xfrm>
          <a:prstGeom prst="rect">
            <a:avLst/>
          </a:prstGeom>
          <a:noFill/>
          <a:ln w="3810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atin typeface="Calibri"/>
              <a:cs typeface="Calibri"/>
            </a:endParaRPr>
          </a:p>
        </p:txBody>
      </p:sp>
      <p:sp>
        <p:nvSpPr>
          <p:cNvPr id="34" name="Rectangle 29">
            <a:extLst>
              <a:ext uri="{FF2B5EF4-FFF2-40B4-BE49-F238E27FC236}">
                <a16:creationId xmlns:a16="http://schemas.microsoft.com/office/drawing/2014/main" id="{8E496E53-35C0-2B08-F143-4501B1A91DE7}"/>
              </a:ext>
              <a:ext uri="{C183D7F6-B498-43B3-948B-1728B52AA6E4}">
                <adec:decorative xmlns:adec="http://schemas.microsoft.com/office/drawing/2017/decorative" val="1"/>
              </a:ext>
            </a:extLst>
          </p:cNvPr>
          <p:cNvSpPr>
            <a:spLocks noChangeArrowheads="1"/>
          </p:cNvSpPr>
          <p:nvPr/>
        </p:nvSpPr>
        <p:spPr bwMode="auto">
          <a:xfrm>
            <a:off x="2286000" y="4205414"/>
            <a:ext cx="4267200" cy="228600"/>
          </a:xfrm>
          <a:prstGeom prst="rect">
            <a:avLst/>
          </a:prstGeom>
          <a:gradFill rotWithShape="0">
            <a:gsLst>
              <a:gs pos="0">
                <a:schemeClr val="bg1"/>
              </a:gs>
              <a:gs pos="100000">
                <a:schemeClr val="tx1"/>
              </a:gs>
            </a:gsLst>
            <a:lin ang="0" scaled="1"/>
          </a:gradFill>
          <a:ln w="9525">
            <a:solidFill>
              <a:schemeClr val="tx1"/>
            </a:solidFill>
            <a:miter lim="800000"/>
            <a:headEnd/>
            <a:tailEnd/>
          </a:ln>
        </p:spPr>
        <p:txBody>
          <a:bodyPr wrap="none" anchor="ctr"/>
          <a:lstStyle/>
          <a:p>
            <a:endParaRPr lang="en-US">
              <a:latin typeface="Calibri"/>
              <a:cs typeface="Calibri"/>
            </a:endParaRPr>
          </a:p>
        </p:txBody>
      </p:sp>
      <p:sp>
        <p:nvSpPr>
          <p:cNvPr id="35" name="Rectangle 30">
            <a:extLst>
              <a:ext uri="{FF2B5EF4-FFF2-40B4-BE49-F238E27FC236}">
                <a16:creationId xmlns:a16="http://schemas.microsoft.com/office/drawing/2014/main" id="{6F0AC219-726B-2FD7-C1A7-790075B844B3}"/>
              </a:ext>
            </a:extLst>
          </p:cNvPr>
          <p:cNvSpPr>
            <a:spLocks noChangeArrowheads="1"/>
          </p:cNvSpPr>
          <p:nvPr/>
        </p:nvSpPr>
        <p:spPr bwMode="auto">
          <a:xfrm>
            <a:off x="4419600" y="4495799"/>
            <a:ext cx="2133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r"/>
            <a:r>
              <a:rPr lang="de-DE" dirty="0">
                <a:cs typeface="Calibri"/>
              </a:rPr>
              <a:t>1</a:t>
            </a:r>
            <a:endParaRPr lang="en-US" dirty="0">
              <a:cs typeface="Calibri"/>
            </a:endParaRPr>
          </a:p>
        </p:txBody>
      </p:sp>
      <p:sp>
        <p:nvSpPr>
          <p:cNvPr id="36" name="Rectangle 31">
            <a:extLst>
              <a:ext uri="{FF2B5EF4-FFF2-40B4-BE49-F238E27FC236}">
                <a16:creationId xmlns:a16="http://schemas.microsoft.com/office/drawing/2014/main" id="{99FFC2CA-F891-13DF-05A6-A219274B8F43}"/>
              </a:ext>
            </a:extLst>
          </p:cNvPr>
          <p:cNvSpPr>
            <a:spLocks noChangeArrowheads="1"/>
          </p:cNvSpPr>
          <p:nvPr/>
        </p:nvSpPr>
        <p:spPr bwMode="auto">
          <a:xfrm>
            <a:off x="2286000" y="4495799"/>
            <a:ext cx="2133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r>
              <a:rPr lang="de-DE" dirty="0">
                <a:cs typeface="Calibri"/>
              </a:rPr>
              <a:t>0</a:t>
            </a:r>
            <a:endParaRPr lang="en-US" dirty="0">
              <a:cs typeface="Calibri"/>
            </a:endParaRPr>
          </a:p>
        </p:txBody>
      </p:sp>
      <p:sp>
        <p:nvSpPr>
          <p:cNvPr id="37" name="Rectangle 32">
            <a:extLst>
              <a:ext uri="{FF2B5EF4-FFF2-40B4-BE49-F238E27FC236}">
                <a16:creationId xmlns:a16="http://schemas.microsoft.com/office/drawing/2014/main" id="{80B334E3-0533-50D7-FA1D-1BABB9E543CA}"/>
              </a:ext>
            </a:extLst>
          </p:cNvPr>
          <p:cNvSpPr>
            <a:spLocks noChangeArrowheads="1"/>
          </p:cNvSpPr>
          <p:nvPr/>
        </p:nvSpPr>
        <p:spPr bwMode="auto">
          <a:xfrm>
            <a:off x="845947" y="4179671"/>
            <a:ext cx="1371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r"/>
            <a:r>
              <a:rPr lang="de-DE" sz="1400" b="1" dirty="0" err="1">
                <a:latin typeface="+mj-lt"/>
                <a:cs typeface="Calibri"/>
              </a:rPr>
              <a:t>Probability</a:t>
            </a:r>
            <a:endParaRPr lang="en-US" sz="1400" b="1" dirty="0">
              <a:latin typeface="+mj-lt"/>
              <a:cs typeface="Calibri"/>
            </a:endParaRPr>
          </a:p>
        </p:txBody>
      </p:sp>
      <p:sp>
        <p:nvSpPr>
          <p:cNvPr id="38" name="Oval 33">
            <a:extLst>
              <a:ext uri="{FF2B5EF4-FFF2-40B4-BE49-F238E27FC236}">
                <a16:creationId xmlns:a16="http://schemas.microsoft.com/office/drawing/2014/main" id="{7059EA6E-251B-FF53-82FD-E1C749126022}"/>
              </a:ext>
              <a:ext uri="{C183D7F6-B498-43B3-948B-1728B52AA6E4}">
                <adec:decorative xmlns:adec="http://schemas.microsoft.com/office/drawing/2017/decorative" val="1"/>
              </a:ext>
            </a:extLst>
          </p:cNvPr>
          <p:cNvSpPr>
            <a:spLocks noChangeArrowheads="1"/>
          </p:cNvSpPr>
          <p:nvPr/>
        </p:nvSpPr>
        <p:spPr bwMode="auto">
          <a:xfrm>
            <a:off x="3970643" y="1690814"/>
            <a:ext cx="381000" cy="381000"/>
          </a:xfrm>
          <a:prstGeom prst="ellipse">
            <a:avLst/>
          </a:prstGeom>
          <a:solidFill>
            <a:schemeClr val="accent2"/>
          </a:solidFill>
          <a:ln w="9525">
            <a:noFill/>
            <a:round/>
            <a:headEnd/>
            <a:tailEnd/>
          </a:ln>
        </p:spPr>
        <p:txBody>
          <a:bodyPr wrap="none" anchor="ctr"/>
          <a:lstStyle/>
          <a:p>
            <a:endParaRPr lang="en-US">
              <a:latin typeface="Calibri"/>
              <a:cs typeface="Calibri"/>
            </a:endParaRPr>
          </a:p>
        </p:txBody>
      </p:sp>
      <p:sp>
        <p:nvSpPr>
          <p:cNvPr id="39" name="Line 34">
            <a:extLst>
              <a:ext uri="{FF2B5EF4-FFF2-40B4-BE49-F238E27FC236}">
                <a16:creationId xmlns:a16="http://schemas.microsoft.com/office/drawing/2014/main" id="{08B07D27-689F-7A27-AB89-7D394358CBC7}"/>
              </a:ext>
              <a:ext uri="{C183D7F6-B498-43B3-948B-1728B52AA6E4}">
                <adec:decorative xmlns:adec="http://schemas.microsoft.com/office/drawing/2017/decorative" val="1"/>
              </a:ext>
            </a:extLst>
          </p:cNvPr>
          <p:cNvSpPr>
            <a:spLocks noChangeShapeType="1"/>
          </p:cNvSpPr>
          <p:nvPr/>
        </p:nvSpPr>
        <p:spPr bwMode="auto">
          <a:xfrm flipV="1">
            <a:off x="4165906" y="1357439"/>
            <a:ext cx="0" cy="304800"/>
          </a:xfrm>
          <a:prstGeom prst="line">
            <a:avLst/>
          </a:prstGeom>
          <a:noFill/>
          <a:ln w="9525">
            <a:solidFill>
              <a:schemeClr val="accent3"/>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0" name="Line 35">
            <a:extLst>
              <a:ext uri="{FF2B5EF4-FFF2-40B4-BE49-F238E27FC236}">
                <a16:creationId xmlns:a16="http://schemas.microsoft.com/office/drawing/2014/main" id="{DA09417D-ABFF-4D2F-9438-338651DA383E}"/>
              </a:ext>
              <a:ext uri="{C183D7F6-B498-43B3-948B-1728B52AA6E4}">
                <adec:decorative xmlns:adec="http://schemas.microsoft.com/office/drawing/2017/decorative" val="1"/>
              </a:ext>
            </a:extLst>
          </p:cNvPr>
          <p:cNvSpPr>
            <a:spLocks noChangeShapeType="1"/>
          </p:cNvSpPr>
          <p:nvPr/>
        </p:nvSpPr>
        <p:spPr bwMode="auto">
          <a:xfrm>
            <a:off x="4161143" y="2067052"/>
            <a:ext cx="0" cy="257175"/>
          </a:xfrm>
          <a:prstGeom prst="line">
            <a:avLst/>
          </a:prstGeom>
          <a:noFill/>
          <a:ln w="9525">
            <a:solidFill>
              <a:schemeClr val="accent3"/>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1" name="Line 36">
            <a:extLst>
              <a:ext uri="{FF2B5EF4-FFF2-40B4-BE49-F238E27FC236}">
                <a16:creationId xmlns:a16="http://schemas.microsoft.com/office/drawing/2014/main" id="{5C70CDEF-5AD0-0E28-FA71-668BFBB0B36C}"/>
              </a:ext>
              <a:ext uri="{C183D7F6-B498-43B3-948B-1728B52AA6E4}">
                <adec:decorative xmlns:adec="http://schemas.microsoft.com/office/drawing/2017/decorative" val="1"/>
              </a:ext>
            </a:extLst>
          </p:cNvPr>
          <p:cNvSpPr>
            <a:spLocks noChangeShapeType="1"/>
          </p:cNvSpPr>
          <p:nvPr/>
        </p:nvSpPr>
        <p:spPr bwMode="auto">
          <a:xfrm flipH="1">
            <a:off x="3718231" y="1881314"/>
            <a:ext cx="242887" cy="0"/>
          </a:xfrm>
          <a:prstGeom prst="line">
            <a:avLst/>
          </a:prstGeom>
          <a:noFill/>
          <a:ln w="9525">
            <a:solidFill>
              <a:schemeClr val="accent2"/>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2" name="Line 37">
            <a:extLst>
              <a:ext uri="{FF2B5EF4-FFF2-40B4-BE49-F238E27FC236}">
                <a16:creationId xmlns:a16="http://schemas.microsoft.com/office/drawing/2014/main" id="{05D167AB-39C0-340A-8416-7D8B1D4819B6}"/>
              </a:ext>
              <a:ext uri="{C183D7F6-B498-43B3-948B-1728B52AA6E4}">
                <adec:decorative xmlns:adec="http://schemas.microsoft.com/office/drawing/2017/decorative" val="1"/>
              </a:ext>
            </a:extLst>
          </p:cNvPr>
          <p:cNvSpPr>
            <a:spLocks noChangeShapeType="1"/>
          </p:cNvSpPr>
          <p:nvPr/>
        </p:nvSpPr>
        <p:spPr bwMode="auto">
          <a:xfrm flipH="1">
            <a:off x="4370693" y="1889031"/>
            <a:ext cx="381000" cy="1808"/>
          </a:xfrm>
          <a:prstGeom prst="line">
            <a:avLst/>
          </a:prstGeom>
          <a:noFill/>
          <a:ln w="57150">
            <a:solidFill>
              <a:schemeClr val="accent1"/>
            </a:solidFill>
            <a:round/>
            <a:headEnd type="triangle" w="med" len="med"/>
            <a:tailEn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pic>
        <p:nvPicPr>
          <p:cNvPr id="43" name="Picture 42" descr="Illustration of a self-navigating robot with a lidar sensor on the top of its chassis shooting green lasers in all directions.">
            <a:extLst>
              <a:ext uri="{FF2B5EF4-FFF2-40B4-BE49-F238E27FC236}">
                <a16:creationId xmlns:a16="http://schemas.microsoft.com/office/drawing/2014/main" id="{E9BD984F-CF6E-74FE-228A-871EAC1302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8307" y="2067237"/>
            <a:ext cx="3536186" cy="2266325"/>
          </a:xfrm>
          <a:prstGeom prst="rect">
            <a:avLst/>
          </a:prstGeom>
        </p:spPr>
      </p:pic>
      <mc:AlternateContent xmlns:mc="http://schemas.openxmlformats.org/markup-compatibility/2006" xmlns:a14="http://schemas.microsoft.com/office/drawing/2010/main">
        <mc:Choice Requires="a14">
          <p:sp>
            <p:nvSpPr>
              <p:cNvPr id="3" name="Rounded Rectangle 2">
                <a:extLst>
                  <a:ext uri="{FF2B5EF4-FFF2-40B4-BE49-F238E27FC236}">
                    <a16:creationId xmlns:a16="http://schemas.microsoft.com/office/drawing/2014/main" id="{1CA8DE98-6CA6-D6DC-1BC9-9BF730CCB9FB}"/>
                  </a:ext>
                </a:extLst>
              </p:cNvPr>
              <p:cNvSpPr/>
              <p:nvPr/>
            </p:nvSpPr>
            <p:spPr>
              <a:xfrm>
                <a:off x="615004" y="1567670"/>
                <a:ext cx="1055260" cy="533400"/>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1" i="1" smtClean="0">
                          <a:solidFill>
                            <a:schemeClr val="accent3"/>
                          </a:solidFill>
                          <a:latin typeface="Cambria Math" panose="02040503050406030204" pitchFamily="18" charset="0"/>
                        </a:rPr>
                        <m:t>𝒕</m:t>
                      </m:r>
                      <m:r>
                        <a:rPr lang="en-US" b="1" i="1" smtClean="0">
                          <a:solidFill>
                            <a:schemeClr val="accent3"/>
                          </a:solidFill>
                          <a:latin typeface="Cambria Math" panose="02040503050406030204" pitchFamily="18" charset="0"/>
                        </a:rPr>
                        <m:t>=</m:t>
                      </m:r>
                      <m:r>
                        <a:rPr lang="en-US" b="1" i="1" smtClean="0">
                          <a:solidFill>
                            <a:schemeClr val="accent3"/>
                          </a:solidFill>
                          <a:latin typeface="Cambria Math" panose="02040503050406030204" pitchFamily="18" charset="0"/>
                        </a:rPr>
                        <m:t>𝟑</m:t>
                      </m:r>
                    </m:oMath>
                  </m:oMathPara>
                </a14:m>
                <a:endParaRPr lang="en-US" b="1" dirty="0">
                  <a:solidFill>
                    <a:schemeClr val="accent3"/>
                  </a:solidFill>
                </a:endParaRPr>
              </a:p>
            </p:txBody>
          </p:sp>
        </mc:Choice>
        <mc:Fallback xmlns="">
          <p:sp>
            <p:nvSpPr>
              <p:cNvPr id="3" name="Rounded Rectangle 2">
                <a:extLst>
                  <a:ext uri="{FF2B5EF4-FFF2-40B4-BE49-F238E27FC236}">
                    <a16:creationId xmlns:a16="http://schemas.microsoft.com/office/drawing/2014/main" id="{1CA8DE98-6CA6-D6DC-1BC9-9BF730CCB9FB}"/>
                  </a:ext>
                </a:extLst>
              </p:cNvPr>
              <p:cNvSpPr>
                <a:spLocks noRot="1" noChangeAspect="1" noMove="1" noResize="1" noEditPoints="1" noAdjustHandles="1" noChangeArrowheads="1" noChangeShapeType="1" noTextEdit="1"/>
              </p:cNvSpPr>
              <p:nvPr/>
            </p:nvSpPr>
            <p:spPr>
              <a:xfrm>
                <a:off x="615004" y="1567670"/>
                <a:ext cx="1055260" cy="533400"/>
              </a:xfrm>
              <a:prstGeom prst="roundRect">
                <a:avLst/>
              </a:prstGeom>
              <a:blipFill>
                <a:blip r:embed="rId3"/>
                <a:stretch>
                  <a:fillRect/>
                </a:stretch>
              </a:blipFill>
              <a:ln w="38100">
                <a:solidFill>
                  <a:schemeClr val="accent3"/>
                </a:solidFill>
              </a:ln>
            </p:spPr>
            <p:txBody>
              <a:bodyPr/>
              <a:lstStyle/>
              <a:p>
                <a:r>
                  <a:rPr lang="en-US">
                    <a:noFill/>
                  </a:rPr>
                  <a:t> </a:t>
                </a:r>
              </a:p>
            </p:txBody>
          </p:sp>
        </mc:Fallback>
      </mc:AlternateContent>
    </p:spTree>
    <p:extLst>
      <p:ext uri="{BB962C8B-B14F-4D97-AF65-F5344CB8AC3E}">
        <p14:creationId xmlns:p14="http://schemas.microsoft.com/office/powerpoint/2010/main" val="6691162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32B95-A2E2-95FA-91AC-91B011A385B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E1D13D1-9F26-2F0E-26ED-708E580C68A8}"/>
              </a:ext>
            </a:extLst>
          </p:cNvPr>
          <p:cNvSpPr>
            <a:spLocks noGrp="1"/>
          </p:cNvSpPr>
          <p:nvPr>
            <p:ph type="title"/>
          </p:nvPr>
        </p:nvSpPr>
        <p:spPr/>
        <p:txBody>
          <a:bodyPr/>
          <a:lstStyle/>
          <a:p>
            <a:r>
              <a:rPr lang="en-US" dirty="0"/>
              <a:t>Robot Localization (4)</a:t>
            </a:r>
          </a:p>
        </p:txBody>
      </p:sp>
      <p:sp>
        <p:nvSpPr>
          <p:cNvPr id="4" name="Date Placeholder 3">
            <a:extLst>
              <a:ext uri="{FF2B5EF4-FFF2-40B4-BE49-F238E27FC236}">
                <a16:creationId xmlns:a16="http://schemas.microsoft.com/office/drawing/2014/main" id="{4BCF1EFE-74D8-DBB0-C972-0E8725C07A04}"/>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EBBC4305-420B-D28B-EAAA-7ACF718D08BD}"/>
              </a:ext>
            </a:extLst>
          </p:cNvPr>
          <p:cNvSpPr>
            <a:spLocks noGrp="1"/>
          </p:cNvSpPr>
          <p:nvPr>
            <p:ph type="sldNum" sz="quarter" idx="12"/>
          </p:nvPr>
        </p:nvSpPr>
        <p:spPr/>
        <p:txBody>
          <a:bodyPr/>
          <a:lstStyle/>
          <a:p>
            <a:fld id="{0C6CD854-DD62-6C4B-87F1-66B34D688D3F}" type="slidenum">
              <a:rPr lang="en-US" smtClean="0"/>
              <a:t>28</a:t>
            </a:fld>
            <a:endParaRPr lang="en-US"/>
          </a:p>
        </p:txBody>
      </p:sp>
      <p:sp>
        <p:nvSpPr>
          <p:cNvPr id="8" name="Text Box 38">
            <a:extLst>
              <a:ext uri="{FF2B5EF4-FFF2-40B4-BE49-F238E27FC236}">
                <a16:creationId xmlns:a16="http://schemas.microsoft.com/office/drawing/2014/main" id="{87D92E79-A76F-D899-D7ED-C014FA1AEC63}"/>
              </a:ext>
            </a:extLst>
          </p:cNvPr>
          <p:cNvSpPr txBox="1">
            <a:spLocks noChangeArrowheads="1"/>
          </p:cNvSpPr>
          <p:nvPr/>
        </p:nvSpPr>
        <p:spPr bwMode="auto">
          <a:xfrm>
            <a:off x="8951641" y="6006047"/>
            <a:ext cx="2743200"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spcBef>
                <a:spcPct val="50000"/>
              </a:spcBef>
            </a:pPr>
            <a:r>
              <a:rPr lang="en-US" sz="1200" i="1" dirty="0">
                <a:latin typeface="Avenir Next" panose="020B0503020202020204" pitchFamily="34" charset="0"/>
                <a:cs typeface="Calibri"/>
              </a:rPr>
              <a:t>Example from </a:t>
            </a:r>
            <a:r>
              <a:rPr lang="de-DE" sz="1200" i="1" dirty="0">
                <a:latin typeface="Avenir Next" panose="020B0503020202020204" pitchFamily="34" charset="0"/>
                <a:cs typeface="Calibri"/>
              </a:rPr>
              <a:t>Michael Pfeiffer</a:t>
            </a:r>
            <a:endParaRPr lang="en-US" sz="1200" i="1" dirty="0">
              <a:latin typeface="Avenir Next" panose="020B0503020202020204" pitchFamily="34" charset="0"/>
              <a:cs typeface="Calibri"/>
            </a:endParaRPr>
          </a:p>
        </p:txBody>
      </p:sp>
      <p:sp>
        <p:nvSpPr>
          <p:cNvPr id="9" name="Rectangle 4">
            <a:extLst>
              <a:ext uri="{FF2B5EF4-FFF2-40B4-BE49-F238E27FC236}">
                <a16:creationId xmlns:a16="http://schemas.microsoft.com/office/drawing/2014/main" id="{3D3855DF-038E-0211-9E82-16183543578B}"/>
              </a:ext>
              <a:ext uri="{C183D7F6-B498-43B3-948B-1728B52AA6E4}">
                <adec:decorative xmlns:adec="http://schemas.microsoft.com/office/drawing/2017/decorative" val="1"/>
              </a:ext>
            </a:extLst>
          </p:cNvPr>
          <p:cNvSpPr>
            <a:spLocks noChangeArrowheads="1"/>
          </p:cNvSpPr>
          <p:nvPr/>
        </p:nvSpPr>
        <p:spPr bwMode="auto">
          <a:xfrm>
            <a:off x="2286000" y="16146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10" name="Rectangle 5">
            <a:extLst>
              <a:ext uri="{FF2B5EF4-FFF2-40B4-BE49-F238E27FC236}">
                <a16:creationId xmlns:a16="http://schemas.microsoft.com/office/drawing/2014/main" id="{DDF57BAF-A932-CA31-736F-066ED289E565}"/>
              </a:ext>
              <a:ext uri="{C183D7F6-B498-43B3-948B-1728B52AA6E4}">
                <adec:decorative xmlns:adec="http://schemas.microsoft.com/office/drawing/2017/decorative" val="1"/>
              </a:ext>
            </a:extLst>
          </p:cNvPr>
          <p:cNvSpPr>
            <a:spLocks noChangeArrowheads="1"/>
          </p:cNvSpPr>
          <p:nvPr/>
        </p:nvSpPr>
        <p:spPr bwMode="auto">
          <a:xfrm>
            <a:off x="2819400" y="1614614"/>
            <a:ext cx="533400" cy="533400"/>
          </a:xfrm>
          <a:prstGeom prst="rect">
            <a:avLst/>
          </a:prstGeom>
          <a:solidFill>
            <a:schemeClr val="bg1">
              <a:lumMod val="9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1" name="Rectangle 6">
            <a:extLst>
              <a:ext uri="{FF2B5EF4-FFF2-40B4-BE49-F238E27FC236}">
                <a16:creationId xmlns:a16="http://schemas.microsoft.com/office/drawing/2014/main" id="{4E384584-3C42-8DC0-E3DF-8E5A1DA9D6E7}"/>
              </a:ext>
              <a:ext uri="{C183D7F6-B498-43B3-948B-1728B52AA6E4}">
                <adec:decorative xmlns:adec="http://schemas.microsoft.com/office/drawing/2017/decorative" val="1"/>
              </a:ext>
            </a:extLst>
          </p:cNvPr>
          <p:cNvSpPr>
            <a:spLocks noChangeArrowheads="1"/>
          </p:cNvSpPr>
          <p:nvPr/>
        </p:nvSpPr>
        <p:spPr bwMode="auto">
          <a:xfrm>
            <a:off x="3352800" y="1614614"/>
            <a:ext cx="533400" cy="533400"/>
          </a:xfrm>
          <a:prstGeom prst="rect">
            <a:avLst/>
          </a:prstGeom>
          <a:solidFill>
            <a:schemeClr val="tx1">
              <a:lumMod val="10000"/>
              <a:lumOff val="90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2" name="Rectangle 7">
            <a:extLst>
              <a:ext uri="{FF2B5EF4-FFF2-40B4-BE49-F238E27FC236}">
                <a16:creationId xmlns:a16="http://schemas.microsoft.com/office/drawing/2014/main" id="{D3BBAD6C-B340-3B8E-B1A6-68BFC4D5EECB}"/>
              </a:ext>
              <a:ext uri="{C183D7F6-B498-43B3-948B-1728B52AA6E4}">
                <adec:decorative xmlns:adec="http://schemas.microsoft.com/office/drawing/2017/decorative" val="1"/>
              </a:ext>
            </a:extLst>
          </p:cNvPr>
          <p:cNvSpPr>
            <a:spLocks noChangeArrowheads="1"/>
          </p:cNvSpPr>
          <p:nvPr/>
        </p:nvSpPr>
        <p:spPr bwMode="auto">
          <a:xfrm>
            <a:off x="3886200" y="1614614"/>
            <a:ext cx="533400" cy="533400"/>
          </a:xfrm>
          <a:prstGeom prst="rect">
            <a:avLst/>
          </a:prstGeom>
          <a:solidFill>
            <a:schemeClr val="tx1">
              <a:lumMod val="25000"/>
              <a:lumOff val="7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3" name="Rectangle 8">
            <a:extLst>
              <a:ext uri="{FF2B5EF4-FFF2-40B4-BE49-F238E27FC236}">
                <a16:creationId xmlns:a16="http://schemas.microsoft.com/office/drawing/2014/main" id="{85DEAE29-DD0F-1D2D-75EC-9A44827167AA}"/>
              </a:ext>
              <a:ext uri="{C183D7F6-B498-43B3-948B-1728B52AA6E4}">
                <adec:decorative xmlns:adec="http://schemas.microsoft.com/office/drawing/2017/decorative" val="1"/>
              </a:ext>
            </a:extLst>
          </p:cNvPr>
          <p:cNvSpPr>
            <a:spLocks noChangeArrowheads="1"/>
          </p:cNvSpPr>
          <p:nvPr/>
        </p:nvSpPr>
        <p:spPr bwMode="auto">
          <a:xfrm>
            <a:off x="4419600" y="1614614"/>
            <a:ext cx="533400" cy="533400"/>
          </a:xfrm>
          <a:prstGeom prst="rect">
            <a:avLst/>
          </a:prstGeom>
          <a:solidFill>
            <a:schemeClr val="tx1">
              <a:lumMod val="90000"/>
              <a:lumOff val="10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4" name="Rectangle 9">
            <a:extLst>
              <a:ext uri="{FF2B5EF4-FFF2-40B4-BE49-F238E27FC236}">
                <a16:creationId xmlns:a16="http://schemas.microsoft.com/office/drawing/2014/main" id="{51CE9481-5072-6FE0-C00D-CCD381915093}"/>
              </a:ext>
              <a:ext uri="{C183D7F6-B498-43B3-948B-1728B52AA6E4}">
                <adec:decorative xmlns:adec="http://schemas.microsoft.com/office/drawing/2017/decorative" val="1"/>
              </a:ext>
            </a:extLst>
          </p:cNvPr>
          <p:cNvSpPr>
            <a:spLocks noChangeArrowheads="1"/>
          </p:cNvSpPr>
          <p:nvPr/>
        </p:nvSpPr>
        <p:spPr bwMode="auto">
          <a:xfrm>
            <a:off x="4953000" y="1614614"/>
            <a:ext cx="533400" cy="533400"/>
          </a:xfrm>
          <a:prstGeom prst="rect">
            <a:avLst/>
          </a:prstGeom>
          <a:solidFill>
            <a:schemeClr val="tx1">
              <a:lumMod val="25000"/>
              <a:lumOff val="7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5" name="Rectangle 10">
            <a:extLst>
              <a:ext uri="{FF2B5EF4-FFF2-40B4-BE49-F238E27FC236}">
                <a16:creationId xmlns:a16="http://schemas.microsoft.com/office/drawing/2014/main" id="{EE172FDC-DB2F-B05B-A64F-98E1A4DE8424}"/>
              </a:ext>
              <a:ext uri="{C183D7F6-B498-43B3-948B-1728B52AA6E4}">
                <adec:decorative xmlns:adec="http://schemas.microsoft.com/office/drawing/2017/decorative" val="1"/>
              </a:ext>
            </a:extLst>
          </p:cNvPr>
          <p:cNvSpPr>
            <a:spLocks noChangeArrowheads="1"/>
          </p:cNvSpPr>
          <p:nvPr/>
        </p:nvSpPr>
        <p:spPr bwMode="auto">
          <a:xfrm>
            <a:off x="5486400" y="1614614"/>
            <a:ext cx="533400" cy="533400"/>
          </a:xfrm>
          <a:prstGeom prst="rect">
            <a:avLst/>
          </a:prstGeom>
          <a:solidFill>
            <a:schemeClr val="tx1">
              <a:lumMod val="10000"/>
              <a:lumOff val="90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6" name="Rectangle 11">
            <a:extLst>
              <a:ext uri="{FF2B5EF4-FFF2-40B4-BE49-F238E27FC236}">
                <a16:creationId xmlns:a16="http://schemas.microsoft.com/office/drawing/2014/main" id="{05BFCF42-A146-4D12-F2A6-4DCC820228E7}"/>
              </a:ext>
              <a:ext uri="{C183D7F6-B498-43B3-948B-1728B52AA6E4}">
                <adec:decorative xmlns:adec="http://schemas.microsoft.com/office/drawing/2017/decorative" val="1"/>
              </a:ext>
            </a:extLst>
          </p:cNvPr>
          <p:cNvSpPr>
            <a:spLocks noChangeArrowheads="1"/>
          </p:cNvSpPr>
          <p:nvPr/>
        </p:nvSpPr>
        <p:spPr bwMode="auto">
          <a:xfrm>
            <a:off x="6019800" y="16146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17" name="Rectangle 12">
            <a:extLst>
              <a:ext uri="{FF2B5EF4-FFF2-40B4-BE49-F238E27FC236}">
                <a16:creationId xmlns:a16="http://schemas.microsoft.com/office/drawing/2014/main" id="{9DC3DA9F-2B3C-B18C-2BFB-F669E6AFE063}"/>
              </a:ext>
              <a:ext uri="{C183D7F6-B498-43B3-948B-1728B52AA6E4}">
                <adec:decorative xmlns:adec="http://schemas.microsoft.com/office/drawing/2017/decorative" val="1"/>
              </a:ext>
            </a:extLst>
          </p:cNvPr>
          <p:cNvSpPr>
            <a:spLocks noChangeArrowheads="1"/>
          </p:cNvSpPr>
          <p:nvPr/>
        </p:nvSpPr>
        <p:spPr bwMode="auto">
          <a:xfrm>
            <a:off x="2286000" y="21480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18" name="Rectangle 13">
            <a:extLst>
              <a:ext uri="{FF2B5EF4-FFF2-40B4-BE49-F238E27FC236}">
                <a16:creationId xmlns:a16="http://schemas.microsoft.com/office/drawing/2014/main" id="{4DC6F6CD-B444-408A-52DF-BBCFBEFCE961}"/>
              </a:ext>
              <a:ext uri="{C183D7F6-B498-43B3-948B-1728B52AA6E4}">
                <adec:decorative xmlns:adec="http://schemas.microsoft.com/office/drawing/2017/decorative" val="1"/>
              </a:ext>
            </a:extLst>
          </p:cNvPr>
          <p:cNvSpPr>
            <a:spLocks noChangeArrowheads="1"/>
          </p:cNvSpPr>
          <p:nvPr/>
        </p:nvSpPr>
        <p:spPr bwMode="auto">
          <a:xfrm>
            <a:off x="4953000" y="21480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19" name="Rectangle 14">
            <a:extLst>
              <a:ext uri="{FF2B5EF4-FFF2-40B4-BE49-F238E27FC236}">
                <a16:creationId xmlns:a16="http://schemas.microsoft.com/office/drawing/2014/main" id="{B0545882-32C8-5D0A-8952-226FA04BBE44}"/>
              </a:ext>
              <a:ext uri="{C183D7F6-B498-43B3-948B-1728B52AA6E4}">
                <adec:decorative xmlns:adec="http://schemas.microsoft.com/office/drawing/2017/decorative" val="1"/>
              </a:ext>
            </a:extLst>
          </p:cNvPr>
          <p:cNvSpPr>
            <a:spLocks noChangeArrowheads="1"/>
          </p:cNvSpPr>
          <p:nvPr/>
        </p:nvSpPr>
        <p:spPr bwMode="auto">
          <a:xfrm>
            <a:off x="6019800" y="21480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0" name="Rectangle 15">
            <a:extLst>
              <a:ext uri="{FF2B5EF4-FFF2-40B4-BE49-F238E27FC236}">
                <a16:creationId xmlns:a16="http://schemas.microsoft.com/office/drawing/2014/main" id="{9B3E3907-93AC-F4B7-9506-E10F703295A2}"/>
              </a:ext>
              <a:ext uri="{C183D7F6-B498-43B3-948B-1728B52AA6E4}">
                <adec:decorative xmlns:adec="http://schemas.microsoft.com/office/drawing/2017/decorative" val="1"/>
              </a:ext>
            </a:extLst>
          </p:cNvPr>
          <p:cNvSpPr>
            <a:spLocks noChangeArrowheads="1"/>
          </p:cNvSpPr>
          <p:nvPr/>
        </p:nvSpPr>
        <p:spPr bwMode="auto">
          <a:xfrm>
            <a:off x="2286000" y="26814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1" name="Rectangle 16">
            <a:extLst>
              <a:ext uri="{FF2B5EF4-FFF2-40B4-BE49-F238E27FC236}">
                <a16:creationId xmlns:a16="http://schemas.microsoft.com/office/drawing/2014/main" id="{D928680E-CDED-B412-48C6-54C0617AE16E}"/>
              </a:ext>
              <a:ext uri="{C183D7F6-B498-43B3-948B-1728B52AA6E4}">
                <adec:decorative xmlns:adec="http://schemas.microsoft.com/office/drawing/2017/decorative" val="1"/>
              </a:ext>
            </a:extLst>
          </p:cNvPr>
          <p:cNvSpPr>
            <a:spLocks noChangeArrowheads="1"/>
          </p:cNvSpPr>
          <p:nvPr/>
        </p:nvSpPr>
        <p:spPr bwMode="auto">
          <a:xfrm>
            <a:off x="4953000" y="26814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2" name="Rectangle 17">
            <a:extLst>
              <a:ext uri="{FF2B5EF4-FFF2-40B4-BE49-F238E27FC236}">
                <a16:creationId xmlns:a16="http://schemas.microsoft.com/office/drawing/2014/main" id="{EB58386B-7D6C-B4EB-1573-3049ECBCF67B}"/>
              </a:ext>
              <a:ext uri="{C183D7F6-B498-43B3-948B-1728B52AA6E4}">
                <adec:decorative xmlns:adec="http://schemas.microsoft.com/office/drawing/2017/decorative" val="1"/>
              </a:ext>
            </a:extLst>
          </p:cNvPr>
          <p:cNvSpPr>
            <a:spLocks noChangeArrowheads="1"/>
          </p:cNvSpPr>
          <p:nvPr/>
        </p:nvSpPr>
        <p:spPr bwMode="auto">
          <a:xfrm>
            <a:off x="6019800" y="26814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3" name="Rectangle 18">
            <a:extLst>
              <a:ext uri="{FF2B5EF4-FFF2-40B4-BE49-F238E27FC236}">
                <a16:creationId xmlns:a16="http://schemas.microsoft.com/office/drawing/2014/main" id="{E5F01F8A-FF92-8DCF-0E69-1CFB7BF7042D}"/>
              </a:ext>
              <a:ext uri="{C183D7F6-B498-43B3-948B-1728B52AA6E4}">
                <adec:decorative xmlns:adec="http://schemas.microsoft.com/office/drawing/2017/decorative" val="1"/>
              </a:ext>
            </a:extLst>
          </p:cNvPr>
          <p:cNvSpPr>
            <a:spLocks noChangeArrowheads="1"/>
          </p:cNvSpPr>
          <p:nvPr/>
        </p:nvSpPr>
        <p:spPr bwMode="auto">
          <a:xfrm>
            <a:off x="2286000" y="32148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4" name="Rectangle 19">
            <a:extLst>
              <a:ext uri="{FF2B5EF4-FFF2-40B4-BE49-F238E27FC236}">
                <a16:creationId xmlns:a16="http://schemas.microsoft.com/office/drawing/2014/main" id="{7AA17F0A-308D-53A1-C368-5B5A3E989200}"/>
              </a:ext>
              <a:ext uri="{C183D7F6-B498-43B3-948B-1728B52AA6E4}">
                <adec:decorative xmlns:adec="http://schemas.microsoft.com/office/drawing/2017/decorative" val="1"/>
              </a:ext>
            </a:extLst>
          </p:cNvPr>
          <p:cNvSpPr>
            <a:spLocks noChangeArrowheads="1"/>
          </p:cNvSpPr>
          <p:nvPr/>
        </p:nvSpPr>
        <p:spPr bwMode="auto">
          <a:xfrm>
            <a:off x="2819400" y="3214814"/>
            <a:ext cx="533400" cy="533400"/>
          </a:xfrm>
          <a:prstGeom prst="rect">
            <a:avLst/>
          </a:prstGeom>
          <a:solidFill>
            <a:schemeClr val="bg1">
              <a:lumMod val="9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25" name="Rectangle 20">
            <a:extLst>
              <a:ext uri="{FF2B5EF4-FFF2-40B4-BE49-F238E27FC236}">
                <a16:creationId xmlns:a16="http://schemas.microsoft.com/office/drawing/2014/main" id="{211B7EC2-05D4-4E4C-3B85-A632309C0C08}"/>
              </a:ext>
              <a:ext uri="{C183D7F6-B498-43B3-948B-1728B52AA6E4}">
                <adec:decorative xmlns:adec="http://schemas.microsoft.com/office/drawing/2017/decorative" val="1"/>
              </a:ext>
            </a:extLst>
          </p:cNvPr>
          <p:cNvSpPr>
            <a:spLocks noChangeArrowheads="1"/>
          </p:cNvSpPr>
          <p:nvPr/>
        </p:nvSpPr>
        <p:spPr bwMode="auto">
          <a:xfrm>
            <a:off x="3352800" y="3214814"/>
            <a:ext cx="533400" cy="533400"/>
          </a:xfrm>
          <a:prstGeom prst="rect">
            <a:avLst/>
          </a:prstGeom>
          <a:solidFill>
            <a:schemeClr val="tx1">
              <a:lumMod val="10000"/>
              <a:lumOff val="90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26" name="Rectangle 21">
            <a:extLst>
              <a:ext uri="{FF2B5EF4-FFF2-40B4-BE49-F238E27FC236}">
                <a16:creationId xmlns:a16="http://schemas.microsoft.com/office/drawing/2014/main" id="{056FD62B-09BE-EA03-E773-AD5E9D076C3E}"/>
              </a:ext>
              <a:ext uri="{C183D7F6-B498-43B3-948B-1728B52AA6E4}">
                <adec:decorative xmlns:adec="http://schemas.microsoft.com/office/drawing/2017/decorative" val="1"/>
              </a:ext>
            </a:extLst>
          </p:cNvPr>
          <p:cNvSpPr>
            <a:spLocks noChangeArrowheads="1"/>
          </p:cNvSpPr>
          <p:nvPr/>
        </p:nvSpPr>
        <p:spPr bwMode="auto">
          <a:xfrm>
            <a:off x="3886200" y="3214814"/>
            <a:ext cx="533400" cy="533400"/>
          </a:xfrm>
          <a:prstGeom prst="rect">
            <a:avLst/>
          </a:prstGeom>
          <a:solidFill>
            <a:schemeClr val="tx1">
              <a:lumMod val="25000"/>
              <a:lumOff val="7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27" name="Rectangle 22">
            <a:extLst>
              <a:ext uri="{FF2B5EF4-FFF2-40B4-BE49-F238E27FC236}">
                <a16:creationId xmlns:a16="http://schemas.microsoft.com/office/drawing/2014/main" id="{74F34F00-8908-5C97-DE08-6F8D60D4A82E}"/>
              </a:ext>
              <a:ext uri="{C183D7F6-B498-43B3-948B-1728B52AA6E4}">
                <adec:decorative xmlns:adec="http://schemas.microsoft.com/office/drawing/2017/decorative" val="1"/>
              </a:ext>
            </a:extLst>
          </p:cNvPr>
          <p:cNvSpPr>
            <a:spLocks noChangeArrowheads="1"/>
          </p:cNvSpPr>
          <p:nvPr/>
        </p:nvSpPr>
        <p:spPr bwMode="auto">
          <a:xfrm>
            <a:off x="4419600" y="3214814"/>
            <a:ext cx="533400" cy="533400"/>
          </a:xfrm>
          <a:prstGeom prst="rect">
            <a:avLst/>
          </a:prstGeom>
          <a:solidFill>
            <a:schemeClr val="tx1">
              <a:lumMod val="90000"/>
              <a:lumOff val="10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28" name="Rectangle 23">
            <a:extLst>
              <a:ext uri="{FF2B5EF4-FFF2-40B4-BE49-F238E27FC236}">
                <a16:creationId xmlns:a16="http://schemas.microsoft.com/office/drawing/2014/main" id="{78C642DF-7390-8B7E-2FC9-FFF9251AC123}"/>
              </a:ext>
              <a:ext uri="{C183D7F6-B498-43B3-948B-1728B52AA6E4}">
                <adec:decorative xmlns:adec="http://schemas.microsoft.com/office/drawing/2017/decorative" val="1"/>
              </a:ext>
            </a:extLst>
          </p:cNvPr>
          <p:cNvSpPr>
            <a:spLocks noChangeArrowheads="1"/>
          </p:cNvSpPr>
          <p:nvPr/>
        </p:nvSpPr>
        <p:spPr bwMode="auto">
          <a:xfrm>
            <a:off x="4953000" y="3214814"/>
            <a:ext cx="533400" cy="533400"/>
          </a:xfrm>
          <a:prstGeom prst="rect">
            <a:avLst/>
          </a:prstGeom>
          <a:solidFill>
            <a:schemeClr val="tx1">
              <a:lumMod val="25000"/>
              <a:lumOff val="7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29" name="Rectangle 24">
            <a:extLst>
              <a:ext uri="{FF2B5EF4-FFF2-40B4-BE49-F238E27FC236}">
                <a16:creationId xmlns:a16="http://schemas.microsoft.com/office/drawing/2014/main" id="{2094BC9F-177A-9EF8-F8DA-8597913CF2B4}"/>
              </a:ext>
              <a:ext uri="{C183D7F6-B498-43B3-948B-1728B52AA6E4}">
                <adec:decorative xmlns:adec="http://schemas.microsoft.com/office/drawing/2017/decorative" val="1"/>
              </a:ext>
            </a:extLst>
          </p:cNvPr>
          <p:cNvSpPr>
            <a:spLocks noChangeArrowheads="1"/>
          </p:cNvSpPr>
          <p:nvPr/>
        </p:nvSpPr>
        <p:spPr bwMode="auto">
          <a:xfrm>
            <a:off x="5486400" y="3214814"/>
            <a:ext cx="533400" cy="533400"/>
          </a:xfrm>
          <a:prstGeom prst="rect">
            <a:avLst/>
          </a:prstGeom>
          <a:solidFill>
            <a:schemeClr val="tx1">
              <a:lumMod val="10000"/>
              <a:lumOff val="90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30" name="Rectangle 25">
            <a:extLst>
              <a:ext uri="{FF2B5EF4-FFF2-40B4-BE49-F238E27FC236}">
                <a16:creationId xmlns:a16="http://schemas.microsoft.com/office/drawing/2014/main" id="{020D1B67-8565-5191-0765-013A5B9B85C0}"/>
              </a:ext>
              <a:ext uri="{C183D7F6-B498-43B3-948B-1728B52AA6E4}">
                <adec:decorative xmlns:adec="http://schemas.microsoft.com/office/drawing/2017/decorative" val="1"/>
              </a:ext>
            </a:extLst>
          </p:cNvPr>
          <p:cNvSpPr>
            <a:spLocks noChangeArrowheads="1"/>
          </p:cNvSpPr>
          <p:nvPr/>
        </p:nvSpPr>
        <p:spPr bwMode="auto">
          <a:xfrm>
            <a:off x="6019800" y="32148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31" name="Rectangle 26">
            <a:extLst>
              <a:ext uri="{FF2B5EF4-FFF2-40B4-BE49-F238E27FC236}">
                <a16:creationId xmlns:a16="http://schemas.microsoft.com/office/drawing/2014/main" id="{5B5AC31F-1316-7078-4A51-BD8FF756B390}"/>
              </a:ext>
              <a:ext uri="{C183D7F6-B498-43B3-948B-1728B52AA6E4}">
                <adec:decorative xmlns:adec="http://schemas.microsoft.com/office/drawing/2017/decorative" val="1"/>
              </a:ext>
            </a:extLst>
          </p:cNvPr>
          <p:cNvSpPr>
            <a:spLocks noChangeArrowheads="1"/>
          </p:cNvSpPr>
          <p:nvPr/>
        </p:nvSpPr>
        <p:spPr bwMode="auto">
          <a:xfrm>
            <a:off x="2819400" y="2148014"/>
            <a:ext cx="2133600" cy="1066800"/>
          </a:xfrm>
          <a:prstGeom prst="rect">
            <a:avLst/>
          </a:prstGeom>
          <a:solidFill>
            <a:schemeClr val="bg1"/>
          </a:solidFill>
          <a:ln w="38100">
            <a:solidFill>
              <a:schemeClr val="tx1"/>
            </a:solidFill>
            <a:miter lim="800000"/>
            <a:headEnd/>
            <a:tailEnd/>
          </a:ln>
        </p:spPr>
        <p:txBody>
          <a:bodyPr wrap="none" anchor="ctr"/>
          <a:lstStyle/>
          <a:p>
            <a:endParaRPr lang="en-US">
              <a:latin typeface="Calibri"/>
              <a:cs typeface="Calibri"/>
            </a:endParaRPr>
          </a:p>
        </p:txBody>
      </p:sp>
      <p:sp>
        <p:nvSpPr>
          <p:cNvPr id="32" name="Rectangle 27">
            <a:extLst>
              <a:ext uri="{FF2B5EF4-FFF2-40B4-BE49-F238E27FC236}">
                <a16:creationId xmlns:a16="http://schemas.microsoft.com/office/drawing/2014/main" id="{3E016D9F-211F-BC16-848D-F3C3528CB132}"/>
              </a:ext>
              <a:ext uri="{C183D7F6-B498-43B3-948B-1728B52AA6E4}">
                <adec:decorative xmlns:adec="http://schemas.microsoft.com/office/drawing/2017/decorative" val="1"/>
              </a:ext>
            </a:extLst>
          </p:cNvPr>
          <p:cNvSpPr>
            <a:spLocks noChangeArrowheads="1"/>
          </p:cNvSpPr>
          <p:nvPr/>
        </p:nvSpPr>
        <p:spPr bwMode="auto">
          <a:xfrm>
            <a:off x="2286000" y="1614614"/>
            <a:ext cx="4267200" cy="2133600"/>
          </a:xfrm>
          <a:prstGeom prst="rect">
            <a:avLst/>
          </a:prstGeom>
          <a:noFill/>
          <a:ln w="3810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atin typeface="Calibri"/>
              <a:cs typeface="Calibri"/>
            </a:endParaRPr>
          </a:p>
        </p:txBody>
      </p:sp>
      <p:sp>
        <p:nvSpPr>
          <p:cNvPr id="33" name="Rectangle 28">
            <a:extLst>
              <a:ext uri="{FF2B5EF4-FFF2-40B4-BE49-F238E27FC236}">
                <a16:creationId xmlns:a16="http://schemas.microsoft.com/office/drawing/2014/main" id="{D20CD842-4B51-28FC-EE50-62C06A26677D}"/>
              </a:ext>
              <a:ext uri="{C183D7F6-B498-43B3-948B-1728B52AA6E4}">
                <adec:decorative xmlns:adec="http://schemas.microsoft.com/office/drawing/2017/decorative" val="1"/>
              </a:ext>
            </a:extLst>
          </p:cNvPr>
          <p:cNvSpPr>
            <a:spLocks noChangeArrowheads="1"/>
          </p:cNvSpPr>
          <p:nvPr/>
        </p:nvSpPr>
        <p:spPr bwMode="auto">
          <a:xfrm>
            <a:off x="5486400" y="2148014"/>
            <a:ext cx="533400" cy="1066800"/>
          </a:xfrm>
          <a:prstGeom prst="rect">
            <a:avLst/>
          </a:prstGeom>
          <a:noFill/>
          <a:ln w="3810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atin typeface="Calibri"/>
              <a:cs typeface="Calibri"/>
            </a:endParaRPr>
          </a:p>
        </p:txBody>
      </p:sp>
      <p:sp>
        <p:nvSpPr>
          <p:cNvPr id="34" name="Rectangle 29">
            <a:extLst>
              <a:ext uri="{FF2B5EF4-FFF2-40B4-BE49-F238E27FC236}">
                <a16:creationId xmlns:a16="http://schemas.microsoft.com/office/drawing/2014/main" id="{EBCBC026-C333-DE72-A8AF-B04F1420997B}"/>
              </a:ext>
              <a:ext uri="{C183D7F6-B498-43B3-948B-1728B52AA6E4}">
                <adec:decorative xmlns:adec="http://schemas.microsoft.com/office/drawing/2017/decorative" val="1"/>
              </a:ext>
            </a:extLst>
          </p:cNvPr>
          <p:cNvSpPr>
            <a:spLocks noChangeArrowheads="1"/>
          </p:cNvSpPr>
          <p:nvPr/>
        </p:nvSpPr>
        <p:spPr bwMode="auto">
          <a:xfrm>
            <a:off x="2286000" y="4205414"/>
            <a:ext cx="4267200" cy="228600"/>
          </a:xfrm>
          <a:prstGeom prst="rect">
            <a:avLst/>
          </a:prstGeom>
          <a:gradFill rotWithShape="0">
            <a:gsLst>
              <a:gs pos="0">
                <a:schemeClr val="bg1"/>
              </a:gs>
              <a:gs pos="100000">
                <a:schemeClr val="tx1"/>
              </a:gs>
            </a:gsLst>
            <a:lin ang="0" scaled="1"/>
          </a:gradFill>
          <a:ln w="9525">
            <a:solidFill>
              <a:schemeClr val="tx1"/>
            </a:solidFill>
            <a:miter lim="800000"/>
            <a:headEnd/>
            <a:tailEnd/>
          </a:ln>
        </p:spPr>
        <p:txBody>
          <a:bodyPr wrap="none" anchor="ctr"/>
          <a:lstStyle/>
          <a:p>
            <a:endParaRPr lang="en-US">
              <a:latin typeface="Calibri"/>
              <a:cs typeface="Calibri"/>
            </a:endParaRPr>
          </a:p>
        </p:txBody>
      </p:sp>
      <p:sp>
        <p:nvSpPr>
          <p:cNvPr id="35" name="Rectangle 30">
            <a:extLst>
              <a:ext uri="{FF2B5EF4-FFF2-40B4-BE49-F238E27FC236}">
                <a16:creationId xmlns:a16="http://schemas.microsoft.com/office/drawing/2014/main" id="{622877B3-5B32-B88D-8474-ACBC16AD605C}"/>
              </a:ext>
            </a:extLst>
          </p:cNvPr>
          <p:cNvSpPr>
            <a:spLocks noChangeArrowheads="1"/>
          </p:cNvSpPr>
          <p:nvPr/>
        </p:nvSpPr>
        <p:spPr bwMode="auto">
          <a:xfrm>
            <a:off x="4419600" y="4495799"/>
            <a:ext cx="2133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r"/>
            <a:r>
              <a:rPr lang="de-DE" dirty="0">
                <a:cs typeface="Calibri"/>
              </a:rPr>
              <a:t>1</a:t>
            </a:r>
            <a:endParaRPr lang="en-US" dirty="0">
              <a:cs typeface="Calibri"/>
            </a:endParaRPr>
          </a:p>
        </p:txBody>
      </p:sp>
      <p:sp>
        <p:nvSpPr>
          <p:cNvPr id="36" name="Rectangle 31">
            <a:extLst>
              <a:ext uri="{FF2B5EF4-FFF2-40B4-BE49-F238E27FC236}">
                <a16:creationId xmlns:a16="http://schemas.microsoft.com/office/drawing/2014/main" id="{5CAB67E8-6FF9-BE94-D508-2D1EF341E281}"/>
              </a:ext>
            </a:extLst>
          </p:cNvPr>
          <p:cNvSpPr>
            <a:spLocks noChangeArrowheads="1"/>
          </p:cNvSpPr>
          <p:nvPr/>
        </p:nvSpPr>
        <p:spPr bwMode="auto">
          <a:xfrm>
            <a:off x="2286000" y="4495799"/>
            <a:ext cx="2133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r>
              <a:rPr lang="de-DE" dirty="0">
                <a:cs typeface="Calibri"/>
              </a:rPr>
              <a:t>0</a:t>
            </a:r>
            <a:endParaRPr lang="en-US" dirty="0">
              <a:cs typeface="Calibri"/>
            </a:endParaRPr>
          </a:p>
        </p:txBody>
      </p:sp>
      <p:sp>
        <p:nvSpPr>
          <p:cNvPr id="37" name="Rectangle 32">
            <a:extLst>
              <a:ext uri="{FF2B5EF4-FFF2-40B4-BE49-F238E27FC236}">
                <a16:creationId xmlns:a16="http://schemas.microsoft.com/office/drawing/2014/main" id="{04F8BD02-E187-69DD-D3E1-39D1F992939E}"/>
              </a:ext>
            </a:extLst>
          </p:cNvPr>
          <p:cNvSpPr>
            <a:spLocks noChangeArrowheads="1"/>
          </p:cNvSpPr>
          <p:nvPr/>
        </p:nvSpPr>
        <p:spPr bwMode="auto">
          <a:xfrm>
            <a:off x="845947" y="4179671"/>
            <a:ext cx="1371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r"/>
            <a:r>
              <a:rPr lang="de-DE" sz="1400" b="1" dirty="0" err="1">
                <a:latin typeface="+mj-lt"/>
                <a:cs typeface="Calibri"/>
              </a:rPr>
              <a:t>Probability</a:t>
            </a:r>
            <a:endParaRPr lang="en-US" sz="1400" b="1" dirty="0">
              <a:latin typeface="+mj-lt"/>
              <a:cs typeface="Calibri"/>
            </a:endParaRPr>
          </a:p>
        </p:txBody>
      </p:sp>
      <p:sp>
        <p:nvSpPr>
          <p:cNvPr id="38" name="Oval 33">
            <a:extLst>
              <a:ext uri="{FF2B5EF4-FFF2-40B4-BE49-F238E27FC236}">
                <a16:creationId xmlns:a16="http://schemas.microsoft.com/office/drawing/2014/main" id="{EB3F0F0D-3E94-5403-4E6A-A1A01DBAA085}"/>
              </a:ext>
              <a:ext uri="{C183D7F6-B498-43B3-948B-1728B52AA6E4}">
                <adec:decorative xmlns:adec="http://schemas.microsoft.com/office/drawing/2017/decorative" val="1"/>
              </a:ext>
            </a:extLst>
          </p:cNvPr>
          <p:cNvSpPr>
            <a:spLocks noChangeArrowheads="1"/>
          </p:cNvSpPr>
          <p:nvPr/>
        </p:nvSpPr>
        <p:spPr bwMode="auto">
          <a:xfrm>
            <a:off x="4501986" y="1690814"/>
            <a:ext cx="381000" cy="381000"/>
          </a:xfrm>
          <a:prstGeom prst="ellipse">
            <a:avLst/>
          </a:prstGeom>
          <a:solidFill>
            <a:schemeClr val="accent2"/>
          </a:solidFill>
          <a:ln w="9525">
            <a:noFill/>
            <a:round/>
            <a:headEnd/>
            <a:tailEnd/>
          </a:ln>
        </p:spPr>
        <p:txBody>
          <a:bodyPr wrap="none" anchor="ctr"/>
          <a:lstStyle/>
          <a:p>
            <a:endParaRPr lang="en-US">
              <a:latin typeface="Calibri"/>
              <a:cs typeface="Calibri"/>
            </a:endParaRPr>
          </a:p>
        </p:txBody>
      </p:sp>
      <p:sp>
        <p:nvSpPr>
          <p:cNvPr id="39" name="Line 34">
            <a:extLst>
              <a:ext uri="{FF2B5EF4-FFF2-40B4-BE49-F238E27FC236}">
                <a16:creationId xmlns:a16="http://schemas.microsoft.com/office/drawing/2014/main" id="{11483621-BEC8-3913-3153-3C3A39EE39E0}"/>
              </a:ext>
              <a:ext uri="{C183D7F6-B498-43B3-948B-1728B52AA6E4}">
                <adec:decorative xmlns:adec="http://schemas.microsoft.com/office/drawing/2017/decorative" val="1"/>
              </a:ext>
            </a:extLst>
          </p:cNvPr>
          <p:cNvSpPr>
            <a:spLocks noChangeShapeType="1"/>
          </p:cNvSpPr>
          <p:nvPr/>
        </p:nvSpPr>
        <p:spPr bwMode="auto">
          <a:xfrm flipV="1">
            <a:off x="4697249" y="1357439"/>
            <a:ext cx="0" cy="304800"/>
          </a:xfrm>
          <a:prstGeom prst="line">
            <a:avLst/>
          </a:prstGeom>
          <a:noFill/>
          <a:ln w="9525">
            <a:solidFill>
              <a:schemeClr val="accent3"/>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0" name="Line 35">
            <a:extLst>
              <a:ext uri="{FF2B5EF4-FFF2-40B4-BE49-F238E27FC236}">
                <a16:creationId xmlns:a16="http://schemas.microsoft.com/office/drawing/2014/main" id="{656DF281-9C08-40CF-7FCB-E84B317443E8}"/>
              </a:ext>
              <a:ext uri="{C183D7F6-B498-43B3-948B-1728B52AA6E4}">
                <adec:decorative xmlns:adec="http://schemas.microsoft.com/office/drawing/2017/decorative" val="1"/>
              </a:ext>
            </a:extLst>
          </p:cNvPr>
          <p:cNvSpPr>
            <a:spLocks noChangeShapeType="1"/>
          </p:cNvSpPr>
          <p:nvPr/>
        </p:nvSpPr>
        <p:spPr bwMode="auto">
          <a:xfrm>
            <a:off x="4692486" y="2067052"/>
            <a:ext cx="0" cy="257175"/>
          </a:xfrm>
          <a:prstGeom prst="line">
            <a:avLst/>
          </a:prstGeom>
          <a:noFill/>
          <a:ln w="9525">
            <a:solidFill>
              <a:schemeClr val="accent3"/>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1" name="Line 36">
            <a:extLst>
              <a:ext uri="{FF2B5EF4-FFF2-40B4-BE49-F238E27FC236}">
                <a16:creationId xmlns:a16="http://schemas.microsoft.com/office/drawing/2014/main" id="{A603D97A-CC92-5C46-2DD7-1BD8539E2985}"/>
              </a:ext>
              <a:ext uri="{C183D7F6-B498-43B3-948B-1728B52AA6E4}">
                <adec:decorative xmlns:adec="http://schemas.microsoft.com/office/drawing/2017/decorative" val="1"/>
              </a:ext>
            </a:extLst>
          </p:cNvPr>
          <p:cNvSpPr>
            <a:spLocks noChangeShapeType="1"/>
          </p:cNvSpPr>
          <p:nvPr/>
        </p:nvSpPr>
        <p:spPr bwMode="auto">
          <a:xfrm flipH="1">
            <a:off x="4249574" y="1881314"/>
            <a:ext cx="242887" cy="0"/>
          </a:xfrm>
          <a:prstGeom prst="line">
            <a:avLst/>
          </a:prstGeom>
          <a:noFill/>
          <a:ln w="9525">
            <a:solidFill>
              <a:schemeClr val="accent2"/>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2" name="Line 37">
            <a:extLst>
              <a:ext uri="{FF2B5EF4-FFF2-40B4-BE49-F238E27FC236}">
                <a16:creationId xmlns:a16="http://schemas.microsoft.com/office/drawing/2014/main" id="{F50C30FA-5A6D-2BDB-BE9A-440EA9AB3853}"/>
              </a:ext>
              <a:ext uri="{C183D7F6-B498-43B3-948B-1728B52AA6E4}">
                <adec:decorative xmlns:adec="http://schemas.microsoft.com/office/drawing/2017/decorative" val="1"/>
              </a:ext>
            </a:extLst>
          </p:cNvPr>
          <p:cNvSpPr>
            <a:spLocks noChangeShapeType="1"/>
          </p:cNvSpPr>
          <p:nvPr/>
        </p:nvSpPr>
        <p:spPr bwMode="auto">
          <a:xfrm flipH="1">
            <a:off x="4902036" y="1889031"/>
            <a:ext cx="381000" cy="1808"/>
          </a:xfrm>
          <a:prstGeom prst="line">
            <a:avLst/>
          </a:prstGeom>
          <a:noFill/>
          <a:ln w="57150">
            <a:solidFill>
              <a:schemeClr val="accent1"/>
            </a:solidFill>
            <a:round/>
            <a:headEnd type="triangle" w="med" len="med"/>
            <a:tailEn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pic>
        <p:nvPicPr>
          <p:cNvPr id="43" name="Picture 42" descr="Illustration of a self-navigating robot with a lidar sensor on the top of its chassis shooting green lasers in all directions.">
            <a:extLst>
              <a:ext uri="{FF2B5EF4-FFF2-40B4-BE49-F238E27FC236}">
                <a16:creationId xmlns:a16="http://schemas.microsoft.com/office/drawing/2014/main" id="{326903BD-AB2E-0970-D4DC-680A473E49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8307" y="2067237"/>
            <a:ext cx="3536186" cy="2266325"/>
          </a:xfrm>
          <a:prstGeom prst="rect">
            <a:avLst/>
          </a:prstGeom>
        </p:spPr>
      </p:pic>
      <mc:AlternateContent xmlns:mc="http://schemas.openxmlformats.org/markup-compatibility/2006" xmlns:a14="http://schemas.microsoft.com/office/drawing/2010/main">
        <mc:Choice Requires="a14">
          <p:sp>
            <p:nvSpPr>
              <p:cNvPr id="3" name="Rounded Rectangle 2">
                <a:extLst>
                  <a:ext uri="{FF2B5EF4-FFF2-40B4-BE49-F238E27FC236}">
                    <a16:creationId xmlns:a16="http://schemas.microsoft.com/office/drawing/2014/main" id="{52B35DE1-83DA-4717-3187-743FD6A5959C}"/>
                  </a:ext>
                </a:extLst>
              </p:cNvPr>
              <p:cNvSpPr/>
              <p:nvPr/>
            </p:nvSpPr>
            <p:spPr>
              <a:xfrm>
                <a:off x="615004" y="1567670"/>
                <a:ext cx="1055260" cy="533400"/>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1" i="1" smtClean="0">
                          <a:solidFill>
                            <a:schemeClr val="accent3"/>
                          </a:solidFill>
                          <a:latin typeface="Cambria Math" panose="02040503050406030204" pitchFamily="18" charset="0"/>
                        </a:rPr>
                        <m:t>𝒕</m:t>
                      </m:r>
                      <m:r>
                        <a:rPr lang="en-US" b="1" i="1" smtClean="0">
                          <a:solidFill>
                            <a:schemeClr val="accent3"/>
                          </a:solidFill>
                          <a:latin typeface="Cambria Math" panose="02040503050406030204" pitchFamily="18" charset="0"/>
                        </a:rPr>
                        <m:t>=</m:t>
                      </m:r>
                      <m:r>
                        <a:rPr lang="en-US" b="1" i="1" smtClean="0">
                          <a:solidFill>
                            <a:schemeClr val="accent3"/>
                          </a:solidFill>
                          <a:latin typeface="Cambria Math" panose="02040503050406030204" pitchFamily="18" charset="0"/>
                        </a:rPr>
                        <m:t>𝟒</m:t>
                      </m:r>
                    </m:oMath>
                  </m:oMathPara>
                </a14:m>
                <a:endParaRPr lang="en-US" b="1" dirty="0">
                  <a:solidFill>
                    <a:schemeClr val="accent3"/>
                  </a:solidFill>
                </a:endParaRPr>
              </a:p>
            </p:txBody>
          </p:sp>
        </mc:Choice>
        <mc:Fallback xmlns="">
          <p:sp>
            <p:nvSpPr>
              <p:cNvPr id="3" name="Rounded Rectangle 2">
                <a:extLst>
                  <a:ext uri="{FF2B5EF4-FFF2-40B4-BE49-F238E27FC236}">
                    <a16:creationId xmlns:a16="http://schemas.microsoft.com/office/drawing/2014/main" id="{52B35DE1-83DA-4717-3187-743FD6A5959C}"/>
                  </a:ext>
                </a:extLst>
              </p:cNvPr>
              <p:cNvSpPr>
                <a:spLocks noRot="1" noChangeAspect="1" noMove="1" noResize="1" noEditPoints="1" noAdjustHandles="1" noChangeArrowheads="1" noChangeShapeType="1" noTextEdit="1"/>
              </p:cNvSpPr>
              <p:nvPr/>
            </p:nvSpPr>
            <p:spPr>
              <a:xfrm>
                <a:off x="615004" y="1567670"/>
                <a:ext cx="1055260" cy="533400"/>
              </a:xfrm>
              <a:prstGeom prst="roundRect">
                <a:avLst/>
              </a:prstGeom>
              <a:blipFill>
                <a:blip r:embed="rId3"/>
                <a:stretch>
                  <a:fillRect/>
                </a:stretch>
              </a:blipFill>
              <a:ln w="38100">
                <a:solidFill>
                  <a:schemeClr val="accent3"/>
                </a:solidFill>
              </a:ln>
            </p:spPr>
            <p:txBody>
              <a:bodyPr/>
              <a:lstStyle/>
              <a:p>
                <a:r>
                  <a:rPr lang="en-US">
                    <a:noFill/>
                  </a:rPr>
                  <a:t> </a:t>
                </a:r>
              </a:p>
            </p:txBody>
          </p:sp>
        </mc:Fallback>
      </mc:AlternateContent>
    </p:spTree>
    <p:extLst>
      <p:ext uri="{BB962C8B-B14F-4D97-AF65-F5344CB8AC3E}">
        <p14:creationId xmlns:p14="http://schemas.microsoft.com/office/powerpoint/2010/main" val="25248847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DACE2-3386-2BAE-A63C-D455631C717E}"/>
            </a:ext>
          </a:extLst>
        </p:cNvPr>
        <p:cNvGrpSpPr/>
        <p:nvPr/>
      </p:nvGrpSpPr>
      <p:grpSpPr>
        <a:xfrm>
          <a:off x="0" y="0"/>
          <a:ext cx="0" cy="0"/>
          <a:chOff x="0" y="0"/>
          <a:chExt cx="0" cy="0"/>
        </a:xfrm>
      </p:grpSpPr>
      <p:sp>
        <p:nvSpPr>
          <p:cNvPr id="7" name="Rectangle 10">
            <a:extLst>
              <a:ext uri="{FF2B5EF4-FFF2-40B4-BE49-F238E27FC236}">
                <a16:creationId xmlns:a16="http://schemas.microsoft.com/office/drawing/2014/main" id="{4AAD9233-A789-B6BE-982A-EFFD920190C2}"/>
              </a:ext>
              <a:ext uri="{C183D7F6-B498-43B3-948B-1728B52AA6E4}">
                <adec:decorative xmlns:adec="http://schemas.microsoft.com/office/drawing/2017/decorative" val="1"/>
              </a:ext>
            </a:extLst>
          </p:cNvPr>
          <p:cNvSpPr>
            <a:spLocks noChangeArrowheads="1"/>
          </p:cNvSpPr>
          <p:nvPr/>
        </p:nvSpPr>
        <p:spPr bwMode="auto">
          <a:xfrm>
            <a:off x="6019800" y="1622331"/>
            <a:ext cx="533400" cy="533400"/>
          </a:xfrm>
          <a:prstGeom prst="rect">
            <a:avLst/>
          </a:prstGeom>
          <a:solidFill>
            <a:schemeClr val="bg1">
              <a:lumMod val="9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6" name="Title 5">
            <a:extLst>
              <a:ext uri="{FF2B5EF4-FFF2-40B4-BE49-F238E27FC236}">
                <a16:creationId xmlns:a16="http://schemas.microsoft.com/office/drawing/2014/main" id="{A1FE7FF9-905E-1C9A-772E-CABF9E8E60DC}"/>
              </a:ext>
            </a:extLst>
          </p:cNvPr>
          <p:cNvSpPr>
            <a:spLocks noGrp="1"/>
          </p:cNvSpPr>
          <p:nvPr>
            <p:ph type="title"/>
          </p:nvPr>
        </p:nvSpPr>
        <p:spPr/>
        <p:txBody>
          <a:bodyPr/>
          <a:lstStyle/>
          <a:p>
            <a:r>
              <a:rPr lang="en-US" dirty="0"/>
              <a:t>Robot Localization (5)</a:t>
            </a:r>
          </a:p>
        </p:txBody>
      </p:sp>
      <p:sp>
        <p:nvSpPr>
          <p:cNvPr id="4" name="Date Placeholder 3">
            <a:extLst>
              <a:ext uri="{FF2B5EF4-FFF2-40B4-BE49-F238E27FC236}">
                <a16:creationId xmlns:a16="http://schemas.microsoft.com/office/drawing/2014/main" id="{A7AB1458-4F49-B4E4-49AD-AE3728D56302}"/>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DBA53737-D4C9-9098-731E-58B2518B0DCE}"/>
              </a:ext>
            </a:extLst>
          </p:cNvPr>
          <p:cNvSpPr>
            <a:spLocks noGrp="1"/>
          </p:cNvSpPr>
          <p:nvPr>
            <p:ph type="sldNum" sz="quarter" idx="12"/>
          </p:nvPr>
        </p:nvSpPr>
        <p:spPr/>
        <p:txBody>
          <a:bodyPr/>
          <a:lstStyle/>
          <a:p>
            <a:fld id="{0C6CD854-DD62-6C4B-87F1-66B34D688D3F}" type="slidenum">
              <a:rPr lang="en-US" smtClean="0"/>
              <a:t>29</a:t>
            </a:fld>
            <a:endParaRPr lang="en-US"/>
          </a:p>
        </p:txBody>
      </p:sp>
      <p:sp>
        <p:nvSpPr>
          <p:cNvPr id="8" name="Text Box 38">
            <a:extLst>
              <a:ext uri="{FF2B5EF4-FFF2-40B4-BE49-F238E27FC236}">
                <a16:creationId xmlns:a16="http://schemas.microsoft.com/office/drawing/2014/main" id="{4C8C9E2B-B4CD-52A7-6AE7-0FFB603D3A3A}"/>
              </a:ext>
            </a:extLst>
          </p:cNvPr>
          <p:cNvSpPr txBox="1">
            <a:spLocks noChangeArrowheads="1"/>
          </p:cNvSpPr>
          <p:nvPr/>
        </p:nvSpPr>
        <p:spPr bwMode="auto">
          <a:xfrm>
            <a:off x="8951641" y="6006047"/>
            <a:ext cx="2743200"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spcBef>
                <a:spcPct val="50000"/>
              </a:spcBef>
            </a:pPr>
            <a:r>
              <a:rPr lang="en-US" sz="1200" i="1" dirty="0">
                <a:latin typeface="Avenir Next" panose="020B0503020202020204" pitchFamily="34" charset="0"/>
                <a:cs typeface="Calibri"/>
              </a:rPr>
              <a:t>Example from </a:t>
            </a:r>
            <a:r>
              <a:rPr lang="de-DE" sz="1200" i="1" dirty="0">
                <a:latin typeface="Avenir Next" panose="020B0503020202020204" pitchFamily="34" charset="0"/>
                <a:cs typeface="Calibri"/>
              </a:rPr>
              <a:t>Michael Pfeiffer</a:t>
            </a:r>
            <a:endParaRPr lang="en-US" sz="1200" i="1" dirty="0">
              <a:latin typeface="Avenir Next" panose="020B0503020202020204" pitchFamily="34" charset="0"/>
              <a:cs typeface="Calibri"/>
            </a:endParaRPr>
          </a:p>
        </p:txBody>
      </p:sp>
      <p:sp>
        <p:nvSpPr>
          <p:cNvPr id="9" name="Rectangle 4">
            <a:extLst>
              <a:ext uri="{FF2B5EF4-FFF2-40B4-BE49-F238E27FC236}">
                <a16:creationId xmlns:a16="http://schemas.microsoft.com/office/drawing/2014/main" id="{F736D411-2C9E-0D37-4810-32FBFFAE272E}"/>
              </a:ext>
              <a:ext uri="{C183D7F6-B498-43B3-948B-1728B52AA6E4}">
                <adec:decorative xmlns:adec="http://schemas.microsoft.com/office/drawing/2017/decorative" val="1"/>
              </a:ext>
            </a:extLst>
          </p:cNvPr>
          <p:cNvSpPr>
            <a:spLocks noChangeArrowheads="1"/>
          </p:cNvSpPr>
          <p:nvPr/>
        </p:nvSpPr>
        <p:spPr bwMode="auto">
          <a:xfrm>
            <a:off x="2286000" y="16146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10" name="Rectangle 5">
            <a:extLst>
              <a:ext uri="{FF2B5EF4-FFF2-40B4-BE49-F238E27FC236}">
                <a16:creationId xmlns:a16="http://schemas.microsoft.com/office/drawing/2014/main" id="{491DA18A-BE47-D0FD-7702-59090A14A315}"/>
              </a:ext>
              <a:ext uri="{C183D7F6-B498-43B3-948B-1728B52AA6E4}">
                <adec:decorative xmlns:adec="http://schemas.microsoft.com/office/drawing/2017/decorative" val="1"/>
              </a:ext>
            </a:extLst>
          </p:cNvPr>
          <p:cNvSpPr>
            <a:spLocks noChangeArrowheads="1"/>
          </p:cNvSpPr>
          <p:nvPr/>
        </p:nvSpPr>
        <p:spPr bwMode="auto">
          <a:xfrm>
            <a:off x="2819400" y="1614614"/>
            <a:ext cx="533400" cy="533400"/>
          </a:xfrm>
          <a:prstGeom prst="rect">
            <a:avLst/>
          </a:prstGeom>
          <a:solidFill>
            <a:schemeClr val="bg1"/>
          </a:solidFill>
          <a:ln w="9525">
            <a:solidFill>
              <a:schemeClr val="tx1"/>
            </a:solidFill>
            <a:miter lim="800000"/>
            <a:headEnd/>
            <a:tailEnd/>
          </a:ln>
        </p:spPr>
        <p:txBody>
          <a:bodyPr wrap="none" anchor="ctr"/>
          <a:lstStyle/>
          <a:p>
            <a:endParaRPr lang="en-US">
              <a:latin typeface="Calibri"/>
              <a:cs typeface="Calibri"/>
            </a:endParaRPr>
          </a:p>
        </p:txBody>
      </p:sp>
      <p:sp>
        <p:nvSpPr>
          <p:cNvPr id="11" name="Rectangle 6">
            <a:extLst>
              <a:ext uri="{FF2B5EF4-FFF2-40B4-BE49-F238E27FC236}">
                <a16:creationId xmlns:a16="http://schemas.microsoft.com/office/drawing/2014/main" id="{5B6FBE13-0678-A844-2FD3-AD3F5BEECE1C}"/>
              </a:ext>
              <a:ext uri="{C183D7F6-B498-43B3-948B-1728B52AA6E4}">
                <adec:decorative xmlns:adec="http://schemas.microsoft.com/office/drawing/2017/decorative" val="1"/>
              </a:ext>
            </a:extLst>
          </p:cNvPr>
          <p:cNvSpPr>
            <a:spLocks noChangeArrowheads="1"/>
          </p:cNvSpPr>
          <p:nvPr/>
        </p:nvSpPr>
        <p:spPr bwMode="auto">
          <a:xfrm>
            <a:off x="3352800" y="1614614"/>
            <a:ext cx="533400" cy="533400"/>
          </a:xfrm>
          <a:prstGeom prst="rect">
            <a:avLst/>
          </a:prstGeom>
          <a:solidFill>
            <a:schemeClr val="bg1"/>
          </a:solidFill>
          <a:ln w="9525">
            <a:solidFill>
              <a:schemeClr val="tx1"/>
            </a:solidFill>
            <a:miter lim="800000"/>
            <a:headEnd/>
            <a:tailEnd/>
          </a:ln>
        </p:spPr>
        <p:txBody>
          <a:bodyPr wrap="none" anchor="ctr"/>
          <a:lstStyle/>
          <a:p>
            <a:endParaRPr lang="en-US">
              <a:latin typeface="Calibri"/>
              <a:cs typeface="Calibri"/>
            </a:endParaRPr>
          </a:p>
        </p:txBody>
      </p:sp>
      <p:sp>
        <p:nvSpPr>
          <p:cNvPr id="12" name="Rectangle 7">
            <a:extLst>
              <a:ext uri="{FF2B5EF4-FFF2-40B4-BE49-F238E27FC236}">
                <a16:creationId xmlns:a16="http://schemas.microsoft.com/office/drawing/2014/main" id="{0EEE8566-0536-DEA0-CFE2-58CAAFE7E387}"/>
              </a:ext>
              <a:ext uri="{C183D7F6-B498-43B3-948B-1728B52AA6E4}">
                <adec:decorative xmlns:adec="http://schemas.microsoft.com/office/drawing/2017/decorative" val="1"/>
              </a:ext>
            </a:extLst>
          </p:cNvPr>
          <p:cNvSpPr>
            <a:spLocks noChangeArrowheads="1"/>
          </p:cNvSpPr>
          <p:nvPr/>
        </p:nvSpPr>
        <p:spPr bwMode="auto">
          <a:xfrm>
            <a:off x="3886200" y="1614614"/>
            <a:ext cx="533400" cy="533400"/>
          </a:xfrm>
          <a:prstGeom prst="rect">
            <a:avLst/>
          </a:prstGeom>
          <a:solidFill>
            <a:schemeClr val="bg1"/>
          </a:solidFill>
          <a:ln w="9525">
            <a:solidFill>
              <a:schemeClr val="tx1"/>
            </a:solidFill>
            <a:miter lim="800000"/>
            <a:headEnd/>
            <a:tailEnd/>
          </a:ln>
        </p:spPr>
        <p:txBody>
          <a:bodyPr wrap="none" anchor="ctr"/>
          <a:lstStyle/>
          <a:p>
            <a:endParaRPr lang="en-US">
              <a:latin typeface="Calibri"/>
              <a:cs typeface="Calibri"/>
            </a:endParaRPr>
          </a:p>
        </p:txBody>
      </p:sp>
      <p:sp>
        <p:nvSpPr>
          <p:cNvPr id="13" name="Rectangle 8">
            <a:extLst>
              <a:ext uri="{FF2B5EF4-FFF2-40B4-BE49-F238E27FC236}">
                <a16:creationId xmlns:a16="http://schemas.microsoft.com/office/drawing/2014/main" id="{C32065CC-B77F-F58F-EB83-6B786405A6E4}"/>
              </a:ext>
              <a:ext uri="{C183D7F6-B498-43B3-948B-1728B52AA6E4}">
                <adec:decorative xmlns:adec="http://schemas.microsoft.com/office/drawing/2017/decorative" val="1"/>
              </a:ext>
            </a:extLst>
          </p:cNvPr>
          <p:cNvSpPr>
            <a:spLocks noChangeArrowheads="1"/>
          </p:cNvSpPr>
          <p:nvPr/>
        </p:nvSpPr>
        <p:spPr bwMode="auto">
          <a:xfrm>
            <a:off x="4419600" y="1614614"/>
            <a:ext cx="533400" cy="533400"/>
          </a:xfrm>
          <a:prstGeom prst="rect">
            <a:avLst/>
          </a:prstGeom>
          <a:solidFill>
            <a:schemeClr val="tx1">
              <a:lumMod val="25000"/>
              <a:lumOff val="7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4" name="Rectangle 9">
            <a:extLst>
              <a:ext uri="{FF2B5EF4-FFF2-40B4-BE49-F238E27FC236}">
                <a16:creationId xmlns:a16="http://schemas.microsoft.com/office/drawing/2014/main" id="{8564C516-2616-7306-0D59-D3F3B0F629F0}"/>
              </a:ext>
              <a:ext uri="{C183D7F6-B498-43B3-948B-1728B52AA6E4}">
                <adec:decorative xmlns:adec="http://schemas.microsoft.com/office/drawing/2017/decorative" val="1"/>
              </a:ext>
            </a:extLst>
          </p:cNvPr>
          <p:cNvSpPr>
            <a:spLocks noChangeArrowheads="1"/>
          </p:cNvSpPr>
          <p:nvPr/>
        </p:nvSpPr>
        <p:spPr bwMode="auto">
          <a:xfrm>
            <a:off x="4953000" y="1614614"/>
            <a:ext cx="533400" cy="533400"/>
          </a:xfrm>
          <a:prstGeom prst="rect">
            <a:avLst/>
          </a:prstGeom>
          <a:solidFill>
            <a:schemeClr val="tx1"/>
          </a:solidFill>
          <a:ln w="9525">
            <a:solidFill>
              <a:schemeClr val="tx1"/>
            </a:solidFill>
            <a:miter lim="800000"/>
            <a:headEnd/>
            <a:tailEnd/>
          </a:ln>
        </p:spPr>
        <p:txBody>
          <a:bodyPr wrap="none" anchor="ctr"/>
          <a:lstStyle/>
          <a:p>
            <a:endParaRPr lang="en-US">
              <a:latin typeface="Calibri"/>
              <a:cs typeface="Calibri"/>
            </a:endParaRPr>
          </a:p>
        </p:txBody>
      </p:sp>
      <p:sp>
        <p:nvSpPr>
          <p:cNvPr id="15" name="Rectangle 10">
            <a:extLst>
              <a:ext uri="{FF2B5EF4-FFF2-40B4-BE49-F238E27FC236}">
                <a16:creationId xmlns:a16="http://schemas.microsoft.com/office/drawing/2014/main" id="{1C585B68-8A98-87CE-009C-2BDB9B82D50E}"/>
              </a:ext>
              <a:ext uri="{C183D7F6-B498-43B3-948B-1728B52AA6E4}">
                <adec:decorative xmlns:adec="http://schemas.microsoft.com/office/drawing/2017/decorative" val="1"/>
              </a:ext>
            </a:extLst>
          </p:cNvPr>
          <p:cNvSpPr>
            <a:spLocks noChangeArrowheads="1"/>
          </p:cNvSpPr>
          <p:nvPr/>
        </p:nvSpPr>
        <p:spPr bwMode="auto">
          <a:xfrm>
            <a:off x="5486400" y="1614614"/>
            <a:ext cx="533400" cy="533400"/>
          </a:xfrm>
          <a:prstGeom prst="rect">
            <a:avLst/>
          </a:prstGeom>
          <a:solidFill>
            <a:schemeClr val="tx1">
              <a:lumMod val="10000"/>
              <a:lumOff val="90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16" name="Rectangle 11">
            <a:extLst>
              <a:ext uri="{FF2B5EF4-FFF2-40B4-BE49-F238E27FC236}">
                <a16:creationId xmlns:a16="http://schemas.microsoft.com/office/drawing/2014/main" id="{C2A966F0-8404-3084-A23D-F2A6B9716E75}"/>
              </a:ext>
              <a:ext uri="{C183D7F6-B498-43B3-948B-1728B52AA6E4}">
                <adec:decorative xmlns:adec="http://schemas.microsoft.com/office/drawing/2017/decorative" val="1"/>
              </a:ext>
            </a:extLst>
          </p:cNvPr>
          <p:cNvSpPr>
            <a:spLocks noChangeArrowheads="1"/>
          </p:cNvSpPr>
          <p:nvPr/>
        </p:nvSpPr>
        <p:spPr bwMode="auto">
          <a:xfrm>
            <a:off x="6019800" y="16146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17" name="Rectangle 12">
            <a:extLst>
              <a:ext uri="{FF2B5EF4-FFF2-40B4-BE49-F238E27FC236}">
                <a16:creationId xmlns:a16="http://schemas.microsoft.com/office/drawing/2014/main" id="{B3E9157A-7415-7B9C-53DA-43F373ABF99E}"/>
              </a:ext>
              <a:ext uri="{C183D7F6-B498-43B3-948B-1728B52AA6E4}">
                <adec:decorative xmlns:adec="http://schemas.microsoft.com/office/drawing/2017/decorative" val="1"/>
              </a:ext>
            </a:extLst>
          </p:cNvPr>
          <p:cNvSpPr>
            <a:spLocks noChangeArrowheads="1"/>
          </p:cNvSpPr>
          <p:nvPr/>
        </p:nvSpPr>
        <p:spPr bwMode="auto">
          <a:xfrm>
            <a:off x="2286000" y="21480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18" name="Rectangle 13">
            <a:extLst>
              <a:ext uri="{FF2B5EF4-FFF2-40B4-BE49-F238E27FC236}">
                <a16:creationId xmlns:a16="http://schemas.microsoft.com/office/drawing/2014/main" id="{36970BDB-10F0-983F-91A3-AB31CFB54AA8}"/>
              </a:ext>
              <a:ext uri="{C183D7F6-B498-43B3-948B-1728B52AA6E4}">
                <adec:decorative xmlns:adec="http://schemas.microsoft.com/office/drawing/2017/decorative" val="1"/>
              </a:ext>
            </a:extLst>
          </p:cNvPr>
          <p:cNvSpPr>
            <a:spLocks noChangeArrowheads="1"/>
          </p:cNvSpPr>
          <p:nvPr/>
        </p:nvSpPr>
        <p:spPr bwMode="auto">
          <a:xfrm>
            <a:off x="4953000" y="21480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19" name="Rectangle 14">
            <a:extLst>
              <a:ext uri="{FF2B5EF4-FFF2-40B4-BE49-F238E27FC236}">
                <a16:creationId xmlns:a16="http://schemas.microsoft.com/office/drawing/2014/main" id="{5252331C-57DA-04C9-262C-20B96C4EA3B3}"/>
              </a:ext>
              <a:ext uri="{C183D7F6-B498-43B3-948B-1728B52AA6E4}">
                <adec:decorative xmlns:adec="http://schemas.microsoft.com/office/drawing/2017/decorative" val="1"/>
              </a:ext>
            </a:extLst>
          </p:cNvPr>
          <p:cNvSpPr>
            <a:spLocks noChangeArrowheads="1"/>
          </p:cNvSpPr>
          <p:nvPr/>
        </p:nvSpPr>
        <p:spPr bwMode="auto">
          <a:xfrm>
            <a:off x="6019800" y="21480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0" name="Rectangle 15">
            <a:extLst>
              <a:ext uri="{FF2B5EF4-FFF2-40B4-BE49-F238E27FC236}">
                <a16:creationId xmlns:a16="http://schemas.microsoft.com/office/drawing/2014/main" id="{F7A2FDB2-9307-ABEE-4DC0-43FDEA46DC56}"/>
              </a:ext>
              <a:ext uri="{C183D7F6-B498-43B3-948B-1728B52AA6E4}">
                <adec:decorative xmlns:adec="http://schemas.microsoft.com/office/drawing/2017/decorative" val="1"/>
              </a:ext>
            </a:extLst>
          </p:cNvPr>
          <p:cNvSpPr>
            <a:spLocks noChangeArrowheads="1"/>
          </p:cNvSpPr>
          <p:nvPr/>
        </p:nvSpPr>
        <p:spPr bwMode="auto">
          <a:xfrm>
            <a:off x="2286000" y="26814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1" name="Rectangle 16">
            <a:extLst>
              <a:ext uri="{FF2B5EF4-FFF2-40B4-BE49-F238E27FC236}">
                <a16:creationId xmlns:a16="http://schemas.microsoft.com/office/drawing/2014/main" id="{AA4FCEED-B4C8-9983-5315-1B1BA8745C0E}"/>
              </a:ext>
              <a:ext uri="{C183D7F6-B498-43B3-948B-1728B52AA6E4}">
                <adec:decorative xmlns:adec="http://schemas.microsoft.com/office/drawing/2017/decorative" val="1"/>
              </a:ext>
            </a:extLst>
          </p:cNvPr>
          <p:cNvSpPr>
            <a:spLocks noChangeArrowheads="1"/>
          </p:cNvSpPr>
          <p:nvPr/>
        </p:nvSpPr>
        <p:spPr bwMode="auto">
          <a:xfrm>
            <a:off x="4953000" y="26814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2" name="Rectangle 17">
            <a:extLst>
              <a:ext uri="{FF2B5EF4-FFF2-40B4-BE49-F238E27FC236}">
                <a16:creationId xmlns:a16="http://schemas.microsoft.com/office/drawing/2014/main" id="{CF7C0685-5D41-5F94-37EA-DA029CE0D982}"/>
              </a:ext>
              <a:ext uri="{C183D7F6-B498-43B3-948B-1728B52AA6E4}">
                <adec:decorative xmlns:adec="http://schemas.microsoft.com/office/drawing/2017/decorative" val="1"/>
              </a:ext>
            </a:extLst>
          </p:cNvPr>
          <p:cNvSpPr>
            <a:spLocks noChangeArrowheads="1"/>
          </p:cNvSpPr>
          <p:nvPr/>
        </p:nvSpPr>
        <p:spPr bwMode="auto">
          <a:xfrm>
            <a:off x="6019800" y="26814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3" name="Rectangle 18">
            <a:extLst>
              <a:ext uri="{FF2B5EF4-FFF2-40B4-BE49-F238E27FC236}">
                <a16:creationId xmlns:a16="http://schemas.microsoft.com/office/drawing/2014/main" id="{CB0F437C-7C4C-A5FD-31C8-E53E99EFC8D1}"/>
              </a:ext>
              <a:ext uri="{C183D7F6-B498-43B3-948B-1728B52AA6E4}">
                <adec:decorative xmlns:adec="http://schemas.microsoft.com/office/drawing/2017/decorative" val="1"/>
              </a:ext>
            </a:extLst>
          </p:cNvPr>
          <p:cNvSpPr>
            <a:spLocks noChangeArrowheads="1"/>
          </p:cNvSpPr>
          <p:nvPr/>
        </p:nvSpPr>
        <p:spPr bwMode="auto">
          <a:xfrm>
            <a:off x="2286000" y="32148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24" name="Rectangle 19">
            <a:extLst>
              <a:ext uri="{FF2B5EF4-FFF2-40B4-BE49-F238E27FC236}">
                <a16:creationId xmlns:a16="http://schemas.microsoft.com/office/drawing/2014/main" id="{4CC27186-6ED0-31B9-8260-3FE3AC300D42}"/>
              </a:ext>
              <a:ext uri="{C183D7F6-B498-43B3-948B-1728B52AA6E4}">
                <adec:decorative xmlns:adec="http://schemas.microsoft.com/office/drawing/2017/decorative" val="1"/>
              </a:ext>
            </a:extLst>
          </p:cNvPr>
          <p:cNvSpPr>
            <a:spLocks noChangeArrowheads="1"/>
          </p:cNvSpPr>
          <p:nvPr/>
        </p:nvSpPr>
        <p:spPr bwMode="auto">
          <a:xfrm>
            <a:off x="2819400" y="3214814"/>
            <a:ext cx="533400" cy="533400"/>
          </a:xfrm>
          <a:prstGeom prst="rect">
            <a:avLst/>
          </a:prstGeom>
          <a:solidFill>
            <a:schemeClr val="bg1"/>
          </a:solidFill>
          <a:ln w="9525">
            <a:solidFill>
              <a:schemeClr val="tx1"/>
            </a:solidFill>
            <a:miter lim="800000"/>
            <a:headEnd/>
            <a:tailEnd/>
          </a:ln>
        </p:spPr>
        <p:txBody>
          <a:bodyPr wrap="none" anchor="ctr"/>
          <a:lstStyle/>
          <a:p>
            <a:endParaRPr lang="en-US">
              <a:latin typeface="Calibri"/>
              <a:cs typeface="Calibri"/>
            </a:endParaRPr>
          </a:p>
        </p:txBody>
      </p:sp>
      <p:sp>
        <p:nvSpPr>
          <p:cNvPr id="25" name="Rectangle 20">
            <a:extLst>
              <a:ext uri="{FF2B5EF4-FFF2-40B4-BE49-F238E27FC236}">
                <a16:creationId xmlns:a16="http://schemas.microsoft.com/office/drawing/2014/main" id="{699A427A-1C38-8EC3-A1E7-9BC011D65261}"/>
              </a:ext>
              <a:ext uri="{C183D7F6-B498-43B3-948B-1728B52AA6E4}">
                <adec:decorative xmlns:adec="http://schemas.microsoft.com/office/drawing/2017/decorative" val="1"/>
              </a:ext>
            </a:extLst>
          </p:cNvPr>
          <p:cNvSpPr>
            <a:spLocks noChangeArrowheads="1"/>
          </p:cNvSpPr>
          <p:nvPr/>
        </p:nvSpPr>
        <p:spPr bwMode="auto">
          <a:xfrm>
            <a:off x="3352800" y="3214814"/>
            <a:ext cx="533400" cy="533400"/>
          </a:xfrm>
          <a:prstGeom prst="rect">
            <a:avLst/>
          </a:prstGeom>
          <a:solidFill>
            <a:schemeClr val="bg1"/>
          </a:solidFill>
          <a:ln w="9525">
            <a:solidFill>
              <a:schemeClr val="tx1"/>
            </a:solidFill>
            <a:miter lim="800000"/>
            <a:headEnd/>
            <a:tailEnd/>
          </a:ln>
        </p:spPr>
        <p:txBody>
          <a:bodyPr wrap="none" anchor="ctr"/>
          <a:lstStyle/>
          <a:p>
            <a:endParaRPr lang="en-US">
              <a:latin typeface="Calibri"/>
              <a:cs typeface="Calibri"/>
            </a:endParaRPr>
          </a:p>
        </p:txBody>
      </p:sp>
      <p:sp>
        <p:nvSpPr>
          <p:cNvPr id="26" name="Rectangle 21">
            <a:extLst>
              <a:ext uri="{FF2B5EF4-FFF2-40B4-BE49-F238E27FC236}">
                <a16:creationId xmlns:a16="http://schemas.microsoft.com/office/drawing/2014/main" id="{0841C630-FBEE-6B0C-1C4D-DA5CBFFFEA8D}"/>
              </a:ext>
              <a:ext uri="{C183D7F6-B498-43B3-948B-1728B52AA6E4}">
                <adec:decorative xmlns:adec="http://schemas.microsoft.com/office/drawing/2017/decorative" val="1"/>
              </a:ext>
            </a:extLst>
          </p:cNvPr>
          <p:cNvSpPr>
            <a:spLocks noChangeArrowheads="1"/>
          </p:cNvSpPr>
          <p:nvPr/>
        </p:nvSpPr>
        <p:spPr bwMode="auto">
          <a:xfrm>
            <a:off x="3886200" y="3214814"/>
            <a:ext cx="533400" cy="533400"/>
          </a:xfrm>
          <a:prstGeom prst="rect">
            <a:avLst/>
          </a:prstGeom>
          <a:solidFill>
            <a:schemeClr val="bg1"/>
          </a:solidFill>
          <a:ln w="9525">
            <a:solidFill>
              <a:schemeClr val="tx1"/>
            </a:solidFill>
            <a:miter lim="800000"/>
            <a:headEnd/>
            <a:tailEnd/>
          </a:ln>
        </p:spPr>
        <p:txBody>
          <a:bodyPr wrap="none" anchor="ctr"/>
          <a:lstStyle/>
          <a:p>
            <a:endParaRPr lang="en-US">
              <a:latin typeface="Calibri"/>
              <a:cs typeface="Calibri"/>
            </a:endParaRPr>
          </a:p>
        </p:txBody>
      </p:sp>
      <p:sp>
        <p:nvSpPr>
          <p:cNvPr id="27" name="Rectangle 22">
            <a:extLst>
              <a:ext uri="{FF2B5EF4-FFF2-40B4-BE49-F238E27FC236}">
                <a16:creationId xmlns:a16="http://schemas.microsoft.com/office/drawing/2014/main" id="{364A29BB-A7A2-3470-06D6-7AF9DD7E2790}"/>
              </a:ext>
              <a:ext uri="{C183D7F6-B498-43B3-948B-1728B52AA6E4}">
                <adec:decorative xmlns:adec="http://schemas.microsoft.com/office/drawing/2017/decorative" val="1"/>
              </a:ext>
            </a:extLst>
          </p:cNvPr>
          <p:cNvSpPr>
            <a:spLocks noChangeArrowheads="1"/>
          </p:cNvSpPr>
          <p:nvPr/>
        </p:nvSpPr>
        <p:spPr bwMode="auto">
          <a:xfrm>
            <a:off x="4419600" y="3214814"/>
            <a:ext cx="533400" cy="533400"/>
          </a:xfrm>
          <a:prstGeom prst="rect">
            <a:avLst/>
          </a:prstGeom>
          <a:solidFill>
            <a:schemeClr val="tx1">
              <a:lumMod val="25000"/>
              <a:lumOff val="75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28" name="Rectangle 23">
            <a:extLst>
              <a:ext uri="{FF2B5EF4-FFF2-40B4-BE49-F238E27FC236}">
                <a16:creationId xmlns:a16="http://schemas.microsoft.com/office/drawing/2014/main" id="{32A2723E-6A15-0284-6778-0313D89A8C78}"/>
              </a:ext>
              <a:ext uri="{C183D7F6-B498-43B3-948B-1728B52AA6E4}">
                <adec:decorative xmlns:adec="http://schemas.microsoft.com/office/drawing/2017/decorative" val="1"/>
              </a:ext>
            </a:extLst>
          </p:cNvPr>
          <p:cNvSpPr>
            <a:spLocks noChangeArrowheads="1"/>
          </p:cNvSpPr>
          <p:nvPr/>
        </p:nvSpPr>
        <p:spPr bwMode="auto">
          <a:xfrm>
            <a:off x="4953000" y="3214814"/>
            <a:ext cx="533400" cy="533400"/>
          </a:xfrm>
          <a:prstGeom prst="rect">
            <a:avLst/>
          </a:prstGeom>
          <a:solidFill>
            <a:schemeClr val="bg1"/>
          </a:solidFill>
          <a:ln w="9525">
            <a:solidFill>
              <a:schemeClr val="tx1"/>
            </a:solidFill>
            <a:miter lim="800000"/>
            <a:headEnd/>
            <a:tailEnd/>
          </a:ln>
        </p:spPr>
        <p:txBody>
          <a:bodyPr wrap="none" anchor="ctr"/>
          <a:lstStyle/>
          <a:p>
            <a:endParaRPr lang="en-US">
              <a:latin typeface="Calibri"/>
              <a:cs typeface="Calibri"/>
            </a:endParaRPr>
          </a:p>
        </p:txBody>
      </p:sp>
      <p:sp>
        <p:nvSpPr>
          <p:cNvPr id="29" name="Rectangle 24">
            <a:extLst>
              <a:ext uri="{FF2B5EF4-FFF2-40B4-BE49-F238E27FC236}">
                <a16:creationId xmlns:a16="http://schemas.microsoft.com/office/drawing/2014/main" id="{9C47402B-054C-CAAD-FAFA-3FF43F9EE47C}"/>
              </a:ext>
              <a:ext uri="{C183D7F6-B498-43B3-948B-1728B52AA6E4}">
                <adec:decorative xmlns:adec="http://schemas.microsoft.com/office/drawing/2017/decorative" val="1"/>
              </a:ext>
            </a:extLst>
          </p:cNvPr>
          <p:cNvSpPr>
            <a:spLocks noChangeArrowheads="1"/>
          </p:cNvSpPr>
          <p:nvPr/>
        </p:nvSpPr>
        <p:spPr bwMode="auto">
          <a:xfrm>
            <a:off x="5486400" y="3214814"/>
            <a:ext cx="533400" cy="533400"/>
          </a:xfrm>
          <a:prstGeom prst="rect">
            <a:avLst/>
          </a:prstGeom>
          <a:solidFill>
            <a:schemeClr val="tx1">
              <a:lumMod val="10000"/>
              <a:lumOff val="90000"/>
            </a:schemeClr>
          </a:solidFill>
          <a:ln w="9525">
            <a:solidFill>
              <a:schemeClr val="tx1"/>
            </a:solidFill>
            <a:miter lim="800000"/>
            <a:headEnd/>
            <a:tailEnd/>
          </a:ln>
        </p:spPr>
        <p:txBody>
          <a:bodyPr wrap="none" anchor="ctr"/>
          <a:lstStyle/>
          <a:p>
            <a:endParaRPr lang="en-US">
              <a:latin typeface="Calibri"/>
              <a:cs typeface="Calibri"/>
            </a:endParaRPr>
          </a:p>
        </p:txBody>
      </p:sp>
      <p:sp>
        <p:nvSpPr>
          <p:cNvPr id="30" name="Rectangle 25">
            <a:extLst>
              <a:ext uri="{FF2B5EF4-FFF2-40B4-BE49-F238E27FC236}">
                <a16:creationId xmlns:a16="http://schemas.microsoft.com/office/drawing/2014/main" id="{6112C33A-A5BC-0C06-6C3D-07756E81910E}"/>
              </a:ext>
              <a:ext uri="{C183D7F6-B498-43B3-948B-1728B52AA6E4}">
                <adec:decorative xmlns:adec="http://schemas.microsoft.com/office/drawing/2017/decorative" val="1"/>
              </a:ext>
            </a:extLst>
          </p:cNvPr>
          <p:cNvSpPr>
            <a:spLocks noChangeArrowheads="1"/>
          </p:cNvSpPr>
          <p:nvPr/>
        </p:nvSpPr>
        <p:spPr bwMode="auto">
          <a:xfrm>
            <a:off x="6019800" y="3214814"/>
            <a:ext cx="533400" cy="533400"/>
          </a:xfrm>
          <a:prstGeom prst="rect">
            <a:avLst/>
          </a:prstGeom>
          <a:noFill/>
          <a:ln w="9525">
            <a:solidFill>
              <a:schemeClr val="tx1"/>
            </a:solidFill>
            <a:miter lim="800000"/>
            <a:headEnd/>
            <a:tailEnd/>
          </a:ln>
        </p:spPr>
        <p:txBody>
          <a:bodyPr wrap="none" anchor="ctr"/>
          <a:lstStyle/>
          <a:p>
            <a:endParaRPr lang="en-US">
              <a:latin typeface="Calibri"/>
              <a:cs typeface="Calibri"/>
            </a:endParaRPr>
          </a:p>
        </p:txBody>
      </p:sp>
      <p:sp>
        <p:nvSpPr>
          <p:cNvPr id="31" name="Rectangle 26">
            <a:extLst>
              <a:ext uri="{FF2B5EF4-FFF2-40B4-BE49-F238E27FC236}">
                <a16:creationId xmlns:a16="http://schemas.microsoft.com/office/drawing/2014/main" id="{3C5E1ECF-4FDA-D779-8BC3-A0D2DE436359}"/>
              </a:ext>
              <a:ext uri="{C183D7F6-B498-43B3-948B-1728B52AA6E4}">
                <adec:decorative xmlns:adec="http://schemas.microsoft.com/office/drawing/2017/decorative" val="1"/>
              </a:ext>
            </a:extLst>
          </p:cNvPr>
          <p:cNvSpPr>
            <a:spLocks noChangeArrowheads="1"/>
          </p:cNvSpPr>
          <p:nvPr/>
        </p:nvSpPr>
        <p:spPr bwMode="auto">
          <a:xfrm>
            <a:off x="2819400" y="2148014"/>
            <a:ext cx="2133600" cy="1066800"/>
          </a:xfrm>
          <a:prstGeom prst="rect">
            <a:avLst/>
          </a:prstGeom>
          <a:solidFill>
            <a:schemeClr val="bg1"/>
          </a:solidFill>
          <a:ln w="38100">
            <a:solidFill>
              <a:schemeClr val="tx1"/>
            </a:solidFill>
            <a:miter lim="800000"/>
            <a:headEnd/>
            <a:tailEnd/>
          </a:ln>
        </p:spPr>
        <p:txBody>
          <a:bodyPr wrap="none" anchor="ctr"/>
          <a:lstStyle/>
          <a:p>
            <a:endParaRPr lang="en-US">
              <a:latin typeface="Calibri"/>
              <a:cs typeface="Calibri"/>
            </a:endParaRPr>
          </a:p>
        </p:txBody>
      </p:sp>
      <p:sp>
        <p:nvSpPr>
          <p:cNvPr id="32" name="Rectangle 27">
            <a:extLst>
              <a:ext uri="{FF2B5EF4-FFF2-40B4-BE49-F238E27FC236}">
                <a16:creationId xmlns:a16="http://schemas.microsoft.com/office/drawing/2014/main" id="{5894CDCF-EC0A-5183-E5A1-0B5798CD92E9}"/>
              </a:ext>
              <a:ext uri="{C183D7F6-B498-43B3-948B-1728B52AA6E4}">
                <adec:decorative xmlns:adec="http://schemas.microsoft.com/office/drawing/2017/decorative" val="1"/>
              </a:ext>
            </a:extLst>
          </p:cNvPr>
          <p:cNvSpPr>
            <a:spLocks noChangeArrowheads="1"/>
          </p:cNvSpPr>
          <p:nvPr/>
        </p:nvSpPr>
        <p:spPr bwMode="auto">
          <a:xfrm>
            <a:off x="2286000" y="1614614"/>
            <a:ext cx="4267200" cy="2133600"/>
          </a:xfrm>
          <a:prstGeom prst="rect">
            <a:avLst/>
          </a:prstGeom>
          <a:noFill/>
          <a:ln w="3810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atin typeface="Calibri"/>
              <a:cs typeface="Calibri"/>
            </a:endParaRPr>
          </a:p>
        </p:txBody>
      </p:sp>
      <p:sp>
        <p:nvSpPr>
          <p:cNvPr id="33" name="Rectangle 28">
            <a:extLst>
              <a:ext uri="{FF2B5EF4-FFF2-40B4-BE49-F238E27FC236}">
                <a16:creationId xmlns:a16="http://schemas.microsoft.com/office/drawing/2014/main" id="{260D6782-3797-2641-5E3B-2225E940B382}"/>
              </a:ext>
              <a:ext uri="{C183D7F6-B498-43B3-948B-1728B52AA6E4}">
                <adec:decorative xmlns:adec="http://schemas.microsoft.com/office/drawing/2017/decorative" val="1"/>
              </a:ext>
            </a:extLst>
          </p:cNvPr>
          <p:cNvSpPr>
            <a:spLocks noChangeArrowheads="1"/>
          </p:cNvSpPr>
          <p:nvPr/>
        </p:nvSpPr>
        <p:spPr bwMode="auto">
          <a:xfrm>
            <a:off x="5486400" y="2148014"/>
            <a:ext cx="533400" cy="1066800"/>
          </a:xfrm>
          <a:prstGeom prst="rect">
            <a:avLst/>
          </a:prstGeom>
          <a:noFill/>
          <a:ln w="3810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atin typeface="Calibri"/>
              <a:cs typeface="Calibri"/>
            </a:endParaRPr>
          </a:p>
        </p:txBody>
      </p:sp>
      <p:sp>
        <p:nvSpPr>
          <p:cNvPr id="34" name="Rectangle 29">
            <a:extLst>
              <a:ext uri="{FF2B5EF4-FFF2-40B4-BE49-F238E27FC236}">
                <a16:creationId xmlns:a16="http://schemas.microsoft.com/office/drawing/2014/main" id="{AE82683F-3CD4-535A-52E7-FF6F87E0E823}"/>
              </a:ext>
              <a:ext uri="{C183D7F6-B498-43B3-948B-1728B52AA6E4}">
                <adec:decorative xmlns:adec="http://schemas.microsoft.com/office/drawing/2017/decorative" val="1"/>
              </a:ext>
            </a:extLst>
          </p:cNvPr>
          <p:cNvSpPr>
            <a:spLocks noChangeArrowheads="1"/>
          </p:cNvSpPr>
          <p:nvPr/>
        </p:nvSpPr>
        <p:spPr bwMode="auto">
          <a:xfrm>
            <a:off x="2286000" y="4205414"/>
            <a:ext cx="4267200" cy="228600"/>
          </a:xfrm>
          <a:prstGeom prst="rect">
            <a:avLst/>
          </a:prstGeom>
          <a:gradFill rotWithShape="0">
            <a:gsLst>
              <a:gs pos="0">
                <a:schemeClr val="bg1"/>
              </a:gs>
              <a:gs pos="100000">
                <a:schemeClr val="tx1"/>
              </a:gs>
            </a:gsLst>
            <a:lin ang="0" scaled="1"/>
          </a:gradFill>
          <a:ln w="9525">
            <a:solidFill>
              <a:schemeClr val="tx1"/>
            </a:solidFill>
            <a:miter lim="800000"/>
            <a:headEnd/>
            <a:tailEnd/>
          </a:ln>
        </p:spPr>
        <p:txBody>
          <a:bodyPr wrap="none" anchor="ctr"/>
          <a:lstStyle/>
          <a:p>
            <a:endParaRPr lang="en-US">
              <a:latin typeface="Calibri"/>
              <a:cs typeface="Calibri"/>
            </a:endParaRPr>
          </a:p>
        </p:txBody>
      </p:sp>
      <p:sp>
        <p:nvSpPr>
          <p:cNvPr id="35" name="Rectangle 30">
            <a:extLst>
              <a:ext uri="{FF2B5EF4-FFF2-40B4-BE49-F238E27FC236}">
                <a16:creationId xmlns:a16="http://schemas.microsoft.com/office/drawing/2014/main" id="{D97A22AC-74B9-ECBA-A530-991B8D58ED9D}"/>
              </a:ext>
            </a:extLst>
          </p:cNvPr>
          <p:cNvSpPr>
            <a:spLocks noChangeArrowheads="1"/>
          </p:cNvSpPr>
          <p:nvPr/>
        </p:nvSpPr>
        <p:spPr bwMode="auto">
          <a:xfrm>
            <a:off x="4419600" y="4495799"/>
            <a:ext cx="2133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r"/>
            <a:r>
              <a:rPr lang="de-DE" dirty="0">
                <a:cs typeface="Calibri"/>
              </a:rPr>
              <a:t>1</a:t>
            </a:r>
            <a:endParaRPr lang="en-US" dirty="0">
              <a:cs typeface="Calibri"/>
            </a:endParaRPr>
          </a:p>
        </p:txBody>
      </p:sp>
      <p:sp>
        <p:nvSpPr>
          <p:cNvPr id="36" name="Rectangle 31">
            <a:extLst>
              <a:ext uri="{FF2B5EF4-FFF2-40B4-BE49-F238E27FC236}">
                <a16:creationId xmlns:a16="http://schemas.microsoft.com/office/drawing/2014/main" id="{F869A20B-4EF1-8D8B-4397-F042A072C1B3}"/>
              </a:ext>
            </a:extLst>
          </p:cNvPr>
          <p:cNvSpPr>
            <a:spLocks noChangeArrowheads="1"/>
          </p:cNvSpPr>
          <p:nvPr/>
        </p:nvSpPr>
        <p:spPr bwMode="auto">
          <a:xfrm>
            <a:off x="2286000" y="4495799"/>
            <a:ext cx="2133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r>
              <a:rPr lang="de-DE" dirty="0">
                <a:cs typeface="Calibri"/>
              </a:rPr>
              <a:t>0</a:t>
            </a:r>
            <a:endParaRPr lang="en-US" dirty="0">
              <a:cs typeface="Calibri"/>
            </a:endParaRPr>
          </a:p>
        </p:txBody>
      </p:sp>
      <p:sp>
        <p:nvSpPr>
          <p:cNvPr id="37" name="Rectangle 32">
            <a:extLst>
              <a:ext uri="{FF2B5EF4-FFF2-40B4-BE49-F238E27FC236}">
                <a16:creationId xmlns:a16="http://schemas.microsoft.com/office/drawing/2014/main" id="{D67B3A6F-461D-4141-524B-49EACEFC22C2}"/>
              </a:ext>
            </a:extLst>
          </p:cNvPr>
          <p:cNvSpPr>
            <a:spLocks noChangeArrowheads="1"/>
          </p:cNvSpPr>
          <p:nvPr/>
        </p:nvSpPr>
        <p:spPr bwMode="auto">
          <a:xfrm>
            <a:off x="845947" y="4179671"/>
            <a:ext cx="1371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r"/>
            <a:r>
              <a:rPr lang="de-DE" sz="1400" b="1" dirty="0" err="1">
                <a:latin typeface="+mj-lt"/>
                <a:cs typeface="Calibri"/>
              </a:rPr>
              <a:t>Probability</a:t>
            </a:r>
            <a:endParaRPr lang="en-US" sz="1400" b="1" dirty="0">
              <a:latin typeface="+mj-lt"/>
              <a:cs typeface="Calibri"/>
            </a:endParaRPr>
          </a:p>
        </p:txBody>
      </p:sp>
      <p:sp>
        <p:nvSpPr>
          <p:cNvPr id="38" name="Oval 33">
            <a:extLst>
              <a:ext uri="{FF2B5EF4-FFF2-40B4-BE49-F238E27FC236}">
                <a16:creationId xmlns:a16="http://schemas.microsoft.com/office/drawing/2014/main" id="{20EF607D-F62B-A549-04FF-A913D65D4AE1}"/>
              </a:ext>
              <a:ext uri="{C183D7F6-B498-43B3-948B-1728B52AA6E4}">
                <adec:decorative xmlns:adec="http://schemas.microsoft.com/office/drawing/2017/decorative" val="1"/>
              </a:ext>
            </a:extLst>
          </p:cNvPr>
          <p:cNvSpPr>
            <a:spLocks noChangeArrowheads="1"/>
          </p:cNvSpPr>
          <p:nvPr/>
        </p:nvSpPr>
        <p:spPr bwMode="auto">
          <a:xfrm>
            <a:off x="5033328" y="1690814"/>
            <a:ext cx="381000" cy="381000"/>
          </a:xfrm>
          <a:prstGeom prst="ellipse">
            <a:avLst/>
          </a:prstGeom>
          <a:solidFill>
            <a:schemeClr val="accent2"/>
          </a:solidFill>
          <a:ln w="9525">
            <a:noFill/>
            <a:round/>
            <a:headEnd/>
            <a:tailEnd/>
          </a:ln>
        </p:spPr>
        <p:txBody>
          <a:bodyPr wrap="none" anchor="ctr"/>
          <a:lstStyle/>
          <a:p>
            <a:endParaRPr lang="en-US">
              <a:latin typeface="Calibri"/>
              <a:cs typeface="Calibri"/>
            </a:endParaRPr>
          </a:p>
        </p:txBody>
      </p:sp>
      <p:sp>
        <p:nvSpPr>
          <p:cNvPr id="39" name="Line 34">
            <a:extLst>
              <a:ext uri="{FF2B5EF4-FFF2-40B4-BE49-F238E27FC236}">
                <a16:creationId xmlns:a16="http://schemas.microsoft.com/office/drawing/2014/main" id="{4966B138-A1DD-398D-7989-415525570C9C}"/>
              </a:ext>
              <a:ext uri="{C183D7F6-B498-43B3-948B-1728B52AA6E4}">
                <adec:decorative xmlns:adec="http://schemas.microsoft.com/office/drawing/2017/decorative" val="1"/>
              </a:ext>
            </a:extLst>
          </p:cNvPr>
          <p:cNvSpPr>
            <a:spLocks noChangeShapeType="1"/>
          </p:cNvSpPr>
          <p:nvPr/>
        </p:nvSpPr>
        <p:spPr bwMode="auto">
          <a:xfrm flipV="1">
            <a:off x="5228591" y="1357439"/>
            <a:ext cx="0" cy="304800"/>
          </a:xfrm>
          <a:prstGeom prst="line">
            <a:avLst/>
          </a:prstGeom>
          <a:noFill/>
          <a:ln w="9525">
            <a:solidFill>
              <a:schemeClr val="accent3"/>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0" name="Line 35">
            <a:extLst>
              <a:ext uri="{FF2B5EF4-FFF2-40B4-BE49-F238E27FC236}">
                <a16:creationId xmlns:a16="http://schemas.microsoft.com/office/drawing/2014/main" id="{9066809C-A28D-0B2D-9C55-6287FAE4C4B1}"/>
              </a:ext>
              <a:ext uri="{C183D7F6-B498-43B3-948B-1728B52AA6E4}">
                <adec:decorative xmlns:adec="http://schemas.microsoft.com/office/drawing/2017/decorative" val="1"/>
              </a:ext>
            </a:extLst>
          </p:cNvPr>
          <p:cNvSpPr>
            <a:spLocks noChangeShapeType="1"/>
          </p:cNvSpPr>
          <p:nvPr/>
        </p:nvSpPr>
        <p:spPr bwMode="auto">
          <a:xfrm>
            <a:off x="5223828" y="2067052"/>
            <a:ext cx="0" cy="257175"/>
          </a:xfrm>
          <a:prstGeom prst="line">
            <a:avLst/>
          </a:prstGeom>
          <a:noFill/>
          <a:ln w="9525">
            <a:solidFill>
              <a:schemeClr val="accent2"/>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1" name="Line 36">
            <a:extLst>
              <a:ext uri="{FF2B5EF4-FFF2-40B4-BE49-F238E27FC236}">
                <a16:creationId xmlns:a16="http://schemas.microsoft.com/office/drawing/2014/main" id="{F0FF783A-8413-0565-E8C8-0D7335BE20AC}"/>
              </a:ext>
              <a:ext uri="{C183D7F6-B498-43B3-948B-1728B52AA6E4}">
                <adec:decorative xmlns:adec="http://schemas.microsoft.com/office/drawing/2017/decorative" val="1"/>
              </a:ext>
            </a:extLst>
          </p:cNvPr>
          <p:cNvSpPr>
            <a:spLocks noChangeShapeType="1"/>
          </p:cNvSpPr>
          <p:nvPr/>
        </p:nvSpPr>
        <p:spPr bwMode="auto">
          <a:xfrm flipH="1">
            <a:off x="4780916" y="1881314"/>
            <a:ext cx="242887" cy="0"/>
          </a:xfrm>
          <a:prstGeom prst="line">
            <a:avLst/>
          </a:prstGeom>
          <a:noFill/>
          <a:ln w="9525">
            <a:solidFill>
              <a:schemeClr val="accent2"/>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2" name="Line 37">
            <a:extLst>
              <a:ext uri="{FF2B5EF4-FFF2-40B4-BE49-F238E27FC236}">
                <a16:creationId xmlns:a16="http://schemas.microsoft.com/office/drawing/2014/main" id="{9F3B1F28-5614-3ABF-A1A0-3539AE7ECFBB}"/>
              </a:ext>
              <a:ext uri="{C183D7F6-B498-43B3-948B-1728B52AA6E4}">
                <adec:decorative xmlns:adec="http://schemas.microsoft.com/office/drawing/2017/decorative" val="1"/>
              </a:ext>
            </a:extLst>
          </p:cNvPr>
          <p:cNvSpPr>
            <a:spLocks noChangeShapeType="1"/>
          </p:cNvSpPr>
          <p:nvPr/>
        </p:nvSpPr>
        <p:spPr bwMode="auto">
          <a:xfrm flipH="1">
            <a:off x="5433378" y="1889031"/>
            <a:ext cx="226401" cy="1808"/>
          </a:xfrm>
          <a:prstGeom prst="line">
            <a:avLst/>
          </a:prstGeom>
          <a:noFill/>
          <a:ln w="12700">
            <a:solidFill>
              <a:schemeClr val="accent2"/>
            </a:solidFill>
            <a:round/>
            <a:headEnd type="triangle" w="med" len="med"/>
            <a:tailEn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pic>
        <p:nvPicPr>
          <p:cNvPr id="43" name="Picture 42" descr="Illustration of a self-navigating robot with a lidar sensor on the top of its chassis shooting green lasers in all directions.">
            <a:extLst>
              <a:ext uri="{FF2B5EF4-FFF2-40B4-BE49-F238E27FC236}">
                <a16:creationId xmlns:a16="http://schemas.microsoft.com/office/drawing/2014/main" id="{1DFBE580-7B26-7B92-F357-E618D52836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8307" y="2067237"/>
            <a:ext cx="3536186" cy="2266325"/>
          </a:xfrm>
          <a:prstGeom prst="rect">
            <a:avLst/>
          </a:prstGeom>
        </p:spPr>
      </p:pic>
      <mc:AlternateContent xmlns:mc="http://schemas.openxmlformats.org/markup-compatibility/2006" xmlns:a14="http://schemas.microsoft.com/office/drawing/2010/main">
        <mc:Choice Requires="a14">
          <p:sp>
            <p:nvSpPr>
              <p:cNvPr id="3" name="Rounded Rectangle 2">
                <a:extLst>
                  <a:ext uri="{FF2B5EF4-FFF2-40B4-BE49-F238E27FC236}">
                    <a16:creationId xmlns:a16="http://schemas.microsoft.com/office/drawing/2014/main" id="{A149D46F-9475-F537-ACEC-3BBFF4405814}"/>
                  </a:ext>
                </a:extLst>
              </p:cNvPr>
              <p:cNvSpPr/>
              <p:nvPr/>
            </p:nvSpPr>
            <p:spPr>
              <a:xfrm>
                <a:off x="615004" y="1567670"/>
                <a:ext cx="1055260" cy="533400"/>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1" i="1" smtClean="0">
                          <a:solidFill>
                            <a:schemeClr val="accent3"/>
                          </a:solidFill>
                          <a:latin typeface="Cambria Math" panose="02040503050406030204" pitchFamily="18" charset="0"/>
                        </a:rPr>
                        <m:t>𝒕</m:t>
                      </m:r>
                      <m:r>
                        <a:rPr lang="en-US" b="1" i="1" smtClean="0">
                          <a:solidFill>
                            <a:schemeClr val="accent3"/>
                          </a:solidFill>
                          <a:latin typeface="Cambria Math" panose="02040503050406030204" pitchFamily="18" charset="0"/>
                        </a:rPr>
                        <m:t>=</m:t>
                      </m:r>
                      <m:r>
                        <a:rPr lang="en-US" b="1" i="1" smtClean="0">
                          <a:solidFill>
                            <a:schemeClr val="accent3"/>
                          </a:solidFill>
                          <a:latin typeface="Cambria Math" panose="02040503050406030204" pitchFamily="18" charset="0"/>
                        </a:rPr>
                        <m:t>𝟓</m:t>
                      </m:r>
                    </m:oMath>
                  </m:oMathPara>
                </a14:m>
                <a:endParaRPr lang="en-US" b="1" dirty="0">
                  <a:solidFill>
                    <a:schemeClr val="accent3"/>
                  </a:solidFill>
                </a:endParaRPr>
              </a:p>
            </p:txBody>
          </p:sp>
        </mc:Choice>
        <mc:Fallback xmlns="">
          <p:sp>
            <p:nvSpPr>
              <p:cNvPr id="3" name="Rounded Rectangle 2">
                <a:extLst>
                  <a:ext uri="{FF2B5EF4-FFF2-40B4-BE49-F238E27FC236}">
                    <a16:creationId xmlns:a16="http://schemas.microsoft.com/office/drawing/2014/main" id="{A149D46F-9475-F537-ACEC-3BBFF4405814}"/>
                  </a:ext>
                </a:extLst>
              </p:cNvPr>
              <p:cNvSpPr>
                <a:spLocks noRot="1" noChangeAspect="1" noMove="1" noResize="1" noEditPoints="1" noAdjustHandles="1" noChangeArrowheads="1" noChangeShapeType="1" noTextEdit="1"/>
              </p:cNvSpPr>
              <p:nvPr/>
            </p:nvSpPr>
            <p:spPr>
              <a:xfrm>
                <a:off x="615004" y="1567670"/>
                <a:ext cx="1055260" cy="533400"/>
              </a:xfrm>
              <a:prstGeom prst="roundRect">
                <a:avLst/>
              </a:prstGeom>
              <a:blipFill>
                <a:blip r:embed="rId3"/>
                <a:stretch>
                  <a:fillRect/>
                </a:stretch>
              </a:blipFill>
              <a:ln w="38100">
                <a:solidFill>
                  <a:schemeClr val="accent3"/>
                </a:solidFill>
              </a:ln>
            </p:spPr>
            <p:txBody>
              <a:bodyPr/>
              <a:lstStyle/>
              <a:p>
                <a:r>
                  <a:rPr lang="en-US">
                    <a:noFill/>
                  </a:rPr>
                  <a:t> </a:t>
                </a:r>
              </a:p>
            </p:txBody>
          </p:sp>
        </mc:Fallback>
      </mc:AlternateContent>
    </p:spTree>
    <p:extLst>
      <p:ext uri="{BB962C8B-B14F-4D97-AF65-F5344CB8AC3E}">
        <p14:creationId xmlns:p14="http://schemas.microsoft.com/office/powerpoint/2010/main" val="2881891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2D7D036-6B4B-0083-BFCD-76709A4AD0E9}"/>
              </a:ext>
            </a:extLst>
          </p:cNvPr>
          <p:cNvSpPr>
            <a:spLocks noGrp="1"/>
          </p:cNvSpPr>
          <p:nvPr>
            <p:ph type="title"/>
          </p:nvPr>
        </p:nvSpPr>
        <p:spPr/>
        <p:txBody>
          <a:bodyPr/>
          <a:lstStyle/>
          <a:p>
            <a:r>
              <a:rPr lang="en-US" dirty="0"/>
              <a:t>Uncertainty and Time</a:t>
            </a:r>
          </a:p>
        </p:txBody>
      </p:sp>
      <p:sp>
        <p:nvSpPr>
          <p:cNvPr id="7" name="Content Placeholder 6">
            <a:extLst>
              <a:ext uri="{FF2B5EF4-FFF2-40B4-BE49-F238E27FC236}">
                <a16:creationId xmlns:a16="http://schemas.microsoft.com/office/drawing/2014/main" id="{F20A25E6-8970-3D8C-A092-314A82B9827B}"/>
              </a:ext>
            </a:extLst>
          </p:cNvPr>
          <p:cNvSpPr>
            <a:spLocks noGrp="1"/>
          </p:cNvSpPr>
          <p:nvPr>
            <p:ph idx="1"/>
          </p:nvPr>
        </p:nvSpPr>
        <p:spPr>
          <a:xfrm>
            <a:off x="808653" y="1547029"/>
            <a:ext cx="5084491" cy="900657"/>
          </a:xfrm>
        </p:spPr>
        <p:txBody>
          <a:bodyPr/>
          <a:lstStyle/>
          <a:p>
            <a:pPr marL="0" indent="0" algn="ctr">
              <a:lnSpc>
                <a:spcPct val="100000"/>
              </a:lnSpc>
              <a:buNone/>
            </a:pPr>
            <a:r>
              <a:rPr lang="en-US" dirty="0"/>
              <a:t>So far, we’ve focused on arbitrary arrangements of random variables</a:t>
            </a:r>
          </a:p>
        </p:txBody>
      </p:sp>
      <p:sp>
        <p:nvSpPr>
          <p:cNvPr id="4" name="Date Placeholder 3">
            <a:extLst>
              <a:ext uri="{FF2B5EF4-FFF2-40B4-BE49-F238E27FC236}">
                <a16:creationId xmlns:a16="http://schemas.microsoft.com/office/drawing/2014/main" id="{641B90FC-80EA-17A2-BB73-2F035973F41F}"/>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AD83B76F-8FC4-99A6-90C4-ED5014A5C131}"/>
              </a:ext>
            </a:extLst>
          </p:cNvPr>
          <p:cNvSpPr>
            <a:spLocks noGrp="1"/>
          </p:cNvSpPr>
          <p:nvPr>
            <p:ph type="sldNum" sz="quarter" idx="12"/>
          </p:nvPr>
        </p:nvSpPr>
        <p:spPr/>
        <p:txBody>
          <a:bodyPr/>
          <a:lstStyle/>
          <a:p>
            <a:fld id="{0C6CD854-DD62-6C4B-87F1-66B34D688D3F}" type="slidenum">
              <a:rPr lang="en-US" smtClean="0"/>
              <a:t>3</a:t>
            </a:fld>
            <a:endParaRPr lang="en-US" dirty="0"/>
          </a:p>
        </p:txBody>
      </p:sp>
      <p:grpSp>
        <p:nvGrpSpPr>
          <p:cNvPr id="3" name="Group 2" descr="A four-node bayes net with the arcs C-&gt;S, C-&gt;r, S-&gt;W, r-&gt;W.">
            <a:extLst>
              <a:ext uri="{FF2B5EF4-FFF2-40B4-BE49-F238E27FC236}">
                <a16:creationId xmlns:a16="http://schemas.microsoft.com/office/drawing/2014/main" id="{603B1D61-A1B4-0057-EC31-F33364F34584}"/>
              </a:ext>
            </a:extLst>
          </p:cNvPr>
          <p:cNvGrpSpPr>
            <a:grpSpLocks noChangeAspect="1"/>
          </p:cNvGrpSpPr>
          <p:nvPr/>
        </p:nvGrpSpPr>
        <p:grpSpPr>
          <a:xfrm>
            <a:off x="1989078" y="2814642"/>
            <a:ext cx="2723644" cy="2805736"/>
            <a:chOff x="6095999" y="1206966"/>
            <a:chExt cx="1854414" cy="1910307"/>
          </a:xfrm>
        </p:grpSpPr>
        <p:grpSp>
          <p:nvGrpSpPr>
            <p:cNvPr id="8" name="Group 7">
              <a:extLst>
                <a:ext uri="{FF2B5EF4-FFF2-40B4-BE49-F238E27FC236}">
                  <a16:creationId xmlns:a16="http://schemas.microsoft.com/office/drawing/2014/main" id="{E4EE802C-6982-28BB-AFC2-4FBB750037ED}"/>
                </a:ext>
              </a:extLst>
            </p:cNvPr>
            <p:cNvGrpSpPr>
              <a:grpSpLocks noChangeAspect="1"/>
            </p:cNvGrpSpPr>
            <p:nvPr/>
          </p:nvGrpSpPr>
          <p:grpSpPr>
            <a:xfrm>
              <a:off x="6095999" y="1206966"/>
              <a:ext cx="1854414" cy="1910307"/>
              <a:chOff x="4095623" y="1664166"/>
              <a:chExt cx="4000755" cy="4121341"/>
            </a:xfrm>
          </p:grpSpPr>
          <p:cxnSp>
            <p:nvCxnSpPr>
              <p:cNvPr id="13" name="Straight Arrow Connector 12">
                <a:extLst>
                  <a:ext uri="{FF2B5EF4-FFF2-40B4-BE49-F238E27FC236}">
                    <a16:creationId xmlns:a16="http://schemas.microsoft.com/office/drawing/2014/main" id="{EE751D09-7DFC-AB29-0C20-2ED7FB20CCD4}"/>
                  </a:ext>
                  <a:ext uri="{C183D7F6-B498-43B3-948B-1728B52AA6E4}">
                    <adec:decorative xmlns:adec="http://schemas.microsoft.com/office/drawing/2017/decorative" val="1"/>
                  </a:ext>
                </a:extLst>
              </p:cNvPr>
              <p:cNvCxnSpPr>
                <a:stCxn id="20" idx="5"/>
                <a:endCxn id="16" idx="1"/>
              </p:cNvCxnSpPr>
              <p:nvPr/>
            </p:nvCxnSpPr>
            <p:spPr>
              <a:xfrm>
                <a:off x="6419290" y="2444655"/>
                <a:ext cx="896598"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350D9D6A-A661-07F2-64A9-FB3A88760B42}"/>
                  </a:ext>
                  <a:ext uri="{C183D7F6-B498-43B3-948B-1728B52AA6E4}">
                    <adec:decorative xmlns:adec="http://schemas.microsoft.com/office/drawing/2017/decorative" val="1"/>
                  </a:ext>
                </a:extLst>
              </p:cNvPr>
              <p:cNvCxnSpPr>
                <a:stCxn id="20" idx="3"/>
                <a:endCxn id="17" idx="7"/>
              </p:cNvCxnSpPr>
              <p:nvPr/>
            </p:nvCxnSpPr>
            <p:spPr>
              <a:xfrm flipH="1">
                <a:off x="4876112" y="2444655"/>
                <a:ext cx="896600"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5" name="Group 14" descr="Node A">
                <a:extLst>
                  <a:ext uri="{FF2B5EF4-FFF2-40B4-BE49-F238E27FC236}">
                    <a16:creationId xmlns:a16="http://schemas.microsoft.com/office/drawing/2014/main" id="{44534329-5270-CD79-E77E-B026003349F3}"/>
                  </a:ext>
                </a:extLst>
              </p:cNvPr>
              <p:cNvGrpSpPr/>
              <p:nvPr/>
            </p:nvGrpSpPr>
            <p:grpSpPr>
              <a:xfrm>
                <a:off x="5638801" y="1664166"/>
                <a:ext cx="914400" cy="914400"/>
                <a:chOff x="3335437" y="3336401"/>
                <a:chExt cx="914400" cy="914400"/>
              </a:xfrm>
            </p:grpSpPr>
            <p:sp>
              <p:nvSpPr>
                <p:cNvPr id="20" name="Oval 19">
                  <a:extLst>
                    <a:ext uri="{FF2B5EF4-FFF2-40B4-BE49-F238E27FC236}">
                      <a16:creationId xmlns:a16="http://schemas.microsoft.com/office/drawing/2014/main" id="{C6012BC8-7C22-C905-B9B8-96BB687DF992}"/>
                    </a:ext>
                    <a:ext uri="{C183D7F6-B498-43B3-948B-1728B52AA6E4}">
                      <adec:decorative xmlns:adec="http://schemas.microsoft.com/office/drawing/2017/decorative" val="1"/>
                    </a:ext>
                  </a:extLst>
                </p:cNvPr>
                <p:cNvSpPr/>
                <p:nvPr/>
              </p:nvSpPr>
              <p:spPr>
                <a:xfrm>
                  <a:off x="3335437" y="3336401"/>
                  <a:ext cx="914400" cy="914400"/>
                </a:xfrm>
                <a:prstGeom prst="ellipse">
                  <a:avLst/>
                </a:prstGeom>
                <a:solidFill>
                  <a:schemeClr val="accent3">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4979E703-17C0-E44F-12D8-C0FD53A46479}"/>
                        </a:ext>
                      </a:extLst>
                    </p:cNvPr>
                    <p:cNvSpPr txBox="1"/>
                    <p:nvPr/>
                  </p:nvSpPr>
                  <p:spPr>
                    <a:xfrm>
                      <a:off x="3489814" y="3551267"/>
                      <a:ext cx="605642" cy="542511"/>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b="1" i="1" smtClean="0">
                                <a:solidFill>
                                  <a:schemeClr val="tx1"/>
                                </a:solidFill>
                                <a:latin typeface="Cambria Math" panose="02040503050406030204" pitchFamily="18" charset="0"/>
                              </a:rPr>
                              <m:t>𝑪</m:t>
                            </m:r>
                          </m:oMath>
                        </m:oMathPara>
                      </a14:m>
                      <a:endParaRPr lang="en-US" b="1" i="1" dirty="0">
                        <a:solidFill>
                          <a:schemeClr val="tx1"/>
                        </a:solidFill>
                      </a:endParaRPr>
                    </a:p>
                  </p:txBody>
                </p:sp>
              </mc:Choice>
              <mc:Fallback xmlns="">
                <p:sp>
                  <p:nvSpPr>
                    <p:cNvPr id="21" name="TextBox 20">
                      <a:extLst>
                        <a:ext uri="{FF2B5EF4-FFF2-40B4-BE49-F238E27FC236}">
                          <a16:creationId xmlns:a16="http://schemas.microsoft.com/office/drawing/2014/main" id="{4979E703-17C0-E44F-12D8-C0FD53A46479}"/>
                        </a:ext>
                      </a:extLst>
                    </p:cNvPr>
                    <p:cNvSpPr txBox="1">
                      <a:spLocks noRot="1" noChangeAspect="1" noMove="1" noResize="1" noEditPoints="1" noAdjustHandles="1" noChangeArrowheads="1" noChangeShapeType="1" noTextEdit="1"/>
                    </p:cNvSpPr>
                    <p:nvPr/>
                  </p:nvSpPr>
                  <p:spPr>
                    <a:xfrm>
                      <a:off x="3489814" y="3551267"/>
                      <a:ext cx="605642" cy="542511"/>
                    </a:xfrm>
                    <a:prstGeom prst="rect">
                      <a:avLst/>
                    </a:prstGeom>
                    <a:blipFill>
                      <a:blip r:embed="rId2"/>
                      <a:stretch>
                        <a:fillRect/>
                      </a:stretch>
                    </a:blipFill>
                  </p:spPr>
                  <p:txBody>
                    <a:bodyPr/>
                    <a:lstStyle/>
                    <a:p>
                      <a:r>
                        <a:rPr lang="en-US">
                          <a:noFill/>
                        </a:rPr>
                        <a:t> </a:t>
                      </a:r>
                    </a:p>
                  </p:txBody>
                </p:sp>
              </mc:Fallback>
            </mc:AlternateContent>
          </p:grpSp>
          <p:sp>
            <p:nvSpPr>
              <p:cNvPr id="16" name="Oval 15">
                <a:extLst>
                  <a:ext uri="{FF2B5EF4-FFF2-40B4-BE49-F238E27FC236}">
                    <a16:creationId xmlns:a16="http://schemas.microsoft.com/office/drawing/2014/main" id="{02A7731D-E82F-D13A-7867-6C7981EAEA42}"/>
                  </a:ext>
                  <a:ext uri="{C183D7F6-B498-43B3-948B-1728B52AA6E4}">
                    <adec:decorative xmlns:adec="http://schemas.microsoft.com/office/drawing/2017/decorative" val="1"/>
                  </a:ext>
                </a:extLst>
              </p:cNvPr>
              <p:cNvSpPr/>
              <p:nvPr/>
            </p:nvSpPr>
            <p:spPr>
              <a:xfrm>
                <a:off x="7181977" y="3295089"/>
                <a:ext cx="914400" cy="914400"/>
              </a:xfrm>
              <a:prstGeom prst="ellipse">
                <a:avLst/>
              </a:prstGeom>
              <a:solidFill>
                <a:schemeClr val="accent3">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sp>
            <p:nvSpPr>
              <p:cNvPr id="17" name="Oval 16">
                <a:extLst>
                  <a:ext uri="{FF2B5EF4-FFF2-40B4-BE49-F238E27FC236}">
                    <a16:creationId xmlns:a16="http://schemas.microsoft.com/office/drawing/2014/main" id="{505C4B96-F9E4-2672-2450-F7AC693CE239}"/>
                  </a:ext>
                  <a:ext uri="{C183D7F6-B498-43B3-948B-1728B52AA6E4}">
                    <adec:decorative xmlns:adec="http://schemas.microsoft.com/office/drawing/2017/decorative" val="1"/>
                  </a:ext>
                </a:extLst>
              </p:cNvPr>
              <p:cNvSpPr/>
              <p:nvPr/>
            </p:nvSpPr>
            <p:spPr>
              <a:xfrm>
                <a:off x="4095623" y="3295089"/>
                <a:ext cx="914400" cy="914400"/>
              </a:xfrm>
              <a:prstGeom prst="ellipse">
                <a:avLst/>
              </a:prstGeom>
              <a:solidFill>
                <a:schemeClr val="accent2">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sp>
            <p:nvSpPr>
              <p:cNvPr id="18" name="Oval 17">
                <a:extLst>
                  <a:ext uri="{FF2B5EF4-FFF2-40B4-BE49-F238E27FC236}">
                    <a16:creationId xmlns:a16="http://schemas.microsoft.com/office/drawing/2014/main" id="{B1D570CF-F02B-B17F-DA03-E915409B2FE8}"/>
                  </a:ext>
                  <a:ext uri="{C183D7F6-B498-43B3-948B-1728B52AA6E4}">
                    <adec:decorative xmlns:adec="http://schemas.microsoft.com/office/drawing/2017/decorative" val="1"/>
                  </a:ext>
                </a:extLst>
              </p:cNvPr>
              <p:cNvSpPr/>
              <p:nvPr/>
            </p:nvSpPr>
            <p:spPr>
              <a:xfrm>
                <a:off x="5638801" y="4871105"/>
                <a:ext cx="914400" cy="914400"/>
              </a:xfrm>
              <a:prstGeom prst="ellipse">
                <a:avLst/>
              </a:prstGeom>
              <a:solidFill>
                <a:schemeClr val="accent2">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cxnSp>
            <p:nvCxnSpPr>
              <p:cNvPr id="19" name="Straight Arrow Connector 18">
                <a:extLst>
                  <a:ext uri="{FF2B5EF4-FFF2-40B4-BE49-F238E27FC236}">
                    <a16:creationId xmlns:a16="http://schemas.microsoft.com/office/drawing/2014/main" id="{824DDA89-C9A3-5A5F-9EEE-1089BE2605DE}"/>
                  </a:ext>
                  <a:ext uri="{C183D7F6-B498-43B3-948B-1728B52AA6E4}">
                    <adec:decorative xmlns:adec="http://schemas.microsoft.com/office/drawing/2017/decorative" val="1"/>
                  </a:ext>
                </a:extLst>
              </p:cNvPr>
              <p:cNvCxnSpPr>
                <a:cxnSpLocks/>
                <a:stCxn id="17" idx="5"/>
                <a:endCxn id="18" idx="1"/>
              </p:cNvCxnSpPr>
              <p:nvPr/>
            </p:nvCxnSpPr>
            <p:spPr>
              <a:xfrm>
                <a:off x="4876112" y="4075578"/>
                <a:ext cx="896600" cy="92943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C58EBCC7-90FB-4122-24F5-59BC44BF5A0A}"/>
                    </a:ext>
                  </a:extLst>
                </p:cNvPr>
                <p:cNvSpPr txBox="1"/>
                <p:nvPr/>
              </p:nvSpPr>
              <p:spPr>
                <a:xfrm>
                  <a:off x="7603238" y="2051082"/>
                  <a:ext cx="280725" cy="251463"/>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b="1" i="1" smtClean="0">
                            <a:solidFill>
                              <a:schemeClr val="accent3"/>
                            </a:solidFill>
                            <a:latin typeface="Cambria Math" panose="02040503050406030204" pitchFamily="18" charset="0"/>
                          </a:rPr>
                          <m:t>𝒓</m:t>
                        </m:r>
                      </m:oMath>
                    </m:oMathPara>
                  </a14:m>
                  <a:endParaRPr lang="en-US" b="1" i="1" dirty="0">
                    <a:solidFill>
                      <a:schemeClr val="accent3"/>
                    </a:solidFill>
                  </a:endParaRPr>
                </a:p>
              </p:txBody>
            </p:sp>
          </mc:Choice>
          <mc:Fallback xmlns="">
            <p:sp>
              <p:nvSpPr>
                <p:cNvPr id="9" name="TextBox 8">
                  <a:extLst>
                    <a:ext uri="{FF2B5EF4-FFF2-40B4-BE49-F238E27FC236}">
                      <a16:creationId xmlns:a16="http://schemas.microsoft.com/office/drawing/2014/main" id="{C58EBCC7-90FB-4122-24F5-59BC44BF5A0A}"/>
                    </a:ext>
                  </a:extLst>
                </p:cNvPr>
                <p:cNvSpPr txBox="1">
                  <a:spLocks noRot="1" noChangeAspect="1" noMove="1" noResize="1" noEditPoints="1" noAdjustHandles="1" noChangeArrowheads="1" noChangeShapeType="1" noTextEdit="1"/>
                </p:cNvSpPr>
                <p:nvPr/>
              </p:nvSpPr>
              <p:spPr>
                <a:xfrm>
                  <a:off x="7603238" y="2051082"/>
                  <a:ext cx="280725" cy="251463"/>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AB6E922-0359-1390-C837-A01811D49C2F}"/>
                    </a:ext>
                  </a:extLst>
                </p:cNvPr>
                <p:cNvSpPr txBox="1"/>
                <p:nvPr/>
              </p:nvSpPr>
              <p:spPr>
                <a:xfrm>
                  <a:off x="6163177" y="2061298"/>
                  <a:ext cx="280725" cy="251463"/>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b="1" i="1" smtClean="0">
                            <a:solidFill>
                              <a:schemeClr val="tx1"/>
                            </a:solidFill>
                            <a:latin typeface="Cambria Math" panose="02040503050406030204" pitchFamily="18" charset="0"/>
                          </a:rPr>
                          <m:t>𝑺</m:t>
                        </m:r>
                      </m:oMath>
                    </m:oMathPara>
                  </a14:m>
                  <a:endParaRPr lang="en-US" b="1" i="1" dirty="0">
                    <a:solidFill>
                      <a:schemeClr val="tx1"/>
                    </a:solidFill>
                  </a:endParaRPr>
                </a:p>
              </p:txBody>
            </p:sp>
          </mc:Choice>
          <mc:Fallback xmlns="">
            <p:sp>
              <p:nvSpPr>
                <p:cNvPr id="10" name="TextBox 9">
                  <a:extLst>
                    <a:ext uri="{FF2B5EF4-FFF2-40B4-BE49-F238E27FC236}">
                      <a16:creationId xmlns:a16="http://schemas.microsoft.com/office/drawing/2014/main" id="{BAB6E922-0359-1390-C837-A01811D49C2F}"/>
                    </a:ext>
                  </a:extLst>
                </p:cNvPr>
                <p:cNvSpPr txBox="1">
                  <a:spLocks noRot="1" noChangeAspect="1" noMove="1" noResize="1" noEditPoints="1" noAdjustHandles="1" noChangeArrowheads="1" noChangeShapeType="1" noTextEdit="1"/>
                </p:cNvSpPr>
                <p:nvPr/>
              </p:nvSpPr>
              <p:spPr>
                <a:xfrm>
                  <a:off x="6163177" y="2061298"/>
                  <a:ext cx="280725" cy="25146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DF28822F-998D-2791-65F1-0826555921EA}"/>
                    </a:ext>
                  </a:extLst>
                </p:cNvPr>
                <p:cNvSpPr txBox="1"/>
                <p:nvPr/>
              </p:nvSpPr>
              <p:spPr>
                <a:xfrm>
                  <a:off x="6867761" y="2801105"/>
                  <a:ext cx="320131" cy="251463"/>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b="1" i="1" smtClean="0">
                            <a:solidFill>
                              <a:schemeClr val="tx1"/>
                            </a:solidFill>
                            <a:latin typeface="Cambria Math" panose="02040503050406030204" pitchFamily="18" charset="0"/>
                          </a:rPr>
                          <m:t>𝑾</m:t>
                        </m:r>
                      </m:oMath>
                    </m:oMathPara>
                  </a14:m>
                  <a:endParaRPr lang="en-US" b="1" i="1" dirty="0">
                    <a:solidFill>
                      <a:schemeClr val="tx1"/>
                    </a:solidFill>
                  </a:endParaRPr>
                </a:p>
              </p:txBody>
            </p:sp>
          </mc:Choice>
          <mc:Fallback xmlns="">
            <p:sp>
              <p:nvSpPr>
                <p:cNvPr id="11" name="TextBox 10">
                  <a:extLst>
                    <a:ext uri="{FF2B5EF4-FFF2-40B4-BE49-F238E27FC236}">
                      <a16:creationId xmlns:a16="http://schemas.microsoft.com/office/drawing/2014/main" id="{DF28822F-998D-2791-65F1-0826555921EA}"/>
                    </a:ext>
                  </a:extLst>
                </p:cNvPr>
                <p:cNvSpPr txBox="1">
                  <a:spLocks noRot="1" noChangeAspect="1" noMove="1" noResize="1" noEditPoints="1" noAdjustHandles="1" noChangeArrowheads="1" noChangeShapeType="1" noTextEdit="1"/>
                </p:cNvSpPr>
                <p:nvPr/>
              </p:nvSpPr>
              <p:spPr>
                <a:xfrm>
                  <a:off x="6867761" y="2801105"/>
                  <a:ext cx="320131" cy="251463"/>
                </a:xfrm>
                <a:prstGeom prst="rect">
                  <a:avLst/>
                </a:prstGeom>
                <a:blipFill>
                  <a:blip r:embed="rId5"/>
                  <a:stretch>
                    <a:fillRect/>
                  </a:stretch>
                </a:blipFill>
              </p:spPr>
              <p:txBody>
                <a:bodyPr/>
                <a:lstStyle/>
                <a:p>
                  <a:r>
                    <a:rPr lang="en-US">
                      <a:noFill/>
                    </a:rPr>
                    <a:t> </a:t>
                  </a:r>
                </a:p>
              </p:txBody>
            </p:sp>
          </mc:Fallback>
        </mc:AlternateContent>
        <p:cxnSp>
          <p:nvCxnSpPr>
            <p:cNvPr id="12" name="Straight Arrow Connector 11">
              <a:extLst>
                <a:ext uri="{FF2B5EF4-FFF2-40B4-BE49-F238E27FC236}">
                  <a16:creationId xmlns:a16="http://schemas.microsoft.com/office/drawing/2014/main" id="{29EFC452-B5E7-6CE2-AD35-92938E18DAC2}"/>
                </a:ext>
                <a:ext uri="{C183D7F6-B498-43B3-948B-1728B52AA6E4}">
                  <adec:decorative xmlns:adec="http://schemas.microsoft.com/office/drawing/2017/decorative" val="1"/>
                </a:ext>
              </a:extLst>
            </p:cNvPr>
            <p:cNvCxnSpPr>
              <a:cxnSpLocks/>
              <a:stCxn id="16" idx="3"/>
              <a:endCxn id="18" idx="7"/>
            </p:cNvCxnSpPr>
            <p:nvPr/>
          </p:nvCxnSpPr>
          <p:spPr>
            <a:xfrm flipH="1">
              <a:off x="7173056" y="2324694"/>
              <a:ext cx="415588" cy="43081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
        <p:nvSpPr>
          <p:cNvPr id="37" name="Content Placeholder 6">
            <a:extLst>
              <a:ext uri="{FF2B5EF4-FFF2-40B4-BE49-F238E27FC236}">
                <a16:creationId xmlns:a16="http://schemas.microsoft.com/office/drawing/2014/main" id="{9B3E8226-E181-BED7-64EA-4318D2489A7B}"/>
              </a:ext>
            </a:extLst>
          </p:cNvPr>
          <p:cNvSpPr txBox="1">
            <a:spLocks/>
          </p:cNvSpPr>
          <p:nvPr/>
        </p:nvSpPr>
        <p:spPr>
          <a:xfrm>
            <a:off x="6153144" y="1552991"/>
            <a:ext cx="5598842" cy="900657"/>
          </a:xfrm>
          <a:prstGeom prst="rect">
            <a:avLst/>
          </a:prstGeom>
        </p:spPr>
        <p:txBody>
          <a:bodyPr vert="horz" lIns="91440" tIns="45720" rIns="91440" bIns="45720" rtlCol="0">
            <a:normAutofit/>
          </a:bodyPr>
          <a:lstStyle>
            <a:lvl1pPr marL="228600" indent="-228600" algn="l" defTabSz="914400" rtl="0" eaLnBrk="1" latinLnBrk="0" hangingPunct="1">
              <a:lnSpc>
                <a:spcPct val="150000"/>
              </a:lnSpc>
              <a:spcBef>
                <a:spcPts val="1000"/>
              </a:spcBef>
              <a:buFont typeface="Arial" panose="020B0604020202020204" pitchFamily="34" charset="0"/>
              <a:buChar char="•"/>
              <a:defRPr sz="2400" b="0" i="0" kern="1200">
                <a:solidFill>
                  <a:schemeClr val="tx1"/>
                </a:solidFill>
                <a:latin typeface="Avenir Next Medium" panose="020B0503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US" i="1" dirty="0"/>
              <a:t>What about scenarios involving </a:t>
            </a:r>
            <a:r>
              <a:rPr lang="en-US" b="1" i="1" dirty="0">
                <a:solidFill>
                  <a:schemeClr val="accent4"/>
                </a:solidFill>
                <a:latin typeface="Avenir Next" panose="020B0503020202020204" pitchFamily="34" charset="0"/>
              </a:rPr>
              <a:t>sequences</a:t>
            </a:r>
            <a:r>
              <a:rPr lang="en-US" i="1" dirty="0"/>
              <a:t> of observations?</a:t>
            </a:r>
          </a:p>
        </p:txBody>
      </p:sp>
      <p:sp>
        <p:nvSpPr>
          <p:cNvPr id="39" name="Content Placeholder 6">
            <a:extLst>
              <a:ext uri="{FF2B5EF4-FFF2-40B4-BE49-F238E27FC236}">
                <a16:creationId xmlns:a16="http://schemas.microsoft.com/office/drawing/2014/main" id="{D0807A3F-25D0-51B5-5B9C-77603C5EF51D}"/>
              </a:ext>
            </a:extLst>
          </p:cNvPr>
          <p:cNvSpPr txBox="1">
            <a:spLocks/>
          </p:cNvSpPr>
          <p:nvPr/>
        </p:nvSpPr>
        <p:spPr>
          <a:xfrm>
            <a:off x="7413352" y="2708451"/>
            <a:ext cx="3076577" cy="212578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50000"/>
              </a:lnSpc>
              <a:spcBef>
                <a:spcPts val="1000"/>
              </a:spcBef>
              <a:buFont typeface="Arial" panose="020B0604020202020204" pitchFamily="34" charset="0"/>
              <a:buChar char="•"/>
              <a:defRPr sz="2400" b="0" i="0" kern="1200">
                <a:solidFill>
                  <a:schemeClr val="tx1"/>
                </a:solidFill>
                <a:latin typeface="Avenir Next Medium" panose="020B0503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dirty="0"/>
              <a:t>Applications</a:t>
            </a:r>
          </a:p>
          <a:p>
            <a:pPr lvl="1"/>
            <a:r>
              <a:rPr lang="en-US" dirty="0"/>
              <a:t>Forecasting</a:t>
            </a:r>
          </a:p>
          <a:p>
            <a:pPr lvl="1"/>
            <a:r>
              <a:rPr lang="en-US" dirty="0"/>
              <a:t>Speech recognition</a:t>
            </a:r>
          </a:p>
          <a:p>
            <a:pPr lvl="1"/>
            <a:r>
              <a:rPr lang="en-US" dirty="0"/>
              <a:t>Robot localization</a:t>
            </a:r>
          </a:p>
          <a:p>
            <a:pPr lvl="1"/>
            <a:r>
              <a:rPr lang="en-US" dirty="0"/>
              <a:t>User attention</a:t>
            </a:r>
          </a:p>
          <a:p>
            <a:pPr lvl="1"/>
            <a:r>
              <a:rPr lang="en-US" dirty="0"/>
              <a:t>Medical monitoring</a:t>
            </a:r>
          </a:p>
        </p:txBody>
      </p:sp>
      <p:sp>
        <p:nvSpPr>
          <p:cNvPr id="40" name="Rounded Rectangle 39">
            <a:extLst>
              <a:ext uri="{FF2B5EF4-FFF2-40B4-BE49-F238E27FC236}">
                <a16:creationId xmlns:a16="http://schemas.microsoft.com/office/drawing/2014/main" id="{11D1502A-55EB-F3C0-EF7D-E41D15601191}"/>
              </a:ext>
            </a:extLst>
          </p:cNvPr>
          <p:cNvSpPr/>
          <p:nvPr/>
        </p:nvSpPr>
        <p:spPr>
          <a:xfrm>
            <a:off x="7005452" y="5089034"/>
            <a:ext cx="3892378" cy="819829"/>
          </a:xfrm>
          <a:prstGeom prst="roundRect">
            <a:avLst>
              <a:gd name="adj" fmla="val 7624"/>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mj-lt"/>
              </a:rPr>
              <a:t>All involve reasoning over ‘time’ </a:t>
            </a:r>
          </a:p>
        </p:txBody>
      </p:sp>
    </p:spTree>
    <p:extLst>
      <p:ext uri="{BB962C8B-B14F-4D97-AF65-F5344CB8AC3E}">
        <p14:creationId xmlns:p14="http://schemas.microsoft.com/office/powerpoint/2010/main" val="556752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37" grpId="0"/>
      <p:bldP spid="39" grpId="0"/>
      <p:bldP spid="4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1E710-6D74-F0C3-DBF0-5B35A9B3F92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DB4881A-041F-2C2B-9C24-94560EEA6BA5}"/>
              </a:ext>
            </a:extLst>
          </p:cNvPr>
          <p:cNvSpPr>
            <a:spLocks noGrp="1"/>
          </p:cNvSpPr>
          <p:nvPr>
            <p:ph type="title"/>
          </p:nvPr>
        </p:nvSpPr>
        <p:spPr/>
        <p:txBody>
          <a:bodyPr/>
          <a:lstStyle/>
          <a:p>
            <a:r>
              <a:rPr lang="en-US" dirty="0"/>
              <a:t>Filtering Algorithm</a:t>
            </a:r>
          </a:p>
        </p:txBody>
      </p:sp>
      <p:sp>
        <p:nvSpPr>
          <p:cNvPr id="4" name="Date Placeholder 3">
            <a:extLst>
              <a:ext uri="{FF2B5EF4-FFF2-40B4-BE49-F238E27FC236}">
                <a16:creationId xmlns:a16="http://schemas.microsoft.com/office/drawing/2014/main" id="{B7EE8A55-271B-D891-91C7-2FAC5C73B437}"/>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23D17FA9-5717-578D-184E-333E45A8ECF8}"/>
              </a:ext>
            </a:extLst>
          </p:cNvPr>
          <p:cNvSpPr>
            <a:spLocks noGrp="1"/>
          </p:cNvSpPr>
          <p:nvPr>
            <p:ph type="sldNum" sz="quarter" idx="12"/>
          </p:nvPr>
        </p:nvSpPr>
        <p:spPr/>
        <p:txBody>
          <a:bodyPr/>
          <a:lstStyle/>
          <a:p>
            <a:fld id="{0C6CD854-DD62-6C4B-87F1-66B34D688D3F}" type="slidenum">
              <a:rPr lang="en-US" smtClean="0"/>
              <a:t>30</a:t>
            </a:fld>
            <a:endParaRPr lang="en-US"/>
          </a:p>
        </p:txBody>
      </p:sp>
      <mc:AlternateContent xmlns:mc="http://schemas.openxmlformats.org/markup-compatibility/2006" xmlns:a14="http://schemas.microsoft.com/office/drawing/2010/main">
        <mc:Choice Requires="a14">
          <p:sp>
            <p:nvSpPr>
              <p:cNvPr id="8" name="Content Placeholder 6">
                <a:extLst>
                  <a:ext uri="{FF2B5EF4-FFF2-40B4-BE49-F238E27FC236}">
                    <a16:creationId xmlns:a16="http://schemas.microsoft.com/office/drawing/2014/main" id="{72DE9D1A-C28D-061D-9711-D0E75CAD5474}"/>
                  </a:ext>
                </a:extLst>
              </p:cNvPr>
              <p:cNvSpPr txBox="1">
                <a:spLocks/>
              </p:cNvSpPr>
              <p:nvPr/>
            </p:nvSpPr>
            <p:spPr>
              <a:xfrm>
                <a:off x="497158" y="1590262"/>
                <a:ext cx="11197683" cy="1980842"/>
              </a:xfrm>
              <a:prstGeom prst="rect">
                <a:avLst/>
              </a:prstGeom>
            </p:spPr>
            <p:txBody>
              <a:bodyPr/>
              <a:lstStyle>
                <a:lvl1pPr marL="228600" indent="-228600" algn="l" defTabSz="914400" rtl="0" eaLnBrk="1" latinLnBrk="0" hangingPunct="1">
                  <a:lnSpc>
                    <a:spcPct val="150000"/>
                  </a:lnSpc>
                  <a:spcBef>
                    <a:spcPts val="1000"/>
                  </a:spcBef>
                  <a:buFont typeface="Arial" panose="020B0604020202020204" pitchFamily="34" charset="0"/>
                  <a:buChar char="•"/>
                  <a:defRPr sz="2800" b="0" i="0" kern="1200">
                    <a:solidFill>
                      <a:schemeClr val="tx1"/>
                    </a:solidFill>
                    <a:latin typeface="Avenir Next" panose="020B0503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venir Next" panose="020B0503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venir Next" panose="020B0503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accent3"/>
                    </a:solidFill>
                  </a:rPr>
                  <a:t>Goal: </a:t>
                </a:r>
                <a:r>
                  <a:rPr lang="en-US" sz="2400" dirty="0"/>
                  <a:t>Device a </a:t>
                </a:r>
                <a:r>
                  <a:rPr lang="en-US" sz="2400" b="1" dirty="0">
                    <a:solidFill>
                      <a:schemeClr val="accent2"/>
                    </a:solidFill>
                  </a:rPr>
                  <a:t>recursive filtering </a:t>
                </a:r>
                <a:r>
                  <a:rPr lang="en-US" sz="2400" dirty="0"/>
                  <a:t>algorithm of the form</a:t>
                </a:r>
              </a:p>
              <a:p>
                <a:pPr marL="0" indent="0">
                  <a:buNone/>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𝑃</m:t>
                      </m:r>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𝑋</m:t>
                              </m:r>
                            </m:e>
                            <m:sub>
                              <m:r>
                                <a:rPr lang="en-US" sz="2400" b="0" i="1" smtClean="0">
                                  <a:latin typeface="Cambria Math" panose="02040503050406030204" pitchFamily="18" charset="0"/>
                                </a:rPr>
                                <m:t>𝑡</m:t>
                              </m:r>
                              <m:r>
                                <a:rPr lang="en-US" sz="2400" b="0" i="1" smtClean="0">
                                  <a:latin typeface="Cambria Math" panose="02040503050406030204" pitchFamily="18" charset="0"/>
                                </a:rPr>
                                <m:t>+1</m:t>
                              </m:r>
                            </m:sub>
                          </m:sSub>
                        </m:e>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𝑒</m:t>
                              </m:r>
                            </m:e>
                            <m:sub>
                              <m:r>
                                <a:rPr lang="en-US" sz="2400" b="0" i="1" smtClean="0">
                                  <a:latin typeface="Cambria Math" panose="02040503050406030204" pitchFamily="18" charset="0"/>
                                </a:rPr>
                                <m:t>1:</m:t>
                              </m:r>
                              <m:r>
                                <a:rPr lang="en-US" sz="2400" b="0" i="1" smtClean="0">
                                  <a:latin typeface="Cambria Math" panose="02040503050406030204" pitchFamily="18" charset="0"/>
                                </a:rPr>
                                <m:t>𝑡</m:t>
                              </m:r>
                              <m:r>
                                <a:rPr lang="en-US" sz="2400" b="0" i="1" smtClean="0">
                                  <a:latin typeface="Cambria Math" panose="02040503050406030204" pitchFamily="18" charset="0"/>
                                </a:rPr>
                                <m:t>+1</m:t>
                              </m:r>
                            </m:sub>
                          </m:sSub>
                        </m:e>
                      </m:d>
                      <m:r>
                        <a:rPr lang="en-US" sz="2400" b="0" i="1" smtClean="0">
                          <a:latin typeface="Cambria Math" panose="02040503050406030204" pitchFamily="18" charset="0"/>
                        </a:rPr>
                        <m:t>=</m:t>
                      </m:r>
                      <m:r>
                        <a:rPr lang="en-US" sz="2400" b="0" i="1" smtClean="0">
                          <a:latin typeface="Cambria Math" panose="02040503050406030204" pitchFamily="18" charset="0"/>
                        </a:rPr>
                        <m:t>𝑔</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𝑒</m:t>
                          </m:r>
                        </m:e>
                        <m:sub>
                          <m:r>
                            <a:rPr lang="en-US" sz="2400" b="0" i="1" smtClean="0">
                              <a:latin typeface="Cambria Math" panose="02040503050406030204" pitchFamily="18" charset="0"/>
                            </a:rPr>
                            <m:t>𝑡</m:t>
                          </m:r>
                          <m:r>
                            <a:rPr lang="en-US" sz="2400" b="0" i="1" smtClean="0">
                              <a:latin typeface="Cambria Math" panose="02040503050406030204" pitchFamily="18" charset="0"/>
                            </a:rPr>
                            <m:t>+1</m:t>
                          </m:r>
                        </m:sub>
                      </m:sSub>
                      <m:r>
                        <a:rPr lang="en-US" sz="2400" b="0" i="1" smtClean="0">
                          <a:latin typeface="Cambria Math" panose="02040503050406030204" pitchFamily="18" charset="0"/>
                        </a:rPr>
                        <m:t>, </m:t>
                      </m:r>
                      <m:r>
                        <a:rPr lang="en-US" sz="2400" b="0" i="1" smtClean="0">
                          <a:latin typeface="Cambria Math" panose="02040503050406030204" pitchFamily="18" charset="0"/>
                        </a:rPr>
                        <m:t>𝑃</m:t>
                      </m:r>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𝑋</m:t>
                              </m:r>
                            </m:e>
                            <m:sub>
                              <m:r>
                                <a:rPr lang="en-US" sz="2400" b="0" i="1" smtClean="0">
                                  <a:latin typeface="Cambria Math" panose="02040503050406030204" pitchFamily="18" charset="0"/>
                                </a:rPr>
                                <m:t>𝑡</m:t>
                              </m:r>
                            </m:sub>
                          </m:sSub>
                        </m:e>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𝑒</m:t>
                              </m:r>
                            </m:e>
                            <m:sub>
                              <m:r>
                                <a:rPr lang="en-US" sz="2400" b="0" i="1" smtClean="0">
                                  <a:latin typeface="Cambria Math" panose="02040503050406030204" pitchFamily="18" charset="0"/>
                                </a:rPr>
                                <m:t>1:</m:t>
                              </m:r>
                              <m:r>
                                <a:rPr lang="en-US" sz="2400" b="0" i="1" smtClean="0">
                                  <a:latin typeface="Cambria Math" panose="02040503050406030204" pitchFamily="18" charset="0"/>
                                </a:rPr>
                                <m:t>𝑡</m:t>
                              </m:r>
                            </m:sub>
                          </m:sSub>
                        </m:e>
                      </m:d>
                      <m:r>
                        <a:rPr lang="en-US" sz="2400" b="0" i="1" smtClean="0">
                          <a:latin typeface="Cambria Math" panose="02040503050406030204" pitchFamily="18" charset="0"/>
                        </a:rPr>
                        <m:t>)</m:t>
                      </m:r>
                    </m:oMath>
                  </m:oMathPara>
                </a14:m>
                <a:endParaRPr lang="en-US" sz="2400" dirty="0"/>
              </a:p>
              <a:p>
                <a:pPr marL="0" indent="0">
                  <a:buNone/>
                </a:pPr>
                <a:r>
                  <a:rPr lang="en-US" sz="2400" b="1" dirty="0">
                    <a:solidFill>
                      <a:schemeClr val="accent1"/>
                    </a:solidFill>
                  </a:rPr>
                  <a:t>Approach: </a:t>
                </a:r>
                <a:r>
                  <a:rPr lang="en-US" sz="2400" b="1" dirty="0"/>
                  <a:t> </a:t>
                </a:r>
              </a:p>
            </p:txBody>
          </p:sp>
        </mc:Choice>
        <mc:Fallback xmlns="">
          <p:sp>
            <p:nvSpPr>
              <p:cNvPr id="8" name="Content Placeholder 6">
                <a:extLst>
                  <a:ext uri="{FF2B5EF4-FFF2-40B4-BE49-F238E27FC236}">
                    <a16:creationId xmlns:a16="http://schemas.microsoft.com/office/drawing/2014/main" id="{72DE9D1A-C28D-061D-9711-D0E75CAD5474}"/>
                  </a:ext>
                </a:extLst>
              </p:cNvPr>
              <p:cNvSpPr txBox="1">
                <a:spLocks noRot="1" noChangeAspect="1" noMove="1" noResize="1" noEditPoints="1" noAdjustHandles="1" noChangeArrowheads="1" noChangeShapeType="1" noTextEdit="1"/>
              </p:cNvSpPr>
              <p:nvPr/>
            </p:nvSpPr>
            <p:spPr>
              <a:xfrm>
                <a:off x="497158" y="1590262"/>
                <a:ext cx="11197683" cy="1980842"/>
              </a:xfrm>
              <a:prstGeom prst="rect">
                <a:avLst/>
              </a:prstGeom>
              <a:blipFill>
                <a:blip r:embed="rId2"/>
                <a:stretch>
                  <a:fillRect l="-9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510A66DF-B32F-AEDA-637F-CFB6FAA5B343}"/>
                  </a:ext>
                </a:extLst>
              </p:cNvPr>
              <p:cNvSpPr txBox="1"/>
              <p:nvPr/>
            </p:nvSpPr>
            <p:spPr>
              <a:xfrm>
                <a:off x="1942068" y="3515497"/>
                <a:ext cx="8307861" cy="1438855"/>
              </a:xfrm>
              <a:prstGeom prst="rect">
                <a:avLst/>
              </a:prstGeom>
              <a:noFill/>
            </p:spPr>
            <p:txBody>
              <a:bodyPr wrap="square" rtlCol="0">
                <a:spAutoFit/>
              </a:bodyPr>
              <a:lstStyle/>
              <a:p>
                <a:pPr marL="800100" lvl="1" indent="-342900">
                  <a:lnSpc>
                    <a:spcPct val="150000"/>
                  </a:lnSpc>
                  <a:buClr>
                    <a:schemeClr val="bg1"/>
                  </a:buClr>
                  <a:buFont typeface="Arial" panose="020B0604020202020204" pitchFamily="34" charset="0"/>
                  <a:buChar char="•"/>
                </a:pPr>
                <a14:m>
                  <m:oMath xmlns:m="http://schemas.openxmlformats.org/officeDocument/2006/math">
                    <m:r>
                      <a:rPr lang="en-US" sz="2000" i="1" smtClean="0">
                        <a:latin typeface="Cambria Math" panose="02040503050406030204" pitchFamily="18" charset="0"/>
                      </a:rPr>
                      <m:t>𝑃</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𝑋</m:t>
                            </m:r>
                          </m:e>
                          <m:sub>
                            <m:r>
                              <a:rPr lang="en-US" sz="2000" i="1">
                                <a:latin typeface="Cambria Math" panose="02040503050406030204" pitchFamily="18" charset="0"/>
                              </a:rPr>
                              <m:t>𝑡</m:t>
                            </m:r>
                            <m:r>
                              <a:rPr lang="en-US" sz="2000" i="1">
                                <a:latin typeface="Cambria Math" panose="02040503050406030204" pitchFamily="18" charset="0"/>
                              </a:rPr>
                              <m:t>+1</m:t>
                            </m:r>
                          </m:sub>
                        </m:sSub>
                      </m:e>
                      <m:e>
                        <m:sSub>
                          <m:sSubPr>
                            <m:ctrlPr>
                              <a:rPr lang="en-US" sz="2000" i="1">
                                <a:latin typeface="Cambria Math" panose="02040503050406030204" pitchFamily="18" charset="0"/>
                              </a:rPr>
                            </m:ctrlPr>
                          </m:sSubPr>
                          <m:e>
                            <m:r>
                              <a:rPr lang="en-US" sz="2000" i="1">
                                <a:latin typeface="Cambria Math" panose="02040503050406030204" pitchFamily="18" charset="0"/>
                              </a:rPr>
                              <m:t>𝑒</m:t>
                            </m:r>
                          </m:e>
                          <m:sub>
                            <m:r>
                              <a:rPr lang="en-US" sz="2000" i="1">
                                <a:latin typeface="Cambria Math" panose="02040503050406030204" pitchFamily="18" charset="0"/>
                              </a:rPr>
                              <m:t>1:</m:t>
                            </m:r>
                            <m:r>
                              <a:rPr lang="en-US" sz="2000" i="1">
                                <a:latin typeface="Cambria Math" panose="02040503050406030204" pitchFamily="18" charset="0"/>
                              </a:rPr>
                              <m:t>𝑡</m:t>
                            </m:r>
                            <m:r>
                              <a:rPr lang="en-US" sz="2000" i="1">
                                <a:latin typeface="Cambria Math" panose="02040503050406030204" pitchFamily="18" charset="0"/>
                              </a:rPr>
                              <m:t>+1</m:t>
                            </m:r>
                          </m:sub>
                        </m:sSub>
                      </m:e>
                    </m:d>
                    <m:r>
                      <a:rPr lang="en-US" sz="2000" i="1">
                        <a:latin typeface="Cambria Math" panose="02040503050406030204" pitchFamily="18" charset="0"/>
                      </a:rPr>
                      <m:t>=</m:t>
                    </m:r>
                    <m:r>
                      <a:rPr lang="en-US" sz="2000" i="1">
                        <a:latin typeface="Cambria Math" panose="02040503050406030204" pitchFamily="18" charset="0"/>
                      </a:rPr>
                      <m:t>𝑃</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𝑋</m:t>
                            </m:r>
                          </m:e>
                          <m:sub>
                            <m:r>
                              <a:rPr lang="en-US" sz="2000" i="1">
                                <a:latin typeface="Cambria Math" panose="02040503050406030204" pitchFamily="18" charset="0"/>
                              </a:rPr>
                              <m:t>𝑡</m:t>
                            </m:r>
                            <m:r>
                              <a:rPr lang="en-US" sz="2000" i="1">
                                <a:latin typeface="Cambria Math" panose="02040503050406030204" pitchFamily="18" charset="0"/>
                              </a:rPr>
                              <m:t>+1</m:t>
                            </m:r>
                          </m:sub>
                        </m:sSub>
                      </m:e>
                      <m:e>
                        <m:sSub>
                          <m:sSubPr>
                            <m:ctrlPr>
                              <a:rPr lang="en-US" sz="2000" i="1">
                                <a:latin typeface="Cambria Math" panose="02040503050406030204" pitchFamily="18" charset="0"/>
                              </a:rPr>
                            </m:ctrlPr>
                          </m:sSubPr>
                          <m:e>
                            <m:r>
                              <a:rPr lang="en-US" sz="2000" i="1">
                                <a:latin typeface="Cambria Math" panose="02040503050406030204" pitchFamily="18" charset="0"/>
                              </a:rPr>
                              <m:t>𝑒</m:t>
                            </m:r>
                          </m:e>
                          <m:sub>
                            <m:r>
                              <a:rPr lang="en-US" sz="2000" i="1">
                                <a:latin typeface="Cambria Math" panose="02040503050406030204" pitchFamily="18" charset="0"/>
                              </a:rPr>
                              <m:t>1:</m:t>
                            </m:r>
                            <m:r>
                              <a:rPr lang="en-US" sz="2000" i="1">
                                <a:latin typeface="Cambria Math" panose="02040503050406030204" pitchFamily="18" charset="0"/>
                              </a:rPr>
                              <m:t>𝑡</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𝑒</m:t>
                            </m:r>
                          </m:e>
                          <m:sub>
                            <m:r>
                              <a:rPr lang="en-US" sz="2000" i="1">
                                <a:latin typeface="Cambria Math" panose="02040503050406030204" pitchFamily="18" charset="0"/>
                              </a:rPr>
                              <m:t>𝑡</m:t>
                            </m:r>
                            <m:r>
                              <a:rPr lang="en-US" sz="2000" i="1">
                                <a:latin typeface="Cambria Math" panose="02040503050406030204" pitchFamily="18" charset="0"/>
                              </a:rPr>
                              <m:t>+1</m:t>
                            </m:r>
                          </m:sub>
                        </m:sSub>
                      </m:e>
                    </m:d>
                  </m:oMath>
                </a14:m>
                <a:endParaRPr lang="en-US" sz="2000" i="1" dirty="0">
                  <a:latin typeface="Cambria Math" panose="02040503050406030204" pitchFamily="18" charset="0"/>
                </a:endParaRPr>
              </a:p>
              <a:p>
                <a:pPr lvl="1">
                  <a:lnSpc>
                    <a:spcPct val="150000"/>
                  </a:lnSpc>
                </a:pPr>
                <a:r>
                  <a:rPr lang="en-US" sz="2000" dirty="0"/>
                  <a:t>		          </a:t>
                </a:r>
                <a14:m>
                  <m:oMath xmlns:m="http://schemas.openxmlformats.org/officeDocument/2006/math">
                    <m:r>
                      <a:rPr lang="en-US" sz="2000" i="1">
                        <a:latin typeface="Cambria Math" panose="02040503050406030204" pitchFamily="18" charset="0"/>
                      </a:rPr>
                      <m:t>=</m:t>
                    </m:r>
                    <m:r>
                      <a:rPr lang="en-US" sz="2000" i="1">
                        <a:latin typeface="Cambria Math" panose="02040503050406030204" pitchFamily="18" charset="0"/>
                        <a:ea typeface="Cambria Math" panose="02040503050406030204" pitchFamily="18" charset="0"/>
                      </a:rPr>
                      <m:t>𝛼</m:t>
                    </m:r>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𝑃</m:t>
                    </m:r>
                    <m:d>
                      <m:dPr>
                        <m:ctrlPr>
                          <a:rPr lang="en-US" sz="2000" i="1">
                            <a:latin typeface="Cambria Math" panose="02040503050406030204" pitchFamily="18" charset="0"/>
                            <a:ea typeface="Cambria Math" panose="02040503050406030204" pitchFamily="18" charset="0"/>
                          </a:rPr>
                        </m:ctrlPr>
                      </m:dPr>
                      <m:e>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𝑒</m:t>
                            </m:r>
                          </m:e>
                          <m:sub>
                            <m:r>
                              <a:rPr lang="en-US" sz="2000" i="1">
                                <a:latin typeface="Cambria Math" panose="02040503050406030204" pitchFamily="18" charset="0"/>
                                <a:ea typeface="Cambria Math" panose="02040503050406030204" pitchFamily="18" charset="0"/>
                              </a:rPr>
                              <m:t>𝑡</m:t>
                            </m:r>
                            <m:r>
                              <a:rPr lang="en-US" sz="2000" i="1">
                                <a:latin typeface="Cambria Math" panose="02040503050406030204" pitchFamily="18" charset="0"/>
                                <a:ea typeface="Cambria Math" panose="02040503050406030204" pitchFamily="18" charset="0"/>
                              </a:rPr>
                              <m:t>+1</m:t>
                            </m:r>
                          </m:sub>
                        </m:sSub>
                      </m:e>
                      <m:e>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𝑋</m:t>
                            </m:r>
                          </m:e>
                          <m:sub>
                            <m:r>
                              <a:rPr lang="en-US" sz="2000" i="1">
                                <a:latin typeface="Cambria Math" panose="02040503050406030204" pitchFamily="18" charset="0"/>
                                <a:ea typeface="Cambria Math" panose="02040503050406030204" pitchFamily="18" charset="0"/>
                              </a:rPr>
                              <m:t>𝑡</m:t>
                            </m:r>
                            <m:r>
                              <a:rPr lang="en-US" sz="2000" i="1">
                                <a:latin typeface="Cambria Math" panose="02040503050406030204" pitchFamily="18" charset="0"/>
                                <a:ea typeface="Cambria Math" panose="02040503050406030204" pitchFamily="18" charset="0"/>
                              </a:rPr>
                              <m:t>+1</m:t>
                            </m:r>
                          </m:sub>
                        </m:sSub>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𝑒</m:t>
                            </m:r>
                          </m:e>
                          <m:sub>
                            <m:r>
                              <a:rPr lang="en-US" sz="2000" i="1">
                                <a:latin typeface="Cambria Math" panose="02040503050406030204" pitchFamily="18" charset="0"/>
                                <a:ea typeface="Cambria Math" panose="02040503050406030204" pitchFamily="18" charset="0"/>
                              </a:rPr>
                              <m:t>1:</m:t>
                            </m:r>
                            <m:r>
                              <a:rPr lang="en-US" sz="2000" i="1">
                                <a:latin typeface="Cambria Math" panose="02040503050406030204" pitchFamily="18" charset="0"/>
                                <a:ea typeface="Cambria Math" panose="02040503050406030204" pitchFamily="18" charset="0"/>
                              </a:rPr>
                              <m:t>𝑡</m:t>
                            </m:r>
                          </m:sub>
                        </m:sSub>
                      </m:e>
                    </m:d>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𝑃</m:t>
                    </m:r>
                    <m:d>
                      <m:dPr>
                        <m:ctrlPr>
                          <a:rPr lang="en-US" sz="2000" i="1">
                            <a:latin typeface="Cambria Math" panose="02040503050406030204" pitchFamily="18" charset="0"/>
                            <a:ea typeface="Cambria Math" panose="02040503050406030204" pitchFamily="18" charset="0"/>
                          </a:rPr>
                        </m:ctrlPr>
                      </m:dPr>
                      <m:e>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𝑋</m:t>
                            </m:r>
                          </m:e>
                          <m:sub>
                            <m:r>
                              <a:rPr lang="en-US" sz="2000" i="1">
                                <a:latin typeface="Cambria Math" panose="02040503050406030204" pitchFamily="18" charset="0"/>
                                <a:ea typeface="Cambria Math" panose="02040503050406030204" pitchFamily="18" charset="0"/>
                              </a:rPr>
                              <m:t>𝑡</m:t>
                            </m:r>
                            <m:r>
                              <a:rPr lang="en-US" sz="2000" i="1">
                                <a:latin typeface="Cambria Math" panose="02040503050406030204" pitchFamily="18" charset="0"/>
                                <a:ea typeface="Cambria Math" panose="02040503050406030204" pitchFamily="18" charset="0"/>
                              </a:rPr>
                              <m:t>+1</m:t>
                            </m:r>
                          </m:sub>
                        </m:sSub>
                      </m:e>
                      <m:e>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𝑒</m:t>
                            </m:r>
                          </m:e>
                          <m:sub>
                            <m:r>
                              <a:rPr lang="en-US" sz="2000" i="1">
                                <a:latin typeface="Cambria Math" panose="02040503050406030204" pitchFamily="18" charset="0"/>
                                <a:ea typeface="Cambria Math" panose="02040503050406030204" pitchFamily="18" charset="0"/>
                              </a:rPr>
                              <m:t>1:</m:t>
                            </m:r>
                            <m:r>
                              <a:rPr lang="en-US" sz="2000" i="1">
                                <a:latin typeface="Cambria Math" panose="02040503050406030204" pitchFamily="18" charset="0"/>
                                <a:ea typeface="Cambria Math" panose="02040503050406030204" pitchFamily="18" charset="0"/>
                              </a:rPr>
                              <m:t>𝑡</m:t>
                            </m:r>
                          </m:sub>
                        </m:sSub>
                      </m:e>
                    </m:d>
                  </m:oMath>
                </a14:m>
                <a:endParaRPr lang="en-US" sz="2000" dirty="0">
                  <a:ea typeface="Cambria Math" panose="02040503050406030204" pitchFamily="18" charset="0"/>
                </a:endParaRPr>
              </a:p>
              <a:p>
                <a:pPr lvl="1">
                  <a:lnSpc>
                    <a:spcPct val="150000"/>
                  </a:lnSpc>
                </a:pPr>
                <a:r>
                  <a:rPr lang="en-US" sz="2000" dirty="0">
                    <a:ea typeface="Cambria Math" panose="020405030504060302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𝛼</m:t>
                    </m:r>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𝑃</m:t>
                    </m:r>
                    <m:d>
                      <m:dPr>
                        <m:ctrlPr>
                          <a:rPr lang="en-US" sz="2000" i="1">
                            <a:latin typeface="Cambria Math" panose="02040503050406030204" pitchFamily="18" charset="0"/>
                            <a:ea typeface="Cambria Math" panose="02040503050406030204" pitchFamily="18" charset="0"/>
                          </a:rPr>
                        </m:ctrlPr>
                      </m:dPr>
                      <m:e>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𝑒</m:t>
                            </m:r>
                          </m:e>
                          <m:sub>
                            <m:r>
                              <a:rPr lang="en-US" sz="2000" i="1">
                                <a:latin typeface="Cambria Math" panose="02040503050406030204" pitchFamily="18" charset="0"/>
                                <a:ea typeface="Cambria Math" panose="02040503050406030204" pitchFamily="18" charset="0"/>
                              </a:rPr>
                              <m:t>𝑡</m:t>
                            </m:r>
                            <m:r>
                              <a:rPr lang="en-US" sz="2000" i="1">
                                <a:latin typeface="Cambria Math" panose="02040503050406030204" pitchFamily="18" charset="0"/>
                                <a:ea typeface="Cambria Math" panose="02040503050406030204" pitchFamily="18" charset="0"/>
                              </a:rPr>
                              <m:t>+1</m:t>
                            </m:r>
                          </m:sub>
                        </m:sSub>
                      </m:e>
                      <m:e>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𝑋</m:t>
                            </m:r>
                          </m:e>
                          <m:sub>
                            <m:r>
                              <a:rPr lang="en-US" sz="2000" i="1">
                                <a:latin typeface="Cambria Math" panose="02040503050406030204" pitchFamily="18" charset="0"/>
                                <a:ea typeface="Cambria Math" panose="02040503050406030204" pitchFamily="18" charset="0"/>
                              </a:rPr>
                              <m:t>𝑡</m:t>
                            </m:r>
                            <m:r>
                              <a:rPr lang="en-US" sz="2000" i="1">
                                <a:latin typeface="Cambria Math" panose="02040503050406030204" pitchFamily="18" charset="0"/>
                                <a:ea typeface="Cambria Math" panose="02040503050406030204" pitchFamily="18" charset="0"/>
                              </a:rPr>
                              <m:t>+1</m:t>
                            </m:r>
                          </m:sub>
                        </m:sSub>
                      </m:e>
                    </m:d>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𝑃</m:t>
                    </m:r>
                    <m:d>
                      <m:dPr>
                        <m:ctrlPr>
                          <a:rPr lang="en-US" sz="2000" i="1">
                            <a:latin typeface="Cambria Math" panose="02040503050406030204" pitchFamily="18" charset="0"/>
                            <a:ea typeface="Cambria Math" panose="02040503050406030204" pitchFamily="18" charset="0"/>
                          </a:rPr>
                        </m:ctrlPr>
                      </m:dPr>
                      <m:e>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𝑋</m:t>
                            </m:r>
                          </m:e>
                          <m:sub>
                            <m:r>
                              <a:rPr lang="en-US" sz="2000" i="1">
                                <a:latin typeface="Cambria Math" panose="02040503050406030204" pitchFamily="18" charset="0"/>
                                <a:ea typeface="Cambria Math" panose="02040503050406030204" pitchFamily="18" charset="0"/>
                              </a:rPr>
                              <m:t>𝑡</m:t>
                            </m:r>
                            <m:r>
                              <a:rPr lang="en-US" sz="2000" i="1">
                                <a:latin typeface="Cambria Math" panose="02040503050406030204" pitchFamily="18" charset="0"/>
                                <a:ea typeface="Cambria Math" panose="02040503050406030204" pitchFamily="18" charset="0"/>
                              </a:rPr>
                              <m:t>+1</m:t>
                            </m:r>
                          </m:sub>
                        </m:sSub>
                      </m:e>
                      <m:e>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𝑒</m:t>
                            </m:r>
                          </m:e>
                          <m:sub>
                            <m:r>
                              <a:rPr lang="en-US" sz="2000" i="1">
                                <a:latin typeface="Cambria Math" panose="02040503050406030204" pitchFamily="18" charset="0"/>
                                <a:ea typeface="Cambria Math" panose="02040503050406030204" pitchFamily="18" charset="0"/>
                              </a:rPr>
                              <m:t>1:</m:t>
                            </m:r>
                            <m:r>
                              <a:rPr lang="en-US" sz="2000" i="1">
                                <a:latin typeface="Cambria Math" panose="02040503050406030204" pitchFamily="18" charset="0"/>
                                <a:ea typeface="Cambria Math" panose="02040503050406030204" pitchFamily="18" charset="0"/>
                              </a:rPr>
                              <m:t>𝑡</m:t>
                            </m:r>
                          </m:sub>
                        </m:sSub>
                      </m:e>
                    </m:d>
                  </m:oMath>
                </a14:m>
                <a:endParaRPr lang="en-US" sz="2000" dirty="0">
                  <a:ea typeface="Cambria Math" panose="02040503050406030204" pitchFamily="18" charset="0"/>
                </a:endParaRPr>
              </a:p>
            </p:txBody>
          </p:sp>
        </mc:Choice>
        <mc:Fallback xmlns="">
          <p:sp>
            <p:nvSpPr>
              <p:cNvPr id="9" name="TextBox 8">
                <a:extLst>
                  <a:ext uri="{FF2B5EF4-FFF2-40B4-BE49-F238E27FC236}">
                    <a16:creationId xmlns:a16="http://schemas.microsoft.com/office/drawing/2014/main" id="{510A66DF-B32F-AEDA-637F-CFB6FAA5B343}"/>
                  </a:ext>
                </a:extLst>
              </p:cNvPr>
              <p:cNvSpPr txBox="1">
                <a:spLocks noRot="1" noChangeAspect="1" noMove="1" noResize="1" noEditPoints="1" noAdjustHandles="1" noChangeArrowheads="1" noChangeShapeType="1" noTextEdit="1"/>
              </p:cNvSpPr>
              <p:nvPr/>
            </p:nvSpPr>
            <p:spPr>
              <a:xfrm>
                <a:off x="1942068" y="3515497"/>
                <a:ext cx="8307861" cy="1438855"/>
              </a:xfrm>
              <a:prstGeom prst="rect">
                <a:avLst/>
              </a:prstGeom>
              <a:blipFill>
                <a:blip r:embed="rId3"/>
                <a:stretch>
                  <a:fillRect/>
                </a:stretch>
              </a:blipFill>
            </p:spPr>
            <p:txBody>
              <a:bodyPr/>
              <a:lstStyle/>
              <a:p>
                <a:r>
                  <a:rPr lang="en-US">
                    <a:noFill/>
                  </a:rPr>
                  <a:t> </a:t>
                </a:r>
              </a:p>
            </p:txBody>
          </p:sp>
        </mc:Fallback>
      </mc:AlternateContent>
      <p:sp>
        <p:nvSpPr>
          <p:cNvPr id="2" name="TextBox 1">
            <a:extLst>
              <a:ext uri="{FF2B5EF4-FFF2-40B4-BE49-F238E27FC236}">
                <a16:creationId xmlns:a16="http://schemas.microsoft.com/office/drawing/2014/main" id="{578B2958-1324-E515-44AD-BE039B2BC588}"/>
              </a:ext>
            </a:extLst>
          </p:cNvPr>
          <p:cNvSpPr txBox="1"/>
          <p:nvPr/>
        </p:nvSpPr>
        <p:spPr>
          <a:xfrm>
            <a:off x="8951641" y="3515497"/>
            <a:ext cx="2996159" cy="900246"/>
          </a:xfrm>
          <a:prstGeom prst="rect">
            <a:avLst/>
          </a:prstGeom>
          <a:noFill/>
        </p:spPr>
        <p:txBody>
          <a:bodyPr wrap="square" rtlCol="0">
            <a:spAutoFit/>
          </a:bodyPr>
          <a:lstStyle/>
          <a:p>
            <a:pPr>
              <a:lnSpc>
                <a:spcPct val="200000"/>
              </a:lnSpc>
            </a:pPr>
            <a:r>
              <a:rPr lang="en-US" sz="1400" dirty="0">
                <a:solidFill>
                  <a:schemeClr val="accent1"/>
                </a:solidFill>
              </a:rPr>
              <a:t>apply Bayes rule</a:t>
            </a:r>
          </a:p>
          <a:p>
            <a:pPr>
              <a:lnSpc>
                <a:spcPct val="200000"/>
              </a:lnSpc>
            </a:pPr>
            <a:r>
              <a:rPr lang="en-US" sz="1400" dirty="0">
                <a:solidFill>
                  <a:schemeClr val="accent1"/>
                </a:solidFill>
              </a:rPr>
              <a:t>apply conditional independence</a:t>
            </a:r>
          </a:p>
        </p:txBody>
      </p:sp>
      <p:sp>
        <p:nvSpPr>
          <p:cNvPr id="3" name="Rounded Rectangle 2">
            <a:extLst>
              <a:ext uri="{FF2B5EF4-FFF2-40B4-BE49-F238E27FC236}">
                <a16:creationId xmlns:a16="http://schemas.microsoft.com/office/drawing/2014/main" id="{688EB45A-D213-8709-3723-0357808D5C25}"/>
              </a:ext>
              <a:ext uri="{C183D7F6-B498-43B3-948B-1728B52AA6E4}">
                <adec:decorative xmlns:adec="http://schemas.microsoft.com/office/drawing/2017/decorative" val="1"/>
              </a:ext>
            </a:extLst>
          </p:cNvPr>
          <p:cNvSpPr/>
          <p:nvPr/>
        </p:nvSpPr>
        <p:spPr>
          <a:xfrm>
            <a:off x="5968314" y="3620533"/>
            <a:ext cx="605481" cy="420128"/>
          </a:xfrm>
          <a:prstGeom prst="roundRect">
            <a:avLst>
              <a:gd name="adj" fmla="val 10785"/>
            </a:avLst>
          </a:prstGeom>
          <a:noFill/>
          <a:ln w="38100">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7" name="Rounded Rectangle 6">
            <a:extLst>
              <a:ext uri="{FF2B5EF4-FFF2-40B4-BE49-F238E27FC236}">
                <a16:creationId xmlns:a16="http://schemas.microsoft.com/office/drawing/2014/main" id="{189274A1-B3DA-1363-1445-7AB0175FFBF2}"/>
              </a:ext>
              <a:ext uri="{C183D7F6-B498-43B3-948B-1728B52AA6E4}">
                <adec:decorative xmlns:adec="http://schemas.microsoft.com/office/drawing/2017/decorative" val="1"/>
              </a:ext>
            </a:extLst>
          </p:cNvPr>
          <p:cNvSpPr/>
          <p:nvPr/>
        </p:nvSpPr>
        <p:spPr>
          <a:xfrm>
            <a:off x="5881816" y="4077378"/>
            <a:ext cx="1025611" cy="420128"/>
          </a:xfrm>
          <a:prstGeom prst="roundRect">
            <a:avLst>
              <a:gd name="adj" fmla="val 10785"/>
            </a:avLst>
          </a:prstGeom>
          <a:noFill/>
          <a:ln w="38100">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CAED0CB6-9603-50EF-25DA-702882340F18}"/>
              </a:ext>
              <a:ext uri="{C183D7F6-B498-43B3-948B-1728B52AA6E4}">
                <adec:decorative xmlns:adec="http://schemas.microsoft.com/office/drawing/2017/decorative" val="1"/>
              </a:ext>
            </a:extLst>
          </p:cNvPr>
          <p:cNvSpPr/>
          <p:nvPr/>
        </p:nvSpPr>
        <p:spPr>
          <a:xfrm>
            <a:off x="5058030" y="4531596"/>
            <a:ext cx="1503408" cy="420128"/>
          </a:xfrm>
          <a:prstGeom prst="roundRect">
            <a:avLst>
              <a:gd name="adj" fmla="val 10785"/>
            </a:avLst>
          </a:pr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CBE34592-74EC-C6A2-8FF1-389EC7B53D1C}"/>
              </a:ext>
              <a:ext uri="{C183D7F6-B498-43B3-948B-1728B52AA6E4}">
                <adec:decorative xmlns:adec="http://schemas.microsoft.com/office/drawing/2017/decorative" val="1"/>
              </a:ext>
            </a:extLst>
          </p:cNvPr>
          <p:cNvSpPr/>
          <p:nvPr/>
        </p:nvSpPr>
        <p:spPr>
          <a:xfrm>
            <a:off x="6658669" y="4531596"/>
            <a:ext cx="1347679" cy="420128"/>
          </a:xfrm>
          <a:prstGeom prst="roundRect">
            <a:avLst>
              <a:gd name="adj" fmla="val 10785"/>
            </a:avLst>
          </a:prstGeom>
          <a:noFill/>
          <a:ln w="38100">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12" name="TextBox 11">
            <a:extLst>
              <a:ext uri="{FF2B5EF4-FFF2-40B4-BE49-F238E27FC236}">
                <a16:creationId xmlns:a16="http://schemas.microsoft.com/office/drawing/2014/main" id="{85F4FBE4-3C9E-DBA3-B4EA-CBEB45F9F0EF}"/>
              </a:ext>
            </a:extLst>
          </p:cNvPr>
          <p:cNvSpPr txBox="1"/>
          <p:nvPr/>
        </p:nvSpPr>
        <p:spPr>
          <a:xfrm>
            <a:off x="5288228" y="5113848"/>
            <a:ext cx="1106393" cy="307777"/>
          </a:xfrm>
          <a:prstGeom prst="rect">
            <a:avLst/>
          </a:prstGeom>
          <a:noFill/>
        </p:spPr>
        <p:txBody>
          <a:bodyPr wrap="none" rtlCol="0">
            <a:spAutoFit/>
          </a:bodyPr>
          <a:lstStyle/>
          <a:p>
            <a:pPr algn="ctr"/>
            <a:r>
              <a:rPr lang="en-US" sz="1400" b="1" dirty="0">
                <a:solidFill>
                  <a:schemeClr val="accent2"/>
                </a:solidFill>
              </a:rPr>
              <a:t>Likelihood</a:t>
            </a:r>
          </a:p>
        </p:txBody>
      </p:sp>
      <p:sp>
        <p:nvSpPr>
          <p:cNvPr id="13" name="TextBox 12">
            <a:extLst>
              <a:ext uri="{FF2B5EF4-FFF2-40B4-BE49-F238E27FC236}">
                <a16:creationId xmlns:a16="http://schemas.microsoft.com/office/drawing/2014/main" id="{A2EAF4AF-9203-43D6-D785-0D469888D029}"/>
              </a:ext>
            </a:extLst>
          </p:cNvPr>
          <p:cNvSpPr txBox="1"/>
          <p:nvPr/>
        </p:nvSpPr>
        <p:spPr>
          <a:xfrm>
            <a:off x="6573795" y="5113848"/>
            <a:ext cx="1533433" cy="307777"/>
          </a:xfrm>
          <a:prstGeom prst="rect">
            <a:avLst/>
          </a:prstGeom>
          <a:noFill/>
        </p:spPr>
        <p:txBody>
          <a:bodyPr wrap="none" rtlCol="0">
            <a:spAutoFit/>
          </a:bodyPr>
          <a:lstStyle/>
          <a:p>
            <a:pPr algn="ctr"/>
            <a:r>
              <a:rPr lang="en-US" sz="1400" b="1" dirty="0">
                <a:solidFill>
                  <a:schemeClr val="accent3"/>
                </a:solidFill>
              </a:rPr>
              <a:t>Prior Prediction</a:t>
            </a:r>
          </a:p>
        </p:txBody>
      </p:sp>
    </p:spTree>
    <p:extLst>
      <p:ext uri="{BB962C8B-B14F-4D97-AF65-F5344CB8AC3E}">
        <p14:creationId xmlns:p14="http://schemas.microsoft.com/office/powerpoint/2010/main" val="39344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3"/>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7"/>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7" grpId="0" animBg="1"/>
      <p:bldP spid="7" grpId="1" animBg="1"/>
      <p:bldP spid="10" grpId="0" animBg="1"/>
      <p:bldP spid="11" grpId="0" animBg="1"/>
      <p:bldP spid="12" grpId="0"/>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206BE7A-9973-1AEF-6C66-7EBF63D5E630}"/>
              </a:ext>
            </a:extLst>
          </p:cNvPr>
          <p:cNvSpPr>
            <a:spLocks noGrp="1"/>
          </p:cNvSpPr>
          <p:nvPr>
            <p:ph type="title"/>
          </p:nvPr>
        </p:nvSpPr>
        <p:spPr/>
        <p:txBody>
          <a:bodyPr/>
          <a:lstStyle/>
          <a:p>
            <a:r>
              <a:rPr lang="en-US" dirty="0"/>
              <a:t>Filtering Algorithm (2)</a:t>
            </a:r>
          </a:p>
        </p:txBody>
      </p:sp>
      <p:sp>
        <p:nvSpPr>
          <p:cNvPr id="4" name="Date Placeholder 3">
            <a:extLst>
              <a:ext uri="{FF2B5EF4-FFF2-40B4-BE49-F238E27FC236}">
                <a16:creationId xmlns:a16="http://schemas.microsoft.com/office/drawing/2014/main" id="{5C11081A-5755-80FC-3864-8EE08D52842A}"/>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6E446854-9FCC-B1D7-8B1E-510D2C1CE8D5}"/>
              </a:ext>
            </a:extLst>
          </p:cNvPr>
          <p:cNvSpPr>
            <a:spLocks noGrp="1"/>
          </p:cNvSpPr>
          <p:nvPr>
            <p:ph type="sldNum" sz="quarter" idx="12"/>
          </p:nvPr>
        </p:nvSpPr>
        <p:spPr/>
        <p:txBody>
          <a:bodyPr/>
          <a:lstStyle/>
          <a:p>
            <a:fld id="{0C6CD854-DD62-6C4B-87F1-66B34D688D3F}" type="slidenum">
              <a:rPr lang="en-US" smtClean="0"/>
              <a:t>31</a:t>
            </a:fld>
            <a:endParaRPr lang="en-US"/>
          </a:p>
        </p:txBody>
      </p:sp>
      <mc:AlternateContent xmlns:mc="http://schemas.openxmlformats.org/markup-compatibility/2006" xmlns:a14="http://schemas.microsoft.com/office/drawing/2010/main">
        <mc:Choice Requires="a14">
          <p:sp>
            <p:nvSpPr>
              <p:cNvPr id="8" name="Content Placeholder 6">
                <a:extLst>
                  <a:ext uri="{FF2B5EF4-FFF2-40B4-BE49-F238E27FC236}">
                    <a16:creationId xmlns:a16="http://schemas.microsoft.com/office/drawing/2014/main" id="{37279088-091C-1383-386C-CD91621C44FD}"/>
                  </a:ext>
                </a:extLst>
              </p:cNvPr>
              <p:cNvSpPr txBox="1">
                <a:spLocks/>
              </p:cNvSpPr>
              <p:nvPr/>
            </p:nvSpPr>
            <p:spPr>
              <a:xfrm>
                <a:off x="497158" y="1590262"/>
                <a:ext cx="11197683" cy="1980842"/>
              </a:xfrm>
              <a:prstGeom prst="rect">
                <a:avLst/>
              </a:prstGeom>
            </p:spPr>
            <p:txBody>
              <a:bodyPr/>
              <a:lstStyle>
                <a:lvl1pPr marL="228600" indent="-228600" algn="l" defTabSz="914400" rtl="0" eaLnBrk="1" latinLnBrk="0" hangingPunct="1">
                  <a:lnSpc>
                    <a:spcPct val="150000"/>
                  </a:lnSpc>
                  <a:spcBef>
                    <a:spcPts val="1000"/>
                  </a:spcBef>
                  <a:buFont typeface="Arial" panose="020B0604020202020204" pitchFamily="34" charset="0"/>
                  <a:buChar char="•"/>
                  <a:defRPr sz="2800" b="0" i="0" kern="1200">
                    <a:solidFill>
                      <a:schemeClr val="tx1"/>
                    </a:solidFill>
                    <a:latin typeface="Avenir Next" panose="020B0503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venir Next" panose="020B0503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venir Next" panose="020B0503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accent3"/>
                    </a:solidFill>
                  </a:rPr>
                  <a:t>Goal: </a:t>
                </a:r>
                <a:r>
                  <a:rPr lang="en-US" sz="2400" dirty="0"/>
                  <a:t>Device a </a:t>
                </a:r>
                <a:r>
                  <a:rPr lang="en-US" sz="2400" b="1" dirty="0">
                    <a:solidFill>
                      <a:schemeClr val="accent2"/>
                    </a:solidFill>
                  </a:rPr>
                  <a:t>recursive filtering </a:t>
                </a:r>
                <a:r>
                  <a:rPr lang="en-US" sz="2400" dirty="0"/>
                  <a:t>algorithm of the form</a:t>
                </a:r>
              </a:p>
              <a:p>
                <a:pPr marL="0" indent="0">
                  <a:buNone/>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𝑃</m:t>
                      </m:r>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𝑋</m:t>
                              </m:r>
                            </m:e>
                            <m:sub>
                              <m:r>
                                <a:rPr lang="en-US" sz="2400" b="0" i="1" smtClean="0">
                                  <a:latin typeface="Cambria Math" panose="02040503050406030204" pitchFamily="18" charset="0"/>
                                </a:rPr>
                                <m:t>𝑡</m:t>
                              </m:r>
                              <m:r>
                                <a:rPr lang="en-US" sz="2400" b="0" i="1" smtClean="0">
                                  <a:latin typeface="Cambria Math" panose="02040503050406030204" pitchFamily="18" charset="0"/>
                                </a:rPr>
                                <m:t>+1</m:t>
                              </m:r>
                            </m:sub>
                          </m:sSub>
                        </m:e>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𝑒</m:t>
                              </m:r>
                            </m:e>
                            <m:sub>
                              <m:r>
                                <a:rPr lang="en-US" sz="2400" b="0" i="1" smtClean="0">
                                  <a:latin typeface="Cambria Math" panose="02040503050406030204" pitchFamily="18" charset="0"/>
                                </a:rPr>
                                <m:t>1:</m:t>
                              </m:r>
                              <m:r>
                                <a:rPr lang="en-US" sz="2400" b="0" i="1" smtClean="0">
                                  <a:latin typeface="Cambria Math" panose="02040503050406030204" pitchFamily="18" charset="0"/>
                                </a:rPr>
                                <m:t>𝑡</m:t>
                              </m:r>
                              <m:r>
                                <a:rPr lang="en-US" sz="2400" b="0" i="1" smtClean="0">
                                  <a:latin typeface="Cambria Math" panose="02040503050406030204" pitchFamily="18" charset="0"/>
                                </a:rPr>
                                <m:t>+1</m:t>
                              </m:r>
                            </m:sub>
                          </m:sSub>
                        </m:e>
                      </m:d>
                      <m:r>
                        <a:rPr lang="en-US" sz="2400" b="0" i="1" smtClean="0">
                          <a:latin typeface="Cambria Math" panose="02040503050406030204" pitchFamily="18" charset="0"/>
                        </a:rPr>
                        <m:t>=</m:t>
                      </m:r>
                      <m:r>
                        <a:rPr lang="en-US" sz="2400" b="0" i="1" smtClean="0">
                          <a:latin typeface="Cambria Math" panose="02040503050406030204" pitchFamily="18" charset="0"/>
                        </a:rPr>
                        <m:t>𝑔</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𝑒</m:t>
                          </m:r>
                        </m:e>
                        <m:sub>
                          <m:r>
                            <a:rPr lang="en-US" sz="2400" b="0" i="1" smtClean="0">
                              <a:latin typeface="Cambria Math" panose="02040503050406030204" pitchFamily="18" charset="0"/>
                            </a:rPr>
                            <m:t>𝑡</m:t>
                          </m:r>
                          <m:r>
                            <a:rPr lang="en-US" sz="2400" b="0" i="1" smtClean="0">
                              <a:latin typeface="Cambria Math" panose="02040503050406030204" pitchFamily="18" charset="0"/>
                            </a:rPr>
                            <m:t>+1</m:t>
                          </m:r>
                        </m:sub>
                      </m:sSub>
                      <m:r>
                        <a:rPr lang="en-US" sz="2400" b="0" i="1" smtClean="0">
                          <a:latin typeface="Cambria Math" panose="02040503050406030204" pitchFamily="18" charset="0"/>
                        </a:rPr>
                        <m:t>, </m:t>
                      </m:r>
                      <m:r>
                        <a:rPr lang="en-US" sz="2400" b="0" i="1" smtClean="0">
                          <a:latin typeface="Cambria Math" panose="02040503050406030204" pitchFamily="18" charset="0"/>
                        </a:rPr>
                        <m:t>𝑃</m:t>
                      </m:r>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𝑋</m:t>
                              </m:r>
                            </m:e>
                            <m:sub>
                              <m:r>
                                <a:rPr lang="en-US" sz="2400" b="0" i="1" smtClean="0">
                                  <a:latin typeface="Cambria Math" panose="02040503050406030204" pitchFamily="18" charset="0"/>
                                </a:rPr>
                                <m:t>𝑡</m:t>
                              </m:r>
                            </m:sub>
                          </m:sSub>
                        </m:e>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𝑒</m:t>
                              </m:r>
                            </m:e>
                            <m:sub>
                              <m:r>
                                <a:rPr lang="en-US" sz="2400" b="0" i="1" smtClean="0">
                                  <a:latin typeface="Cambria Math" panose="02040503050406030204" pitchFamily="18" charset="0"/>
                                </a:rPr>
                                <m:t>1:</m:t>
                              </m:r>
                              <m:r>
                                <a:rPr lang="en-US" sz="2400" b="0" i="1" smtClean="0">
                                  <a:latin typeface="Cambria Math" panose="02040503050406030204" pitchFamily="18" charset="0"/>
                                </a:rPr>
                                <m:t>𝑡</m:t>
                              </m:r>
                            </m:sub>
                          </m:sSub>
                        </m:e>
                      </m:d>
                      <m:r>
                        <a:rPr lang="en-US" sz="2400" b="0" i="1" smtClean="0">
                          <a:latin typeface="Cambria Math" panose="02040503050406030204" pitchFamily="18" charset="0"/>
                        </a:rPr>
                        <m:t>)</m:t>
                      </m:r>
                    </m:oMath>
                  </m:oMathPara>
                </a14:m>
                <a:endParaRPr lang="en-US" sz="2400" dirty="0"/>
              </a:p>
              <a:p>
                <a:pPr marL="0" indent="0">
                  <a:buNone/>
                </a:pPr>
                <a:r>
                  <a:rPr lang="en-US" sz="2400" b="1" dirty="0">
                    <a:solidFill>
                      <a:schemeClr val="accent1"/>
                    </a:solidFill>
                  </a:rPr>
                  <a:t>Approach: </a:t>
                </a:r>
                <a:r>
                  <a:rPr lang="en-US" sz="2400" b="1" dirty="0"/>
                  <a:t> </a:t>
                </a:r>
              </a:p>
            </p:txBody>
          </p:sp>
        </mc:Choice>
        <mc:Fallback xmlns="">
          <p:sp>
            <p:nvSpPr>
              <p:cNvPr id="8" name="Content Placeholder 6">
                <a:extLst>
                  <a:ext uri="{FF2B5EF4-FFF2-40B4-BE49-F238E27FC236}">
                    <a16:creationId xmlns:a16="http://schemas.microsoft.com/office/drawing/2014/main" id="{37279088-091C-1383-386C-CD91621C44FD}"/>
                  </a:ext>
                </a:extLst>
              </p:cNvPr>
              <p:cNvSpPr txBox="1">
                <a:spLocks noRot="1" noChangeAspect="1" noMove="1" noResize="1" noEditPoints="1" noAdjustHandles="1" noChangeArrowheads="1" noChangeShapeType="1" noTextEdit="1"/>
              </p:cNvSpPr>
              <p:nvPr/>
            </p:nvSpPr>
            <p:spPr>
              <a:xfrm>
                <a:off x="497158" y="1590262"/>
                <a:ext cx="11197683" cy="1980842"/>
              </a:xfrm>
              <a:prstGeom prst="rect">
                <a:avLst/>
              </a:prstGeom>
              <a:blipFill>
                <a:blip r:embed="rId2"/>
                <a:stretch>
                  <a:fillRect l="-9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86D8B92-04C0-4ABA-AA75-0AE573842C13}"/>
                  </a:ext>
                </a:extLst>
              </p:cNvPr>
              <p:cNvSpPr txBox="1"/>
              <p:nvPr/>
            </p:nvSpPr>
            <p:spPr>
              <a:xfrm>
                <a:off x="1942068" y="3515497"/>
                <a:ext cx="8307861" cy="2482474"/>
              </a:xfrm>
              <a:prstGeom prst="rect">
                <a:avLst/>
              </a:prstGeom>
              <a:noFill/>
            </p:spPr>
            <p:txBody>
              <a:bodyPr wrap="square" rtlCol="0">
                <a:spAutoFit/>
              </a:bodyPr>
              <a:lstStyle/>
              <a:p>
                <a:pPr marL="800100" lvl="1" indent="-342900">
                  <a:lnSpc>
                    <a:spcPct val="150000"/>
                  </a:lnSpc>
                  <a:buClr>
                    <a:schemeClr val="bg1"/>
                  </a:buClr>
                  <a:buFont typeface="Arial" panose="020B0604020202020204" pitchFamily="34" charset="0"/>
                  <a:buChar char="•"/>
                </a:pPr>
                <a14:m>
                  <m:oMath xmlns:m="http://schemas.openxmlformats.org/officeDocument/2006/math">
                    <m:r>
                      <a:rPr lang="en-US" sz="2000" i="1" smtClean="0">
                        <a:latin typeface="Cambria Math" panose="02040503050406030204" pitchFamily="18" charset="0"/>
                      </a:rPr>
                      <m:t>𝑃</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𝑋</m:t>
                            </m:r>
                          </m:e>
                          <m:sub>
                            <m:r>
                              <a:rPr lang="en-US" sz="2000" i="1">
                                <a:latin typeface="Cambria Math" panose="02040503050406030204" pitchFamily="18" charset="0"/>
                              </a:rPr>
                              <m:t>𝑡</m:t>
                            </m:r>
                            <m:r>
                              <a:rPr lang="en-US" sz="2000" i="1">
                                <a:latin typeface="Cambria Math" panose="02040503050406030204" pitchFamily="18" charset="0"/>
                              </a:rPr>
                              <m:t>+1</m:t>
                            </m:r>
                          </m:sub>
                        </m:sSub>
                      </m:e>
                      <m:e>
                        <m:sSub>
                          <m:sSubPr>
                            <m:ctrlPr>
                              <a:rPr lang="en-US" sz="2000" i="1">
                                <a:latin typeface="Cambria Math" panose="02040503050406030204" pitchFamily="18" charset="0"/>
                              </a:rPr>
                            </m:ctrlPr>
                          </m:sSubPr>
                          <m:e>
                            <m:r>
                              <a:rPr lang="en-US" sz="2000" i="1">
                                <a:latin typeface="Cambria Math" panose="02040503050406030204" pitchFamily="18" charset="0"/>
                              </a:rPr>
                              <m:t>𝑒</m:t>
                            </m:r>
                          </m:e>
                          <m:sub>
                            <m:r>
                              <a:rPr lang="en-US" sz="2000" i="1">
                                <a:latin typeface="Cambria Math" panose="02040503050406030204" pitchFamily="18" charset="0"/>
                              </a:rPr>
                              <m:t>1:</m:t>
                            </m:r>
                            <m:r>
                              <a:rPr lang="en-US" sz="2000" i="1">
                                <a:latin typeface="Cambria Math" panose="02040503050406030204" pitchFamily="18" charset="0"/>
                              </a:rPr>
                              <m:t>𝑡</m:t>
                            </m:r>
                            <m:r>
                              <a:rPr lang="en-US" sz="2000" i="1">
                                <a:latin typeface="Cambria Math" panose="02040503050406030204" pitchFamily="18" charset="0"/>
                              </a:rPr>
                              <m:t>+1</m:t>
                            </m:r>
                          </m:sub>
                        </m:sSub>
                      </m:e>
                    </m:d>
                    <m:r>
                      <a:rPr lang="en-US" sz="2000" i="1">
                        <a:latin typeface="Cambria Math" panose="02040503050406030204" pitchFamily="18" charset="0"/>
                      </a:rPr>
                      <m:t>=</m:t>
                    </m:r>
                    <m:r>
                      <a:rPr lang="en-US" sz="2000" i="1">
                        <a:latin typeface="Cambria Math" panose="02040503050406030204" pitchFamily="18" charset="0"/>
                      </a:rPr>
                      <m:t>𝑃</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𝑋</m:t>
                            </m:r>
                          </m:e>
                          <m:sub>
                            <m:r>
                              <a:rPr lang="en-US" sz="2000" i="1">
                                <a:latin typeface="Cambria Math" panose="02040503050406030204" pitchFamily="18" charset="0"/>
                              </a:rPr>
                              <m:t>𝑡</m:t>
                            </m:r>
                            <m:r>
                              <a:rPr lang="en-US" sz="2000" i="1">
                                <a:latin typeface="Cambria Math" panose="02040503050406030204" pitchFamily="18" charset="0"/>
                              </a:rPr>
                              <m:t>+1</m:t>
                            </m:r>
                          </m:sub>
                        </m:sSub>
                      </m:e>
                      <m:e>
                        <m:sSub>
                          <m:sSubPr>
                            <m:ctrlPr>
                              <a:rPr lang="en-US" sz="2000" i="1">
                                <a:latin typeface="Cambria Math" panose="02040503050406030204" pitchFamily="18" charset="0"/>
                              </a:rPr>
                            </m:ctrlPr>
                          </m:sSubPr>
                          <m:e>
                            <m:r>
                              <a:rPr lang="en-US" sz="2000" i="1">
                                <a:latin typeface="Cambria Math" panose="02040503050406030204" pitchFamily="18" charset="0"/>
                              </a:rPr>
                              <m:t>𝑒</m:t>
                            </m:r>
                          </m:e>
                          <m:sub>
                            <m:r>
                              <a:rPr lang="en-US" sz="2000" i="1">
                                <a:latin typeface="Cambria Math" panose="02040503050406030204" pitchFamily="18" charset="0"/>
                              </a:rPr>
                              <m:t>1:</m:t>
                            </m:r>
                            <m:r>
                              <a:rPr lang="en-US" sz="2000" i="1">
                                <a:latin typeface="Cambria Math" panose="02040503050406030204" pitchFamily="18" charset="0"/>
                              </a:rPr>
                              <m:t>𝑡</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𝑒</m:t>
                            </m:r>
                          </m:e>
                          <m:sub>
                            <m:r>
                              <a:rPr lang="en-US" sz="2000" i="1">
                                <a:latin typeface="Cambria Math" panose="02040503050406030204" pitchFamily="18" charset="0"/>
                              </a:rPr>
                              <m:t>𝑡</m:t>
                            </m:r>
                            <m:r>
                              <a:rPr lang="en-US" sz="2000" i="1">
                                <a:latin typeface="Cambria Math" panose="02040503050406030204" pitchFamily="18" charset="0"/>
                              </a:rPr>
                              <m:t>+1</m:t>
                            </m:r>
                          </m:sub>
                        </m:sSub>
                      </m:e>
                    </m:d>
                  </m:oMath>
                </a14:m>
                <a:endParaRPr lang="en-US" sz="2000" i="1" dirty="0">
                  <a:latin typeface="Cambria Math" panose="02040503050406030204" pitchFamily="18" charset="0"/>
                </a:endParaRPr>
              </a:p>
              <a:p>
                <a:pPr lvl="1">
                  <a:lnSpc>
                    <a:spcPct val="150000"/>
                  </a:lnSpc>
                </a:pPr>
                <a:r>
                  <a:rPr lang="en-US" sz="2000" dirty="0"/>
                  <a:t>		          </a:t>
                </a:r>
                <a14:m>
                  <m:oMath xmlns:m="http://schemas.openxmlformats.org/officeDocument/2006/math">
                    <m:r>
                      <a:rPr lang="en-US" sz="2000" i="1">
                        <a:latin typeface="Cambria Math" panose="02040503050406030204" pitchFamily="18" charset="0"/>
                      </a:rPr>
                      <m:t>=</m:t>
                    </m:r>
                    <m:r>
                      <a:rPr lang="en-US" sz="2000" i="1">
                        <a:latin typeface="Cambria Math" panose="02040503050406030204" pitchFamily="18" charset="0"/>
                        <a:ea typeface="Cambria Math" panose="02040503050406030204" pitchFamily="18" charset="0"/>
                      </a:rPr>
                      <m:t>𝛼</m:t>
                    </m:r>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𝑃</m:t>
                    </m:r>
                    <m:d>
                      <m:dPr>
                        <m:ctrlPr>
                          <a:rPr lang="en-US" sz="2000" i="1">
                            <a:latin typeface="Cambria Math" panose="02040503050406030204" pitchFamily="18" charset="0"/>
                            <a:ea typeface="Cambria Math" panose="02040503050406030204" pitchFamily="18" charset="0"/>
                          </a:rPr>
                        </m:ctrlPr>
                      </m:dPr>
                      <m:e>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𝑒</m:t>
                            </m:r>
                          </m:e>
                          <m:sub>
                            <m:r>
                              <a:rPr lang="en-US" sz="2000" i="1">
                                <a:latin typeface="Cambria Math" panose="02040503050406030204" pitchFamily="18" charset="0"/>
                                <a:ea typeface="Cambria Math" panose="02040503050406030204" pitchFamily="18" charset="0"/>
                              </a:rPr>
                              <m:t>𝑡</m:t>
                            </m:r>
                            <m:r>
                              <a:rPr lang="en-US" sz="2000" i="1">
                                <a:latin typeface="Cambria Math" panose="02040503050406030204" pitchFamily="18" charset="0"/>
                                <a:ea typeface="Cambria Math" panose="02040503050406030204" pitchFamily="18" charset="0"/>
                              </a:rPr>
                              <m:t>+1</m:t>
                            </m:r>
                          </m:sub>
                        </m:sSub>
                      </m:e>
                      <m:e>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𝑋</m:t>
                            </m:r>
                          </m:e>
                          <m:sub>
                            <m:r>
                              <a:rPr lang="en-US" sz="2000" i="1">
                                <a:latin typeface="Cambria Math" panose="02040503050406030204" pitchFamily="18" charset="0"/>
                                <a:ea typeface="Cambria Math" panose="02040503050406030204" pitchFamily="18" charset="0"/>
                              </a:rPr>
                              <m:t>𝑡</m:t>
                            </m:r>
                            <m:r>
                              <a:rPr lang="en-US" sz="2000" i="1">
                                <a:latin typeface="Cambria Math" panose="02040503050406030204" pitchFamily="18" charset="0"/>
                                <a:ea typeface="Cambria Math" panose="02040503050406030204" pitchFamily="18" charset="0"/>
                              </a:rPr>
                              <m:t>+1</m:t>
                            </m:r>
                          </m:sub>
                        </m:sSub>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𝑒</m:t>
                            </m:r>
                          </m:e>
                          <m:sub>
                            <m:r>
                              <a:rPr lang="en-US" sz="2000" i="1">
                                <a:latin typeface="Cambria Math" panose="02040503050406030204" pitchFamily="18" charset="0"/>
                                <a:ea typeface="Cambria Math" panose="02040503050406030204" pitchFamily="18" charset="0"/>
                              </a:rPr>
                              <m:t>1:</m:t>
                            </m:r>
                            <m:r>
                              <a:rPr lang="en-US" sz="2000" i="1">
                                <a:latin typeface="Cambria Math" panose="02040503050406030204" pitchFamily="18" charset="0"/>
                                <a:ea typeface="Cambria Math" panose="02040503050406030204" pitchFamily="18" charset="0"/>
                              </a:rPr>
                              <m:t>𝑡</m:t>
                            </m:r>
                          </m:sub>
                        </m:sSub>
                      </m:e>
                    </m:d>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𝑃</m:t>
                    </m:r>
                    <m:d>
                      <m:dPr>
                        <m:ctrlPr>
                          <a:rPr lang="en-US" sz="2000" i="1">
                            <a:latin typeface="Cambria Math" panose="02040503050406030204" pitchFamily="18" charset="0"/>
                            <a:ea typeface="Cambria Math" panose="02040503050406030204" pitchFamily="18" charset="0"/>
                          </a:rPr>
                        </m:ctrlPr>
                      </m:dPr>
                      <m:e>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𝑋</m:t>
                            </m:r>
                          </m:e>
                          <m:sub>
                            <m:r>
                              <a:rPr lang="en-US" sz="2000" i="1">
                                <a:latin typeface="Cambria Math" panose="02040503050406030204" pitchFamily="18" charset="0"/>
                                <a:ea typeface="Cambria Math" panose="02040503050406030204" pitchFamily="18" charset="0"/>
                              </a:rPr>
                              <m:t>𝑡</m:t>
                            </m:r>
                            <m:r>
                              <a:rPr lang="en-US" sz="2000" i="1">
                                <a:latin typeface="Cambria Math" panose="02040503050406030204" pitchFamily="18" charset="0"/>
                                <a:ea typeface="Cambria Math" panose="02040503050406030204" pitchFamily="18" charset="0"/>
                              </a:rPr>
                              <m:t>+1</m:t>
                            </m:r>
                          </m:sub>
                        </m:sSub>
                      </m:e>
                      <m:e>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𝑒</m:t>
                            </m:r>
                          </m:e>
                          <m:sub>
                            <m:r>
                              <a:rPr lang="en-US" sz="2000" i="1">
                                <a:latin typeface="Cambria Math" panose="02040503050406030204" pitchFamily="18" charset="0"/>
                                <a:ea typeface="Cambria Math" panose="02040503050406030204" pitchFamily="18" charset="0"/>
                              </a:rPr>
                              <m:t>1:</m:t>
                            </m:r>
                            <m:r>
                              <a:rPr lang="en-US" sz="2000" i="1">
                                <a:latin typeface="Cambria Math" panose="02040503050406030204" pitchFamily="18" charset="0"/>
                                <a:ea typeface="Cambria Math" panose="02040503050406030204" pitchFamily="18" charset="0"/>
                              </a:rPr>
                              <m:t>𝑡</m:t>
                            </m:r>
                          </m:sub>
                        </m:sSub>
                      </m:e>
                    </m:d>
                  </m:oMath>
                </a14:m>
                <a:endParaRPr lang="en-US" sz="2000" dirty="0">
                  <a:ea typeface="Cambria Math" panose="02040503050406030204" pitchFamily="18" charset="0"/>
                </a:endParaRPr>
              </a:p>
              <a:p>
                <a:pPr lvl="1">
                  <a:lnSpc>
                    <a:spcPct val="150000"/>
                  </a:lnSpc>
                </a:pPr>
                <a:r>
                  <a:rPr lang="en-US" sz="2000" dirty="0">
                    <a:ea typeface="Cambria Math" panose="02040503050406030204" pitchFamily="18" charset="0"/>
                  </a:rPr>
                  <a:t>      		          </a:t>
                </a:r>
                <a14:m>
                  <m:oMath xmlns:m="http://schemas.openxmlformats.org/officeDocument/2006/math">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𝛼</m:t>
                    </m:r>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𝑃</m:t>
                    </m:r>
                    <m:d>
                      <m:dPr>
                        <m:ctrlPr>
                          <a:rPr lang="en-US" sz="2000" i="1">
                            <a:latin typeface="Cambria Math" panose="02040503050406030204" pitchFamily="18" charset="0"/>
                            <a:ea typeface="Cambria Math" panose="02040503050406030204" pitchFamily="18" charset="0"/>
                          </a:rPr>
                        </m:ctrlPr>
                      </m:dPr>
                      <m:e>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𝑒</m:t>
                            </m:r>
                          </m:e>
                          <m:sub>
                            <m:r>
                              <a:rPr lang="en-US" sz="2000" i="1">
                                <a:latin typeface="Cambria Math" panose="02040503050406030204" pitchFamily="18" charset="0"/>
                                <a:ea typeface="Cambria Math" panose="02040503050406030204" pitchFamily="18" charset="0"/>
                              </a:rPr>
                              <m:t>𝑡</m:t>
                            </m:r>
                            <m:r>
                              <a:rPr lang="en-US" sz="2000" i="1">
                                <a:latin typeface="Cambria Math" panose="02040503050406030204" pitchFamily="18" charset="0"/>
                                <a:ea typeface="Cambria Math" panose="02040503050406030204" pitchFamily="18" charset="0"/>
                              </a:rPr>
                              <m:t>+1</m:t>
                            </m:r>
                          </m:sub>
                        </m:sSub>
                      </m:e>
                      <m:e>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𝑋</m:t>
                            </m:r>
                          </m:e>
                          <m:sub>
                            <m:r>
                              <a:rPr lang="en-US" sz="2000" i="1">
                                <a:latin typeface="Cambria Math" panose="02040503050406030204" pitchFamily="18" charset="0"/>
                                <a:ea typeface="Cambria Math" panose="02040503050406030204" pitchFamily="18" charset="0"/>
                              </a:rPr>
                              <m:t>𝑡</m:t>
                            </m:r>
                            <m:r>
                              <a:rPr lang="en-US" sz="2000" i="1">
                                <a:latin typeface="Cambria Math" panose="02040503050406030204" pitchFamily="18" charset="0"/>
                                <a:ea typeface="Cambria Math" panose="02040503050406030204" pitchFamily="18" charset="0"/>
                              </a:rPr>
                              <m:t>+1</m:t>
                            </m:r>
                          </m:sub>
                        </m:sSub>
                      </m:e>
                    </m:d>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𝑃</m:t>
                    </m:r>
                    <m:d>
                      <m:dPr>
                        <m:ctrlPr>
                          <a:rPr lang="en-US" sz="2000" i="1">
                            <a:latin typeface="Cambria Math" panose="02040503050406030204" pitchFamily="18" charset="0"/>
                            <a:ea typeface="Cambria Math" panose="02040503050406030204" pitchFamily="18" charset="0"/>
                          </a:rPr>
                        </m:ctrlPr>
                      </m:dPr>
                      <m:e>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𝑋</m:t>
                            </m:r>
                          </m:e>
                          <m:sub>
                            <m:r>
                              <a:rPr lang="en-US" sz="2000" i="1">
                                <a:latin typeface="Cambria Math" panose="02040503050406030204" pitchFamily="18" charset="0"/>
                                <a:ea typeface="Cambria Math" panose="02040503050406030204" pitchFamily="18" charset="0"/>
                              </a:rPr>
                              <m:t>𝑡</m:t>
                            </m:r>
                            <m:r>
                              <a:rPr lang="en-US" sz="2000" i="1">
                                <a:latin typeface="Cambria Math" panose="02040503050406030204" pitchFamily="18" charset="0"/>
                                <a:ea typeface="Cambria Math" panose="02040503050406030204" pitchFamily="18" charset="0"/>
                              </a:rPr>
                              <m:t>+1</m:t>
                            </m:r>
                          </m:sub>
                        </m:sSub>
                      </m:e>
                      <m:e>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𝑒</m:t>
                            </m:r>
                          </m:e>
                          <m:sub>
                            <m:r>
                              <a:rPr lang="en-US" sz="2000" i="1">
                                <a:latin typeface="Cambria Math" panose="02040503050406030204" pitchFamily="18" charset="0"/>
                                <a:ea typeface="Cambria Math" panose="02040503050406030204" pitchFamily="18" charset="0"/>
                              </a:rPr>
                              <m:t>1:</m:t>
                            </m:r>
                            <m:r>
                              <a:rPr lang="en-US" sz="2000" i="1">
                                <a:latin typeface="Cambria Math" panose="02040503050406030204" pitchFamily="18" charset="0"/>
                                <a:ea typeface="Cambria Math" panose="02040503050406030204" pitchFamily="18" charset="0"/>
                              </a:rPr>
                              <m:t>𝑡</m:t>
                            </m:r>
                          </m:sub>
                        </m:sSub>
                      </m:e>
                    </m:d>
                  </m:oMath>
                </a14:m>
                <a:endParaRPr lang="en-US" sz="2000" dirty="0">
                  <a:ea typeface="Cambria Math" panose="02040503050406030204" pitchFamily="18" charset="0"/>
                </a:endParaRPr>
              </a:p>
              <a:p>
                <a:pPr lvl="1">
                  <a:lnSpc>
                    <a:spcPct val="150000"/>
                  </a:lnSpc>
                </a:pPr>
                <a:r>
                  <a:rPr lang="en-US" sz="2000" b="0" dirty="0">
                    <a:ea typeface="Cambria Math" panose="02040503050406030204" pitchFamily="18" charset="0"/>
                  </a:rPr>
                  <a:t>		          </a:t>
                </a:r>
                <a14:m>
                  <m:oMath xmlns:m="http://schemas.openxmlformats.org/officeDocument/2006/math">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𝛼</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𝑃</m:t>
                    </m:r>
                    <m:d>
                      <m:dPr>
                        <m:ctrlPr>
                          <a:rPr lang="en-US" sz="2000" b="0" i="1" smtClean="0">
                            <a:latin typeface="Cambria Math" panose="02040503050406030204" pitchFamily="18" charset="0"/>
                            <a:ea typeface="Cambria Math" panose="02040503050406030204" pitchFamily="18" charset="0"/>
                          </a:rPr>
                        </m:ctrlPr>
                      </m:dPr>
                      <m:e>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𝑒</m:t>
                            </m:r>
                          </m:e>
                          <m:sub>
                            <m:r>
                              <a:rPr lang="en-US" sz="2000" b="0" i="1" smtClean="0">
                                <a:latin typeface="Cambria Math" panose="02040503050406030204" pitchFamily="18" charset="0"/>
                                <a:ea typeface="Cambria Math" panose="02040503050406030204" pitchFamily="18" charset="0"/>
                              </a:rPr>
                              <m:t>𝑡</m:t>
                            </m:r>
                            <m:r>
                              <a:rPr lang="en-US" sz="2000" b="0" i="1" smtClean="0">
                                <a:latin typeface="Cambria Math" panose="02040503050406030204" pitchFamily="18" charset="0"/>
                                <a:ea typeface="Cambria Math" panose="02040503050406030204" pitchFamily="18" charset="0"/>
                              </a:rPr>
                              <m:t>+1</m:t>
                            </m:r>
                          </m:sub>
                        </m:sSub>
                      </m:e>
                      <m:e>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𝑋</m:t>
                            </m:r>
                          </m:e>
                          <m:sub>
                            <m:r>
                              <a:rPr lang="en-US" sz="2000" b="0" i="1" smtClean="0">
                                <a:latin typeface="Cambria Math" panose="02040503050406030204" pitchFamily="18" charset="0"/>
                                <a:ea typeface="Cambria Math" panose="02040503050406030204" pitchFamily="18" charset="0"/>
                              </a:rPr>
                              <m:t>𝑡</m:t>
                            </m:r>
                            <m:r>
                              <a:rPr lang="en-US" sz="2000" b="0" i="1" smtClean="0">
                                <a:latin typeface="Cambria Math" panose="02040503050406030204" pitchFamily="18" charset="0"/>
                                <a:ea typeface="Cambria Math" panose="02040503050406030204" pitchFamily="18" charset="0"/>
                              </a:rPr>
                              <m:t>+1</m:t>
                            </m:r>
                          </m:sub>
                        </m:sSub>
                      </m:e>
                    </m:d>
                    <m:r>
                      <a:rPr lang="en-US" sz="2000" b="0" i="1" smtClean="0">
                        <a:latin typeface="Cambria Math" panose="02040503050406030204" pitchFamily="18" charset="0"/>
                        <a:ea typeface="Cambria Math" panose="02040503050406030204" pitchFamily="18" charset="0"/>
                      </a:rPr>
                      <m:t>∙</m:t>
                    </m:r>
                    <m:nary>
                      <m:naryPr>
                        <m:chr m:val="∑"/>
                        <m:limLoc m:val="subSup"/>
                        <m:supHide m:val="on"/>
                        <m:ctrlPr>
                          <a:rPr lang="en-US" sz="2000" b="0" i="1" smtClean="0">
                            <a:latin typeface="Cambria Math" panose="02040503050406030204" pitchFamily="18" charset="0"/>
                            <a:ea typeface="Cambria Math" panose="02040503050406030204" pitchFamily="18" charset="0"/>
                          </a:rPr>
                        </m:ctrlPr>
                      </m:naryPr>
                      <m:sub>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𝑥</m:t>
                            </m:r>
                          </m:e>
                          <m:sub>
                            <m:r>
                              <a:rPr lang="en-US" sz="2000" b="0" i="1" smtClean="0">
                                <a:latin typeface="Cambria Math" panose="02040503050406030204" pitchFamily="18" charset="0"/>
                                <a:ea typeface="Cambria Math" panose="02040503050406030204" pitchFamily="18" charset="0"/>
                              </a:rPr>
                              <m:t>𝑡</m:t>
                            </m:r>
                          </m:sub>
                        </m:sSub>
                      </m:sub>
                      <m:sup/>
                      <m:e>
                        <m:r>
                          <a:rPr lang="en-US" sz="2000" b="0" i="1" smtClean="0">
                            <a:latin typeface="Cambria Math" panose="02040503050406030204" pitchFamily="18" charset="0"/>
                            <a:ea typeface="Cambria Math" panose="02040503050406030204" pitchFamily="18" charset="0"/>
                          </a:rPr>
                          <m:t>𝑃</m:t>
                        </m:r>
                        <m:d>
                          <m:dPr>
                            <m:ctrlPr>
                              <a:rPr lang="en-US" sz="2000" b="0" i="1" smtClean="0">
                                <a:latin typeface="Cambria Math" panose="02040503050406030204" pitchFamily="18" charset="0"/>
                                <a:ea typeface="Cambria Math" panose="02040503050406030204" pitchFamily="18" charset="0"/>
                              </a:rPr>
                            </m:ctrlPr>
                          </m:dPr>
                          <m:e>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𝑥</m:t>
                                </m:r>
                              </m:e>
                              <m:sub>
                                <m:r>
                                  <a:rPr lang="en-US" sz="2000" b="0" i="1" smtClean="0">
                                    <a:latin typeface="Cambria Math" panose="02040503050406030204" pitchFamily="18" charset="0"/>
                                    <a:ea typeface="Cambria Math" panose="02040503050406030204" pitchFamily="18" charset="0"/>
                                  </a:rPr>
                                  <m:t>𝑡</m:t>
                                </m:r>
                              </m:sub>
                            </m:sSub>
                          </m:e>
                          <m:e>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𝑒</m:t>
                                </m:r>
                              </m:e>
                              <m:sub>
                                <m:r>
                                  <a:rPr lang="en-US" sz="2000" b="0" i="1" smtClean="0">
                                    <a:latin typeface="Cambria Math" panose="02040503050406030204" pitchFamily="18" charset="0"/>
                                    <a:ea typeface="Cambria Math" panose="02040503050406030204" pitchFamily="18" charset="0"/>
                                  </a:rPr>
                                  <m:t>1:</m:t>
                                </m:r>
                                <m:r>
                                  <a:rPr lang="en-US" sz="2000" b="0" i="1" smtClean="0">
                                    <a:latin typeface="Cambria Math" panose="02040503050406030204" pitchFamily="18" charset="0"/>
                                    <a:ea typeface="Cambria Math" panose="02040503050406030204" pitchFamily="18" charset="0"/>
                                  </a:rPr>
                                  <m:t>𝑡</m:t>
                                </m:r>
                              </m:sub>
                            </m:sSub>
                          </m:e>
                        </m:d>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𝑃</m:t>
                        </m:r>
                        <m:d>
                          <m:dPr>
                            <m:ctrlPr>
                              <a:rPr lang="en-US" sz="2000" b="0" i="1" smtClean="0">
                                <a:latin typeface="Cambria Math" panose="02040503050406030204" pitchFamily="18" charset="0"/>
                                <a:ea typeface="Cambria Math" panose="02040503050406030204" pitchFamily="18" charset="0"/>
                              </a:rPr>
                            </m:ctrlPr>
                          </m:dPr>
                          <m:e>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𝑋</m:t>
                                </m:r>
                              </m:e>
                              <m:sub>
                                <m:r>
                                  <a:rPr lang="en-US" sz="2000" b="0" i="1" smtClean="0">
                                    <a:latin typeface="Cambria Math" panose="02040503050406030204" pitchFamily="18" charset="0"/>
                                    <a:ea typeface="Cambria Math" panose="02040503050406030204" pitchFamily="18" charset="0"/>
                                  </a:rPr>
                                  <m:t>𝑡</m:t>
                                </m:r>
                                <m:r>
                                  <a:rPr lang="en-US" sz="2000" b="0" i="1" smtClean="0">
                                    <a:latin typeface="Cambria Math" panose="02040503050406030204" pitchFamily="18" charset="0"/>
                                    <a:ea typeface="Cambria Math" panose="02040503050406030204" pitchFamily="18" charset="0"/>
                                  </a:rPr>
                                  <m:t>+1</m:t>
                                </m:r>
                              </m:sub>
                            </m:sSub>
                          </m:e>
                          <m:e>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𝑥</m:t>
                                </m:r>
                              </m:e>
                              <m:sub>
                                <m:r>
                                  <a:rPr lang="en-US" sz="2000" b="0" i="1" smtClean="0">
                                    <a:latin typeface="Cambria Math" panose="02040503050406030204" pitchFamily="18" charset="0"/>
                                    <a:ea typeface="Cambria Math" panose="02040503050406030204" pitchFamily="18" charset="0"/>
                                  </a:rPr>
                                  <m:t>𝑡</m:t>
                                </m:r>
                              </m:sub>
                            </m:sSub>
                            <m:r>
                              <a:rPr lang="en-US" sz="2000" b="0" i="1" smtClean="0">
                                <a:latin typeface="Cambria Math" panose="02040503050406030204" pitchFamily="18" charset="0"/>
                                <a:ea typeface="Cambria Math" panose="02040503050406030204" pitchFamily="18" charset="0"/>
                              </a:rPr>
                              <m:t>,</m:t>
                            </m:r>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𝑒</m:t>
                                </m:r>
                              </m:e>
                              <m:sub>
                                <m:r>
                                  <a:rPr lang="en-US" sz="2000" b="0" i="1" smtClean="0">
                                    <a:latin typeface="Cambria Math" panose="02040503050406030204" pitchFamily="18" charset="0"/>
                                    <a:ea typeface="Cambria Math" panose="02040503050406030204" pitchFamily="18" charset="0"/>
                                  </a:rPr>
                                  <m:t>1:</m:t>
                                </m:r>
                                <m:r>
                                  <a:rPr lang="en-US" sz="2000" b="0" i="1" smtClean="0">
                                    <a:latin typeface="Cambria Math" panose="02040503050406030204" pitchFamily="18" charset="0"/>
                                    <a:ea typeface="Cambria Math" panose="02040503050406030204" pitchFamily="18" charset="0"/>
                                  </a:rPr>
                                  <m:t>𝑡</m:t>
                                </m:r>
                              </m:sub>
                            </m:sSub>
                          </m:e>
                        </m:d>
                      </m:e>
                    </m:nary>
                  </m:oMath>
                </a14:m>
                <a:endParaRPr lang="en-US" sz="2000" b="0" dirty="0">
                  <a:ea typeface="Cambria Math" panose="02040503050406030204" pitchFamily="18" charset="0"/>
                </a:endParaRPr>
              </a:p>
              <a:p>
                <a:pPr lvl="1">
                  <a:lnSpc>
                    <a:spcPct val="150000"/>
                  </a:lnSpc>
                </a:pPr>
                <a:r>
                  <a:rPr lang="en-US" sz="2000" dirty="0">
                    <a:ea typeface="Cambria Math" panose="02040503050406030204" pitchFamily="18" charset="0"/>
                  </a:rPr>
                  <a:t>		          </a:t>
                </a:r>
                <a14:m>
                  <m:oMath xmlns:m="http://schemas.openxmlformats.org/officeDocument/2006/math">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𝛼</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𝑃</m:t>
                    </m:r>
                    <m:r>
                      <a:rPr lang="en-US" sz="2000" b="0" i="1" smtClean="0">
                        <a:latin typeface="Cambria Math" panose="02040503050406030204" pitchFamily="18" charset="0"/>
                        <a:ea typeface="Cambria Math" panose="02040503050406030204" pitchFamily="18" charset="0"/>
                      </a:rPr>
                      <m:t>(</m:t>
                    </m:r>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𝑒</m:t>
                        </m:r>
                      </m:e>
                      <m:sub>
                        <m:r>
                          <a:rPr lang="en-US" sz="2000" b="0" i="1" smtClean="0">
                            <a:latin typeface="Cambria Math" panose="02040503050406030204" pitchFamily="18" charset="0"/>
                            <a:ea typeface="Cambria Math" panose="02040503050406030204" pitchFamily="18" charset="0"/>
                          </a:rPr>
                          <m:t>𝑡</m:t>
                        </m:r>
                        <m:r>
                          <a:rPr lang="en-US" sz="2000" b="0" i="1" smtClean="0">
                            <a:latin typeface="Cambria Math" panose="02040503050406030204" pitchFamily="18" charset="0"/>
                            <a:ea typeface="Cambria Math" panose="02040503050406030204" pitchFamily="18" charset="0"/>
                          </a:rPr>
                          <m:t>+1</m:t>
                        </m:r>
                      </m:sub>
                    </m:sSub>
                    <m:r>
                      <a:rPr lang="en-US" sz="2000" b="0" i="1" smtClean="0">
                        <a:latin typeface="Cambria Math" panose="02040503050406030204" pitchFamily="18" charset="0"/>
                        <a:ea typeface="Cambria Math" panose="02040503050406030204" pitchFamily="18" charset="0"/>
                      </a:rPr>
                      <m:t>|</m:t>
                    </m:r>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𝑋</m:t>
                        </m:r>
                      </m:e>
                      <m:sub>
                        <m:r>
                          <a:rPr lang="en-US" sz="2000" b="0" i="1" smtClean="0">
                            <a:latin typeface="Cambria Math" panose="02040503050406030204" pitchFamily="18" charset="0"/>
                            <a:ea typeface="Cambria Math" panose="02040503050406030204" pitchFamily="18" charset="0"/>
                          </a:rPr>
                          <m:t>𝑡</m:t>
                        </m:r>
                        <m:r>
                          <a:rPr lang="en-US" sz="2000" b="0" i="1" smtClean="0">
                            <a:latin typeface="Cambria Math" panose="02040503050406030204" pitchFamily="18" charset="0"/>
                            <a:ea typeface="Cambria Math" panose="02040503050406030204" pitchFamily="18" charset="0"/>
                          </a:rPr>
                          <m:t>+1</m:t>
                        </m:r>
                      </m:sub>
                    </m:sSub>
                    <m:r>
                      <a:rPr lang="en-US" sz="2000" b="0" i="1" smtClean="0">
                        <a:latin typeface="Cambria Math" panose="02040503050406030204" pitchFamily="18" charset="0"/>
                        <a:ea typeface="Cambria Math" panose="02040503050406030204" pitchFamily="18" charset="0"/>
                      </a:rPr>
                      <m:t>)∙</m:t>
                    </m:r>
                    <m:nary>
                      <m:naryPr>
                        <m:chr m:val="∑"/>
                        <m:limLoc m:val="subSup"/>
                        <m:supHide m:val="on"/>
                        <m:ctrlPr>
                          <a:rPr lang="en-US" sz="2000" b="0" i="1" smtClean="0">
                            <a:latin typeface="Cambria Math" panose="02040503050406030204" pitchFamily="18" charset="0"/>
                            <a:ea typeface="Cambria Math" panose="02040503050406030204" pitchFamily="18" charset="0"/>
                          </a:rPr>
                        </m:ctrlPr>
                      </m:naryPr>
                      <m:sub>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𝑥</m:t>
                            </m:r>
                          </m:e>
                          <m:sub>
                            <m:r>
                              <a:rPr lang="en-US" sz="2000" b="0" i="1" smtClean="0">
                                <a:latin typeface="Cambria Math" panose="02040503050406030204" pitchFamily="18" charset="0"/>
                                <a:ea typeface="Cambria Math" panose="02040503050406030204" pitchFamily="18" charset="0"/>
                              </a:rPr>
                              <m:t>𝑡</m:t>
                            </m:r>
                          </m:sub>
                        </m:sSub>
                      </m:sub>
                      <m:sup/>
                      <m:e>
                        <m:r>
                          <a:rPr lang="en-US" sz="2000" b="0" i="1" smtClean="0">
                            <a:latin typeface="Cambria Math" panose="02040503050406030204" pitchFamily="18" charset="0"/>
                            <a:ea typeface="Cambria Math" panose="02040503050406030204" pitchFamily="18" charset="0"/>
                          </a:rPr>
                          <m:t>𝑃</m:t>
                        </m:r>
                        <m:r>
                          <a:rPr lang="en-US" sz="2000" b="0" i="1" smtClean="0">
                            <a:latin typeface="Cambria Math" panose="02040503050406030204" pitchFamily="18" charset="0"/>
                            <a:ea typeface="Cambria Math" panose="02040503050406030204" pitchFamily="18" charset="0"/>
                          </a:rPr>
                          <m:t>(</m:t>
                        </m:r>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𝑥</m:t>
                            </m:r>
                          </m:e>
                          <m:sub>
                            <m:r>
                              <a:rPr lang="en-US" sz="2000" b="0" i="1" smtClean="0">
                                <a:latin typeface="Cambria Math" panose="02040503050406030204" pitchFamily="18" charset="0"/>
                                <a:ea typeface="Cambria Math" panose="02040503050406030204" pitchFamily="18" charset="0"/>
                              </a:rPr>
                              <m:t>𝑡</m:t>
                            </m:r>
                          </m:sub>
                        </m:sSub>
                        <m:r>
                          <a:rPr lang="en-US" sz="2000" b="0" i="1" smtClean="0">
                            <a:latin typeface="Cambria Math" panose="02040503050406030204" pitchFamily="18" charset="0"/>
                            <a:ea typeface="Cambria Math" panose="02040503050406030204" pitchFamily="18" charset="0"/>
                          </a:rPr>
                          <m:t>|</m:t>
                        </m:r>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𝑒</m:t>
                            </m:r>
                          </m:e>
                          <m:sub>
                            <m:r>
                              <a:rPr lang="en-US" sz="2000" b="0" i="1" smtClean="0">
                                <a:latin typeface="Cambria Math" panose="02040503050406030204" pitchFamily="18" charset="0"/>
                                <a:ea typeface="Cambria Math" panose="02040503050406030204" pitchFamily="18" charset="0"/>
                              </a:rPr>
                              <m:t>1:</m:t>
                            </m:r>
                            <m:r>
                              <a:rPr lang="en-US" sz="2000" b="0" i="1" smtClean="0">
                                <a:latin typeface="Cambria Math" panose="02040503050406030204" pitchFamily="18" charset="0"/>
                                <a:ea typeface="Cambria Math" panose="02040503050406030204" pitchFamily="18" charset="0"/>
                              </a:rPr>
                              <m:t>𝑡</m:t>
                            </m:r>
                          </m:sub>
                        </m:sSub>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𝑃</m:t>
                        </m:r>
                        <m:r>
                          <a:rPr lang="en-US" sz="2000" b="0" i="1" smtClean="0">
                            <a:latin typeface="Cambria Math" panose="02040503050406030204" pitchFamily="18" charset="0"/>
                            <a:ea typeface="Cambria Math" panose="02040503050406030204" pitchFamily="18" charset="0"/>
                          </a:rPr>
                          <m:t>(</m:t>
                        </m:r>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𝑋</m:t>
                            </m:r>
                          </m:e>
                          <m:sub>
                            <m:r>
                              <a:rPr lang="en-US" sz="2000" b="0" i="1" smtClean="0">
                                <a:latin typeface="Cambria Math" panose="02040503050406030204" pitchFamily="18" charset="0"/>
                                <a:ea typeface="Cambria Math" panose="02040503050406030204" pitchFamily="18" charset="0"/>
                              </a:rPr>
                              <m:t>𝑡</m:t>
                            </m:r>
                            <m:r>
                              <a:rPr lang="en-US" sz="2000" b="0" i="1" smtClean="0">
                                <a:latin typeface="Cambria Math" panose="02040503050406030204" pitchFamily="18" charset="0"/>
                                <a:ea typeface="Cambria Math" panose="02040503050406030204" pitchFamily="18" charset="0"/>
                              </a:rPr>
                              <m:t>+1</m:t>
                            </m:r>
                          </m:sub>
                        </m:sSub>
                        <m:r>
                          <a:rPr lang="en-US" sz="2000" b="0" i="1" smtClean="0">
                            <a:latin typeface="Cambria Math" panose="02040503050406030204" pitchFamily="18" charset="0"/>
                            <a:ea typeface="Cambria Math" panose="02040503050406030204" pitchFamily="18" charset="0"/>
                          </a:rPr>
                          <m:t>|</m:t>
                        </m:r>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𝑥</m:t>
                            </m:r>
                          </m:e>
                          <m:sub>
                            <m:r>
                              <a:rPr lang="en-US" sz="2000" b="0" i="1" smtClean="0">
                                <a:latin typeface="Cambria Math" panose="02040503050406030204" pitchFamily="18" charset="0"/>
                                <a:ea typeface="Cambria Math" panose="02040503050406030204" pitchFamily="18" charset="0"/>
                              </a:rPr>
                              <m:t>𝑡</m:t>
                            </m:r>
                          </m:sub>
                        </m:sSub>
                        <m:r>
                          <a:rPr lang="en-US" sz="2000" b="0" i="1" smtClean="0">
                            <a:latin typeface="Cambria Math" panose="02040503050406030204" pitchFamily="18" charset="0"/>
                            <a:ea typeface="Cambria Math" panose="02040503050406030204" pitchFamily="18" charset="0"/>
                          </a:rPr>
                          <m:t>)</m:t>
                        </m:r>
                      </m:e>
                    </m:nary>
                  </m:oMath>
                </a14:m>
                <a:endParaRPr lang="en-US" sz="2000" dirty="0">
                  <a:ea typeface="Cambria Math" panose="02040503050406030204" pitchFamily="18" charset="0"/>
                </a:endParaRPr>
              </a:p>
            </p:txBody>
          </p:sp>
        </mc:Choice>
        <mc:Fallback xmlns="">
          <p:sp>
            <p:nvSpPr>
              <p:cNvPr id="9" name="TextBox 8">
                <a:extLst>
                  <a:ext uri="{FF2B5EF4-FFF2-40B4-BE49-F238E27FC236}">
                    <a16:creationId xmlns:a16="http://schemas.microsoft.com/office/drawing/2014/main" id="{286D8B92-04C0-4ABA-AA75-0AE573842C13}"/>
                  </a:ext>
                </a:extLst>
              </p:cNvPr>
              <p:cNvSpPr txBox="1">
                <a:spLocks noRot="1" noChangeAspect="1" noMove="1" noResize="1" noEditPoints="1" noAdjustHandles="1" noChangeArrowheads="1" noChangeShapeType="1" noTextEdit="1"/>
              </p:cNvSpPr>
              <p:nvPr/>
            </p:nvSpPr>
            <p:spPr>
              <a:xfrm>
                <a:off x="1942068" y="3515497"/>
                <a:ext cx="8307861" cy="2482474"/>
              </a:xfrm>
              <a:prstGeom prst="rect">
                <a:avLst/>
              </a:prstGeom>
              <a:blipFill>
                <a:blip r:embed="rId3"/>
                <a:stretch>
                  <a:fillRect b="-253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7584BDEF-D07C-7074-846C-2D36C83509D1}"/>
                  </a:ext>
                </a:extLst>
              </p:cNvPr>
              <p:cNvSpPr txBox="1"/>
              <p:nvPr/>
            </p:nvSpPr>
            <p:spPr>
              <a:xfrm>
                <a:off x="8951641" y="3515497"/>
                <a:ext cx="2996159" cy="1331134"/>
              </a:xfrm>
              <a:prstGeom prst="rect">
                <a:avLst/>
              </a:prstGeom>
              <a:noFill/>
            </p:spPr>
            <p:txBody>
              <a:bodyPr wrap="square" rtlCol="0">
                <a:spAutoFit/>
              </a:bodyPr>
              <a:lstStyle/>
              <a:p>
                <a:pPr>
                  <a:lnSpc>
                    <a:spcPct val="200000"/>
                  </a:lnSpc>
                </a:pPr>
                <a:r>
                  <a:rPr lang="en-US" sz="1400" dirty="0">
                    <a:solidFill>
                      <a:schemeClr val="accent1"/>
                    </a:solidFill>
                  </a:rPr>
                  <a:t>apply Bayes rule</a:t>
                </a:r>
              </a:p>
              <a:p>
                <a:pPr>
                  <a:lnSpc>
                    <a:spcPct val="200000"/>
                  </a:lnSpc>
                </a:pPr>
                <a:r>
                  <a:rPr lang="en-US" sz="1400" dirty="0">
                    <a:solidFill>
                      <a:schemeClr val="accent1"/>
                    </a:solidFill>
                  </a:rPr>
                  <a:t>apply conditional independence</a:t>
                </a:r>
              </a:p>
              <a:p>
                <a:pPr>
                  <a:lnSpc>
                    <a:spcPct val="200000"/>
                  </a:lnSpc>
                </a:pPr>
                <a:r>
                  <a:rPr lang="en-US" sz="1400" dirty="0">
                    <a:solidFill>
                      <a:schemeClr val="accent1"/>
                    </a:solidFill>
                  </a:rPr>
                  <a:t>condition on </a:t>
                </a:r>
                <a14:m>
                  <m:oMath xmlns:m="http://schemas.openxmlformats.org/officeDocument/2006/math">
                    <m:sSub>
                      <m:sSubPr>
                        <m:ctrlPr>
                          <a:rPr lang="en-US" sz="1400" b="0" i="1" smtClean="0">
                            <a:solidFill>
                              <a:schemeClr val="accent1"/>
                            </a:solidFill>
                            <a:latin typeface="Cambria Math" panose="02040503050406030204" pitchFamily="18" charset="0"/>
                          </a:rPr>
                        </m:ctrlPr>
                      </m:sSubPr>
                      <m:e>
                        <m:r>
                          <a:rPr lang="en-US" sz="1400" b="0" i="1" smtClean="0">
                            <a:solidFill>
                              <a:schemeClr val="accent1"/>
                            </a:solidFill>
                            <a:latin typeface="Cambria Math" panose="02040503050406030204" pitchFamily="18" charset="0"/>
                          </a:rPr>
                          <m:t>𝑋</m:t>
                        </m:r>
                      </m:e>
                      <m:sub>
                        <m:r>
                          <a:rPr lang="en-US" sz="1400" b="0" i="1" smtClean="0">
                            <a:solidFill>
                              <a:schemeClr val="accent1"/>
                            </a:solidFill>
                            <a:latin typeface="Cambria Math" panose="02040503050406030204" pitchFamily="18" charset="0"/>
                          </a:rPr>
                          <m:t>𝑡</m:t>
                        </m:r>
                      </m:sub>
                    </m:sSub>
                  </m:oMath>
                </a14:m>
                <a:endParaRPr lang="en-US" sz="1400" dirty="0">
                  <a:solidFill>
                    <a:schemeClr val="accent1"/>
                  </a:solidFill>
                </a:endParaRPr>
              </a:p>
            </p:txBody>
          </p:sp>
        </mc:Choice>
        <mc:Fallback xmlns="">
          <p:sp>
            <p:nvSpPr>
              <p:cNvPr id="10" name="TextBox 9">
                <a:extLst>
                  <a:ext uri="{FF2B5EF4-FFF2-40B4-BE49-F238E27FC236}">
                    <a16:creationId xmlns:a16="http://schemas.microsoft.com/office/drawing/2014/main" id="{7584BDEF-D07C-7074-846C-2D36C83509D1}"/>
                  </a:ext>
                </a:extLst>
              </p:cNvPr>
              <p:cNvSpPr txBox="1">
                <a:spLocks noRot="1" noChangeAspect="1" noMove="1" noResize="1" noEditPoints="1" noAdjustHandles="1" noChangeArrowheads="1" noChangeShapeType="1" noTextEdit="1"/>
              </p:cNvSpPr>
              <p:nvPr/>
            </p:nvSpPr>
            <p:spPr>
              <a:xfrm>
                <a:off x="8951641" y="3515497"/>
                <a:ext cx="2996159" cy="1331134"/>
              </a:xfrm>
              <a:prstGeom prst="rect">
                <a:avLst/>
              </a:prstGeom>
              <a:blipFill>
                <a:blip r:embed="rId4"/>
                <a:stretch>
                  <a:fillRect l="-422" b="-2830"/>
                </a:stretch>
              </a:blipFill>
            </p:spPr>
            <p:txBody>
              <a:bodyPr/>
              <a:lstStyle/>
              <a:p>
                <a:r>
                  <a:rPr lang="en-US">
                    <a:noFill/>
                  </a:rPr>
                  <a:t> </a:t>
                </a:r>
              </a:p>
            </p:txBody>
          </p:sp>
        </mc:Fallback>
      </mc:AlternateContent>
      <p:sp>
        <p:nvSpPr>
          <p:cNvPr id="11" name="Rounded Rectangle 10">
            <a:extLst>
              <a:ext uri="{FF2B5EF4-FFF2-40B4-BE49-F238E27FC236}">
                <a16:creationId xmlns:a16="http://schemas.microsoft.com/office/drawing/2014/main" id="{0B786C14-1DF9-55C7-6E89-6DCA9EA0A5E8}"/>
              </a:ext>
              <a:ext uri="{C183D7F6-B498-43B3-948B-1728B52AA6E4}">
                <adec:decorative xmlns:adec="http://schemas.microsoft.com/office/drawing/2017/decorative" val="1"/>
              </a:ext>
            </a:extLst>
          </p:cNvPr>
          <p:cNvSpPr/>
          <p:nvPr/>
        </p:nvSpPr>
        <p:spPr>
          <a:xfrm>
            <a:off x="6624554" y="4525670"/>
            <a:ext cx="1414546" cy="420128"/>
          </a:xfrm>
          <a:prstGeom prst="roundRect">
            <a:avLst>
              <a:gd name="adj" fmla="val 10785"/>
            </a:avLst>
          </a:prstGeom>
          <a:noFill/>
          <a:ln w="38100">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9FDBF5B8-E896-9109-8695-CD5652577004}"/>
              </a:ext>
            </a:extLst>
          </p:cNvPr>
          <p:cNvSpPr txBox="1"/>
          <p:nvPr/>
        </p:nvSpPr>
        <p:spPr>
          <a:xfrm>
            <a:off x="10141680" y="4958390"/>
            <a:ext cx="1944349" cy="523220"/>
          </a:xfrm>
          <a:prstGeom prst="rect">
            <a:avLst/>
          </a:prstGeom>
          <a:noFill/>
        </p:spPr>
        <p:txBody>
          <a:bodyPr wrap="square" rtlCol="0">
            <a:spAutoFit/>
          </a:bodyPr>
          <a:lstStyle/>
          <a:p>
            <a:r>
              <a:rPr lang="en-US" sz="1400" dirty="0">
                <a:solidFill>
                  <a:schemeClr val="accent1"/>
                </a:solidFill>
              </a:rPr>
              <a:t>apply conditional independence</a:t>
            </a:r>
          </a:p>
        </p:txBody>
      </p:sp>
      <p:sp>
        <p:nvSpPr>
          <p:cNvPr id="14" name="Rounded Rectangle 13">
            <a:extLst>
              <a:ext uri="{FF2B5EF4-FFF2-40B4-BE49-F238E27FC236}">
                <a16:creationId xmlns:a16="http://schemas.microsoft.com/office/drawing/2014/main" id="{45781D35-1C73-7440-2F70-28784AEA05F4}"/>
              </a:ext>
              <a:ext uri="{C183D7F6-B498-43B3-948B-1728B52AA6E4}">
                <adec:decorative xmlns:adec="http://schemas.microsoft.com/office/drawing/2017/decorative" val="1"/>
              </a:ext>
            </a:extLst>
          </p:cNvPr>
          <p:cNvSpPr/>
          <p:nvPr/>
        </p:nvSpPr>
        <p:spPr>
          <a:xfrm>
            <a:off x="9046160" y="5009936"/>
            <a:ext cx="937289" cy="420128"/>
          </a:xfrm>
          <a:prstGeom prst="roundRect">
            <a:avLst>
              <a:gd name="adj" fmla="val 10785"/>
            </a:avLst>
          </a:prstGeom>
          <a:noFill/>
          <a:ln w="38100">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ounded Rectangle 15">
            <a:extLst>
              <a:ext uri="{FF2B5EF4-FFF2-40B4-BE49-F238E27FC236}">
                <a16:creationId xmlns:a16="http://schemas.microsoft.com/office/drawing/2014/main" id="{6DBC995D-4AA0-26FA-2587-14A082226DD2}"/>
              </a:ext>
              <a:ext uri="{C183D7F6-B498-43B3-948B-1728B52AA6E4}">
                <adec:decorative xmlns:adec="http://schemas.microsoft.com/office/drawing/2017/decorative" val="1"/>
              </a:ext>
            </a:extLst>
          </p:cNvPr>
          <p:cNvSpPr/>
          <p:nvPr/>
        </p:nvSpPr>
        <p:spPr>
          <a:xfrm>
            <a:off x="5058030" y="5520946"/>
            <a:ext cx="1503408" cy="420128"/>
          </a:xfrm>
          <a:prstGeom prst="roundRect">
            <a:avLst>
              <a:gd name="adj" fmla="val 10785"/>
            </a:avLst>
          </a:pr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65145B28-F353-0781-84EE-8E521076D3CE}"/>
              </a:ext>
              <a:ext uri="{C183D7F6-B498-43B3-948B-1728B52AA6E4}">
                <adec:decorative xmlns:adec="http://schemas.microsoft.com/office/drawing/2017/decorative" val="1"/>
              </a:ext>
            </a:extLst>
          </p:cNvPr>
          <p:cNvSpPr/>
          <p:nvPr/>
        </p:nvSpPr>
        <p:spPr>
          <a:xfrm>
            <a:off x="7060367" y="5520946"/>
            <a:ext cx="1101710" cy="420128"/>
          </a:xfrm>
          <a:prstGeom prst="roundRect">
            <a:avLst>
              <a:gd name="adj" fmla="val 10785"/>
            </a:avLst>
          </a:prstGeom>
          <a:noFill/>
          <a:ln w="38100">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18" name="TextBox 17">
            <a:extLst>
              <a:ext uri="{FF2B5EF4-FFF2-40B4-BE49-F238E27FC236}">
                <a16:creationId xmlns:a16="http://schemas.microsoft.com/office/drawing/2014/main" id="{B3CC7245-0FB6-B87F-1A84-8136C8D3A30D}"/>
              </a:ext>
            </a:extLst>
          </p:cNvPr>
          <p:cNvSpPr txBox="1"/>
          <p:nvPr/>
        </p:nvSpPr>
        <p:spPr>
          <a:xfrm>
            <a:off x="5288228" y="6103198"/>
            <a:ext cx="1106393" cy="307777"/>
          </a:xfrm>
          <a:prstGeom prst="rect">
            <a:avLst/>
          </a:prstGeom>
          <a:noFill/>
        </p:spPr>
        <p:txBody>
          <a:bodyPr wrap="none" rtlCol="0">
            <a:spAutoFit/>
          </a:bodyPr>
          <a:lstStyle/>
          <a:p>
            <a:pPr algn="ctr"/>
            <a:r>
              <a:rPr lang="en-US" sz="1400" b="1" dirty="0">
                <a:solidFill>
                  <a:schemeClr val="accent2"/>
                </a:solidFill>
              </a:rPr>
              <a:t>Likelihood</a:t>
            </a:r>
          </a:p>
        </p:txBody>
      </p:sp>
      <p:sp>
        <p:nvSpPr>
          <p:cNvPr id="19" name="TextBox 18">
            <a:extLst>
              <a:ext uri="{FF2B5EF4-FFF2-40B4-BE49-F238E27FC236}">
                <a16:creationId xmlns:a16="http://schemas.microsoft.com/office/drawing/2014/main" id="{66A082D9-2DC6-A066-4DB1-213AE35EC82E}"/>
              </a:ext>
            </a:extLst>
          </p:cNvPr>
          <p:cNvSpPr txBox="1"/>
          <p:nvPr/>
        </p:nvSpPr>
        <p:spPr>
          <a:xfrm>
            <a:off x="7110597" y="6103198"/>
            <a:ext cx="1029449" cy="307777"/>
          </a:xfrm>
          <a:prstGeom prst="rect">
            <a:avLst/>
          </a:prstGeom>
          <a:noFill/>
        </p:spPr>
        <p:txBody>
          <a:bodyPr wrap="none" rtlCol="0">
            <a:spAutoFit/>
          </a:bodyPr>
          <a:lstStyle/>
          <a:p>
            <a:pPr algn="ctr"/>
            <a:r>
              <a:rPr lang="en-US" sz="1400" b="1" dirty="0">
                <a:solidFill>
                  <a:schemeClr val="accent3"/>
                </a:solidFill>
              </a:rPr>
              <a:t>Recursive</a:t>
            </a:r>
          </a:p>
        </p:txBody>
      </p:sp>
      <p:sp>
        <p:nvSpPr>
          <p:cNvPr id="20" name="Rounded Rectangle 19">
            <a:extLst>
              <a:ext uri="{FF2B5EF4-FFF2-40B4-BE49-F238E27FC236}">
                <a16:creationId xmlns:a16="http://schemas.microsoft.com/office/drawing/2014/main" id="{3B5417FA-C155-A3CD-0EC4-263253303195}"/>
              </a:ext>
              <a:ext uri="{C183D7F6-B498-43B3-948B-1728B52AA6E4}">
                <adec:decorative xmlns:adec="http://schemas.microsoft.com/office/drawing/2017/decorative" val="1"/>
              </a:ext>
            </a:extLst>
          </p:cNvPr>
          <p:cNvSpPr/>
          <p:nvPr/>
        </p:nvSpPr>
        <p:spPr>
          <a:xfrm>
            <a:off x="8242937" y="5522082"/>
            <a:ext cx="1304090" cy="420128"/>
          </a:xfrm>
          <a:prstGeom prst="roundRect">
            <a:avLst>
              <a:gd name="adj" fmla="val 10785"/>
            </a:avLst>
          </a:prstGeom>
          <a:noFill/>
          <a:ln w="38100">
            <a:solidFill>
              <a:schemeClr val="accent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21" name="TextBox 20">
            <a:extLst>
              <a:ext uri="{FF2B5EF4-FFF2-40B4-BE49-F238E27FC236}">
                <a16:creationId xmlns:a16="http://schemas.microsoft.com/office/drawing/2014/main" id="{2DD56A80-09AC-F3A5-B2FE-D5B0D40F30A5}"/>
              </a:ext>
            </a:extLst>
          </p:cNvPr>
          <p:cNvSpPr txBox="1"/>
          <p:nvPr/>
        </p:nvSpPr>
        <p:spPr>
          <a:xfrm>
            <a:off x="8162077" y="6103198"/>
            <a:ext cx="1541319" cy="307777"/>
          </a:xfrm>
          <a:prstGeom prst="rect">
            <a:avLst/>
          </a:prstGeom>
          <a:noFill/>
        </p:spPr>
        <p:txBody>
          <a:bodyPr wrap="none" rtlCol="0">
            <a:spAutoFit/>
          </a:bodyPr>
          <a:lstStyle/>
          <a:p>
            <a:pPr algn="ctr"/>
            <a:r>
              <a:rPr lang="en-US" sz="1400" b="1" dirty="0">
                <a:solidFill>
                  <a:schemeClr val="accent4"/>
                </a:solidFill>
              </a:rPr>
              <a:t>Transition Prob.</a:t>
            </a:r>
          </a:p>
        </p:txBody>
      </p:sp>
    </p:spTree>
    <p:extLst>
      <p:ext uri="{BB962C8B-B14F-4D97-AF65-F5344CB8AC3E}">
        <p14:creationId xmlns:p14="http://schemas.microsoft.com/office/powerpoint/2010/main" val="377398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11"/>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xit"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p:bldP spid="14" grpId="0" animBg="1"/>
      <p:bldP spid="14" grpId="1" animBg="1"/>
      <p:bldP spid="16" grpId="0" animBg="1"/>
      <p:bldP spid="17" grpId="0" animBg="1"/>
      <p:bldP spid="18" grpId="0"/>
      <p:bldP spid="19" grpId="0"/>
      <p:bldP spid="20" grpId="0" animBg="1"/>
      <p:bldP spid="2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06341EE-5CF7-7604-0DAB-D32ABCFA684C}"/>
              </a:ext>
            </a:extLst>
          </p:cNvPr>
          <p:cNvSpPr>
            <a:spLocks noGrp="1"/>
          </p:cNvSpPr>
          <p:nvPr>
            <p:ph type="title"/>
          </p:nvPr>
        </p:nvSpPr>
        <p:spPr/>
        <p:txBody>
          <a:bodyPr/>
          <a:lstStyle/>
          <a:p>
            <a:r>
              <a:rPr lang="en-US" dirty="0"/>
              <a:t>Filtering Properties</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978FF06B-1297-38D6-F2C4-7E6F9EFB74C3}"/>
                  </a:ext>
                </a:extLst>
              </p:cNvPr>
              <p:cNvSpPr>
                <a:spLocks noGrp="1"/>
              </p:cNvSpPr>
              <p:nvPr>
                <p:ph idx="1"/>
              </p:nvPr>
            </p:nvSpPr>
            <p:spPr>
              <a:ln>
                <a:noFill/>
              </a:ln>
            </p:spPr>
            <p:txBody>
              <a:bodyPr/>
              <a:lstStyle/>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1:</m:t>
                          </m:r>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r>
                                <a:rPr lang="en-US" b="0" i="1" smtClean="0">
                                  <a:latin typeface="Cambria Math" panose="02040503050406030204" pitchFamily="18" charset="0"/>
                                </a:rPr>
                                <m:t>+1</m:t>
                              </m:r>
                            </m:sub>
                          </m:sSub>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r>
                                <a:rPr lang="en-US" b="0" i="1" smtClean="0">
                                  <a:latin typeface="Cambria Math" panose="02040503050406030204" pitchFamily="18" charset="0"/>
                                </a:rPr>
                                <m:t>𝑡</m:t>
                              </m:r>
                              <m:r>
                                <a:rPr lang="en-US" b="0" i="1" smtClean="0">
                                  <a:latin typeface="Cambria Math" panose="02040503050406030204" pitchFamily="18" charset="0"/>
                                </a:rPr>
                                <m:t>+1</m:t>
                              </m:r>
                            </m:sub>
                          </m:sSub>
                        </m:e>
                      </m:d>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𝛼</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𝑒</m:t>
                          </m:r>
                        </m:e>
                        <m:sub>
                          <m:r>
                            <a:rPr lang="en-US" b="0" i="1" smtClean="0">
                              <a:latin typeface="Cambria Math" panose="02040503050406030204" pitchFamily="18" charset="0"/>
                              <a:ea typeface="Cambria Math" panose="02040503050406030204" pitchFamily="18" charset="0"/>
                            </a:rPr>
                            <m:t>𝑡</m:t>
                          </m:r>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𝑡</m:t>
                          </m:r>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nary>
                        <m:naryPr>
                          <m:chr m:val="∑"/>
                          <m:limLoc m:val="subSup"/>
                          <m:supHide m:val="on"/>
                          <m:ctrlPr>
                            <a:rPr lang="en-US" b="0" i="1" smtClean="0">
                              <a:latin typeface="Cambria Math" panose="02040503050406030204" pitchFamily="18" charset="0"/>
                              <a:ea typeface="Cambria Math" panose="02040503050406030204" pitchFamily="18" charset="0"/>
                            </a:rPr>
                          </m:ctrlPr>
                        </m:naryPr>
                        <m:sub>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𝑡</m:t>
                              </m:r>
                            </m:sub>
                          </m:sSub>
                        </m:sub>
                        <m:sup/>
                        <m:e>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𝑡</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𝑒</m:t>
                              </m:r>
                            </m:e>
                            <m:sub>
                              <m:r>
                                <a:rPr lang="en-US" b="0" i="1" smtClean="0">
                                  <a:latin typeface="Cambria Math" panose="02040503050406030204" pitchFamily="18" charset="0"/>
                                  <a:ea typeface="Cambria Math" panose="02040503050406030204" pitchFamily="18" charset="0"/>
                                </a:rPr>
                                <m:t>1:</m:t>
                              </m:r>
                              <m:r>
                                <a:rPr lang="en-US" b="0" i="1" smtClean="0">
                                  <a:latin typeface="Cambria Math" panose="02040503050406030204" pitchFamily="18" charset="0"/>
                                  <a:ea typeface="Cambria Math" panose="02040503050406030204" pitchFamily="18" charset="0"/>
                                </a:rPr>
                                <m:t>𝑡</m:t>
                              </m:r>
                            </m:sub>
                          </m:sSub>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𝑡</m:t>
                              </m:r>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𝑡</m:t>
                              </m:r>
                            </m:sub>
                          </m:sSub>
                          <m:r>
                            <a:rPr lang="en-US" b="0" i="1" smtClean="0">
                              <a:latin typeface="Cambria Math" panose="02040503050406030204" pitchFamily="18" charset="0"/>
                              <a:ea typeface="Cambria Math" panose="02040503050406030204" pitchFamily="18" charset="0"/>
                            </a:rPr>
                            <m:t>)</m:t>
                          </m:r>
                        </m:e>
                      </m:nary>
                    </m:oMath>
                  </m:oMathPara>
                </a14:m>
                <a:endParaRPr lang="en-US" dirty="0"/>
              </a:p>
              <a:p>
                <a:pPr marL="0" indent="0">
                  <a:buNone/>
                </a:pPr>
                <a:endParaRPr lang="en-US" dirty="0"/>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1:</m:t>
                        </m:r>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r>
                      <m:rPr>
                        <m:sty m:val="p"/>
                      </m:rPr>
                      <a:rPr lang="en-US" b="0" i="0" smtClean="0">
                        <a:latin typeface="Cambria Math" panose="02040503050406030204" pitchFamily="18" charset="0"/>
                      </a:rPr>
                      <m:t>FORWARD</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1:</m:t>
                        </m:r>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oMath>
                </a14:m>
                <a:endParaRPr lang="en-US" dirty="0"/>
              </a:p>
              <a:p>
                <a:r>
                  <a:rPr lang="en-US" dirty="0"/>
                  <a:t>Cost per time step: </a:t>
                </a:r>
                <a14:m>
                  <m:oMath xmlns:m="http://schemas.openxmlformats.org/officeDocument/2006/math">
                    <m:r>
                      <a:rPr lang="en-US" b="0" i="1" smtClean="0">
                        <a:latin typeface="Cambria Math" panose="02040503050406030204" pitchFamily="18" charset="0"/>
                      </a:rPr>
                      <m:t>𝑂</m:t>
                    </m:r>
                    <m:r>
                      <a:rPr lang="en-US" b="0" i="1" smtClean="0">
                        <a:latin typeface="Cambria Math" panose="02040503050406030204" pitchFamily="18" charset="0"/>
                      </a:rPr>
                      <m:t>(|</m:t>
                    </m:r>
                    <m:r>
                      <a:rPr lang="en-US" b="0" i="1" smtClean="0">
                        <a:latin typeface="Cambria Math" panose="02040503050406030204" pitchFamily="18" charset="0"/>
                      </a:rPr>
                      <m:t>𝑋</m:t>
                    </m:r>
                    <m:sSup>
                      <m:sSupPr>
                        <m:ctrlPr>
                          <a:rPr lang="en-US" b="0" i="1" smtClean="0">
                            <a:latin typeface="Cambria Math" panose="02040503050406030204" pitchFamily="18" charset="0"/>
                          </a:rPr>
                        </m:ctrlPr>
                      </m:sSupPr>
                      <m:e>
                        <m:r>
                          <a:rPr lang="en-US" b="0" i="1" smtClean="0">
                            <a:latin typeface="Cambria Math" panose="02040503050406030204" pitchFamily="18" charset="0"/>
                          </a:rPr>
                          <m:t>|</m:t>
                        </m:r>
                      </m:e>
                      <m:sup>
                        <m:r>
                          <a:rPr lang="en-US" b="0" i="1" smtClean="0">
                            <a:latin typeface="Cambria Math" panose="02040503050406030204" pitchFamily="18" charset="0"/>
                          </a:rPr>
                          <m:t>2</m:t>
                        </m:r>
                      </m:sup>
                    </m:sSup>
                    <m:r>
                      <a:rPr lang="en-US" b="0" i="1" smtClean="0">
                        <a:latin typeface="Cambria Math" panose="02040503050406030204" pitchFamily="18" charset="0"/>
                      </a:rPr>
                      <m:t>)</m:t>
                    </m:r>
                  </m:oMath>
                </a14:m>
                <a:r>
                  <a:rPr lang="en-US" dirty="0"/>
                  <a:t> for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r>
                  <a:rPr lang="en-US" dirty="0"/>
                  <a:t> number of states</a:t>
                </a:r>
              </a:p>
              <a:p>
                <a:pPr lvl="1"/>
                <a:r>
                  <a:rPr lang="en-US" dirty="0"/>
                  <a:t>Time and space costs are independent of </a:t>
                </a:r>
                <a14:m>
                  <m:oMath xmlns:m="http://schemas.openxmlformats.org/officeDocument/2006/math">
                    <m:r>
                      <a:rPr lang="en-US" b="0" i="1" smtClean="0">
                        <a:latin typeface="Cambria Math" panose="02040503050406030204" pitchFamily="18" charset="0"/>
                      </a:rPr>
                      <m:t>𝑡</m:t>
                    </m:r>
                  </m:oMath>
                </a14:m>
                <a:r>
                  <a:rPr lang="en-US" dirty="0"/>
                  <a:t> (i.e. constant)</a:t>
                </a:r>
              </a:p>
              <a:p>
                <a:pPr lvl="1"/>
                <a:r>
                  <a:rPr lang="en-US" dirty="0"/>
                  <a:t>But </a:t>
                </a:r>
                <a14:m>
                  <m:oMath xmlns:m="http://schemas.openxmlformats.org/officeDocument/2006/math">
                    <m:r>
                      <a:rPr lang="en-US" b="0" i="1" smtClean="0">
                        <a:latin typeface="Cambria Math" panose="02040503050406030204" pitchFamily="18" charset="0"/>
                      </a:rPr>
                      <m:t>𝑂</m:t>
                    </m:r>
                    <m:r>
                      <a:rPr lang="en-US" b="0" i="1" smtClean="0">
                        <a:latin typeface="Cambria Math" panose="02040503050406030204" pitchFamily="18" charset="0"/>
                      </a:rPr>
                      <m:t>(|</m:t>
                    </m:r>
                    <m:r>
                      <a:rPr lang="en-US" b="0" i="1" smtClean="0">
                        <a:latin typeface="Cambria Math" panose="02040503050406030204" pitchFamily="18" charset="0"/>
                      </a:rPr>
                      <m:t>𝑋</m:t>
                    </m:r>
                    <m:sSup>
                      <m:sSupPr>
                        <m:ctrlPr>
                          <a:rPr lang="en-US" b="0" i="1" smtClean="0">
                            <a:latin typeface="Cambria Math" panose="02040503050406030204" pitchFamily="18" charset="0"/>
                          </a:rPr>
                        </m:ctrlPr>
                      </m:sSupPr>
                      <m:e>
                        <m:r>
                          <a:rPr lang="en-US" b="0" i="1" smtClean="0">
                            <a:latin typeface="Cambria Math" panose="02040503050406030204" pitchFamily="18" charset="0"/>
                          </a:rPr>
                          <m:t>|</m:t>
                        </m:r>
                      </m:e>
                      <m:sup>
                        <m:r>
                          <a:rPr lang="en-US" b="0" i="1" smtClean="0">
                            <a:latin typeface="Cambria Math" panose="02040503050406030204" pitchFamily="18" charset="0"/>
                          </a:rPr>
                          <m:t>2</m:t>
                        </m:r>
                      </m:sup>
                    </m:sSup>
                    <m:r>
                      <a:rPr lang="en-US" b="0" i="1" smtClean="0">
                        <a:latin typeface="Cambria Math" panose="02040503050406030204" pitchFamily="18" charset="0"/>
                      </a:rPr>
                      <m:t>)</m:t>
                    </m:r>
                  </m:oMath>
                </a14:m>
                <a:r>
                  <a:rPr lang="en-US" dirty="0"/>
                  <a:t> is infeasible for models with many state variables</a:t>
                </a:r>
              </a:p>
              <a:p>
                <a:pPr lvl="1"/>
                <a:r>
                  <a:rPr lang="en-US" dirty="0"/>
                  <a:t>This motivates </a:t>
                </a:r>
                <a:r>
                  <a:rPr lang="en-US" i="1" dirty="0"/>
                  <a:t>approximate</a:t>
                </a:r>
                <a:r>
                  <a:rPr lang="en-US" dirty="0"/>
                  <a:t> filtering algorithms</a:t>
                </a:r>
              </a:p>
            </p:txBody>
          </p:sp>
        </mc:Choice>
        <mc:Fallback xmlns="">
          <p:sp>
            <p:nvSpPr>
              <p:cNvPr id="7" name="Content Placeholder 6">
                <a:extLst>
                  <a:ext uri="{FF2B5EF4-FFF2-40B4-BE49-F238E27FC236}">
                    <a16:creationId xmlns:a16="http://schemas.microsoft.com/office/drawing/2014/main" id="{978FF06B-1297-38D6-F2C4-7E6F9EFB74C3}"/>
                  </a:ext>
                </a:extLst>
              </p:cNvPr>
              <p:cNvSpPr>
                <a:spLocks noGrp="1" noRot="1" noChangeAspect="1" noMove="1" noResize="1" noEditPoints="1" noAdjustHandles="1" noChangeArrowheads="1" noChangeShapeType="1" noTextEdit="1"/>
              </p:cNvSpPr>
              <p:nvPr>
                <p:ph idx="1"/>
              </p:nvPr>
            </p:nvSpPr>
            <p:spPr>
              <a:blipFill>
                <a:blip r:embed="rId2"/>
                <a:stretch>
                  <a:fillRect l="-794" t="-22039"/>
                </a:stretch>
              </a:blipFill>
              <a:ln>
                <a:noFill/>
              </a:ln>
            </p:spPr>
            <p:txBody>
              <a:bodyPr/>
              <a:lstStyle/>
              <a:p>
                <a:r>
                  <a:rPr lang="en-US">
                    <a:noFill/>
                  </a:rPr>
                  <a:t> </a:t>
                </a:r>
              </a:p>
            </p:txBody>
          </p:sp>
        </mc:Fallback>
      </mc:AlternateContent>
      <p:sp>
        <p:nvSpPr>
          <p:cNvPr id="3" name="Date Placeholder 2">
            <a:extLst>
              <a:ext uri="{FF2B5EF4-FFF2-40B4-BE49-F238E27FC236}">
                <a16:creationId xmlns:a16="http://schemas.microsoft.com/office/drawing/2014/main" id="{B780643B-5B72-06B7-4363-68F6B50A058D}"/>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64541A62-58B4-D71B-4171-027287D04047}"/>
              </a:ext>
            </a:extLst>
          </p:cNvPr>
          <p:cNvSpPr>
            <a:spLocks noGrp="1"/>
          </p:cNvSpPr>
          <p:nvPr>
            <p:ph type="sldNum" sz="quarter" idx="12"/>
          </p:nvPr>
        </p:nvSpPr>
        <p:spPr/>
        <p:txBody>
          <a:bodyPr/>
          <a:lstStyle/>
          <a:p>
            <a:fld id="{0C6CD854-DD62-6C4B-87F1-66B34D688D3F}" type="slidenum">
              <a:rPr lang="en-US" smtClean="0"/>
              <a:t>32</a:t>
            </a:fld>
            <a:endParaRPr lang="en-US"/>
          </a:p>
        </p:txBody>
      </p:sp>
      <p:sp>
        <p:nvSpPr>
          <p:cNvPr id="9" name="Rounded Rectangle 8">
            <a:extLst>
              <a:ext uri="{FF2B5EF4-FFF2-40B4-BE49-F238E27FC236}">
                <a16:creationId xmlns:a16="http://schemas.microsoft.com/office/drawing/2014/main" id="{301A84AE-4DED-678E-9BB9-4C6E7B2AEB7C}"/>
              </a:ext>
              <a:ext uri="{C183D7F6-B498-43B3-948B-1728B52AA6E4}">
                <adec:decorative xmlns:adec="http://schemas.microsoft.com/office/drawing/2017/decorative" val="1"/>
              </a:ext>
            </a:extLst>
          </p:cNvPr>
          <p:cNvSpPr/>
          <p:nvPr/>
        </p:nvSpPr>
        <p:spPr>
          <a:xfrm>
            <a:off x="7075355" y="1906107"/>
            <a:ext cx="3582649" cy="834883"/>
          </a:xfrm>
          <a:prstGeom prst="roundRect">
            <a:avLst>
              <a:gd name="adj" fmla="val 10785"/>
            </a:avLst>
          </a:prstGeom>
          <a:no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4B2A926-0E57-7361-1C4C-AC478A23EA8C}"/>
              </a:ext>
            </a:extLst>
          </p:cNvPr>
          <p:cNvSpPr txBox="1"/>
          <p:nvPr/>
        </p:nvSpPr>
        <p:spPr>
          <a:xfrm>
            <a:off x="5748790" y="2907365"/>
            <a:ext cx="830677" cy="307777"/>
          </a:xfrm>
          <a:prstGeom prst="rect">
            <a:avLst/>
          </a:prstGeom>
          <a:noFill/>
        </p:spPr>
        <p:txBody>
          <a:bodyPr wrap="none" rtlCol="0">
            <a:spAutoFit/>
          </a:bodyPr>
          <a:lstStyle/>
          <a:p>
            <a:pPr algn="ctr"/>
            <a:r>
              <a:rPr lang="en-US" sz="1400" b="1" dirty="0">
                <a:solidFill>
                  <a:schemeClr val="accent2"/>
                </a:solidFill>
              </a:rPr>
              <a:t>Update</a:t>
            </a:r>
          </a:p>
        </p:txBody>
      </p:sp>
      <p:sp>
        <p:nvSpPr>
          <p:cNvPr id="11" name="TextBox 10">
            <a:extLst>
              <a:ext uri="{FF2B5EF4-FFF2-40B4-BE49-F238E27FC236}">
                <a16:creationId xmlns:a16="http://schemas.microsoft.com/office/drawing/2014/main" id="{AC1450D5-0184-2D3E-2228-28E4F4725D78}"/>
              </a:ext>
            </a:extLst>
          </p:cNvPr>
          <p:cNvSpPr txBox="1"/>
          <p:nvPr/>
        </p:nvSpPr>
        <p:spPr>
          <a:xfrm>
            <a:off x="8468814" y="2907365"/>
            <a:ext cx="795732" cy="307777"/>
          </a:xfrm>
          <a:prstGeom prst="rect">
            <a:avLst/>
          </a:prstGeom>
          <a:noFill/>
        </p:spPr>
        <p:txBody>
          <a:bodyPr wrap="none" rtlCol="0">
            <a:spAutoFit/>
          </a:bodyPr>
          <a:lstStyle/>
          <a:p>
            <a:pPr algn="ctr"/>
            <a:r>
              <a:rPr lang="en-US" sz="1400" b="1" dirty="0">
                <a:solidFill>
                  <a:schemeClr val="accent1"/>
                </a:solidFill>
              </a:rPr>
              <a:t>Predict</a:t>
            </a:r>
          </a:p>
        </p:txBody>
      </p:sp>
      <p:sp>
        <p:nvSpPr>
          <p:cNvPr id="8" name="Rounded Rectangle 7">
            <a:extLst>
              <a:ext uri="{FF2B5EF4-FFF2-40B4-BE49-F238E27FC236}">
                <a16:creationId xmlns:a16="http://schemas.microsoft.com/office/drawing/2014/main" id="{0CC43FF7-A4BD-EC51-99C9-1F3A814A814E}"/>
              </a:ext>
              <a:ext uri="{C183D7F6-B498-43B3-948B-1728B52AA6E4}">
                <adec:decorative xmlns:adec="http://schemas.microsoft.com/office/drawing/2017/decorative" val="1"/>
              </a:ext>
            </a:extLst>
          </p:cNvPr>
          <p:cNvSpPr/>
          <p:nvPr/>
        </p:nvSpPr>
        <p:spPr>
          <a:xfrm>
            <a:off x="5252902" y="1908316"/>
            <a:ext cx="1822454" cy="834883"/>
          </a:xfrm>
          <a:prstGeom prst="roundRect">
            <a:avLst>
              <a:gd name="adj" fmla="val 10785"/>
            </a:avLst>
          </a:pr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0971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7D10D-925D-0195-0F52-62A5CDDC455B}"/>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4757A409-8B7F-F9FD-3E82-C14428CCE451}"/>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4E812798-860D-A49A-89B4-7379C9573776}"/>
              </a:ext>
            </a:extLst>
          </p:cNvPr>
          <p:cNvSpPr>
            <a:spLocks noGrp="1"/>
          </p:cNvSpPr>
          <p:nvPr>
            <p:ph type="sldNum" sz="quarter" idx="12"/>
          </p:nvPr>
        </p:nvSpPr>
        <p:spPr/>
        <p:txBody>
          <a:bodyPr/>
          <a:lstStyle/>
          <a:p>
            <a:fld id="{0C6CD854-DD62-6C4B-87F1-66B34D688D3F}" type="slidenum">
              <a:rPr lang="en-US" smtClean="0"/>
              <a:t>33</a:t>
            </a:fld>
            <a:endParaRPr lang="en-US"/>
          </a:p>
        </p:txBody>
      </p:sp>
      <p:sp>
        <p:nvSpPr>
          <p:cNvPr id="5" name="Title 4">
            <a:extLst>
              <a:ext uri="{FF2B5EF4-FFF2-40B4-BE49-F238E27FC236}">
                <a16:creationId xmlns:a16="http://schemas.microsoft.com/office/drawing/2014/main" id="{4A0E26E9-00A8-3334-AB49-119B4D9BA1E8}"/>
              </a:ext>
            </a:extLst>
          </p:cNvPr>
          <p:cNvSpPr>
            <a:spLocks noGrp="1"/>
          </p:cNvSpPr>
          <p:nvPr>
            <p:ph type="title"/>
          </p:nvPr>
        </p:nvSpPr>
        <p:spPr/>
        <p:txBody>
          <a:bodyPr/>
          <a:lstStyle/>
          <a:p>
            <a:r>
              <a:rPr lang="en-US" dirty="0"/>
              <a:t>Questions (4)</a:t>
            </a:r>
          </a:p>
        </p:txBody>
      </p:sp>
    </p:spTree>
    <p:extLst>
      <p:ext uri="{BB962C8B-B14F-4D97-AF65-F5344CB8AC3E}">
        <p14:creationId xmlns:p14="http://schemas.microsoft.com/office/powerpoint/2010/main" val="8494183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AD6D2-2BC4-9C12-1387-396FDAC2ACE3}"/>
              </a:ext>
            </a:extLst>
          </p:cNvPr>
          <p:cNvSpPr>
            <a:spLocks noGrp="1"/>
          </p:cNvSpPr>
          <p:nvPr>
            <p:ph type="title"/>
          </p:nvPr>
        </p:nvSpPr>
        <p:spPr/>
        <p:txBody>
          <a:bodyPr/>
          <a:lstStyle/>
          <a:p>
            <a:r>
              <a:rPr lang="en-US" dirty="0"/>
              <a:t>Matrix Formulation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511DDF3-CB50-FE0A-1A93-20AD04313CB9}"/>
                  </a:ext>
                </a:extLst>
              </p:cNvPr>
              <p:cNvSpPr>
                <a:spLocks noGrp="1"/>
              </p:cNvSpPr>
              <p:nvPr>
                <p:ph idx="1"/>
              </p:nvPr>
            </p:nvSpPr>
            <p:spPr/>
            <p:txBody>
              <a:bodyPr/>
              <a:lstStyle/>
              <a:p>
                <a:pPr marL="0" indent="0">
                  <a:buNone/>
                </a:pPr>
                <a:r>
                  <a:rPr lang="en-US" dirty="0"/>
                  <a:t>Equivalent formulation to recursive equation given</a:t>
                </a:r>
              </a:p>
              <a:p>
                <a:pPr lvl="1"/>
                <a:r>
                  <a:rPr lang="en-US" dirty="0"/>
                  <a:t>Transition matrix </a:t>
                </a:r>
                <a14:m>
                  <m:oMath xmlns:m="http://schemas.openxmlformats.org/officeDocument/2006/math">
                    <m:r>
                      <a:rPr lang="en-US" b="0" i="1" smtClean="0">
                        <a:latin typeface="Cambria Math" panose="02040503050406030204" pitchFamily="18" charset="0"/>
                      </a:rPr>
                      <m:t>𝑇</m:t>
                    </m:r>
                  </m:oMath>
                </a14:m>
                <a:endParaRPr lang="en-US" dirty="0"/>
              </a:p>
              <a:p>
                <a:pPr lvl="1"/>
                <a:r>
                  <a:rPr lang="en-US" dirty="0"/>
                  <a:t>Observation matrix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𝑂</m:t>
                        </m:r>
                      </m:e>
                      <m:sub>
                        <m:r>
                          <a:rPr lang="en-US" b="0" i="1" smtClean="0">
                            <a:latin typeface="Cambria Math" panose="02040503050406030204" pitchFamily="18" charset="0"/>
                          </a:rPr>
                          <m:t>𝑡</m:t>
                        </m:r>
                      </m:sub>
                    </m:sSub>
                  </m:oMath>
                </a14:m>
                <a:r>
                  <a:rPr lang="en-US" dirty="0"/>
                  <a:t>, with state likelihoods for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𝑡</m:t>
                        </m:r>
                      </m:sub>
                    </m:sSub>
                  </m:oMath>
                </a14:m>
                <a:r>
                  <a:rPr lang="en-US" dirty="0"/>
                  <a:t> along diagonal</a:t>
                </a:r>
              </a:p>
              <a:p>
                <a:pPr lvl="1"/>
                <a:r>
                  <a:rPr lang="en-US" dirty="0"/>
                  <a:t>For example, </a:t>
                </a:r>
                <a14:m>
                  <m:oMath xmlns:m="http://schemas.openxmlformats.org/officeDocument/2006/math">
                    <m:r>
                      <a:rPr lang="en-US" b="0" i="1" smtClean="0">
                        <a:latin typeface="Cambria Math" panose="02040503050406030204" pitchFamily="18" charset="0"/>
                      </a:rPr>
                      <m:t>𝑇</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m>
                          <m:mPr>
                            <m:mcs>
                              <m:mc>
                                <m:mcPr>
                                  <m:count m:val="2"/>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0.9</m:t>
                              </m:r>
                            </m:e>
                            <m:e>
                              <m:r>
                                <a:rPr lang="en-US" b="0" i="1" smtClean="0">
                                  <a:latin typeface="Cambria Math" panose="02040503050406030204" pitchFamily="18" charset="0"/>
                                </a:rPr>
                                <m:t>0.3</m:t>
                              </m:r>
                            </m:e>
                          </m:mr>
                          <m:mr>
                            <m:e>
                              <m:r>
                                <a:rPr lang="en-US" b="0" i="1" smtClean="0">
                                  <a:latin typeface="Cambria Math" panose="02040503050406030204" pitchFamily="18" charset="0"/>
                                </a:rPr>
                                <m:t>0.1</m:t>
                              </m:r>
                            </m:e>
                            <m:e>
                              <m:r>
                                <a:rPr lang="en-US" b="0" i="1" smtClean="0">
                                  <a:latin typeface="Cambria Math" panose="02040503050406030204" pitchFamily="18" charset="0"/>
                                </a:rPr>
                                <m:t>0.7</m:t>
                              </m:r>
                            </m:e>
                          </m:mr>
                        </m:m>
                      </m:e>
                    </m:d>
                  </m:oMath>
                </a14:m>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1</m:t>
                        </m:r>
                      </m:sub>
                    </m:sSub>
                    <m:r>
                      <a:rPr lang="en-US" b="0" i="1" smtClean="0">
                        <a:latin typeface="Cambria Math" panose="02040503050406030204" pitchFamily="18" charset="0"/>
                      </a:rPr>
                      <m:t>=</m:t>
                    </m:r>
                    <m:r>
                      <m:rPr>
                        <m:sty m:val="p"/>
                      </m:rPr>
                      <a:rPr lang="en-US" b="0" i="0" smtClean="0">
                        <a:latin typeface="Cambria Math" panose="02040503050406030204" pitchFamily="18" charset="0"/>
                      </a:rPr>
                      <m:t>true</m:t>
                    </m:r>
                  </m:oMath>
                </a14:m>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𝑂</m:t>
                        </m:r>
                      </m:e>
                      <m:sub>
                        <m:r>
                          <a:rPr lang="en-US" b="0" i="1" smtClean="0">
                            <a:latin typeface="Cambria Math" panose="02040503050406030204" pitchFamily="18" charset="0"/>
                          </a:rPr>
                          <m:t>1</m:t>
                        </m:r>
                      </m:sub>
                    </m:sSub>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m>
                          <m:mPr>
                            <m:mcs>
                              <m:mc>
                                <m:mcPr>
                                  <m:count m:val="2"/>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0.2</m:t>
                              </m:r>
                            </m:e>
                            <m:e>
                              <m:r>
                                <a:rPr lang="en-US" b="0" i="1" smtClean="0">
                                  <a:latin typeface="Cambria Math" panose="02040503050406030204" pitchFamily="18" charset="0"/>
                                </a:rPr>
                                <m:t>0</m:t>
                              </m:r>
                            </m:e>
                          </m:mr>
                          <m:mr>
                            <m:e>
                              <m:r>
                                <a:rPr lang="en-US" b="0" i="1" smtClean="0">
                                  <a:latin typeface="Cambria Math" panose="02040503050406030204" pitchFamily="18" charset="0"/>
                                </a:rPr>
                                <m:t>0</m:t>
                              </m:r>
                            </m:e>
                            <m:e>
                              <m:r>
                                <a:rPr lang="en-US" b="0" i="1" smtClean="0">
                                  <a:latin typeface="Cambria Math" panose="02040503050406030204" pitchFamily="18" charset="0"/>
                                </a:rPr>
                                <m:t>0.9</m:t>
                              </m:r>
                            </m:e>
                          </m:mr>
                        </m:m>
                      </m:e>
                    </m:d>
                  </m:oMath>
                </a14:m>
                <a:endParaRPr lang="en-US" dirty="0"/>
              </a:p>
              <a:p>
                <a:r>
                  <a:rPr lang="en-US" dirty="0"/>
                  <a:t>Filtering</a:t>
                </a:r>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1:</m:t>
                        </m:r>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𝛼</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𝑂</m:t>
                        </m:r>
                      </m:e>
                      <m:sub>
                        <m:r>
                          <a:rPr lang="en-US" b="0" i="1" smtClean="0">
                            <a:latin typeface="Cambria Math" panose="02040503050406030204" pitchFamily="18" charset="0"/>
                            <a:ea typeface="Cambria Math" panose="02040503050406030204" pitchFamily="18" charset="0"/>
                          </a:rPr>
                          <m:t>𝑡</m:t>
                        </m:r>
                        <m:r>
                          <a:rPr lang="en-US" b="0" i="1" smtClean="0">
                            <a:latin typeface="Cambria Math" panose="02040503050406030204" pitchFamily="18" charset="0"/>
                            <a:ea typeface="Cambria Math" panose="02040503050406030204" pitchFamily="18" charset="0"/>
                          </a:rPr>
                          <m:t>+1</m:t>
                        </m:r>
                      </m:sub>
                    </m:sSub>
                    <m:sSup>
                      <m:sSupPr>
                        <m:ctrlPr>
                          <a:rPr lang="en-US" i="1">
                            <a:latin typeface="Cambria Math" panose="02040503050406030204" pitchFamily="18" charset="0"/>
                          </a:rPr>
                        </m:ctrlPr>
                      </m:sSupPr>
                      <m:e>
                        <m:r>
                          <a:rPr lang="en-US" i="1">
                            <a:latin typeface="Cambria Math" panose="02040503050406030204" pitchFamily="18" charset="0"/>
                          </a:rPr>
                          <m:t>𝑇</m:t>
                        </m:r>
                      </m:e>
                      <m:sup>
                        <m:r>
                          <a:rPr lang="en-US" i="1">
                            <a:latin typeface="Cambria Math" panose="02040503050406030204" pitchFamily="18" charset="0"/>
                          </a:rPr>
                          <m:t>⊤</m:t>
                        </m:r>
                      </m:sup>
                    </m:sSup>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1:</m:t>
                        </m:r>
                        <m:r>
                          <a:rPr lang="en-US" b="0" i="1" smtClean="0">
                            <a:latin typeface="Cambria Math" panose="02040503050406030204" pitchFamily="18" charset="0"/>
                          </a:rPr>
                          <m:t>𝑡</m:t>
                        </m:r>
                      </m:sub>
                    </m:sSub>
                  </m:oMath>
                </a14:m>
                <a:endParaRPr lang="en-US" dirty="0"/>
              </a:p>
            </p:txBody>
          </p:sp>
        </mc:Choice>
        <mc:Fallback xmlns="">
          <p:sp>
            <p:nvSpPr>
              <p:cNvPr id="3" name="Content Placeholder 2">
                <a:extLst>
                  <a:ext uri="{FF2B5EF4-FFF2-40B4-BE49-F238E27FC236}">
                    <a16:creationId xmlns:a16="http://schemas.microsoft.com/office/drawing/2014/main" id="{A511DDF3-CB50-FE0A-1A93-20AD04313CB9}"/>
                  </a:ext>
                </a:extLst>
              </p:cNvPr>
              <p:cNvSpPr>
                <a:spLocks noGrp="1" noRot="1" noChangeAspect="1" noMove="1" noResize="1" noEditPoints="1" noAdjustHandles="1" noChangeArrowheads="1" noChangeShapeType="1" noTextEdit="1"/>
              </p:cNvSpPr>
              <p:nvPr>
                <p:ph idx="1"/>
              </p:nvPr>
            </p:nvSpPr>
            <p:spPr>
              <a:blipFill>
                <a:blip r:embed="rId2"/>
                <a:stretch>
                  <a:fillRect l="-90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FE171A26-9249-557B-4A59-CBC2166C3DAF}"/>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5CF2D73D-86C3-315A-5AE0-34FF7F59DFB2}"/>
              </a:ext>
            </a:extLst>
          </p:cNvPr>
          <p:cNvSpPr>
            <a:spLocks noGrp="1"/>
          </p:cNvSpPr>
          <p:nvPr>
            <p:ph type="sldNum" sz="quarter" idx="12"/>
          </p:nvPr>
        </p:nvSpPr>
        <p:spPr/>
        <p:txBody>
          <a:bodyPr/>
          <a:lstStyle/>
          <a:p>
            <a:fld id="{0C6CD854-DD62-6C4B-87F1-66B34D688D3F}" type="slidenum">
              <a:rPr lang="en-US" smtClean="0"/>
              <a:t>34</a:t>
            </a:fld>
            <a:endParaRPr lang="en-US"/>
          </a:p>
        </p:txBody>
      </p:sp>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CC12C015-236E-34F2-1D80-4BE88836890F}"/>
                  </a:ext>
                </a:extLst>
              </p:cNvPr>
              <p:cNvGraphicFramePr>
                <a:graphicFrameLocks noGrp="1"/>
              </p:cNvGraphicFramePr>
              <p:nvPr>
                <p:extLst>
                  <p:ext uri="{D42A27DB-BD31-4B8C-83A1-F6EECF244321}">
                    <p14:modId xmlns:p14="http://schemas.microsoft.com/office/powerpoint/2010/main" val="2707809321"/>
                  </p:ext>
                </p:extLst>
              </p:nvPr>
            </p:nvGraphicFramePr>
            <p:xfrm>
              <a:off x="8511100" y="2464918"/>
              <a:ext cx="3183741" cy="1524000"/>
            </p:xfrm>
            <a:graphic>
              <a:graphicData uri="http://schemas.openxmlformats.org/drawingml/2006/table">
                <a:tbl>
                  <a:tblPr firstRow="1" bandRow="1">
                    <a:tableStyleId>{5C22544A-7EE6-4342-B048-85BDC9FD1C3A}</a:tableStyleId>
                  </a:tblPr>
                  <a:tblGrid>
                    <a:gridCol w="974636">
                      <a:extLst>
                        <a:ext uri="{9D8B030D-6E8A-4147-A177-3AD203B41FA5}">
                          <a16:colId xmlns:a16="http://schemas.microsoft.com/office/drawing/2014/main" val="3965263106"/>
                        </a:ext>
                      </a:extLst>
                    </a:gridCol>
                    <a:gridCol w="1019331">
                      <a:extLst>
                        <a:ext uri="{9D8B030D-6E8A-4147-A177-3AD203B41FA5}">
                          <a16:colId xmlns:a16="http://schemas.microsoft.com/office/drawing/2014/main" val="3176390986"/>
                        </a:ext>
                      </a:extLst>
                    </a:gridCol>
                    <a:gridCol w="1189774">
                      <a:extLst>
                        <a:ext uri="{9D8B030D-6E8A-4147-A177-3AD203B41FA5}">
                          <a16:colId xmlns:a16="http://schemas.microsoft.com/office/drawing/2014/main" val="1386275839"/>
                        </a:ext>
                      </a:extLst>
                    </a:gridCol>
                  </a:tblGrid>
                  <a:tr h="271945">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𝑾</m:t>
                                    </m:r>
                                  </m:e>
                                  <m:sub>
                                    <m:r>
                                      <a:rPr lang="en-US" sz="1400" b="1" i="1" smtClean="0">
                                        <a:solidFill>
                                          <a:schemeClr val="tx1"/>
                                        </a:solidFill>
                                        <a:latin typeface="Cambria Math" panose="02040503050406030204" pitchFamily="18" charset="0"/>
                                      </a:rPr>
                                      <m:t>𝒕</m:t>
                                    </m:r>
                                    <m:r>
                                      <a:rPr lang="en-US" sz="1400" b="1" i="1" smtClean="0">
                                        <a:solidFill>
                                          <a:schemeClr val="tx1"/>
                                        </a:solidFill>
                                        <a:latin typeface="Cambria Math" panose="02040503050406030204" pitchFamily="18" charset="0"/>
                                      </a:rPr>
                                      <m:t>−</m:t>
                                    </m:r>
                                    <m:r>
                                      <a:rPr lang="en-US" sz="1400" b="1" i="1" smtClean="0">
                                        <a:solidFill>
                                          <a:schemeClr val="tx1"/>
                                        </a:solidFill>
                                        <a:latin typeface="Cambria Math" panose="02040503050406030204" pitchFamily="18" charset="0"/>
                                      </a:rPr>
                                      <m:t>𝟏</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𝑾</m:t>
                                    </m:r>
                                  </m:e>
                                  <m:sub>
                                    <m:r>
                                      <a:rPr lang="en-US" sz="1400" b="1" i="1" smtClean="0">
                                        <a:solidFill>
                                          <a:schemeClr val="tx1"/>
                                        </a:solidFill>
                                        <a:latin typeface="Cambria Math" panose="02040503050406030204" pitchFamily="18" charset="0"/>
                                      </a:rPr>
                                      <m:t>𝒕</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1" i="1" smtClean="0">
                                    <a:solidFill>
                                      <a:schemeClr val="tx1"/>
                                    </a:solidFill>
                                    <a:latin typeface="Cambria Math" panose="02040503050406030204" pitchFamily="18" charset="0"/>
                                  </a:rPr>
                                  <m:t>𝑷</m:t>
                                </m:r>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𝑾</m:t>
                                    </m:r>
                                  </m:e>
                                  <m:sub>
                                    <m:r>
                                      <a:rPr lang="en-US" sz="1400" b="1" i="1" smtClean="0">
                                        <a:solidFill>
                                          <a:schemeClr val="tx1"/>
                                        </a:solidFill>
                                        <a:latin typeface="Cambria Math" panose="02040503050406030204" pitchFamily="18" charset="0"/>
                                      </a:rPr>
                                      <m:t>𝒕</m:t>
                                    </m:r>
                                  </m:sub>
                                </m:sSub>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𝑾</m:t>
                                    </m:r>
                                  </m:e>
                                  <m:sub>
                                    <m:r>
                                      <a:rPr lang="en-US" sz="1400" b="1" i="1" smtClean="0">
                                        <a:solidFill>
                                          <a:schemeClr val="tx1"/>
                                        </a:solidFill>
                                        <a:latin typeface="Cambria Math" panose="02040503050406030204" pitchFamily="18" charset="0"/>
                                      </a:rPr>
                                      <m:t>𝒕</m:t>
                                    </m:r>
                                    <m:r>
                                      <a:rPr lang="en-US" sz="1400" b="1" i="1" smtClean="0">
                                        <a:solidFill>
                                          <a:schemeClr val="tx1"/>
                                        </a:solidFill>
                                        <a:latin typeface="Cambria Math" panose="02040503050406030204" pitchFamily="18" charset="0"/>
                                      </a:rPr>
                                      <m:t>−</m:t>
                                    </m:r>
                                    <m:r>
                                      <a:rPr lang="en-US" sz="1400" b="1" i="1" smtClean="0">
                                        <a:solidFill>
                                          <a:schemeClr val="tx1"/>
                                        </a:solidFill>
                                        <a:latin typeface="Cambria Math" panose="02040503050406030204" pitchFamily="18" charset="0"/>
                                      </a:rPr>
                                      <m:t>𝟏</m:t>
                                    </m:r>
                                  </m:sub>
                                </m:sSub>
                                <m:r>
                                  <a:rPr lang="en-US" sz="1400" b="1" i="1" smtClean="0">
                                    <a:solidFill>
                                      <a:schemeClr val="tx1"/>
                                    </a:solidFill>
                                    <a:latin typeface="Cambria Math" panose="02040503050406030204" pitchFamily="18" charset="0"/>
                                  </a:rPr>
                                  <m:t>)</m:t>
                                </m:r>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561047"/>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0.9</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9412012"/>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0.1</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98291991"/>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0.3</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272103"/>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0.7</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7711307"/>
                      </a:ext>
                    </a:extLst>
                  </a:tr>
                </a:tbl>
              </a:graphicData>
            </a:graphic>
          </p:graphicFrame>
        </mc:Choice>
        <mc:Fallback xmlns="">
          <p:graphicFrame>
            <p:nvGraphicFramePr>
              <p:cNvPr id="6" name="Table 5">
                <a:extLst>
                  <a:ext uri="{FF2B5EF4-FFF2-40B4-BE49-F238E27FC236}">
                    <a16:creationId xmlns:a16="http://schemas.microsoft.com/office/drawing/2014/main" id="{CC12C015-236E-34F2-1D80-4BE88836890F}"/>
                  </a:ext>
                </a:extLst>
              </p:cNvPr>
              <p:cNvGraphicFramePr>
                <a:graphicFrameLocks noGrp="1"/>
              </p:cNvGraphicFramePr>
              <p:nvPr>
                <p:extLst>
                  <p:ext uri="{D42A27DB-BD31-4B8C-83A1-F6EECF244321}">
                    <p14:modId xmlns:p14="http://schemas.microsoft.com/office/powerpoint/2010/main" val="2707809321"/>
                  </p:ext>
                </p:extLst>
              </p:nvPr>
            </p:nvGraphicFramePr>
            <p:xfrm>
              <a:off x="8511100" y="2464918"/>
              <a:ext cx="3183741" cy="1524000"/>
            </p:xfrm>
            <a:graphic>
              <a:graphicData uri="http://schemas.openxmlformats.org/drawingml/2006/table">
                <a:tbl>
                  <a:tblPr firstRow="1" bandRow="1">
                    <a:tableStyleId>{5C22544A-7EE6-4342-B048-85BDC9FD1C3A}</a:tableStyleId>
                  </a:tblPr>
                  <a:tblGrid>
                    <a:gridCol w="974636">
                      <a:extLst>
                        <a:ext uri="{9D8B030D-6E8A-4147-A177-3AD203B41FA5}">
                          <a16:colId xmlns:a16="http://schemas.microsoft.com/office/drawing/2014/main" val="3965263106"/>
                        </a:ext>
                      </a:extLst>
                    </a:gridCol>
                    <a:gridCol w="1019331">
                      <a:extLst>
                        <a:ext uri="{9D8B030D-6E8A-4147-A177-3AD203B41FA5}">
                          <a16:colId xmlns:a16="http://schemas.microsoft.com/office/drawing/2014/main" val="3176390986"/>
                        </a:ext>
                      </a:extLst>
                    </a:gridCol>
                    <a:gridCol w="1189774">
                      <a:extLst>
                        <a:ext uri="{9D8B030D-6E8A-4147-A177-3AD203B41FA5}">
                          <a16:colId xmlns:a16="http://schemas.microsoft.com/office/drawing/2014/main" val="1386275839"/>
                        </a:ext>
                      </a:extLst>
                    </a:gridCol>
                  </a:tblGrid>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99" t="-4167" r="-228571" b="-4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97500" t="-4167" r="-120000" b="-4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68085" t="-4167" r="-2128" b="-408333"/>
                          </a:stretch>
                        </a:blipFill>
                      </a:tcPr>
                    </a:tc>
                    <a:extLst>
                      <a:ext uri="{0D108BD9-81ED-4DB2-BD59-A6C34878D82A}">
                        <a16:rowId xmlns:a16="http://schemas.microsoft.com/office/drawing/2014/main" val="374561047"/>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99" t="-104167" r="-228571" b="-3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97500" t="-104167" r="-120000" b="-3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68085" t="-104167" r="-2128" b="-308333"/>
                          </a:stretch>
                        </a:blipFill>
                      </a:tcPr>
                    </a:tc>
                    <a:extLst>
                      <a:ext uri="{0D108BD9-81ED-4DB2-BD59-A6C34878D82A}">
                        <a16:rowId xmlns:a16="http://schemas.microsoft.com/office/drawing/2014/main" val="1049412012"/>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99" t="-196000" r="-228571" b="-196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97500" t="-196000" r="-120000" b="-196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68085" t="-196000" r="-2128" b="-196000"/>
                          </a:stretch>
                        </a:blipFill>
                      </a:tcPr>
                    </a:tc>
                    <a:extLst>
                      <a:ext uri="{0D108BD9-81ED-4DB2-BD59-A6C34878D82A}">
                        <a16:rowId xmlns:a16="http://schemas.microsoft.com/office/drawing/2014/main" val="2798291991"/>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99" t="-308333" r="-228571" b="-10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97500" t="-308333" r="-120000" b="-10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68085" t="-308333" r="-2128" b="-104167"/>
                          </a:stretch>
                        </a:blipFill>
                      </a:tcPr>
                    </a:tc>
                    <a:extLst>
                      <a:ext uri="{0D108BD9-81ED-4DB2-BD59-A6C34878D82A}">
                        <a16:rowId xmlns:a16="http://schemas.microsoft.com/office/drawing/2014/main" val="759272103"/>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99" t="-408333" r="-228571" b="-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97500" t="-408333" r="-120000" b="-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68085" t="-408333" r="-2128" b="-4167"/>
                          </a:stretch>
                        </a:blipFill>
                      </a:tcPr>
                    </a:tc>
                    <a:extLst>
                      <a:ext uri="{0D108BD9-81ED-4DB2-BD59-A6C34878D82A}">
                        <a16:rowId xmlns:a16="http://schemas.microsoft.com/office/drawing/2014/main" val="4167711307"/>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7" name="Table 6">
                <a:extLst>
                  <a:ext uri="{FF2B5EF4-FFF2-40B4-BE49-F238E27FC236}">
                    <a16:creationId xmlns:a16="http://schemas.microsoft.com/office/drawing/2014/main" id="{04ABADC4-C6B9-FDF1-BAF6-5A412DAED37D}"/>
                  </a:ext>
                </a:extLst>
              </p:cNvPr>
              <p:cNvGraphicFramePr>
                <a:graphicFrameLocks noGrp="1"/>
              </p:cNvGraphicFramePr>
              <p:nvPr>
                <p:extLst>
                  <p:ext uri="{D42A27DB-BD31-4B8C-83A1-F6EECF244321}">
                    <p14:modId xmlns:p14="http://schemas.microsoft.com/office/powerpoint/2010/main" val="3183886120"/>
                  </p:ext>
                </p:extLst>
              </p:nvPr>
            </p:nvGraphicFramePr>
            <p:xfrm>
              <a:off x="8511100" y="4445782"/>
              <a:ext cx="3183741" cy="1524000"/>
            </p:xfrm>
            <a:graphic>
              <a:graphicData uri="http://schemas.openxmlformats.org/drawingml/2006/table">
                <a:tbl>
                  <a:tblPr firstRow="1" bandRow="1">
                    <a:tableStyleId>{5C22544A-7EE6-4342-B048-85BDC9FD1C3A}</a:tableStyleId>
                  </a:tblPr>
                  <a:tblGrid>
                    <a:gridCol w="974636">
                      <a:extLst>
                        <a:ext uri="{9D8B030D-6E8A-4147-A177-3AD203B41FA5}">
                          <a16:colId xmlns:a16="http://schemas.microsoft.com/office/drawing/2014/main" val="3965263106"/>
                        </a:ext>
                      </a:extLst>
                    </a:gridCol>
                    <a:gridCol w="1019331">
                      <a:extLst>
                        <a:ext uri="{9D8B030D-6E8A-4147-A177-3AD203B41FA5}">
                          <a16:colId xmlns:a16="http://schemas.microsoft.com/office/drawing/2014/main" val="3176390986"/>
                        </a:ext>
                      </a:extLst>
                    </a:gridCol>
                    <a:gridCol w="1189774">
                      <a:extLst>
                        <a:ext uri="{9D8B030D-6E8A-4147-A177-3AD203B41FA5}">
                          <a16:colId xmlns:a16="http://schemas.microsoft.com/office/drawing/2014/main" val="1386275839"/>
                        </a:ext>
                      </a:extLst>
                    </a:gridCol>
                  </a:tblGrid>
                  <a:tr h="271945">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𝑾</m:t>
                                    </m:r>
                                  </m:e>
                                  <m:sub>
                                    <m:r>
                                      <a:rPr lang="en-US" sz="1400" b="1" i="1" smtClean="0">
                                        <a:solidFill>
                                          <a:schemeClr val="tx1"/>
                                        </a:solidFill>
                                        <a:latin typeface="Cambria Math" panose="02040503050406030204" pitchFamily="18" charset="0"/>
                                      </a:rPr>
                                      <m:t>𝒕</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𝑼</m:t>
                                    </m:r>
                                  </m:e>
                                  <m:sub>
                                    <m:r>
                                      <a:rPr lang="en-US" sz="1400" b="1" i="1" smtClean="0">
                                        <a:solidFill>
                                          <a:schemeClr val="tx1"/>
                                        </a:solidFill>
                                        <a:latin typeface="Cambria Math" panose="02040503050406030204" pitchFamily="18" charset="0"/>
                                      </a:rPr>
                                      <m:t>𝒕</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1" i="1" smtClean="0">
                                    <a:solidFill>
                                      <a:schemeClr val="tx1"/>
                                    </a:solidFill>
                                    <a:latin typeface="Cambria Math" panose="02040503050406030204" pitchFamily="18" charset="0"/>
                                  </a:rPr>
                                  <m:t>𝑷</m:t>
                                </m:r>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𝑼</m:t>
                                    </m:r>
                                  </m:e>
                                  <m:sub>
                                    <m:r>
                                      <a:rPr lang="en-US" sz="1400" b="1" i="1" smtClean="0">
                                        <a:solidFill>
                                          <a:schemeClr val="tx1"/>
                                        </a:solidFill>
                                        <a:latin typeface="Cambria Math" panose="02040503050406030204" pitchFamily="18" charset="0"/>
                                      </a:rPr>
                                      <m:t>𝒕</m:t>
                                    </m:r>
                                  </m:sub>
                                </m:sSub>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𝑾</m:t>
                                    </m:r>
                                  </m:e>
                                  <m:sub>
                                    <m:r>
                                      <a:rPr lang="en-US" sz="1400" b="1" i="1" smtClean="0">
                                        <a:solidFill>
                                          <a:schemeClr val="tx1"/>
                                        </a:solidFill>
                                        <a:latin typeface="Cambria Math" panose="02040503050406030204" pitchFamily="18" charset="0"/>
                                      </a:rPr>
                                      <m:t>𝒕</m:t>
                                    </m:r>
                                  </m:sub>
                                </m:sSub>
                                <m:r>
                                  <a:rPr lang="en-US" sz="1400" b="1" i="1" smtClean="0">
                                    <a:solidFill>
                                      <a:schemeClr val="tx1"/>
                                    </a:solidFill>
                                    <a:latin typeface="Cambria Math" panose="02040503050406030204" pitchFamily="18" charset="0"/>
                                  </a:rPr>
                                  <m:t>)</m:t>
                                </m:r>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561047"/>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true</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0.2</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9412012"/>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false</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0.8</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98291991"/>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true</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0.9</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272103"/>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false</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0.1</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7711307"/>
                      </a:ext>
                    </a:extLst>
                  </a:tr>
                </a:tbl>
              </a:graphicData>
            </a:graphic>
          </p:graphicFrame>
        </mc:Choice>
        <mc:Fallback xmlns="">
          <p:graphicFrame>
            <p:nvGraphicFramePr>
              <p:cNvPr id="7" name="Table 6">
                <a:extLst>
                  <a:ext uri="{FF2B5EF4-FFF2-40B4-BE49-F238E27FC236}">
                    <a16:creationId xmlns:a16="http://schemas.microsoft.com/office/drawing/2014/main" id="{04ABADC4-C6B9-FDF1-BAF6-5A412DAED37D}"/>
                  </a:ext>
                </a:extLst>
              </p:cNvPr>
              <p:cNvGraphicFramePr>
                <a:graphicFrameLocks noGrp="1"/>
              </p:cNvGraphicFramePr>
              <p:nvPr>
                <p:extLst>
                  <p:ext uri="{D42A27DB-BD31-4B8C-83A1-F6EECF244321}">
                    <p14:modId xmlns:p14="http://schemas.microsoft.com/office/powerpoint/2010/main" val="3183886120"/>
                  </p:ext>
                </p:extLst>
              </p:nvPr>
            </p:nvGraphicFramePr>
            <p:xfrm>
              <a:off x="8511100" y="4445782"/>
              <a:ext cx="3183741" cy="1524000"/>
            </p:xfrm>
            <a:graphic>
              <a:graphicData uri="http://schemas.openxmlformats.org/drawingml/2006/table">
                <a:tbl>
                  <a:tblPr firstRow="1" bandRow="1">
                    <a:tableStyleId>{5C22544A-7EE6-4342-B048-85BDC9FD1C3A}</a:tableStyleId>
                  </a:tblPr>
                  <a:tblGrid>
                    <a:gridCol w="974636">
                      <a:extLst>
                        <a:ext uri="{9D8B030D-6E8A-4147-A177-3AD203B41FA5}">
                          <a16:colId xmlns:a16="http://schemas.microsoft.com/office/drawing/2014/main" val="3965263106"/>
                        </a:ext>
                      </a:extLst>
                    </a:gridCol>
                    <a:gridCol w="1019331">
                      <a:extLst>
                        <a:ext uri="{9D8B030D-6E8A-4147-A177-3AD203B41FA5}">
                          <a16:colId xmlns:a16="http://schemas.microsoft.com/office/drawing/2014/main" val="3176390986"/>
                        </a:ext>
                      </a:extLst>
                    </a:gridCol>
                    <a:gridCol w="1189774">
                      <a:extLst>
                        <a:ext uri="{9D8B030D-6E8A-4147-A177-3AD203B41FA5}">
                          <a16:colId xmlns:a16="http://schemas.microsoft.com/office/drawing/2014/main" val="1386275839"/>
                        </a:ext>
                      </a:extLst>
                    </a:gridCol>
                  </a:tblGrid>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299" t="-4167" r="-228571" b="-4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97500" t="-4167" r="-120000" b="-4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68085" t="-4167" r="-2128" b="-408333"/>
                          </a:stretch>
                        </a:blipFill>
                      </a:tcPr>
                    </a:tc>
                    <a:extLst>
                      <a:ext uri="{0D108BD9-81ED-4DB2-BD59-A6C34878D82A}">
                        <a16:rowId xmlns:a16="http://schemas.microsoft.com/office/drawing/2014/main" val="374561047"/>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299" t="-104167" r="-228571" b="-3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97500" t="-104167" r="-120000" b="-3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68085" t="-104167" r="-2128" b="-308333"/>
                          </a:stretch>
                        </a:blipFill>
                      </a:tcPr>
                    </a:tc>
                    <a:extLst>
                      <a:ext uri="{0D108BD9-81ED-4DB2-BD59-A6C34878D82A}">
                        <a16:rowId xmlns:a16="http://schemas.microsoft.com/office/drawing/2014/main" val="1049412012"/>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299" t="-196000" r="-228571" b="-196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97500" t="-196000" r="-120000" b="-196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68085" t="-196000" r="-2128" b="-196000"/>
                          </a:stretch>
                        </a:blipFill>
                      </a:tcPr>
                    </a:tc>
                    <a:extLst>
                      <a:ext uri="{0D108BD9-81ED-4DB2-BD59-A6C34878D82A}">
                        <a16:rowId xmlns:a16="http://schemas.microsoft.com/office/drawing/2014/main" val="2798291991"/>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299" t="-308333" r="-228571" b="-10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97500" t="-308333" r="-120000" b="-10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68085" t="-308333" r="-2128" b="-104167"/>
                          </a:stretch>
                        </a:blipFill>
                      </a:tcPr>
                    </a:tc>
                    <a:extLst>
                      <a:ext uri="{0D108BD9-81ED-4DB2-BD59-A6C34878D82A}">
                        <a16:rowId xmlns:a16="http://schemas.microsoft.com/office/drawing/2014/main" val="759272103"/>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299" t="-408333" r="-228571" b="-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97500" t="-408333" r="-120000" b="-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68085" t="-408333" r="-2128" b="-4167"/>
                          </a:stretch>
                        </a:blipFill>
                      </a:tcPr>
                    </a:tc>
                    <a:extLst>
                      <a:ext uri="{0D108BD9-81ED-4DB2-BD59-A6C34878D82A}">
                        <a16:rowId xmlns:a16="http://schemas.microsoft.com/office/drawing/2014/main" val="4167711307"/>
                      </a:ext>
                    </a:extLst>
                  </a:tr>
                </a:tbl>
              </a:graphicData>
            </a:graphic>
          </p:graphicFrame>
        </mc:Fallback>
      </mc:AlternateContent>
      <p:pic>
        <p:nvPicPr>
          <p:cNvPr id="8" name="Picture 7" descr="Illustration of the sun on the left and a rain cloud on the right.">
            <a:extLst>
              <a:ext uri="{FF2B5EF4-FFF2-40B4-BE49-F238E27FC236}">
                <a16:creationId xmlns:a16="http://schemas.microsoft.com/office/drawing/2014/main" id="{2CD65D0B-C00E-5D35-AACA-70282FE82D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92164" y="1254880"/>
            <a:ext cx="2621611" cy="890016"/>
          </a:xfrm>
          <a:prstGeom prst="rect">
            <a:avLst/>
          </a:prstGeom>
        </p:spPr>
      </p:pic>
    </p:spTree>
    <p:extLst>
      <p:ext uri="{BB962C8B-B14F-4D97-AF65-F5344CB8AC3E}">
        <p14:creationId xmlns:p14="http://schemas.microsoft.com/office/powerpoint/2010/main" val="4259565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580B7-10D9-1C33-78BD-662F3570967E}"/>
            </a:ext>
          </a:extLst>
        </p:cNvPr>
        <p:cNvGrpSpPr/>
        <p:nvPr/>
      </p:nvGrpSpPr>
      <p:grpSpPr>
        <a:xfrm>
          <a:off x="0" y="0"/>
          <a:ext cx="0" cy="0"/>
          <a:chOff x="0" y="0"/>
          <a:chExt cx="0" cy="0"/>
        </a:xfrm>
      </p:grpSpPr>
      <p:sp>
        <p:nvSpPr>
          <p:cNvPr id="47" name="Rectangle 46">
            <a:extLst>
              <a:ext uri="{FF2B5EF4-FFF2-40B4-BE49-F238E27FC236}">
                <a16:creationId xmlns:a16="http://schemas.microsoft.com/office/drawing/2014/main" id="{CABB2FAB-A3EC-0CC8-B464-0B5677A88FAF}"/>
              </a:ext>
              <a:ext uri="{C183D7F6-B498-43B3-948B-1728B52AA6E4}">
                <adec:decorative xmlns:adec="http://schemas.microsoft.com/office/drawing/2017/decorative" val="1"/>
              </a:ext>
            </a:extLst>
          </p:cNvPr>
          <p:cNvSpPr/>
          <p:nvPr/>
        </p:nvSpPr>
        <p:spPr>
          <a:xfrm>
            <a:off x="8511100" y="2775524"/>
            <a:ext cx="3183741" cy="297460"/>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F8FEC281-FFF6-93B8-108F-03C0443EA7D6}"/>
              </a:ext>
              <a:ext uri="{C183D7F6-B498-43B3-948B-1728B52AA6E4}">
                <adec:decorative xmlns:adec="http://schemas.microsoft.com/office/drawing/2017/decorative" val="1"/>
              </a:ext>
            </a:extLst>
          </p:cNvPr>
          <p:cNvSpPr/>
          <p:nvPr/>
        </p:nvSpPr>
        <p:spPr>
          <a:xfrm>
            <a:off x="8511098" y="3382221"/>
            <a:ext cx="3183741" cy="297460"/>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855C5CF4-81A1-2C5D-8BEB-E3176D68B8EF}"/>
              </a:ext>
              <a:ext uri="{C183D7F6-B498-43B3-948B-1728B52AA6E4}">
                <adec:decorative xmlns:adec="http://schemas.microsoft.com/office/drawing/2017/decorative" val="1"/>
              </a:ext>
            </a:extLst>
          </p:cNvPr>
          <p:cNvSpPr/>
          <p:nvPr/>
        </p:nvSpPr>
        <p:spPr>
          <a:xfrm>
            <a:off x="8506428" y="3078188"/>
            <a:ext cx="3183741" cy="297460"/>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910B14A6-9271-5F1F-A853-3C4368A63738}"/>
              </a:ext>
              <a:ext uri="{C183D7F6-B498-43B3-948B-1728B52AA6E4}">
                <adec:decorative xmlns:adec="http://schemas.microsoft.com/office/drawing/2017/decorative" val="1"/>
              </a:ext>
            </a:extLst>
          </p:cNvPr>
          <p:cNvSpPr/>
          <p:nvPr/>
        </p:nvSpPr>
        <p:spPr>
          <a:xfrm>
            <a:off x="8515770" y="3679681"/>
            <a:ext cx="3183741" cy="297460"/>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60EA0AAD-D704-2A22-27B3-542BBD40E837}"/>
              </a:ext>
              <a:ext uri="{C183D7F6-B498-43B3-948B-1728B52AA6E4}">
                <adec:decorative xmlns:adec="http://schemas.microsoft.com/office/drawing/2017/decorative" val="1"/>
              </a:ext>
            </a:extLst>
          </p:cNvPr>
          <p:cNvSpPr/>
          <p:nvPr/>
        </p:nvSpPr>
        <p:spPr>
          <a:xfrm>
            <a:off x="8515770" y="4745714"/>
            <a:ext cx="3183741" cy="297460"/>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AEB5D984-8049-E450-66EA-A7B8133A45EB}"/>
              </a:ext>
              <a:ext uri="{C183D7F6-B498-43B3-948B-1728B52AA6E4}">
                <adec:decorative xmlns:adec="http://schemas.microsoft.com/office/drawing/2017/decorative" val="1"/>
              </a:ext>
            </a:extLst>
          </p:cNvPr>
          <p:cNvSpPr/>
          <p:nvPr/>
        </p:nvSpPr>
        <p:spPr>
          <a:xfrm>
            <a:off x="8515770" y="5357748"/>
            <a:ext cx="3183741" cy="297460"/>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2E9E157B-0672-8295-C1F0-82CA98610EEC}"/>
              </a:ext>
              <a:ext uri="{C183D7F6-B498-43B3-948B-1728B52AA6E4}">
                <adec:decorative xmlns:adec="http://schemas.microsoft.com/office/drawing/2017/decorative" val="1"/>
              </a:ext>
            </a:extLst>
          </p:cNvPr>
          <p:cNvSpPr/>
          <p:nvPr/>
        </p:nvSpPr>
        <p:spPr>
          <a:xfrm>
            <a:off x="8515770" y="5054951"/>
            <a:ext cx="3183741" cy="297460"/>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39C92338-D85E-3D6A-9B77-D34F11A9A467}"/>
              </a:ext>
              <a:ext uri="{C183D7F6-B498-43B3-948B-1728B52AA6E4}">
                <adec:decorative xmlns:adec="http://schemas.microsoft.com/office/drawing/2017/decorative" val="1"/>
              </a:ext>
            </a:extLst>
          </p:cNvPr>
          <p:cNvSpPr/>
          <p:nvPr/>
        </p:nvSpPr>
        <p:spPr>
          <a:xfrm>
            <a:off x="8515770" y="5663017"/>
            <a:ext cx="3183741" cy="297460"/>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a:extLst>
              <a:ext uri="{FF2B5EF4-FFF2-40B4-BE49-F238E27FC236}">
                <a16:creationId xmlns:a16="http://schemas.microsoft.com/office/drawing/2014/main" id="{12FF3BB7-CC6D-B3A7-127E-1B8E69A02095}"/>
              </a:ext>
              <a:ext uri="{C183D7F6-B498-43B3-948B-1728B52AA6E4}">
                <adec:decorative xmlns:adec="http://schemas.microsoft.com/office/drawing/2017/decorative" val="1"/>
              </a:ext>
            </a:extLst>
          </p:cNvPr>
          <p:cNvCxnSpPr>
            <a:cxnSpLocks/>
            <a:stCxn id="35" idx="4"/>
            <a:endCxn id="13" idx="0"/>
          </p:cNvCxnSpPr>
          <p:nvPr/>
        </p:nvCxnSpPr>
        <p:spPr>
          <a:xfrm>
            <a:off x="3003944" y="2312947"/>
            <a:ext cx="3052"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E875BDF0-1CDF-B94F-827A-45897E970660}"/>
              </a:ext>
              <a:ext uri="{C183D7F6-B498-43B3-948B-1728B52AA6E4}">
                <adec:decorative xmlns:adec="http://schemas.microsoft.com/office/drawing/2017/decorative" val="1"/>
              </a:ext>
            </a:extLst>
          </p:cNvPr>
          <p:cNvCxnSpPr>
            <a:cxnSpLocks/>
            <a:stCxn id="33" idx="4"/>
            <a:endCxn id="15" idx="0"/>
          </p:cNvCxnSpPr>
          <p:nvPr/>
        </p:nvCxnSpPr>
        <p:spPr>
          <a:xfrm flipH="1">
            <a:off x="4536592" y="2312947"/>
            <a:ext cx="1"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96265068-FB7A-C00D-9E36-0D2A0C83E1BE}"/>
              </a:ext>
            </a:extLst>
          </p:cNvPr>
          <p:cNvSpPr>
            <a:spLocks noGrp="1"/>
          </p:cNvSpPr>
          <p:nvPr>
            <p:ph type="title"/>
          </p:nvPr>
        </p:nvSpPr>
        <p:spPr/>
        <p:txBody>
          <a:bodyPr/>
          <a:lstStyle/>
          <a:p>
            <a:r>
              <a:rPr lang="en-US" dirty="0"/>
              <a:t>Weather Filtering</a:t>
            </a:r>
          </a:p>
        </p:txBody>
      </p:sp>
      <p:sp>
        <p:nvSpPr>
          <p:cNvPr id="4" name="Date Placeholder 3">
            <a:extLst>
              <a:ext uri="{FF2B5EF4-FFF2-40B4-BE49-F238E27FC236}">
                <a16:creationId xmlns:a16="http://schemas.microsoft.com/office/drawing/2014/main" id="{60834D8E-5E93-CDCD-CD7F-24246EDCEF09}"/>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F133F820-D9CD-C2A9-03E8-CD9D41C92C39}"/>
              </a:ext>
            </a:extLst>
          </p:cNvPr>
          <p:cNvSpPr>
            <a:spLocks noGrp="1"/>
          </p:cNvSpPr>
          <p:nvPr>
            <p:ph type="sldNum" sz="quarter" idx="12"/>
          </p:nvPr>
        </p:nvSpPr>
        <p:spPr/>
        <p:txBody>
          <a:bodyPr/>
          <a:lstStyle/>
          <a:p>
            <a:fld id="{0C6CD854-DD62-6C4B-87F1-66B34D688D3F}" type="slidenum">
              <a:rPr lang="en-US" smtClean="0"/>
              <a:t>35</a:t>
            </a:fld>
            <a:endParaRPr lang="en-US"/>
          </a:p>
        </p:txBody>
      </p:sp>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21FB6C01-0EC2-2AE7-DD7D-E0F2E20C6D39}"/>
                  </a:ext>
                </a:extLst>
              </p:cNvPr>
              <p:cNvGraphicFramePr>
                <a:graphicFrameLocks noGrp="1"/>
              </p:cNvGraphicFramePr>
              <p:nvPr/>
            </p:nvGraphicFramePr>
            <p:xfrm>
              <a:off x="8511100" y="2464918"/>
              <a:ext cx="3183741" cy="1524000"/>
            </p:xfrm>
            <a:graphic>
              <a:graphicData uri="http://schemas.openxmlformats.org/drawingml/2006/table">
                <a:tbl>
                  <a:tblPr firstRow="1" bandRow="1">
                    <a:tableStyleId>{5C22544A-7EE6-4342-B048-85BDC9FD1C3A}</a:tableStyleId>
                  </a:tblPr>
                  <a:tblGrid>
                    <a:gridCol w="974636">
                      <a:extLst>
                        <a:ext uri="{9D8B030D-6E8A-4147-A177-3AD203B41FA5}">
                          <a16:colId xmlns:a16="http://schemas.microsoft.com/office/drawing/2014/main" val="3965263106"/>
                        </a:ext>
                      </a:extLst>
                    </a:gridCol>
                    <a:gridCol w="1019331">
                      <a:extLst>
                        <a:ext uri="{9D8B030D-6E8A-4147-A177-3AD203B41FA5}">
                          <a16:colId xmlns:a16="http://schemas.microsoft.com/office/drawing/2014/main" val="3176390986"/>
                        </a:ext>
                      </a:extLst>
                    </a:gridCol>
                    <a:gridCol w="1189774">
                      <a:extLst>
                        <a:ext uri="{9D8B030D-6E8A-4147-A177-3AD203B41FA5}">
                          <a16:colId xmlns:a16="http://schemas.microsoft.com/office/drawing/2014/main" val="1386275839"/>
                        </a:ext>
                      </a:extLst>
                    </a:gridCol>
                  </a:tblGrid>
                  <a:tr h="271945">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𝑾</m:t>
                                    </m:r>
                                  </m:e>
                                  <m:sub>
                                    <m:r>
                                      <a:rPr lang="en-US" sz="1400" b="1" i="1" smtClean="0">
                                        <a:solidFill>
                                          <a:schemeClr val="tx1"/>
                                        </a:solidFill>
                                        <a:latin typeface="Cambria Math" panose="02040503050406030204" pitchFamily="18" charset="0"/>
                                      </a:rPr>
                                      <m:t>𝒕</m:t>
                                    </m:r>
                                    <m:r>
                                      <a:rPr lang="en-US" sz="1400" b="1" i="1" smtClean="0">
                                        <a:solidFill>
                                          <a:schemeClr val="tx1"/>
                                        </a:solidFill>
                                        <a:latin typeface="Cambria Math" panose="02040503050406030204" pitchFamily="18" charset="0"/>
                                      </a:rPr>
                                      <m:t>−</m:t>
                                    </m:r>
                                    <m:r>
                                      <a:rPr lang="en-US" sz="1400" b="1" i="1" smtClean="0">
                                        <a:solidFill>
                                          <a:schemeClr val="tx1"/>
                                        </a:solidFill>
                                        <a:latin typeface="Cambria Math" panose="02040503050406030204" pitchFamily="18" charset="0"/>
                                      </a:rPr>
                                      <m:t>𝟏</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𝑾</m:t>
                                    </m:r>
                                  </m:e>
                                  <m:sub>
                                    <m:r>
                                      <a:rPr lang="en-US" sz="1400" b="1" i="1" smtClean="0">
                                        <a:solidFill>
                                          <a:schemeClr val="tx1"/>
                                        </a:solidFill>
                                        <a:latin typeface="Cambria Math" panose="02040503050406030204" pitchFamily="18" charset="0"/>
                                      </a:rPr>
                                      <m:t>𝒕</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1" i="1" smtClean="0">
                                    <a:solidFill>
                                      <a:schemeClr val="tx1"/>
                                    </a:solidFill>
                                    <a:latin typeface="Cambria Math" panose="02040503050406030204" pitchFamily="18" charset="0"/>
                                  </a:rPr>
                                  <m:t>𝑷</m:t>
                                </m:r>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𝑾</m:t>
                                    </m:r>
                                  </m:e>
                                  <m:sub>
                                    <m:r>
                                      <a:rPr lang="en-US" sz="1400" b="1" i="1" smtClean="0">
                                        <a:solidFill>
                                          <a:schemeClr val="tx1"/>
                                        </a:solidFill>
                                        <a:latin typeface="Cambria Math" panose="02040503050406030204" pitchFamily="18" charset="0"/>
                                      </a:rPr>
                                      <m:t>𝒕</m:t>
                                    </m:r>
                                  </m:sub>
                                </m:sSub>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𝑾</m:t>
                                    </m:r>
                                  </m:e>
                                  <m:sub>
                                    <m:r>
                                      <a:rPr lang="en-US" sz="1400" b="1" i="1" smtClean="0">
                                        <a:solidFill>
                                          <a:schemeClr val="tx1"/>
                                        </a:solidFill>
                                        <a:latin typeface="Cambria Math" panose="02040503050406030204" pitchFamily="18" charset="0"/>
                                      </a:rPr>
                                      <m:t>𝒕</m:t>
                                    </m:r>
                                    <m:r>
                                      <a:rPr lang="en-US" sz="1400" b="1" i="1" smtClean="0">
                                        <a:solidFill>
                                          <a:schemeClr val="tx1"/>
                                        </a:solidFill>
                                        <a:latin typeface="Cambria Math" panose="02040503050406030204" pitchFamily="18" charset="0"/>
                                      </a:rPr>
                                      <m:t>−</m:t>
                                    </m:r>
                                    <m:r>
                                      <a:rPr lang="en-US" sz="1400" b="1" i="1" smtClean="0">
                                        <a:solidFill>
                                          <a:schemeClr val="tx1"/>
                                        </a:solidFill>
                                        <a:latin typeface="Cambria Math" panose="02040503050406030204" pitchFamily="18" charset="0"/>
                                      </a:rPr>
                                      <m:t>𝟏</m:t>
                                    </m:r>
                                  </m:sub>
                                </m:sSub>
                                <m:r>
                                  <a:rPr lang="en-US" sz="1400" b="1" i="1" smtClean="0">
                                    <a:solidFill>
                                      <a:schemeClr val="tx1"/>
                                    </a:solidFill>
                                    <a:latin typeface="Cambria Math" panose="02040503050406030204" pitchFamily="18" charset="0"/>
                                  </a:rPr>
                                  <m:t>)</m:t>
                                </m:r>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561047"/>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0.9</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9412012"/>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0.1</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98291991"/>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0.3</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272103"/>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0.7</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7711307"/>
                      </a:ext>
                    </a:extLst>
                  </a:tr>
                </a:tbl>
              </a:graphicData>
            </a:graphic>
          </p:graphicFrame>
        </mc:Choice>
        <mc:Fallback xmlns="">
          <p:graphicFrame>
            <p:nvGraphicFramePr>
              <p:cNvPr id="6" name="Table 5">
                <a:extLst>
                  <a:ext uri="{FF2B5EF4-FFF2-40B4-BE49-F238E27FC236}">
                    <a16:creationId xmlns:a16="http://schemas.microsoft.com/office/drawing/2014/main" id="{21FB6C01-0EC2-2AE7-DD7D-E0F2E20C6D39}"/>
                  </a:ext>
                </a:extLst>
              </p:cNvPr>
              <p:cNvGraphicFramePr>
                <a:graphicFrameLocks noGrp="1"/>
              </p:cNvGraphicFramePr>
              <p:nvPr/>
            </p:nvGraphicFramePr>
            <p:xfrm>
              <a:off x="8511100" y="2464918"/>
              <a:ext cx="3183741" cy="1524000"/>
            </p:xfrm>
            <a:graphic>
              <a:graphicData uri="http://schemas.openxmlformats.org/drawingml/2006/table">
                <a:tbl>
                  <a:tblPr firstRow="1" bandRow="1">
                    <a:tableStyleId>{5C22544A-7EE6-4342-B048-85BDC9FD1C3A}</a:tableStyleId>
                  </a:tblPr>
                  <a:tblGrid>
                    <a:gridCol w="974636">
                      <a:extLst>
                        <a:ext uri="{9D8B030D-6E8A-4147-A177-3AD203B41FA5}">
                          <a16:colId xmlns:a16="http://schemas.microsoft.com/office/drawing/2014/main" val="3965263106"/>
                        </a:ext>
                      </a:extLst>
                    </a:gridCol>
                    <a:gridCol w="1019331">
                      <a:extLst>
                        <a:ext uri="{9D8B030D-6E8A-4147-A177-3AD203B41FA5}">
                          <a16:colId xmlns:a16="http://schemas.microsoft.com/office/drawing/2014/main" val="3176390986"/>
                        </a:ext>
                      </a:extLst>
                    </a:gridCol>
                    <a:gridCol w="1189774">
                      <a:extLst>
                        <a:ext uri="{9D8B030D-6E8A-4147-A177-3AD203B41FA5}">
                          <a16:colId xmlns:a16="http://schemas.microsoft.com/office/drawing/2014/main" val="1386275839"/>
                        </a:ext>
                      </a:extLst>
                    </a:gridCol>
                  </a:tblGrid>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299" t="-4167" r="-228571" b="-4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97500" t="-4167" r="-120000" b="-4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68085" t="-4167" r="-2128" b="-408333"/>
                          </a:stretch>
                        </a:blipFill>
                      </a:tcPr>
                    </a:tc>
                    <a:extLst>
                      <a:ext uri="{0D108BD9-81ED-4DB2-BD59-A6C34878D82A}">
                        <a16:rowId xmlns:a16="http://schemas.microsoft.com/office/drawing/2014/main" val="374561047"/>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299" t="-104167" r="-228571" b="-3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97500" t="-104167" r="-120000" b="-3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68085" t="-104167" r="-2128" b="-308333"/>
                          </a:stretch>
                        </a:blipFill>
                      </a:tcPr>
                    </a:tc>
                    <a:extLst>
                      <a:ext uri="{0D108BD9-81ED-4DB2-BD59-A6C34878D82A}">
                        <a16:rowId xmlns:a16="http://schemas.microsoft.com/office/drawing/2014/main" val="1049412012"/>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299" t="-196000" r="-228571" b="-196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97500" t="-196000" r="-120000" b="-196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68085" t="-196000" r="-2128" b="-196000"/>
                          </a:stretch>
                        </a:blipFill>
                      </a:tcPr>
                    </a:tc>
                    <a:extLst>
                      <a:ext uri="{0D108BD9-81ED-4DB2-BD59-A6C34878D82A}">
                        <a16:rowId xmlns:a16="http://schemas.microsoft.com/office/drawing/2014/main" val="2798291991"/>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299" t="-308333" r="-228571" b="-10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97500" t="-308333" r="-120000" b="-10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68085" t="-308333" r="-2128" b="-104167"/>
                          </a:stretch>
                        </a:blipFill>
                      </a:tcPr>
                    </a:tc>
                    <a:extLst>
                      <a:ext uri="{0D108BD9-81ED-4DB2-BD59-A6C34878D82A}">
                        <a16:rowId xmlns:a16="http://schemas.microsoft.com/office/drawing/2014/main" val="759272103"/>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299" t="-408333" r="-228571" b="-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97500" t="-408333" r="-120000" b="-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68085" t="-408333" r="-2128" b="-4167"/>
                          </a:stretch>
                        </a:blipFill>
                      </a:tcPr>
                    </a:tc>
                    <a:extLst>
                      <a:ext uri="{0D108BD9-81ED-4DB2-BD59-A6C34878D82A}">
                        <a16:rowId xmlns:a16="http://schemas.microsoft.com/office/drawing/2014/main" val="4167711307"/>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7" name="Table 6">
                <a:extLst>
                  <a:ext uri="{FF2B5EF4-FFF2-40B4-BE49-F238E27FC236}">
                    <a16:creationId xmlns:a16="http://schemas.microsoft.com/office/drawing/2014/main" id="{3469F1E4-6BC3-8ED4-D17E-3C42D31509DE}"/>
                  </a:ext>
                </a:extLst>
              </p:cNvPr>
              <p:cNvGraphicFramePr>
                <a:graphicFrameLocks noGrp="1"/>
              </p:cNvGraphicFramePr>
              <p:nvPr>
                <p:extLst>
                  <p:ext uri="{D42A27DB-BD31-4B8C-83A1-F6EECF244321}">
                    <p14:modId xmlns:p14="http://schemas.microsoft.com/office/powerpoint/2010/main" val="1367984999"/>
                  </p:ext>
                </p:extLst>
              </p:nvPr>
            </p:nvGraphicFramePr>
            <p:xfrm>
              <a:off x="8511100" y="4445782"/>
              <a:ext cx="3183741" cy="1524000"/>
            </p:xfrm>
            <a:graphic>
              <a:graphicData uri="http://schemas.openxmlformats.org/drawingml/2006/table">
                <a:tbl>
                  <a:tblPr firstRow="1" bandRow="1">
                    <a:tableStyleId>{5C22544A-7EE6-4342-B048-85BDC9FD1C3A}</a:tableStyleId>
                  </a:tblPr>
                  <a:tblGrid>
                    <a:gridCol w="974636">
                      <a:extLst>
                        <a:ext uri="{9D8B030D-6E8A-4147-A177-3AD203B41FA5}">
                          <a16:colId xmlns:a16="http://schemas.microsoft.com/office/drawing/2014/main" val="3965263106"/>
                        </a:ext>
                      </a:extLst>
                    </a:gridCol>
                    <a:gridCol w="1019331">
                      <a:extLst>
                        <a:ext uri="{9D8B030D-6E8A-4147-A177-3AD203B41FA5}">
                          <a16:colId xmlns:a16="http://schemas.microsoft.com/office/drawing/2014/main" val="3176390986"/>
                        </a:ext>
                      </a:extLst>
                    </a:gridCol>
                    <a:gridCol w="1189774">
                      <a:extLst>
                        <a:ext uri="{9D8B030D-6E8A-4147-A177-3AD203B41FA5}">
                          <a16:colId xmlns:a16="http://schemas.microsoft.com/office/drawing/2014/main" val="1386275839"/>
                        </a:ext>
                      </a:extLst>
                    </a:gridCol>
                  </a:tblGrid>
                  <a:tr h="271945">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𝑾</m:t>
                                    </m:r>
                                  </m:e>
                                  <m:sub>
                                    <m:r>
                                      <a:rPr lang="en-US" sz="1400" b="1" i="1" smtClean="0">
                                        <a:solidFill>
                                          <a:schemeClr val="tx1"/>
                                        </a:solidFill>
                                        <a:latin typeface="Cambria Math" panose="02040503050406030204" pitchFamily="18" charset="0"/>
                                      </a:rPr>
                                      <m:t>𝒕</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𝑼</m:t>
                                    </m:r>
                                  </m:e>
                                  <m:sub>
                                    <m:r>
                                      <a:rPr lang="en-US" sz="1400" b="1" i="1" smtClean="0">
                                        <a:solidFill>
                                          <a:schemeClr val="tx1"/>
                                        </a:solidFill>
                                        <a:latin typeface="Cambria Math" panose="02040503050406030204" pitchFamily="18" charset="0"/>
                                      </a:rPr>
                                      <m:t>𝒕</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1" i="1" smtClean="0">
                                    <a:solidFill>
                                      <a:schemeClr val="tx1"/>
                                    </a:solidFill>
                                    <a:latin typeface="Cambria Math" panose="02040503050406030204" pitchFamily="18" charset="0"/>
                                  </a:rPr>
                                  <m:t>𝑷</m:t>
                                </m:r>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𝑼</m:t>
                                    </m:r>
                                  </m:e>
                                  <m:sub>
                                    <m:r>
                                      <a:rPr lang="en-US" sz="1400" b="1" i="1" smtClean="0">
                                        <a:solidFill>
                                          <a:schemeClr val="tx1"/>
                                        </a:solidFill>
                                        <a:latin typeface="Cambria Math" panose="02040503050406030204" pitchFamily="18" charset="0"/>
                                      </a:rPr>
                                      <m:t>𝒕</m:t>
                                    </m:r>
                                  </m:sub>
                                </m:sSub>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𝑾</m:t>
                                    </m:r>
                                  </m:e>
                                  <m:sub>
                                    <m:r>
                                      <a:rPr lang="en-US" sz="1400" b="1" i="1" smtClean="0">
                                        <a:solidFill>
                                          <a:schemeClr val="tx1"/>
                                        </a:solidFill>
                                        <a:latin typeface="Cambria Math" panose="02040503050406030204" pitchFamily="18" charset="0"/>
                                      </a:rPr>
                                      <m:t>𝒕</m:t>
                                    </m:r>
                                  </m:sub>
                                </m:sSub>
                                <m:r>
                                  <a:rPr lang="en-US" sz="1400" b="1" i="1" smtClean="0">
                                    <a:solidFill>
                                      <a:schemeClr val="tx1"/>
                                    </a:solidFill>
                                    <a:latin typeface="Cambria Math" panose="02040503050406030204" pitchFamily="18" charset="0"/>
                                  </a:rPr>
                                  <m:t>)</m:t>
                                </m:r>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561047"/>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true</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0.2</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9412012"/>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false</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0.8</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98291991"/>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true</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0.9</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272103"/>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false</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0.1</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7711307"/>
                      </a:ext>
                    </a:extLst>
                  </a:tr>
                </a:tbl>
              </a:graphicData>
            </a:graphic>
          </p:graphicFrame>
        </mc:Choice>
        <mc:Fallback xmlns="">
          <p:graphicFrame>
            <p:nvGraphicFramePr>
              <p:cNvPr id="7" name="Table 6">
                <a:extLst>
                  <a:ext uri="{FF2B5EF4-FFF2-40B4-BE49-F238E27FC236}">
                    <a16:creationId xmlns:a16="http://schemas.microsoft.com/office/drawing/2014/main" id="{3469F1E4-6BC3-8ED4-D17E-3C42D31509DE}"/>
                  </a:ext>
                </a:extLst>
              </p:cNvPr>
              <p:cNvGraphicFramePr>
                <a:graphicFrameLocks noGrp="1"/>
              </p:cNvGraphicFramePr>
              <p:nvPr>
                <p:extLst>
                  <p:ext uri="{D42A27DB-BD31-4B8C-83A1-F6EECF244321}">
                    <p14:modId xmlns:p14="http://schemas.microsoft.com/office/powerpoint/2010/main" val="1367984999"/>
                  </p:ext>
                </p:extLst>
              </p:nvPr>
            </p:nvGraphicFramePr>
            <p:xfrm>
              <a:off x="8511100" y="4445782"/>
              <a:ext cx="3183741" cy="1524000"/>
            </p:xfrm>
            <a:graphic>
              <a:graphicData uri="http://schemas.openxmlformats.org/drawingml/2006/table">
                <a:tbl>
                  <a:tblPr firstRow="1" bandRow="1">
                    <a:tableStyleId>{5C22544A-7EE6-4342-B048-85BDC9FD1C3A}</a:tableStyleId>
                  </a:tblPr>
                  <a:tblGrid>
                    <a:gridCol w="974636">
                      <a:extLst>
                        <a:ext uri="{9D8B030D-6E8A-4147-A177-3AD203B41FA5}">
                          <a16:colId xmlns:a16="http://schemas.microsoft.com/office/drawing/2014/main" val="3965263106"/>
                        </a:ext>
                      </a:extLst>
                    </a:gridCol>
                    <a:gridCol w="1019331">
                      <a:extLst>
                        <a:ext uri="{9D8B030D-6E8A-4147-A177-3AD203B41FA5}">
                          <a16:colId xmlns:a16="http://schemas.microsoft.com/office/drawing/2014/main" val="3176390986"/>
                        </a:ext>
                      </a:extLst>
                    </a:gridCol>
                    <a:gridCol w="1189774">
                      <a:extLst>
                        <a:ext uri="{9D8B030D-6E8A-4147-A177-3AD203B41FA5}">
                          <a16:colId xmlns:a16="http://schemas.microsoft.com/office/drawing/2014/main" val="1386275839"/>
                        </a:ext>
                      </a:extLst>
                    </a:gridCol>
                  </a:tblGrid>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99" t="-4167" r="-228571" b="-4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97500" t="-4167" r="-120000" b="-4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68085" t="-4167" r="-2128" b="-408333"/>
                          </a:stretch>
                        </a:blipFill>
                      </a:tcPr>
                    </a:tc>
                    <a:extLst>
                      <a:ext uri="{0D108BD9-81ED-4DB2-BD59-A6C34878D82A}">
                        <a16:rowId xmlns:a16="http://schemas.microsoft.com/office/drawing/2014/main" val="374561047"/>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99" t="-104167" r="-228571" b="-3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97500" t="-104167" r="-120000" b="-3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68085" t="-104167" r="-2128" b="-308333"/>
                          </a:stretch>
                        </a:blipFill>
                      </a:tcPr>
                    </a:tc>
                    <a:extLst>
                      <a:ext uri="{0D108BD9-81ED-4DB2-BD59-A6C34878D82A}">
                        <a16:rowId xmlns:a16="http://schemas.microsoft.com/office/drawing/2014/main" val="1049412012"/>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99" t="-196000" r="-228571" b="-196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97500" t="-196000" r="-120000" b="-196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68085" t="-196000" r="-2128" b="-196000"/>
                          </a:stretch>
                        </a:blipFill>
                      </a:tcPr>
                    </a:tc>
                    <a:extLst>
                      <a:ext uri="{0D108BD9-81ED-4DB2-BD59-A6C34878D82A}">
                        <a16:rowId xmlns:a16="http://schemas.microsoft.com/office/drawing/2014/main" val="2798291991"/>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99" t="-308333" r="-228571" b="-10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97500" t="-308333" r="-120000" b="-10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68085" t="-308333" r="-2128" b="-104167"/>
                          </a:stretch>
                        </a:blipFill>
                      </a:tcPr>
                    </a:tc>
                    <a:extLst>
                      <a:ext uri="{0D108BD9-81ED-4DB2-BD59-A6C34878D82A}">
                        <a16:rowId xmlns:a16="http://schemas.microsoft.com/office/drawing/2014/main" val="759272103"/>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99" t="-408333" r="-228571" b="-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97500" t="-408333" r="-120000" b="-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68085" t="-408333" r="-2128" b="-4167"/>
                          </a:stretch>
                        </a:blipFill>
                      </a:tcPr>
                    </a:tc>
                    <a:extLst>
                      <a:ext uri="{0D108BD9-81ED-4DB2-BD59-A6C34878D82A}">
                        <a16:rowId xmlns:a16="http://schemas.microsoft.com/office/drawing/2014/main" val="4167711307"/>
                      </a:ext>
                    </a:extLst>
                  </a:tr>
                </a:tbl>
              </a:graphicData>
            </a:graphic>
          </p:graphicFrame>
        </mc:Fallback>
      </mc:AlternateContent>
      <p:pic>
        <p:nvPicPr>
          <p:cNvPr id="8" name="Picture 7" descr="Illustration of the sun on the left and a rain cloud on the right.">
            <a:extLst>
              <a:ext uri="{FF2B5EF4-FFF2-40B4-BE49-F238E27FC236}">
                <a16:creationId xmlns:a16="http://schemas.microsoft.com/office/drawing/2014/main" id="{CDB08CAE-1991-9747-CD97-07111245AC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92164" y="1254880"/>
            <a:ext cx="2621611" cy="890016"/>
          </a:xfrm>
          <a:prstGeom prst="rect">
            <a:avLst/>
          </a:prstGeom>
        </p:spPr>
      </p:pic>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2D2FDA97-2584-A4CF-7202-25C2B30348B5}"/>
                  </a:ext>
                </a:extLst>
              </p:cNvPr>
              <p:cNvSpPr txBox="1"/>
              <p:nvPr/>
            </p:nvSpPr>
            <p:spPr>
              <a:xfrm>
                <a:off x="5770490" y="1779495"/>
                <a:ext cx="613060"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𝑾</m:t>
                          </m:r>
                        </m:e>
                        <m:sub>
                          <m:r>
                            <a:rPr lang="en-US" sz="2400" b="1" i="1" smtClean="0">
                              <a:solidFill>
                                <a:schemeClr val="tx1"/>
                              </a:solidFill>
                              <a:latin typeface="Cambria Math" panose="02040503050406030204" pitchFamily="18" charset="0"/>
                            </a:rPr>
                            <m:t>𝟑</m:t>
                          </m:r>
                        </m:sub>
                      </m:sSub>
                    </m:oMath>
                  </m:oMathPara>
                </a14:m>
                <a:endParaRPr lang="en-US" sz="2400" b="1" i="1" dirty="0">
                  <a:solidFill>
                    <a:schemeClr val="tx1"/>
                  </a:solidFill>
                </a:endParaRPr>
              </a:p>
            </p:txBody>
          </p:sp>
        </mc:Choice>
        <mc:Fallback xmlns="">
          <p:sp>
            <p:nvSpPr>
              <p:cNvPr id="22" name="TextBox 21">
                <a:extLst>
                  <a:ext uri="{FF2B5EF4-FFF2-40B4-BE49-F238E27FC236}">
                    <a16:creationId xmlns:a16="http://schemas.microsoft.com/office/drawing/2014/main" id="{2D2FDA97-2584-A4CF-7202-25C2B30348B5}"/>
                  </a:ext>
                </a:extLst>
              </p:cNvPr>
              <p:cNvSpPr txBox="1">
                <a:spLocks noRot="1" noChangeAspect="1" noMove="1" noResize="1" noEditPoints="1" noAdjustHandles="1" noChangeArrowheads="1" noChangeShapeType="1" noTextEdit="1"/>
              </p:cNvSpPr>
              <p:nvPr/>
            </p:nvSpPr>
            <p:spPr>
              <a:xfrm>
                <a:off x="5770490" y="1779495"/>
                <a:ext cx="613060" cy="461664"/>
              </a:xfrm>
              <a:prstGeom prst="rect">
                <a:avLst/>
              </a:prstGeom>
              <a:blipFill>
                <a:blip r:embed="rId5"/>
                <a:stretch>
                  <a:fillRect l="-2041"/>
                </a:stretch>
              </a:blipFill>
            </p:spPr>
            <p:txBody>
              <a:bodyPr/>
              <a:lstStyle/>
              <a:p>
                <a:r>
                  <a:rPr lang="en-US">
                    <a:noFill/>
                  </a:rPr>
                  <a:t> </a:t>
                </a:r>
              </a:p>
            </p:txBody>
          </p:sp>
        </mc:Fallback>
      </mc:AlternateContent>
      <p:grpSp>
        <p:nvGrpSpPr>
          <p:cNvPr id="27" name="Group 26" descr="Node A">
            <a:extLst>
              <a:ext uri="{FF2B5EF4-FFF2-40B4-BE49-F238E27FC236}">
                <a16:creationId xmlns:a16="http://schemas.microsoft.com/office/drawing/2014/main" id="{CE7117CD-158A-5945-DEB0-957C6B7A0D49}"/>
              </a:ext>
            </a:extLst>
          </p:cNvPr>
          <p:cNvGrpSpPr/>
          <p:nvPr/>
        </p:nvGrpSpPr>
        <p:grpSpPr>
          <a:xfrm>
            <a:off x="1162011" y="1699888"/>
            <a:ext cx="615814" cy="613059"/>
            <a:chOff x="3331329" y="3336401"/>
            <a:chExt cx="918508" cy="914400"/>
          </a:xfrm>
        </p:grpSpPr>
        <p:sp>
          <p:nvSpPr>
            <p:cNvPr id="37" name="Oval 36">
              <a:extLst>
                <a:ext uri="{FF2B5EF4-FFF2-40B4-BE49-F238E27FC236}">
                  <a16:creationId xmlns:a16="http://schemas.microsoft.com/office/drawing/2014/main" id="{A168C74A-64D5-9126-22A7-7CEDF4ADF486}"/>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D0A396A8-57E1-B4A1-1FC2-B866843166FE}"/>
                    </a:ext>
                  </a:extLst>
                </p:cNvPr>
                <p:cNvSpPr txBox="1"/>
                <p:nvPr/>
              </p:nvSpPr>
              <p:spPr>
                <a:xfrm>
                  <a:off x="3331329" y="3451211"/>
                  <a:ext cx="806895" cy="688589"/>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𝑾</m:t>
                            </m:r>
                          </m:e>
                          <m:sub>
                            <m:r>
                              <a:rPr lang="en-US" sz="2400" b="1" i="1" smtClean="0">
                                <a:solidFill>
                                  <a:schemeClr val="tx1"/>
                                </a:solidFill>
                                <a:latin typeface="Cambria Math" panose="02040503050406030204" pitchFamily="18" charset="0"/>
                              </a:rPr>
                              <m:t>𝟎</m:t>
                            </m:r>
                          </m:sub>
                        </m:sSub>
                      </m:oMath>
                    </m:oMathPara>
                  </a14:m>
                  <a:endParaRPr lang="en-US" sz="2400" b="1" i="1" dirty="0">
                    <a:solidFill>
                      <a:schemeClr val="tx1"/>
                    </a:solidFill>
                  </a:endParaRPr>
                </a:p>
              </p:txBody>
            </p:sp>
          </mc:Choice>
          <mc:Fallback xmlns="">
            <p:sp>
              <p:nvSpPr>
                <p:cNvPr id="38" name="TextBox 37">
                  <a:extLst>
                    <a:ext uri="{FF2B5EF4-FFF2-40B4-BE49-F238E27FC236}">
                      <a16:creationId xmlns:a16="http://schemas.microsoft.com/office/drawing/2014/main" id="{D0A396A8-57E1-B4A1-1FC2-B866843166FE}"/>
                    </a:ext>
                  </a:extLst>
                </p:cNvPr>
                <p:cNvSpPr txBox="1">
                  <a:spLocks noRot="1" noChangeAspect="1" noMove="1" noResize="1" noEditPoints="1" noAdjustHandles="1" noChangeArrowheads="1" noChangeShapeType="1" noTextEdit="1"/>
                </p:cNvSpPr>
                <p:nvPr/>
              </p:nvSpPr>
              <p:spPr>
                <a:xfrm>
                  <a:off x="3331329" y="3451211"/>
                  <a:ext cx="806895" cy="688589"/>
                </a:xfrm>
                <a:prstGeom prst="rect">
                  <a:avLst/>
                </a:prstGeom>
                <a:blipFill>
                  <a:blip r:embed="rId6"/>
                  <a:stretch>
                    <a:fillRect l="-2326" r="-13953"/>
                  </a:stretch>
                </a:blipFill>
              </p:spPr>
              <p:txBody>
                <a:bodyPr/>
                <a:lstStyle/>
                <a:p>
                  <a:r>
                    <a:rPr lang="en-US">
                      <a:noFill/>
                    </a:rPr>
                    <a:t> </a:t>
                  </a:r>
                </a:p>
              </p:txBody>
            </p:sp>
          </mc:Fallback>
        </mc:AlternateContent>
      </p:grpSp>
      <p:grpSp>
        <p:nvGrpSpPr>
          <p:cNvPr id="28" name="Group 27" descr="Node A">
            <a:extLst>
              <a:ext uri="{FF2B5EF4-FFF2-40B4-BE49-F238E27FC236}">
                <a16:creationId xmlns:a16="http://schemas.microsoft.com/office/drawing/2014/main" id="{AC394088-35ED-53AA-101B-91B4372D0EC0}"/>
              </a:ext>
            </a:extLst>
          </p:cNvPr>
          <p:cNvGrpSpPr/>
          <p:nvPr/>
        </p:nvGrpSpPr>
        <p:grpSpPr>
          <a:xfrm>
            <a:off x="2697414" y="1699888"/>
            <a:ext cx="613060" cy="613059"/>
            <a:chOff x="3335437" y="3336401"/>
            <a:chExt cx="914400" cy="914400"/>
          </a:xfrm>
        </p:grpSpPr>
        <p:sp>
          <p:nvSpPr>
            <p:cNvPr id="35" name="Oval 34">
              <a:extLst>
                <a:ext uri="{FF2B5EF4-FFF2-40B4-BE49-F238E27FC236}">
                  <a16:creationId xmlns:a16="http://schemas.microsoft.com/office/drawing/2014/main" id="{CCCFF12E-2009-8987-76B9-71FD8CEAE0F4}"/>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590FB8F2-ABF8-C125-9DE4-D447636C3715}"/>
                    </a:ext>
                  </a:extLst>
                </p:cNvPr>
                <p:cNvSpPr txBox="1"/>
                <p:nvPr/>
              </p:nvSpPr>
              <p:spPr>
                <a:xfrm>
                  <a:off x="3357616" y="3455138"/>
                  <a:ext cx="798111" cy="688589"/>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𝑾</m:t>
                            </m:r>
                          </m:e>
                          <m:sub>
                            <m:r>
                              <a:rPr lang="en-US" sz="2400" b="1" i="1" smtClean="0">
                                <a:solidFill>
                                  <a:schemeClr val="tx1"/>
                                </a:solidFill>
                                <a:latin typeface="Cambria Math" panose="02040503050406030204" pitchFamily="18" charset="0"/>
                              </a:rPr>
                              <m:t>𝟏</m:t>
                            </m:r>
                          </m:sub>
                        </m:sSub>
                      </m:oMath>
                    </m:oMathPara>
                  </a14:m>
                  <a:endParaRPr lang="en-US" sz="2400" b="1" i="1" dirty="0">
                    <a:solidFill>
                      <a:schemeClr val="tx1"/>
                    </a:solidFill>
                  </a:endParaRPr>
                </a:p>
              </p:txBody>
            </p:sp>
          </mc:Choice>
          <mc:Fallback xmlns="">
            <p:sp>
              <p:nvSpPr>
                <p:cNvPr id="36" name="TextBox 35">
                  <a:extLst>
                    <a:ext uri="{FF2B5EF4-FFF2-40B4-BE49-F238E27FC236}">
                      <a16:creationId xmlns:a16="http://schemas.microsoft.com/office/drawing/2014/main" id="{590FB8F2-ABF8-C125-9DE4-D447636C3715}"/>
                    </a:ext>
                  </a:extLst>
                </p:cNvPr>
                <p:cNvSpPr txBox="1">
                  <a:spLocks noRot="1" noChangeAspect="1" noMove="1" noResize="1" noEditPoints="1" noAdjustHandles="1" noChangeArrowheads="1" noChangeShapeType="1" noTextEdit="1"/>
                </p:cNvSpPr>
                <p:nvPr/>
              </p:nvSpPr>
              <p:spPr>
                <a:xfrm>
                  <a:off x="3357616" y="3455138"/>
                  <a:ext cx="798111" cy="688589"/>
                </a:xfrm>
                <a:prstGeom prst="rect">
                  <a:avLst/>
                </a:prstGeom>
                <a:blipFill>
                  <a:blip r:embed="rId7"/>
                  <a:stretch>
                    <a:fillRect l="-2326" r="-13953"/>
                  </a:stretch>
                </a:blipFill>
              </p:spPr>
              <p:txBody>
                <a:bodyPr/>
                <a:lstStyle/>
                <a:p>
                  <a:r>
                    <a:rPr lang="en-US">
                      <a:noFill/>
                    </a:rPr>
                    <a:t> </a:t>
                  </a:r>
                </a:p>
              </p:txBody>
            </p:sp>
          </mc:Fallback>
        </mc:AlternateContent>
      </p:grpSp>
      <p:grpSp>
        <p:nvGrpSpPr>
          <p:cNvPr id="29" name="Group 28" descr="Node A">
            <a:extLst>
              <a:ext uri="{FF2B5EF4-FFF2-40B4-BE49-F238E27FC236}">
                <a16:creationId xmlns:a16="http://schemas.microsoft.com/office/drawing/2014/main" id="{DDB1354F-3BB1-1204-AADC-5FB35CDC9DB4}"/>
              </a:ext>
            </a:extLst>
          </p:cNvPr>
          <p:cNvGrpSpPr/>
          <p:nvPr/>
        </p:nvGrpSpPr>
        <p:grpSpPr>
          <a:xfrm>
            <a:off x="4222852" y="1699888"/>
            <a:ext cx="620270" cy="613059"/>
            <a:chOff x="3324682" y="3336401"/>
            <a:chExt cx="925155" cy="914400"/>
          </a:xfrm>
        </p:grpSpPr>
        <p:sp>
          <p:nvSpPr>
            <p:cNvPr id="33" name="Oval 32">
              <a:extLst>
                <a:ext uri="{FF2B5EF4-FFF2-40B4-BE49-F238E27FC236}">
                  <a16:creationId xmlns:a16="http://schemas.microsoft.com/office/drawing/2014/main" id="{A772F15D-AE1E-D21D-3447-0FA149E7999A}"/>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EC1DF27E-8E60-5312-FD43-878E49148E05}"/>
                    </a:ext>
                  </a:extLst>
                </p:cNvPr>
                <p:cNvSpPr txBox="1"/>
                <p:nvPr/>
              </p:nvSpPr>
              <p:spPr>
                <a:xfrm>
                  <a:off x="3324682" y="3455138"/>
                  <a:ext cx="914401" cy="688589"/>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𝑾</m:t>
                            </m:r>
                          </m:e>
                          <m:sub>
                            <m:r>
                              <a:rPr lang="en-US" sz="2400" b="1" i="1" smtClean="0">
                                <a:solidFill>
                                  <a:schemeClr val="tx1"/>
                                </a:solidFill>
                                <a:latin typeface="Cambria Math" panose="02040503050406030204" pitchFamily="18" charset="0"/>
                              </a:rPr>
                              <m:t>𝟐</m:t>
                            </m:r>
                          </m:sub>
                        </m:sSub>
                      </m:oMath>
                    </m:oMathPara>
                  </a14:m>
                  <a:endParaRPr lang="en-US" sz="2400" b="1" i="1" dirty="0">
                    <a:solidFill>
                      <a:schemeClr val="tx1"/>
                    </a:solidFill>
                  </a:endParaRPr>
                </a:p>
              </p:txBody>
            </p:sp>
          </mc:Choice>
          <mc:Fallback xmlns="">
            <p:sp>
              <p:nvSpPr>
                <p:cNvPr id="34" name="TextBox 33">
                  <a:extLst>
                    <a:ext uri="{FF2B5EF4-FFF2-40B4-BE49-F238E27FC236}">
                      <a16:creationId xmlns:a16="http://schemas.microsoft.com/office/drawing/2014/main" id="{EC1DF27E-8E60-5312-FD43-878E49148E05}"/>
                    </a:ext>
                  </a:extLst>
                </p:cNvPr>
                <p:cNvSpPr txBox="1">
                  <a:spLocks noRot="1" noChangeAspect="1" noMove="1" noResize="1" noEditPoints="1" noAdjustHandles="1" noChangeArrowheads="1" noChangeShapeType="1" noTextEdit="1"/>
                </p:cNvSpPr>
                <p:nvPr/>
              </p:nvSpPr>
              <p:spPr>
                <a:xfrm>
                  <a:off x="3324682" y="3455138"/>
                  <a:ext cx="914401" cy="688589"/>
                </a:xfrm>
                <a:prstGeom prst="rect">
                  <a:avLst/>
                </a:prstGeom>
                <a:blipFill>
                  <a:blip r:embed="rId8"/>
                  <a:stretch>
                    <a:fillRect l="-2041"/>
                  </a:stretch>
                </a:blipFill>
              </p:spPr>
              <p:txBody>
                <a:bodyPr/>
                <a:lstStyle/>
                <a:p>
                  <a:r>
                    <a:rPr lang="en-US">
                      <a:noFill/>
                    </a:rPr>
                    <a:t> </a:t>
                  </a:r>
                </a:p>
              </p:txBody>
            </p:sp>
          </mc:Fallback>
        </mc:AlternateContent>
      </p:grpSp>
      <p:cxnSp>
        <p:nvCxnSpPr>
          <p:cNvPr id="30" name="Straight Arrow Connector 29">
            <a:extLst>
              <a:ext uri="{FF2B5EF4-FFF2-40B4-BE49-F238E27FC236}">
                <a16:creationId xmlns:a16="http://schemas.microsoft.com/office/drawing/2014/main" id="{43DEDF1C-1A15-0150-4983-DB01BC168AC0}"/>
              </a:ext>
              <a:ext uri="{C183D7F6-B498-43B3-948B-1728B52AA6E4}">
                <adec:decorative xmlns:adec="http://schemas.microsoft.com/office/drawing/2017/decorative" val="1"/>
              </a:ext>
            </a:extLst>
          </p:cNvPr>
          <p:cNvCxnSpPr>
            <a:stCxn id="37" idx="6"/>
            <a:endCxn id="35" idx="2"/>
          </p:cNvCxnSpPr>
          <p:nvPr/>
        </p:nvCxnSpPr>
        <p:spPr>
          <a:xfrm>
            <a:off x="1777825" y="2006418"/>
            <a:ext cx="919589"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55F74A75-B25F-4D6F-361A-B62340F51B7A}"/>
              </a:ext>
              <a:ext uri="{C183D7F6-B498-43B3-948B-1728B52AA6E4}">
                <adec:decorative xmlns:adec="http://schemas.microsoft.com/office/drawing/2017/decorative" val="1"/>
              </a:ext>
            </a:extLst>
          </p:cNvPr>
          <p:cNvCxnSpPr>
            <a:cxnSpLocks/>
            <a:stCxn id="35" idx="6"/>
            <a:endCxn id="33" idx="2"/>
          </p:cNvCxnSpPr>
          <p:nvPr/>
        </p:nvCxnSpPr>
        <p:spPr>
          <a:xfrm>
            <a:off x="3310474" y="2006418"/>
            <a:ext cx="919589"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2BEF611C-D385-174B-6BB4-EB84D4BFB103}"/>
              </a:ext>
              <a:ext uri="{C183D7F6-B498-43B3-948B-1728B52AA6E4}">
                <adec:decorative xmlns:adec="http://schemas.microsoft.com/office/drawing/2017/decorative" val="1"/>
              </a:ext>
            </a:extLst>
          </p:cNvPr>
          <p:cNvCxnSpPr>
            <a:cxnSpLocks/>
          </p:cNvCxnSpPr>
          <p:nvPr/>
        </p:nvCxnSpPr>
        <p:spPr>
          <a:xfrm>
            <a:off x="4843123" y="2006418"/>
            <a:ext cx="919589" cy="0"/>
          </a:xfrm>
          <a:prstGeom prst="straightConnector1">
            <a:avLst/>
          </a:prstGeom>
          <a:ln w="38100">
            <a:solidFill>
              <a:schemeClr val="tx1"/>
            </a:solidFill>
            <a:prstDash val="solid"/>
            <a:tailEnd type="triangle"/>
          </a:ln>
        </p:spPr>
        <p:style>
          <a:lnRef idx="2">
            <a:schemeClr val="accent1"/>
          </a:lnRef>
          <a:fillRef idx="0">
            <a:schemeClr val="accent1"/>
          </a:fillRef>
          <a:effectRef idx="1">
            <a:schemeClr val="accent1"/>
          </a:effectRef>
          <a:fontRef idx="minor">
            <a:schemeClr val="tx1"/>
          </a:fontRef>
        </p:style>
      </p:cxnSp>
      <p:sp>
        <p:nvSpPr>
          <p:cNvPr id="25" name="Oval 24">
            <a:extLst>
              <a:ext uri="{FF2B5EF4-FFF2-40B4-BE49-F238E27FC236}">
                <a16:creationId xmlns:a16="http://schemas.microsoft.com/office/drawing/2014/main" id="{190E16EE-5327-10F5-5A1D-B97A108B0E33}"/>
              </a:ext>
              <a:ext uri="{C183D7F6-B498-43B3-948B-1728B52AA6E4}">
                <adec:decorative xmlns:adec="http://schemas.microsoft.com/office/drawing/2017/decorative" val="1"/>
              </a:ext>
            </a:extLst>
          </p:cNvPr>
          <p:cNvSpPr/>
          <p:nvPr/>
        </p:nvSpPr>
        <p:spPr>
          <a:xfrm>
            <a:off x="5762711" y="1699888"/>
            <a:ext cx="613059" cy="613059"/>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cxnSp>
        <p:nvCxnSpPr>
          <p:cNvPr id="26" name="Straight Arrow Connector 25">
            <a:extLst>
              <a:ext uri="{FF2B5EF4-FFF2-40B4-BE49-F238E27FC236}">
                <a16:creationId xmlns:a16="http://schemas.microsoft.com/office/drawing/2014/main" id="{F480D977-A8B9-6470-615C-02536277B4F6}"/>
              </a:ext>
              <a:ext uri="{C183D7F6-B498-43B3-948B-1728B52AA6E4}">
                <adec:decorative xmlns:adec="http://schemas.microsoft.com/office/drawing/2017/decorative" val="1"/>
              </a:ext>
            </a:extLst>
          </p:cNvPr>
          <p:cNvCxnSpPr>
            <a:cxnSpLocks/>
          </p:cNvCxnSpPr>
          <p:nvPr/>
        </p:nvCxnSpPr>
        <p:spPr>
          <a:xfrm>
            <a:off x="6375771" y="2006418"/>
            <a:ext cx="919589" cy="0"/>
          </a:xfrm>
          <a:prstGeom prst="straightConnector1">
            <a:avLst/>
          </a:prstGeom>
          <a:ln w="38100">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13" name="Oval 12">
            <a:extLst>
              <a:ext uri="{FF2B5EF4-FFF2-40B4-BE49-F238E27FC236}">
                <a16:creationId xmlns:a16="http://schemas.microsoft.com/office/drawing/2014/main" id="{2986F276-6547-DFBA-508A-F2875D7DBF27}"/>
              </a:ext>
              <a:ext uri="{C183D7F6-B498-43B3-948B-1728B52AA6E4}">
                <adec:decorative xmlns:adec="http://schemas.microsoft.com/office/drawing/2017/decorative" val="1"/>
              </a:ext>
            </a:extLst>
          </p:cNvPr>
          <p:cNvSpPr/>
          <p:nvPr/>
        </p:nvSpPr>
        <p:spPr>
          <a:xfrm>
            <a:off x="2700466" y="2856839"/>
            <a:ext cx="613060" cy="613059"/>
          </a:xfrm>
          <a:prstGeom prst="ellipse">
            <a:avLst/>
          </a:prstGeom>
          <a:solidFill>
            <a:schemeClr val="accent3">
              <a:lumMod val="40000"/>
              <a:lumOff val="60000"/>
            </a:schemeClr>
          </a:solid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3F347E5-8FB8-8CAF-06C1-F9B5CB6E7B48}"/>
                  </a:ext>
                </a:extLst>
              </p:cNvPr>
              <p:cNvSpPr txBox="1"/>
              <p:nvPr/>
            </p:nvSpPr>
            <p:spPr>
              <a:xfrm>
                <a:off x="2745316" y="2936446"/>
                <a:ext cx="535094"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𝑼</m:t>
                          </m:r>
                        </m:e>
                        <m:sub>
                          <m:r>
                            <a:rPr lang="en-US" sz="2400" b="1" i="1" smtClean="0">
                              <a:solidFill>
                                <a:schemeClr val="tx1"/>
                              </a:solidFill>
                              <a:latin typeface="Cambria Math" panose="02040503050406030204" pitchFamily="18" charset="0"/>
                            </a:rPr>
                            <m:t>𝟏</m:t>
                          </m:r>
                        </m:sub>
                      </m:sSub>
                    </m:oMath>
                  </m:oMathPara>
                </a14:m>
                <a:endParaRPr lang="en-US" sz="2400" b="1" i="1" dirty="0">
                  <a:solidFill>
                    <a:schemeClr val="tx1"/>
                  </a:solidFill>
                </a:endParaRPr>
              </a:p>
            </p:txBody>
          </p:sp>
        </mc:Choice>
        <mc:Fallback xmlns="">
          <p:sp>
            <p:nvSpPr>
              <p:cNvPr id="14" name="TextBox 13">
                <a:extLst>
                  <a:ext uri="{FF2B5EF4-FFF2-40B4-BE49-F238E27FC236}">
                    <a16:creationId xmlns:a16="http://schemas.microsoft.com/office/drawing/2014/main" id="{13F347E5-8FB8-8CAF-06C1-F9B5CB6E7B48}"/>
                  </a:ext>
                </a:extLst>
              </p:cNvPr>
              <p:cNvSpPr txBox="1">
                <a:spLocks noRot="1" noChangeAspect="1" noMove="1" noResize="1" noEditPoints="1" noAdjustHandles="1" noChangeArrowheads="1" noChangeShapeType="1" noTextEdit="1"/>
              </p:cNvSpPr>
              <p:nvPr/>
            </p:nvSpPr>
            <p:spPr>
              <a:xfrm>
                <a:off x="2745316" y="2936446"/>
                <a:ext cx="535094" cy="461664"/>
              </a:xfrm>
              <a:prstGeom prst="rect">
                <a:avLst/>
              </a:prstGeom>
              <a:blipFill>
                <a:blip r:embed="rId9"/>
                <a:stretch>
                  <a:fillRect l="-2326"/>
                </a:stretch>
              </a:blipFill>
            </p:spPr>
            <p:txBody>
              <a:bodyPr/>
              <a:lstStyle/>
              <a:p>
                <a:r>
                  <a:rPr lang="en-US">
                    <a:noFill/>
                  </a:rPr>
                  <a:t> </a:t>
                </a:r>
              </a:p>
            </p:txBody>
          </p:sp>
        </mc:Fallback>
      </mc:AlternateContent>
      <p:sp>
        <p:nvSpPr>
          <p:cNvPr id="15" name="Oval 14">
            <a:extLst>
              <a:ext uri="{FF2B5EF4-FFF2-40B4-BE49-F238E27FC236}">
                <a16:creationId xmlns:a16="http://schemas.microsoft.com/office/drawing/2014/main" id="{B7860950-0DF0-2FC1-3B1B-20024E7BB3D5}"/>
              </a:ext>
              <a:ext uri="{C183D7F6-B498-43B3-948B-1728B52AA6E4}">
                <adec:decorative xmlns:adec="http://schemas.microsoft.com/office/drawing/2017/decorative" val="1"/>
              </a:ext>
            </a:extLst>
          </p:cNvPr>
          <p:cNvSpPr/>
          <p:nvPr/>
        </p:nvSpPr>
        <p:spPr>
          <a:xfrm>
            <a:off x="4230062" y="2856839"/>
            <a:ext cx="613060" cy="613059"/>
          </a:xfrm>
          <a:prstGeom prst="ellipse">
            <a:avLst/>
          </a:prstGeom>
          <a:solidFill>
            <a:schemeClr val="accent2">
              <a:lumMod val="40000"/>
              <a:lumOff val="60000"/>
            </a:schemeClr>
          </a:solid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DCEA968D-300D-E334-301F-CB9B6D4DDAE2}"/>
                  </a:ext>
                </a:extLst>
              </p:cNvPr>
              <p:cNvSpPr txBox="1"/>
              <p:nvPr/>
            </p:nvSpPr>
            <p:spPr>
              <a:xfrm>
                <a:off x="4274912" y="2936446"/>
                <a:ext cx="535094"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𝑼</m:t>
                          </m:r>
                        </m:e>
                        <m:sub>
                          <m:r>
                            <a:rPr lang="en-US" sz="2400" b="1" i="1" smtClean="0">
                              <a:solidFill>
                                <a:schemeClr val="tx1"/>
                              </a:solidFill>
                              <a:latin typeface="Cambria Math" panose="02040503050406030204" pitchFamily="18" charset="0"/>
                            </a:rPr>
                            <m:t>𝟐</m:t>
                          </m:r>
                        </m:sub>
                      </m:sSub>
                    </m:oMath>
                  </m:oMathPara>
                </a14:m>
                <a:endParaRPr lang="en-US" sz="2400" b="1" i="1" dirty="0">
                  <a:solidFill>
                    <a:schemeClr val="tx1"/>
                  </a:solidFill>
                </a:endParaRPr>
              </a:p>
            </p:txBody>
          </p:sp>
        </mc:Choice>
        <mc:Fallback xmlns="">
          <p:sp>
            <p:nvSpPr>
              <p:cNvPr id="16" name="TextBox 15">
                <a:extLst>
                  <a:ext uri="{FF2B5EF4-FFF2-40B4-BE49-F238E27FC236}">
                    <a16:creationId xmlns:a16="http://schemas.microsoft.com/office/drawing/2014/main" id="{DCEA968D-300D-E334-301F-CB9B6D4DDAE2}"/>
                  </a:ext>
                </a:extLst>
              </p:cNvPr>
              <p:cNvSpPr txBox="1">
                <a:spLocks noRot="1" noChangeAspect="1" noMove="1" noResize="1" noEditPoints="1" noAdjustHandles="1" noChangeArrowheads="1" noChangeShapeType="1" noTextEdit="1"/>
              </p:cNvSpPr>
              <p:nvPr/>
            </p:nvSpPr>
            <p:spPr>
              <a:xfrm>
                <a:off x="4274912" y="2936446"/>
                <a:ext cx="535094" cy="461664"/>
              </a:xfrm>
              <a:prstGeom prst="rect">
                <a:avLst/>
              </a:prstGeom>
              <a:blipFill>
                <a:blip r:embed="rId10"/>
                <a:stretch>
                  <a:fillRect l="-2326"/>
                </a:stretch>
              </a:blipFill>
            </p:spPr>
            <p:txBody>
              <a:bodyPr/>
              <a:lstStyle/>
              <a:p>
                <a:r>
                  <a:rPr lang="en-US">
                    <a:noFill/>
                  </a:rPr>
                  <a:t> </a:t>
                </a:r>
              </a:p>
            </p:txBody>
          </p:sp>
        </mc:Fallback>
      </mc:AlternateContent>
      <p:sp>
        <p:nvSpPr>
          <p:cNvPr id="17" name="Oval 16">
            <a:extLst>
              <a:ext uri="{FF2B5EF4-FFF2-40B4-BE49-F238E27FC236}">
                <a16:creationId xmlns:a16="http://schemas.microsoft.com/office/drawing/2014/main" id="{BF21B161-279A-B6AE-4277-03465B7C7129}"/>
              </a:ext>
              <a:ext uri="{C183D7F6-B498-43B3-948B-1728B52AA6E4}">
                <adec:decorative xmlns:adec="http://schemas.microsoft.com/office/drawing/2017/decorative" val="1"/>
              </a:ext>
            </a:extLst>
          </p:cNvPr>
          <p:cNvSpPr/>
          <p:nvPr/>
        </p:nvSpPr>
        <p:spPr>
          <a:xfrm>
            <a:off x="5770043" y="2856839"/>
            <a:ext cx="613060" cy="613059"/>
          </a:xfrm>
          <a:prstGeom prst="ellipse">
            <a:avLst/>
          </a:prstGeom>
          <a:solidFill>
            <a:schemeClr val="bg2">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24F386E8-B1FF-C112-144F-600A0D9F1D98}"/>
                  </a:ext>
                </a:extLst>
              </p:cNvPr>
              <p:cNvSpPr txBox="1"/>
              <p:nvPr/>
            </p:nvSpPr>
            <p:spPr>
              <a:xfrm>
                <a:off x="5814893" y="2936446"/>
                <a:ext cx="467038"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𝑼</m:t>
                          </m:r>
                        </m:e>
                        <m:sub>
                          <m:r>
                            <a:rPr lang="en-US" sz="2400" b="1" i="1" smtClean="0">
                              <a:solidFill>
                                <a:schemeClr val="tx1"/>
                              </a:solidFill>
                              <a:latin typeface="Cambria Math" panose="02040503050406030204" pitchFamily="18" charset="0"/>
                            </a:rPr>
                            <m:t>𝟑</m:t>
                          </m:r>
                        </m:sub>
                      </m:sSub>
                    </m:oMath>
                  </m:oMathPara>
                </a14:m>
                <a:endParaRPr lang="en-US" sz="2400" b="1" i="1" dirty="0">
                  <a:solidFill>
                    <a:schemeClr val="tx1"/>
                  </a:solidFill>
                </a:endParaRPr>
              </a:p>
            </p:txBody>
          </p:sp>
        </mc:Choice>
        <mc:Fallback xmlns="">
          <p:sp>
            <p:nvSpPr>
              <p:cNvPr id="18" name="TextBox 17">
                <a:extLst>
                  <a:ext uri="{FF2B5EF4-FFF2-40B4-BE49-F238E27FC236}">
                    <a16:creationId xmlns:a16="http://schemas.microsoft.com/office/drawing/2014/main" id="{24F386E8-B1FF-C112-144F-600A0D9F1D98}"/>
                  </a:ext>
                </a:extLst>
              </p:cNvPr>
              <p:cNvSpPr txBox="1">
                <a:spLocks noRot="1" noChangeAspect="1" noMove="1" noResize="1" noEditPoints="1" noAdjustHandles="1" noChangeArrowheads="1" noChangeShapeType="1" noTextEdit="1"/>
              </p:cNvSpPr>
              <p:nvPr/>
            </p:nvSpPr>
            <p:spPr>
              <a:xfrm>
                <a:off x="5814893" y="2936446"/>
                <a:ext cx="467038" cy="461664"/>
              </a:xfrm>
              <a:prstGeom prst="rect">
                <a:avLst/>
              </a:prstGeom>
              <a:blipFill>
                <a:blip r:embed="rId11"/>
                <a:stretch>
                  <a:fillRect l="-2632" r="-13158"/>
                </a:stretch>
              </a:blipFill>
            </p:spPr>
            <p:txBody>
              <a:bodyPr/>
              <a:lstStyle/>
              <a:p>
                <a:r>
                  <a:rPr lang="en-US">
                    <a:noFill/>
                  </a:rPr>
                  <a:t> </a:t>
                </a:r>
              </a:p>
            </p:txBody>
          </p:sp>
        </mc:Fallback>
      </mc:AlternateContent>
      <p:cxnSp>
        <p:nvCxnSpPr>
          <p:cNvPr id="21" name="Straight Arrow Connector 20">
            <a:extLst>
              <a:ext uri="{FF2B5EF4-FFF2-40B4-BE49-F238E27FC236}">
                <a16:creationId xmlns:a16="http://schemas.microsoft.com/office/drawing/2014/main" id="{04EC5CF2-1FD5-507A-018A-62064D530EB8}"/>
              </a:ext>
              <a:ext uri="{C183D7F6-B498-43B3-948B-1728B52AA6E4}">
                <adec:decorative xmlns:adec="http://schemas.microsoft.com/office/drawing/2017/decorative" val="1"/>
              </a:ext>
            </a:extLst>
          </p:cNvPr>
          <p:cNvCxnSpPr>
            <a:cxnSpLocks/>
            <a:stCxn id="25" idx="4"/>
            <a:endCxn id="17" idx="0"/>
          </p:cNvCxnSpPr>
          <p:nvPr/>
        </p:nvCxnSpPr>
        <p:spPr>
          <a:xfrm>
            <a:off x="6069241" y="2312947"/>
            <a:ext cx="7332"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E8E27376-73C4-839E-1C67-8A3D8198F362}"/>
                  </a:ext>
                </a:extLst>
              </p:cNvPr>
              <p:cNvSpPr txBox="1"/>
              <p:nvPr/>
            </p:nvSpPr>
            <p:spPr>
              <a:xfrm>
                <a:off x="813427" y="2690277"/>
                <a:ext cx="1312154"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𝑓</m:t>
                          </m:r>
                        </m:e>
                        <m:sub>
                          <m:r>
                            <a:rPr lang="en-US" sz="1400" b="0" i="1" smtClean="0">
                              <a:latin typeface="Cambria Math" panose="02040503050406030204" pitchFamily="18" charset="0"/>
                            </a:rPr>
                            <m:t>0</m:t>
                          </m:r>
                        </m:sub>
                      </m:sSub>
                      <m:d>
                        <m:dPr>
                          <m:ctrlPr>
                            <a:rPr lang="en-US" sz="1400" b="0" i="1" smtClean="0">
                              <a:latin typeface="Cambria Math" panose="02040503050406030204" pitchFamily="18" charset="0"/>
                            </a:rPr>
                          </m:ctrlPr>
                        </m:dPr>
                        <m:e>
                          <m:r>
                            <m:rPr>
                              <m:sty m:val="p"/>
                            </m:rPr>
                            <a:rPr lang="en-US" sz="1400" b="0" i="0" smtClean="0">
                              <a:latin typeface="Cambria Math" panose="02040503050406030204" pitchFamily="18" charset="0"/>
                            </a:rPr>
                            <m:t>sun</m:t>
                          </m:r>
                        </m:e>
                      </m:d>
                      <m:r>
                        <a:rPr lang="en-US" sz="1400" b="0" i="1" smtClean="0">
                          <a:latin typeface="Cambria Math" panose="02040503050406030204" pitchFamily="18" charset="0"/>
                        </a:rPr>
                        <m:t>=0.5</m:t>
                      </m:r>
                    </m:oMath>
                  </m:oMathPara>
                </a14:m>
                <a:endParaRPr lang="en-US" sz="1400" dirty="0"/>
              </a:p>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𝑓</m:t>
                          </m:r>
                        </m:e>
                        <m:sub>
                          <m:r>
                            <a:rPr lang="en-US" sz="1400" b="0" i="1" smtClean="0">
                              <a:latin typeface="Cambria Math" panose="02040503050406030204" pitchFamily="18" charset="0"/>
                            </a:rPr>
                            <m:t>0</m:t>
                          </m:r>
                        </m:sub>
                      </m:sSub>
                      <m:d>
                        <m:dPr>
                          <m:ctrlPr>
                            <a:rPr lang="en-US" sz="1400" b="0" i="1" smtClean="0">
                              <a:latin typeface="Cambria Math" panose="02040503050406030204" pitchFamily="18" charset="0"/>
                            </a:rPr>
                          </m:ctrlPr>
                        </m:dPr>
                        <m:e>
                          <m:r>
                            <m:rPr>
                              <m:sty m:val="p"/>
                            </m:rPr>
                            <a:rPr lang="en-US" sz="1400" b="0" i="0" smtClean="0">
                              <a:latin typeface="Cambria Math" panose="02040503050406030204" pitchFamily="18" charset="0"/>
                            </a:rPr>
                            <m:t>rain</m:t>
                          </m:r>
                        </m:e>
                      </m:d>
                      <m:r>
                        <a:rPr lang="en-US" sz="1400" b="0" i="1" smtClean="0">
                          <a:latin typeface="Cambria Math" panose="02040503050406030204" pitchFamily="18" charset="0"/>
                        </a:rPr>
                        <m:t>=0.5</m:t>
                      </m:r>
                    </m:oMath>
                  </m:oMathPara>
                </a14:m>
                <a:endParaRPr lang="en-US" sz="1400" dirty="0"/>
              </a:p>
            </p:txBody>
          </p:sp>
        </mc:Choice>
        <mc:Fallback xmlns="">
          <p:sp>
            <p:nvSpPr>
              <p:cNvPr id="39" name="TextBox 38">
                <a:extLst>
                  <a:ext uri="{FF2B5EF4-FFF2-40B4-BE49-F238E27FC236}">
                    <a16:creationId xmlns:a16="http://schemas.microsoft.com/office/drawing/2014/main" id="{E8E27376-73C4-839E-1C67-8A3D8198F362}"/>
                  </a:ext>
                </a:extLst>
              </p:cNvPr>
              <p:cNvSpPr txBox="1">
                <a:spLocks noRot="1" noChangeAspect="1" noMove="1" noResize="1" noEditPoints="1" noAdjustHandles="1" noChangeArrowheads="1" noChangeShapeType="1" noTextEdit="1"/>
              </p:cNvSpPr>
              <p:nvPr/>
            </p:nvSpPr>
            <p:spPr>
              <a:xfrm>
                <a:off x="813427" y="2690277"/>
                <a:ext cx="1312154" cy="523220"/>
              </a:xfrm>
              <a:prstGeom prst="rect">
                <a:avLst/>
              </a:prstGeom>
              <a:blipFill>
                <a:blip r:embed="rId12"/>
                <a:stretch>
                  <a:fillRect b="-47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740B35F0-BE56-7CB4-DABC-377817BB4D6C}"/>
                  </a:ext>
                </a:extLst>
              </p:cNvPr>
              <p:cNvSpPr txBox="1"/>
              <p:nvPr/>
            </p:nvSpPr>
            <p:spPr>
              <a:xfrm>
                <a:off x="5839298" y="511005"/>
                <a:ext cx="4893904" cy="51725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i="1">
                          <a:latin typeface="Cambria Math" panose="02040503050406030204" pitchFamily="18" charset="0"/>
                        </a:rPr>
                        <m:t>𝑃</m:t>
                      </m:r>
                      <m:d>
                        <m:dPr>
                          <m:ctrlPr>
                            <a:rPr lang="en-US" sz="1400" i="1">
                              <a:latin typeface="Cambria Math" panose="02040503050406030204" pitchFamily="18" charset="0"/>
                            </a:rPr>
                          </m:ctrlPr>
                        </m:dPr>
                        <m:e>
                          <m:sSub>
                            <m:sSubPr>
                              <m:ctrlPr>
                                <a:rPr lang="en-US" sz="1400" i="1">
                                  <a:latin typeface="Cambria Math" panose="02040503050406030204" pitchFamily="18" charset="0"/>
                                </a:rPr>
                              </m:ctrlPr>
                            </m:sSubPr>
                            <m:e>
                              <m:r>
                                <a:rPr lang="en-US" sz="1400" i="1">
                                  <a:latin typeface="Cambria Math" panose="02040503050406030204" pitchFamily="18" charset="0"/>
                                </a:rPr>
                                <m:t>𝑋</m:t>
                              </m:r>
                            </m:e>
                            <m:sub>
                              <m:r>
                                <a:rPr lang="en-US" sz="1400" i="1">
                                  <a:latin typeface="Cambria Math" panose="02040503050406030204" pitchFamily="18" charset="0"/>
                                </a:rPr>
                                <m:t>𝑡</m:t>
                              </m:r>
                              <m:r>
                                <a:rPr lang="en-US" sz="1400" i="1">
                                  <a:latin typeface="Cambria Math" panose="02040503050406030204" pitchFamily="18" charset="0"/>
                                </a:rPr>
                                <m:t>+1</m:t>
                              </m:r>
                            </m:sub>
                          </m:sSub>
                        </m:e>
                        <m:e>
                          <m:sSub>
                            <m:sSubPr>
                              <m:ctrlPr>
                                <a:rPr lang="en-US" sz="1400" i="1">
                                  <a:latin typeface="Cambria Math" panose="02040503050406030204" pitchFamily="18" charset="0"/>
                                </a:rPr>
                              </m:ctrlPr>
                            </m:sSubPr>
                            <m:e>
                              <m:r>
                                <a:rPr lang="en-US" sz="1400" i="1">
                                  <a:latin typeface="Cambria Math" panose="02040503050406030204" pitchFamily="18" charset="0"/>
                                </a:rPr>
                                <m:t>𝑒</m:t>
                              </m:r>
                            </m:e>
                            <m:sub>
                              <m:r>
                                <a:rPr lang="en-US" sz="1400" i="1">
                                  <a:latin typeface="Cambria Math" panose="02040503050406030204" pitchFamily="18" charset="0"/>
                                </a:rPr>
                                <m:t>1:</m:t>
                              </m:r>
                              <m:r>
                                <a:rPr lang="en-US" sz="1400" i="1">
                                  <a:latin typeface="Cambria Math" panose="02040503050406030204" pitchFamily="18" charset="0"/>
                                </a:rPr>
                                <m:t>𝑡</m:t>
                              </m:r>
                              <m:r>
                                <a:rPr lang="en-US" sz="1400" i="1">
                                  <a:latin typeface="Cambria Math" panose="02040503050406030204" pitchFamily="18" charset="0"/>
                                </a:rPr>
                                <m:t>+1</m:t>
                              </m:r>
                            </m:sub>
                          </m:sSub>
                        </m:e>
                      </m:d>
                      <m:r>
                        <a:rPr lang="en-US" sz="1400" i="1">
                          <a:latin typeface="Cambria Math" panose="02040503050406030204" pitchFamily="18" charset="0"/>
                        </a:rPr>
                        <m:t>=</m:t>
                      </m:r>
                      <m:r>
                        <a:rPr lang="en-US" sz="1400" i="1">
                          <a:latin typeface="Cambria Math" panose="02040503050406030204" pitchFamily="18" charset="0"/>
                          <a:ea typeface="Cambria Math" panose="02040503050406030204" pitchFamily="18" charset="0"/>
                        </a:rPr>
                        <m:t>𝛼</m:t>
                      </m:r>
                      <m:r>
                        <a:rPr lang="en-US" sz="1400" i="1">
                          <a:latin typeface="Cambria Math" panose="02040503050406030204" pitchFamily="18" charset="0"/>
                          <a:ea typeface="Cambria Math" panose="02040503050406030204" pitchFamily="18" charset="0"/>
                        </a:rPr>
                        <m:t>∙</m:t>
                      </m:r>
                      <m:r>
                        <a:rPr lang="en-US" sz="1400" i="1">
                          <a:latin typeface="Cambria Math" panose="02040503050406030204" pitchFamily="18" charset="0"/>
                          <a:ea typeface="Cambria Math" panose="02040503050406030204" pitchFamily="18" charset="0"/>
                        </a:rPr>
                        <m:t>𝑃</m:t>
                      </m:r>
                      <m:r>
                        <a:rPr lang="en-US" sz="1400" i="1">
                          <a:latin typeface="Cambria Math" panose="02040503050406030204" pitchFamily="18" charset="0"/>
                          <a:ea typeface="Cambria Math" panose="02040503050406030204" pitchFamily="18" charset="0"/>
                        </a:rPr>
                        <m:t>(</m:t>
                      </m:r>
                      <m:sSub>
                        <m:sSubPr>
                          <m:ctrlPr>
                            <a:rPr lang="en-US" sz="1400" i="1">
                              <a:latin typeface="Cambria Math" panose="02040503050406030204" pitchFamily="18" charset="0"/>
                              <a:ea typeface="Cambria Math" panose="02040503050406030204" pitchFamily="18" charset="0"/>
                            </a:rPr>
                          </m:ctrlPr>
                        </m:sSubPr>
                        <m:e>
                          <m:r>
                            <a:rPr lang="en-US" sz="1400" i="1">
                              <a:latin typeface="Cambria Math" panose="02040503050406030204" pitchFamily="18" charset="0"/>
                              <a:ea typeface="Cambria Math" panose="02040503050406030204" pitchFamily="18" charset="0"/>
                            </a:rPr>
                            <m:t>𝑒</m:t>
                          </m:r>
                        </m:e>
                        <m:sub>
                          <m:r>
                            <a:rPr lang="en-US" sz="1400" i="1">
                              <a:latin typeface="Cambria Math" panose="02040503050406030204" pitchFamily="18" charset="0"/>
                              <a:ea typeface="Cambria Math" panose="02040503050406030204" pitchFamily="18" charset="0"/>
                            </a:rPr>
                            <m:t>𝑡</m:t>
                          </m:r>
                          <m:r>
                            <a:rPr lang="en-US" sz="1400" i="1">
                              <a:latin typeface="Cambria Math" panose="02040503050406030204" pitchFamily="18" charset="0"/>
                              <a:ea typeface="Cambria Math" panose="02040503050406030204" pitchFamily="18" charset="0"/>
                            </a:rPr>
                            <m:t>+1</m:t>
                          </m:r>
                        </m:sub>
                      </m:sSub>
                      <m:r>
                        <a:rPr lang="en-US" sz="1400" i="1">
                          <a:latin typeface="Cambria Math" panose="02040503050406030204" pitchFamily="18" charset="0"/>
                          <a:ea typeface="Cambria Math" panose="02040503050406030204" pitchFamily="18" charset="0"/>
                        </a:rPr>
                        <m:t>|</m:t>
                      </m:r>
                      <m:sSub>
                        <m:sSubPr>
                          <m:ctrlPr>
                            <a:rPr lang="en-US" sz="1400" i="1">
                              <a:latin typeface="Cambria Math" panose="02040503050406030204" pitchFamily="18" charset="0"/>
                              <a:ea typeface="Cambria Math" panose="02040503050406030204" pitchFamily="18" charset="0"/>
                            </a:rPr>
                          </m:ctrlPr>
                        </m:sSubPr>
                        <m:e>
                          <m:r>
                            <a:rPr lang="en-US" sz="1400" i="1">
                              <a:latin typeface="Cambria Math" panose="02040503050406030204" pitchFamily="18" charset="0"/>
                              <a:ea typeface="Cambria Math" panose="02040503050406030204" pitchFamily="18" charset="0"/>
                            </a:rPr>
                            <m:t>𝑋</m:t>
                          </m:r>
                        </m:e>
                        <m:sub>
                          <m:r>
                            <a:rPr lang="en-US" sz="1400" i="1">
                              <a:latin typeface="Cambria Math" panose="02040503050406030204" pitchFamily="18" charset="0"/>
                              <a:ea typeface="Cambria Math" panose="02040503050406030204" pitchFamily="18" charset="0"/>
                            </a:rPr>
                            <m:t>𝑡</m:t>
                          </m:r>
                          <m:r>
                            <a:rPr lang="en-US" sz="1400" i="1">
                              <a:latin typeface="Cambria Math" panose="02040503050406030204" pitchFamily="18" charset="0"/>
                              <a:ea typeface="Cambria Math" panose="02040503050406030204" pitchFamily="18" charset="0"/>
                            </a:rPr>
                            <m:t>+1</m:t>
                          </m:r>
                        </m:sub>
                      </m:sSub>
                      <m:r>
                        <a:rPr lang="en-US" sz="1400" i="1">
                          <a:latin typeface="Cambria Math" panose="02040503050406030204" pitchFamily="18" charset="0"/>
                          <a:ea typeface="Cambria Math" panose="02040503050406030204" pitchFamily="18" charset="0"/>
                        </a:rPr>
                        <m:t>)</m:t>
                      </m:r>
                      <m:nary>
                        <m:naryPr>
                          <m:chr m:val="∑"/>
                          <m:limLoc m:val="subSup"/>
                          <m:supHide m:val="on"/>
                          <m:ctrlPr>
                            <a:rPr lang="en-US" sz="1400" i="1">
                              <a:latin typeface="Cambria Math" panose="02040503050406030204" pitchFamily="18" charset="0"/>
                              <a:ea typeface="Cambria Math" panose="02040503050406030204" pitchFamily="18" charset="0"/>
                            </a:rPr>
                          </m:ctrlPr>
                        </m:naryPr>
                        <m:sub>
                          <m:sSub>
                            <m:sSubPr>
                              <m:ctrlPr>
                                <a:rPr lang="en-US" sz="1400" i="1">
                                  <a:latin typeface="Cambria Math" panose="02040503050406030204" pitchFamily="18" charset="0"/>
                                  <a:ea typeface="Cambria Math" panose="02040503050406030204" pitchFamily="18" charset="0"/>
                                </a:rPr>
                              </m:ctrlPr>
                            </m:sSubPr>
                            <m:e>
                              <m:r>
                                <a:rPr lang="en-US" sz="1400" i="1">
                                  <a:latin typeface="Cambria Math" panose="02040503050406030204" pitchFamily="18" charset="0"/>
                                  <a:ea typeface="Cambria Math" panose="02040503050406030204" pitchFamily="18" charset="0"/>
                                </a:rPr>
                                <m:t>𝑥</m:t>
                              </m:r>
                            </m:e>
                            <m:sub>
                              <m:r>
                                <a:rPr lang="en-US" sz="1400" i="1">
                                  <a:latin typeface="Cambria Math" panose="02040503050406030204" pitchFamily="18" charset="0"/>
                                  <a:ea typeface="Cambria Math" panose="02040503050406030204" pitchFamily="18" charset="0"/>
                                </a:rPr>
                                <m:t>𝑡</m:t>
                              </m:r>
                            </m:sub>
                          </m:sSub>
                        </m:sub>
                        <m:sup/>
                        <m:e>
                          <m:r>
                            <a:rPr lang="en-US" sz="1400" i="1">
                              <a:latin typeface="Cambria Math" panose="02040503050406030204" pitchFamily="18" charset="0"/>
                              <a:ea typeface="Cambria Math" panose="02040503050406030204" pitchFamily="18" charset="0"/>
                            </a:rPr>
                            <m:t>𝑃</m:t>
                          </m:r>
                          <m:r>
                            <a:rPr lang="en-US" sz="1400" i="1">
                              <a:latin typeface="Cambria Math" panose="02040503050406030204" pitchFamily="18" charset="0"/>
                              <a:ea typeface="Cambria Math" panose="02040503050406030204" pitchFamily="18" charset="0"/>
                            </a:rPr>
                            <m:t>(</m:t>
                          </m:r>
                          <m:sSub>
                            <m:sSubPr>
                              <m:ctrlPr>
                                <a:rPr lang="en-US" sz="1400" i="1">
                                  <a:latin typeface="Cambria Math" panose="02040503050406030204" pitchFamily="18" charset="0"/>
                                  <a:ea typeface="Cambria Math" panose="02040503050406030204" pitchFamily="18" charset="0"/>
                                </a:rPr>
                              </m:ctrlPr>
                            </m:sSubPr>
                            <m:e>
                              <m:r>
                                <a:rPr lang="en-US" sz="1400" i="1">
                                  <a:latin typeface="Cambria Math" panose="02040503050406030204" pitchFamily="18" charset="0"/>
                                  <a:ea typeface="Cambria Math" panose="02040503050406030204" pitchFamily="18" charset="0"/>
                                </a:rPr>
                                <m:t>𝑥</m:t>
                              </m:r>
                            </m:e>
                            <m:sub>
                              <m:r>
                                <a:rPr lang="en-US" sz="1400" i="1">
                                  <a:latin typeface="Cambria Math" panose="02040503050406030204" pitchFamily="18" charset="0"/>
                                  <a:ea typeface="Cambria Math" panose="02040503050406030204" pitchFamily="18" charset="0"/>
                                </a:rPr>
                                <m:t>𝑡</m:t>
                              </m:r>
                            </m:sub>
                          </m:sSub>
                          <m:r>
                            <a:rPr lang="en-US" sz="1400" i="1">
                              <a:latin typeface="Cambria Math" panose="02040503050406030204" pitchFamily="18" charset="0"/>
                              <a:ea typeface="Cambria Math" panose="02040503050406030204" pitchFamily="18" charset="0"/>
                            </a:rPr>
                            <m:t>|</m:t>
                          </m:r>
                          <m:sSub>
                            <m:sSubPr>
                              <m:ctrlPr>
                                <a:rPr lang="en-US" sz="1400" i="1">
                                  <a:latin typeface="Cambria Math" panose="02040503050406030204" pitchFamily="18" charset="0"/>
                                  <a:ea typeface="Cambria Math" panose="02040503050406030204" pitchFamily="18" charset="0"/>
                                </a:rPr>
                              </m:ctrlPr>
                            </m:sSubPr>
                            <m:e>
                              <m:r>
                                <a:rPr lang="en-US" sz="1400" i="1">
                                  <a:latin typeface="Cambria Math" panose="02040503050406030204" pitchFamily="18" charset="0"/>
                                  <a:ea typeface="Cambria Math" panose="02040503050406030204" pitchFamily="18" charset="0"/>
                                </a:rPr>
                                <m:t>𝑒</m:t>
                              </m:r>
                            </m:e>
                            <m:sub>
                              <m:r>
                                <a:rPr lang="en-US" sz="1400" i="1">
                                  <a:latin typeface="Cambria Math" panose="02040503050406030204" pitchFamily="18" charset="0"/>
                                  <a:ea typeface="Cambria Math" panose="02040503050406030204" pitchFamily="18" charset="0"/>
                                </a:rPr>
                                <m:t>1:</m:t>
                              </m:r>
                              <m:r>
                                <a:rPr lang="en-US" sz="1400" i="1">
                                  <a:latin typeface="Cambria Math" panose="02040503050406030204" pitchFamily="18" charset="0"/>
                                  <a:ea typeface="Cambria Math" panose="02040503050406030204" pitchFamily="18" charset="0"/>
                                </a:rPr>
                                <m:t>𝑡</m:t>
                              </m:r>
                            </m:sub>
                          </m:sSub>
                          <m:r>
                            <a:rPr lang="en-US" sz="1400" i="1">
                              <a:latin typeface="Cambria Math" panose="02040503050406030204" pitchFamily="18" charset="0"/>
                              <a:ea typeface="Cambria Math" panose="02040503050406030204" pitchFamily="18" charset="0"/>
                            </a:rPr>
                            <m:t>)∙</m:t>
                          </m:r>
                          <m:r>
                            <a:rPr lang="en-US" sz="1400" i="1">
                              <a:latin typeface="Cambria Math" panose="02040503050406030204" pitchFamily="18" charset="0"/>
                              <a:ea typeface="Cambria Math" panose="02040503050406030204" pitchFamily="18" charset="0"/>
                            </a:rPr>
                            <m:t>𝑃</m:t>
                          </m:r>
                          <m:r>
                            <a:rPr lang="en-US" sz="1400" i="1">
                              <a:latin typeface="Cambria Math" panose="02040503050406030204" pitchFamily="18" charset="0"/>
                              <a:ea typeface="Cambria Math" panose="02040503050406030204" pitchFamily="18" charset="0"/>
                            </a:rPr>
                            <m:t>(</m:t>
                          </m:r>
                          <m:sSub>
                            <m:sSubPr>
                              <m:ctrlPr>
                                <a:rPr lang="en-US" sz="1400" i="1">
                                  <a:latin typeface="Cambria Math" panose="02040503050406030204" pitchFamily="18" charset="0"/>
                                  <a:ea typeface="Cambria Math" panose="02040503050406030204" pitchFamily="18" charset="0"/>
                                </a:rPr>
                              </m:ctrlPr>
                            </m:sSubPr>
                            <m:e>
                              <m:r>
                                <a:rPr lang="en-US" sz="1400" i="1">
                                  <a:latin typeface="Cambria Math" panose="02040503050406030204" pitchFamily="18" charset="0"/>
                                  <a:ea typeface="Cambria Math" panose="02040503050406030204" pitchFamily="18" charset="0"/>
                                </a:rPr>
                                <m:t>𝑋</m:t>
                              </m:r>
                            </m:e>
                            <m:sub>
                              <m:r>
                                <a:rPr lang="en-US" sz="1400" i="1">
                                  <a:latin typeface="Cambria Math" panose="02040503050406030204" pitchFamily="18" charset="0"/>
                                  <a:ea typeface="Cambria Math" panose="02040503050406030204" pitchFamily="18" charset="0"/>
                                </a:rPr>
                                <m:t>𝑡</m:t>
                              </m:r>
                              <m:r>
                                <a:rPr lang="en-US" sz="1400" i="1">
                                  <a:latin typeface="Cambria Math" panose="02040503050406030204" pitchFamily="18" charset="0"/>
                                  <a:ea typeface="Cambria Math" panose="02040503050406030204" pitchFamily="18" charset="0"/>
                                </a:rPr>
                                <m:t>+1</m:t>
                              </m:r>
                            </m:sub>
                          </m:sSub>
                          <m:r>
                            <a:rPr lang="en-US" sz="1400" i="1">
                              <a:latin typeface="Cambria Math" panose="02040503050406030204" pitchFamily="18" charset="0"/>
                              <a:ea typeface="Cambria Math" panose="02040503050406030204" pitchFamily="18" charset="0"/>
                            </a:rPr>
                            <m:t>|</m:t>
                          </m:r>
                          <m:sSub>
                            <m:sSubPr>
                              <m:ctrlPr>
                                <a:rPr lang="en-US" sz="1400" i="1">
                                  <a:latin typeface="Cambria Math" panose="02040503050406030204" pitchFamily="18" charset="0"/>
                                  <a:ea typeface="Cambria Math" panose="02040503050406030204" pitchFamily="18" charset="0"/>
                                </a:rPr>
                              </m:ctrlPr>
                            </m:sSubPr>
                            <m:e>
                              <m:r>
                                <a:rPr lang="en-US" sz="1400" i="1">
                                  <a:latin typeface="Cambria Math" panose="02040503050406030204" pitchFamily="18" charset="0"/>
                                  <a:ea typeface="Cambria Math" panose="02040503050406030204" pitchFamily="18" charset="0"/>
                                </a:rPr>
                                <m:t>𝑥</m:t>
                              </m:r>
                            </m:e>
                            <m:sub>
                              <m:r>
                                <a:rPr lang="en-US" sz="1400" i="1">
                                  <a:latin typeface="Cambria Math" panose="02040503050406030204" pitchFamily="18" charset="0"/>
                                  <a:ea typeface="Cambria Math" panose="02040503050406030204" pitchFamily="18" charset="0"/>
                                </a:rPr>
                                <m:t>𝑡</m:t>
                              </m:r>
                            </m:sub>
                          </m:sSub>
                          <m:r>
                            <a:rPr lang="en-US" sz="1400" i="1">
                              <a:latin typeface="Cambria Math" panose="02040503050406030204" pitchFamily="18" charset="0"/>
                              <a:ea typeface="Cambria Math" panose="02040503050406030204" pitchFamily="18" charset="0"/>
                            </a:rPr>
                            <m:t>)</m:t>
                          </m:r>
                        </m:e>
                      </m:nary>
                    </m:oMath>
                  </m:oMathPara>
                </a14:m>
                <a:endParaRPr lang="en-US" sz="1400" dirty="0"/>
              </a:p>
            </p:txBody>
          </p:sp>
        </mc:Choice>
        <mc:Fallback xmlns="">
          <p:sp>
            <p:nvSpPr>
              <p:cNvPr id="40" name="TextBox 39">
                <a:extLst>
                  <a:ext uri="{FF2B5EF4-FFF2-40B4-BE49-F238E27FC236}">
                    <a16:creationId xmlns:a16="http://schemas.microsoft.com/office/drawing/2014/main" id="{740B35F0-BE56-7CB4-DABC-377817BB4D6C}"/>
                  </a:ext>
                </a:extLst>
              </p:cNvPr>
              <p:cNvSpPr txBox="1">
                <a:spLocks noRot="1" noChangeAspect="1" noMove="1" noResize="1" noEditPoints="1" noAdjustHandles="1" noChangeArrowheads="1" noChangeShapeType="1" noTextEdit="1"/>
              </p:cNvSpPr>
              <p:nvPr/>
            </p:nvSpPr>
            <p:spPr>
              <a:xfrm>
                <a:off x="5839298" y="511005"/>
                <a:ext cx="4893904" cy="517257"/>
              </a:xfrm>
              <a:prstGeom prst="rect">
                <a:avLst/>
              </a:prstGeom>
              <a:blipFill>
                <a:blip r:embed="rId13"/>
                <a:stretch>
                  <a:fillRect t="-147619" b="-2047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DE89703A-FADA-717A-48DD-EF188E0F90CC}"/>
                  </a:ext>
                </a:extLst>
              </p:cNvPr>
              <p:cNvSpPr txBox="1"/>
              <p:nvPr/>
            </p:nvSpPr>
            <p:spPr>
              <a:xfrm>
                <a:off x="2491204" y="3607725"/>
                <a:ext cx="977254"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𝑈</m:t>
                          </m:r>
                        </m:e>
                        <m:sub>
                          <m:r>
                            <a:rPr lang="en-US" sz="1400" b="0" i="1" smtClean="0">
                              <a:latin typeface="Cambria Math" panose="02040503050406030204" pitchFamily="18" charset="0"/>
                            </a:rPr>
                            <m:t>1</m:t>
                          </m:r>
                        </m:sub>
                      </m:sSub>
                      <m:r>
                        <a:rPr lang="en-US" sz="1400" b="0" i="1" smtClean="0">
                          <a:latin typeface="Cambria Math" panose="02040503050406030204" pitchFamily="18" charset="0"/>
                        </a:rPr>
                        <m:t>=</m:t>
                      </m:r>
                      <m:r>
                        <m:rPr>
                          <m:sty m:val="p"/>
                        </m:rPr>
                        <a:rPr lang="en-US" sz="1400" b="0" i="0" smtClean="0">
                          <a:latin typeface="Cambria Math" panose="02040503050406030204" pitchFamily="18" charset="0"/>
                        </a:rPr>
                        <m:t>true</m:t>
                      </m:r>
                    </m:oMath>
                  </m:oMathPara>
                </a14:m>
                <a:endParaRPr lang="en-US" sz="1400" dirty="0"/>
              </a:p>
            </p:txBody>
          </p:sp>
        </mc:Choice>
        <mc:Fallback xmlns="">
          <p:sp>
            <p:nvSpPr>
              <p:cNvPr id="42" name="TextBox 41">
                <a:extLst>
                  <a:ext uri="{FF2B5EF4-FFF2-40B4-BE49-F238E27FC236}">
                    <a16:creationId xmlns:a16="http://schemas.microsoft.com/office/drawing/2014/main" id="{DE89703A-FADA-717A-48DD-EF188E0F90CC}"/>
                  </a:ext>
                </a:extLst>
              </p:cNvPr>
              <p:cNvSpPr txBox="1">
                <a:spLocks noRot="1" noChangeAspect="1" noMove="1" noResize="1" noEditPoints="1" noAdjustHandles="1" noChangeArrowheads="1" noChangeShapeType="1" noTextEdit="1"/>
              </p:cNvSpPr>
              <p:nvPr/>
            </p:nvSpPr>
            <p:spPr>
              <a:xfrm>
                <a:off x="2491204" y="3607725"/>
                <a:ext cx="977254" cy="307777"/>
              </a:xfrm>
              <a:prstGeom prst="rect">
                <a:avLst/>
              </a:prstGeom>
              <a:blipFill>
                <a:blip r:embed="rId14"/>
                <a:stretch>
                  <a:fillRect/>
                </a:stretch>
              </a:blipFill>
            </p:spPr>
            <p:txBody>
              <a:bodyPr/>
              <a:lstStyle/>
              <a:p>
                <a:r>
                  <a:rPr lang="en-US">
                    <a:noFill/>
                  </a:rPr>
                  <a:t> </a:t>
                </a:r>
              </a:p>
            </p:txBody>
          </p:sp>
        </mc:Fallback>
      </mc:AlternateContent>
      <p:sp>
        <p:nvSpPr>
          <p:cNvPr id="43" name="TextBox 42">
            <a:extLst>
              <a:ext uri="{FF2B5EF4-FFF2-40B4-BE49-F238E27FC236}">
                <a16:creationId xmlns:a16="http://schemas.microsoft.com/office/drawing/2014/main" id="{556AAB34-3C2A-DAE4-24FA-B3CAC262E0FD}"/>
              </a:ext>
            </a:extLst>
          </p:cNvPr>
          <p:cNvSpPr txBox="1"/>
          <p:nvPr/>
        </p:nvSpPr>
        <p:spPr>
          <a:xfrm>
            <a:off x="842190" y="3907145"/>
            <a:ext cx="795731" cy="307777"/>
          </a:xfrm>
          <a:prstGeom prst="rect">
            <a:avLst/>
          </a:prstGeom>
          <a:noFill/>
        </p:spPr>
        <p:txBody>
          <a:bodyPr wrap="none" rtlCol="0">
            <a:spAutoFit/>
          </a:bodyPr>
          <a:lstStyle/>
          <a:p>
            <a:r>
              <a:rPr lang="en-US" sz="1400" b="1" dirty="0">
                <a:solidFill>
                  <a:schemeClr val="accent1"/>
                </a:solidFill>
              </a:rPr>
              <a:t>Predict</a:t>
            </a:r>
          </a:p>
        </p:txBody>
      </p:sp>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3AAD8C55-592C-BECF-6D6B-7B2EB77F1B9A}"/>
                  </a:ext>
                </a:extLst>
              </p:cNvPr>
              <p:cNvSpPr txBox="1"/>
              <p:nvPr/>
            </p:nvSpPr>
            <p:spPr>
              <a:xfrm>
                <a:off x="843484" y="4240144"/>
                <a:ext cx="3060390"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𝑃</m:t>
                      </m:r>
                      <m:d>
                        <m:dPr>
                          <m:ctrlPr>
                            <a:rPr lang="en-US" sz="1400" b="0" i="1" smtClean="0">
                              <a:latin typeface="Cambria Math" panose="02040503050406030204" pitchFamily="18" charset="0"/>
                            </a:rPr>
                          </m:ctrlPr>
                        </m:dPr>
                        <m:e>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𝑠</m:t>
                              </m:r>
                            </m:e>
                            <m:sub>
                              <m:r>
                                <a:rPr lang="en-US" sz="1400" b="0" i="1" smtClean="0">
                                  <a:latin typeface="Cambria Math" panose="02040503050406030204" pitchFamily="18" charset="0"/>
                                </a:rPr>
                                <m:t>1</m:t>
                              </m:r>
                            </m:sub>
                          </m:sSub>
                        </m:e>
                        <m:e>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𝑊</m:t>
                              </m:r>
                            </m:e>
                            <m:sub>
                              <m:r>
                                <a:rPr lang="en-US" sz="1400" b="0" i="1" smtClean="0">
                                  <a:latin typeface="Cambria Math" panose="02040503050406030204" pitchFamily="18" charset="0"/>
                                </a:rPr>
                                <m:t>0</m:t>
                              </m:r>
                            </m:sub>
                          </m:sSub>
                        </m:e>
                      </m:d>
                      <m:r>
                        <a:rPr lang="en-US" sz="1400" b="0" i="1" smtClean="0">
                          <a:latin typeface="Cambria Math" panose="02040503050406030204" pitchFamily="18" charset="0"/>
                        </a:rPr>
                        <m:t>=0.5</m:t>
                      </m:r>
                      <m:r>
                        <a:rPr lang="en-US" sz="1400" b="0" i="1" smtClean="0">
                          <a:latin typeface="Cambria Math" panose="02040503050406030204" pitchFamily="18" charset="0"/>
                          <a:ea typeface="Cambria Math" panose="02040503050406030204" pitchFamily="18" charset="0"/>
                        </a:rPr>
                        <m:t>∙0.9+0.5∙0.3=0.6</m:t>
                      </m:r>
                    </m:oMath>
                  </m:oMathPara>
                </a14:m>
                <a:endParaRPr lang="en-US" sz="1400" dirty="0"/>
              </a:p>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𝑃</m:t>
                      </m:r>
                      <m:d>
                        <m:dPr>
                          <m:ctrlPr>
                            <a:rPr lang="en-US" sz="1400" b="0" i="1" smtClean="0">
                              <a:latin typeface="Cambria Math" panose="02040503050406030204" pitchFamily="18" charset="0"/>
                            </a:rPr>
                          </m:ctrlPr>
                        </m:dPr>
                        <m:e>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𝑟</m:t>
                              </m:r>
                            </m:e>
                            <m:sub>
                              <m:r>
                                <a:rPr lang="en-US" sz="1400" b="0" i="1" smtClean="0">
                                  <a:latin typeface="Cambria Math" panose="02040503050406030204" pitchFamily="18" charset="0"/>
                                </a:rPr>
                                <m:t>1</m:t>
                              </m:r>
                            </m:sub>
                          </m:sSub>
                        </m:e>
                        <m:e>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𝑊</m:t>
                              </m:r>
                            </m:e>
                            <m:sub>
                              <m:r>
                                <a:rPr lang="en-US" sz="1400" b="0" i="1" smtClean="0">
                                  <a:latin typeface="Cambria Math" panose="02040503050406030204" pitchFamily="18" charset="0"/>
                                </a:rPr>
                                <m:t>0</m:t>
                              </m:r>
                            </m:sub>
                          </m:sSub>
                        </m:e>
                      </m:d>
                      <m:r>
                        <a:rPr lang="en-US" sz="1400" b="0" i="1" smtClean="0">
                          <a:latin typeface="Cambria Math" panose="02040503050406030204" pitchFamily="18" charset="0"/>
                        </a:rPr>
                        <m:t>=0.5</m:t>
                      </m:r>
                      <m:r>
                        <a:rPr lang="en-US" sz="1400" b="0" i="1" smtClean="0">
                          <a:latin typeface="Cambria Math" panose="02040503050406030204" pitchFamily="18" charset="0"/>
                          <a:ea typeface="Cambria Math" panose="02040503050406030204" pitchFamily="18" charset="0"/>
                        </a:rPr>
                        <m:t>∙0.1+0.5∙0.7=0.4</m:t>
                      </m:r>
                    </m:oMath>
                  </m:oMathPara>
                </a14:m>
                <a:endParaRPr lang="en-US" sz="1400" dirty="0"/>
              </a:p>
            </p:txBody>
          </p:sp>
        </mc:Choice>
        <mc:Fallback xmlns="">
          <p:sp>
            <p:nvSpPr>
              <p:cNvPr id="45" name="TextBox 44">
                <a:extLst>
                  <a:ext uri="{FF2B5EF4-FFF2-40B4-BE49-F238E27FC236}">
                    <a16:creationId xmlns:a16="http://schemas.microsoft.com/office/drawing/2014/main" id="{3AAD8C55-592C-BECF-6D6B-7B2EB77F1B9A}"/>
                  </a:ext>
                </a:extLst>
              </p:cNvPr>
              <p:cNvSpPr txBox="1">
                <a:spLocks noRot="1" noChangeAspect="1" noMove="1" noResize="1" noEditPoints="1" noAdjustHandles="1" noChangeArrowheads="1" noChangeShapeType="1" noTextEdit="1"/>
              </p:cNvSpPr>
              <p:nvPr/>
            </p:nvSpPr>
            <p:spPr>
              <a:xfrm>
                <a:off x="843484" y="4240144"/>
                <a:ext cx="3060390" cy="523220"/>
              </a:xfrm>
              <a:prstGeom prst="rect">
                <a:avLst/>
              </a:prstGeom>
              <a:blipFill>
                <a:blip r:embed="rId15"/>
                <a:stretch>
                  <a:fillRect/>
                </a:stretch>
              </a:blipFill>
            </p:spPr>
            <p:txBody>
              <a:bodyPr/>
              <a:lstStyle/>
              <a:p>
                <a:r>
                  <a:rPr lang="en-US">
                    <a:noFill/>
                  </a:rPr>
                  <a:t> </a:t>
                </a:r>
              </a:p>
            </p:txBody>
          </p:sp>
        </mc:Fallback>
      </mc:AlternateContent>
      <p:sp>
        <p:nvSpPr>
          <p:cNvPr id="46" name="Rounded Rectangle 45">
            <a:extLst>
              <a:ext uri="{FF2B5EF4-FFF2-40B4-BE49-F238E27FC236}">
                <a16:creationId xmlns:a16="http://schemas.microsoft.com/office/drawing/2014/main" id="{91B3DCC5-7408-1183-CA11-D5FF4BB8EAD5}"/>
              </a:ext>
              <a:ext uri="{C183D7F6-B498-43B3-948B-1728B52AA6E4}">
                <adec:decorative xmlns:adec="http://schemas.microsoft.com/office/drawing/2017/decorative" val="1"/>
              </a:ext>
            </a:extLst>
          </p:cNvPr>
          <p:cNvSpPr/>
          <p:nvPr/>
        </p:nvSpPr>
        <p:spPr>
          <a:xfrm>
            <a:off x="8481120" y="487893"/>
            <a:ext cx="2222102" cy="517257"/>
          </a:xfrm>
          <a:prstGeom prst="roundRect">
            <a:avLst>
              <a:gd name="adj" fmla="val 6909"/>
            </a:avLst>
          </a:prstGeom>
          <a:no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88DDA724-6F12-2931-E510-3939A1463784}"/>
              </a:ext>
            </a:extLst>
          </p:cNvPr>
          <p:cNvSpPr txBox="1"/>
          <p:nvPr/>
        </p:nvSpPr>
        <p:spPr>
          <a:xfrm>
            <a:off x="842190" y="4945569"/>
            <a:ext cx="830677" cy="307777"/>
          </a:xfrm>
          <a:prstGeom prst="rect">
            <a:avLst/>
          </a:prstGeom>
          <a:noFill/>
        </p:spPr>
        <p:txBody>
          <a:bodyPr wrap="none" rtlCol="0">
            <a:spAutoFit/>
          </a:bodyPr>
          <a:lstStyle/>
          <a:p>
            <a:r>
              <a:rPr lang="en-US" sz="1400" b="1" dirty="0">
                <a:solidFill>
                  <a:schemeClr val="accent2"/>
                </a:solidFill>
              </a:rPr>
              <a:t>Update</a:t>
            </a:r>
          </a:p>
        </p:txBody>
      </p:sp>
      <mc:AlternateContent xmlns:mc="http://schemas.openxmlformats.org/markup-compatibility/2006" xmlns:a14="http://schemas.microsoft.com/office/drawing/2010/main">
        <mc:Choice Requires="a14">
          <p:sp>
            <p:nvSpPr>
              <p:cNvPr id="52" name="TextBox 51">
                <a:extLst>
                  <a:ext uri="{FF2B5EF4-FFF2-40B4-BE49-F238E27FC236}">
                    <a16:creationId xmlns:a16="http://schemas.microsoft.com/office/drawing/2014/main" id="{825FE608-7EB9-5101-81EA-998C5623A3A5}"/>
                  </a:ext>
                </a:extLst>
              </p:cNvPr>
              <p:cNvSpPr txBox="1"/>
              <p:nvPr/>
            </p:nvSpPr>
            <p:spPr>
              <a:xfrm>
                <a:off x="843484" y="5278568"/>
                <a:ext cx="2522550" cy="73866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𝑓</m:t>
                          </m:r>
                        </m:e>
                        <m:sub>
                          <m:r>
                            <a:rPr lang="en-US" sz="1400" b="0" i="1" smtClean="0">
                              <a:latin typeface="Cambria Math" panose="02040503050406030204" pitchFamily="18" charset="0"/>
                            </a:rPr>
                            <m:t>1</m:t>
                          </m:r>
                        </m:sub>
                      </m:sSub>
                      <m:d>
                        <m:dPr>
                          <m:ctrlPr>
                            <a:rPr lang="en-US" sz="1400" b="0" i="1" smtClean="0">
                              <a:latin typeface="Cambria Math" panose="02040503050406030204" pitchFamily="18" charset="0"/>
                            </a:rPr>
                          </m:ctrlPr>
                        </m:dPr>
                        <m:e>
                          <m:r>
                            <m:rPr>
                              <m:sty m:val="p"/>
                            </m:rPr>
                            <a:rPr lang="en-US" sz="1400" b="0" i="0" smtClean="0">
                              <a:latin typeface="Cambria Math" panose="02040503050406030204" pitchFamily="18" charset="0"/>
                            </a:rPr>
                            <m:t>sun</m:t>
                          </m:r>
                        </m:e>
                      </m:d>
                      <m:r>
                        <a:rPr lang="en-US" sz="1400" b="0" i="1" smtClean="0">
                          <a:latin typeface="Cambria Math" panose="02040503050406030204" pitchFamily="18" charset="0"/>
                        </a:rPr>
                        <m:t>=</m:t>
                      </m:r>
                      <m:r>
                        <a:rPr lang="en-US" sz="1400" b="0" i="1" smtClean="0">
                          <a:latin typeface="Cambria Math" panose="02040503050406030204" pitchFamily="18" charset="0"/>
                          <a:ea typeface="Cambria Math" panose="02040503050406030204" pitchFamily="18" charset="0"/>
                        </a:rPr>
                        <m:t>𝛼</m:t>
                      </m:r>
                      <m:r>
                        <a:rPr lang="en-US" sz="1400" b="0" i="1" smtClean="0">
                          <a:latin typeface="Cambria Math" panose="02040503050406030204" pitchFamily="18" charset="0"/>
                          <a:ea typeface="Cambria Math" panose="02040503050406030204" pitchFamily="18" charset="0"/>
                        </a:rPr>
                        <m:t>∙0.2∙0.6=0.25</m:t>
                      </m:r>
                    </m:oMath>
                  </m:oMathPara>
                </a14:m>
                <a:endParaRPr lang="en-US" sz="1400" dirty="0"/>
              </a:p>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𝑓</m:t>
                          </m:r>
                        </m:e>
                        <m:sub>
                          <m:r>
                            <a:rPr lang="en-US" sz="1400" b="0" i="1" smtClean="0">
                              <a:latin typeface="Cambria Math" panose="02040503050406030204" pitchFamily="18" charset="0"/>
                            </a:rPr>
                            <m:t>1</m:t>
                          </m:r>
                        </m:sub>
                      </m:sSub>
                      <m:d>
                        <m:dPr>
                          <m:ctrlPr>
                            <a:rPr lang="en-US" sz="1400" b="0" i="1" smtClean="0">
                              <a:latin typeface="Cambria Math" panose="02040503050406030204" pitchFamily="18" charset="0"/>
                            </a:rPr>
                          </m:ctrlPr>
                        </m:dPr>
                        <m:e>
                          <m:r>
                            <m:rPr>
                              <m:sty m:val="p"/>
                            </m:rPr>
                            <a:rPr lang="en-US" sz="1400" b="0" i="0" smtClean="0">
                              <a:latin typeface="Cambria Math" panose="02040503050406030204" pitchFamily="18" charset="0"/>
                            </a:rPr>
                            <m:t>rain</m:t>
                          </m:r>
                        </m:e>
                      </m:d>
                      <m:r>
                        <a:rPr lang="en-US" sz="1400" b="0" i="1" smtClean="0">
                          <a:latin typeface="Cambria Math" panose="02040503050406030204" pitchFamily="18" charset="0"/>
                        </a:rPr>
                        <m:t>=</m:t>
                      </m:r>
                      <m:r>
                        <a:rPr lang="en-US" sz="1400" b="0" i="1" smtClean="0">
                          <a:latin typeface="Cambria Math" panose="02040503050406030204" pitchFamily="18" charset="0"/>
                          <a:ea typeface="Cambria Math" panose="02040503050406030204" pitchFamily="18" charset="0"/>
                        </a:rPr>
                        <m:t>𝛼</m:t>
                      </m:r>
                      <m:r>
                        <a:rPr lang="en-US" sz="1400" b="0" i="1" smtClean="0">
                          <a:latin typeface="Cambria Math" panose="02040503050406030204" pitchFamily="18" charset="0"/>
                          <a:ea typeface="Cambria Math" panose="02040503050406030204" pitchFamily="18" charset="0"/>
                        </a:rPr>
                        <m:t>∙0.9∙0.4=0.75</m:t>
                      </m:r>
                    </m:oMath>
                  </m:oMathPara>
                </a14:m>
                <a:endParaRPr lang="en-US" sz="1400" dirty="0"/>
              </a:p>
              <a:p>
                <a:pPr/>
                <a14:m>
                  <m:oMathPara xmlns:m="http://schemas.openxmlformats.org/officeDocument/2006/math">
                    <m:oMathParaPr>
                      <m:jc m:val="centerGroup"/>
                    </m:oMathParaPr>
                    <m:oMath xmlns:m="http://schemas.openxmlformats.org/officeDocument/2006/math">
                      <m:r>
                        <a:rPr lang="en-US" sz="1400" i="1" smtClean="0">
                          <a:latin typeface="Cambria Math" panose="02040503050406030204" pitchFamily="18" charset="0"/>
                          <a:ea typeface="Cambria Math" panose="02040503050406030204" pitchFamily="18" charset="0"/>
                        </a:rPr>
                        <m:t>𝛼</m:t>
                      </m:r>
                      <m:r>
                        <a:rPr lang="en-US" sz="1400" b="0" i="1" smtClean="0">
                          <a:latin typeface="Cambria Math" panose="02040503050406030204" pitchFamily="18" charset="0"/>
                          <a:ea typeface="Cambria Math" panose="02040503050406030204" pitchFamily="18" charset="0"/>
                        </a:rPr>
                        <m:t>=0.2∙0.6+0.9∙0.4</m:t>
                      </m:r>
                    </m:oMath>
                  </m:oMathPara>
                </a14:m>
                <a:endParaRPr lang="en-US" sz="1400" dirty="0"/>
              </a:p>
            </p:txBody>
          </p:sp>
        </mc:Choice>
        <mc:Fallback xmlns="">
          <p:sp>
            <p:nvSpPr>
              <p:cNvPr id="52" name="TextBox 51">
                <a:extLst>
                  <a:ext uri="{FF2B5EF4-FFF2-40B4-BE49-F238E27FC236}">
                    <a16:creationId xmlns:a16="http://schemas.microsoft.com/office/drawing/2014/main" id="{825FE608-7EB9-5101-81EA-998C5623A3A5}"/>
                  </a:ext>
                </a:extLst>
              </p:cNvPr>
              <p:cNvSpPr txBox="1">
                <a:spLocks noRot="1" noChangeAspect="1" noMove="1" noResize="1" noEditPoints="1" noAdjustHandles="1" noChangeArrowheads="1" noChangeShapeType="1" noTextEdit="1"/>
              </p:cNvSpPr>
              <p:nvPr/>
            </p:nvSpPr>
            <p:spPr>
              <a:xfrm>
                <a:off x="843484" y="5278568"/>
                <a:ext cx="2522550" cy="738664"/>
              </a:xfrm>
              <a:prstGeom prst="rect">
                <a:avLst/>
              </a:prstGeom>
              <a:blipFill>
                <a:blip r:embed="rId16"/>
                <a:stretch>
                  <a:fillRect/>
                </a:stretch>
              </a:blipFill>
            </p:spPr>
            <p:txBody>
              <a:bodyPr/>
              <a:lstStyle/>
              <a:p>
                <a:r>
                  <a:rPr lang="en-US">
                    <a:noFill/>
                  </a:rPr>
                  <a:t> </a:t>
                </a:r>
              </a:p>
            </p:txBody>
          </p:sp>
        </mc:Fallback>
      </mc:AlternateContent>
      <p:sp>
        <p:nvSpPr>
          <p:cNvPr id="53" name="Rounded Rectangle 52">
            <a:extLst>
              <a:ext uri="{FF2B5EF4-FFF2-40B4-BE49-F238E27FC236}">
                <a16:creationId xmlns:a16="http://schemas.microsoft.com/office/drawing/2014/main" id="{EB97D829-F840-7BEE-C58F-E25464FAB456}"/>
              </a:ext>
              <a:ext uri="{C183D7F6-B498-43B3-948B-1728B52AA6E4}">
                <adec:decorative xmlns:adec="http://schemas.microsoft.com/office/drawing/2017/decorative" val="1"/>
              </a:ext>
            </a:extLst>
          </p:cNvPr>
          <p:cNvSpPr/>
          <p:nvPr/>
        </p:nvSpPr>
        <p:spPr>
          <a:xfrm>
            <a:off x="7489500" y="487892"/>
            <a:ext cx="961639" cy="517257"/>
          </a:xfrm>
          <a:prstGeom prst="roundRect">
            <a:avLst>
              <a:gd name="adj" fmla="val 6909"/>
            </a:avLst>
          </a:pr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4D1A31FF-C899-2591-A899-BD5E2F7B4C9D}"/>
              </a:ext>
            </a:extLst>
          </p:cNvPr>
          <p:cNvSpPr txBox="1"/>
          <p:nvPr/>
        </p:nvSpPr>
        <p:spPr>
          <a:xfrm>
            <a:off x="4274912" y="3907145"/>
            <a:ext cx="795731" cy="307777"/>
          </a:xfrm>
          <a:prstGeom prst="rect">
            <a:avLst/>
          </a:prstGeom>
          <a:noFill/>
        </p:spPr>
        <p:txBody>
          <a:bodyPr wrap="none" rtlCol="0">
            <a:spAutoFit/>
          </a:bodyPr>
          <a:lstStyle/>
          <a:p>
            <a:r>
              <a:rPr lang="en-US" sz="1400" b="1" dirty="0">
                <a:solidFill>
                  <a:schemeClr val="accent1"/>
                </a:solidFill>
              </a:rPr>
              <a:t>Predict</a:t>
            </a:r>
          </a:p>
        </p:txBody>
      </p:sp>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id="{1355E5C3-44D6-E9F7-7C50-025CB396E04E}"/>
                  </a:ext>
                </a:extLst>
              </p:cNvPr>
              <p:cNvSpPr txBox="1"/>
              <p:nvPr/>
            </p:nvSpPr>
            <p:spPr>
              <a:xfrm>
                <a:off x="4276206" y="4240144"/>
                <a:ext cx="3358548"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𝑃</m:t>
                      </m:r>
                      <m:d>
                        <m:dPr>
                          <m:ctrlPr>
                            <a:rPr lang="en-US" sz="1400" b="0" i="1" smtClean="0">
                              <a:latin typeface="Cambria Math" panose="02040503050406030204" pitchFamily="18" charset="0"/>
                            </a:rPr>
                          </m:ctrlPr>
                        </m:dPr>
                        <m:e>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𝑠</m:t>
                              </m:r>
                            </m:e>
                            <m:sub>
                              <m:r>
                                <a:rPr lang="en-US" sz="1400" b="0" i="1" smtClean="0">
                                  <a:latin typeface="Cambria Math" panose="02040503050406030204" pitchFamily="18" charset="0"/>
                                </a:rPr>
                                <m:t>2</m:t>
                              </m:r>
                            </m:sub>
                          </m:sSub>
                        </m:e>
                        <m:e>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𝑊</m:t>
                              </m:r>
                            </m:e>
                            <m:sub>
                              <m:r>
                                <a:rPr lang="en-US" sz="1400" b="0" i="1" smtClean="0">
                                  <a:latin typeface="Cambria Math" panose="02040503050406030204" pitchFamily="18" charset="0"/>
                                </a:rPr>
                                <m:t>1</m:t>
                              </m:r>
                            </m:sub>
                          </m:sSub>
                        </m:e>
                      </m:d>
                      <m:r>
                        <a:rPr lang="en-US" sz="1400" b="0" i="1" smtClean="0">
                          <a:latin typeface="Cambria Math" panose="02040503050406030204" pitchFamily="18" charset="0"/>
                        </a:rPr>
                        <m:t>=0.25</m:t>
                      </m:r>
                      <m:r>
                        <a:rPr lang="en-US" sz="1400" b="0" i="1" smtClean="0">
                          <a:latin typeface="Cambria Math" panose="02040503050406030204" pitchFamily="18" charset="0"/>
                          <a:ea typeface="Cambria Math" panose="02040503050406030204" pitchFamily="18" charset="0"/>
                        </a:rPr>
                        <m:t>∙0.9+0.75∙0.3=0.45</m:t>
                      </m:r>
                    </m:oMath>
                  </m:oMathPara>
                </a14:m>
                <a:endParaRPr lang="en-US" sz="1400" dirty="0"/>
              </a:p>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𝑃</m:t>
                      </m:r>
                      <m:d>
                        <m:dPr>
                          <m:ctrlPr>
                            <a:rPr lang="en-US" sz="1400" b="0" i="1" smtClean="0">
                              <a:latin typeface="Cambria Math" panose="02040503050406030204" pitchFamily="18" charset="0"/>
                            </a:rPr>
                          </m:ctrlPr>
                        </m:dPr>
                        <m:e>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𝑟</m:t>
                              </m:r>
                            </m:e>
                            <m:sub>
                              <m:r>
                                <a:rPr lang="en-US" sz="1400" b="0" i="1" smtClean="0">
                                  <a:latin typeface="Cambria Math" panose="02040503050406030204" pitchFamily="18" charset="0"/>
                                </a:rPr>
                                <m:t>2</m:t>
                              </m:r>
                            </m:sub>
                          </m:sSub>
                        </m:e>
                        <m:e>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𝑊</m:t>
                              </m:r>
                            </m:e>
                            <m:sub>
                              <m:r>
                                <a:rPr lang="en-US" sz="1400" b="0" i="1" smtClean="0">
                                  <a:latin typeface="Cambria Math" panose="02040503050406030204" pitchFamily="18" charset="0"/>
                                </a:rPr>
                                <m:t>1</m:t>
                              </m:r>
                            </m:sub>
                          </m:sSub>
                        </m:e>
                      </m:d>
                      <m:r>
                        <a:rPr lang="en-US" sz="1400" b="0" i="1" smtClean="0">
                          <a:latin typeface="Cambria Math" panose="02040503050406030204" pitchFamily="18" charset="0"/>
                        </a:rPr>
                        <m:t>=0.25</m:t>
                      </m:r>
                      <m:r>
                        <a:rPr lang="en-US" sz="1400" b="0" i="1" smtClean="0">
                          <a:latin typeface="Cambria Math" panose="02040503050406030204" pitchFamily="18" charset="0"/>
                          <a:ea typeface="Cambria Math" panose="02040503050406030204" pitchFamily="18" charset="0"/>
                        </a:rPr>
                        <m:t>∙0.1+0.75∙0.7=0.55</m:t>
                      </m:r>
                    </m:oMath>
                  </m:oMathPara>
                </a14:m>
                <a:endParaRPr lang="en-US" sz="1400" dirty="0"/>
              </a:p>
            </p:txBody>
          </p:sp>
        </mc:Choice>
        <mc:Fallback xmlns="">
          <p:sp>
            <p:nvSpPr>
              <p:cNvPr id="57" name="TextBox 56">
                <a:extLst>
                  <a:ext uri="{FF2B5EF4-FFF2-40B4-BE49-F238E27FC236}">
                    <a16:creationId xmlns:a16="http://schemas.microsoft.com/office/drawing/2014/main" id="{1355E5C3-44D6-E9F7-7C50-025CB396E04E}"/>
                  </a:ext>
                </a:extLst>
              </p:cNvPr>
              <p:cNvSpPr txBox="1">
                <a:spLocks noRot="1" noChangeAspect="1" noMove="1" noResize="1" noEditPoints="1" noAdjustHandles="1" noChangeArrowheads="1" noChangeShapeType="1" noTextEdit="1"/>
              </p:cNvSpPr>
              <p:nvPr/>
            </p:nvSpPr>
            <p:spPr>
              <a:xfrm>
                <a:off x="4276206" y="4240144"/>
                <a:ext cx="3358548" cy="523220"/>
              </a:xfrm>
              <a:prstGeom prst="rect">
                <a:avLst/>
              </a:prstGeom>
              <a:blipFill>
                <a:blip r:embed="rId17"/>
                <a:stretch>
                  <a:fillRect/>
                </a:stretch>
              </a:blipFill>
            </p:spPr>
            <p:txBody>
              <a:bodyPr/>
              <a:lstStyle/>
              <a:p>
                <a:r>
                  <a:rPr lang="en-US">
                    <a:noFill/>
                  </a:rPr>
                  <a:t> </a:t>
                </a:r>
              </a:p>
            </p:txBody>
          </p:sp>
        </mc:Fallback>
      </mc:AlternateContent>
      <p:sp>
        <p:nvSpPr>
          <p:cNvPr id="58" name="TextBox 57">
            <a:extLst>
              <a:ext uri="{FF2B5EF4-FFF2-40B4-BE49-F238E27FC236}">
                <a16:creationId xmlns:a16="http://schemas.microsoft.com/office/drawing/2014/main" id="{66A996D1-6DE0-B0DF-0267-65156AB1063C}"/>
              </a:ext>
            </a:extLst>
          </p:cNvPr>
          <p:cNvSpPr txBox="1"/>
          <p:nvPr/>
        </p:nvSpPr>
        <p:spPr>
          <a:xfrm>
            <a:off x="4230062" y="4945569"/>
            <a:ext cx="830677" cy="307777"/>
          </a:xfrm>
          <a:prstGeom prst="rect">
            <a:avLst/>
          </a:prstGeom>
          <a:noFill/>
        </p:spPr>
        <p:txBody>
          <a:bodyPr wrap="none" rtlCol="0">
            <a:spAutoFit/>
          </a:bodyPr>
          <a:lstStyle/>
          <a:p>
            <a:r>
              <a:rPr lang="en-US" sz="1400" b="1" dirty="0">
                <a:solidFill>
                  <a:schemeClr val="accent2"/>
                </a:solidFill>
              </a:rPr>
              <a:t>Update</a:t>
            </a:r>
          </a:p>
        </p:txBody>
      </p:sp>
      <mc:AlternateContent xmlns:mc="http://schemas.openxmlformats.org/markup-compatibility/2006" xmlns:a14="http://schemas.microsoft.com/office/drawing/2010/main">
        <mc:Choice Requires="a14">
          <p:sp>
            <p:nvSpPr>
              <p:cNvPr id="59" name="TextBox 58">
                <a:extLst>
                  <a:ext uri="{FF2B5EF4-FFF2-40B4-BE49-F238E27FC236}">
                    <a16:creationId xmlns:a16="http://schemas.microsoft.com/office/drawing/2014/main" id="{EC66CE00-EF96-6B13-4DD9-981F87D69A86}"/>
                  </a:ext>
                </a:extLst>
              </p:cNvPr>
              <p:cNvSpPr txBox="1"/>
              <p:nvPr/>
            </p:nvSpPr>
            <p:spPr>
              <a:xfrm>
                <a:off x="4231356" y="5278568"/>
                <a:ext cx="2690993" cy="73866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𝑓</m:t>
                          </m:r>
                        </m:e>
                        <m:sub>
                          <m:r>
                            <a:rPr lang="en-US" sz="1400" b="0" i="1" smtClean="0">
                              <a:latin typeface="Cambria Math" panose="02040503050406030204" pitchFamily="18" charset="0"/>
                            </a:rPr>
                            <m:t>2</m:t>
                          </m:r>
                        </m:sub>
                      </m:sSub>
                      <m:d>
                        <m:dPr>
                          <m:ctrlPr>
                            <a:rPr lang="en-US" sz="1400" b="0" i="1" smtClean="0">
                              <a:latin typeface="Cambria Math" panose="02040503050406030204" pitchFamily="18" charset="0"/>
                            </a:rPr>
                          </m:ctrlPr>
                        </m:dPr>
                        <m:e>
                          <m:r>
                            <m:rPr>
                              <m:sty m:val="p"/>
                            </m:rPr>
                            <a:rPr lang="en-US" sz="1400" b="0" i="0" smtClean="0">
                              <a:latin typeface="Cambria Math" panose="02040503050406030204" pitchFamily="18" charset="0"/>
                            </a:rPr>
                            <m:t>sun</m:t>
                          </m:r>
                        </m:e>
                      </m:d>
                      <m:r>
                        <a:rPr lang="en-US" sz="1400" b="0" i="1" smtClean="0">
                          <a:latin typeface="Cambria Math" panose="02040503050406030204" pitchFamily="18" charset="0"/>
                        </a:rPr>
                        <m:t>=</m:t>
                      </m:r>
                      <m:r>
                        <a:rPr lang="en-US" sz="1400" b="0" i="1" smtClean="0">
                          <a:latin typeface="Cambria Math" panose="02040503050406030204" pitchFamily="18" charset="0"/>
                          <a:ea typeface="Cambria Math" panose="02040503050406030204" pitchFamily="18" charset="0"/>
                        </a:rPr>
                        <m:t>𝛼</m:t>
                      </m:r>
                      <m:r>
                        <a:rPr lang="en-US" sz="1400" b="0" i="1" smtClean="0">
                          <a:latin typeface="Cambria Math" panose="02040503050406030204" pitchFamily="18" charset="0"/>
                          <a:ea typeface="Cambria Math" panose="02040503050406030204" pitchFamily="18" charset="0"/>
                        </a:rPr>
                        <m:t>∙0.8∙0.45=0.867</m:t>
                      </m:r>
                    </m:oMath>
                  </m:oMathPara>
                </a14:m>
                <a:endParaRPr lang="en-US" sz="1400" dirty="0"/>
              </a:p>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𝑓</m:t>
                          </m:r>
                        </m:e>
                        <m:sub>
                          <m:r>
                            <a:rPr lang="en-US" sz="1400" b="0" i="1" smtClean="0">
                              <a:latin typeface="Cambria Math" panose="02040503050406030204" pitchFamily="18" charset="0"/>
                            </a:rPr>
                            <m:t>2</m:t>
                          </m:r>
                        </m:sub>
                      </m:sSub>
                      <m:d>
                        <m:dPr>
                          <m:ctrlPr>
                            <a:rPr lang="en-US" sz="1400" b="0" i="1" smtClean="0">
                              <a:latin typeface="Cambria Math" panose="02040503050406030204" pitchFamily="18" charset="0"/>
                            </a:rPr>
                          </m:ctrlPr>
                        </m:dPr>
                        <m:e>
                          <m:r>
                            <m:rPr>
                              <m:sty m:val="p"/>
                            </m:rPr>
                            <a:rPr lang="en-US" sz="1400" b="0" i="0" smtClean="0">
                              <a:latin typeface="Cambria Math" panose="02040503050406030204" pitchFamily="18" charset="0"/>
                            </a:rPr>
                            <m:t>rain</m:t>
                          </m:r>
                        </m:e>
                      </m:d>
                      <m:r>
                        <a:rPr lang="en-US" sz="1400" b="0" i="1" smtClean="0">
                          <a:latin typeface="Cambria Math" panose="02040503050406030204" pitchFamily="18" charset="0"/>
                        </a:rPr>
                        <m:t>=</m:t>
                      </m:r>
                      <m:r>
                        <a:rPr lang="en-US" sz="1400" b="0" i="1" smtClean="0">
                          <a:latin typeface="Cambria Math" panose="02040503050406030204" pitchFamily="18" charset="0"/>
                          <a:ea typeface="Cambria Math" panose="02040503050406030204" pitchFamily="18" charset="0"/>
                        </a:rPr>
                        <m:t>𝛼</m:t>
                      </m:r>
                      <m:r>
                        <a:rPr lang="en-US" sz="1400" b="0" i="1" smtClean="0">
                          <a:latin typeface="Cambria Math" panose="02040503050406030204" pitchFamily="18" charset="0"/>
                          <a:ea typeface="Cambria Math" panose="02040503050406030204" pitchFamily="18" charset="0"/>
                        </a:rPr>
                        <m:t>∙0.1∙0.55=0.133</m:t>
                      </m:r>
                    </m:oMath>
                  </m:oMathPara>
                </a14:m>
                <a:endParaRPr lang="en-US" sz="1400" dirty="0"/>
              </a:p>
              <a:p>
                <a:pPr/>
                <a14:m>
                  <m:oMathPara xmlns:m="http://schemas.openxmlformats.org/officeDocument/2006/math">
                    <m:oMathParaPr>
                      <m:jc m:val="centerGroup"/>
                    </m:oMathParaPr>
                    <m:oMath xmlns:m="http://schemas.openxmlformats.org/officeDocument/2006/math">
                      <m:r>
                        <a:rPr lang="en-US" sz="1400" i="1" smtClean="0">
                          <a:latin typeface="Cambria Math" panose="02040503050406030204" pitchFamily="18" charset="0"/>
                          <a:ea typeface="Cambria Math" panose="02040503050406030204" pitchFamily="18" charset="0"/>
                        </a:rPr>
                        <m:t>𝛼</m:t>
                      </m:r>
                      <m:r>
                        <a:rPr lang="en-US" sz="1400" b="0" i="1" smtClean="0">
                          <a:latin typeface="Cambria Math" panose="02040503050406030204" pitchFamily="18" charset="0"/>
                          <a:ea typeface="Cambria Math" panose="02040503050406030204" pitchFamily="18" charset="0"/>
                        </a:rPr>
                        <m:t>=0.8∙0.45+0.1∙0.55</m:t>
                      </m:r>
                    </m:oMath>
                  </m:oMathPara>
                </a14:m>
                <a:endParaRPr lang="en-US" sz="1400" dirty="0"/>
              </a:p>
            </p:txBody>
          </p:sp>
        </mc:Choice>
        <mc:Fallback xmlns="">
          <p:sp>
            <p:nvSpPr>
              <p:cNvPr id="59" name="TextBox 58">
                <a:extLst>
                  <a:ext uri="{FF2B5EF4-FFF2-40B4-BE49-F238E27FC236}">
                    <a16:creationId xmlns:a16="http://schemas.microsoft.com/office/drawing/2014/main" id="{EC66CE00-EF96-6B13-4DD9-981F87D69A86}"/>
                  </a:ext>
                </a:extLst>
              </p:cNvPr>
              <p:cNvSpPr txBox="1">
                <a:spLocks noRot="1" noChangeAspect="1" noMove="1" noResize="1" noEditPoints="1" noAdjustHandles="1" noChangeArrowheads="1" noChangeShapeType="1" noTextEdit="1"/>
              </p:cNvSpPr>
              <p:nvPr/>
            </p:nvSpPr>
            <p:spPr>
              <a:xfrm>
                <a:off x="4231356" y="5278568"/>
                <a:ext cx="2690993" cy="738664"/>
              </a:xfrm>
              <a:prstGeom prst="rect">
                <a:avLst/>
              </a:prstGeom>
              <a:blipFill>
                <a:blip r:embed="rId18"/>
                <a:stretch>
                  <a:fillRect/>
                </a:stretch>
              </a:blipFill>
            </p:spPr>
            <p:txBody>
              <a:bodyPr/>
              <a:lstStyle/>
              <a:p>
                <a:r>
                  <a:rPr lang="en-US">
                    <a:noFill/>
                  </a:rPr>
                  <a:t> </a:t>
                </a:r>
              </a:p>
            </p:txBody>
          </p:sp>
        </mc:Fallback>
      </mc:AlternateContent>
      <p:cxnSp>
        <p:nvCxnSpPr>
          <p:cNvPr id="61" name="Elbow Connector 60">
            <a:extLst>
              <a:ext uri="{FF2B5EF4-FFF2-40B4-BE49-F238E27FC236}">
                <a16:creationId xmlns:a16="http://schemas.microsoft.com/office/drawing/2014/main" id="{7A598A8E-8497-906B-B3E6-137321E8BD8D}"/>
              </a:ext>
              <a:ext uri="{C183D7F6-B498-43B3-948B-1728B52AA6E4}">
                <adec:decorative xmlns:adec="http://schemas.microsoft.com/office/drawing/2017/decorative" val="1"/>
              </a:ext>
            </a:extLst>
          </p:cNvPr>
          <p:cNvCxnSpPr>
            <a:stCxn id="52" idx="3"/>
            <a:endCxn id="57" idx="1"/>
          </p:cNvCxnSpPr>
          <p:nvPr/>
        </p:nvCxnSpPr>
        <p:spPr>
          <a:xfrm flipV="1">
            <a:off x="3366034" y="4501754"/>
            <a:ext cx="910172" cy="1146146"/>
          </a:xfrm>
          <a:prstGeom prst="bentConnector3">
            <a:avLst>
              <a:gd name="adj1" fmla="val 73057"/>
            </a:avLst>
          </a:prstGeom>
          <a:ln w="28575">
            <a:solidFill>
              <a:schemeClr val="accent5"/>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65" name="TextBox 64">
                <a:extLst>
                  <a:ext uri="{FF2B5EF4-FFF2-40B4-BE49-F238E27FC236}">
                    <a16:creationId xmlns:a16="http://schemas.microsoft.com/office/drawing/2014/main" id="{BA025916-B0F8-4924-6E4D-35365A5C0F83}"/>
                  </a:ext>
                </a:extLst>
              </p:cNvPr>
              <p:cNvSpPr txBox="1"/>
              <p:nvPr/>
            </p:nvSpPr>
            <p:spPr>
              <a:xfrm>
                <a:off x="4024724" y="3607725"/>
                <a:ext cx="1013483"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𝑈</m:t>
                          </m:r>
                        </m:e>
                        <m:sub>
                          <m:r>
                            <a:rPr lang="en-US" sz="1400" b="0" i="1" smtClean="0">
                              <a:latin typeface="Cambria Math" panose="02040503050406030204" pitchFamily="18" charset="0"/>
                            </a:rPr>
                            <m:t>2</m:t>
                          </m:r>
                        </m:sub>
                      </m:sSub>
                      <m:r>
                        <a:rPr lang="en-US" sz="1400" b="0" i="1" smtClean="0">
                          <a:latin typeface="Cambria Math" panose="02040503050406030204" pitchFamily="18" charset="0"/>
                        </a:rPr>
                        <m:t>=</m:t>
                      </m:r>
                      <m:r>
                        <m:rPr>
                          <m:sty m:val="p"/>
                        </m:rPr>
                        <a:rPr lang="en-US" sz="1400" b="0" i="0" smtClean="0">
                          <a:latin typeface="Cambria Math" panose="02040503050406030204" pitchFamily="18" charset="0"/>
                        </a:rPr>
                        <m:t>false</m:t>
                      </m:r>
                    </m:oMath>
                  </m:oMathPara>
                </a14:m>
                <a:endParaRPr lang="en-US" sz="1400" dirty="0"/>
              </a:p>
            </p:txBody>
          </p:sp>
        </mc:Choice>
        <mc:Fallback xmlns="">
          <p:sp>
            <p:nvSpPr>
              <p:cNvPr id="65" name="TextBox 64">
                <a:extLst>
                  <a:ext uri="{FF2B5EF4-FFF2-40B4-BE49-F238E27FC236}">
                    <a16:creationId xmlns:a16="http://schemas.microsoft.com/office/drawing/2014/main" id="{BA025916-B0F8-4924-6E4D-35365A5C0F83}"/>
                  </a:ext>
                </a:extLst>
              </p:cNvPr>
              <p:cNvSpPr txBox="1">
                <a:spLocks noRot="1" noChangeAspect="1" noMove="1" noResize="1" noEditPoints="1" noAdjustHandles="1" noChangeArrowheads="1" noChangeShapeType="1" noTextEdit="1"/>
              </p:cNvSpPr>
              <p:nvPr/>
            </p:nvSpPr>
            <p:spPr>
              <a:xfrm>
                <a:off x="4024724" y="3607725"/>
                <a:ext cx="1013483" cy="307777"/>
              </a:xfrm>
              <a:prstGeom prst="rect">
                <a:avLst/>
              </a:prstGeom>
              <a:blipFill>
                <a:blip r:embed="rId1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657122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5">
                                            <p:txEl>
                                              <p:pRg st="1" end="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childTnLst>
                                </p:cTn>
                              </p:par>
                              <p:par>
                                <p:cTn id="37" presetID="1" presetClass="exit" presetSubtype="0" fill="hold" grpId="1" nodeType="withEffect">
                                  <p:stCondLst>
                                    <p:cond delay="0"/>
                                  </p:stCondLst>
                                  <p:childTnLst>
                                    <p:set>
                                      <p:cBhvr>
                                        <p:cTn id="38" dur="1" fill="hold">
                                          <p:stCondLst>
                                            <p:cond delay="0"/>
                                          </p:stCondLst>
                                        </p:cTn>
                                        <p:tgtEl>
                                          <p:spTgt spid="48"/>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47"/>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2"/>
                                        </p:tgtEl>
                                        <p:attrNameLst>
                                          <p:attrName>style.visibility</p:attrName>
                                        </p:attrNameLst>
                                      </p:cBhvr>
                                      <p:to>
                                        <p:strVal val="visible"/>
                                      </p:to>
                                    </p:set>
                                  </p:childTnLst>
                                </p:cTn>
                              </p:par>
                              <p:par>
                                <p:cTn id="51" presetID="1" presetClass="exit" presetSubtype="0" fill="hold" grpId="1" nodeType="withEffect">
                                  <p:stCondLst>
                                    <p:cond delay="0"/>
                                  </p:stCondLst>
                                  <p:childTnLst>
                                    <p:set>
                                      <p:cBhvr>
                                        <p:cTn id="52" dur="1" fill="hold">
                                          <p:stCondLst>
                                            <p:cond delay="0"/>
                                          </p:stCondLst>
                                        </p:cTn>
                                        <p:tgtEl>
                                          <p:spTgt spid="49"/>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50"/>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1"/>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53"/>
                                        </p:tgtEl>
                                        <p:attrNameLst>
                                          <p:attrName>style.visibility</p:attrName>
                                        </p:attrNameLst>
                                      </p:cBhvr>
                                      <p:to>
                                        <p:strVal val="visible"/>
                                      </p:to>
                                    </p:set>
                                  </p:childTnLst>
                                </p:cTn>
                              </p:par>
                              <p:par>
                                <p:cTn id="61" presetID="1" presetClass="exit" presetSubtype="0" fill="hold" grpId="1" nodeType="withEffect">
                                  <p:stCondLst>
                                    <p:cond delay="0"/>
                                  </p:stCondLst>
                                  <p:childTnLst>
                                    <p:set>
                                      <p:cBhvr>
                                        <p:cTn id="62" dur="1" fill="hold">
                                          <p:stCondLst>
                                            <p:cond delay="0"/>
                                          </p:stCondLst>
                                        </p:cTn>
                                        <p:tgtEl>
                                          <p:spTgt spid="46"/>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2">
                                            <p:txEl>
                                              <p:pRg st="0" end="0"/>
                                            </p:txEl>
                                          </p:spTgt>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54"/>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52">
                                            <p:txEl>
                                              <p:pRg st="1" end="1"/>
                                            </p:txEl>
                                          </p:spTgt>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5"/>
                                        </p:tgtEl>
                                        <p:attrNameLst>
                                          <p:attrName>style.visibility</p:attrName>
                                        </p:attrNameLst>
                                      </p:cBhvr>
                                      <p:to>
                                        <p:strVal val="visible"/>
                                      </p:to>
                                    </p:set>
                                  </p:childTnLst>
                                </p:cTn>
                              </p:par>
                              <p:par>
                                <p:cTn id="75" presetID="1" presetClass="exit" presetSubtype="0" fill="hold" grpId="1" nodeType="withEffect">
                                  <p:stCondLst>
                                    <p:cond delay="0"/>
                                  </p:stCondLst>
                                  <p:childTnLst>
                                    <p:set>
                                      <p:cBhvr>
                                        <p:cTn id="76" dur="1" fill="hold">
                                          <p:stCondLst>
                                            <p:cond delay="0"/>
                                          </p:stCondLst>
                                        </p:cTn>
                                        <p:tgtEl>
                                          <p:spTgt spid="54"/>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52">
                                            <p:txEl>
                                              <p:pRg st="2" end="2"/>
                                            </p:txEl>
                                          </p:spTgt>
                                        </p:tgtEl>
                                        <p:attrNameLst>
                                          <p:attrName>style.visibility</p:attrName>
                                        </p:attrNameLst>
                                      </p:cBhvr>
                                      <p:to>
                                        <p:strVal val="visible"/>
                                      </p:to>
                                    </p:set>
                                  </p:childTnLst>
                                </p:cTn>
                              </p:par>
                              <p:par>
                                <p:cTn id="81" presetID="1" presetClass="exit" presetSubtype="0" fill="hold" grpId="1" nodeType="withEffect">
                                  <p:stCondLst>
                                    <p:cond delay="0"/>
                                  </p:stCondLst>
                                  <p:childTnLst>
                                    <p:set>
                                      <p:cBhvr>
                                        <p:cTn id="82" dur="1" fill="hold">
                                          <p:stCondLst>
                                            <p:cond delay="0"/>
                                          </p:stCondLst>
                                        </p:cTn>
                                        <p:tgtEl>
                                          <p:spTgt spid="55"/>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31"/>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29"/>
                                        </p:tgtEl>
                                        <p:attrNameLst>
                                          <p:attrName>style.visibility</p:attrName>
                                        </p:attrNameLst>
                                      </p:cBhvr>
                                      <p:to>
                                        <p:strVal val="visible"/>
                                      </p:to>
                                    </p:set>
                                  </p:childTnLst>
                                </p:cTn>
                              </p:par>
                              <p:par>
                                <p:cTn id="89" presetID="1" presetClass="exit" presetSubtype="0" fill="hold" grpId="1" nodeType="withEffect">
                                  <p:stCondLst>
                                    <p:cond delay="0"/>
                                  </p:stCondLst>
                                  <p:childTnLst>
                                    <p:set>
                                      <p:cBhvr>
                                        <p:cTn id="90" dur="1" fill="hold">
                                          <p:stCondLst>
                                            <p:cond delay="0"/>
                                          </p:stCondLst>
                                        </p:cTn>
                                        <p:tgtEl>
                                          <p:spTgt spid="53"/>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56"/>
                                        </p:tgtEl>
                                        <p:attrNameLst>
                                          <p:attrName>style.visibility</p:attrName>
                                        </p:attrNameLst>
                                      </p:cBhvr>
                                      <p:to>
                                        <p:strVal val="visible"/>
                                      </p:to>
                                    </p:set>
                                  </p:childTnLst>
                                </p:cTn>
                              </p:par>
                              <p:par>
                                <p:cTn id="95" presetID="1" presetClass="entr" presetSubtype="0" fill="hold" grpId="2" nodeType="withEffect">
                                  <p:stCondLst>
                                    <p:cond delay="0"/>
                                  </p:stCondLst>
                                  <p:childTnLst>
                                    <p:set>
                                      <p:cBhvr>
                                        <p:cTn id="96" dur="1" fill="hold">
                                          <p:stCondLst>
                                            <p:cond delay="0"/>
                                          </p:stCondLst>
                                        </p:cTn>
                                        <p:tgtEl>
                                          <p:spTgt spid="46"/>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57">
                                            <p:txEl>
                                              <p:pRg st="0" end="0"/>
                                            </p:txEl>
                                          </p:spTgt>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61"/>
                                        </p:tgtEl>
                                        <p:attrNameLst>
                                          <p:attrName>style.visibility</p:attrName>
                                        </p:attrNameLst>
                                      </p:cBhvr>
                                      <p:to>
                                        <p:strVal val="visible"/>
                                      </p:to>
                                    </p:set>
                                  </p:childTnLst>
                                </p:cTn>
                              </p:par>
                              <p:par>
                                <p:cTn id="103" presetID="1" presetClass="entr" presetSubtype="0" fill="hold" grpId="2" nodeType="withEffect">
                                  <p:stCondLst>
                                    <p:cond delay="0"/>
                                  </p:stCondLst>
                                  <p:childTnLst>
                                    <p:set>
                                      <p:cBhvr>
                                        <p:cTn id="104" dur="1" fill="hold">
                                          <p:stCondLst>
                                            <p:cond delay="0"/>
                                          </p:stCondLst>
                                        </p:cTn>
                                        <p:tgtEl>
                                          <p:spTgt spid="47"/>
                                        </p:tgtEl>
                                        <p:attrNameLst>
                                          <p:attrName>style.visibility</p:attrName>
                                        </p:attrNameLst>
                                      </p:cBhvr>
                                      <p:to>
                                        <p:strVal val="visible"/>
                                      </p:to>
                                    </p:set>
                                  </p:childTnLst>
                                </p:cTn>
                              </p:par>
                              <p:par>
                                <p:cTn id="105" presetID="1" presetClass="entr" presetSubtype="0" fill="hold" grpId="2" nodeType="withEffect">
                                  <p:stCondLst>
                                    <p:cond delay="0"/>
                                  </p:stCondLst>
                                  <p:childTnLst>
                                    <p:set>
                                      <p:cBhvr>
                                        <p:cTn id="106" dur="1" fill="hold">
                                          <p:stCondLst>
                                            <p:cond delay="0"/>
                                          </p:stCondLst>
                                        </p:cTn>
                                        <p:tgtEl>
                                          <p:spTgt spid="48"/>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57">
                                            <p:txEl>
                                              <p:pRg st="1" end="1"/>
                                            </p:txEl>
                                          </p:spTgt>
                                        </p:tgtEl>
                                        <p:attrNameLst>
                                          <p:attrName>style.visibility</p:attrName>
                                        </p:attrNameLst>
                                      </p:cBhvr>
                                      <p:to>
                                        <p:strVal val="visible"/>
                                      </p:to>
                                    </p:set>
                                  </p:childTnLst>
                                </p:cTn>
                              </p:par>
                              <p:par>
                                <p:cTn id="111" presetID="1" presetClass="entr" presetSubtype="0" fill="hold" grpId="2" nodeType="withEffect">
                                  <p:stCondLst>
                                    <p:cond delay="0"/>
                                  </p:stCondLst>
                                  <p:childTnLst>
                                    <p:set>
                                      <p:cBhvr>
                                        <p:cTn id="112" dur="1" fill="hold">
                                          <p:stCondLst>
                                            <p:cond delay="0"/>
                                          </p:stCondLst>
                                        </p:cTn>
                                        <p:tgtEl>
                                          <p:spTgt spid="49"/>
                                        </p:tgtEl>
                                        <p:attrNameLst>
                                          <p:attrName>style.visibility</p:attrName>
                                        </p:attrNameLst>
                                      </p:cBhvr>
                                      <p:to>
                                        <p:strVal val="visible"/>
                                      </p:to>
                                    </p:set>
                                  </p:childTnLst>
                                </p:cTn>
                              </p:par>
                              <p:par>
                                <p:cTn id="113" presetID="1" presetClass="entr" presetSubtype="0" fill="hold" grpId="2" nodeType="withEffect">
                                  <p:stCondLst>
                                    <p:cond delay="0"/>
                                  </p:stCondLst>
                                  <p:childTnLst>
                                    <p:set>
                                      <p:cBhvr>
                                        <p:cTn id="114" dur="1" fill="hold">
                                          <p:stCondLst>
                                            <p:cond delay="0"/>
                                          </p:stCondLst>
                                        </p:cTn>
                                        <p:tgtEl>
                                          <p:spTgt spid="50"/>
                                        </p:tgtEl>
                                        <p:attrNameLst>
                                          <p:attrName>style.visibility</p:attrName>
                                        </p:attrNameLst>
                                      </p:cBhvr>
                                      <p:to>
                                        <p:strVal val="visible"/>
                                      </p:to>
                                    </p:set>
                                  </p:childTnLst>
                                </p:cTn>
                              </p:par>
                              <p:par>
                                <p:cTn id="115" presetID="1" presetClass="exit" presetSubtype="0" fill="hold" grpId="3" nodeType="withEffect">
                                  <p:stCondLst>
                                    <p:cond delay="0"/>
                                  </p:stCondLst>
                                  <p:childTnLst>
                                    <p:set>
                                      <p:cBhvr>
                                        <p:cTn id="116" dur="1" fill="hold">
                                          <p:stCondLst>
                                            <p:cond delay="0"/>
                                          </p:stCondLst>
                                        </p:cTn>
                                        <p:tgtEl>
                                          <p:spTgt spid="47"/>
                                        </p:tgtEl>
                                        <p:attrNameLst>
                                          <p:attrName>style.visibility</p:attrName>
                                        </p:attrNameLst>
                                      </p:cBhvr>
                                      <p:to>
                                        <p:strVal val="hidden"/>
                                      </p:to>
                                    </p:set>
                                  </p:childTnLst>
                                </p:cTn>
                              </p:par>
                              <p:par>
                                <p:cTn id="117" presetID="1" presetClass="exit" presetSubtype="0" fill="hold" grpId="3" nodeType="withEffect">
                                  <p:stCondLst>
                                    <p:cond delay="0"/>
                                  </p:stCondLst>
                                  <p:childTnLst>
                                    <p:set>
                                      <p:cBhvr>
                                        <p:cTn id="118" dur="1" fill="hold">
                                          <p:stCondLst>
                                            <p:cond delay="0"/>
                                          </p:stCondLst>
                                        </p:cTn>
                                        <p:tgtEl>
                                          <p:spTgt spid="48"/>
                                        </p:tgtEl>
                                        <p:attrNameLst>
                                          <p:attrName>style.visibility</p:attrName>
                                        </p:attrNameLst>
                                      </p:cBhvr>
                                      <p:to>
                                        <p:strVal val="hidden"/>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15"/>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16"/>
                                        </p:tgtEl>
                                        <p:attrNameLst>
                                          <p:attrName>style.visibility</p:attrName>
                                        </p:attrNameLst>
                                      </p:cBhvr>
                                      <p:to>
                                        <p:strVal val="visible"/>
                                      </p:to>
                                    </p:set>
                                  </p:childTnLst>
                                </p:cTn>
                              </p:par>
                              <p:par>
                                <p:cTn id="125" presetID="1" presetClass="entr" presetSubtype="0" fill="hold" nodeType="withEffect">
                                  <p:stCondLst>
                                    <p:cond delay="0"/>
                                  </p:stCondLst>
                                  <p:childTnLst>
                                    <p:set>
                                      <p:cBhvr>
                                        <p:cTn id="126" dur="1" fill="hold">
                                          <p:stCondLst>
                                            <p:cond delay="0"/>
                                          </p:stCondLst>
                                        </p:cTn>
                                        <p:tgtEl>
                                          <p:spTgt spid="20"/>
                                        </p:tgtEl>
                                        <p:attrNameLst>
                                          <p:attrName>style.visibility</p:attrName>
                                        </p:attrNameLst>
                                      </p:cBhvr>
                                      <p:to>
                                        <p:strVal val="visible"/>
                                      </p:to>
                                    </p:set>
                                  </p:childTnLst>
                                </p:cTn>
                              </p:par>
                              <p:par>
                                <p:cTn id="127" presetID="1" presetClass="entr" presetSubtype="0" fill="hold" grpId="1" nodeType="withEffect">
                                  <p:stCondLst>
                                    <p:cond delay="0"/>
                                  </p:stCondLst>
                                  <p:childTnLst>
                                    <p:set>
                                      <p:cBhvr>
                                        <p:cTn id="128" dur="1" fill="hold">
                                          <p:stCondLst>
                                            <p:cond delay="0"/>
                                          </p:stCondLst>
                                        </p:cTn>
                                        <p:tgtEl>
                                          <p:spTgt spid="65"/>
                                        </p:tgtEl>
                                        <p:attrNameLst>
                                          <p:attrName>style.visibility</p:attrName>
                                        </p:attrNameLst>
                                      </p:cBhvr>
                                      <p:to>
                                        <p:strVal val="visible"/>
                                      </p:to>
                                    </p:set>
                                  </p:childTnLst>
                                </p:cTn>
                              </p:par>
                              <p:par>
                                <p:cTn id="129" presetID="1" presetClass="exit" presetSubtype="0" fill="hold" grpId="3" nodeType="withEffect">
                                  <p:stCondLst>
                                    <p:cond delay="0"/>
                                  </p:stCondLst>
                                  <p:childTnLst>
                                    <p:set>
                                      <p:cBhvr>
                                        <p:cTn id="130" dur="1" fill="hold">
                                          <p:stCondLst>
                                            <p:cond delay="0"/>
                                          </p:stCondLst>
                                        </p:cTn>
                                        <p:tgtEl>
                                          <p:spTgt spid="50"/>
                                        </p:tgtEl>
                                        <p:attrNameLst>
                                          <p:attrName>style.visibility</p:attrName>
                                        </p:attrNameLst>
                                      </p:cBhvr>
                                      <p:to>
                                        <p:strVal val="hidden"/>
                                      </p:to>
                                    </p:set>
                                  </p:childTnLst>
                                </p:cTn>
                              </p:par>
                              <p:par>
                                <p:cTn id="131" presetID="1" presetClass="exit" presetSubtype="0" fill="hold" grpId="3" nodeType="withEffect">
                                  <p:stCondLst>
                                    <p:cond delay="0"/>
                                  </p:stCondLst>
                                  <p:childTnLst>
                                    <p:set>
                                      <p:cBhvr>
                                        <p:cTn id="132" dur="1" fill="hold">
                                          <p:stCondLst>
                                            <p:cond delay="0"/>
                                          </p:stCondLst>
                                        </p:cTn>
                                        <p:tgtEl>
                                          <p:spTgt spid="49"/>
                                        </p:tgtEl>
                                        <p:attrNameLst>
                                          <p:attrName>style.visibility</p:attrName>
                                        </p:attrNameLst>
                                      </p:cBhvr>
                                      <p:to>
                                        <p:strVal val="hidden"/>
                                      </p:to>
                                    </p:set>
                                  </p:childTnLst>
                                </p:cTn>
                              </p:par>
                              <p:par>
                                <p:cTn id="133" presetID="1" presetClass="exit" presetSubtype="0" fill="hold" grpId="3" nodeType="withEffect">
                                  <p:stCondLst>
                                    <p:cond delay="0"/>
                                  </p:stCondLst>
                                  <p:childTnLst>
                                    <p:set>
                                      <p:cBhvr>
                                        <p:cTn id="134" dur="1" fill="hold">
                                          <p:stCondLst>
                                            <p:cond delay="0"/>
                                          </p:stCondLst>
                                        </p:cTn>
                                        <p:tgtEl>
                                          <p:spTgt spid="46"/>
                                        </p:tgtEl>
                                        <p:attrNameLst>
                                          <p:attrName>style.visibility</p:attrName>
                                        </p:attrNameLst>
                                      </p:cBhvr>
                                      <p:to>
                                        <p:strVal val="hidden"/>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58"/>
                                        </p:tgtEl>
                                        <p:attrNameLst>
                                          <p:attrName>style.visibility</p:attrName>
                                        </p:attrNameLst>
                                      </p:cBhvr>
                                      <p:to>
                                        <p:strVal val="visible"/>
                                      </p:to>
                                    </p:set>
                                  </p:childTnLst>
                                </p:cTn>
                              </p:par>
                              <p:par>
                                <p:cTn id="139" presetID="1" presetClass="entr" presetSubtype="0" fill="hold" grpId="2" nodeType="withEffect">
                                  <p:stCondLst>
                                    <p:cond delay="0"/>
                                  </p:stCondLst>
                                  <p:childTnLst>
                                    <p:set>
                                      <p:cBhvr>
                                        <p:cTn id="140" dur="1" fill="hold">
                                          <p:stCondLst>
                                            <p:cond delay="0"/>
                                          </p:stCondLst>
                                        </p:cTn>
                                        <p:tgtEl>
                                          <p:spTgt spid="53"/>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presetID="1" presetClass="entr" presetSubtype="0" fill="hold" nodeType="clickEffect">
                                  <p:stCondLst>
                                    <p:cond delay="0"/>
                                  </p:stCondLst>
                                  <p:childTnLst>
                                    <p:set>
                                      <p:cBhvr>
                                        <p:cTn id="144" dur="1" fill="hold">
                                          <p:stCondLst>
                                            <p:cond delay="0"/>
                                          </p:stCondLst>
                                        </p:cTn>
                                        <p:tgtEl>
                                          <p:spTgt spid="59">
                                            <p:txEl>
                                              <p:pRg st="0" end="0"/>
                                            </p:txEl>
                                          </p:spTgt>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63"/>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nodeType="clickEffect">
                                  <p:stCondLst>
                                    <p:cond delay="0"/>
                                  </p:stCondLst>
                                  <p:childTnLst>
                                    <p:set>
                                      <p:cBhvr>
                                        <p:cTn id="150" dur="1" fill="hold">
                                          <p:stCondLst>
                                            <p:cond delay="0"/>
                                          </p:stCondLst>
                                        </p:cTn>
                                        <p:tgtEl>
                                          <p:spTgt spid="59">
                                            <p:txEl>
                                              <p:pRg st="1" end="1"/>
                                            </p:txEl>
                                          </p:spTgt>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64"/>
                                        </p:tgtEl>
                                        <p:attrNameLst>
                                          <p:attrName>style.visibility</p:attrName>
                                        </p:attrNameLst>
                                      </p:cBhvr>
                                      <p:to>
                                        <p:strVal val="visible"/>
                                      </p:to>
                                    </p:set>
                                  </p:childTnLst>
                                </p:cTn>
                              </p:par>
                              <p:par>
                                <p:cTn id="153" presetID="1" presetClass="exit" presetSubtype="0" fill="hold" grpId="1" nodeType="withEffect">
                                  <p:stCondLst>
                                    <p:cond delay="0"/>
                                  </p:stCondLst>
                                  <p:childTnLst>
                                    <p:set>
                                      <p:cBhvr>
                                        <p:cTn id="154" dur="1" fill="hold">
                                          <p:stCondLst>
                                            <p:cond delay="0"/>
                                          </p:stCondLst>
                                        </p:cTn>
                                        <p:tgtEl>
                                          <p:spTgt spid="63"/>
                                        </p:tgtEl>
                                        <p:attrNameLst>
                                          <p:attrName>style.visibility</p:attrName>
                                        </p:attrNameLst>
                                      </p:cBhvr>
                                      <p:to>
                                        <p:strVal val="hidden"/>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nodeType="clickEffect">
                                  <p:stCondLst>
                                    <p:cond delay="0"/>
                                  </p:stCondLst>
                                  <p:childTnLst>
                                    <p:set>
                                      <p:cBhvr>
                                        <p:cTn id="158" dur="1" fill="hold">
                                          <p:stCondLst>
                                            <p:cond delay="0"/>
                                          </p:stCondLst>
                                        </p:cTn>
                                        <p:tgtEl>
                                          <p:spTgt spid="59">
                                            <p:txEl>
                                              <p:pRg st="2" end="2"/>
                                            </p:txEl>
                                          </p:spTgt>
                                        </p:tgtEl>
                                        <p:attrNameLst>
                                          <p:attrName>style.visibility</p:attrName>
                                        </p:attrNameLst>
                                      </p:cBhvr>
                                      <p:to>
                                        <p:strVal val="visible"/>
                                      </p:to>
                                    </p:set>
                                  </p:childTnLst>
                                </p:cTn>
                              </p:par>
                              <p:par>
                                <p:cTn id="159" presetID="1" presetClass="exit" presetSubtype="0" fill="hold" grpId="1" nodeType="withEffect">
                                  <p:stCondLst>
                                    <p:cond delay="0"/>
                                  </p:stCondLst>
                                  <p:childTnLst>
                                    <p:set>
                                      <p:cBhvr>
                                        <p:cTn id="160" dur="1" fill="hold">
                                          <p:stCondLst>
                                            <p:cond delay="0"/>
                                          </p:stCondLst>
                                        </p:cTn>
                                        <p:tgtEl>
                                          <p:spTgt spid="64"/>
                                        </p:tgtEl>
                                        <p:attrNameLst>
                                          <p:attrName>style.visibility</p:attrName>
                                        </p:attrNameLst>
                                      </p:cBhvr>
                                      <p:to>
                                        <p:strVal val="hidden"/>
                                      </p:to>
                                    </p:set>
                                  </p:childTnLst>
                                </p:cTn>
                              </p:par>
                            </p:childTnLst>
                          </p:cTn>
                        </p:par>
                      </p:childTnLst>
                    </p:cTn>
                  </p:par>
                  <p:par>
                    <p:cTn id="161" fill="hold">
                      <p:stCondLst>
                        <p:cond delay="indefinite"/>
                      </p:stCondLst>
                      <p:childTnLst>
                        <p:par>
                          <p:cTn id="162" fill="hold">
                            <p:stCondLst>
                              <p:cond delay="0"/>
                            </p:stCondLst>
                            <p:childTnLst>
                              <p:par>
                                <p:cTn id="163" presetID="1" presetClass="entr" presetSubtype="0" fill="hold" nodeType="clickEffect">
                                  <p:stCondLst>
                                    <p:cond delay="0"/>
                                  </p:stCondLst>
                                  <p:childTnLst>
                                    <p:set>
                                      <p:cBhvr>
                                        <p:cTn id="164" dur="1" fill="hold">
                                          <p:stCondLst>
                                            <p:cond delay="0"/>
                                          </p:stCondLst>
                                        </p:cTn>
                                        <p:tgtEl>
                                          <p:spTgt spid="32"/>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22"/>
                                        </p:tgtEl>
                                        <p:attrNameLst>
                                          <p:attrName>style.visibility</p:attrName>
                                        </p:attrNameLst>
                                      </p:cBhvr>
                                      <p:to>
                                        <p:strVal val="visible"/>
                                      </p:to>
                                    </p:set>
                                  </p:childTnLst>
                                </p:cTn>
                              </p:par>
                              <p:par>
                                <p:cTn id="167" presetID="1" presetClass="entr" presetSubtype="0" fill="hold" grpId="0" nodeType="withEffect">
                                  <p:stCondLst>
                                    <p:cond delay="0"/>
                                  </p:stCondLst>
                                  <p:childTnLst>
                                    <p:set>
                                      <p:cBhvr>
                                        <p:cTn id="168" dur="1" fill="hold">
                                          <p:stCondLst>
                                            <p:cond delay="0"/>
                                          </p:stCondLst>
                                        </p:cTn>
                                        <p:tgtEl>
                                          <p:spTgt spid="25"/>
                                        </p:tgtEl>
                                        <p:attrNameLst>
                                          <p:attrName>style.visibility</p:attrName>
                                        </p:attrNameLst>
                                      </p:cBhvr>
                                      <p:to>
                                        <p:strVal val="visible"/>
                                      </p:to>
                                    </p:set>
                                  </p:childTnLst>
                                </p:cTn>
                              </p:par>
                              <p:par>
                                <p:cTn id="169" presetID="1" presetClass="exit" presetSubtype="0" fill="hold" grpId="3" nodeType="withEffect">
                                  <p:stCondLst>
                                    <p:cond delay="0"/>
                                  </p:stCondLst>
                                  <p:childTnLst>
                                    <p:set>
                                      <p:cBhvr>
                                        <p:cTn id="170" dur="1" fill="hold">
                                          <p:stCondLst>
                                            <p:cond delay="0"/>
                                          </p:stCondLst>
                                        </p:cTn>
                                        <p:tgtEl>
                                          <p:spTgt spid="53"/>
                                        </p:tgtEl>
                                        <p:attrNameLst>
                                          <p:attrName>style.visibility</p:attrName>
                                        </p:attrNameLst>
                                      </p:cBhvr>
                                      <p:to>
                                        <p:strVal val="hidden"/>
                                      </p:to>
                                    </p:set>
                                  </p:childTnLst>
                                </p:cTn>
                              </p:par>
                            </p:childTnLst>
                          </p:cTn>
                        </p:par>
                      </p:childTnLst>
                    </p:cTn>
                  </p:par>
                  <p:par>
                    <p:cTn id="171" fill="hold">
                      <p:stCondLst>
                        <p:cond delay="indefinite"/>
                      </p:stCondLst>
                      <p:childTnLst>
                        <p:par>
                          <p:cTn id="172" fill="hold">
                            <p:stCondLst>
                              <p:cond delay="0"/>
                            </p:stCondLst>
                            <p:childTnLst>
                              <p:par>
                                <p:cTn id="173" presetID="1" presetClass="entr" presetSubtype="0" fill="hold" nodeType="clickEffect">
                                  <p:stCondLst>
                                    <p:cond delay="0"/>
                                  </p:stCondLst>
                                  <p:childTnLst>
                                    <p:set>
                                      <p:cBhvr>
                                        <p:cTn id="174" dur="1" fill="hold">
                                          <p:stCondLst>
                                            <p:cond delay="0"/>
                                          </p:stCondLst>
                                        </p:cTn>
                                        <p:tgtEl>
                                          <p:spTgt spid="21"/>
                                        </p:tgtEl>
                                        <p:attrNameLst>
                                          <p:attrName>style.visibility</p:attrName>
                                        </p:attrNameLst>
                                      </p:cBhvr>
                                      <p:to>
                                        <p:strVal val="visible"/>
                                      </p:to>
                                    </p:set>
                                  </p:childTnLst>
                                </p:cTn>
                              </p:par>
                              <p:par>
                                <p:cTn id="175" presetID="1" presetClass="entr" presetSubtype="0" fill="hold" grpId="0" nodeType="withEffect">
                                  <p:stCondLst>
                                    <p:cond delay="0"/>
                                  </p:stCondLst>
                                  <p:childTnLst>
                                    <p:set>
                                      <p:cBhvr>
                                        <p:cTn id="176" dur="1" fill="hold">
                                          <p:stCondLst>
                                            <p:cond delay="0"/>
                                          </p:stCondLst>
                                        </p:cTn>
                                        <p:tgtEl>
                                          <p:spTgt spid="17"/>
                                        </p:tgtEl>
                                        <p:attrNameLst>
                                          <p:attrName>style.visibility</p:attrName>
                                        </p:attrNameLst>
                                      </p:cBhvr>
                                      <p:to>
                                        <p:strVal val="visible"/>
                                      </p:to>
                                    </p:set>
                                  </p:childTnLst>
                                </p:cTn>
                              </p:par>
                              <p:par>
                                <p:cTn id="177" presetID="1" presetClass="entr" presetSubtype="0" fill="hold" grpId="0" nodeType="withEffect">
                                  <p:stCondLst>
                                    <p:cond delay="0"/>
                                  </p:stCondLst>
                                  <p:childTnLst>
                                    <p:set>
                                      <p:cBhvr>
                                        <p:cTn id="178" dur="1" fill="hold">
                                          <p:stCondLst>
                                            <p:cond delay="0"/>
                                          </p:stCondLst>
                                        </p:cTn>
                                        <p:tgtEl>
                                          <p:spTgt spid="18"/>
                                        </p:tgtEl>
                                        <p:attrNameLst>
                                          <p:attrName>style.visibility</p:attrName>
                                        </p:attrNameLst>
                                      </p:cBhvr>
                                      <p:to>
                                        <p:strVal val="visible"/>
                                      </p:to>
                                    </p:set>
                                  </p:childTnLst>
                                </p:cTn>
                              </p:par>
                            </p:childTnLst>
                          </p:cTn>
                        </p:par>
                      </p:childTnLst>
                    </p:cTn>
                  </p:par>
                  <p:par>
                    <p:cTn id="179" fill="hold">
                      <p:stCondLst>
                        <p:cond delay="indefinite"/>
                      </p:stCondLst>
                      <p:childTnLst>
                        <p:par>
                          <p:cTn id="180" fill="hold">
                            <p:stCondLst>
                              <p:cond delay="0"/>
                            </p:stCondLst>
                            <p:childTnLst>
                              <p:par>
                                <p:cTn id="181" presetID="1" presetClass="entr" presetSubtype="0" fill="hold" nodeType="clickEffect">
                                  <p:stCondLst>
                                    <p:cond delay="0"/>
                                  </p:stCondLst>
                                  <p:childTnLst>
                                    <p:set>
                                      <p:cBhvr>
                                        <p:cTn id="18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7" grpId="1" animBg="1"/>
      <p:bldP spid="47" grpId="2" animBg="1"/>
      <p:bldP spid="47" grpId="3" animBg="1"/>
      <p:bldP spid="48" grpId="0" animBg="1"/>
      <p:bldP spid="48" grpId="1" animBg="1"/>
      <p:bldP spid="48" grpId="2" animBg="1"/>
      <p:bldP spid="48" grpId="3" animBg="1"/>
      <p:bldP spid="49" grpId="0" animBg="1"/>
      <p:bldP spid="49" grpId="1" animBg="1"/>
      <p:bldP spid="49" grpId="2" animBg="1"/>
      <p:bldP spid="49" grpId="3" animBg="1"/>
      <p:bldP spid="50" grpId="0" animBg="1"/>
      <p:bldP spid="50" grpId="1" animBg="1"/>
      <p:bldP spid="50" grpId="2" animBg="1"/>
      <p:bldP spid="50" grpId="3" animBg="1"/>
      <p:bldP spid="54" grpId="0" animBg="1"/>
      <p:bldP spid="54" grpId="1" animBg="1"/>
      <p:bldP spid="55" grpId="0" animBg="1"/>
      <p:bldP spid="55" grpId="1" animBg="1"/>
      <p:bldP spid="63" grpId="0" animBg="1"/>
      <p:bldP spid="63" grpId="1" animBg="1"/>
      <p:bldP spid="64" grpId="0" animBg="1"/>
      <p:bldP spid="64" grpId="1" animBg="1"/>
      <p:bldP spid="22" grpId="0"/>
      <p:bldP spid="25" grpId="0" animBg="1"/>
      <p:bldP spid="13" grpId="0" animBg="1"/>
      <p:bldP spid="14" grpId="0"/>
      <p:bldP spid="15" grpId="0" animBg="1"/>
      <p:bldP spid="16" grpId="0"/>
      <p:bldP spid="17" grpId="0" animBg="1"/>
      <p:bldP spid="18" grpId="0"/>
      <p:bldP spid="39" grpId="0"/>
      <p:bldP spid="42" grpId="0"/>
      <p:bldP spid="43" grpId="0"/>
      <p:bldP spid="46" grpId="0" animBg="1"/>
      <p:bldP spid="46" grpId="1" animBg="1"/>
      <p:bldP spid="46" grpId="2" animBg="1"/>
      <p:bldP spid="46" grpId="3" animBg="1"/>
      <p:bldP spid="51" grpId="0"/>
      <p:bldP spid="53" grpId="0" animBg="1"/>
      <p:bldP spid="53" grpId="1" animBg="1"/>
      <p:bldP spid="53" grpId="2" animBg="1"/>
      <p:bldP spid="53" grpId="3" animBg="1"/>
      <p:bldP spid="56" grpId="0"/>
      <p:bldP spid="58" grpId="0"/>
      <p:bldP spid="65"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3D08308-3D24-857B-263D-D114DB392C2C}"/>
              </a:ext>
            </a:extLst>
          </p:cNvPr>
          <p:cNvSpPr>
            <a:spLocks noGrp="1"/>
          </p:cNvSpPr>
          <p:nvPr>
            <p:ph type="title"/>
          </p:nvPr>
        </p:nvSpPr>
        <p:spPr/>
        <p:txBody>
          <a:bodyPr/>
          <a:lstStyle/>
          <a:p>
            <a:r>
              <a:rPr lang="en-US" dirty="0"/>
              <a:t>Approximate Inference</a:t>
            </a:r>
          </a:p>
        </p:txBody>
      </p:sp>
      <mc:AlternateContent xmlns:mc="http://schemas.openxmlformats.org/markup-compatibility/2006">
        <mc:Choice xmlns:a14="http://schemas.microsoft.com/office/drawing/2010/main" Requires="a14">
          <p:sp>
            <p:nvSpPr>
              <p:cNvPr id="7" name="Content Placeholder 6">
                <a:extLst>
                  <a:ext uri="{FF2B5EF4-FFF2-40B4-BE49-F238E27FC236}">
                    <a16:creationId xmlns:a16="http://schemas.microsoft.com/office/drawing/2014/main" id="{2F7C218C-B9A4-8A37-A4E8-97B7B938ADA7}"/>
                  </a:ext>
                </a:extLst>
              </p:cNvPr>
              <p:cNvSpPr>
                <a:spLocks noGrp="1"/>
              </p:cNvSpPr>
              <p:nvPr>
                <p:ph idx="1"/>
              </p:nvPr>
            </p:nvSpPr>
            <p:spPr/>
            <p:txBody>
              <a:bodyPr/>
              <a:lstStyle/>
              <a:p>
                <a:pPr marL="0" indent="0">
                  <a:buNone/>
                </a:pPr>
                <a:r>
                  <a:rPr lang="en-US" dirty="0"/>
                  <a:t>When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r>
                  <a:rPr lang="en-US" dirty="0"/>
                  <a:t> is more than </a:t>
                </a:r>
                <a14:m>
                  <m:oMath xmlns:m="http://schemas.openxmlformats.org/officeDocument/2006/math">
                    <m:r>
                      <a:rPr lang="en-US"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10</m:t>
                        </m:r>
                      </m:e>
                      <m:sup>
                        <m:r>
                          <a:rPr lang="en-US" b="0" i="1" smtClean="0">
                            <a:latin typeface="Cambria Math" panose="02040503050406030204" pitchFamily="18" charset="0"/>
                            <a:ea typeface="Cambria Math" panose="02040503050406030204" pitchFamily="18" charset="0"/>
                          </a:rPr>
                          <m:t>6</m:t>
                        </m:r>
                      </m:sup>
                    </m:sSup>
                  </m:oMath>
                </a14:m>
                <a:r>
                  <a:rPr lang="en-US" dirty="0"/>
                  <a:t>, exact inference becomes infeasible</a:t>
                </a:r>
              </a:p>
              <a:p>
                <a:pPr marL="0" indent="0">
                  <a:buNone/>
                </a:pPr>
                <a:r>
                  <a:rPr lang="en-US" i="1" dirty="0"/>
                  <a:t>We need a new approach!</a:t>
                </a:r>
              </a:p>
              <a:p>
                <a:r>
                  <a:rPr lang="en-US" dirty="0"/>
                  <a:t>Likelihood Weighting?</a:t>
                </a:r>
              </a:p>
              <a:p>
                <a:pPr lvl="1"/>
                <a:r>
                  <a:rPr lang="en-US" dirty="0"/>
                  <a:t>Fails completely (samples grow </a:t>
                </a:r>
                <a:br>
                  <a:rPr lang="en-US" dirty="0"/>
                </a:br>
                <a:r>
                  <a:rPr lang="en-US" dirty="0"/>
                  <a:t>exponentially with </a:t>
                </a:r>
                <a14:m>
                  <m:oMath xmlns:m="http://schemas.openxmlformats.org/officeDocument/2006/math">
                    <m:r>
                      <a:rPr lang="en-US" b="0" i="1" smtClean="0">
                        <a:latin typeface="Cambria Math" panose="02040503050406030204" pitchFamily="18" charset="0"/>
                      </a:rPr>
                      <m:t>𝑇</m:t>
                    </m:r>
                  </m:oMath>
                </a14:m>
                <a:r>
                  <a:rPr lang="en-US" dirty="0"/>
                  <a:t>)</a:t>
                </a:r>
              </a:p>
            </p:txBody>
          </p:sp>
        </mc:Choice>
        <mc:Fallback>
          <p:sp>
            <p:nvSpPr>
              <p:cNvPr id="7" name="Content Placeholder 6">
                <a:extLst>
                  <a:ext uri="{FF2B5EF4-FFF2-40B4-BE49-F238E27FC236}">
                    <a16:creationId xmlns:a16="http://schemas.microsoft.com/office/drawing/2014/main" id="{2F7C218C-B9A4-8A37-A4E8-97B7B938ADA7}"/>
                  </a:ext>
                </a:extLst>
              </p:cNvPr>
              <p:cNvSpPr>
                <a:spLocks noGrp="1" noRot="1" noChangeAspect="1" noMove="1" noResize="1" noEditPoints="1" noAdjustHandles="1" noChangeArrowheads="1" noChangeShapeType="1" noTextEdit="1"/>
              </p:cNvSpPr>
              <p:nvPr>
                <p:ph idx="1"/>
              </p:nvPr>
            </p:nvSpPr>
            <p:spPr>
              <a:blipFill>
                <a:blip r:embed="rId3"/>
                <a:stretch>
                  <a:fillRect l="-90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19CBFF72-53DA-DED1-C377-03F2D20A35E3}"/>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7E22125C-9382-6BB6-2D87-3B3CBA984A52}"/>
              </a:ext>
            </a:extLst>
          </p:cNvPr>
          <p:cNvSpPr>
            <a:spLocks noGrp="1"/>
          </p:cNvSpPr>
          <p:nvPr>
            <p:ph type="sldNum" sz="quarter" idx="12"/>
          </p:nvPr>
        </p:nvSpPr>
        <p:spPr/>
        <p:txBody>
          <a:bodyPr/>
          <a:lstStyle/>
          <a:p>
            <a:fld id="{0C6CD854-DD62-6C4B-87F1-66B34D688D3F}" type="slidenum">
              <a:rPr lang="en-US" smtClean="0"/>
              <a:t>36</a:t>
            </a:fld>
            <a:endParaRPr lang="en-US"/>
          </a:p>
        </p:txBody>
      </p:sp>
      <p:grpSp>
        <p:nvGrpSpPr>
          <p:cNvPr id="8" name="Group 7" descr="Diagram of a hidden markov model with the following connections: X0-&gt;X1, X1-&gt;E1, X1-&gt;X2, X2-&gt;E2, X2-&gt;X3, X3-&gt;E3.">
            <a:extLst>
              <a:ext uri="{FF2B5EF4-FFF2-40B4-BE49-F238E27FC236}">
                <a16:creationId xmlns:a16="http://schemas.microsoft.com/office/drawing/2014/main" id="{FFB2239E-3CFE-3DFA-3DD9-DA17497BBACD}"/>
              </a:ext>
            </a:extLst>
          </p:cNvPr>
          <p:cNvGrpSpPr>
            <a:grpSpLocks noChangeAspect="1"/>
          </p:cNvGrpSpPr>
          <p:nvPr/>
        </p:nvGrpSpPr>
        <p:grpSpPr>
          <a:xfrm>
            <a:off x="6095999" y="3200934"/>
            <a:ext cx="4796354" cy="1384791"/>
            <a:chOff x="977015" y="4205058"/>
            <a:chExt cx="6130595" cy="1770010"/>
          </a:xfrm>
        </p:grpSpPr>
        <p:sp>
          <p:nvSpPr>
            <p:cNvPr id="9" name="Oval 8">
              <a:extLst>
                <a:ext uri="{FF2B5EF4-FFF2-40B4-BE49-F238E27FC236}">
                  <a16:creationId xmlns:a16="http://schemas.microsoft.com/office/drawing/2014/main" id="{4315470E-0223-52A7-BAE9-96779B3CFCB0}"/>
                </a:ext>
                <a:ext uri="{C183D7F6-B498-43B3-948B-1728B52AA6E4}">
                  <adec:decorative xmlns:adec="http://schemas.microsoft.com/office/drawing/2017/decorative" val="1"/>
                </a:ext>
              </a:extLst>
            </p:cNvPr>
            <p:cNvSpPr/>
            <p:nvPr/>
          </p:nvSpPr>
          <p:spPr>
            <a:xfrm>
              <a:off x="2512716" y="5362009"/>
              <a:ext cx="613060" cy="613059"/>
            </a:xfrm>
            <a:prstGeom prst="ellipse">
              <a:avLst/>
            </a:prstGeom>
            <a:solidFill>
              <a:schemeClr val="bg2">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sp>
          <p:nvSpPr>
            <p:cNvPr id="10" name="Oval 9">
              <a:extLst>
                <a:ext uri="{FF2B5EF4-FFF2-40B4-BE49-F238E27FC236}">
                  <a16:creationId xmlns:a16="http://schemas.microsoft.com/office/drawing/2014/main" id="{80EF3BA5-781C-6EDC-B47A-B3D9C9026C41}"/>
                </a:ext>
                <a:ext uri="{C183D7F6-B498-43B3-948B-1728B52AA6E4}">
                  <adec:decorative xmlns:adec="http://schemas.microsoft.com/office/drawing/2017/decorative" val="1"/>
                </a:ext>
              </a:extLst>
            </p:cNvPr>
            <p:cNvSpPr/>
            <p:nvPr/>
          </p:nvSpPr>
          <p:spPr>
            <a:xfrm>
              <a:off x="4042312" y="5362009"/>
              <a:ext cx="613060" cy="613059"/>
            </a:xfrm>
            <a:prstGeom prst="ellipse">
              <a:avLst/>
            </a:prstGeom>
            <a:solidFill>
              <a:schemeClr val="bg2">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sp>
          <p:nvSpPr>
            <p:cNvPr id="11" name="Oval 10">
              <a:extLst>
                <a:ext uri="{FF2B5EF4-FFF2-40B4-BE49-F238E27FC236}">
                  <a16:creationId xmlns:a16="http://schemas.microsoft.com/office/drawing/2014/main" id="{F3FF4E72-6FC1-3DB8-E1B7-DEDDBCC597B6}"/>
                </a:ext>
                <a:ext uri="{C183D7F6-B498-43B3-948B-1728B52AA6E4}">
                  <adec:decorative xmlns:adec="http://schemas.microsoft.com/office/drawing/2017/decorative" val="1"/>
                </a:ext>
              </a:extLst>
            </p:cNvPr>
            <p:cNvSpPr/>
            <p:nvPr/>
          </p:nvSpPr>
          <p:spPr>
            <a:xfrm>
              <a:off x="5582293" y="5362009"/>
              <a:ext cx="613060" cy="613059"/>
            </a:xfrm>
            <a:prstGeom prst="ellipse">
              <a:avLst/>
            </a:prstGeom>
            <a:solidFill>
              <a:schemeClr val="bg2">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5DED8010-62DD-A2F1-691B-90239A48DB0F}"/>
                    </a:ext>
                  </a:extLst>
                </p:cNvPr>
                <p:cNvSpPr txBox="1"/>
                <p:nvPr/>
              </p:nvSpPr>
              <p:spPr>
                <a:xfrm>
                  <a:off x="5626338" y="5440811"/>
                  <a:ext cx="467039" cy="47207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𝑬</m:t>
                            </m:r>
                          </m:e>
                          <m:sub>
                            <m:r>
                              <a:rPr lang="en-US" b="1" i="1" smtClean="0">
                                <a:solidFill>
                                  <a:schemeClr val="tx1"/>
                                </a:solidFill>
                                <a:latin typeface="Cambria Math" panose="02040503050406030204" pitchFamily="18" charset="0"/>
                              </a:rPr>
                              <m:t>𝟑</m:t>
                            </m:r>
                          </m:sub>
                        </m:sSub>
                      </m:oMath>
                    </m:oMathPara>
                  </a14:m>
                  <a:endParaRPr lang="en-US" b="1" i="1" dirty="0">
                    <a:solidFill>
                      <a:schemeClr val="tx1"/>
                    </a:solidFill>
                  </a:endParaRPr>
                </a:p>
              </p:txBody>
            </p:sp>
          </mc:Choice>
          <mc:Fallback xmlns="">
            <p:sp>
              <p:nvSpPr>
                <p:cNvPr id="12" name="TextBox 11">
                  <a:extLst>
                    <a:ext uri="{FF2B5EF4-FFF2-40B4-BE49-F238E27FC236}">
                      <a16:creationId xmlns:a16="http://schemas.microsoft.com/office/drawing/2014/main" id="{5DED8010-62DD-A2F1-691B-90239A48DB0F}"/>
                    </a:ext>
                  </a:extLst>
                </p:cNvPr>
                <p:cNvSpPr txBox="1">
                  <a:spLocks noRot="1" noChangeAspect="1" noMove="1" noResize="1" noEditPoints="1" noAdjustHandles="1" noChangeArrowheads="1" noChangeShapeType="1" noTextEdit="1"/>
                </p:cNvSpPr>
                <p:nvPr/>
              </p:nvSpPr>
              <p:spPr>
                <a:xfrm>
                  <a:off x="5626338" y="5440811"/>
                  <a:ext cx="467039" cy="472072"/>
                </a:xfrm>
                <a:prstGeom prst="rect">
                  <a:avLst/>
                </a:prstGeom>
                <a:blipFill>
                  <a:blip r:embed="rId4"/>
                  <a:stretch>
                    <a:fillRect r="-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6C22CEA3-0663-53D1-4C7A-06275CE54161}"/>
                    </a:ext>
                  </a:extLst>
                </p:cNvPr>
                <p:cNvSpPr txBox="1"/>
                <p:nvPr/>
              </p:nvSpPr>
              <p:spPr>
                <a:xfrm>
                  <a:off x="4086357" y="5440811"/>
                  <a:ext cx="535094" cy="47207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𝑬</m:t>
                            </m:r>
                          </m:e>
                          <m:sub>
                            <m:r>
                              <a:rPr lang="en-US" b="1" i="1" smtClean="0">
                                <a:solidFill>
                                  <a:schemeClr val="tx1"/>
                                </a:solidFill>
                                <a:latin typeface="Cambria Math" panose="02040503050406030204" pitchFamily="18" charset="0"/>
                              </a:rPr>
                              <m:t>𝟐</m:t>
                            </m:r>
                          </m:sub>
                        </m:sSub>
                      </m:oMath>
                    </m:oMathPara>
                  </a14:m>
                  <a:endParaRPr lang="en-US" b="1" i="1" dirty="0">
                    <a:solidFill>
                      <a:schemeClr val="tx1"/>
                    </a:solidFill>
                  </a:endParaRPr>
                </a:p>
              </p:txBody>
            </p:sp>
          </mc:Choice>
          <mc:Fallback xmlns="">
            <p:sp>
              <p:nvSpPr>
                <p:cNvPr id="13" name="TextBox 12">
                  <a:extLst>
                    <a:ext uri="{FF2B5EF4-FFF2-40B4-BE49-F238E27FC236}">
                      <a16:creationId xmlns:a16="http://schemas.microsoft.com/office/drawing/2014/main" id="{6C22CEA3-0663-53D1-4C7A-06275CE54161}"/>
                    </a:ext>
                  </a:extLst>
                </p:cNvPr>
                <p:cNvSpPr txBox="1">
                  <a:spLocks noRot="1" noChangeAspect="1" noMove="1" noResize="1" noEditPoints="1" noAdjustHandles="1" noChangeArrowheads="1" noChangeShapeType="1" noTextEdit="1"/>
                </p:cNvSpPr>
                <p:nvPr/>
              </p:nvSpPr>
              <p:spPr>
                <a:xfrm>
                  <a:off x="4086357" y="5440811"/>
                  <a:ext cx="535094" cy="47207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042B3513-DD38-A22A-0F92-CBA691999F23}"/>
                    </a:ext>
                  </a:extLst>
                </p:cNvPr>
                <p:cNvSpPr txBox="1"/>
                <p:nvPr/>
              </p:nvSpPr>
              <p:spPr>
                <a:xfrm>
                  <a:off x="2556761" y="5440811"/>
                  <a:ext cx="535094" cy="47207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𝑬</m:t>
                            </m:r>
                          </m:e>
                          <m:sub>
                            <m:r>
                              <a:rPr lang="en-US" b="1" i="1" smtClean="0">
                                <a:solidFill>
                                  <a:schemeClr val="tx1"/>
                                </a:solidFill>
                                <a:latin typeface="Cambria Math" panose="02040503050406030204" pitchFamily="18" charset="0"/>
                              </a:rPr>
                              <m:t>𝟏</m:t>
                            </m:r>
                          </m:sub>
                        </m:sSub>
                      </m:oMath>
                    </m:oMathPara>
                  </a14:m>
                  <a:endParaRPr lang="en-US" b="1" i="1" dirty="0">
                    <a:solidFill>
                      <a:schemeClr val="tx1"/>
                    </a:solidFill>
                  </a:endParaRPr>
                </a:p>
              </p:txBody>
            </p:sp>
          </mc:Choice>
          <mc:Fallback xmlns="">
            <p:sp>
              <p:nvSpPr>
                <p:cNvPr id="14" name="TextBox 13">
                  <a:extLst>
                    <a:ext uri="{FF2B5EF4-FFF2-40B4-BE49-F238E27FC236}">
                      <a16:creationId xmlns:a16="http://schemas.microsoft.com/office/drawing/2014/main" id="{042B3513-DD38-A22A-0F92-CBA691999F23}"/>
                    </a:ext>
                  </a:extLst>
                </p:cNvPr>
                <p:cNvSpPr txBox="1">
                  <a:spLocks noRot="1" noChangeAspect="1" noMove="1" noResize="1" noEditPoints="1" noAdjustHandles="1" noChangeArrowheads="1" noChangeShapeType="1" noTextEdit="1"/>
                </p:cNvSpPr>
                <p:nvPr/>
              </p:nvSpPr>
              <p:spPr>
                <a:xfrm>
                  <a:off x="2556761" y="5440811"/>
                  <a:ext cx="535094" cy="472072"/>
                </a:xfrm>
                <a:prstGeom prst="rect">
                  <a:avLst/>
                </a:prstGeom>
                <a:blipFill>
                  <a:blip r:embed="rId6"/>
                  <a:stretch>
                    <a:fillRect/>
                  </a:stretch>
                </a:blipFill>
              </p:spPr>
              <p:txBody>
                <a:bodyPr/>
                <a:lstStyle/>
                <a:p>
                  <a:r>
                    <a:rPr lang="en-US">
                      <a:noFill/>
                    </a:rPr>
                    <a:t> </a:t>
                  </a:r>
                </a:p>
              </p:txBody>
            </p:sp>
          </mc:Fallback>
        </mc:AlternateContent>
        <p:grpSp>
          <p:nvGrpSpPr>
            <p:cNvPr id="15" name="Group 14">
              <a:extLst>
                <a:ext uri="{FF2B5EF4-FFF2-40B4-BE49-F238E27FC236}">
                  <a16:creationId xmlns:a16="http://schemas.microsoft.com/office/drawing/2014/main" id="{A605F40B-2440-05C9-6AB9-C3401F188C42}"/>
                </a:ext>
              </a:extLst>
            </p:cNvPr>
            <p:cNvGrpSpPr/>
            <p:nvPr/>
          </p:nvGrpSpPr>
          <p:grpSpPr>
            <a:xfrm>
              <a:off x="977015" y="4205058"/>
              <a:ext cx="6130595" cy="613059"/>
              <a:chOff x="1259156" y="4353339"/>
              <a:chExt cx="6130595" cy="613059"/>
            </a:xfrm>
          </p:grpSpPr>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68C7F557-7E79-9D4E-93DB-DBEF0F0F6124}"/>
                      </a:ext>
                    </a:extLst>
                  </p:cNvPr>
                  <p:cNvSpPr txBox="1"/>
                  <p:nvPr/>
                </p:nvSpPr>
                <p:spPr>
                  <a:xfrm>
                    <a:off x="5864077" y="4432141"/>
                    <a:ext cx="613060" cy="47207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𝑿</m:t>
                              </m:r>
                            </m:e>
                            <m:sub>
                              <m:r>
                                <a:rPr lang="en-US" b="1" i="1" smtClean="0">
                                  <a:solidFill>
                                    <a:schemeClr val="tx1"/>
                                  </a:solidFill>
                                  <a:latin typeface="Cambria Math" panose="02040503050406030204" pitchFamily="18" charset="0"/>
                                </a:rPr>
                                <m:t>𝟑</m:t>
                              </m:r>
                            </m:sub>
                          </m:sSub>
                        </m:oMath>
                      </m:oMathPara>
                    </a14:m>
                    <a:endParaRPr lang="en-US" b="1" i="1" dirty="0">
                      <a:solidFill>
                        <a:schemeClr val="tx1"/>
                      </a:solidFill>
                    </a:endParaRPr>
                  </a:p>
                </p:txBody>
              </p:sp>
            </mc:Choice>
            <mc:Fallback xmlns="">
              <p:sp>
                <p:nvSpPr>
                  <p:cNvPr id="19" name="TextBox 18">
                    <a:extLst>
                      <a:ext uri="{FF2B5EF4-FFF2-40B4-BE49-F238E27FC236}">
                        <a16:creationId xmlns:a16="http://schemas.microsoft.com/office/drawing/2014/main" id="{68C7F557-7E79-9D4E-93DB-DBEF0F0F6124}"/>
                      </a:ext>
                    </a:extLst>
                  </p:cNvPr>
                  <p:cNvSpPr txBox="1">
                    <a:spLocks noRot="1" noChangeAspect="1" noMove="1" noResize="1" noEditPoints="1" noAdjustHandles="1" noChangeArrowheads="1" noChangeShapeType="1" noTextEdit="1"/>
                  </p:cNvSpPr>
                  <p:nvPr/>
                </p:nvSpPr>
                <p:spPr>
                  <a:xfrm>
                    <a:off x="5864077" y="4432141"/>
                    <a:ext cx="613060" cy="472072"/>
                  </a:xfrm>
                  <a:prstGeom prst="rect">
                    <a:avLst/>
                  </a:prstGeom>
                  <a:blipFill>
                    <a:blip r:embed="rId7"/>
                    <a:stretch>
                      <a:fillRect/>
                    </a:stretch>
                  </a:blipFill>
                </p:spPr>
                <p:txBody>
                  <a:bodyPr/>
                  <a:lstStyle/>
                  <a:p>
                    <a:r>
                      <a:rPr lang="en-US">
                        <a:noFill/>
                      </a:rPr>
                      <a:t> </a:t>
                    </a:r>
                  </a:p>
                </p:txBody>
              </p:sp>
            </mc:Fallback>
          </mc:AlternateContent>
          <p:grpSp>
            <p:nvGrpSpPr>
              <p:cNvPr id="20" name="Group 19">
                <a:extLst>
                  <a:ext uri="{FF2B5EF4-FFF2-40B4-BE49-F238E27FC236}">
                    <a16:creationId xmlns:a16="http://schemas.microsoft.com/office/drawing/2014/main" id="{0EB888EA-48B0-3FC6-D451-802DF817FB3E}"/>
                  </a:ext>
                </a:extLst>
              </p:cNvPr>
              <p:cNvGrpSpPr/>
              <p:nvPr/>
            </p:nvGrpSpPr>
            <p:grpSpPr>
              <a:xfrm>
                <a:off x="1259156" y="4353339"/>
                <a:ext cx="6130595" cy="613059"/>
                <a:chOff x="1259156" y="4353339"/>
                <a:chExt cx="6130595" cy="613059"/>
              </a:xfrm>
            </p:grpSpPr>
            <p:grpSp>
              <p:nvGrpSpPr>
                <p:cNvPr id="21" name="Group 20">
                  <a:extLst>
                    <a:ext uri="{FF2B5EF4-FFF2-40B4-BE49-F238E27FC236}">
                      <a16:creationId xmlns:a16="http://schemas.microsoft.com/office/drawing/2014/main" id="{31826192-23E0-7C5A-204E-9A8CA039D862}"/>
                    </a:ext>
                  </a:extLst>
                </p:cNvPr>
                <p:cNvGrpSpPr>
                  <a:grpSpLocks noChangeAspect="1"/>
                </p:cNvGrpSpPr>
                <p:nvPr/>
              </p:nvGrpSpPr>
              <p:grpSpPr>
                <a:xfrm>
                  <a:off x="1259156" y="4353339"/>
                  <a:ext cx="4597947" cy="613059"/>
                  <a:chOff x="1259156" y="4353339"/>
                  <a:chExt cx="6858000" cy="914400"/>
                </a:xfrm>
              </p:grpSpPr>
              <p:grpSp>
                <p:nvGrpSpPr>
                  <p:cNvPr id="24" name="Group 23" descr="Node A">
                    <a:extLst>
                      <a:ext uri="{FF2B5EF4-FFF2-40B4-BE49-F238E27FC236}">
                        <a16:creationId xmlns:a16="http://schemas.microsoft.com/office/drawing/2014/main" id="{CE650320-191E-2FD0-1969-87E6F45DF141}"/>
                      </a:ext>
                    </a:extLst>
                  </p:cNvPr>
                  <p:cNvGrpSpPr/>
                  <p:nvPr/>
                </p:nvGrpSpPr>
                <p:grpSpPr>
                  <a:xfrm>
                    <a:off x="1259156" y="4353339"/>
                    <a:ext cx="914400" cy="914400"/>
                    <a:chOff x="3335437" y="3336401"/>
                    <a:chExt cx="914400" cy="914400"/>
                  </a:xfrm>
                </p:grpSpPr>
                <p:sp>
                  <p:nvSpPr>
                    <p:cNvPr id="34" name="Oval 33">
                      <a:extLst>
                        <a:ext uri="{FF2B5EF4-FFF2-40B4-BE49-F238E27FC236}">
                          <a16:creationId xmlns:a16="http://schemas.microsoft.com/office/drawing/2014/main" id="{1F0532E2-AD3E-5F5E-99C4-119ACAF94AA1}"/>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6EC0BF52-5A08-B30E-E077-294C06AE3D03}"/>
                            </a:ext>
                          </a:extLst>
                        </p:cNvPr>
                        <p:cNvSpPr txBox="1"/>
                        <p:nvPr/>
                      </p:nvSpPr>
                      <p:spPr>
                        <a:xfrm>
                          <a:off x="3419563" y="3472369"/>
                          <a:ext cx="714560" cy="704113"/>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𝑿</m:t>
                                    </m:r>
                                  </m:e>
                                  <m:sub>
                                    <m:r>
                                      <a:rPr lang="en-US" b="1" i="1" smtClean="0">
                                        <a:solidFill>
                                          <a:schemeClr val="tx1"/>
                                        </a:solidFill>
                                        <a:latin typeface="Cambria Math" panose="02040503050406030204" pitchFamily="18" charset="0"/>
                                      </a:rPr>
                                      <m:t>𝟎</m:t>
                                    </m:r>
                                  </m:sub>
                                </m:sSub>
                              </m:oMath>
                            </m:oMathPara>
                          </a14:m>
                          <a:endParaRPr lang="en-US" b="1" i="1" dirty="0">
                            <a:solidFill>
                              <a:schemeClr val="tx1"/>
                            </a:solidFill>
                          </a:endParaRPr>
                        </a:p>
                      </p:txBody>
                    </p:sp>
                  </mc:Choice>
                  <mc:Fallback xmlns="">
                    <p:sp>
                      <p:nvSpPr>
                        <p:cNvPr id="35" name="TextBox 34">
                          <a:extLst>
                            <a:ext uri="{FF2B5EF4-FFF2-40B4-BE49-F238E27FC236}">
                              <a16:creationId xmlns:a16="http://schemas.microsoft.com/office/drawing/2014/main" id="{6EC0BF52-5A08-B30E-E077-294C06AE3D03}"/>
                            </a:ext>
                          </a:extLst>
                        </p:cNvPr>
                        <p:cNvSpPr txBox="1">
                          <a:spLocks noRot="1" noChangeAspect="1" noMove="1" noResize="1" noEditPoints="1" noAdjustHandles="1" noChangeArrowheads="1" noChangeShapeType="1" noTextEdit="1"/>
                        </p:cNvSpPr>
                        <p:nvPr/>
                      </p:nvSpPr>
                      <p:spPr>
                        <a:xfrm>
                          <a:off x="3419563" y="3472369"/>
                          <a:ext cx="714560" cy="704113"/>
                        </a:xfrm>
                        <a:prstGeom prst="rect">
                          <a:avLst/>
                        </a:prstGeom>
                        <a:blipFill>
                          <a:blip r:embed="rId8"/>
                          <a:stretch>
                            <a:fillRect r="-6452"/>
                          </a:stretch>
                        </a:blipFill>
                      </p:spPr>
                      <p:txBody>
                        <a:bodyPr/>
                        <a:lstStyle/>
                        <a:p>
                          <a:r>
                            <a:rPr lang="en-US">
                              <a:noFill/>
                            </a:rPr>
                            <a:t> </a:t>
                          </a:r>
                        </a:p>
                      </p:txBody>
                    </p:sp>
                  </mc:Fallback>
                </mc:AlternateContent>
              </p:grpSp>
              <p:grpSp>
                <p:nvGrpSpPr>
                  <p:cNvPr id="25" name="Group 24" descr="Node A">
                    <a:extLst>
                      <a:ext uri="{FF2B5EF4-FFF2-40B4-BE49-F238E27FC236}">
                        <a16:creationId xmlns:a16="http://schemas.microsoft.com/office/drawing/2014/main" id="{74A17922-43E9-1587-31D0-DEBBDE9421B3}"/>
                      </a:ext>
                    </a:extLst>
                  </p:cNvPr>
                  <p:cNvGrpSpPr/>
                  <p:nvPr/>
                </p:nvGrpSpPr>
                <p:grpSpPr>
                  <a:xfrm>
                    <a:off x="3545156" y="4353339"/>
                    <a:ext cx="914400" cy="914400"/>
                    <a:chOff x="3335437" y="3336401"/>
                    <a:chExt cx="914400" cy="914400"/>
                  </a:xfrm>
                </p:grpSpPr>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19667A83-9EB5-C71B-3471-96873A5926FF}"/>
                            </a:ext>
                          </a:extLst>
                        </p:cNvPr>
                        <p:cNvSpPr txBox="1"/>
                        <p:nvPr/>
                      </p:nvSpPr>
                      <p:spPr>
                        <a:xfrm>
                          <a:off x="3401131" y="3453937"/>
                          <a:ext cx="798110" cy="704113"/>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𝑿</m:t>
                                    </m:r>
                                  </m:e>
                                  <m:sub>
                                    <m:r>
                                      <a:rPr lang="en-US" b="1" i="1" smtClean="0">
                                        <a:solidFill>
                                          <a:schemeClr val="tx1"/>
                                        </a:solidFill>
                                        <a:latin typeface="Cambria Math" panose="02040503050406030204" pitchFamily="18" charset="0"/>
                                      </a:rPr>
                                      <m:t>𝟏</m:t>
                                    </m:r>
                                  </m:sub>
                                </m:sSub>
                              </m:oMath>
                            </m:oMathPara>
                          </a14:m>
                          <a:endParaRPr lang="en-US" b="1" i="1" dirty="0">
                            <a:solidFill>
                              <a:schemeClr val="tx1"/>
                            </a:solidFill>
                          </a:endParaRPr>
                        </a:p>
                      </p:txBody>
                    </p:sp>
                  </mc:Choice>
                  <mc:Fallback xmlns="">
                    <p:sp>
                      <p:nvSpPr>
                        <p:cNvPr id="32" name="TextBox 31">
                          <a:extLst>
                            <a:ext uri="{FF2B5EF4-FFF2-40B4-BE49-F238E27FC236}">
                              <a16:creationId xmlns:a16="http://schemas.microsoft.com/office/drawing/2014/main" id="{19667A83-9EB5-C71B-3471-96873A5926FF}"/>
                            </a:ext>
                          </a:extLst>
                        </p:cNvPr>
                        <p:cNvSpPr txBox="1">
                          <a:spLocks noRot="1" noChangeAspect="1" noMove="1" noResize="1" noEditPoints="1" noAdjustHandles="1" noChangeArrowheads="1" noChangeShapeType="1" noTextEdit="1"/>
                        </p:cNvSpPr>
                        <p:nvPr/>
                      </p:nvSpPr>
                      <p:spPr>
                        <a:xfrm>
                          <a:off x="3401131" y="3453937"/>
                          <a:ext cx="798110" cy="704113"/>
                        </a:xfrm>
                        <a:prstGeom prst="rect">
                          <a:avLst/>
                        </a:prstGeom>
                        <a:blipFill>
                          <a:blip r:embed="rId9"/>
                          <a:stretch>
                            <a:fillRect/>
                          </a:stretch>
                        </a:blipFill>
                      </p:spPr>
                      <p:txBody>
                        <a:bodyPr/>
                        <a:lstStyle/>
                        <a:p>
                          <a:r>
                            <a:rPr lang="en-US">
                              <a:noFill/>
                            </a:rPr>
                            <a:t> </a:t>
                          </a:r>
                        </a:p>
                      </p:txBody>
                    </p:sp>
                  </mc:Fallback>
                </mc:AlternateContent>
                <p:sp>
                  <p:nvSpPr>
                    <p:cNvPr id="33" name="Oval 32">
                      <a:extLst>
                        <a:ext uri="{FF2B5EF4-FFF2-40B4-BE49-F238E27FC236}">
                          <a16:creationId xmlns:a16="http://schemas.microsoft.com/office/drawing/2014/main" id="{207C2925-5771-D60E-156C-DB5A37A542AA}"/>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grpSp>
              <p:grpSp>
                <p:nvGrpSpPr>
                  <p:cNvPr id="26" name="Group 25" descr="Node A">
                    <a:extLst>
                      <a:ext uri="{FF2B5EF4-FFF2-40B4-BE49-F238E27FC236}">
                        <a16:creationId xmlns:a16="http://schemas.microsoft.com/office/drawing/2014/main" id="{286175EF-2764-6EA8-640B-6125C10D51CD}"/>
                      </a:ext>
                    </a:extLst>
                  </p:cNvPr>
                  <p:cNvGrpSpPr/>
                  <p:nvPr/>
                </p:nvGrpSpPr>
                <p:grpSpPr>
                  <a:xfrm>
                    <a:off x="5831156" y="4353339"/>
                    <a:ext cx="924804" cy="914400"/>
                    <a:chOff x="3335437" y="3336401"/>
                    <a:chExt cx="924804" cy="914400"/>
                  </a:xfrm>
                </p:grpSpPr>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CBA1815B-8A8D-0E22-5D7B-988E42252696}"/>
                            </a:ext>
                          </a:extLst>
                        </p:cNvPr>
                        <p:cNvSpPr txBox="1"/>
                        <p:nvPr/>
                      </p:nvSpPr>
                      <p:spPr>
                        <a:xfrm>
                          <a:off x="3345840" y="3453937"/>
                          <a:ext cx="914401" cy="704113"/>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𝑿</m:t>
                                    </m:r>
                                  </m:e>
                                  <m:sub>
                                    <m:r>
                                      <a:rPr lang="en-US" b="1" i="1" smtClean="0">
                                        <a:solidFill>
                                          <a:schemeClr val="tx1"/>
                                        </a:solidFill>
                                        <a:latin typeface="Cambria Math" panose="02040503050406030204" pitchFamily="18" charset="0"/>
                                      </a:rPr>
                                      <m:t>𝟐</m:t>
                                    </m:r>
                                  </m:sub>
                                </m:sSub>
                              </m:oMath>
                            </m:oMathPara>
                          </a14:m>
                          <a:endParaRPr lang="en-US" b="1" i="1" dirty="0">
                            <a:solidFill>
                              <a:schemeClr val="tx1"/>
                            </a:solidFill>
                          </a:endParaRPr>
                        </a:p>
                      </p:txBody>
                    </p:sp>
                  </mc:Choice>
                  <mc:Fallback xmlns="">
                    <p:sp>
                      <p:nvSpPr>
                        <p:cNvPr id="30" name="TextBox 29">
                          <a:extLst>
                            <a:ext uri="{FF2B5EF4-FFF2-40B4-BE49-F238E27FC236}">
                              <a16:creationId xmlns:a16="http://schemas.microsoft.com/office/drawing/2014/main" id="{CBA1815B-8A8D-0E22-5D7B-988E42252696}"/>
                            </a:ext>
                          </a:extLst>
                        </p:cNvPr>
                        <p:cNvSpPr txBox="1">
                          <a:spLocks noRot="1" noChangeAspect="1" noMove="1" noResize="1" noEditPoints="1" noAdjustHandles="1" noChangeArrowheads="1" noChangeShapeType="1" noTextEdit="1"/>
                        </p:cNvSpPr>
                        <p:nvPr/>
                      </p:nvSpPr>
                      <p:spPr>
                        <a:xfrm>
                          <a:off x="3345840" y="3453937"/>
                          <a:ext cx="914401" cy="704113"/>
                        </a:xfrm>
                        <a:prstGeom prst="rect">
                          <a:avLst/>
                        </a:prstGeom>
                        <a:blipFill>
                          <a:blip r:embed="rId10"/>
                          <a:stretch>
                            <a:fillRect/>
                          </a:stretch>
                        </a:blipFill>
                      </p:spPr>
                      <p:txBody>
                        <a:bodyPr/>
                        <a:lstStyle/>
                        <a:p>
                          <a:r>
                            <a:rPr lang="en-US">
                              <a:noFill/>
                            </a:rPr>
                            <a:t> </a:t>
                          </a:r>
                        </a:p>
                      </p:txBody>
                    </p:sp>
                  </mc:Fallback>
                </mc:AlternateContent>
                <p:sp>
                  <p:nvSpPr>
                    <p:cNvPr id="31" name="Oval 30">
                      <a:extLst>
                        <a:ext uri="{FF2B5EF4-FFF2-40B4-BE49-F238E27FC236}">
                          <a16:creationId xmlns:a16="http://schemas.microsoft.com/office/drawing/2014/main" id="{E47D13B0-1DF4-562F-4273-7BF84FAFCE65}"/>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grpSp>
              <p:cxnSp>
                <p:nvCxnSpPr>
                  <p:cNvPr id="27" name="Straight Arrow Connector 26">
                    <a:extLst>
                      <a:ext uri="{FF2B5EF4-FFF2-40B4-BE49-F238E27FC236}">
                        <a16:creationId xmlns:a16="http://schemas.microsoft.com/office/drawing/2014/main" id="{98E31AC8-D008-A4C0-B41E-1C466E522D0A}"/>
                      </a:ext>
                    </a:extLst>
                  </p:cNvPr>
                  <p:cNvCxnSpPr>
                    <a:stCxn id="34" idx="6"/>
                    <a:endCxn id="33" idx="2"/>
                  </p:cNvCxnSpPr>
                  <p:nvPr/>
                </p:nvCxnSpPr>
                <p:spPr>
                  <a:xfrm>
                    <a:off x="2173556" y="4810539"/>
                    <a:ext cx="1371600"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5BF8D653-BF8F-3D2A-A59D-8A05E1F94263}"/>
                      </a:ext>
                    </a:extLst>
                  </p:cNvPr>
                  <p:cNvCxnSpPr>
                    <a:cxnSpLocks/>
                    <a:stCxn id="33" idx="6"/>
                    <a:endCxn id="31" idx="2"/>
                  </p:cNvCxnSpPr>
                  <p:nvPr/>
                </p:nvCxnSpPr>
                <p:spPr>
                  <a:xfrm>
                    <a:off x="4459556" y="4810539"/>
                    <a:ext cx="1371600"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7846D5DE-AA98-361B-E4DF-88C84D362A58}"/>
                      </a:ext>
                    </a:extLst>
                  </p:cNvPr>
                  <p:cNvCxnSpPr>
                    <a:cxnSpLocks/>
                  </p:cNvCxnSpPr>
                  <p:nvPr/>
                </p:nvCxnSpPr>
                <p:spPr>
                  <a:xfrm>
                    <a:off x="6745556" y="4810539"/>
                    <a:ext cx="1371600" cy="0"/>
                  </a:xfrm>
                  <a:prstGeom prst="straightConnector1">
                    <a:avLst/>
                  </a:prstGeom>
                  <a:ln w="38100">
                    <a:solidFill>
                      <a:schemeClr val="tx1"/>
                    </a:solidFill>
                    <a:prstDash val="solid"/>
                    <a:tailEnd type="triangle"/>
                  </a:ln>
                </p:spPr>
                <p:style>
                  <a:lnRef idx="2">
                    <a:schemeClr val="accent1"/>
                  </a:lnRef>
                  <a:fillRef idx="0">
                    <a:schemeClr val="accent1"/>
                  </a:fillRef>
                  <a:effectRef idx="1">
                    <a:schemeClr val="accent1"/>
                  </a:effectRef>
                  <a:fontRef idx="minor">
                    <a:schemeClr val="tx1"/>
                  </a:fontRef>
                </p:style>
              </p:cxnSp>
            </p:grpSp>
            <p:sp>
              <p:nvSpPr>
                <p:cNvPr id="22" name="Oval 21">
                  <a:extLst>
                    <a:ext uri="{FF2B5EF4-FFF2-40B4-BE49-F238E27FC236}">
                      <a16:creationId xmlns:a16="http://schemas.microsoft.com/office/drawing/2014/main" id="{EA4849B6-3D34-3FD2-0608-48F177F08AE8}"/>
                    </a:ext>
                    <a:ext uri="{C183D7F6-B498-43B3-948B-1728B52AA6E4}">
                      <adec:decorative xmlns:adec="http://schemas.microsoft.com/office/drawing/2017/decorative" val="1"/>
                    </a:ext>
                  </a:extLst>
                </p:cNvPr>
                <p:cNvSpPr/>
                <p:nvPr/>
              </p:nvSpPr>
              <p:spPr>
                <a:xfrm>
                  <a:off x="5857102" y="4353339"/>
                  <a:ext cx="613059" cy="613059"/>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cxnSp>
              <p:nvCxnSpPr>
                <p:cNvPr id="23" name="Straight Arrow Connector 22">
                  <a:extLst>
                    <a:ext uri="{FF2B5EF4-FFF2-40B4-BE49-F238E27FC236}">
                      <a16:creationId xmlns:a16="http://schemas.microsoft.com/office/drawing/2014/main" id="{AF4DED96-2CDB-5715-117B-B2E5658E9BE6}"/>
                    </a:ext>
                  </a:extLst>
                </p:cNvPr>
                <p:cNvCxnSpPr>
                  <a:cxnSpLocks/>
                </p:cNvCxnSpPr>
                <p:nvPr/>
              </p:nvCxnSpPr>
              <p:spPr>
                <a:xfrm>
                  <a:off x="6470162" y="4659869"/>
                  <a:ext cx="919589" cy="0"/>
                </a:xfrm>
                <a:prstGeom prst="straightConnector1">
                  <a:avLst/>
                </a:prstGeom>
                <a:ln w="38100">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grpSp>
        </p:grpSp>
        <p:cxnSp>
          <p:nvCxnSpPr>
            <p:cNvPr id="16" name="Straight Arrow Connector 15">
              <a:extLst>
                <a:ext uri="{FF2B5EF4-FFF2-40B4-BE49-F238E27FC236}">
                  <a16:creationId xmlns:a16="http://schemas.microsoft.com/office/drawing/2014/main" id="{BA663A3E-F686-19F9-7ACB-2A92044936A8}"/>
                </a:ext>
              </a:extLst>
            </p:cNvPr>
            <p:cNvCxnSpPr>
              <a:cxnSpLocks/>
              <a:stCxn id="33" idx="4"/>
              <a:endCxn id="9" idx="0"/>
            </p:cNvCxnSpPr>
            <p:nvPr/>
          </p:nvCxnSpPr>
          <p:spPr>
            <a:xfrm>
              <a:off x="2816194" y="4818117"/>
              <a:ext cx="3052"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3DFE9B06-28FF-D917-379F-181C56805137}"/>
                </a:ext>
              </a:extLst>
            </p:cNvPr>
            <p:cNvCxnSpPr>
              <a:cxnSpLocks/>
              <a:stCxn id="31" idx="4"/>
              <a:endCxn id="10" idx="0"/>
            </p:cNvCxnSpPr>
            <p:nvPr/>
          </p:nvCxnSpPr>
          <p:spPr>
            <a:xfrm flipH="1">
              <a:off x="4348842" y="4818117"/>
              <a:ext cx="1"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4FBEF19F-549E-6049-B6B0-6C65B98F27EE}"/>
                </a:ext>
              </a:extLst>
            </p:cNvPr>
            <p:cNvCxnSpPr>
              <a:cxnSpLocks/>
              <a:stCxn id="22" idx="4"/>
              <a:endCxn id="11" idx="0"/>
            </p:cNvCxnSpPr>
            <p:nvPr/>
          </p:nvCxnSpPr>
          <p:spPr>
            <a:xfrm>
              <a:off x="5881491" y="4818117"/>
              <a:ext cx="7332"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pic>
        <p:nvPicPr>
          <p:cNvPr id="36" name="Picture 35" descr="Two visualizations showing the position of particles in a circular evironment. At time t=2, the particles are clustered close to the center (origin). At time t=7, the agent has begun on a random walk in a specific direction, but the particles are not dispersed over the entire circular area.">
            <a:extLst>
              <a:ext uri="{FF2B5EF4-FFF2-40B4-BE49-F238E27FC236}">
                <a16:creationId xmlns:a16="http://schemas.microsoft.com/office/drawing/2014/main" id="{B6531AD3-6E4A-0DB1-4216-FFB6E00103E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77030" y="4585725"/>
            <a:ext cx="3726655" cy="1574955"/>
          </a:xfrm>
          <a:prstGeom prst="rect">
            <a:avLst/>
          </a:prstGeom>
        </p:spPr>
      </p:pic>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444A8D45-B778-F338-D8C1-51D8797F0B32}"/>
                  </a:ext>
                </a:extLst>
              </p:cNvPr>
              <p:cNvSpPr txBox="1"/>
              <p:nvPr/>
            </p:nvSpPr>
            <p:spPr>
              <a:xfrm>
                <a:off x="608037" y="4445868"/>
                <a:ext cx="76899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=2</m:t>
                      </m:r>
                    </m:oMath>
                  </m:oMathPara>
                </a14:m>
                <a:endParaRPr lang="en-US" dirty="0"/>
              </a:p>
            </p:txBody>
          </p:sp>
        </mc:Choice>
        <mc:Fallback xmlns="">
          <p:sp>
            <p:nvSpPr>
              <p:cNvPr id="37" name="TextBox 36">
                <a:extLst>
                  <a:ext uri="{FF2B5EF4-FFF2-40B4-BE49-F238E27FC236}">
                    <a16:creationId xmlns:a16="http://schemas.microsoft.com/office/drawing/2014/main" id="{444A8D45-B778-F338-D8C1-51D8797F0B32}"/>
                  </a:ext>
                </a:extLst>
              </p:cNvPr>
              <p:cNvSpPr txBox="1">
                <a:spLocks noRot="1" noChangeAspect="1" noMove="1" noResize="1" noEditPoints="1" noAdjustHandles="1" noChangeArrowheads="1" noChangeShapeType="1" noTextEdit="1"/>
              </p:cNvSpPr>
              <p:nvPr/>
            </p:nvSpPr>
            <p:spPr>
              <a:xfrm>
                <a:off x="608037" y="4445868"/>
                <a:ext cx="768993" cy="369332"/>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0C952C03-3D54-38EC-00B7-509B7F19200E}"/>
                  </a:ext>
                </a:extLst>
              </p:cNvPr>
              <p:cNvSpPr txBox="1"/>
              <p:nvPr/>
            </p:nvSpPr>
            <p:spPr>
              <a:xfrm>
                <a:off x="2980644" y="4445868"/>
                <a:ext cx="76899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=7</m:t>
                      </m:r>
                    </m:oMath>
                  </m:oMathPara>
                </a14:m>
                <a:endParaRPr lang="en-US" dirty="0"/>
              </a:p>
            </p:txBody>
          </p:sp>
        </mc:Choice>
        <mc:Fallback xmlns="">
          <p:sp>
            <p:nvSpPr>
              <p:cNvPr id="38" name="TextBox 37">
                <a:extLst>
                  <a:ext uri="{FF2B5EF4-FFF2-40B4-BE49-F238E27FC236}">
                    <a16:creationId xmlns:a16="http://schemas.microsoft.com/office/drawing/2014/main" id="{0C952C03-3D54-38EC-00B7-509B7F19200E}"/>
                  </a:ext>
                </a:extLst>
              </p:cNvPr>
              <p:cNvSpPr txBox="1">
                <a:spLocks noRot="1" noChangeAspect="1" noMove="1" noResize="1" noEditPoints="1" noAdjustHandles="1" noChangeArrowheads="1" noChangeShapeType="1" noTextEdit="1"/>
              </p:cNvSpPr>
              <p:nvPr/>
            </p:nvSpPr>
            <p:spPr>
              <a:xfrm>
                <a:off x="2980644" y="4445868"/>
                <a:ext cx="768993" cy="369332"/>
              </a:xfrm>
              <a:prstGeom prst="rect">
                <a:avLst/>
              </a:prstGeom>
              <a:blipFill>
                <a:blip r:embed="rId13"/>
                <a:stretch>
                  <a:fillRect/>
                </a:stretch>
              </a:blipFill>
            </p:spPr>
            <p:txBody>
              <a:bodyPr/>
              <a:lstStyle/>
              <a:p>
                <a:r>
                  <a:rPr lang="en-US">
                    <a:noFill/>
                  </a:rPr>
                  <a:t> </a:t>
                </a:r>
              </a:p>
            </p:txBody>
          </p:sp>
        </mc:Fallback>
      </mc:AlternateContent>
      <p:sp>
        <p:nvSpPr>
          <p:cNvPr id="39" name="Rounded Rectangle 38">
            <a:extLst>
              <a:ext uri="{FF2B5EF4-FFF2-40B4-BE49-F238E27FC236}">
                <a16:creationId xmlns:a16="http://schemas.microsoft.com/office/drawing/2014/main" id="{CC6EF9E1-CD9F-462A-197D-76396E1C0797}"/>
              </a:ext>
            </a:extLst>
          </p:cNvPr>
          <p:cNvSpPr/>
          <p:nvPr/>
        </p:nvSpPr>
        <p:spPr>
          <a:xfrm>
            <a:off x="6366922" y="5090429"/>
            <a:ext cx="4734143" cy="959093"/>
          </a:xfrm>
          <a:prstGeom prst="roundRect">
            <a:avLst>
              <a:gd name="adj" fmla="val 8852"/>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3"/>
                </a:solidFill>
              </a:rPr>
              <a:t>Solution: </a:t>
            </a:r>
            <a:r>
              <a:rPr lang="en-US" dirty="0">
                <a:solidFill>
                  <a:schemeClr val="tx1"/>
                </a:solidFill>
              </a:rPr>
              <a:t>Eliminate ‘bad’ samples, make more ‘good’ samples</a:t>
            </a:r>
          </a:p>
        </p:txBody>
      </p:sp>
    </p:spTree>
    <p:extLst>
      <p:ext uri="{BB962C8B-B14F-4D97-AF65-F5344CB8AC3E}">
        <p14:creationId xmlns:p14="http://schemas.microsoft.com/office/powerpoint/2010/main" val="4185815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7B9438B-1CAD-82FA-E519-3E9963719081}"/>
              </a:ext>
            </a:extLst>
          </p:cNvPr>
          <p:cNvSpPr>
            <a:spLocks noGrp="1"/>
          </p:cNvSpPr>
          <p:nvPr>
            <p:ph idx="1"/>
          </p:nvPr>
        </p:nvSpPr>
        <p:spPr>
          <a:xfrm>
            <a:off x="497158" y="1590261"/>
            <a:ext cx="7036633" cy="4606139"/>
          </a:xfrm>
        </p:spPr>
        <p:txBody>
          <a:bodyPr/>
          <a:lstStyle/>
          <a:p>
            <a:r>
              <a:rPr lang="en-US" dirty="0"/>
              <a:t>Represent belief state by a set of samples</a:t>
            </a:r>
          </a:p>
          <a:p>
            <a:pPr lvl="1"/>
            <a:r>
              <a:rPr lang="en-US" dirty="0"/>
              <a:t>Samples are also called </a:t>
            </a:r>
            <a:r>
              <a:rPr lang="en-US" b="1" dirty="0">
                <a:solidFill>
                  <a:schemeClr val="accent1"/>
                </a:solidFill>
              </a:rPr>
              <a:t>particles</a:t>
            </a:r>
          </a:p>
          <a:p>
            <a:pPr lvl="1"/>
            <a:r>
              <a:rPr lang="en-US" dirty="0"/>
              <a:t>Time per step is linear in the number of samples…</a:t>
            </a:r>
          </a:p>
          <a:p>
            <a:pPr lvl="2"/>
            <a:r>
              <a:rPr lang="en-US" dirty="0"/>
              <a:t>…but number needed may be large</a:t>
            </a:r>
          </a:p>
          <a:p>
            <a:pPr lvl="1"/>
            <a:r>
              <a:rPr lang="en-US" dirty="0"/>
              <a:t>Store list of particles, not states!</a:t>
            </a:r>
          </a:p>
        </p:txBody>
      </p:sp>
      <p:sp>
        <p:nvSpPr>
          <p:cNvPr id="6" name="Title 5">
            <a:extLst>
              <a:ext uri="{FF2B5EF4-FFF2-40B4-BE49-F238E27FC236}">
                <a16:creationId xmlns:a16="http://schemas.microsoft.com/office/drawing/2014/main" id="{5215378E-B684-8A7E-32C3-1E15B3272950}"/>
              </a:ext>
            </a:extLst>
          </p:cNvPr>
          <p:cNvSpPr>
            <a:spLocks noGrp="1"/>
          </p:cNvSpPr>
          <p:nvPr>
            <p:ph type="title"/>
          </p:nvPr>
        </p:nvSpPr>
        <p:spPr/>
        <p:txBody>
          <a:bodyPr/>
          <a:lstStyle/>
          <a:p>
            <a:r>
              <a:rPr lang="en-US" dirty="0"/>
              <a:t>Particle Filtering</a:t>
            </a:r>
          </a:p>
        </p:txBody>
      </p:sp>
      <p:sp>
        <p:nvSpPr>
          <p:cNvPr id="4" name="Date Placeholder 3">
            <a:extLst>
              <a:ext uri="{FF2B5EF4-FFF2-40B4-BE49-F238E27FC236}">
                <a16:creationId xmlns:a16="http://schemas.microsoft.com/office/drawing/2014/main" id="{69B38FF4-F2D7-8ED8-0EA1-3CE085BAFEFE}"/>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649F1B79-E325-7C1C-1AAF-162E3B952BFE}"/>
              </a:ext>
            </a:extLst>
          </p:cNvPr>
          <p:cNvSpPr>
            <a:spLocks noGrp="1"/>
          </p:cNvSpPr>
          <p:nvPr>
            <p:ph type="sldNum" sz="quarter" idx="12"/>
          </p:nvPr>
        </p:nvSpPr>
        <p:spPr/>
        <p:txBody>
          <a:bodyPr/>
          <a:lstStyle/>
          <a:p>
            <a:fld id="{0C6CD854-DD62-6C4B-87F1-66B34D688D3F}" type="slidenum">
              <a:rPr lang="en-US" smtClean="0"/>
              <a:t>37</a:t>
            </a:fld>
            <a:endParaRPr lang="en-US"/>
          </a:p>
        </p:txBody>
      </p:sp>
      <p:pic>
        <p:nvPicPr>
          <p:cNvPr id="8" name="Picture 7" descr="Illustration of a map showing mountains and bodies of water. Multiple arrows with labels “You are here” point to a smaller region on the map. ">
            <a:extLst>
              <a:ext uri="{FF2B5EF4-FFF2-40B4-BE49-F238E27FC236}">
                <a16:creationId xmlns:a16="http://schemas.microsoft.com/office/drawing/2014/main" id="{FE27941B-E46D-405F-146B-2E030B0194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2017" y="3705967"/>
            <a:ext cx="3124200" cy="2490433"/>
          </a:xfrm>
          <a:prstGeom prst="rect">
            <a:avLst/>
          </a:prstGeom>
        </p:spPr>
      </p:pic>
      <p:grpSp>
        <p:nvGrpSpPr>
          <p:cNvPr id="9" name="Group 37" descr="A 3x3 grid with purple particles in the following locations: 1 particle in (2,3); 2 particles in (3,2); 2 particles in (2,1); 5 particles in (3,1).">
            <a:extLst>
              <a:ext uri="{FF2B5EF4-FFF2-40B4-BE49-F238E27FC236}">
                <a16:creationId xmlns:a16="http://schemas.microsoft.com/office/drawing/2014/main" id="{AB881DE9-5EAD-B85D-B5A2-5EECB7A600BE}"/>
              </a:ext>
            </a:extLst>
          </p:cNvPr>
          <p:cNvGrpSpPr>
            <a:grpSpLocks/>
          </p:cNvGrpSpPr>
          <p:nvPr/>
        </p:nvGrpSpPr>
        <p:grpSpPr bwMode="auto">
          <a:xfrm>
            <a:off x="8128416" y="3799875"/>
            <a:ext cx="2057400" cy="2057400"/>
            <a:chOff x="6324600" y="4419600"/>
            <a:chExt cx="2057400" cy="2057400"/>
          </a:xfrm>
          <a:solidFill>
            <a:schemeClr val="bg1"/>
          </a:solidFill>
        </p:grpSpPr>
        <p:grpSp>
          <p:nvGrpSpPr>
            <p:cNvPr id="10" name="Group 14">
              <a:extLst>
                <a:ext uri="{FF2B5EF4-FFF2-40B4-BE49-F238E27FC236}">
                  <a16:creationId xmlns:a16="http://schemas.microsoft.com/office/drawing/2014/main" id="{67D50D35-628E-2192-0B47-8C4C9DFEDA3E}"/>
                </a:ext>
              </a:extLst>
            </p:cNvPr>
            <p:cNvGrpSpPr>
              <a:grpSpLocks/>
            </p:cNvGrpSpPr>
            <p:nvPr/>
          </p:nvGrpSpPr>
          <p:grpSpPr bwMode="auto">
            <a:xfrm>
              <a:off x="6324600" y="4419600"/>
              <a:ext cx="2057400" cy="2057400"/>
              <a:chOff x="3984" y="1056"/>
              <a:chExt cx="1296" cy="1296"/>
            </a:xfrm>
            <a:grpFill/>
          </p:grpSpPr>
          <p:sp>
            <p:nvSpPr>
              <p:cNvPr id="21" name="Rectangle 15">
                <a:extLst>
                  <a:ext uri="{FF2B5EF4-FFF2-40B4-BE49-F238E27FC236}">
                    <a16:creationId xmlns:a16="http://schemas.microsoft.com/office/drawing/2014/main" id="{7B8E3D08-B325-0208-5C08-BF24BBB0B09F}"/>
                  </a:ext>
                </a:extLst>
              </p:cNvPr>
              <p:cNvSpPr>
                <a:spLocks noChangeArrowheads="1"/>
              </p:cNvSpPr>
              <p:nvPr/>
            </p:nvSpPr>
            <p:spPr bwMode="auto">
              <a:xfrm>
                <a:off x="3984"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2" name="Rectangle 16">
                <a:extLst>
                  <a:ext uri="{FF2B5EF4-FFF2-40B4-BE49-F238E27FC236}">
                    <a16:creationId xmlns:a16="http://schemas.microsoft.com/office/drawing/2014/main" id="{E5E339FD-4A22-FAD6-43DB-3F112CBED219}"/>
                  </a:ext>
                </a:extLst>
              </p:cNvPr>
              <p:cNvSpPr>
                <a:spLocks noChangeArrowheads="1"/>
              </p:cNvSpPr>
              <p:nvPr/>
            </p:nvSpPr>
            <p:spPr bwMode="auto">
              <a:xfrm>
                <a:off x="4416"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3" name="Rectangle 17">
                <a:extLst>
                  <a:ext uri="{FF2B5EF4-FFF2-40B4-BE49-F238E27FC236}">
                    <a16:creationId xmlns:a16="http://schemas.microsoft.com/office/drawing/2014/main" id="{90EB2697-51DA-515E-5A96-B72645A11EAB}"/>
                  </a:ext>
                </a:extLst>
              </p:cNvPr>
              <p:cNvSpPr>
                <a:spLocks noChangeArrowheads="1"/>
              </p:cNvSpPr>
              <p:nvPr/>
            </p:nvSpPr>
            <p:spPr bwMode="auto">
              <a:xfrm>
                <a:off x="3984"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4" name="Rectangle 18">
                <a:extLst>
                  <a:ext uri="{FF2B5EF4-FFF2-40B4-BE49-F238E27FC236}">
                    <a16:creationId xmlns:a16="http://schemas.microsoft.com/office/drawing/2014/main" id="{D459542B-9CD6-E932-A5B2-BDC98D9D4B79}"/>
                  </a:ext>
                </a:extLst>
              </p:cNvPr>
              <p:cNvSpPr>
                <a:spLocks noChangeArrowheads="1"/>
              </p:cNvSpPr>
              <p:nvPr/>
            </p:nvSpPr>
            <p:spPr bwMode="auto">
              <a:xfrm>
                <a:off x="4416"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5" name="Rectangle 19">
                <a:extLst>
                  <a:ext uri="{FF2B5EF4-FFF2-40B4-BE49-F238E27FC236}">
                    <a16:creationId xmlns:a16="http://schemas.microsoft.com/office/drawing/2014/main" id="{6F8F6374-631B-6353-800A-428DF2F287A5}"/>
                  </a:ext>
                </a:extLst>
              </p:cNvPr>
              <p:cNvSpPr>
                <a:spLocks noChangeArrowheads="1"/>
              </p:cNvSpPr>
              <p:nvPr/>
            </p:nvSpPr>
            <p:spPr bwMode="auto">
              <a:xfrm>
                <a:off x="4848"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6" name="Rectangle 20">
                <a:extLst>
                  <a:ext uri="{FF2B5EF4-FFF2-40B4-BE49-F238E27FC236}">
                    <a16:creationId xmlns:a16="http://schemas.microsoft.com/office/drawing/2014/main" id="{D8199BC0-CEF6-CA6C-06A3-71DAF44FEE2D}"/>
                  </a:ext>
                </a:extLst>
              </p:cNvPr>
              <p:cNvSpPr>
                <a:spLocks noChangeArrowheads="1"/>
              </p:cNvSpPr>
              <p:nvPr/>
            </p:nvSpPr>
            <p:spPr bwMode="auto">
              <a:xfrm>
                <a:off x="4848"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7" name="Rectangle 21">
                <a:extLst>
                  <a:ext uri="{FF2B5EF4-FFF2-40B4-BE49-F238E27FC236}">
                    <a16:creationId xmlns:a16="http://schemas.microsoft.com/office/drawing/2014/main" id="{76C11393-11F1-7680-9C22-515E201657AF}"/>
                  </a:ext>
                </a:extLst>
              </p:cNvPr>
              <p:cNvSpPr>
                <a:spLocks noChangeArrowheads="1"/>
              </p:cNvSpPr>
              <p:nvPr/>
            </p:nvSpPr>
            <p:spPr bwMode="auto">
              <a:xfrm>
                <a:off x="3984" y="1920"/>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8" name="Rectangle 22">
                <a:extLst>
                  <a:ext uri="{FF2B5EF4-FFF2-40B4-BE49-F238E27FC236}">
                    <a16:creationId xmlns:a16="http://schemas.microsoft.com/office/drawing/2014/main" id="{640F3E11-0513-0841-6A92-8F97C4253252}"/>
                  </a:ext>
                </a:extLst>
              </p:cNvPr>
              <p:cNvSpPr>
                <a:spLocks noChangeArrowheads="1"/>
              </p:cNvSpPr>
              <p:nvPr/>
            </p:nvSpPr>
            <p:spPr bwMode="auto">
              <a:xfrm>
                <a:off x="4416" y="1920"/>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9" name="Rectangle 23">
                <a:extLst>
                  <a:ext uri="{FF2B5EF4-FFF2-40B4-BE49-F238E27FC236}">
                    <a16:creationId xmlns:a16="http://schemas.microsoft.com/office/drawing/2014/main" id="{1BD3A6D6-5F87-2A1A-0F46-BC154320B39F}"/>
                  </a:ext>
                </a:extLst>
              </p:cNvPr>
              <p:cNvSpPr>
                <a:spLocks noChangeArrowheads="1"/>
              </p:cNvSpPr>
              <p:nvPr/>
            </p:nvSpPr>
            <p:spPr bwMode="auto">
              <a:xfrm>
                <a:off x="4848" y="1920"/>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grpSp>
        <p:sp>
          <p:nvSpPr>
            <p:cNvPr id="11" name="Oval 24">
              <a:extLst>
                <a:ext uri="{FF2B5EF4-FFF2-40B4-BE49-F238E27FC236}">
                  <a16:creationId xmlns:a16="http://schemas.microsoft.com/office/drawing/2014/main" id="{E32C4E1D-0D70-3A4F-786C-F0C09ECEFF35}"/>
                </a:ext>
              </a:extLst>
            </p:cNvPr>
            <p:cNvSpPr>
              <a:spLocks noChangeArrowheads="1"/>
            </p:cNvSpPr>
            <p:nvPr/>
          </p:nvSpPr>
          <p:spPr bwMode="auto">
            <a:xfrm>
              <a:off x="8077200" y="5334000"/>
              <a:ext cx="152400" cy="152400"/>
            </a:xfrm>
            <a:prstGeom prst="ellipse">
              <a:avLst/>
            </a:prstGeom>
            <a:solidFill>
              <a:schemeClr val="accent4"/>
            </a:solidFill>
            <a:ln w="12700">
              <a:noFill/>
              <a:round/>
              <a:headEnd/>
              <a:tailEnd/>
            </a:ln>
          </p:spPr>
          <p:txBody>
            <a:bodyPr wrap="none" anchor="ctr"/>
            <a:lstStyle/>
            <a:p>
              <a:endParaRPr lang="en-US" dirty="0">
                <a:latin typeface="Calibri" panose="020F0502020204030204" pitchFamily="34" charset="0"/>
              </a:endParaRPr>
            </a:p>
          </p:txBody>
        </p:sp>
        <p:sp>
          <p:nvSpPr>
            <p:cNvPr id="12" name="Oval 25">
              <a:extLst>
                <a:ext uri="{FF2B5EF4-FFF2-40B4-BE49-F238E27FC236}">
                  <a16:creationId xmlns:a16="http://schemas.microsoft.com/office/drawing/2014/main" id="{FBDDE442-9BD0-7DBD-0C54-F7B3F8782F91}"/>
                </a:ext>
              </a:extLst>
            </p:cNvPr>
            <p:cNvSpPr>
              <a:spLocks noChangeArrowheads="1"/>
            </p:cNvSpPr>
            <p:nvPr/>
          </p:nvSpPr>
          <p:spPr bwMode="auto">
            <a:xfrm>
              <a:off x="7848600" y="5867400"/>
              <a:ext cx="152400" cy="152400"/>
            </a:xfrm>
            <a:prstGeom prst="ellipse">
              <a:avLst/>
            </a:prstGeom>
            <a:solidFill>
              <a:schemeClr val="accent4"/>
            </a:solidFill>
            <a:ln w="12700">
              <a:noFill/>
              <a:round/>
              <a:headEnd/>
              <a:tailEnd/>
            </a:ln>
          </p:spPr>
          <p:txBody>
            <a:bodyPr wrap="none" anchor="ctr"/>
            <a:lstStyle/>
            <a:p>
              <a:endParaRPr lang="en-US" dirty="0">
                <a:latin typeface="Calibri" panose="020F0502020204030204" pitchFamily="34" charset="0"/>
              </a:endParaRPr>
            </a:p>
          </p:txBody>
        </p:sp>
        <p:sp>
          <p:nvSpPr>
            <p:cNvPr id="13" name="Oval 26">
              <a:extLst>
                <a:ext uri="{FF2B5EF4-FFF2-40B4-BE49-F238E27FC236}">
                  <a16:creationId xmlns:a16="http://schemas.microsoft.com/office/drawing/2014/main" id="{578491DB-D40B-F25F-D219-DF06A28B2D2B}"/>
                </a:ext>
              </a:extLst>
            </p:cNvPr>
            <p:cNvSpPr>
              <a:spLocks noChangeArrowheads="1"/>
            </p:cNvSpPr>
            <p:nvPr/>
          </p:nvSpPr>
          <p:spPr bwMode="auto">
            <a:xfrm>
              <a:off x="8001000" y="6019800"/>
              <a:ext cx="152400" cy="152400"/>
            </a:xfrm>
            <a:prstGeom prst="ellipse">
              <a:avLst/>
            </a:prstGeom>
            <a:solidFill>
              <a:schemeClr val="accent4"/>
            </a:solidFill>
            <a:ln w="12700">
              <a:noFill/>
              <a:round/>
              <a:headEnd/>
              <a:tailEnd/>
            </a:ln>
          </p:spPr>
          <p:txBody>
            <a:bodyPr wrap="none" anchor="ctr"/>
            <a:lstStyle/>
            <a:p>
              <a:endParaRPr lang="en-US" dirty="0">
                <a:latin typeface="Calibri" panose="020F0502020204030204" pitchFamily="34" charset="0"/>
              </a:endParaRPr>
            </a:p>
          </p:txBody>
        </p:sp>
        <p:sp>
          <p:nvSpPr>
            <p:cNvPr id="14" name="Oval 27">
              <a:extLst>
                <a:ext uri="{FF2B5EF4-FFF2-40B4-BE49-F238E27FC236}">
                  <a16:creationId xmlns:a16="http://schemas.microsoft.com/office/drawing/2014/main" id="{6A25A0E0-6B1D-A9D5-D05E-6360C1FD4E11}"/>
                </a:ext>
              </a:extLst>
            </p:cNvPr>
            <p:cNvSpPr>
              <a:spLocks noChangeArrowheads="1"/>
            </p:cNvSpPr>
            <p:nvPr/>
          </p:nvSpPr>
          <p:spPr bwMode="auto">
            <a:xfrm>
              <a:off x="7848600" y="6172200"/>
              <a:ext cx="152400" cy="152400"/>
            </a:xfrm>
            <a:prstGeom prst="ellipse">
              <a:avLst/>
            </a:prstGeom>
            <a:solidFill>
              <a:schemeClr val="accent4"/>
            </a:solidFill>
            <a:ln w="12700">
              <a:noFill/>
              <a:round/>
              <a:headEnd/>
              <a:tailEnd/>
            </a:ln>
          </p:spPr>
          <p:txBody>
            <a:bodyPr wrap="none" anchor="ctr"/>
            <a:lstStyle/>
            <a:p>
              <a:endParaRPr lang="en-US" dirty="0">
                <a:latin typeface="Calibri" panose="020F0502020204030204" pitchFamily="34" charset="0"/>
              </a:endParaRPr>
            </a:p>
          </p:txBody>
        </p:sp>
        <p:sp>
          <p:nvSpPr>
            <p:cNvPr id="15" name="Oval 28">
              <a:extLst>
                <a:ext uri="{FF2B5EF4-FFF2-40B4-BE49-F238E27FC236}">
                  <a16:creationId xmlns:a16="http://schemas.microsoft.com/office/drawing/2014/main" id="{B8060854-5837-00B1-3AAA-22D812AF50F3}"/>
                </a:ext>
              </a:extLst>
            </p:cNvPr>
            <p:cNvSpPr>
              <a:spLocks noChangeArrowheads="1"/>
            </p:cNvSpPr>
            <p:nvPr/>
          </p:nvSpPr>
          <p:spPr bwMode="auto">
            <a:xfrm>
              <a:off x="8153400" y="6172200"/>
              <a:ext cx="152400" cy="152400"/>
            </a:xfrm>
            <a:prstGeom prst="ellipse">
              <a:avLst/>
            </a:prstGeom>
            <a:solidFill>
              <a:schemeClr val="accent4"/>
            </a:solidFill>
            <a:ln w="12700">
              <a:noFill/>
              <a:round/>
              <a:headEnd/>
              <a:tailEnd/>
            </a:ln>
          </p:spPr>
          <p:txBody>
            <a:bodyPr wrap="none" anchor="ctr"/>
            <a:lstStyle/>
            <a:p>
              <a:endParaRPr lang="en-US" dirty="0">
                <a:latin typeface="Calibri" panose="020F0502020204030204" pitchFamily="34" charset="0"/>
              </a:endParaRPr>
            </a:p>
          </p:txBody>
        </p:sp>
        <p:sp>
          <p:nvSpPr>
            <p:cNvPr id="16" name="Oval 29">
              <a:extLst>
                <a:ext uri="{FF2B5EF4-FFF2-40B4-BE49-F238E27FC236}">
                  <a16:creationId xmlns:a16="http://schemas.microsoft.com/office/drawing/2014/main" id="{EBD28A02-5D91-E944-54DB-98D0C4B8DC6C}"/>
                </a:ext>
              </a:extLst>
            </p:cNvPr>
            <p:cNvSpPr>
              <a:spLocks noChangeArrowheads="1"/>
            </p:cNvSpPr>
            <p:nvPr/>
          </p:nvSpPr>
          <p:spPr bwMode="auto">
            <a:xfrm>
              <a:off x="8153400" y="5867400"/>
              <a:ext cx="152400" cy="152400"/>
            </a:xfrm>
            <a:prstGeom prst="ellipse">
              <a:avLst/>
            </a:prstGeom>
            <a:solidFill>
              <a:schemeClr val="accent4"/>
            </a:solidFill>
            <a:ln w="12700">
              <a:noFill/>
              <a:round/>
              <a:headEnd/>
              <a:tailEnd/>
            </a:ln>
          </p:spPr>
          <p:txBody>
            <a:bodyPr wrap="none" anchor="ctr"/>
            <a:lstStyle/>
            <a:p>
              <a:endParaRPr lang="en-US" dirty="0">
                <a:latin typeface="Calibri" panose="020F0502020204030204" pitchFamily="34" charset="0"/>
              </a:endParaRPr>
            </a:p>
          </p:txBody>
        </p:sp>
        <p:sp>
          <p:nvSpPr>
            <p:cNvPr id="17" name="Oval 30">
              <a:extLst>
                <a:ext uri="{FF2B5EF4-FFF2-40B4-BE49-F238E27FC236}">
                  <a16:creationId xmlns:a16="http://schemas.microsoft.com/office/drawing/2014/main" id="{3E4B4BC6-9E31-E0E8-23ED-678DBC5ACD45}"/>
                </a:ext>
              </a:extLst>
            </p:cNvPr>
            <p:cNvSpPr>
              <a:spLocks noChangeArrowheads="1"/>
            </p:cNvSpPr>
            <p:nvPr/>
          </p:nvSpPr>
          <p:spPr bwMode="auto">
            <a:xfrm>
              <a:off x="7391400" y="6096000"/>
              <a:ext cx="152400" cy="152400"/>
            </a:xfrm>
            <a:prstGeom prst="ellipse">
              <a:avLst/>
            </a:prstGeom>
            <a:solidFill>
              <a:schemeClr val="accent4"/>
            </a:solidFill>
            <a:ln w="12700">
              <a:noFill/>
              <a:round/>
              <a:headEnd/>
              <a:tailEnd/>
            </a:ln>
          </p:spPr>
          <p:txBody>
            <a:bodyPr wrap="none" anchor="ctr"/>
            <a:lstStyle/>
            <a:p>
              <a:endParaRPr lang="en-US" dirty="0">
                <a:latin typeface="Calibri" panose="020F0502020204030204" pitchFamily="34" charset="0"/>
              </a:endParaRPr>
            </a:p>
          </p:txBody>
        </p:sp>
        <p:sp>
          <p:nvSpPr>
            <p:cNvPr id="18" name="Oval 31">
              <a:extLst>
                <a:ext uri="{FF2B5EF4-FFF2-40B4-BE49-F238E27FC236}">
                  <a16:creationId xmlns:a16="http://schemas.microsoft.com/office/drawing/2014/main" id="{560AA4A2-7A51-8F3C-035D-29037BE065E1}"/>
                </a:ext>
              </a:extLst>
            </p:cNvPr>
            <p:cNvSpPr>
              <a:spLocks noChangeArrowheads="1"/>
            </p:cNvSpPr>
            <p:nvPr/>
          </p:nvSpPr>
          <p:spPr bwMode="auto">
            <a:xfrm>
              <a:off x="7848600" y="5334000"/>
              <a:ext cx="152400" cy="152400"/>
            </a:xfrm>
            <a:prstGeom prst="ellipse">
              <a:avLst/>
            </a:prstGeom>
            <a:solidFill>
              <a:schemeClr val="accent4"/>
            </a:solidFill>
            <a:ln w="12700">
              <a:noFill/>
              <a:round/>
              <a:headEnd/>
              <a:tailEnd/>
            </a:ln>
          </p:spPr>
          <p:txBody>
            <a:bodyPr wrap="none" anchor="ctr"/>
            <a:lstStyle/>
            <a:p>
              <a:endParaRPr lang="en-US" dirty="0">
                <a:latin typeface="Calibri" panose="020F0502020204030204" pitchFamily="34" charset="0"/>
              </a:endParaRPr>
            </a:p>
          </p:txBody>
        </p:sp>
        <p:sp>
          <p:nvSpPr>
            <p:cNvPr id="19" name="Oval 32">
              <a:extLst>
                <a:ext uri="{FF2B5EF4-FFF2-40B4-BE49-F238E27FC236}">
                  <a16:creationId xmlns:a16="http://schemas.microsoft.com/office/drawing/2014/main" id="{0649FF39-E829-C2AB-479B-2405DEE3C201}"/>
                </a:ext>
              </a:extLst>
            </p:cNvPr>
            <p:cNvSpPr>
              <a:spLocks noChangeArrowheads="1"/>
            </p:cNvSpPr>
            <p:nvPr/>
          </p:nvSpPr>
          <p:spPr bwMode="auto">
            <a:xfrm>
              <a:off x="7162800" y="6096000"/>
              <a:ext cx="152400" cy="152400"/>
            </a:xfrm>
            <a:prstGeom prst="ellipse">
              <a:avLst/>
            </a:prstGeom>
            <a:solidFill>
              <a:schemeClr val="accent4"/>
            </a:solidFill>
            <a:ln w="12700">
              <a:noFill/>
              <a:round/>
              <a:headEnd/>
              <a:tailEnd/>
            </a:ln>
          </p:spPr>
          <p:txBody>
            <a:bodyPr wrap="none" anchor="ctr"/>
            <a:lstStyle/>
            <a:p>
              <a:endParaRPr lang="en-US" dirty="0">
                <a:latin typeface="Calibri" panose="020F0502020204030204" pitchFamily="34" charset="0"/>
              </a:endParaRPr>
            </a:p>
          </p:txBody>
        </p:sp>
        <p:sp>
          <p:nvSpPr>
            <p:cNvPr id="20" name="Oval 33">
              <a:extLst>
                <a:ext uri="{FF2B5EF4-FFF2-40B4-BE49-F238E27FC236}">
                  <a16:creationId xmlns:a16="http://schemas.microsoft.com/office/drawing/2014/main" id="{BD83A82A-3DA3-AE6E-158A-96EA9521549F}"/>
                </a:ext>
              </a:extLst>
            </p:cNvPr>
            <p:cNvSpPr>
              <a:spLocks noChangeArrowheads="1"/>
            </p:cNvSpPr>
            <p:nvPr/>
          </p:nvSpPr>
          <p:spPr bwMode="auto">
            <a:xfrm>
              <a:off x="7239000" y="4648200"/>
              <a:ext cx="152400" cy="152400"/>
            </a:xfrm>
            <a:prstGeom prst="ellipse">
              <a:avLst/>
            </a:prstGeom>
            <a:solidFill>
              <a:schemeClr val="accent4"/>
            </a:solidFill>
            <a:ln w="12700">
              <a:noFill/>
              <a:round/>
              <a:headEnd/>
              <a:tailEnd/>
            </a:ln>
          </p:spPr>
          <p:txBody>
            <a:bodyPr wrap="none" anchor="ctr"/>
            <a:lstStyle/>
            <a:p>
              <a:endParaRPr lang="en-US" dirty="0">
                <a:latin typeface="Calibri" panose="020F0502020204030204" pitchFamily="34" charset="0"/>
              </a:endParaRPr>
            </a:p>
          </p:txBody>
        </p:sp>
      </p:grpSp>
      <p:grpSp>
        <p:nvGrpSpPr>
          <p:cNvPr id="30" name="Group 4" descr="3x3 grid with probability values based on the particle location frequencies in the diagram below: (2,3) has probability 0.1, (3,2) has probability 0.2, (2,1) has probability 0.2, (3,1) has probability 0.5.">
            <a:extLst>
              <a:ext uri="{FF2B5EF4-FFF2-40B4-BE49-F238E27FC236}">
                <a16:creationId xmlns:a16="http://schemas.microsoft.com/office/drawing/2014/main" id="{C9A60613-E3C7-37A8-DD21-C3D9DDE33953}"/>
              </a:ext>
            </a:extLst>
          </p:cNvPr>
          <p:cNvGrpSpPr>
            <a:grpSpLocks/>
          </p:cNvGrpSpPr>
          <p:nvPr/>
        </p:nvGrpSpPr>
        <p:grpSpPr bwMode="auto">
          <a:xfrm>
            <a:off x="8128416" y="904275"/>
            <a:ext cx="2057400" cy="2057400"/>
            <a:chOff x="3984" y="1056"/>
            <a:chExt cx="1296" cy="1296"/>
          </a:xfrm>
          <a:noFill/>
        </p:grpSpPr>
        <p:sp>
          <p:nvSpPr>
            <p:cNvPr id="31" name="Rectangle 5">
              <a:extLst>
                <a:ext uri="{FF2B5EF4-FFF2-40B4-BE49-F238E27FC236}">
                  <a16:creationId xmlns:a16="http://schemas.microsoft.com/office/drawing/2014/main" id="{6FF2D2E3-A899-94ED-514D-6E209366AC24}"/>
                </a:ext>
              </a:extLst>
            </p:cNvPr>
            <p:cNvSpPr>
              <a:spLocks noChangeArrowheads="1"/>
            </p:cNvSpPr>
            <p:nvPr/>
          </p:nvSpPr>
          <p:spPr bwMode="auto">
            <a:xfrm>
              <a:off x="3984" y="1056"/>
              <a:ext cx="432" cy="432"/>
            </a:xfrm>
            <a:prstGeom prst="rect">
              <a:avLst/>
            </a:prstGeom>
            <a:grpFill/>
            <a:ln w="12700">
              <a:solidFill>
                <a:schemeClr val="tx1"/>
              </a:solidFill>
              <a:miter lim="800000"/>
              <a:headEnd/>
              <a:tailEnd/>
            </a:ln>
          </p:spPr>
          <p:txBody>
            <a:bodyPr wrap="none" anchor="ctr"/>
            <a:lstStyle/>
            <a:p>
              <a:pPr algn="ctr"/>
              <a:r>
                <a:rPr lang="en-US" dirty="0">
                  <a:cs typeface="Calibri"/>
                </a:rPr>
                <a:t>0</a:t>
              </a:r>
            </a:p>
          </p:txBody>
        </p:sp>
        <p:sp>
          <p:nvSpPr>
            <p:cNvPr id="32" name="Rectangle 6">
              <a:extLst>
                <a:ext uri="{FF2B5EF4-FFF2-40B4-BE49-F238E27FC236}">
                  <a16:creationId xmlns:a16="http://schemas.microsoft.com/office/drawing/2014/main" id="{90213DE8-0441-D874-E12C-0909E8195A15}"/>
                </a:ext>
              </a:extLst>
            </p:cNvPr>
            <p:cNvSpPr>
              <a:spLocks noChangeArrowheads="1"/>
            </p:cNvSpPr>
            <p:nvPr/>
          </p:nvSpPr>
          <p:spPr bwMode="auto">
            <a:xfrm>
              <a:off x="4416" y="1056"/>
              <a:ext cx="432" cy="432"/>
            </a:xfrm>
            <a:prstGeom prst="rect">
              <a:avLst/>
            </a:prstGeom>
            <a:solidFill>
              <a:schemeClr val="accent5">
                <a:lumMod val="20000"/>
                <a:lumOff val="80000"/>
              </a:schemeClr>
            </a:solidFill>
            <a:ln w="12700">
              <a:solidFill>
                <a:schemeClr val="tx1"/>
              </a:solidFill>
              <a:miter lim="800000"/>
              <a:headEnd/>
              <a:tailEnd/>
            </a:ln>
          </p:spPr>
          <p:txBody>
            <a:bodyPr wrap="none" anchor="ctr"/>
            <a:lstStyle/>
            <a:p>
              <a:pPr algn="ctr"/>
              <a:r>
                <a:rPr lang="en-US" dirty="0">
                  <a:cs typeface="Calibri"/>
                </a:rPr>
                <a:t>0.1</a:t>
              </a:r>
            </a:p>
          </p:txBody>
        </p:sp>
        <p:sp>
          <p:nvSpPr>
            <p:cNvPr id="33" name="Rectangle 7">
              <a:extLst>
                <a:ext uri="{FF2B5EF4-FFF2-40B4-BE49-F238E27FC236}">
                  <a16:creationId xmlns:a16="http://schemas.microsoft.com/office/drawing/2014/main" id="{1963817E-E261-9347-EB60-7AB6540D4BD4}"/>
                </a:ext>
              </a:extLst>
            </p:cNvPr>
            <p:cNvSpPr>
              <a:spLocks noChangeArrowheads="1"/>
            </p:cNvSpPr>
            <p:nvPr/>
          </p:nvSpPr>
          <p:spPr bwMode="auto">
            <a:xfrm>
              <a:off x="3984" y="1488"/>
              <a:ext cx="432" cy="432"/>
            </a:xfrm>
            <a:prstGeom prst="rect">
              <a:avLst/>
            </a:prstGeom>
            <a:grpFill/>
            <a:ln w="12700">
              <a:solidFill>
                <a:schemeClr val="tx1"/>
              </a:solidFill>
              <a:miter lim="800000"/>
              <a:headEnd/>
              <a:tailEnd/>
            </a:ln>
          </p:spPr>
          <p:txBody>
            <a:bodyPr wrap="none" anchor="ctr"/>
            <a:lstStyle/>
            <a:p>
              <a:pPr algn="ctr"/>
              <a:r>
                <a:rPr lang="en-US" dirty="0">
                  <a:cs typeface="Calibri"/>
                </a:rPr>
                <a:t>0</a:t>
              </a:r>
            </a:p>
          </p:txBody>
        </p:sp>
        <p:sp>
          <p:nvSpPr>
            <p:cNvPr id="34" name="Rectangle 8">
              <a:extLst>
                <a:ext uri="{FF2B5EF4-FFF2-40B4-BE49-F238E27FC236}">
                  <a16:creationId xmlns:a16="http://schemas.microsoft.com/office/drawing/2014/main" id="{968DF3B2-00F7-CC23-F937-8E40091745E7}"/>
                </a:ext>
              </a:extLst>
            </p:cNvPr>
            <p:cNvSpPr>
              <a:spLocks noChangeArrowheads="1"/>
            </p:cNvSpPr>
            <p:nvPr/>
          </p:nvSpPr>
          <p:spPr bwMode="auto">
            <a:xfrm>
              <a:off x="4416" y="1488"/>
              <a:ext cx="432" cy="432"/>
            </a:xfrm>
            <a:prstGeom prst="rect">
              <a:avLst/>
            </a:prstGeom>
            <a:grpFill/>
            <a:ln w="12700">
              <a:solidFill>
                <a:schemeClr val="tx1"/>
              </a:solidFill>
              <a:miter lim="800000"/>
              <a:headEnd/>
              <a:tailEnd/>
            </a:ln>
          </p:spPr>
          <p:txBody>
            <a:bodyPr wrap="none" anchor="ctr"/>
            <a:lstStyle/>
            <a:p>
              <a:pPr algn="ctr"/>
              <a:r>
                <a:rPr lang="en-US" dirty="0">
                  <a:cs typeface="Calibri"/>
                </a:rPr>
                <a:t>0</a:t>
              </a:r>
            </a:p>
          </p:txBody>
        </p:sp>
        <p:sp>
          <p:nvSpPr>
            <p:cNvPr id="35" name="Rectangle 9">
              <a:extLst>
                <a:ext uri="{FF2B5EF4-FFF2-40B4-BE49-F238E27FC236}">
                  <a16:creationId xmlns:a16="http://schemas.microsoft.com/office/drawing/2014/main" id="{27876C9E-B0F9-A5A6-29B5-9B5A54EE4FFF}"/>
                </a:ext>
              </a:extLst>
            </p:cNvPr>
            <p:cNvSpPr>
              <a:spLocks noChangeArrowheads="1"/>
            </p:cNvSpPr>
            <p:nvPr/>
          </p:nvSpPr>
          <p:spPr bwMode="auto">
            <a:xfrm>
              <a:off x="4848" y="1056"/>
              <a:ext cx="432" cy="432"/>
            </a:xfrm>
            <a:prstGeom prst="rect">
              <a:avLst/>
            </a:prstGeom>
            <a:grpFill/>
            <a:ln w="12700">
              <a:solidFill>
                <a:schemeClr val="tx1"/>
              </a:solidFill>
              <a:miter lim="800000"/>
              <a:headEnd/>
              <a:tailEnd/>
            </a:ln>
          </p:spPr>
          <p:txBody>
            <a:bodyPr wrap="none" anchor="ctr"/>
            <a:lstStyle/>
            <a:p>
              <a:pPr algn="ctr"/>
              <a:r>
                <a:rPr lang="en-US" dirty="0">
                  <a:cs typeface="Calibri"/>
                </a:rPr>
                <a:t>0</a:t>
              </a:r>
            </a:p>
          </p:txBody>
        </p:sp>
        <p:sp>
          <p:nvSpPr>
            <p:cNvPr id="36" name="Rectangle 10">
              <a:extLst>
                <a:ext uri="{FF2B5EF4-FFF2-40B4-BE49-F238E27FC236}">
                  <a16:creationId xmlns:a16="http://schemas.microsoft.com/office/drawing/2014/main" id="{B31B0C7C-B0E2-D309-F1D2-5637A9A15131}"/>
                </a:ext>
              </a:extLst>
            </p:cNvPr>
            <p:cNvSpPr>
              <a:spLocks noChangeArrowheads="1"/>
            </p:cNvSpPr>
            <p:nvPr/>
          </p:nvSpPr>
          <p:spPr bwMode="auto">
            <a:xfrm>
              <a:off x="4848" y="1488"/>
              <a:ext cx="432" cy="432"/>
            </a:xfrm>
            <a:prstGeom prst="rect">
              <a:avLst/>
            </a:prstGeom>
            <a:solidFill>
              <a:schemeClr val="accent5">
                <a:lumMod val="40000"/>
                <a:lumOff val="60000"/>
              </a:schemeClr>
            </a:solidFill>
            <a:ln w="12700">
              <a:solidFill>
                <a:schemeClr val="tx1"/>
              </a:solidFill>
              <a:miter lim="800000"/>
              <a:headEnd/>
              <a:tailEnd/>
            </a:ln>
          </p:spPr>
          <p:txBody>
            <a:bodyPr wrap="none" anchor="ctr"/>
            <a:lstStyle/>
            <a:p>
              <a:pPr algn="ctr"/>
              <a:r>
                <a:rPr lang="en-US" dirty="0">
                  <a:cs typeface="Calibri"/>
                </a:rPr>
                <a:t>0.2</a:t>
              </a:r>
            </a:p>
          </p:txBody>
        </p:sp>
        <p:sp>
          <p:nvSpPr>
            <p:cNvPr id="37" name="Rectangle 11">
              <a:extLst>
                <a:ext uri="{FF2B5EF4-FFF2-40B4-BE49-F238E27FC236}">
                  <a16:creationId xmlns:a16="http://schemas.microsoft.com/office/drawing/2014/main" id="{EF9A0A77-00C4-1B08-5D79-1BB2161384EE}"/>
                </a:ext>
              </a:extLst>
            </p:cNvPr>
            <p:cNvSpPr>
              <a:spLocks noChangeArrowheads="1"/>
            </p:cNvSpPr>
            <p:nvPr/>
          </p:nvSpPr>
          <p:spPr bwMode="auto">
            <a:xfrm>
              <a:off x="3984" y="1920"/>
              <a:ext cx="432" cy="432"/>
            </a:xfrm>
            <a:prstGeom prst="rect">
              <a:avLst/>
            </a:prstGeom>
            <a:grpFill/>
            <a:ln w="12700">
              <a:solidFill>
                <a:schemeClr val="tx1"/>
              </a:solidFill>
              <a:miter lim="800000"/>
              <a:headEnd/>
              <a:tailEnd/>
            </a:ln>
          </p:spPr>
          <p:txBody>
            <a:bodyPr wrap="none" anchor="ctr"/>
            <a:lstStyle/>
            <a:p>
              <a:pPr algn="ctr"/>
              <a:r>
                <a:rPr lang="en-US" dirty="0">
                  <a:cs typeface="Calibri"/>
                </a:rPr>
                <a:t>0</a:t>
              </a:r>
            </a:p>
          </p:txBody>
        </p:sp>
        <p:sp>
          <p:nvSpPr>
            <p:cNvPr id="38" name="Rectangle 12">
              <a:extLst>
                <a:ext uri="{FF2B5EF4-FFF2-40B4-BE49-F238E27FC236}">
                  <a16:creationId xmlns:a16="http://schemas.microsoft.com/office/drawing/2014/main" id="{D54C7BC4-CC54-D341-DAAD-7DCDF02EACDD}"/>
                </a:ext>
              </a:extLst>
            </p:cNvPr>
            <p:cNvSpPr>
              <a:spLocks noChangeArrowheads="1"/>
            </p:cNvSpPr>
            <p:nvPr/>
          </p:nvSpPr>
          <p:spPr bwMode="auto">
            <a:xfrm>
              <a:off x="4416" y="1920"/>
              <a:ext cx="432" cy="432"/>
            </a:xfrm>
            <a:prstGeom prst="rect">
              <a:avLst/>
            </a:prstGeom>
            <a:solidFill>
              <a:schemeClr val="accent5">
                <a:lumMod val="40000"/>
                <a:lumOff val="60000"/>
              </a:schemeClr>
            </a:solidFill>
            <a:ln w="12700">
              <a:solidFill>
                <a:schemeClr val="tx1"/>
              </a:solidFill>
              <a:miter lim="800000"/>
              <a:headEnd/>
              <a:tailEnd/>
            </a:ln>
          </p:spPr>
          <p:txBody>
            <a:bodyPr wrap="none" anchor="ctr"/>
            <a:lstStyle/>
            <a:p>
              <a:pPr algn="ctr"/>
              <a:r>
                <a:rPr lang="en-US" dirty="0">
                  <a:cs typeface="Calibri"/>
                </a:rPr>
                <a:t>0.2</a:t>
              </a:r>
            </a:p>
          </p:txBody>
        </p:sp>
        <p:sp>
          <p:nvSpPr>
            <p:cNvPr id="39" name="Rectangle 13">
              <a:extLst>
                <a:ext uri="{FF2B5EF4-FFF2-40B4-BE49-F238E27FC236}">
                  <a16:creationId xmlns:a16="http://schemas.microsoft.com/office/drawing/2014/main" id="{AD938B64-6606-C046-BB12-E84746BC5653}"/>
                </a:ext>
              </a:extLst>
            </p:cNvPr>
            <p:cNvSpPr>
              <a:spLocks noChangeArrowheads="1"/>
            </p:cNvSpPr>
            <p:nvPr/>
          </p:nvSpPr>
          <p:spPr bwMode="auto">
            <a:xfrm>
              <a:off x="4848" y="1920"/>
              <a:ext cx="432" cy="432"/>
            </a:xfrm>
            <a:prstGeom prst="rect">
              <a:avLst/>
            </a:prstGeom>
            <a:solidFill>
              <a:schemeClr val="accent5"/>
            </a:solidFill>
            <a:ln w="12700">
              <a:solidFill>
                <a:schemeClr val="tx1"/>
              </a:solidFill>
              <a:miter lim="800000"/>
              <a:headEnd/>
              <a:tailEnd/>
            </a:ln>
          </p:spPr>
          <p:txBody>
            <a:bodyPr wrap="none" anchor="ctr"/>
            <a:lstStyle/>
            <a:p>
              <a:pPr algn="ctr"/>
              <a:r>
                <a:rPr lang="en-US">
                  <a:cs typeface="Calibri"/>
                </a:rPr>
                <a:t>0.5</a:t>
              </a:r>
            </a:p>
          </p:txBody>
        </p:sp>
      </p:grpSp>
      <p:sp>
        <p:nvSpPr>
          <p:cNvPr id="40" name="Down Arrow 39">
            <a:extLst>
              <a:ext uri="{FF2B5EF4-FFF2-40B4-BE49-F238E27FC236}">
                <a16:creationId xmlns:a16="http://schemas.microsoft.com/office/drawing/2014/main" id="{FCA7A500-924A-E054-7A74-E2166CAE2D60}"/>
              </a:ext>
              <a:ext uri="{C183D7F6-B498-43B3-948B-1728B52AA6E4}">
                <adec:decorative xmlns:adec="http://schemas.microsoft.com/office/drawing/2017/decorative" val="1"/>
              </a:ext>
            </a:extLst>
          </p:cNvPr>
          <p:cNvSpPr/>
          <p:nvPr/>
        </p:nvSpPr>
        <p:spPr>
          <a:xfrm>
            <a:off x="8640572" y="3144407"/>
            <a:ext cx="347287" cy="453101"/>
          </a:xfrm>
          <a:prstGeom prst="down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Down Arrow 40">
            <a:extLst>
              <a:ext uri="{FF2B5EF4-FFF2-40B4-BE49-F238E27FC236}">
                <a16:creationId xmlns:a16="http://schemas.microsoft.com/office/drawing/2014/main" id="{55CAD1EA-22AB-BB65-3E28-052B65C78FB4}"/>
              </a:ext>
              <a:ext uri="{C183D7F6-B498-43B3-948B-1728B52AA6E4}">
                <adec:decorative xmlns:adec="http://schemas.microsoft.com/office/drawing/2017/decorative" val="1"/>
              </a:ext>
            </a:extLst>
          </p:cNvPr>
          <p:cNvSpPr/>
          <p:nvPr/>
        </p:nvSpPr>
        <p:spPr>
          <a:xfrm rot="10800000">
            <a:off x="9326372" y="3144407"/>
            <a:ext cx="347287" cy="453101"/>
          </a:xfrm>
          <a:prstGeom prst="down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7254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7962F-E8F3-32EC-AA88-12576086342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A7672C8-8746-BA78-B482-707F89BF4BE2}"/>
              </a:ext>
            </a:extLst>
          </p:cNvPr>
          <p:cNvSpPr>
            <a:spLocks noGrp="1"/>
          </p:cNvSpPr>
          <p:nvPr>
            <p:ph type="title"/>
          </p:nvPr>
        </p:nvSpPr>
        <p:spPr/>
        <p:txBody>
          <a:bodyPr/>
          <a:lstStyle/>
          <a:p>
            <a:r>
              <a:rPr lang="en-US" dirty="0"/>
              <a:t>Particles</a:t>
            </a:r>
          </a:p>
        </p:txBody>
      </p:sp>
      <mc:AlternateContent xmlns:mc="http://schemas.openxmlformats.org/markup-compatibility/2006">
        <mc:Choice xmlns:a14="http://schemas.microsoft.com/office/drawing/2010/main" Requires="a14">
          <p:sp>
            <p:nvSpPr>
              <p:cNvPr id="7" name="Content Placeholder 6">
                <a:extLst>
                  <a:ext uri="{FF2B5EF4-FFF2-40B4-BE49-F238E27FC236}">
                    <a16:creationId xmlns:a16="http://schemas.microsoft.com/office/drawing/2014/main" id="{DAE7BC22-CD26-2461-77F7-0B1B64B1E987}"/>
                  </a:ext>
                </a:extLst>
              </p:cNvPr>
              <p:cNvSpPr>
                <a:spLocks noGrp="1"/>
              </p:cNvSpPr>
              <p:nvPr>
                <p:ph idx="1"/>
              </p:nvPr>
            </p:nvSpPr>
            <p:spPr>
              <a:xfrm>
                <a:off x="497159" y="1590261"/>
                <a:ext cx="7207786" cy="4606139"/>
              </a:xfrm>
            </p:spPr>
            <p:txBody>
              <a:bodyPr/>
              <a:lstStyle/>
              <a:p>
                <a:r>
                  <a:rPr lang="en-US" dirty="0"/>
                  <a:t>Representation of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r>
                  <a:rPr lang="en-US" dirty="0"/>
                  <a:t> is now a list of </a:t>
                </a:r>
                <a14:m>
                  <m:oMath xmlns:m="http://schemas.openxmlformats.org/officeDocument/2006/math">
                    <m:r>
                      <a:rPr lang="en-US" b="0" i="1" smtClean="0">
                        <a:latin typeface="Cambria Math" panose="02040503050406030204" pitchFamily="18" charset="0"/>
                      </a:rPr>
                      <m:t>𝑁</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endParaRPr lang="en-US" dirty="0"/>
              </a:p>
              <a:p>
                <a:pPr>
                  <a:lnSpc>
                    <a:spcPct val="100000"/>
                  </a:lnSpc>
                </a:pP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r>
                  <a:rPr lang="en-US" dirty="0"/>
                  <a:t> is approximated by the number of particles with the value </a:t>
                </a:r>
                <a14:m>
                  <m:oMath xmlns:m="http://schemas.openxmlformats.org/officeDocument/2006/math">
                    <m:r>
                      <a:rPr lang="en-US" b="0" i="1" smtClean="0">
                        <a:latin typeface="Cambria Math" panose="02040503050406030204" pitchFamily="18" charset="0"/>
                      </a:rPr>
                      <m:t>𝑥</m:t>
                    </m:r>
                  </m:oMath>
                </a14:m>
                <a:endParaRPr lang="en-US" dirty="0"/>
              </a:p>
              <a:p>
                <a:pPr lvl="1"/>
                <a:r>
                  <a:rPr lang="en-US" dirty="0"/>
                  <a:t>Many </a:t>
                </a:r>
                <a14:m>
                  <m:oMath xmlns:m="http://schemas.openxmlformats.org/officeDocument/2006/math">
                    <m:r>
                      <a:rPr lang="en-US" b="0" i="1" smtClean="0">
                        <a:latin typeface="Cambria Math" panose="02040503050406030204" pitchFamily="18" charset="0"/>
                      </a:rPr>
                      <m:t>𝑥</m:t>
                    </m:r>
                  </m:oMath>
                </a14:m>
                <a:r>
                  <a:rPr lang="en-US" dirty="0"/>
                  <a:t> may have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=0</m:t>
                    </m:r>
                  </m:oMath>
                </a14:m>
                <a:endParaRPr lang="en-US" dirty="0"/>
              </a:p>
              <a:p>
                <a:pPr lvl="1"/>
                <a:r>
                  <a:rPr lang="en-US" dirty="0"/>
                  <a:t>More particles, more accuracy! (converges to true distribution)</a:t>
                </a:r>
              </a:p>
              <a:p>
                <a:pPr marL="0" indent="0">
                  <a:lnSpc>
                    <a:spcPct val="100000"/>
                  </a:lnSpc>
                  <a:buNone/>
                </a:pPr>
                <a:br>
                  <a:rPr lang="en-US" i="1" dirty="0"/>
                </a:br>
                <a:r>
                  <a:rPr lang="en-US" i="1" dirty="0"/>
                  <a:t>Track samples of states rather than an explicit distribution!</a:t>
                </a:r>
              </a:p>
              <a:p>
                <a:pPr marL="457200" lvl="1" indent="0">
                  <a:buNone/>
                </a:pPr>
                <a:endParaRPr lang="en-US" dirty="0"/>
              </a:p>
            </p:txBody>
          </p:sp>
        </mc:Choice>
        <mc:Fallback>
          <p:sp>
            <p:nvSpPr>
              <p:cNvPr id="7" name="Content Placeholder 6">
                <a:extLst>
                  <a:ext uri="{FF2B5EF4-FFF2-40B4-BE49-F238E27FC236}">
                    <a16:creationId xmlns:a16="http://schemas.microsoft.com/office/drawing/2014/main" id="{DAE7BC22-CD26-2461-77F7-0B1B64B1E987}"/>
                  </a:ext>
                </a:extLst>
              </p:cNvPr>
              <p:cNvSpPr>
                <a:spLocks noGrp="1" noRot="1" noChangeAspect="1" noMove="1" noResize="1" noEditPoints="1" noAdjustHandles="1" noChangeArrowheads="1" noChangeShapeType="1" noTextEdit="1"/>
              </p:cNvSpPr>
              <p:nvPr>
                <p:ph idx="1"/>
              </p:nvPr>
            </p:nvSpPr>
            <p:spPr>
              <a:xfrm>
                <a:off x="497159" y="1590261"/>
                <a:ext cx="7207786" cy="4606139"/>
              </a:xfrm>
              <a:blipFill>
                <a:blip r:embed="rId2"/>
                <a:stretch>
                  <a:fillRect l="-1408" r="-193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D018DDFE-E0B2-E12A-2A8A-4378E950C477}"/>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488E230E-9D78-3E44-EED5-FCFA2C4333E7}"/>
              </a:ext>
            </a:extLst>
          </p:cNvPr>
          <p:cNvSpPr>
            <a:spLocks noGrp="1"/>
          </p:cNvSpPr>
          <p:nvPr>
            <p:ph type="sldNum" sz="quarter" idx="12"/>
          </p:nvPr>
        </p:nvSpPr>
        <p:spPr/>
        <p:txBody>
          <a:bodyPr/>
          <a:lstStyle/>
          <a:p>
            <a:fld id="{0C6CD854-DD62-6C4B-87F1-66B34D688D3F}" type="slidenum">
              <a:rPr lang="en-US" smtClean="0"/>
              <a:t>38</a:t>
            </a:fld>
            <a:endParaRPr lang="en-US"/>
          </a:p>
        </p:txBody>
      </p:sp>
      <p:grpSp>
        <p:nvGrpSpPr>
          <p:cNvPr id="30" name="Group 37" descr="3x3 grid with particles in the following positions: 1 particle in (1,2); 2 particles in (2,3); 2 particles in (3,2); 5 particles in (3,3).">
            <a:extLst>
              <a:ext uri="{FF2B5EF4-FFF2-40B4-BE49-F238E27FC236}">
                <a16:creationId xmlns:a16="http://schemas.microsoft.com/office/drawing/2014/main" id="{86405D50-FCD0-69A4-1524-2E632803B775}"/>
              </a:ext>
            </a:extLst>
          </p:cNvPr>
          <p:cNvGrpSpPr>
            <a:grpSpLocks/>
          </p:cNvGrpSpPr>
          <p:nvPr/>
        </p:nvGrpSpPr>
        <p:grpSpPr bwMode="auto">
          <a:xfrm rot="16200000">
            <a:off x="8593541" y="674203"/>
            <a:ext cx="2057400" cy="2057400"/>
            <a:chOff x="6324600" y="4419600"/>
            <a:chExt cx="2057400" cy="2057400"/>
          </a:xfrm>
          <a:solidFill>
            <a:schemeClr val="bg1"/>
          </a:solidFill>
        </p:grpSpPr>
        <p:grpSp>
          <p:nvGrpSpPr>
            <p:cNvPr id="31" name="Group 14">
              <a:extLst>
                <a:ext uri="{FF2B5EF4-FFF2-40B4-BE49-F238E27FC236}">
                  <a16:creationId xmlns:a16="http://schemas.microsoft.com/office/drawing/2014/main" id="{A16F0C51-0D58-A48B-F0B5-CD6AC0B8AC5C}"/>
                </a:ext>
              </a:extLst>
            </p:cNvPr>
            <p:cNvGrpSpPr>
              <a:grpSpLocks/>
            </p:cNvGrpSpPr>
            <p:nvPr/>
          </p:nvGrpSpPr>
          <p:grpSpPr bwMode="auto">
            <a:xfrm>
              <a:off x="6324600" y="4419600"/>
              <a:ext cx="2057400" cy="2057400"/>
              <a:chOff x="3984" y="1056"/>
              <a:chExt cx="1296" cy="1296"/>
            </a:xfrm>
            <a:grpFill/>
          </p:grpSpPr>
          <p:sp>
            <p:nvSpPr>
              <p:cNvPr id="42" name="Rectangle 15">
                <a:extLst>
                  <a:ext uri="{FF2B5EF4-FFF2-40B4-BE49-F238E27FC236}">
                    <a16:creationId xmlns:a16="http://schemas.microsoft.com/office/drawing/2014/main" id="{47217773-2484-1CCF-D093-FAE3A46C3DC7}"/>
                  </a:ext>
                </a:extLst>
              </p:cNvPr>
              <p:cNvSpPr>
                <a:spLocks noChangeArrowheads="1"/>
              </p:cNvSpPr>
              <p:nvPr/>
            </p:nvSpPr>
            <p:spPr bwMode="auto">
              <a:xfrm>
                <a:off x="3984"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43" name="Rectangle 16">
                <a:extLst>
                  <a:ext uri="{FF2B5EF4-FFF2-40B4-BE49-F238E27FC236}">
                    <a16:creationId xmlns:a16="http://schemas.microsoft.com/office/drawing/2014/main" id="{14194F46-1222-D3DB-CDEF-79A6686FC311}"/>
                  </a:ext>
                </a:extLst>
              </p:cNvPr>
              <p:cNvSpPr>
                <a:spLocks noChangeArrowheads="1"/>
              </p:cNvSpPr>
              <p:nvPr/>
            </p:nvSpPr>
            <p:spPr bwMode="auto">
              <a:xfrm>
                <a:off x="4416"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44" name="Rectangle 17">
                <a:extLst>
                  <a:ext uri="{FF2B5EF4-FFF2-40B4-BE49-F238E27FC236}">
                    <a16:creationId xmlns:a16="http://schemas.microsoft.com/office/drawing/2014/main" id="{596360AB-9F90-DA57-16E3-BB7FFEA83AF1}"/>
                  </a:ext>
                </a:extLst>
              </p:cNvPr>
              <p:cNvSpPr>
                <a:spLocks noChangeArrowheads="1"/>
              </p:cNvSpPr>
              <p:nvPr/>
            </p:nvSpPr>
            <p:spPr bwMode="auto">
              <a:xfrm>
                <a:off x="3984"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45" name="Rectangle 18">
                <a:extLst>
                  <a:ext uri="{FF2B5EF4-FFF2-40B4-BE49-F238E27FC236}">
                    <a16:creationId xmlns:a16="http://schemas.microsoft.com/office/drawing/2014/main" id="{B5FD269F-43D7-A789-F504-4515C09BEF34}"/>
                  </a:ext>
                </a:extLst>
              </p:cNvPr>
              <p:cNvSpPr>
                <a:spLocks noChangeArrowheads="1"/>
              </p:cNvSpPr>
              <p:nvPr/>
            </p:nvSpPr>
            <p:spPr bwMode="auto">
              <a:xfrm>
                <a:off x="4416"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46" name="Rectangle 19">
                <a:extLst>
                  <a:ext uri="{FF2B5EF4-FFF2-40B4-BE49-F238E27FC236}">
                    <a16:creationId xmlns:a16="http://schemas.microsoft.com/office/drawing/2014/main" id="{885926F0-8B7D-24C0-8166-C561080E3969}"/>
                  </a:ext>
                </a:extLst>
              </p:cNvPr>
              <p:cNvSpPr>
                <a:spLocks noChangeArrowheads="1"/>
              </p:cNvSpPr>
              <p:nvPr/>
            </p:nvSpPr>
            <p:spPr bwMode="auto">
              <a:xfrm>
                <a:off x="4848"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47" name="Rectangle 20">
                <a:extLst>
                  <a:ext uri="{FF2B5EF4-FFF2-40B4-BE49-F238E27FC236}">
                    <a16:creationId xmlns:a16="http://schemas.microsoft.com/office/drawing/2014/main" id="{17F98E7F-89E2-8384-C71D-1EBDE20BCC54}"/>
                  </a:ext>
                </a:extLst>
              </p:cNvPr>
              <p:cNvSpPr>
                <a:spLocks noChangeArrowheads="1"/>
              </p:cNvSpPr>
              <p:nvPr/>
            </p:nvSpPr>
            <p:spPr bwMode="auto">
              <a:xfrm>
                <a:off x="4848"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48" name="Rectangle 21">
                <a:extLst>
                  <a:ext uri="{FF2B5EF4-FFF2-40B4-BE49-F238E27FC236}">
                    <a16:creationId xmlns:a16="http://schemas.microsoft.com/office/drawing/2014/main" id="{155603F3-38E8-5E5A-2A34-BD90595DC7FF}"/>
                  </a:ext>
                </a:extLst>
              </p:cNvPr>
              <p:cNvSpPr>
                <a:spLocks noChangeArrowheads="1"/>
              </p:cNvSpPr>
              <p:nvPr/>
            </p:nvSpPr>
            <p:spPr bwMode="auto">
              <a:xfrm>
                <a:off x="3984" y="1920"/>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49" name="Rectangle 22">
                <a:extLst>
                  <a:ext uri="{FF2B5EF4-FFF2-40B4-BE49-F238E27FC236}">
                    <a16:creationId xmlns:a16="http://schemas.microsoft.com/office/drawing/2014/main" id="{8B5080E7-38A3-BD95-D3F2-F8F0C8AC25BE}"/>
                  </a:ext>
                </a:extLst>
              </p:cNvPr>
              <p:cNvSpPr>
                <a:spLocks noChangeArrowheads="1"/>
              </p:cNvSpPr>
              <p:nvPr/>
            </p:nvSpPr>
            <p:spPr bwMode="auto">
              <a:xfrm>
                <a:off x="4416" y="1920"/>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50" name="Rectangle 23">
                <a:extLst>
                  <a:ext uri="{FF2B5EF4-FFF2-40B4-BE49-F238E27FC236}">
                    <a16:creationId xmlns:a16="http://schemas.microsoft.com/office/drawing/2014/main" id="{EAD20F97-F73C-4D22-113C-5121E2826A63}"/>
                  </a:ext>
                </a:extLst>
              </p:cNvPr>
              <p:cNvSpPr>
                <a:spLocks noChangeArrowheads="1"/>
              </p:cNvSpPr>
              <p:nvPr/>
            </p:nvSpPr>
            <p:spPr bwMode="auto">
              <a:xfrm>
                <a:off x="4848" y="1920"/>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grpSp>
        <p:sp>
          <p:nvSpPr>
            <p:cNvPr id="32" name="Oval 24">
              <a:extLst>
                <a:ext uri="{FF2B5EF4-FFF2-40B4-BE49-F238E27FC236}">
                  <a16:creationId xmlns:a16="http://schemas.microsoft.com/office/drawing/2014/main" id="{B543608D-9326-CFAF-ABF1-8F87D5F65710}"/>
                </a:ext>
              </a:extLst>
            </p:cNvPr>
            <p:cNvSpPr>
              <a:spLocks noChangeArrowheads="1"/>
            </p:cNvSpPr>
            <p:nvPr/>
          </p:nvSpPr>
          <p:spPr bwMode="auto">
            <a:xfrm>
              <a:off x="8077200" y="53340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33" name="Oval 25">
              <a:extLst>
                <a:ext uri="{FF2B5EF4-FFF2-40B4-BE49-F238E27FC236}">
                  <a16:creationId xmlns:a16="http://schemas.microsoft.com/office/drawing/2014/main" id="{4CB28110-019B-8955-80EB-532E9A4816A1}"/>
                </a:ext>
              </a:extLst>
            </p:cNvPr>
            <p:cNvSpPr>
              <a:spLocks noChangeArrowheads="1"/>
            </p:cNvSpPr>
            <p:nvPr/>
          </p:nvSpPr>
          <p:spPr bwMode="auto">
            <a:xfrm>
              <a:off x="7848600" y="58674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34" name="Oval 26">
              <a:extLst>
                <a:ext uri="{FF2B5EF4-FFF2-40B4-BE49-F238E27FC236}">
                  <a16:creationId xmlns:a16="http://schemas.microsoft.com/office/drawing/2014/main" id="{2159367B-0988-DD10-39EA-66261E273705}"/>
                </a:ext>
              </a:extLst>
            </p:cNvPr>
            <p:cNvSpPr>
              <a:spLocks noChangeArrowheads="1"/>
            </p:cNvSpPr>
            <p:nvPr/>
          </p:nvSpPr>
          <p:spPr bwMode="auto">
            <a:xfrm>
              <a:off x="8001000" y="60198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35" name="Oval 27">
              <a:extLst>
                <a:ext uri="{FF2B5EF4-FFF2-40B4-BE49-F238E27FC236}">
                  <a16:creationId xmlns:a16="http://schemas.microsoft.com/office/drawing/2014/main" id="{77135AB4-119F-D6E6-D5CB-3F386D5CCB42}"/>
                </a:ext>
              </a:extLst>
            </p:cNvPr>
            <p:cNvSpPr>
              <a:spLocks noChangeArrowheads="1"/>
            </p:cNvSpPr>
            <p:nvPr/>
          </p:nvSpPr>
          <p:spPr bwMode="auto">
            <a:xfrm>
              <a:off x="7848600" y="6172200"/>
              <a:ext cx="152400" cy="152400"/>
            </a:xfrm>
            <a:prstGeom prst="ellipse">
              <a:avLst/>
            </a:prstGeom>
            <a:solidFill>
              <a:schemeClr val="accent3"/>
            </a:solidFill>
            <a:ln w="12700">
              <a:noFill/>
              <a:round/>
              <a:headEnd/>
              <a:tailEnd/>
            </a:ln>
          </p:spPr>
          <p:txBody>
            <a:bodyPr wrap="none" anchor="ctr"/>
            <a:lstStyle/>
            <a:p>
              <a:endParaRPr lang="en-US" dirty="0">
                <a:latin typeface="Calibri" panose="020F0502020204030204" pitchFamily="34" charset="0"/>
              </a:endParaRPr>
            </a:p>
          </p:txBody>
        </p:sp>
        <p:sp>
          <p:nvSpPr>
            <p:cNvPr id="36" name="Oval 28">
              <a:extLst>
                <a:ext uri="{FF2B5EF4-FFF2-40B4-BE49-F238E27FC236}">
                  <a16:creationId xmlns:a16="http://schemas.microsoft.com/office/drawing/2014/main" id="{C0A59F31-8F2B-8F05-683F-3A99183E6E82}"/>
                </a:ext>
              </a:extLst>
            </p:cNvPr>
            <p:cNvSpPr>
              <a:spLocks noChangeArrowheads="1"/>
            </p:cNvSpPr>
            <p:nvPr/>
          </p:nvSpPr>
          <p:spPr bwMode="auto">
            <a:xfrm>
              <a:off x="8153400" y="6172200"/>
              <a:ext cx="152400" cy="152400"/>
            </a:xfrm>
            <a:prstGeom prst="ellipse">
              <a:avLst/>
            </a:prstGeom>
            <a:solidFill>
              <a:schemeClr val="accent1"/>
            </a:solidFill>
            <a:ln w="12700">
              <a:noFill/>
              <a:round/>
              <a:headEnd/>
              <a:tailEnd/>
            </a:ln>
          </p:spPr>
          <p:txBody>
            <a:bodyPr wrap="none" anchor="ctr"/>
            <a:lstStyle/>
            <a:p>
              <a:endParaRPr lang="en-US" dirty="0">
                <a:latin typeface="Calibri" panose="020F0502020204030204" pitchFamily="34" charset="0"/>
              </a:endParaRPr>
            </a:p>
          </p:txBody>
        </p:sp>
        <p:sp>
          <p:nvSpPr>
            <p:cNvPr id="37" name="Oval 29">
              <a:extLst>
                <a:ext uri="{FF2B5EF4-FFF2-40B4-BE49-F238E27FC236}">
                  <a16:creationId xmlns:a16="http://schemas.microsoft.com/office/drawing/2014/main" id="{F27E9909-09B3-9B25-023C-AB9A80BF7EBA}"/>
                </a:ext>
              </a:extLst>
            </p:cNvPr>
            <p:cNvSpPr>
              <a:spLocks noChangeArrowheads="1"/>
            </p:cNvSpPr>
            <p:nvPr/>
          </p:nvSpPr>
          <p:spPr bwMode="auto">
            <a:xfrm>
              <a:off x="8153400" y="58674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38" name="Oval 30">
              <a:extLst>
                <a:ext uri="{FF2B5EF4-FFF2-40B4-BE49-F238E27FC236}">
                  <a16:creationId xmlns:a16="http://schemas.microsoft.com/office/drawing/2014/main" id="{5783826A-2016-4D9F-2CAE-B9B7C8116D30}"/>
                </a:ext>
              </a:extLst>
            </p:cNvPr>
            <p:cNvSpPr>
              <a:spLocks noChangeArrowheads="1"/>
            </p:cNvSpPr>
            <p:nvPr/>
          </p:nvSpPr>
          <p:spPr bwMode="auto">
            <a:xfrm>
              <a:off x="7391400" y="60960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39" name="Oval 31">
              <a:extLst>
                <a:ext uri="{FF2B5EF4-FFF2-40B4-BE49-F238E27FC236}">
                  <a16:creationId xmlns:a16="http://schemas.microsoft.com/office/drawing/2014/main" id="{33DBAEE6-9470-DCE1-FC87-C11BA3ED03EF}"/>
                </a:ext>
              </a:extLst>
            </p:cNvPr>
            <p:cNvSpPr>
              <a:spLocks noChangeArrowheads="1"/>
            </p:cNvSpPr>
            <p:nvPr/>
          </p:nvSpPr>
          <p:spPr bwMode="auto">
            <a:xfrm>
              <a:off x="7848600" y="53340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40" name="Oval 32">
              <a:extLst>
                <a:ext uri="{FF2B5EF4-FFF2-40B4-BE49-F238E27FC236}">
                  <a16:creationId xmlns:a16="http://schemas.microsoft.com/office/drawing/2014/main" id="{DE6317D0-1D7E-D17A-5288-62EC282296FA}"/>
                </a:ext>
              </a:extLst>
            </p:cNvPr>
            <p:cNvSpPr>
              <a:spLocks noChangeArrowheads="1"/>
            </p:cNvSpPr>
            <p:nvPr/>
          </p:nvSpPr>
          <p:spPr bwMode="auto">
            <a:xfrm>
              <a:off x="7162800" y="60960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41" name="Oval 33">
              <a:extLst>
                <a:ext uri="{FF2B5EF4-FFF2-40B4-BE49-F238E27FC236}">
                  <a16:creationId xmlns:a16="http://schemas.microsoft.com/office/drawing/2014/main" id="{F04F1A6B-91B9-50C5-5AEE-72030BFC13A6}"/>
                </a:ext>
              </a:extLst>
            </p:cNvPr>
            <p:cNvSpPr>
              <a:spLocks noChangeArrowheads="1"/>
            </p:cNvSpPr>
            <p:nvPr/>
          </p:nvSpPr>
          <p:spPr bwMode="auto">
            <a:xfrm>
              <a:off x="7239000" y="46482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grpSp>
      <p:sp>
        <p:nvSpPr>
          <p:cNvPr id="2" name="TextBox 69">
            <a:extLst>
              <a:ext uri="{FF2B5EF4-FFF2-40B4-BE49-F238E27FC236}">
                <a16:creationId xmlns:a16="http://schemas.microsoft.com/office/drawing/2014/main" id="{0917DBC6-A798-6B04-C454-001DE8E3B49B}"/>
              </a:ext>
            </a:extLst>
          </p:cNvPr>
          <p:cNvSpPr txBox="1">
            <a:spLocks noChangeArrowheads="1"/>
          </p:cNvSpPr>
          <p:nvPr/>
        </p:nvSpPr>
        <p:spPr bwMode="auto">
          <a:xfrm>
            <a:off x="9154325" y="3112603"/>
            <a:ext cx="935832" cy="2462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sz="1400" dirty="0">
                <a:latin typeface="+mn-lt"/>
                <a:cs typeface="Calibri"/>
              </a:rPr>
              <a:t>Particles</a:t>
            </a:r>
          </a:p>
          <a:p>
            <a:pPr algn="ctr" eaLnBrk="1" hangingPunct="1"/>
            <a:r>
              <a:rPr lang="en-US" sz="1400" dirty="0">
                <a:solidFill>
                  <a:schemeClr val="accent2"/>
                </a:solidFill>
                <a:latin typeface="+mn-lt"/>
                <a:cs typeface="Calibri"/>
              </a:rPr>
              <a:t>(3,3)</a:t>
            </a:r>
          </a:p>
          <a:p>
            <a:pPr algn="ctr" eaLnBrk="1" hangingPunct="1"/>
            <a:r>
              <a:rPr lang="en-US" sz="1400" dirty="0">
                <a:solidFill>
                  <a:schemeClr val="accent2"/>
                </a:solidFill>
                <a:latin typeface="+mn-lt"/>
                <a:cs typeface="Calibri"/>
              </a:rPr>
              <a:t>(2,3)</a:t>
            </a:r>
          </a:p>
          <a:p>
            <a:pPr algn="ctr" eaLnBrk="1" hangingPunct="1"/>
            <a:r>
              <a:rPr lang="en-US" sz="1400" dirty="0">
                <a:solidFill>
                  <a:schemeClr val="accent3"/>
                </a:solidFill>
                <a:latin typeface="+mn-lt"/>
                <a:cs typeface="Calibri"/>
              </a:rPr>
              <a:t>(3,3)</a:t>
            </a:r>
          </a:p>
          <a:p>
            <a:pPr algn="ctr" eaLnBrk="1" hangingPunct="1"/>
            <a:r>
              <a:rPr lang="en-US" sz="1400" dirty="0">
                <a:solidFill>
                  <a:schemeClr val="accent2"/>
                </a:solidFill>
                <a:latin typeface="+mn-lt"/>
                <a:cs typeface="Calibri"/>
              </a:rPr>
              <a:t>(3,2)</a:t>
            </a:r>
          </a:p>
          <a:p>
            <a:pPr algn="ctr" eaLnBrk="1" hangingPunct="1"/>
            <a:r>
              <a:rPr lang="en-US" sz="1400" dirty="0">
                <a:solidFill>
                  <a:schemeClr val="accent2"/>
                </a:solidFill>
                <a:latin typeface="+mn-lt"/>
                <a:cs typeface="Calibri"/>
              </a:rPr>
              <a:t>(3,3)</a:t>
            </a:r>
          </a:p>
          <a:p>
            <a:pPr algn="ctr" eaLnBrk="1" hangingPunct="1"/>
            <a:r>
              <a:rPr lang="en-US" sz="1400" dirty="0">
                <a:solidFill>
                  <a:schemeClr val="accent2"/>
                </a:solidFill>
                <a:latin typeface="+mn-lt"/>
                <a:cs typeface="Calibri"/>
              </a:rPr>
              <a:t>(3,2)</a:t>
            </a:r>
          </a:p>
          <a:p>
            <a:pPr algn="ctr" eaLnBrk="1" hangingPunct="1"/>
            <a:r>
              <a:rPr lang="en-US" sz="1400" dirty="0">
                <a:solidFill>
                  <a:schemeClr val="accent2"/>
                </a:solidFill>
                <a:latin typeface="+mn-lt"/>
                <a:cs typeface="Calibri"/>
              </a:rPr>
              <a:t>(1,2)</a:t>
            </a:r>
          </a:p>
          <a:p>
            <a:pPr algn="ctr" eaLnBrk="1" hangingPunct="1"/>
            <a:r>
              <a:rPr lang="en-US" sz="1400" dirty="0">
                <a:solidFill>
                  <a:schemeClr val="accent1"/>
                </a:solidFill>
                <a:latin typeface="+mn-lt"/>
                <a:cs typeface="Calibri"/>
              </a:rPr>
              <a:t>(3,3)</a:t>
            </a:r>
          </a:p>
          <a:p>
            <a:pPr algn="ctr" eaLnBrk="1" hangingPunct="1"/>
            <a:r>
              <a:rPr lang="en-US" sz="1400" dirty="0">
                <a:solidFill>
                  <a:schemeClr val="accent2"/>
                </a:solidFill>
                <a:latin typeface="+mn-lt"/>
                <a:cs typeface="Calibri"/>
              </a:rPr>
              <a:t>(3,3)</a:t>
            </a:r>
          </a:p>
          <a:p>
            <a:pPr algn="ctr" eaLnBrk="1" hangingPunct="1"/>
            <a:r>
              <a:rPr lang="en-US" sz="1400" dirty="0">
                <a:solidFill>
                  <a:schemeClr val="accent2"/>
                </a:solidFill>
                <a:latin typeface="+mn-lt"/>
                <a:cs typeface="Calibri"/>
              </a:rPr>
              <a:t>(2,3)</a:t>
            </a:r>
          </a:p>
        </p:txBody>
      </p:sp>
    </p:spTree>
    <p:extLst>
      <p:ext uri="{BB962C8B-B14F-4D97-AF65-F5344CB8AC3E}">
        <p14:creationId xmlns:p14="http://schemas.microsoft.com/office/powerpoint/2010/main" val="796678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EDF93-4549-AC30-FCA2-535423AF1320}"/>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44C9A490-EA31-3450-BE07-6CAB9C481676}"/>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87F8F6A0-0A9E-1AFD-FA6E-3CEB4BCA7BFC}"/>
              </a:ext>
            </a:extLst>
          </p:cNvPr>
          <p:cNvSpPr>
            <a:spLocks noGrp="1"/>
          </p:cNvSpPr>
          <p:nvPr>
            <p:ph type="sldNum" sz="quarter" idx="12"/>
          </p:nvPr>
        </p:nvSpPr>
        <p:spPr/>
        <p:txBody>
          <a:bodyPr/>
          <a:lstStyle/>
          <a:p>
            <a:fld id="{0C6CD854-DD62-6C4B-87F1-66B34D688D3F}" type="slidenum">
              <a:rPr lang="en-US" smtClean="0"/>
              <a:t>39</a:t>
            </a:fld>
            <a:endParaRPr lang="en-US"/>
          </a:p>
        </p:txBody>
      </p:sp>
      <p:sp>
        <p:nvSpPr>
          <p:cNvPr id="5" name="Title 4">
            <a:extLst>
              <a:ext uri="{FF2B5EF4-FFF2-40B4-BE49-F238E27FC236}">
                <a16:creationId xmlns:a16="http://schemas.microsoft.com/office/drawing/2014/main" id="{C3299FED-4596-B4D0-1ABF-70BBD2432DB1}"/>
              </a:ext>
            </a:extLst>
          </p:cNvPr>
          <p:cNvSpPr>
            <a:spLocks noGrp="1"/>
          </p:cNvSpPr>
          <p:nvPr>
            <p:ph type="title"/>
          </p:nvPr>
        </p:nvSpPr>
        <p:spPr/>
        <p:txBody>
          <a:bodyPr/>
          <a:lstStyle/>
          <a:p>
            <a:r>
              <a:rPr lang="en-US" dirty="0"/>
              <a:t>Questions (5)</a:t>
            </a:r>
          </a:p>
        </p:txBody>
      </p:sp>
    </p:spTree>
    <p:extLst>
      <p:ext uri="{BB962C8B-B14F-4D97-AF65-F5344CB8AC3E}">
        <p14:creationId xmlns:p14="http://schemas.microsoft.com/office/powerpoint/2010/main" val="1557562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C9372531-FD34-4881-1708-DCFB3787DDB7}"/>
                  </a:ext>
                </a:extLst>
              </p:cNvPr>
              <p:cNvSpPr>
                <a:spLocks noGrp="1"/>
              </p:cNvSpPr>
              <p:nvPr>
                <p:ph idx="1"/>
              </p:nvPr>
            </p:nvSpPr>
            <p:spPr/>
            <p:txBody>
              <a:bodyPr>
                <a:noAutofit/>
              </a:bodyPr>
              <a:lstStyle/>
              <a:p>
                <a:r>
                  <a:rPr lang="en-US" dirty="0"/>
                  <a:t>Value of </a:t>
                </a:r>
                <a14:m>
                  <m:oMath xmlns:m="http://schemas.openxmlformats.org/officeDocument/2006/math">
                    <m:r>
                      <a:rPr lang="en-US" b="0" i="1" smtClean="0">
                        <a:latin typeface="Cambria Math" panose="02040503050406030204" pitchFamily="18" charset="0"/>
                      </a:rPr>
                      <m:t>𝑋</m:t>
                    </m:r>
                  </m:oMath>
                </a14:m>
                <a:r>
                  <a:rPr lang="en-US" dirty="0"/>
                  <a:t> at time </a:t>
                </a:r>
                <a14:m>
                  <m:oMath xmlns:m="http://schemas.openxmlformats.org/officeDocument/2006/math">
                    <m:r>
                      <a:rPr lang="en-US" b="0" i="1" smtClean="0">
                        <a:latin typeface="Cambria Math" panose="02040503050406030204" pitchFamily="18" charset="0"/>
                      </a:rPr>
                      <m:t>𝑡</m:t>
                    </m:r>
                  </m:oMath>
                </a14:m>
                <a:r>
                  <a:rPr lang="en-US" dirty="0"/>
                  <a:t> is a state (usually discrete, finite)</a:t>
                </a:r>
              </a:p>
              <a:p>
                <a:endParaRPr lang="en-US" dirty="0"/>
              </a:p>
              <a:p>
                <a:endParaRPr lang="en-US" dirty="0"/>
              </a:p>
              <a:p>
                <a:r>
                  <a:rPr lang="en-US" dirty="0"/>
                  <a:t>Transition Probabilities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oMath>
                </a14:m>
                <a:endParaRPr lang="en-US" dirty="0"/>
              </a:p>
              <a:p>
                <a:pPr lvl="1"/>
                <a:r>
                  <a:rPr lang="en-US" dirty="0"/>
                  <a:t>With the Markov assumption: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sub>
                        </m:sSub>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r>
                              <a:rPr lang="en-US" b="0" i="1" smtClean="0">
                                <a:latin typeface="Cambria Math" panose="02040503050406030204" pitchFamily="18" charset="0"/>
                              </a:rPr>
                              <m:t>−1</m:t>
                            </m:r>
                          </m:sub>
                        </m:sSub>
                      </m:e>
                    </m:d>
                    <m:r>
                      <a:rPr lang="en-US" i="1">
                        <a:latin typeface="Cambria Math" panose="02040503050406030204" pitchFamily="18" charset="0"/>
                      </a:rPr>
                      <m:t>=</m:t>
                    </m:r>
                    <m:r>
                      <a:rPr lang="en-US" i="1">
                        <a:latin typeface="Cambria Math" panose="02040503050406030204" pitchFamily="18" charset="0"/>
                      </a:rPr>
                      <m:t>𝑃</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𝑡</m:t>
                            </m:r>
                          </m:sub>
                        </m:sSub>
                      </m:e>
                      <m:e>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0</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𝑡</m:t>
                            </m:r>
                            <m:r>
                              <a:rPr lang="en-US" i="1">
                                <a:latin typeface="Cambria Math" panose="02040503050406030204" pitchFamily="18" charset="0"/>
                              </a:rPr>
                              <m:t>−1</m:t>
                            </m:r>
                          </m:sub>
                        </m:sSub>
                      </m:e>
                    </m:d>
                  </m:oMath>
                </a14:m>
                <a:endParaRPr lang="en-US" dirty="0"/>
              </a:p>
              <a:p>
                <a:pPr lvl="1"/>
                <a:r>
                  <a:rPr lang="en-US" dirty="0">
                    <a:latin typeface="+mn-lt"/>
                  </a:rPr>
                  <a:t>First-order Markov model implies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r>
                          <a:rPr lang="en-US" b="0" i="1" smtClean="0">
                            <a:latin typeface="Cambria Math" panose="02040503050406030204" pitchFamily="18" charset="0"/>
                          </a:rPr>
                          <m:t>+1</m:t>
                        </m:r>
                      </m:sub>
                    </m:sSub>
                  </m:oMath>
                </a14:m>
                <a:r>
                  <a:rPr lang="en-US" dirty="0">
                    <a:latin typeface="+mn-lt"/>
                  </a:rPr>
                  <a:t> independent of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r>
                          <a:rPr lang="en-US" b="0" i="1" smtClean="0">
                            <a:latin typeface="Cambria Math" panose="02040503050406030204" pitchFamily="18" charset="0"/>
                          </a:rPr>
                          <m:t>−1</m:t>
                        </m:r>
                      </m:sub>
                    </m:sSub>
                  </m:oMath>
                </a14:m>
                <a:r>
                  <a:rPr lang="en-US" dirty="0">
                    <a:latin typeface="+mn-lt"/>
                  </a:rPr>
                  <a:t> given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sub>
                    </m:sSub>
                  </m:oMath>
                </a14:m>
                <a:r>
                  <a:rPr lang="en-US" dirty="0">
                    <a:latin typeface="+mn-lt"/>
                  </a:rPr>
                  <a:t> </a:t>
                </a:r>
              </a:p>
              <a:p>
                <a:pPr lvl="1"/>
                <a:r>
                  <a:rPr lang="en-US" dirty="0">
                    <a:latin typeface="+mj-lt"/>
                  </a:rPr>
                  <a:t>Stationarity</a:t>
                </a:r>
                <a:r>
                  <a:rPr lang="en-US" dirty="0"/>
                  <a:t>: transition probabilities do not change</a:t>
                </a:r>
              </a:p>
              <a:p>
                <a:r>
                  <a:rPr lang="en-US" dirty="0"/>
                  <a:t>Joint Distribution: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𝑇</m:t>
                            </m:r>
                          </m:sub>
                        </m:sSub>
                      </m:e>
                    </m:d>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0</m:t>
                        </m:r>
                      </m:sub>
                    </m:sSub>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𝑡</m:t>
                        </m:r>
                      </m:sub>
                      <m:sup/>
                      <m:e>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e>
                    </m:nary>
                  </m:oMath>
                </a14:m>
                <a:endParaRPr lang="en-US" dirty="0"/>
              </a:p>
            </p:txBody>
          </p:sp>
        </mc:Choice>
        <mc:Fallback xmlns="">
          <p:sp>
            <p:nvSpPr>
              <p:cNvPr id="7" name="Content Placeholder 6">
                <a:extLst>
                  <a:ext uri="{FF2B5EF4-FFF2-40B4-BE49-F238E27FC236}">
                    <a16:creationId xmlns:a16="http://schemas.microsoft.com/office/drawing/2014/main" id="{C9372531-FD34-4881-1708-DCFB3787DDB7}"/>
                  </a:ext>
                </a:extLst>
              </p:cNvPr>
              <p:cNvSpPr>
                <a:spLocks noGrp="1" noRot="1" noChangeAspect="1" noMove="1" noResize="1" noEditPoints="1" noAdjustHandles="1" noChangeArrowheads="1" noChangeShapeType="1" noTextEdit="1"/>
              </p:cNvSpPr>
              <p:nvPr>
                <p:ph idx="1"/>
              </p:nvPr>
            </p:nvSpPr>
            <p:spPr>
              <a:blipFill>
                <a:blip r:embed="rId2"/>
                <a:stretch>
                  <a:fillRect l="-794" b="-13223"/>
                </a:stretch>
              </a:blipFill>
            </p:spPr>
            <p:txBody>
              <a:bodyPr/>
              <a:lstStyle/>
              <a:p>
                <a:r>
                  <a:rPr lang="en-US">
                    <a:noFill/>
                  </a:rPr>
                  <a:t> </a:t>
                </a:r>
              </a:p>
            </p:txBody>
          </p:sp>
        </mc:Fallback>
      </mc:AlternateContent>
      <p:sp>
        <p:nvSpPr>
          <p:cNvPr id="6" name="Title 5">
            <a:extLst>
              <a:ext uri="{FF2B5EF4-FFF2-40B4-BE49-F238E27FC236}">
                <a16:creationId xmlns:a16="http://schemas.microsoft.com/office/drawing/2014/main" id="{68E3078E-D3AD-E762-1815-0EA2BE512367}"/>
              </a:ext>
            </a:extLst>
          </p:cNvPr>
          <p:cNvSpPr>
            <a:spLocks noGrp="1"/>
          </p:cNvSpPr>
          <p:nvPr>
            <p:ph type="title"/>
          </p:nvPr>
        </p:nvSpPr>
        <p:spPr/>
        <p:txBody>
          <a:bodyPr/>
          <a:lstStyle/>
          <a:p>
            <a:r>
              <a:rPr lang="en-US" dirty="0"/>
              <a:t>Markov Models</a:t>
            </a:r>
          </a:p>
        </p:txBody>
      </p:sp>
      <p:sp>
        <p:nvSpPr>
          <p:cNvPr id="4" name="Date Placeholder 3">
            <a:extLst>
              <a:ext uri="{FF2B5EF4-FFF2-40B4-BE49-F238E27FC236}">
                <a16:creationId xmlns:a16="http://schemas.microsoft.com/office/drawing/2014/main" id="{B5AE8605-F388-9288-48E8-88E809C4CB54}"/>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75C475E3-3D7A-624E-FC88-1A49FBB2ED23}"/>
              </a:ext>
            </a:extLst>
          </p:cNvPr>
          <p:cNvSpPr>
            <a:spLocks noGrp="1"/>
          </p:cNvSpPr>
          <p:nvPr>
            <p:ph type="sldNum" sz="quarter" idx="12"/>
          </p:nvPr>
        </p:nvSpPr>
        <p:spPr/>
        <p:txBody>
          <a:bodyPr/>
          <a:lstStyle/>
          <a:p>
            <a:fld id="{0C6CD854-DD62-6C4B-87F1-66B34D688D3F}" type="slidenum">
              <a:rPr lang="en-US" smtClean="0"/>
              <a:t>4</a:t>
            </a:fld>
            <a:endParaRPr lang="en-US"/>
          </a:p>
        </p:txBody>
      </p:sp>
      <p:grpSp>
        <p:nvGrpSpPr>
          <p:cNvPr id="18" name="Group 17" descr="A markov chain diagram for node X0 connected to node X1, which is connected to node X2.">
            <a:extLst>
              <a:ext uri="{FF2B5EF4-FFF2-40B4-BE49-F238E27FC236}">
                <a16:creationId xmlns:a16="http://schemas.microsoft.com/office/drawing/2014/main" id="{9D0F1E68-5743-A801-8A4F-EF7F0F99F9B3}"/>
              </a:ext>
            </a:extLst>
          </p:cNvPr>
          <p:cNvGrpSpPr/>
          <p:nvPr/>
        </p:nvGrpSpPr>
        <p:grpSpPr>
          <a:xfrm>
            <a:off x="3352799" y="2323253"/>
            <a:ext cx="6858000" cy="914400"/>
            <a:chOff x="3352799" y="2323253"/>
            <a:chExt cx="6858000" cy="914400"/>
          </a:xfrm>
        </p:grpSpPr>
        <p:grpSp>
          <p:nvGrpSpPr>
            <p:cNvPr id="8" name="Group 7" descr="Node A">
              <a:extLst>
                <a:ext uri="{FF2B5EF4-FFF2-40B4-BE49-F238E27FC236}">
                  <a16:creationId xmlns:a16="http://schemas.microsoft.com/office/drawing/2014/main" id="{E4E458DF-8A82-5C81-907A-B74EDABD5801}"/>
                </a:ext>
              </a:extLst>
            </p:cNvPr>
            <p:cNvGrpSpPr/>
            <p:nvPr/>
          </p:nvGrpSpPr>
          <p:grpSpPr>
            <a:xfrm>
              <a:off x="3352799" y="2323253"/>
              <a:ext cx="914400" cy="914400"/>
              <a:chOff x="3335437" y="3336401"/>
              <a:chExt cx="914400" cy="914400"/>
            </a:xfrm>
          </p:grpSpPr>
          <p:sp>
            <p:nvSpPr>
              <p:cNvPr id="9" name="Oval 8">
                <a:extLst>
                  <a:ext uri="{FF2B5EF4-FFF2-40B4-BE49-F238E27FC236}">
                    <a16:creationId xmlns:a16="http://schemas.microsoft.com/office/drawing/2014/main" id="{EBAF55E1-3B09-E543-2BA4-9C4556841B83}"/>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296EA46-62AA-B0AE-BD7B-0287F60C5900}"/>
                      </a:ext>
                    </a:extLst>
                  </p:cNvPr>
                  <p:cNvSpPr txBox="1"/>
                  <p:nvPr/>
                </p:nvSpPr>
                <p:spPr>
                  <a:xfrm>
                    <a:off x="3535275" y="35696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𝑿</m:t>
                              </m:r>
                            </m:e>
                            <m:sub>
                              <m:r>
                                <a:rPr lang="en-US" sz="2400" b="1" i="1" smtClean="0">
                                  <a:solidFill>
                                    <a:schemeClr val="tx1"/>
                                  </a:solidFill>
                                  <a:latin typeface="Cambria Math" panose="02040503050406030204" pitchFamily="18" charset="0"/>
                                </a:rPr>
                                <m:t>𝟎</m:t>
                              </m:r>
                            </m:sub>
                          </m:sSub>
                        </m:oMath>
                      </m:oMathPara>
                    </a14:m>
                    <a:endParaRPr lang="en-US" sz="2400" b="1" i="1" dirty="0">
                      <a:solidFill>
                        <a:schemeClr val="tx1"/>
                      </a:solidFill>
                    </a:endParaRPr>
                  </a:p>
                </p:txBody>
              </p:sp>
            </mc:Choice>
            <mc:Fallback xmlns="">
              <p:sp>
                <p:nvSpPr>
                  <p:cNvPr id="10" name="TextBox 9">
                    <a:extLst>
                      <a:ext uri="{FF2B5EF4-FFF2-40B4-BE49-F238E27FC236}">
                        <a16:creationId xmlns:a16="http://schemas.microsoft.com/office/drawing/2014/main" id="{1296EA46-62AA-B0AE-BD7B-0287F60C5900}"/>
                      </a:ext>
                    </a:extLst>
                  </p:cNvPr>
                  <p:cNvSpPr txBox="1">
                    <a:spLocks noRot="1" noChangeAspect="1" noMove="1" noResize="1" noEditPoints="1" noAdjustHandles="1" noChangeArrowheads="1" noChangeShapeType="1" noTextEdit="1"/>
                  </p:cNvSpPr>
                  <p:nvPr/>
                </p:nvSpPr>
                <p:spPr>
                  <a:xfrm>
                    <a:off x="3535275" y="3569650"/>
                    <a:ext cx="496134" cy="461665"/>
                  </a:xfrm>
                  <a:prstGeom prst="rect">
                    <a:avLst/>
                  </a:prstGeom>
                  <a:blipFill>
                    <a:blip r:embed="rId3"/>
                    <a:stretch>
                      <a:fillRect l="-2500" r="-5000"/>
                    </a:stretch>
                  </a:blipFill>
                </p:spPr>
                <p:txBody>
                  <a:bodyPr/>
                  <a:lstStyle/>
                  <a:p>
                    <a:r>
                      <a:rPr lang="en-US">
                        <a:noFill/>
                      </a:rPr>
                      <a:t> </a:t>
                    </a:r>
                  </a:p>
                </p:txBody>
              </p:sp>
            </mc:Fallback>
          </mc:AlternateContent>
        </p:grpSp>
        <p:grpSp>
          <p:nvGrpSpPr>
            <p:cNvPr id="11" name="Group 10" descr="Node A">
              <a:extLst>
                <a:ext uri="{FF2B5EF4-FFF2-40B4-BE49-F238E27FC236}">
                  <a16:creationId xmlns:a16="http://schemas.microsoft.com/office/drawing/2014/main" id="{6EF818A7-1CB4-2DC5-8A19-905D868C5B81}"/>
                </a:ext>
              </a:extLst>
            </p:cNvPr>
            <p:cNvGrpSpPr/>
            <p:nvPr/>
          </p:nvGrpSpPr>
          <p:grpSpPr>
            <a:xfrm>
              <a:off x="5638799" y="2323253"/>
              <a:ext cx="914400" cy="914400"/>
              <a:chOff x="3335437" y="3336401"/>
              <a:chExt cx="914400" cy="914400"/>
            </a:xfrm>
          </p:grpSpPr>
          <p:sp>
            <p:nvSpPr>
              <p:cNvPr id="12" name="Oval 11">
                <a:extLst>
                  <a:ext uri="{FF2B5EF4-FFF2-40B4-BE49-F238E27FC236}">
                    <a16:creationId xmlns:a16="http://schemas.microsoft.com/office/drawing/2014/main" id="{8D3207C2-4572-6EAD-B6B4-3E030E6C18C4}"/>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3D07C00B-72BA-C68F-1A2E-1B8F0B226F1D}"/>
                      </a:ext>
                    </a:extLst>
                  </p:cNvPr>
                  <p:cNvSpPr txBox="1"/>
                  <p:nvPr/>
                </p:nvSpPr>
                <p:spPr>
                  <a:xfrm>
                    <a:off x="3535275" y="35696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𝑿</m:t>
                              </m:r>
                            </m:e>
                            <m:sub>
                              <m:r>
                                <a:rPr lang="en-US" sz="2400" b="1" i="1" smtClean="0">
                                  <a:solidFill>
                                    <a:schemeClr val="tx1"/>
                                  </a:solidFill>
                                  <a:latin typeface="Cambria Math" panose="02040503050406030204" pitchFamily="18" charset="0"/>
                                </a:rPr>
                                <m:t>𝟏</m:t>
                              </m:r>
                            </m:sub>
                          </m:sSub>
                        </m:oMath>
                      </m:oMathPara>
                    </a14:m>
                    <a:endParaRPr lang="en-US" sz="2400" b="1" i="1" dirty="0">
                      <a:solidFill>
                        <a:schemeClr val="tx1"/>
                      </a:solidFill>
                    </a:endParaRPr>
                  </a:p>
                </p:txBody>
              </p:sp>
            </mc:Choice>
            <mc:Fallback xmlns="">
              <p:sp>
                <p:nvSpPr>
                  <p:cNvPr id="13" name="TextBox 12">
                    <a:extLst>
                      <a:ext uri="{FF2B5EF4-FFF2-40B4-BE49-F238E27FC236}">
                        <a16:creationId xmlns:a16="http://schemas.microsoft.com/office/drawing/2014/main" id="{3D07C00B-72BA-C68F-1A2E-1B8F0B226F1D}"/>
                      </a:ext>
                    </a:extLst>
                  </p:cNvPr>
                  <p:cNvSpPr txBox="1">
                    <a:spLocks noRot="1" noChangeAspect="1" noMove="1" noResize="1" noEditPoints="1" noAdjustHandles="1" noChangeArrowheads="1" noChangeShapeType="1" noTextEdit="1"/>
                  </p:cNvSpPr>
                  <p:nvPr/>
                </p:nvSpPr>
                <p:spPr>
                  <a:xfrm>
                    <a:off x="3535275" y="3569650"/>
                    <a:ext cx="496134" cy="461665"/>
                  </a:xfrm>
                  <a:prstGeom prst="rect">
                    <a:avLst/>
                  </a:prstGeom>
                  <a:blipFill>
                    <a:blip r:embed="rId4"/>
                    <a:stretch>
                      <a:fillRect l="-2500" r="-5000"/>
                    </a:stretch>
                  </a:blipFill>
                </p:spPr>
                <p:txBody>
                  <a:bodyPr/>
                  <a:lstStyle/>
                  <a:p>
                    <a:r>
                      <a:rPr lang="en-US">
                        <a:noFill/>
                      </a:rPr>
                      <a:t> </a:t>
                    </a:r>
                  </a:p>
                </p:txBody>
              </p:sp>
            </mc:Fallback>
          </mc:AlternateContent>
        </p:grpSp>
        <p:grpSp>
          <p:nvGrpSpPr>
            <p:cNvPr id="14" name="Group 13" descr="Node A">
              <a:extLst>
                <a:ext uri="{FF2B5EF4-FFF2-40B4-BE49-F238E27FC236}">
                  <a16:creationId xmlns:a16="http://schemas.microsoft.com/office/drawing/2014/main" id="{8C7DA6B4-1747-0FFB-E649-3AA7F77B448D}"/>
                </a:ext>
              </a:extLst>
            </p:cNvPr>
            <p:cNvGrpSpPr/>
            <p:nvPr/>
          </p:nvGrpSpPr>
          <p:grpSpPr>
            <a:xfrm>
              <a:off x="7924799" y="2323253"/>
              <a:ext cx="914400" cy="914400"/>
              <a:chOff x="3335437" y="3336401"/>
              <a:chExt cx="914400" cy="914400"/>
            </a:xfrm>
          </p:grpSpPr>
          <p:sp>
            <p:nvSpPr>
              <p:cNvPr id="15" name="Oval 14">
                <a:extLst>
                  <a:ext uri="{FF2B5EF4-FFF2-40B4-BE49-F238E27FC236}">
                    <a16:creationId xmlns:a16="http://schemas.microsoft.com/office/drawing/2014/main" id="{39B92A48-1342-A081-0F48-76323C818738}"/>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1B3EDCDA-57EF-703A-DA4A-1F96DABD4D0C}"/>
                      </a:ext>
                    </a:extLst>
                  </p:cNvPr>
                  <p:cNvSpPr txBox="1"/>
                  <p:nvPr/>
                </p:nvSpPr>
                <p:spPr>
                  <a:xfrm>
                    <a:off x="3535275" y="35696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𝑿</m:t>
                              </m:r>
                            </m:e>
                            <m:sub>
                              <m:r>
                                <a:rPr lang="en-US" sz="2400" b="1" i="1" smtClean="0">
                                  <a:solidFill>
                                    <a:schemeClr val="tx1"/>
                                  </a:solidFill>
                                  <a:latin typeface="Cambria Math" panose="02040503050406030204" pitchFamily="18" charset="0"/>
                                </a:rPr>
                                <m:t>𝟐</m:t>
                              </m:r>
                            </m:sub>
                          </m:sSub>
                        </m:oMath>
                      </m:oMathPara>
                    </a14:m>
                    <a:endParaRPr lang="en-US" sz="2400" b="1" i="1" dirty="0">
                      <a:solidFill>
                        <a:schemeClr val="tx1"/>
                      </a:solidFill>
                    </a:endParaRPr>
                  </a:p>
                </p:txBody>
              </p:sp>
            </mc:Choice>
            <mc:Fallback xmlns="">
              <p:sp>
                <p:nvSpPr>
                  <p:cNvPr id="16" name="TextBox 15">
                    <a:extLst>
                      <a:ext uri="{FF2B5EF4-FFF2-40B4-BE49-F238E27FC236}">
                        <a16:creationId xmlns:a16="http://schemas.microsoft.com/office/drawing/2014/main" id="{1B3EDCDA-57EF-703A-DA4A-1F96DABD4D0C}"/>
                      </a:ext>
                    </a:extLst>
                  </p:cNvPr>
                  <p:cNvSpPr txBox="1">
                    <a:spLocks noRot="1" noChangeAspect="1" noMove="1" noResize="1" noEditPoints="1" noAdjustHandles="1" noChangeArrowheads="1" noChangeShapeType="1" noTextEdit="1"/>
                  </p:cNvSpPr>
                  <p:nvPr/>
                </p:nvSpPr>
                <p:spPr>
                  <a:xfrm>
                    <a:off x="3535275" y="3569650"/>
                    <a:ext cx="496134" cy="461665"/>
                  </a:xfrm>
                  <a:prstGeom prst="rect">
                    <a:avLst/>
                  </a:prstGeom>
                  <a:blipFill>
                    <a:blip r:embed="rId5"/>
                    <a:stretch>
                      <a:fillRect l="-2500" r="-5000"/>
                    </a:stretch>
                  </a:blipFill>
                </p:spPr>
                <p:txBody>
                  <a:bodyPr/>
                  <a:lstStyle/>
                  <a:p>
                    <a:r>
                      <a:rPr lang="en-US">
                        <a:noFill/>
                      </a:rPr>
                      <a:t> </a:t>
                    </a:r>
                  </a:p>
                </p:txBody>
              </p:sp>
            </mc:Fallback>
          </mc:AlternateContent>
        </p:grpSp>
        <p:cxnSp>
          <p:nvCxnSpPr>
            <p:cNvPr id="19" name="Straight Arrow Connector 18">
              <a:extLst>
                <a:ext uri="{FF2B5EF4-FFF2-40B4-BE49-F238E27FC236}">
                  <a16:creationId xmlns:a16="http://schemas.microsoft.com/office/drawing/2014/main" id="{6FC32499-2F4E-0230-BF3D-A6DDC73A8FBB}"/>
                </a:ext>
              </a:extLst>
            </p:cNvPr>
            <p:cNvCxnSpPr>
              <a:stCxn id="9" idx="6"/>
              <a:endCxn id="12" idx="2"/>
            </p:cNvCxnSpPr>
            <p:nvPr/>
          </p:nvCxnSpPr>
          <p:spPr>
            <a:xfrm>
              <a:off x="4267199" y="2780453"/>
              <a:ext cx="1371600"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E92BEEBD-DB0C-F9BB-1547-3CA296B55E72}"/>
                </a:ext>
              </a:extLst>
            </p:cNvPr>
            <p:cNvCxnSpPr>
              <a:cxnSpLocks/>
              <a:stCxn id="12" idx="6"/>
              <a:endCxn id="15" idx="2"/>
            </p:cNvCxnSpPr>
            <p:nvPr/>
          </p:nvCxnSpPr>
          <p:spPr>
            <a:xfrm>
              <a:off x="6553199" y="2780453"/>
              <a:ext cx="1371600"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EE7E6FAA-46E8-410E-E995-F0A694680AA3}"/>
                </a:ext>
              </a:extLst>
            </p:cNvPr>
            <p:cNvCxnSpPr>
              <a:cxnSpLocks/>
            </p:cNvCxnSpPr>
            <p:nvPr/>
          </p:nvCxnSpPr>
          <p:spPr>
            <a:xfrm>
              <a:off x="8839199" y="2780453"/>
              <a:ext cx="1371600" cy="0"/>
            </a:xfrm>
            <a:prstGeom prst="straightConnector1">
              <a:avLst/>
            </a:prstGeom>
            <a:ln w="38100">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A75A5B8C-6A81-9F28-B9AD-DDA39298BEB2}"/>
                  </a:ext>
                </a:extLst>
              </p:cNvPr>
              <p:cNvSpPr txBox="1"/>
              <p:nvPr/>
            </p:nvSpPr>
            <p:spPr>
              <a:xfrm>
                <a:off x="3386039" y="3348494"/>
                <a:ext cx="829330"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solidFill>
                            <a:schemeClr val="bg2"/>
                          </a:solidFill>
                          <a:latin typeface="Cambria Math" panose="02040503050406030204" pitchFamily="18" charset="0"/>
                        </a:rPr>
                        <m:t>𝑃</m:t>
                      </m:r>
                      <m:r>
                        <a:rPr lang="en-US" b="0" i="1" smtClean="0">
                          <a:solidFill>
                            <a:schemeClr val="bg2"/>
                          </a:solidFill>
                          <a:latin typeface="Cambria Math" panose="02040503050406030204" pitchFamily="18" charset="0"/>
                        </a:rPr>
                        <m:t>(</m:t>
                      </m:r>
                      <m:sSub>
                        <m:sSubPr>
                          <m:ctrlPr>
                            <a:rPr lang="en-US" b="0" i="1" smtClean="0">
                              <a:solidFill>
                                <a:schemeClr val="bg2"/>
                              </a:solidFill>
                              <a:latin typeface="Cambria Math" panose="02040503050406030204" pitchFamily="18" charset="0"/>
                            </a:rPr>
                          </m:ctrlPr>
                        </m:sSubPr>
                        <m:e>
                          <m:r>
                            <a:rPr lang="en-US" b="0" i="1" smtClean="0">
                              <a:solidFill>
                                <a:schemeClr val="bg2"/>
                              </a:solidFill>
                              <a:latin typeface="Cambria Math" panose="02040503050406030204" pitchFamily="18" charset="0"/>
                            </a:rPr>
                            <m:t>𝑋</m:t>
                          </m:r>
                        </m:e>
                        <m:sub>
                          <m:r>
                            <a:rPr lang="en-US" b="0" i="1" smtClean="0">
                              <a:solidFill>
                                <a:schemeClr val="bg2"/>
                              </a:solidFill>
                              <a:latin typeface="Cambria Math" panose="02040503050406030204" pitchFamily="18" charset="0"/>
                            </a:rPr>
                            <m:t>0</m:t>
                          </m:r>
                        </m:sub>
                      </m:sSub>
                      <m:r>
                        <a:rPr lang="en-US" b="0" i="1" smtClean="0">
                          <a:solidFill>
                            <a:schemeClr val="bg2"/>
                          </a:solidFill>
                          <a:latin typeface="Cambria Math" panose="02040503050406030204" pitchFamily="18" charset="0"/>
                        </a:rPr>
                        <m:t>)</m:t>
                      </m:r>
                    </m:oMath>
                  </m:oMathPara>
                </a14:m>
                <a:endParaRPr lang="en-US" dirty="0">
                  <a:solidFill>
                    <a:schemeClr val="bg2"/>
                  </a:solidFill>
                </a:endParaRPr>
              </a:p>
            </p:txBody>
          </p:sp>
        </mc:Choice>
        <mc:Fallback xmlns="">
          <p:sp>
            <p:nvSpPr>
              <p:cNvPr id="2" name="TextBox 1">
                <a:extLst>
                  <a:ext uri="{FF2B5EF4-FFF2-40B4-BE49-F238E27FC236}">
                    <a16:creationId xmlns:a16="http://schemas.microsoft.com/office/drawing/2014/main" id="{A75A5B8C-6A81-9F28-B9AD-DDA39298BEB2}"/>
                  </a:ext>
                </a:extLst>
              </p:cNvPr>
              <p:cNvSpPr txBox="1">
                <a:spLocks noRot="1" noChangeAspect="1" noMove="1" noResize="1" noEditPoints="1" noAdjustHandles="1" noChangeArrowheads="1" noChangeShapeType="1" noTextEdit="1"/>
              </p:cNvSpPr>
              <p:nvPr/>
            </p:nvSpPr>
            <p:spPr>
              <a:xfrm>
                <a:off x="3386039" y="3348494"/>
                <a:ext cx="829330" cy="369332"/>
              </a:xfrm>
              <a:prstGeom prst="rect">
                <a:avLst/>
              </a:prstGeom>
              <a:blipFill>
                <a:blip r:embed="rId6"/>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D64891D-A153-2C29-E082-01521E749D9B}"/>
                  </a:ext>
                </a:extLst>
              </p:cNvPr>
              <p:cNvSpPr txBox="1"/>
              <p:nvPr/>
            </p:nvSpPr>
            <p:spPr>
              <a:xfrm>
                <a:off x="5514688" y="3348494"/>
                <a:ext cx="1144031"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solidFill>
                            <a:schemeClr val="bg2"/>
                          </a:solidFill>
                          <a:latin typeface="Cambria Math" panose="02040503050406030204" pitchFamily="18" charset="0"/>
                        </a:rPr>
                        <m:t>𝑃</m:t>
                      </m:r>
                      <m:r>
                        <a:rPr lang="en-US" b="0" i="1" smtClean="0">
                          <a:solidFill>
                            <a:schemeClr val="bg2"/>
                          </a:solidFill>
                          <a:latin typeface="Cambria Math" panose="02040503050406030204" pitchFamily="18" charset="0"/>
                        </a:rPr>
                        <m:t>(</m:t>
                      </m:r>
                      <m:sSub>
                        <m:sSubPr>
                          <m:ctrlPr>
                            <a:rPr lang="en-US" b="0" i="1" smtClean="0">
                              <a:solidFill>
                                <a:schemeClr val="bg2"/>
                              </a:solidFill>
                              <a:latin typeface="Cambria Math" panose="02040503050406030204" pitchFamily="18" charset="0"/>
                            </a:rPr>
                          </m:ctrlPr>
                        </m:sSubPr>
                        <m:e>
                          <m:r>
                            <a:rPr lang="en-US" b="0" i="1" smtClean="0">
                              <a:solidFill>
                                <a:schemeClr val="bg2"/>
                              </a:solidFill>
                              <a:latin typeface="Cambria Math" panose="02040503050406030204" pitchFamily="18" charset="0"/>
                            </a:rPr>
                            <m:t>𝑋</m:t>
                          </m:r>
                        </m:e>
                        <m:sub>
                          <m:r>
                            <a:rPr lang="en-US" b="0" i="1" smtClean="0">
                              <a:solidFill>
                                <a:schemeClr val="bg2"/>
                              </a:solidFill>
                              <a:latin typeface="Cambria Math" panose="02040503050406030204" pitchFamily="18" charset="0"/>
                            </a:rPr>
                            <m:t>1</m:t>
                          </m:r>
                        </m:sub>
                      </m:sSub>
                      <m:r>
                        <a:rPr lang="en-US" b="0" i="1" smtClean="0">
                          <a:solidFill>
                            <a:schemeClr val="bg2"/>
                          </a:solidFill>
                          <a:latin typeface="Cambria Math" panose="02040503050406030204" pitchFamily="18" charset="0"/>
                        </a:rPr>
                        <m:t>|</m:t>
                      </m:r>
                      <m:sSub>
                        <m:sSubPr>
                          <m:ctrlPr>
                            <a:rPr lang="en-US" b="0" i="1" smtClean="0">
                              <a:solidFill>
                                <a:schemeClr val="bg2"/>
                              </a:solidFill>
                              <a:latin typeface="Cambria Math" panose="02040503050406030204" pitchFamily="18" charset="0"/>
                            </a:rPr>
                          </m:ctrlPr>
                        </m:sSubPr>
                        <m:e>
                          <m:r>
                            <a:rPr lang="en-US" b="0" i="1" smtClean="0">
                              <a:solidFill>
                                <a:schemeClr val="bg2"/>
                              </a:solidFill>
                              <a:latin typeface="Cambria Math" panose="02040503050406030204" pitchFamily="18" charset="0"/>
                            </a:rPr>
                            <m:t>𝑋</m:t>
                          </m:r>
                        </m:e>
                        <m:sub>
                          <m:r>
                            <a:rPr lang="en-US" b="0" i="1" smtClean="0">
                              <a:solidFill>
                                <a:schemeClr val="bg2"/>
                              </a:solidFill>
                              <a:latin typeface="Cambria Math" panose="02040503050406030204" pitchFamily="18" charset="0"/>
                            </a:rPr>
                            <m:t>0</m:t>
                          </m:r>
                        </m:sub>
                      </m:sSub>
                      <m:r>
                        <a:rPr lang="en-US" b="0" i="1" smtClean="0">
                          <a:solidFill>
                            <a:schemeClr val="bg2"/>
                          </a:solidFill>
                          <a:latin typeface="Cambria Math" panose="02040503050406030204" pitchFamily="18" charset="0"/>
                        </a:rPr>
                        <m:t>)</m:t>
                      </m:r>
                    </m:oMath>
                  </m:oMathPara>
                </a14:m>
                <a:endParaRPr lang="en-US" dirty="0">
                  <a:solidFill>
                    <a:schemeClr val="bg2"/>
                  </a:solidFill>
                </a:endParaRPr>
              </a:p>
            </p:txBody>
          </p:sp>
        </mc:Choice>
        <mc:Fallback xmlns="">
          <p:sp>
            <p:nvSpPr>
              <p:cNvPr id="3" name="TextBox 2">
                <a:extLst>
                  <a:ext uri="{FF2B5EF4-FFF2-40B4-BE49-F238E27FC236}">
                    <a16:creationId xmlns:a16="http://schemas.microsoft.com/office/drawing/2014/main" id="{DD64891D-A153-2C29-E082-01521E749D9B}"/>
                  </a:ext>
                </a:extLst>
              </p:cNvPr>
              <p:cNvSpPr txBox="1">
                <a:spLocks noRot="1" noChangeAspect="1" noMove="1" noResize="1" noEditPoints="1" noAdjustHandles="1" noChangeArrowheads="1" noChangeShapeType="1" noTextEdit="1"/>
              </p:cNvSpPr>
              <p:nvPr/>
            </p:nvSpPr>
            <p:spPr>
              <a:xfrm>
                <a:off x="5514688" y="3348494"/>
                <a:ext cx="1144031" cy="369332"/>
              </a:xfrm>
              <a:prstGeom prst="rect">
                <a:avLst/>
              </a:prstGeom>
              <a:blipFill>
                <a:blip r:embed="rId7"/>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B5D7D2AF-45D1-9705-6E84-E38F92A82C64}"/>
                  </a:ext>
                </a:extLst>
              </p:cNvPr>
              <p:cNvSpPr txBox="1"/>
              <p:nvPr/>
            </p:nvSpPr>
            <p:spPr>
              <a:xfrm>
                <a:off x="7751774" y="3349362"/>
                <a:ext cx="1144031"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solidFill>
                            <a:schemeClr val="bg2"/>
                          </a:solidFill>
                          <a:latin typeface="Cambria Math" panose="02040503050406030204" pitchFamily="18" charset="0"/>
                        </a:rPr>
                        <m:t>𝑃</m:t>
                      </m:r>
                      <m:r>
                        <a:rPr lang="en-US" b="0" i="1" smtClean="0">
                          <a:solidFill>
                            <a:schemeClr val="bg2"/>
                          </a:solidFill>
                          <a:latin typeface="Cambria Math" panose="02040503050406030204" pitchFamily="18" charset="0"/>
                        </a:rPr>
                        <m:t>(</m:t>
                      </m:r>
                      <m:sSub>
                        <m:sSubPr>
                          <m:ctrlPr>
                            <a:rPr lang="en-US" b="0" i="1" smtClean="0">
                              <a:solidFill>
                                <a:schemeClr val="bg2"/>
                              </a:solidFill>
                              <a:latin typeface="Cambria Math" panose="02040503050406030204" pitchFamily="18" charset="0"/>
                            </a:rPr>
                          </m:ctrlPr>
                        </m:sSubPr>
                        <m:e>
                          <m:r>
                            <a:rPr lang="en-US" b="0" i="1" smtClean="0">
                              <a:solidFill>
                                <a:schemeClr val="bg2"/>
                              </a:solidFill>
                              <a:latin typeface="Cambria Math" panose="02040503050406030204" pitchFamily="18" charset="0"/>
                            </a:rPr>
                            <m:t>𝑋</m:t>
                          </m:r>
                        </m:e>
                        <m:sub>
                          <m:r>
                            <a:rPr lang="en-US" b="0" i="1" smtClean="0">
                              <a:solidFill>
                                <a:schemeClr val="bg2"/>
                              </a:solidFill>
                              <a:latin typeface="Cambria Math" panose="02040503050406030204" pitchFamily="18" charset="0"/>
                            </a:rPr>
                            <m:t>2</m:t>
                          </m:r>
                        </m:sub>
                      </m:sSub>
                      <m:r>
                        <a:rPr lang="en-US" b="0" i="1" smtClean="0">
                          <a:solidFill>
                            <a:schemeClr val="bg2"/>
                          </a:solidFill>
                          <a:latin typeface="Cambria Math" panose="02040503050406030204" pitchFamily="18" charset="0"/>
                        </a:rPr>
                        <m:t>|</m:t>
                      </m:r>
                      <m:sSub>
                        <m:sSubPr>
                          <m:ctrlPr>
                            <a:rPr lang="en-US" b="0" i="1" smtClean="0">
                              <a:solidFill>
                                <a:schemeClr val="bg2"/>
                              </a:solidFill>
                              <a:latin typeface="Cambria Math" panose="02040503050406030204" pitchFamily="18" charset="0"/>
                            </a:rPr>
                          </m:ctrlPr>
                        </m:sSubPr>
                        <m:e>
                          <m:r>
                            <a:rPr lang="en-US" b="0" i="1" smtClean="0">
                              <a:solidFill>
                                <a:schemeClr val="bg2"/>
                              </a:solidFill>
                              <a:latin typeface="Cambria Math" panose="02040503050406030204" pitchFamily="18" charset="0"/>
                            </a:rPr>
                            <m:t>𝑋</m:t>
                          </m:r>
                        </m:e>
                        <m:sub>
                          <m:r>
                            <a:rPr lang="en-US" b="0" i="1" smtClean="0">
                              <a:solidFill>
                                <a:schemeClr val="bg2"/>
                              </a:solidFill>
                              <a:latin typeface="Cambria Math" panose="02040503050406030204" pitchFamily="18" charset="0"/>
                            </a:rPr>
                            <m:t>1</m:t>
                          </m:r>
                        </m:sub>
                      </m:sSub>
                      <m:r>
                        <a:rPr lang="en-US" b="0" i="1" smtClean="0">
                          <a:solidFill>
                            <a:schemeClr val="bg2"/>
                          </a:solidFill>
                          <a:latin typeface="Cambria Math" panose="02040503050406030204" pitchFamily="18" charset="0"/>
                        </a:rPr>
                        <m:t>)</m:t>
                      </m:r>
                    </m:oMath>
                  </m:oMathPara>
                </a14:m>
                <a:endParaRPr lang="en-US" dirty="0">
                  <a:solidFill>
                    <a:schemeClr val="bg2"/>
                  </a:solidFill>
                </a:endParaRPr>
              </a:p>
            </p:txBody>
          </p:sp>
        </mc:Choice>
        <mc:Fallback xmlns="">
          <p:sp>
            <p:nvSpPr>
              <p:cNvPr id="17" name="TextBox 16">
                <a:extLst>
                  <a:ext uri="{FF2B5EF4-FFF2-40B4-BE49-F238E27FC236}">
                    <a16:creationId xmlns:a16="http://schemas.microsoft.com/office/drawing/2014/main" id="{B5D7D2AF-45D1-9705-6E84-E38F92A82C64}"/>
                  </a:ext>
                </a:extLst>
              </p:cNvPr>
              <p:cNvSpPr txBox="1">
                <a:spLocks noRot="1" noChangeAspect="1" noMove="1" noResize="1" noEditPoints="1" noAdjustHandles="1" noChangeArrowheads="1" noChangeShapeType="1" noTextEdit="1"/>
              </p:cNvSpPr>
              <p:nvPr/>
            </p:nvSpPr>
            <p:spPr>
              <a:xfrm>
                <a:off x="7751774" y="3349362"/>
                <a:ext cx="1144031" cy="369332"/>
              </a:xfrm>
              <a:prstGeom prst="rect">
                <a:avLst/>
              </a:prstGeom>
              <a:blipFill>
                <a:blip r:embed="rId8"/>
                <a:stretch>
                  <a:fillRect b="-13333"/>
                </a:stretch>
              </a:blipFill>
            </p:spPr>
            <p:txBody>
              <a:bodyPr/>
              <a:lstStyle/>
              <a:p>
                <a:r>
                  <a:rPr lang="en-US">
                    <a:noFill/>
                  </a:rPr>
                  <a:t> </a:t>
                </a:r>
              </a:p>
            </p:txBody>
          </p:sp>
        </mc:Fallback>
      </mc:AlternateContent>
    </p:spTree>
    <p:extLst>
      <p:ext uri="{BB962C8B-B14F-4D97-AF65-F5344CB8AC3E}">
        <p14:creationId xmlns:p14="http://schemas.microsoft.com/office/powerpoint/2010/main" val="1105925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8" name="Elbow Connector 77">
            <a:extLst>
              <a:ext uri="{FF2B5EF4-FFF2-40B4-BE49-F238E27FC236}">
                <a16:creationId xmlns:a16="http://schemas.microsoft.com/office/drawing/2014/main" id="{4E49A037-B99C-28B5-20FA-C5D84A078532}"/>
              </a:ext>
              <a:ext uri="{C183D7F6-B498-43B3-948B-1728B52AA6E4}">
                <adec:decorative xmlns:adec="http://schemas.microsoft.com/office/drawing/2017/decorative" val="1"/>
              </a:ext>
            </a:extLst>
          </p:cNvPr>
          <p:cNvCxnSpPr>
            <a:cxnSpLocks/>
            <a:stCxn id="12" idx="4"/>
          </p:cNvCxnSpPr>
          <p:nvPr/>
        </p:nvCxnSpPr>
        <p:spPr>
          <a:xfrm flipH="1">
            <a:off x="9443362" y="1465617"/>
            <a:ext cx="619411" cy="2630343"/>
          </a:xfrm>
          <a:prstGeom prst="bentConnector4">
            <a:avLst>
              <a:gd name="adj1" fmla="val -43057"/>
              <a:gd name="adj2" fmla="val 83315"/>
            </a:avLst>
          </a:prstGeom>
          <a:ln>
            <a:solidFill>
              <a:schemeClr val="accent1"/>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75" name="Elbow Connector 74">
            <a:extLst>
              <a:ext uri="{FF2B5EF4-FFF2-40B4-BE49-F238E27FC236}">
                <a16:creationId xmlns:a16="http://schemas.microsoft.com/office/drawing/2014/main" id="{3991658F-EF29-2B70-B3E7-766CE8F313F1}"/>
              </a:ext>
              <a:ext uri="{C183D7F6-B498-43B3-948B-1728B52AA6E4}">
                <adec:decorative xmlns:adec="http://schemas.microsoft.com/office/drawing/2017/decorative" val="1"/>
              </a:ext>
            </a:extLst>
          </p:cNvPr>
          <p:cNvCxnSpPr>
            <a:cxnSpLocks/>
            <a:stCxn id="11" idx="4"/>
            <a:endCxn id="71" idx="2"/>
          </p:cNvCxnSpPr>
          <p:nvPr/>
        </p:nvCxnSpPr>
        <p:spPr>
          <a:xfrm>
            <a:off x="10062773" y="1770417"/>
            <a:ext cx="152400" cy="3354243"/>
          </a:xfrm>
          <a:prstGeom prst="bentConnector3">
            <a:avLst>
              <a:gd name="adj1" fmla="val 250000"/>
            </a:avLst>
          </a:prstGeom>
          <a:ln>
            <a:solidFill>
              <a:schemeClr val="accent3"/>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880D59F1-5E59-C25A-C78B-06E1182CE6A5}"/>
              </a:ext>
            </a:extLst>
          </p:cNvPr>
          <p:cNvSpPr>
            <a:spLocks noGrp="1"/>
          </p:cNvSpPr>
          <p:nvPr>
            <p:ph type="title"/>
          </p:nvPr>
        </p:nvSpPr>
        <p:spPr/>
        <p:txBody>
          <a:bodyPr/>
          <a:lstStyle/>
          <a:p>
            <a:r>
              <a:rPr lang="en-US" dirty="0"/>
              <a:t>Particle Filtering </a:t>
            </a:r>
            <a:r>
              <a:rPr lang="en-US" dirty="0">
                <a:solidFill>
                  <a:schemeClr val="accent1"/>
                </a:solidFill>
              </a:rPr>
              <a:t>Prediction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B7F8CC8-2CD8-C7E0-19A4-DCB6FD7D0178}"/>
                  </a:ext>
                </a:extLst>
              </p:cNvPr>
              <p:cNvSpPr>
                <a:spLocks noGrp="1"/>
              </p:cNvSpPr>
              <p:nvPr>
                <p:ph idx="1"/>
              </p:nvPr>
            </p:nvSpPr>
            <p:spPr>
              <a:xfrm>
                <a:off x="497158" y="1590261"/>
                <a:ext cx="7672481" cy="4606139"/>
              </a:xfrm>
            </p:spPr>
            <p:txBody>
              <a:bodyPr/>
              <a:lstStyle/>
              <a:p>
                <a:pPr>
                  <a:lnSpc>
                    <a:spcPct val="100000"/>
                  </a:lnSpc>
                </a:pPr>
                <a:r>
                  <a:rPr lang="en-US" dirty="0"/>
                  <a:t>Particle </a:t>
                </a:r>
                <a14:m>
                  <m:oMath xmlns:m="http://schemas.openxmlformats.org/officeDocument/2006/math">
                    <m:r>
                      <a:rPr lang="en-US" b="0" i="1" smtClean="0">
                        <a:latin typeface="Cambria Math" panose="02040503050406030204" pitchFamily="18" charset="0"/>
                      </a:rPr>
                      <m:t>𝑗</m:t>
                    </m:r>
                  </m:oMath>
                </a14:m>
                <a:r>
                  <a:rPr lang="en-US" dirty="0"/>
                  <a:t> in state </a:t>
                </a:r>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𝑡</m:t>
                        </m:r>
                      </m:sub>
                      <m:sup>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m:t>
                        </m:r>
                      </m:sup>
                    </m:sSubSup>
                  </m:oMath>
                </a14:m>
                <a:r>
                  <a:rPr lang="en-US" dirty="0"/>
                  <a:t> samples a new state directly from the transition model:</a:t>
                </a:r>
              </a:p>
              <a:p>
                <a:pPr marL="0" indent="0">
                  <a:buNone/>
                </a:pPr>
                <a14:m>
                  <m:oMathPara xmlns:m="http://schemas.openxmlformats.org/officeDocument/2006/math">
                    <m:oMathParaPr>
                      <m:jc m:val="centerGroup"/>
                    </m:oMathParaPr>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𝑡</m:t>
                          </m:r>
                          <m:r>
                            <a:rPr lang="en-US" b="0" i="1" smtClean="0">
                              <a:latin typeface="Cambria Math" panose="02040503050406030204" pitchFamily="18" charset="0"/>
                            </a:rPr>
                            <m:t>+1</m:t>
                          </m:r>
                        </m:sub>
                        <m:sup>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m:t>
                          </m:r>
                        </m:sup>
                      </m:sSubSup>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𝑡</m:t>
                          </m:r>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Sup>
                        <m:sSubSupPr>
                          <m:ctrlPr>
                            <a:rPr lang="en-US" b="0" i="1" smtClean="0">
                              <a:latin typeface="Cambria Math" panose="02040503050406030204" pitchFamily="18" charset="0"/>
                              <a:ea typeface="Cambria Math" panose="02040503050406030204" pitchFamily="18" charset="0"/>
                            </a:rPr>
                          </m:ctrlPr>
                        </m:sSubSup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𝑡</m:t>
                          </m:r>
                        </m:sub>
                        <m:sup>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𝑗</m:t>
                              </m:r>
                            </m:e>
                          </m:d>
                        </m:sup>
                      </m:sSubSup>
                      <m:r>
                        <a:rPr lang="en-US" b="0" i="1" smtClean="0">
                          <a:latin typeface="Cambria Math" panose="02040503050406030204" pitchFamily="18" charset="0"/>
                          <a:ea typeface="Cambria Math" panose="02040503050406030204" pitchFamily="18" charset="0"/>
                        </a:rPr>
                        <m:t>)</m:t>
                      </m:r>
                    </m:oMath>
                  </m:oMathPara>
                </a14:m>
                <a:endParaRPr lang="en-US" dirty="0"/>
              </a:p>
              <a:p>
                <a:pPr lvl="1"/>
                <a:endParaRPr lang="en-US" dirty="0"/>
              </a:p>
              <a:p>
                <a:pPr lvl="1"/>
                <a:r>
                  <a:rPr lang="en-US" dirty="0"/>
                  <a:t>Most samples move clockwise, but some move in another direction or stay in place</a:t>
                </a:r>
              </a:p>
              <a:p>
                <a:pPr lvl="1"/>
                <a:r>
                  <a:rPr lang="en-US" dirty="0"/>
                  <a:t>For example:</a:t>
                </a:r>
              </a:p>
              <a:p>
                <a:pPr marL="457200" lvl="1" indent="0">
                  <a:buNone/>
                </a:pPr>
                <a14:m>
                  <m:oMathPara xmlns:m="http://schemas.openxmlformats.org/officeDocument/2006/math">
                    <m:oMathParaPr>
                      <m:jc m:val="centerGroup"/>
                    </m:oMathParaPr>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𝑡</m:t>
                          </m:r>
                          <m:r>
                            <a:rPr lang="en-US" b="0" i="1" smtClean="0">
                              <a:latin typeface="Cambria Math" panose="02040503050406030204" pitchFamily="18" charset="0"/>
                            </a:rPr>
                            <m:t>+1</m:t>
                          </m:r>
                        </m:sub>
                        <m:sup>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m:t>
                          </m:r>
                        </m:sup>
                      </m:sSubSup>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d>
                        <m:dPr>
                          <m:ctrlPr>
                            <a:rPr lang="en-US" b="0" i="1" smtClean="0">
                              <a:latin typeface="Cambria Math" panose="02040503050406030204" pitchFamily="18" charset="0"/>
                              <a:ea typeface="Cambria Math" panose="02040503050406030204" pitchFamily="18" charset="0"/>
                            </a:rPr>
                          </m:ctrlPr>
                        </m:dPr>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𝑡</m:t>
                              </m:r>
                              <m:r>
                                <a:rPr lang="en-US" b="0" i="1" smtClean="0">
                                  <a:latin typeface="Cambria Math" panose="02040503050406030204" pitchFamily="18" charset="0"/>
                                  <a:ea typeface="Cambria Math" panose="02040503050406030204" pitchFamily="18" charset="0"/>
                                </a:rPr>
                                <m:t>+1</m:t>
                              </m:r>
                            </m:sub>
                          </m:sSub>
                        </m:e>
                        <m:e>
                          <m:sSubSup>
                            <m:sSubSupPr>
                              <m:ctrlPr>
                                <a:rPr lang="en-US" b="0" i="1" smtClean="0">
                                  <a:latin typeface="Cambria Math" panose="02040503050406030204" pitchFamily="18" charset="0"/>
                                  <a:ea typeface="Cambria Math" panose="02040503050406030204" pitchFamily="18" charset="0"/>
                                </a:rPr>
                              </m:ctrlPr>
                            </m:sSubSup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𝑡</m:t>
                              </m:r>
                            </m:sub>
                            <m:sup>
                              <m:d>
                                <m:dPr>
                                  <m:ctrlPr>
                                    <a:rPr lang="en-US" b="0" i="1" smtClean="0">
                                      <a:latin typeface="Cambria Math" panose="02040503050406030204" pitchFamily="18" charset="0"/>
                                      <a:ea typeface="Cambria Math" panose="02040503050406030204" pitchFamily="18" charset="0"/>
                                    </a:rPr>
                                  </m:ctrlPr>
                                </m:dPr>
                                <m:e>
                                  <m:r>
                                    <m:rPr>
                                      <m:sty m:val="p"/>
                                    </m:rPr>
                                    <a:rPr lang="en-US" b="0" i="0" smtClean="0">
                                      <a:latin typeface="Cambria Math" panose="02040503050406030204" pitchFamily="18" charset="0"/>
                                      <a:ea typeface="Cambria Math" panose="02040503050406030204" pitchFamily="18" charset="0"/>
                                    </a:rPr>
                                    <m:t>green</m:t>
                                  </m:r>
                                </m:e>
                              </m:d>
                            </m:sup>
                          </m:sSubSup>
                        </m:e>
                      </m:d>
                      <m:r>
                        <a:rPr lang="en-US" b="0" i="1" smtClean="0">
                          <a:latin typeface="Cambria Math" panose="02040503050406030204" pitchFamily="18" charset="0"/>
                          <a:ea typeface="Cambria Math" panose="02040503050406030204" pitchFamily="18" charset="0"/>
                        </a:rPr>
                        <m:t>=</m:t>
                      </m:r>
                      <m:d>
                        <m:dPr>
                          <m:begChr m:val="["/>
                          <m:endChr m:val="]"/>
                          <m:ctrlPr>
                            <a:rPr lang="en-US" b="0" i="1" smtClean="0">
                              <a:latin typeface="Cambria Math" panose="02040503050406030204" pitchFamily="18" charset="0"/>
                              <a:ea typeface="Cambria Math" panose="02040503050406030204" pitchFamily="18" charset="0"/>
                            </a:rPr>
                          </m:ctrlPr>
                        </m:dPr>
                        <m:e>
                          <m:m>
                            <m:mPr>
                              <m:mcs>
                                <m:mc>
                                  <m:mcPr>
                                    <m:count m:val="1"/>
                                    <m:mcJc m:val="center"/>
                                  </m:mcPr>
                                </m:mc>
                              </m:mcs>
                              <m:ctrlPr>
                                <a:rPr lang="en-US" b="0" i="1" smtClean="0">
                                  <a:latin typeface="Cambria Math" panose="02040503050406030204" pitchFamily="18" charset="0"/>
                                  <a:ea typeface="Cambria Math" panose="02040503050406030204" pitchFamily="18" charset="0"/>
                                </a:rPr>
                              </m:ctrlPr>
                            </m:mPr>
                            <m:mr>
                              <m:e>
                                <m:r>
                                  <m:rPr>
                                    <m:brk m:alnAt="7"/>
                                  </m:rPr>
                                  <a:rPr lang="en-US" b="0" i="1" smtClean="0">
                                    <a:latin typeface="Cambria Math" panose="02040503050406030204" pitchFamily="18" charset="0"/>
                                    <a:ea typeface="Cambria Math" panose="02040503050406030204" pitchFamily="18" charset="0"/>
                                  </a:rPr>
                                  <m:t>0.33</m:t>
                                </m:r>
                              </m:e>
                            </m:mr>
                            <m:mr>
                              <m:e>
                                <m:r>
                                  <a:rPr lang="en-US" b="0" i="1" smtClean="0">
                                    <a:latin typeface="Cambria Math" panose="02040503050406030204" pitchFamily="18" charset="0"/>
                                    <a:ea typeface="Cambria Math" panose="02040503050406030204" pitchFamily="18" charset="0"/>
                                  </a:rPr>
                                  <m:t>0.33</m:t>
                                </m:r>
                              </m:e>
                            </m:mr>
                            <m:mr>
                              <m:e>
                                <m:r>
                                  <a:rPr lang="en-US" b="0" i="1" smtClean="0">
                                    <a:latin typeface="Cambria Math" panose="02040503050406030204" pitchFamily="18" charset="0"/>
                                    <a:ea typeface="Cambria Math" panose="02040503050406030204" pitchFamily="18" charset="0"/>
                                  </a:rPr>
                                  <m:t>0.33</m:t>
                                </m:r>
                              </m:e>
                            </m:mr>
                          </m:m>
                        </m:e>
                      </m:d>
                    </m:oMath>
                  </m:oMathPara>
                </a14:m>
                <a:endParaRPr lang="en-US" dirty="0"/>
              </a:p>
            </p:txBody>
          </p:sp>
        </mc:Choice>
        <mc:Fallback>
          <p:sp>
            <p:nvSpPr>
              <p:cNvPr id="3" name="Content Placeholder 2">
                <a:extLst>
                  <a:ext uri="{FF2B5EF4-FFF2-40B4-BE49-F238E27FC236}">
                    <a16:creationId xmlns:a16="http://schemas.microsoft.com/office/drawing/2014/main" id="{4B7F8CC8-2CD8-C7E0-19A4-DCB6FD7D0178}"/>
                  </a:ext>
                </a:extLst>
              </p:cNvPr>
              <p:cNvSpPr>
                <a:spLocks noGrp="1" noRot="1" noChangeAspect="1" noMove="1" noResize="1" noEditPoints="1" noAdjustHandles="1" noChangeArrowheads="1" noChangeShapeType="1" noTextEdit="1"/>
              </p:cNvSpPr>
              <p:nvPr>
                <p:ph idx="1"/>
              </p:nvPr>
            </p:nvSpPr>
            <p:spPr>
              <a:xfrm>
                <a:off x="497158" y="1590261"/>
                <a:ext cx="7672481" cy="4606139"/>
              </a:xfrm>
              <a:blipFill>
                <a:blip r:embed="rId2"/>
                <a:stretch>
                  <a:fillRect l="-115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5A641F62-D9BA-02B8-CCE4-4D32C2E4B7AA}"/>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B32F6150-3CF3-B530-5CD9-32505A046AC2}"/>
              </a:ext>
            </a:extLst>
          </p:cNvPr>
          <p:cNvSpPr>
            <a:spLocks noGrp="1"/>
          </p:cNvSpPr>
          <p:nvPr>
            <p:ph type="sldNum" sz="quarter" idx="12"/>
          </p:nvPr>
        </p:nvSpPr>
        <p:spPr/>
        <p:txBody>
          <a:bodyPr/>
          <a:lstStyle/>
          <a:p>
            <a:fld id="{0C6CD854-DD62-6C4B-87F1-66B34D688D3F}" type="slidenum">
              <a:rPr lang="en-US" smtClean="0"/>
              <a:t>40</a:t>
            </a:fld>
            <a:endParaRPr lang="en-US" dirty="0"/>
          </a:p>
        </p:txBody>
      </p:sp>
      <p:grpSp>
        <p:nvGrpSpPr>
          <p:cNvPr id="6" name="Group 37" descr="3x3 grid with particles in the following positions: 1 particle in (1,2); 2 particles in (2,3); 2 particles in (3,2); 5 particles in (3,3).">
            <a:extLst>
              <a:ext uri="{FF2B5EF4-FFF2-40B4-BE49-F238E27FC236}">
                <a16:creationId xmlns:a16="http://schemas.microsoft.com/office/drawing/2014/main" id="{450B518C-F66F-9C5B-4593-CB8F46E1B7AF}"/>
              </a:ext>
            </a:extLst>
          </p:cNvPr>
          <p:cNvGrpSpPr>
            <a:grpSpLocks/>
          </p:cNvGrpSpPr>
          <p:nvPr/>
        </p:nvGrpSpPr>
        <p:grpSpPr bwMode="auto">
          <a:xfrm rot="16200000">
            <a:off x="8157773" y="1313217"/>
            <a:ext cx="2057400" cy="2057400"/>
            <a:chOff x="6324600" y="4419600"/>
            <a:chExt cx="2057400" cy="2057400"/>
          </a:xfrm>
          <a:solidFill>
            <a:schemeClr val="bg1"/>
          </a:solidFill>
        </p:grpSpPr>
        <p:grpSp>
          <p:nvGrpSpPr>
            <p:cNvPr id="7" name="Group 14">
              <a:extLst>
                <a:ext uri="{FF2B5EF4-FFF2-40B4-BE49-F238E27FC236}">
                  <a16:creationId xmlns:a16="http://schemas.microsoft.com/office/drawing/2014/main" id="{0042B7E3-602F-A8DC-A4ED-AE33106C7394}"/>
                </a:ext>
              </a:extLst>
            </p:cNvPr>
            <p:cNvGrpSpPr>
              <a:grpSpLocks/>
            </p:cNvGrpSpPr>
            <p:nvPr/>
          </p:nvGrpSpPr>
          <p:grpSpPr bwMode="auto">
            <a:xfrm>
              <a:off x="6324600" y="4419600"/>
              <a:ext cx="2057400" cy="2057400"/>
              <a:chOff x="3984" y="1056"/>
              <a:chExt cx="1296" cy="1296"/>
            </a:xfrm>
            <a:grpFill/>
          </p:grpSpPr>
          <p:sp>
            <p:nvSpPr>
              <p:cNvPr id="18" name="Rectangle 15">
                <a:extLst>
                  <a:ext uri="{FF2B5EF4-FFF2-40B4-BE49-F238E27FC236}">
                    <a16:creationId xmlns:a16="http://schemas.microsoft.com/office/drawing/2014/main" id="{86C53323-866B-9383-E241-86246563D9A8}"/>
                  </a:ext>
                </a:extLst>
              </p:cNvPr>
              <p:cNvSpPr>
                <a:spLocks noChangeArrowheads="1"/>
              </p:cNvSpPr>
              <p:nvPr/>
            </p:nvSpPr>
            <p:spPr bwMode="auto">
              <a:xfrm>
                <a:off x="3984"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19" name="Rectangle 16">
                <a:extLst>
                  <a:ext uri="{FF2B5EF4-FFF2-40B4-BE49-F238E27FC236}">
                    <a16:creationId xmlns:a16="http://schemas.microsoft.com/office/drawing/2014/main" id="{1B2549B3-DEC1-5F76-5754-3EBF83629D21}"/>
                  </a:ext>
                </a:extLst>
              </p:cNvPr>
              <p:cNvSpPr>
                <a:spLocks noChangeArrowheads="1"/>
              </p:cNvSpPr>
              <p:nvPr/>
            </p:nvSpPr>
            <p:spPr bwMode="auto">
              <a:xfrm>
                <a:off x="4416"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0" name="Rectangle 17">
                <a:extLst>
                  <a:ext uri="{FF2B5EF4-FFF2-40B4-BE49-F238E27FC236}">
                    <a16:creationId xmlns:a16="http://schemas.microsoft.com/office/drawing/2014/main" id="{3B35EFE6-6E15-DAA6-D68D-383DA4F861B6}"/>
                  </a:ext>
                </a:extLst>
              </p:cNvPr>
              <p:cNvSpPr>
                <a:spLocks noChangeArrowheads="1"/>
              </p:cNvSpPr>
              <p:nvPr/>
            </p:nvSpPr>
            <p:spPr bwMode="auto">
              <a:xfrm>
                <a:off x="3984"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1" name="Rectangle 18">
                <a:extLst>
                  <a:ext uri="{FF2B5EF4-FFF2-40B4-BE49-F238E27FC236}">
                    <a16:creationId xmlns:a16="http://schemas.microsoft.com/office/drawing/2014/main" id="{3AE91E89-FC9E-EE6B-025B-A7B0F06B1F9F}"/>
                  </a:ext>
                </a:extLst>
              </p:cNvPr>
              <p:cNvSpPr>
                <a:spLocks noChangeArrowheads="1"/>
              </p:cNvSpPr>
              <p:nvPr/>
            </p:nvSpPr>
            <p:spPr bwMode="auto">
              <a:xfrm>
                <a:off x="4416"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2" name="Rectangle 19">
                <a:extLst>
                  <a:ext uri="{FF2B5EF4-FFF2-40B4-BE49-F238E27FC236}">
                    <a16:creationId xmlns:a16="http://schemas.microsoft.com/office/drawing/2014/main" id="{841D3F22-28B5-54F6-1CA3-F16B47FA2640}"/>
                  </a:ext>
                </a:extLst>
              </p:cNvPr>
              <p:cNvSpPr>
                <a:spLocks noChangeArrowheads="1"/>
              </p:cNvSpPr>
              <p:nvPr/>
            </p:nvSpPr>
            <p:spPr bwMode="auto">
              <a:xfrm>
                <a:off x="4848"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3" name="Rectangle 20">
                <a:extLst>
                  <a:ext uri="{FF2B5EF4-FFF2-40B4-BE49-F238E27FC236}">
                    <a16:creationId xmlns:a16="http://schemas.microsoft.com/office/drawing/2014/main" id="{183C470F-4BB4-D93A-F4D6-FAE2578FAAFE}"/>
                  </a:ext>
                </a:extLst>
              </p:cNvPr>
              <p:cNvSpPr>
                <a:spLocks noChangeArrowheads="1"/>
              </p:cNvSpPr>
              <p:nvPr/>
            </p:nvSpPr>
            <p:spPr bwMode="auto">
              <a:xfrm>
                <a:off x="4848"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4" name="Rectangle 21">
                <a:extLst>
                  <a:ext uri="{FF2B5EF4-FFF2-40B4-BE49-F238E27FC236}">
                    <a16:creationId xmlns:a16="http://schemas.microsoft.com/office/drawing/2014/main" id="{288B8665-ABAF-C6B1-3AA2-EE6E62E8FEAC}"/>
                  </a:ext>
                </a:extLst>
              </p:cNvPr>
              <p:cNvSpPr>
                <a:spLocks noChangeArrowheads="1"/>
              </p:cNvSpPr>
              <p:nvPr/>
            </p:nvSpPr>
            <p:spPr bwMode="auto">
              <a:xfrm>
                <a:off x="3984" y="1920"/>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5" name="Rectangle 22">
                <a:extLst>
                  <a:ext uri="{FF2B5EF4-FFF2-40B4-BE49-F238E27FC236}">
                    <a16:creationId xmlns:a16="http://schemas.microsoft.com/office/drawing/2014/main" id="{633637C2-D880-2EFB-E8BF-9E85D7842882}"/>
                  </a:ext>
                </a:extLst>
              </p:cNvPr>
              <p:cNvSpPr>
                <a:spLocks noChangeArrowheads="1"/>
              </p:cNvSpPr>
              <p:nvPr/>
            </p:nvSpPr>
            <p:spPr bwMode="auto">
              <a:xfrm>
                <a:off x="4416" y="1920"/>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6" name="Rectangle 23">
                <a:extLst>
                  <a:ext uri="{FF2B5EF4-FFF2-40B4-BE49-F238E27FC236}">
                    <a16:creationId xmlns:a16="http://schemas.microsoft.com/office/drawing/2014/main" id="{5140FF72-9F0D-755A-02F7-E14A82FA3AE1}"/>
                  </a:ext>
                </a:extLst>
              </p:cNvPr>
              <p:cNvSpPr>
                <a:spLocks noChangeArrowheads="1"/>
              </p:cNvSpPr>
              <p:nvPr/>
            </p:nvSpPr>
            <p:spPr bwMode="auto">
              <a:xfrm>
                <a:off x="4848" y="1920"/>
                <a:ext cx="432" cy="432"/>
              </a:xfrm>
              <a:prstGeom prst="rect">
                <a:avLst/>
              </a:prstGeom>
              <a:solidFill>
                <a:schemeClr val="bg1"/>
              </a:solidFill>
              <a:ln w="12700">
                <a:solidFill>
                  <a:schemeClr val="tx1"/>
                </a:solidFill>
                <a:miter lim="800000"/>
                <a:headEnd/>
                <a:tailEnd/>
              </a:ln>
            </p:spPr>
            <p:txBody>
              <a:bodyPr wrap="none" anchor="ctr"/>
              <a:lstStyle/>
              <a:p>
                <a:endParaRPr lang="en-US" dirty="0">
                  <a:latin typeface="Calibri" panose="020F0502020204030204" pitchFamily="34" charset="0"/>
                </a:endParaRPr>
              </a:p>
            </p:txBody>
          </p:sp>
        </p:grpSp>
        <p:sp>
          <p:nvSpPr>
            <p:cNvPr id="8" name="Oval 24">
              <a:extLst>
                <a:ext uri="{FF2B5EF4-FFF2-40B4-BE49-F238E27FC236}">
                  <a16:creationId xmlns:a16="http://schemas.microsoft.com/office/drawing/2014/main" id="{C56986D0-8000-86CA-DCEA-D0B3430FD9B5}"/>
                </a:ext>
              </a:extLst>
            </p:cNvPr>
            <p:cNvSpPr>
              <a:spLocks noChangeArrowheads="1"/>
            </p:cNvSpPr>
            <p:nvPr/>
          </p:nvSpPr>
          <p:spPr bwMode="auto">
            <a:xfrm>
              <a:off x="8077200" y="53340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9" name="Oval 25">
              <a:extLst>
                <a:ext uri="{FF2B5EF4-FFF2-40B4-BE49-F238E27FC236}">
                  <a16:creationId xmlns:a16="http://schemas.microsoft.com/office/drawing/2014/main" id="{5B2A0B35-88C5-5C32-B54B-9FAD466C4A61}"/>
                </a:ext>
              </a:extLst>
            </p:cNvPr>
            <p:cNvSpPr>
              <a:spLocks noChangeArrowheads="1"/>
            </p:cNvSpPr>
            <p:nvPr/>
          </p:nvSpPr>
          <p:spPr bwMode="auto">
            <a:xfrm>
              <a:off x="7848600" y="58674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10" name="Oval 26">
              <a:extLst>
                <a:ext uri="{FF2B5EF4-FFF2-40B4-BE49-F238E27FC236}">
                  <a16:creationId xmlns:a16="http://schemas.microsoft.com/office/drawing/2014/main" id="{905D8572-4DD3-1C5B-3A7B-6FE49A127E49}"/>
                </a:ext>
              </a:extLst>
            </p:cNvPr>
            <p:cNvSpPr>
              <a:spLocks noChangeArrowheads="1"/>
            </p:cNvSpPr>
            <p:nvPr/>
          </p:nvSpPr>
          <p:spPr bwMode="auto">
            <a:xfrm>
              <a:off x="8001000" y="60198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11" name="Oval 27">
              <a:extLst>
                <a:ext uri="{FF2B5EF4-FFF2-40B4-BE49-F238E27FC236}">
                  <a16:creationId xmlns:a16="http://schemas.microsoft.com/office/drawing/2014/main" id="{0D893D4F-C206-9F12-860F-F50864B3576A}"/>
                </a:ext>
              </a:extLst>
            </p:cNvPr>
            <p:cNvSpPr>
              <a:spLocks noChangeArrowheads="1"/>
            </p:cNvSpPr>
            <p:nvPr/>
          </p:nvSpPr>
          <p:spPr bwMode="auto">
            <a:xfrm>
              <a:off x="7848600" y="6172200"/>
              <a:ext cx="152400" cy="152400"/>
            </a:xfrm>
            <a:prstGeom prst="ellipse">
              <a:avLst/>
            </a:prstGeom>
            <a:solidFill>
              <a:schemeClr val="accent3"/>
            </a:solidFill>
            <a:ln w="12700">
              <a:noFill/>
              <a:round/>
              <a:headEnd/>
              <a:tailEnd/>
            </a:ln>
          </p:spPr>
          <p:txBody>
            <a:bodyPr wrap="none" anchor="ctr"/>
            <a:lstStyle/>
            <a:p>
              <a:endParaRPr lang="en-US" dirty="0">
                <a:latin typeface="Calibri" panose="020F0502020204030204" pitchFamily="34" charset="0"/>
              </a:endParaRPr>
            </a:p>
          </p:txBody>
        </p:sp>
        <p:sp>
          <p:nvSpPr>
            <p:cNvPr id="12" name="Oval 28">
              <a:extLst>
                <a:ext uri="{FF2B5EF4-FFF2-40B4-BE49-F238E27FC236}">
                  <a16:creationId xmlns:a16="http://schemas.microsoft.com/office/drawing/2014/main" id="{FC31059A-DC29-18EF-ADCB-A5729D3B3CD5}"/>
                </a:ext>
              </a:extLst>
            </p:cNvPr>
            <p:cNvSpPr>
              <a:spLocks noChangeArrowheads="1"/>
            </p:cNvSpPr>
            <p:nvPr/>
          </p:nvSpPr>
          <p:spPr bwMode="auto">
            <a:xfrm>
              <a:off x="8153400" y="6172200"/>
              <a:ext cx="152400" cy="152400"/>
            </a:xfrm>
            <a:prstGeom prst="ellipse">
              <a:avLst/>
            </a:prstGeom>
            <a:solidFill>
              <a:schemeClr val="accent1"/>
            </a:solidFill>
            <a:ln w="12700">
              <a:noFill/>
              <a:round/>
              <a:headEnd/>
              <a:tailEnd/>
            </a:ln>
          </p:spPr>
          <p:txBody>
            <a:bodyPr wrap="none" anchor="ctr"/>
            <a:lstStyle/>
            <a:p>
              <a:endParaRPr lang="en-US" dirty="0">
                <a:latin typeface="Calibri" panose="020F0502020204030204" pitchFamily="34" charset="0"/>
              </a:endParaRPr>
            </a:p>
          </p:txBody>
        </p:sp>
        <p:sp>
          <p:nvSpPr>
            <p:cNvPr id="13" name="Oval 29">
              <a:extLst>
                <a:ext uri="{FF2B5EF4-FFF2-40B4-BE49-F238E27FC236}">
                  <a16:creationId xmlns:a16="http://schemas.microsoft.com/office/drawing/2014/main" id="{C128BF7A-C86A-E9C5-51F5-621682AB6529}"/>
                </a:ext>
              </a:extLst>
            </p:cNvPr>
            <p:cNvSpPr>
              <a:spLocks noChangeArrowheads="1"/>
            </p:cNvSpPr>
            <p:nvPr/>
          </p:nvSpPr>
          <p:spPr bwMode="auto">
            <a:xfrm>
              <a:off x="8153400" y="58674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14" name="Oval 30">
              <a:extLst>
                <a:ext uri="{FF2B5EF4-FFF2-40B4-BE49-F238E27FC236}">
                  <a16:creationId xmlns:a16="http://schemas.microsoft.com/office/drawing/2014/main" id="{3D53C07B-099B-C274-DB8A-7D88017EC7B2}"/>
                </a:ext>
              </a:extLst>
            </p:cNvPr>
            <p:cNvSpPr>
              <a:spLocks noChangeArrowheads="1"/>
            </p:cNvSpPr>
            <p:nvPr/>
          </p:nvSpPr>
          <p:spPr bwMode="auto">
            <a:xfrm>
              <a:off x="7391400" y="60960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15" name="Oval 31">
              <a:extLst>
                <a:ext uri="{FF2B5EF4-FFF2-40B4-BE49-F238E27FC236}">
                  <a16:creationId xmlns:a16="http://schemas.microsoft.com/office/drawing/2014/main" id="{6866D7C9-74F8-5ABE-7257-38B4EC93A540}"/>
                </a:ext>
              </a:extLst>
            </p:cNvPr>
            <p:cNvSpPr>
              <a:spLocks noChangeArrowheads="1"/>
            </p:cNvSpPr>
            <p:nvPr/>
          </p:nvSpPr>
          <p:spPr bwMode="auto">
            <a:xfrm>
              <a:off x="7848600" y="53340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16" name="Oval 32">
              <a:extLst>
                <a:ext uri="{FF2B5EF4-FFF2-40B4-BE49-F238E27FC236}">
                  <a16:creationId xmlns:a16="http://schemas.microsoft.com/office/drawing/2014/main" id="{EDDAA437-8BC8-9E3E-C244-6D4E9F32D001}"/>
                </a:ext>
              </a:extLst>
            </p:cNvPr>
            <p:cNvSpPr>
              <a:spLocks noChangeArrowheads="1"/>
            </p:cNvSpPr>
            <p:nvPr/>
          </p:nvSpPr>
          <p:spPr bwMode="auto">
            <a:xfrm>
              <a:off x="7162800" y="60960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17" name="Oval 33">
              <a:extLst>
                <a:ext uri="{FF2B5EF4-FFF2-40B4-BE49-F238E27FC236}">
                  <a16:creationId xmlns:a16="http://schemas.microsoft.com/office/drawing/2014/main" id="{CA492567-98DB-F5E6-6BEE-4875ED9D4BA5}"/>
                </a:ext>
              </a:extLst>
            </p:cNvPr>
            <p:cNvSpPr>
              <a:spLocks noChangeArrowheads="1"/>
            </p:cNvSpPr>
            <p:nvPr/>
          </p:nvSpPr>
          <p:spPr bwMode="auto">
            <a:xfrm>
              <a:off x="7239000" y="46482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grpSp>
      <p:sp>
        <p:nvSpPr>
          <p:cNvPr id="51" name="TextBox 69">
            <a:extLst>
              <a:ext uri="{FF2B5EF4-FFF2-40B4-BE49-F238E27FC236}">
                <a16:creationId xmlns:a16="http://schemas.microsoft.com/office/drawing/2014/main" id="{9B0D3564-9BB4-571B-CDB9-32871452EC09}"/>
              </a:ext>
            </a:extLst>
          </p:cNvPr>
          <p:cNvSpPr txBox="1">
            <a:spLocks noChangeArrowheads="1"/>
          </p:cNvSpPr>
          <p:nvPr/>
        </p:nvSpPr>
        <p:spPr bwMode="auto">
          <a:xfrm>
            <a:off x="10520598" y="1110810"/>
            <a:ext cx="935832" cy="2462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sz="1400" dirty="0">
                <a:latin typeface="+mn-lt"/>
                <a:cs typeface="Calibri"/>
              </a:rPr>
              <a:t>Particles</a:t>
            </a:r>
          </a:p>
          <a:p>
            <a:pPr algn="ctr" eaLnBrk="1" hangingPunct="1"/>
            <a:r>
              <a:rPr lang="en-US" sz="1400" dirty="0">
                <a:solidFill>
                  <a:schemeClr val="accent2"/>
                </a:solidFill>
                <a:latin typeface="+mn-lt"/>
                <a:cs typeface="Calibri"/>
              </a:rPr>
              <a:t>(3,3)</a:t>
            </a:r>
          </a:p>
          <a:p>
            <a:pPr algn="ctr" eaLnBrk="1" hangingPunct="1"/>
            <a:r>
              <a:rPr lang="en-US" sz="1400" dirty="0">
                <a:solidFill>
                  <a:schemeClr val="accent2"/>
                </a:solidFill>
                <a:latin typeface="+mn-lt"/>
                <a:cs typeface="Calibri"/>
              </a:rPr>
              <a:t>(2,3)</a:t>
            </a:r>
          </a:p>
          <a:p>
            <a:pPr algn="ctr" eaLnBrk="1" hangingPunct="1"/>
            <a:r>
              <a:rPr lang="en-US" sz="1400" dirty="0">
                <a:solidFill>
                  <a:schemeClr val="accent3"/>
                </a:solidFill>
                <a:latin typeface="+mn-lt"/>
                <a:cs typeface="Calibri"/>
              </a:rPr>
              <a:t>(3,3)</a:t>
            </a:r>
          </a:p>
          <a:p>
            <a:pPr algn="ctr" eaLnBrk="1" hangingPunct="1"/>
            <a:r>
              <a:rPr lang="en-US" sz="1400" dirty="0">
                <a:solidFill>
                  <a:schemeClr val="accent2"/>
                </a:solidFill>
                <a:latin typeface="+mn-lt"/>
                <a:cs typeface="Calibri"/>
              </a:rPr>
              <a:t>(3,2)</a:t>
            </a:r>
          </a:p>
          <a:p>
            <a:pPr algn="ctr" eaLnBrk="1" hangingPunct="1"/>
            <a:r>
              <a:rPr lang="en-US" sz="1400" dirty="0">
                <a:solidFill>
                  <a:schemeClr val="accent2"/>
                </a:solidFill>
                <a:latin typeface="+mn-lt"/>
                <a:cs typeface="Calibri"/>
              </a:rPr>
              <a:t>(3,3)</a:t>
            </a:r>
          </a:p>
          <a:p>
            <a:pPr algn="ctr" eaLnBrk="1" hangingPunct="1"/>
            <a:r>
              <a:rPr lang="en-US" sz="1400" dirty="0">
                <a:solidFill>
                  <a:schemeClr val="accent2"/>
                </a:solidFill>
                <a:latin typeface="+mn-lt"/>
                <a:cs typeface="Calibri"/>
              </a:rPr>
              <a:t>(3,2)</a:t>
            </a:r>
          </a:p>
          <a:p>
            <a:pPr algn="ctr" eaLnBrk="1" hangingPunct="1"/>
            <a:r>
              <a:rPr lang="en-US" sz="1400" dirty="0">
                <a:solidFill>
                  <a:schemeClr val="accent2"/>
                </a:solidFill>
                <a:latin typeface="+mn-lt"/>
                <a:cs typeface="Calibri"/>
              </a:rPr>
              <a:t>(1,2)</a:t>
            </a:r>
          </a:p>
          <a:p>
            <a:pPr algn="ctr" eaLnBrk="1" hangingPunct="1"/>
            <a:r>
              <a:rPr lang="en-US" sz="1400" dirty="0">
                <a:solidFill>
                  <a:schemeClr val="accent1"/>
                </a:solidFill>
                <a:latin typeface="+mn-lt"/>
                <a:cs typeface="Calibri"/>
              </a:rPr>
              <a:t>(3,3)</a:t>
            </a:r>
          </a:p>
          <a:p>
            <a:pPr algn="ctr" eaLnBrk="1" hangingPunct="1"/>
            <a:r>
              <a:rPr lang="en-US" sz="1400" dirty="0">
                <a:solidFill>
                  <a:schemeClr val="accent2"/>
                </a:solidFill>
                <a:latin typeface="+mn-lt"/>
                <a:cs typeface="Calibri"/>
              </a:rPr>
              <a:t>(3,3)</a:t>
            </a:r>
          </a:p>
          <a:p>
            <a:pPr algn="ctr" eaLnBrk="1" hangingPunct="1"/>
            <a:r>
              <a:rPr lang="en-US" sz="1400" dirty="0">
                <a:solidFill>
                  <a:schemeClr val="accent2"/>
                </a:solidFill>
                <a:latin typeface="+mn-lt"/>
                <a:cs typeface="Calibri"/>
              </a:rPr>
              <a:t>(2,3)</a:t>
            </a:r>
          </a:p>
        </p:txBody>
      </p:sp>
      <p:grpSp>
        <p:nvGrpSpPr>
          <p:cNvPr id="52" name="Group 37" descr="3x3 grid with particles in the following positions: 1 particle in (1,3); 2 particles in (2,3); 1 particle in (2,2); 1 particle in (3,1); 3 particles in (3,2); 2 particles in (3,3).">
            <a:extLst>
              <a:ext uri="{FF2B5EF4-FFF2-40B4-BE49-F238E27FC236}">
                <a16:creationId xmlns:a16="http://schemas.microsoft.com/office/drawing/2014/main" id="{5F31C91D-D66D-5BCD-8379-DDF39CDF5F34}"/>
              </a:ext>
            </a:extLst>
          </p:cNvPr>
          <p:cNvGrpSpPr>
            <a:grpSpLocks/>
          </p:cNvGrpSpPr>
          <p:nvPr/>
        </p:nvGrpSpPr>
        <p:grpSpPr bwMode="auto">
          <a:xfrm rot="16200000">
            <a:off x="8157773" y="4095960"/>
            <a:ext cx="2057400" cy="2057400"/>
            <a:chOff x="6324600" y="4419600"/>
            <a:chExt cx="2057400" cy="2057400"/>
          </a:xfrm>
          <a:solidFill>
            <a:schemeClr val="bg1"/>
          </a:solidFill>
        </p:grpSpPr>
        <p:grpSp>
          <p:nvGrpSpPr>
            <p:cNvPr id="53" name="Group 14">
              <a:extLst>
                <a:ext uri="{FF2B5EF4-FFF2-40B4-BE49-F238E27FC236}">
                  <a16:creationId xmlns:a16="http://schemas.microsoft.com/office/drawing/2014/main" id="{07F662DF-A81E-C484-6081-4533850D1E6C}"/>
                </a:ext>
              </a:extLst>
            </p:cNvPr>
            <p:cNvGrpSpPr>
              <a:grpSpLocks/>
            </p:cNvGrpSpPr>
            <p:nvPr/>
          </p:nvGrpSpPr>
          <p:grpSpPr bwMode="auto">
            <a:xfrm>
              <a:off x="6324600" y="4419600"/>
              <a:ext cx="2057400" cy="2057400"/>
              <a:chOff x="3984" y="1056"/>
              <a:chExt cx="1296" cy="1296"/>
            </a:xfrm>
            <a:grpFill/>
          </p:grpSpPr>
          <p:sp>
            <p:nvSpPr>
              <p:cNvPr id="64" name="Rectangle 15">
                <a:extLst>
                  <a:ext uri="{FF2B5EF4-FFF2-40B4-BE49-F238E27FC236}">
                    <a16:creationId xmlns:a16="http://schemas.microsoft.com/office/drawing/2014/main" id="{88CBE147-E6D9-5A98-CA98-03E82BFD3047}"/>
                  </a:ext>
                </a:extLst>
              </p:cNvPr>
              <p:cNvSpPr>
                <a:spLocks noChangeArrowheads="1"/>
              </p:cNvSpPr>
              <p:nvPr/>
            </p:nvSpPr>
            <p:spPr bwMode="auto">
              <a:xfrm>
                <a:off x="3984"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65" name="Rectangle 16">
                <a:extLst>
                  <a:ext uri="{FF2B5EF4-FFF2-40B4-BE49-F238E27FC236}">
                    <a16:creationId xmlns:a16="http://schemas.microsoft.com/office/drawing/2014/main" id="{F11C85C5-5A44-AA0F-77BD-BD759F03447C}"/>
                  </a:ext>
                </a:extLst>
              </p:cNvPr>
              <p:cNvSpPr>
                <a:spLocks noChangeArrowheads="1"/>
              </p:cNvSpPr>
              <p:nvPr/>
            </p:nvSpPr>
            <p:spPr bwMode="auto">
              <a:xfrm>
                <a:off x="4416"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66" name="Rectangle 17">
                <a:extLst>
                  <a:ext uri="{FF2B5EF4-FFF2-40B4-BE49-F238E27FC236}">
                    <a16:creationId xmlns:a16="http://schemas.microsoft.com/office/drawing/2014/main" id="{93BA9C75-1400-D555-3C2B-56A549161741}"/>
                  </a:ext>
                </a:extLst>
              </p:cNvPr>
              <p:cNvSpPr>
                <a:spLocks noChangeArrowheads="1"/>
              </p:cNvSpPr>
              <p:nvPr/>
            </p:nvSpPr>
            <p:spPr bwMode="auto">
              <a:xfrm>
                <a:off x="3984"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67" name="Rectangle 18">
                <a:extLst>
                  <a:ext uri="{FF2B5EF4-FFF2-40B4-BE49-F238E27FC236}">
                    <a16:creationId xmlns:a16="http://schemas.microsoft.com/office/drawing/2014/main" id="{0040F234-21F2-1D91-4DE6-C6A2AF0ABD17}"/>
                  </a:ext>
                </a:extLst>
              </p:cNvPr>
              <p:cNvSpPr>
                <a:spLocks noChangeArrowheads="1"/>
              </p:cNvSpPr>
              <p:nvPr/>
            </p:nvSpPr>
            <p:spPr bwMode="auto">
              <a:xfrm>
                <a:off x="4416"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68" name="Rectangle 19">
                <a:extLst>
                  <a:ext uri="{FF2B5EF4-FFF2-40B4-BE49-F238E27FC236}">
                    <a16:creationId xmlns:a16="http://schemas.microsoft.com/office/drawing/2014/main" id="{CBFEB63A-3D8B-045E-7355-0B1D30E000F7}"/>
                  </a:ext>
                </a:extLst>
              </p:cNvPr>
              <p:cNvSpPr>
                <a:spLocks noChangeArrowheads="1"/>
              </p:cNvSpPr>
              <p:nvPr/>
            </p:nvSpPr>
            <p:spPr bwMode="auto">
              <a:xfrm>
                <a:off x="4848"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69" name="Rectangle 20">
                <a:extLst>
                  <a:ext uri="{FF2B5EF4-FFF2-40B4-BE49-F238E27FC236}">
                    <a16:creationId xmlns:a16="http://schemas.microsoft.com/office/drawing/2014/main" id="{0F78BA0A-A8FA-4F85-0113-3E11127BBEAB}"/>
                  </a:ext>
                </a:extLst>
              </p:cNvPr>
              <p:cNvSpPr>
                <a:spLocks noChangeArrowheads="1"/>
              </p:cNvSpPr>
              <p:nvPr/>
            </p:nvSpPr>
            <p:spPr bwMode="auto">
              <a:xfrm>
                <a:off x="4848"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70" name="Rectangle 21">
                <a:extLst>
                  <a:ext uri="{FF2B5EF4-FFF2-40B4-BE49-F238E27FC236}">
                    <a16:creationId xmlns:a16="http://schemas.microsoft.com/office/drawing/2014/main" id="{AA12BE3D-3425-0173-2735-F9C60C92B902}"/>
                  </a:ext>
                </a:extLst>
              </p:cNvPr>
              <p:cNvSpPr>
                <a:spLocks noChangeArrowheads="1"/>
              </p:cNvSpPr>
              <p:nvPr/>
            </p:nvSpPr>
            <p:spPr bwMode="auto">
              <a:xfrm>
                <a:off x="3984" y="1920"/>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71" name="Rectangle 22">
                <a:extLst>
                  <a:ext uri="{FF2B5EF4-FFF2-40B4-BE49-F238E27FC236}">
                    <a16:creationId xmlns:a16="http://schemas.microsoft.com/office/drawing/2014/main" id="{F06F0680-1226-4DC3-D1F9-1CB632F7E38D}"/>
                  </a:ext>
                </a:extLst>
              </p:cNvPr>
              <p:cNvSpPr>
                <a:spLocks noChangeArrowheads="1"/>
              </p:cNvSpPr>
              <p:nvPr/>
            </p:nvSpPr>
            <p:spPr bwMode="auto">
              <a:xfrm>
                <a:off x="4416" y="1920"/>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72" name="Rectangle 23">
                <a:extLst>
                  <a:ext uri="{FF2B5EF4-FFF2-40B4-BE49-F238E27FC236}">
                    <a16:creationId xmlns:a16="http://schemas.microsoft.com/office/drawing/2014/main" id="{EB140A35-3B67-5B5C-5354-5C28BCDFF1B6}"/>
                  </a:ext>
                </a:extLst>
              </p:cNvPr>
              <p:cNvSpPr>
                <a:spLocks noChangeArrowheads="1"/>
              </p:cNvSpPr>
              <p:nvPr/>
            </p:nvSpPr>
            <p:spPr bwMode="auto">
              <a:xfrm>
                <a:off x="4848" y="1920"/>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grpSp>
        <p:sp>
          <p:nvSpPr>
            <p:cNvPr id="54" name="Oval 24">
              <a:extLst>
                <a:ext uri="{FF2B5EF4-FFF2-40B4-BE49-F238E27FC236}">
                  <a16:creationId xmlns:a16="http://schemas.microsoft.com/office/drawing/2014/main" id="{C1C66222-C491-4C35-B277-CC0672A04FD1}"/>
                </a:ext>
              </a:extLst>
            </p:cNvPr>
            <p:cNvSpPr>
              <a:spLocks noChangeArrowheads="1"/>
            </p:cNvSpPr>
            <p:nvPr/>
          </p:nvSpPr>
          <p:spPr bwMode="auto">
            <a:xfrm>
              <a:off x="8082593" y="5552789"/>
              <a:ext cx="152400" cy="152400"/>
            </a:xfrm>
            <a:prstGeom prst="ellipse">
              <a:avLst/>
            </a:prstGeom>
            <a:solidFill>
              <a:schemeClr val="accent1"/>
            </a:solidFill>
            <a:ln w="12700">
              <a:noFill/>
              <a:round/>
              <a:headEnd/>
              <a:tailEnd/>
            </a:ln>
          </p:spPr>
          <p:txBody>
            <a:bodyPr wrap="none" anchor="ctr"/>
            <a:lstStyle/>
            <a:p>
              <a:endParaRPr lang="en-US" dirty="0">
                <a:latin typeface="Calibri" panose="020F0502020204030204" pitchFamily="34" charset="0"/>
              </a:endParaRPr>
            </a:p>
          </p:txBody>
        </p:sp>
        <p:sp>
          <p:nvSpPr>
            <p:cNvPr id="55" name="Oval 25">
              <a:extLst>
                <a:ext uri="{FF2B5EF4-FFF2-40B4-BE49-F238E27FC236}">
                  <a16:creationId xmlns:a16="http://schemas.microsoft.com/office/drawing/2014/main" id="{7DA9BBB9-B441-F71D-DF38-FBC8D0B2AC08}"/>
                </a:ext>
              </a:extLst>
            </p:cNvPr>
            <p:cNvSpPr>
              <a:spLocks noChangeArrowheads="1"/>
            </p:cNvSpPr>
            <p:nvPr/>
          </p:nvSpPr>
          <p:spPr bwMode="auto">
            <a:xfrm>
              <a:off x="7974617" y="4679467"/>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56" name="Oval 26">
              <a:extLst>
                <a:ext uri="{FF2B5EF4-FFF2-40B4-BE49-F238E27FC236}">
                  <a16:creationId xmlns:a16="http://schemas.microsoft.com/office/drawing/2014/main" id="{E45A1813-F553-B4FF-803E-AC22B1A3AE79}"/>
                </a:ext>
              </a:extLst>
            </p:cNvPr>
            <p:cNvSpPr>
              <a:spLocks noChangeArrowheads="1"/>
            </p:cNvSpPr>
            <p:nvPr/>
          </p:nvSpPr>
          <p:spPr bwMode="auto">
            <a:xfrm>
              <a:off x="7882440" y="6053308"/>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57" name="Oval 27">
              <a:extLst>
                <a:ext uri="{FF2B5EF4-FFF2-40B4-BE49-F238E27FC236}">
                  <a16:creationId xmlns:a16="http://schemas.microsoft.com/office/drawing/2014/main" id="{A71CDC49-7006-0965-1AC4-75107C03D17A}"/>
                </a:ext>
              </a:extLst>
            </p:cNvPr>
            <p:cNvSpPr>
              <a:spLocks noChangeArrowheads="1"/>
            </p:cNvSpPr>
            <p:nvPr/>
          </p:nvSpPr>
          <p:spPr bwMode="auto">
            <a:xfrm>
              <a:off x="7277101" y="5869532"/>
              <a:ext cx="152400" cy="152400"/>
            </a:xfrm>
            <a:prstGeom prst="ellipse">
              <a:avLst/>
            </a:prstGeom>
            <a:solidFill>
              <a:schemeClr val="accent3"/>
            </a:solidFill>
            <a:ln w="12700">
              <a:noFill/>
              <a:round/>
              <a:headEnd/>
              <a:tailEnd/>
            </a:ln>
          </p:spPr>
          <p:txBody>
            <a:bodyPr wrap="none" anchor="ctr"/>
            <a:lstStyle/>
            <a:p>
              <a:endParaRPr lang="en-US" dirty="0">
                <a:latin typeface="Calibri" panose="020F0502020204030204" pitchFamily="34" charset="0"/>
              </a:endParaRPr>
            </a:p>
          </p:txBody>
        </p:sp>
        <p:sp>
          <p:nvSpPr>
            <p:cNvPr id="58" name="Oval 28">
              <a:extLst>
                <a:ext uri="{FF2B5EF4-FFF2-40B4-BE49-F238E27FC236}">
                  <a16:creationId xmlns:a16="http://schemas.microsoft.com/office/drawing/2014/main" id="{1C24537B-85C5-0CBC-FAA6-C22F309308DE}"/>
                </a:ext>
              </a:extLst>
            </p:cNvPr>
            <p:cNvSpPr>
              <a:spLocks noChangeArrowheads="1"/>
            </p:cNvSpPr>
            <p:nvPr/>
          </p:nvSpPr>
          <p:spPr bwMode="auto">
            <a:xfrm>
              <a:off x="6566004" y="6053308"/>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59" name="Oval 29">
              <a:extLst>
                <a:ext uri="{FF2B5EF4-FFF2-40B4-BE49-F238E27FC236}">
                  <a16:creationId xmlns:a16="http://schemas.microsoft.com/office/drawing/2014/main" id="{2F12F618-4057-5F43-D277-69F4DD77AC30}"/>
                </a:ext>
              </a:extLst>
            </p:cNvPr>
            <p:cNvSpPr>
              <a:spLocks noChangeArrowheads="1"/>
            </p:cNvSpPr>
            <p:nvPr/>
          </p:nvSpPr>
          <p:spPr bwMode="auto">
            <a:xfrm>
              <a:off x="8114880" y="5914914"/>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60" name="Oval 30">
              <a:extLst>
                <a:ext uri="{FF2B5EF4-FFF2-40B4-BE49-F238E27FC236}">
                  <a16:creationId xmlns:a16="http://schemas.microsoft.com/office/drawing/2014/main" id="{F7C4937D-F580-B30E-8BA7-71D065C4A0A4}"/>
                </a:ext>
              </a:extLst>
            </p:cNvPr>
            <p:cNvSpPr>
              <a:spLocks noChangeArrowheads="1"/>
            </p:cNvSpPr>
            <p:nvPr/>
          </p:nvSpPr>
          <p:spPr bwMode="auto">
            <a:xfrm>
              <a:off x="7391400" y="60960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61" name="Oval 31">
              <a:extLst>
                <a:ext uri="{FF2B5EF4-FFF2-40B4-BE49-F238E27FC236}">
                  <a16:creationId xmlns:a16="http://schemas.microsoft.com/office/drawing/2014/main" id="{C0A799EB-21AB-31CA-21F7-5AB443C412B3}"/>
                </a:ext>
              </a:extLst>
            </p:cNvPr>
            <p:cNvSpPr>
              <a:spLocks noChangeArrowheads="1"/>
            </p:cNvSpPr>
            <p:nvPr/>
          </p:nvSpPr>
          <p:spPr bwMode="auto">
            <a:xfrm>
              <a:off x="7848600" y="53340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62" name="Oval 32">
              <a:extLst>
                <a:ext uri="{FF2B5EF4-FFF2-40B4-BE49-F238E27FC236}">
                  <a16:creationId xmlns:a16="http://schemas.microsoft.com/office/drawing/2014/main" id="{298CB07B-6464-8E6F-D9E4-51E7A91B0CE1}"/>
                </a:ext>
              </a:extLst>
            </p:cNvPr>
            <p:cNvSpPr>
              <a:spLocks noChangeArrowheads="1"/>
            </p:cNvSpPr>
            <p:nvPr/>
          </p:nvSpPr>
          <p:spPr bwMode="auto">
            <a:xfrm>
              <a:off x="7162800" y="60960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63" name="Oval 33">
              <a:extLst>
                <a:ext uri="{FF2B5EF4-FFF2-40B4-BE49-F238E27FC236}">
                  <a16:creationId xmlns:a16="http://schemas.microsoft.com/office/drawing/2014/main" id="{B803B713-1A3E-F4F0-2BB3-3A7BC4FB18CB}"/>
                </a:ext>
              </a:extLst>
            </p:cNvPr>
            <p:cNvSpPr>
              <a:spLocks noChangeArrowheads="1"/>
            </p:cNvSpPr>
            <p:nvPr/>
          </p:nvSpPr>
          <p:spPr bwMode="auto">
            <a:xfrm>
              <a:off x="7277101" y="5371788"/>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grpSp>
      <p:sp>
        <p:nvSpPr>
          <p:cNvPr id="73" name="TextBox 69">
            <a:extLst>
              <a:ext uri="{FF2B5EF4-FFF2-40B4-BE49-F238E27FC236}">
                <a16:creationId xmlns:a16="http://schemas.microsoft.com/office/drawing/2014/main" id="{14EDC5B2-D511-A6FE-6822-CE7D7447B9F9}"/>
              </a:ext>
            </a:extLst>
          </p:cNvPr>
          <p:cNvSpPr txBox="1">
            <a:spLocks noChangeArrowheads="1"/>
          </p:cNvSpPr>
          <p:nvPr/>
        </p:nvSpPr>
        <p:spPr bwMode="auto">
          <a:xfrm>
            <a:off x="10520598" y="3893553"/>
            <a:ext cx="935832" cy="2462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sz="1400" dirty="0">
                <a:latin typeface="+mn-lt"/>
                <a:cs typeface="Calibri"/>
              </a:rPr>
              <a:t>Particles</a:t>
            </a:r>
          </a:p>
          <a:p>
            <a:pPr algn="ctr" eaLnBrk="1" hangingPunct="1"/>
            <a:r>
              <a:rPr lang="en-US" sz="1400" dirty="0">
                <a:solidFill>
                  <a:schemeClr val="accent2"/>
                </a:solidFill>
                <a:latin typeface="+mn-lt"/>
                <a:cs typeface="Calibri"/>
              </a:rPr>
              <a:t>(3,2)</a:t>
            </a:r>
          </a:p>
          <a:p>
            <a:pPr algn="ctr" eaLnBrk="1" hangingPunct="1"/>
            <a:r>
              <a:rPr lang="en-US" sz="1400" dirty="0">
                <a:solidFill>
                  <a:schemeClr val="accent2"/>
                </a:solidFill>
                <a:latin typeface="+mn-lt"/>
                <a:cs typeface="Calibri"/>
              </a:rPr>
              <a:t>(2,3)</a:t>
            </a:r>
          </a:p>
          <a:p>
            <a:pPr algn="ctr" eaLnBrk="1" hangingPunct="1"/>
            <a:r>
              <a:rPr lang="en-US" sz="1400" dirty="0">
                <a:solidFill>
                  <a:schemeClr val="accent3"/>
                </a:solidFill>
                <a:latin typeface="+mn-lt"/>
                <a:cs typeface="Calibri"/>
              </a:rPr>
              <a:t>(3,2)</a:t>
            </a:r>
          </a:p>
          <a:p>
            <a:pPr algn="ctr" eaLnBrk="1" hangingPunct="1"/>
            <a:r>
              <a:rPr lang="en-US" sz="1400" dirty="0">
                <a:solidFill>
                  <a:schemeClr val="accent2"/>
                </a:solidFill>
                <a:latin typeface="+mn-lt"/>
                <a:cs typeface="Calibri"/>
              </a:rPr>
              <a:t>(3,1)</a:t>
            </a:r>
          </a:p>
          <a:p>
            <a:pPr algn="ctr" eaLnBrk="1" hangingPunct="1"/>
            <a:r>
              <a:rPr lang="en-US" sz="1400" dirty="0">
                <a:solidFill>
                  <a:schemeClr val="accent2"/>
                </a:solidFill>
                <a:latin typeface="+mn-lt"/>
                <a:cs typeface="Calibri"/>
              </a:rPr>
              <a:t>(3,3)</a:t>
            </a:r>
          </a:p>
          <a:p>
            <a:pPr algn="ctr" eaLnBrk="1" hangingPunct="1"/>
            <a:r>
              <a:rPr lang="en-US" sz="1400" dirty="0">
                <a:solidFill>
                  <a:schemeClr val="accent2"/>
                </a:solidFill>
                <a:latin typeface="+mn-lt"/>
                <a:cs typeface="Calibri"/>
              </a:rPr>
              <a:t>(3,2)</a:t>
            </a:r>
          </a:p>
          <a:p>
            <a:pPr algn="ctr" eaLnBrk="1" hangingPunct="1"/>
            <a:r>
              <a:rPr lang="en-US" sz="1400" dirty="0">
                <a:solidFill>
                  <a:schemeClr val="accent2"/>
                </a:solidFill>
                <a:latin typeface="+mn-lt"/>
                <a:cs typeface="Calibri"/>
              </a:rPr>
              <a:t>(1,3)</a:t>
            </a:r>
          </a:p>
          <a:p>
            <a:pPr algn="ctr" eaLnBrk="1" hangingPunct="1"/>
            <a:r>
              <a:rPr lang="en-US" sz="1400" dirty="0">
                <a:solidFill>
                  <a:schemeClr val="accent1"/>
                </a:solidFill>
                <a:latin typeface="+mn-lt"/>
                <a:cs typeface="Calibri"/>
              </a:rPr>
              <a:t>(2,3)</a:t>
            </a:r>
          </a:p>
          <a:p>
            <a:pPr algn="ctr" eaLnBrk="1" hangingPunct="1"/>
            <a:r>
              <a:rPr lang="en-US" sz="1400" dirty="0">
                <a:solidFill>
                  <a:schemeClr val="accent2"/>
                </a:solidFill>
                <a:latin typeface="+mn-lt"/>
                <a:cs typeface="Calibri"/>
              </a:rPr>
              <a:t>(3,2)</a:t>
            </a:r>
          </a:p>
          <a:p>
            <a:pPr algn="ctr" eaLnBrk="1" hangingPunct="1"/>
            <a:r>
              <a:rPr lang="en-US" sz="1400" dirty="0">
                <a:solidFill>
                  <a:schemeClr val="accent2"/>
                </a:solidFill>
                <a:latin typeface="+mn-lt"/>
                <a:cs typeface="Calibri"/>
              </a:rPr>
              <a:t>(2,2)</a:t>
            </a:r>
          </a:p>
        </p:txBody>
      </p:sp>
    </p:spTree>
    <p:extLst>
      <p:ext uri="{BB962C8B-B14F-4D97-AF65-F5344CB8AC3E}">
        <p14:creationId xmlns:p14="http://schemas.microsoft.com/office/powerpoint/2010/main" val="2785095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E4908-BB02-E986-1F75-A4DF3130F2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2BF1C8-09C5-16D0-8F92-6950EB6531CC}"/>
              </a:ext>
            </a:extLst>
          </p:cNvPr>
          <p:cNvSpPr>
            <a:spLocks noGrp="1"/>
          </p:cNvSpPr>
          <p:nvPr>
            <p:ph type="title"/>
          </p:nvPr>
        </p:nvSpPr>
        <p:spPr/>
        <p:txBody>
          <a:bodyPr/>
          <a:lstStyle/>
          <a:p>
            <a:r>
              <a:rPr lang="en-US" dirty="0"/>
              <a:t>Particle Filtering </a:t>
            </a:r>
            <a:r>
              <a:rPr lang="en-US" dirty="0">
                <a:solidFill>
                  <a:schemeClr val="accent2"/>
                </a:solidFill>
              </a:rPr>
              <a:t>Update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AF9C2406-7011-8563-1A84-720AEE006756}"/>
                  </a:ext>
                </a:extLst>
              </p:cNvPr>
              <p:cNvSpPr>
                <a:spLocks noGrp="1"/>
              </p:cNvSpPr>
              <p:nvPr>
                <p:ph idx="1"/>
              </p:nvPr>
            </p:nvSpPr>
            <p:spPr>
              <a:xfrm>
                <a:off x="497158" y="1590261"/>
                <a:ext cx="7672481" cy="4606139"/>
              </a:xfrm>
            </p:spPr>
            <p:txBody>
              <a:bodyPr/>
              <a:lstStyle/>
              <a:p>
                <a:pPr>
                  <a:lnSpc>
                    <a:spcPct val="100000"/>
                  </a:lnSpc>
                </a:pPr>
                <a:r>
                  <a:rPr lang="en-US" dirty="0"/>
                  <a:t>After observing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𝑡</m:t>
                        </m:r>
                        <m:r>
                          <a:rPr lang="en-US" b="0" i="1" smtClean="0">
                            <a:latin typeface="Cambria Math" panose="02040503050406030204" pitchFamily="18" charset="0"/>
                          </a:rPr>
                          <m:t>+1</m:t>
                        </m:r>
                      </m:sub>
                    </m:sSub>
                  </m:oMath>
                </a14:m>
                <a:r>
                  <a:rPr lang="en-US" dirty="0"/>
                  <a:t>:</a:t>
                </a:r>
              </a:p>
              <a:p>
                <a:pPr lvl="1"/>
                <a:r>
                  <a:rPr lang="en-US" dirty="0"/>
                  <a:t>As in likelihood weighting, weight each sample based on the evidence</a:t>
                </a:r>
              </a:p>
              <a:p>
                <a:pPr marL="457200" lvl="1" indent="0">
                  <a:buNone/>
                </a:pPr>
                <a14:m>
                  <m:oMathPara xmlns:m="http://schemas.openxmlformats.org/officeDocument/2006/math">
                    <m:oMathParaPr>
                      <m:jc m:val="centerGroup"/>
                    </m:oMathParaPr>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𝑤</m:t>
                          </m:r>
                        </m:e>
                        <m:sup>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𝑡</m:t>
                          </m:r>
                          <m:r>
                            <a:rPr lang="en-US" b="0" i="1" smtClean="0">
                              <a:latin typeface="Cambria Math" panose="02040503050406030204" pitchFamily="18" charset="0"/>
                            </a:rPr>
                            <m:t>+1</m:t>
                          </m:r>
                        </m:sub>
                        <m:sup>
                          <m:d>
                            <m:dPr>
                              <m:ctrlPr>
                                <a:rPr lang="en-US" b="0" i="1" smtClean="0">
                                  <a:latin typeface="Cambria Math" panose="02040503050406030204" pitchFamily="18" charset="0"/>
                                </a:rPr>
                              </m:ctrlPr>
                            </m:dPr>
                            <m:e>
                              <m:r>
                                <a:rPr lang="en-US" b="0" i="1" smtClean="0">
                                  <a:latin typeface="Cambria Math" panose="02040503050406030204" pitchFamily="18" charset="0"/>
                                </a:rPr>
                                <m:t>𝑗</m:t>
                              </m:r>
                            </m:e>
                          </m:d>
                        </m:sup>
                      </m:sSubSup>
                      <m:r>
                        <a:rPr lang="en-US" b="0" i="1" smtClean="0">
                          <a:latin typeface="Cambria Math" panose="02040503050406030204" pitchFamily="18" charset="0"/>
                        </a:rPr>
                        <m:t>)</m:t>
                      </m:r>
                    </m:oMath>
                  </m:oMathPara>
                </a14:m>
                <a:endParaRPr lang="en-US" dirty="0"/>
              </a:p>
              <a:p>
                <a:pPr lvl="1"/>
                <a:endParaRPr lang="en-US" dirty="0"/>
              </a:p>
              <a:p>
                <a:pPr lvl="1"/>
                <a:r>
                  <a:rPr lang="en-US" dirty="0"/>
                  <a:t>Normalize by the weights: particles that fit the data better get higher weights, others get lower weights</a:t>
                </a:r>
              </a:p>
              <a:p>
                <a:pPr lvl="1"/>
                <a:r>
                  <a:rPr lang="en-US" dirty="0"/>
                  <a:t>For example, with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=(3,2)</m:t>
                    </m:r>
                  </m:oMath>
                </a14:m>
                <a:endParaRPr lang="en-US" dirty="0"/>
              </a:p>
              <a:p>
                <a:pPr lvl="1"/>
                <a:endParaRPr lang="en-US" dirty="0"/>
              </a:p>
              <a:p>
                <a:pPr marL="457200" lvl="1" indent="0">
                  <a:buNone/>
                </a:pPr>
                <a14:m>
                  <m:oMathPara xmlns:m="http://schemas.openxmlformats.org/officeDocument/2006/math">
                    <m:oMathParaPr>
                      <m:jc m:val="centerGroup"/>
                    </m:oMathParaPr>
                    <m:oMath xmlns:m="http://schemas.openxmlformats.org/officeDocument/2006/math">
                      <m:sSup>
                        <m:sSupPr>
                          <m:ctrlPr>
                            <a:rPr lang="en-US" b="0" i="1" smtClean="0">
                              <a:solidFill>
                                <a:schemeClr val="accent3"/>
                              </a:solidFill>
                              <a:latin typeface="Cambria Math" panose="02040503050406030204" pitchFamily="18" charset="0"/>
                            </a:rPr>
                          </m:ctrlPr>
                        </m:sSupPr>
                        <m:e>
                          <m:r>
                            <a:rPr lang="en-US" b="0" i="1" smtClean="0">
                              <a:solidFill>
                                <a:schemeClr val="accent3"/>
                              </a:solidFill>
                              <a:latin typeface="Cambria Math" panose="02040503050406030204" pitchFamily="18" charset="0"/>
                            </a:rPr>
                            <m:t>𝑤</m:t>
                          </m:r>
                        </m:e>
                        <m:sup>
                          <m:r>
                            <a:rPr lang="en-US" b="0" i="1" smtClean="0">
                              <a:solidFill>
                                <a:schemeClr val="accent3"/>
                              </a:solidFill>
                              <a:latin typeface="Cambria Math" panose="02040503050406030204" pitchFamily="18" charset="0"/>
                            </a:rPr>
                            <m:t>(</m:t>
                          </m:r>
                          <m:r>
                            <m:rPr>
                              <m:sty m:val="p"/>
                            </m:rPr>
                            <a:rPr lang="en-US" b="0" i="0" smtClean="0">
                              <a:solidFill>
                                <a:schemeClr val="accent3"/>
                              </a:solidFill>
                              <a:latin typeface="Cambria Math" panose="02040503050406030204" pitchFamily="18" charset="0"/>
                            </a:rPr>
                            <m:t>green</m:t>
                          </m:r>
                          <m:r>
                            <a:rPr lang="en-US" b="0" i="1" smtClean="0">
                              <a:solidFill>
                                <a:schemeClr val="accent3"/>
                              </a:solidFill>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d>
                            <m:dPr>
                              <m:ctrlPr>
                                <a:rPr lang="en-US" b="0" i="1" smtClean="0">
                                  <a:latin typeface="Cambria Math" panose="02040503050406030204" pitchFamily="18" charset="0"/>
                                </a:rPr>
                              </m:ctrlPr>
                            </m:dPr>
                            <m:e>
                              <m:r>
                                <a:rPr lang="en-US" b="0" i="1" smtClean="0">
                                  <a:latin typeface="Cambria Math" panose="02040503050406030204" pitchFamily="18" charset="0"/>
                                </a:rPr>
                                <m:t>3,2</m:t>
                              </m:r>
                            </m:e>
                          </m:d>
                          <m:r>
                            <a:rPr lang="en-US" b="0" i="1" smtClean="0">
                              <a:latin typeface="Cambria Math" panose="02040503050406030204" pitchFamily="18" charset="0"/>
                            </a:rPr>
                            <m:t>|(3,2)</m:t>
                          </m:r>
                        </m:e>
                      </m:d>
                      <m:r>
                        <a:rPr lang="en-US" b="0" i="1" smtClean="0">
                          <a:latin typeface="Cambria Math" panose="02040503050406030204" pitchFamily="18" charset="0"/>
                        </a:rPr>
                        <m:t>=0.9</m:t>
                      </m:r>
                    </m:oMath>
                  </m:oMathPara>
                </a14:m>
                <a:endParaRPr lang="en-US" dirty="0"/>
              </a:p>
              <a:p>
                <a:pPr marL="457200" lvl="1" indent="0">
                  <a:buNone/>
                </a:pPr>
                <a:endParaRPr lang="en-US" dirty="0"/>
              </a:p>
              <a:p>
                <a:pPr marL="457200" lvl="1" indent="0">
                  <a:buNone/>
                </a:pPr>
                <a14:m>
                  <m:oMathPara xmlns:m="http://schemas.openxmlformats.org/officeDocument/2006/math">
                    <m:oMathParaPr>
                      <m:jc m:val="centerGroup"/>
                    </m:oMathParaPr>
                    <m:oMath xmlns:m="http://schemas.openxmlformats.org/officeDocument/2006/math">
                      <m:sSup>
                        <m:sSupPr>
                          <m:ctrlPr>
                            <a:rPr lang="en-US" b="0" i="1" smtClean="0">
                              <a:solidFill>
                                <a:schemeClr val="accent1"/>
                              </a:solidFill>
                              <a:latin typeface="Cambria Math" panose="02040503050406030204" pitchFamily="18" charset="0"/>
                            </a:rPr>
                          </m:ctrlPr>
                        </m:sSupPr>
                        <m:e>
                          <m:r>
                            <a:rPr lang="en-US" b="0" i="1" smtClean="0">
                              <a:solidFill>
                                <a:schemeClr val="accent1"/>
                              </a:solidFill>
                              <a:latin typeface="Cambria Math" panose="02040503050406030204" pitchFamily="18" charset="0"/>
                            </a:rPr>
                            <m:t>𝑤</m:t>
                          </m:r>
                        </m:e>
                        <m:sup>
                          <m:r>
                            <a:rPr lang="en-US" b="0" i="1" smtClean="0">
                              <a:solidFill>
                                <a:schemeClr val="accent1"/>
                              </a:solidFill>
                              <a:latin typeface="Cambria Math" panose="02040503050406030204" pitchFamily="18" charset="0"/>
                            </a:rPr>
                            <m:t>(</m:t>
                          </m:r>
                          <m:r>
                            <m:rPr>
                              <m:sty m:val="p"/>
                            </m:rPr>
                            <a:rPr lang="en-US" b="0" i="0" smtClean="0">
                              <a:solidFill>
                                <a:schemeClr val="accent1"/>
                              </a:solidFill>
                              <a:latin typeface="Cambria Math" panose="02040503050406030204" pitchFamily="18" charset="0"/>
                            </a:rPr>
                            <m:t>blue</m:t>
                          </m:r>
                          <m:r>
                            <a:rPr lang="en-US" b="0" i="1" smtClean="0">
                              <a:solidFill>
                                <a:schemeClr val="accent1"/>
                              </a:solidFill>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d>
                            <m:dPr>
                              <m:ctrlPr>
                                <a:rPr lang="en-US" b="0" i="1" smtClean="0">
                                  <a:latin typeface="Cambria Math" panose="02040503050406030204" pitchFamily="18" charset="0"/>
                                </a:rPr>
                              </m:ctrlPr>
                            </m:dPr>
                            <m:e>
                              <m:r>
                                <a:rPr lang="en-US" b="0" i="1" smtClean="0">
                                  <a:latin typeface="Cambria Math" panose="02040503050406030204" pitchFamily="18" charset="0"/>
                                </a:rPr>
                                <m:t>3,2</m:t>
                              </m:r>
                            </m:e>
                          </m:d>
                          <m:r>
                            <a:rPr lang="en-US" b="0" i="1" smtClean="0">
                              <a:latin typeface="Cambria Math" panose="02040503050406030204" pitchFamily="18" charset="0"/>
                            </a:rPr>
                            <m:t>|(2,3)</m:t>
                          </m:r>
                        </m:e>
                      </m:d>
                      <m:r>
                        <a:rPr lang="en-US" b="0" i="1" smtClean="0">
                          <a:latin typeface="Cambria Math" panose="02040503050406030204" pitchFamily="18" charset="0"/>
                        </a:rPr>
                        <m:t>=0.2</m:t>
                      </m:r>
                    </m:oMath>
                  </m:oMathPara>
                </a14:m>
                <a:endParaRPr lang="en-US" dirty="0"/>
              </a:p>
            </p:txBody>
          </p:sp>
        </mc:Choice>
        <mc:Fallback>
          <p:sp>
            <p:nvSpPr>
              <p:cNvPr id="3" name="Content Placeholder 2">
                <a:extLst>
                  <a:ext uri="{FF2B5EF4-FFF2-40B4-BE49-F238E27FC236}">
                    <a16:creationId xmlns:a16="http://schemas.microsoft.com/office/drawing/2014/main" id="{AF9C2406-7011-8563-1A84-720AEE006756}"/>
                  </a:ext>
                </a:extLst>
              </p:cNvPr>
              <p:cNvSpPr>
                <a:spLocks noGrp="1" noRot="1" noChangeAspect="1" noMove="1" noResize="1" noEditPoints="1" noAdjustHandles="1" noChangeArrowheads="1" noChangeShapeType="1" noTextEdit="1"/>
              </p:cNvSpPr>
              <p:nvPr>
                <p:ph idx="1"/>
              </p:nvPr>
            </p:nvSpPr>
            <p:spPr>
              <a:xfrm>
                <a:off x="497158" y="1590261"/>
                <a:ext cx="7672481" cy="4606139"/>
              </a:xfrm>
              <a:blipFill>
                <a:blip r:embed="rId2"/>
                <a:stretch>
                  <a:fillRect l="-1157" t="-1102"/>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66F21241-0368-F5F7-3037-4C9CE8EDBD9C}"/>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C0DEDCE6-5748-453B-5D74-542BE7270AA3}"/>
              </a:ext>
            </a:extLst>
          </p:cNvPr>
          <p:cNvSpPr>
            <a:spLocks noGrp="1"/>
          </p:cNvSpPr>
          <p:nvPr>
            <p:ph type="sldNum" sz="quarter" idx="12"/>
          </p:nvPr>
        </p:nvSpPr>
        <p:spPr/>
        <p:txBody>
          <a:bodyPr/>
          <a:lstStyle/>
          <a:p>
            <a:fld id="{0C6CD854-DD62-6C4B-87F1-66B34D688D3F}" type="slidenum">
              <a:rPr lang="en-US" smtClean="0"/>
              <a:t>41</a:t>
            </a:fld>
            <a:endParaRPr lang="en-US" dirty="0"/>
          </a:p>
        </p:txBody>
      </p:sp>
      <p:grpSp>
        <p:nvGrpSpPr>
          <p:cNvPr id="6" name="Group 37" descr="3x3 grid with particles in the following positions: 1 particle in (1,2); 2 particles in (2,3); 2 particles in (3,2); 5 particles in (3,3).">
            <a:extLst>
              <a:ext uri="{FF2B5EF4-FFF2-40B4-BE49-F238E27FC236}">
                <a16:creationId xmlns:a16="http://schemas.microsoft.com/office/drawing/2014/main" id="{132F4CF5-4558-3579-AE26-70D3D9087AF0}"/>
              </a:ext>
            </a:extLst>
          </p:cNvPr>
          <p:cNvGrpSpPr>
            <a:grpSpLocks/>
          </p:cNvGrpSpPr>
          <p:nvPr/>
        </p:nvGrpSpPr>
        <p:grpSpPr bwMode="auto">
          <a:xfrm rot="16200000">
            <a:off x="8157773" y="1313217"/>
            <a:ext cx="2057400" cy="2057400"/>
            <a:chOff x="6324600" y="4419600"/>
            <a:chExt cx="2057400" cy="2057400"/>
          </a:xfrm>
          <a:solidFill>
            <a:schemeClr val="bg1"/>
          </a:solidFill>
        </p:grpSpPr>
        <p:grpSp>
          <p:nvGrpSpPr>
            <p:cNvPr id="7" name="Group 14">
              <a:extLst>
                <a:ext uri="{FF2B5EF4-FFF2-40B4-BE49-F238E27FC236}">
                  <a16:creationId xmlns:a16="http://schemas.microsoft.com/office/drawing/2014/main" id="{92351F1E-C030-0993-3B00-0AAC40C540ED}"/>
                </a:ext>
              </a:extLst>
            </p:cNvPr>
            <p:cNvGrpSpPr>
              <a:grpSpLocks/>
            </p:cNvGrpSpPr>
            <p:nvPr/>
          </p:nvGrpSpPr>
          <p:grpSpPr bwMode="auto">
            <a:xfrm>
              <a:off x="6324600" y="4419600"/>
              <a:ext cx="2057400" cy="2057400"/>
              <a:chOff x="3984" y="1056"/>
              <a:chExt cx="1296" cy="1296"/>
            </a:xfrm>
            <a:grpFill/>
          </p:grpSpPr>
          <p:sp>
            <p:nvSpPr>
              <p:cNvPr id="18" name="Rectangle 15">
                <a:extLst>
                  <a:ext uri="{FF2B5EF4-FFF2-40B4-BE49-F238E27FC236}">
                    <a16:creationId xmlns:a16="http://schemas.microsoft.com/office/drawing/2014/main" id="{73D0C955-C0B4-FE9D-88B8-AB1B3AC4ADE7}"/>
                  </a:ext>
                </a:extLst>
              </p:cNvPr>
              <p:cNvSpPr>
                <a:spLocks noChangeArrowheads="1"/>
              </p:cNvSpPr>
              <p:nvPr/>
            </p:nvSpPr>
            <p:spPr bwMode="auto">
              <a:xfrm>
                <a:off x="3984"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19" name="Rectangle 16">
                <a:extLst>
                  <a:ext uri="{FF2B5EF4-FFF2-40B4-BE49-F238E27FC236}">
                    <a16:creationId xmlns:a16="http://schemas.microsoft.com/office/drawing/2014/main" id="{8046150D-E10A-8069-29A9-1BAFBF73030B}"/>
                  </a:ext>
                </a:extLst>
              </p:cNvPr>
              <p:cNvSpPr>
                <a:spLocks noChangeArrowheads="1"/>
              </p:cNvSpPr>
              <p:nvPr/>
            </p:nvSpPr>
            <p:spPr bwMode="auto">
              <a:xfrm>
                <a:off x="4416"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0" name="Rectangle 17">
                <a:extLst>
                  <a:ext uri="{FF2B5EF4-FFF2-40B4-BE49-F238E27FC236}">
                    <a16:creationId xmlns:a16="http://schemas.microsoft.com/office/drawing/2014/main" id="{D555EC7F-67BF-C80C-0FEB-C7EC30201C2C}"/>
                  </a:ext>
                </a:extLst>
              </p:cNvPr>
              <p:cNvSpPr>
                <a:spLocks noChangeArrowheads="1"/>
              </p:cNvSpPr>
              <p:nvPr/>
            </p:nvSpPr>
            <p:spPr bwMode="auto">
              <a:xfrm>
                <a:off x="3984"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1" name="Rectangle 18">
                <a:extLst>
                  <a:ext uri="{FF2B5EF4-FFF2-40B4-BE49-F238E27FC236}">
                    <a16:creationId xmlns:a16="http://schemas.microsoft.com/office/drawing/2014/main" id="{7F166B4D-157B-59BE-8FED-EB36072423D5}"/>
                  </a:ext>
                </a:extLst>
              </p:cNvPr>
              <p:cNvSpPr>
                <a:spLocks noChangeArrowheads="1"/>
              </p:cNvSpPr>
              <p:nvPr/>
            </p:nvSpPr>
            <p:spPr bwMode="auto">
              <a:xfrm>
                <a:off x="4416"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2" name="Rectangle 19">
                <a:extLst>
                  <a:ext uri="{FF2B5EF4-FFF2-40B4-BE49-F238E27FC236}">
                    <a16:creationId xmlns:a16="http://schemas.microsoft.com/office/drawing/2014/main" id="{86A66B13-BDF1-2847-0FEE-DDF23177C1C5}"/>
                  </a:ext>
                </a:extLst>
              </p:cNvPr>
              <p:cNvSpPr>
                <a:spLocks noChangeArrowheads="1"/>
              </p:cNvSpPr>
              <p:nvPr/>
            </p:nvSpPr>
            <p:spPr bwMode="auto">
              <a:xfrm>
                <a:off x="4848"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3" name="Rectangle 20">
                <a:extLst>
                  <a:ext uri="{FF2B5EF4-FFF2-40B4-BE49-F238E27FC236}">
                    <a16:creationId xmlns:a16="http://schemas.microsoft.com/office/drawing/2014/main" id="{F7307D53-2261-96F8-30DE-1DEE4B069661}"/>
                  </a:ext>
                </a:extLst>
              </p:cNvPr>
              <p:cNvSpPr>
                <a:spLocks noChangeArrowheads="1"/>
              </p:cNvSpPr>
              <p:nvPr/>
            </p:nvSpPr>
            <p:spPr bwMode="auto">
              <a:xfrm>
                <a:off x="4848"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4" name="Rectangle 21">
                <a:extLst>
                  <a:ext uri="{FF2B5EF4-FFF2-40B4-BE49-F238E27FC236}">
                    <a16:creationId xmlns:a16="http://schemas.microsoft.com/office/drawing/2014/main" id="{3C7DECAF-1B53-665E-1029-23F31F89D577}"/>
                  </a:ext>
                </a:extLst>
              </p:cNvPr>
              <p:cNvSpPr>
                <a:spLocks noChangeArrowheads="1"/>
              </p:cNvSpPr>
              <p:nvPr/>
            </p:nvSpPr>
            <p:spPr bwMode="auto">
              <a:xfrm>
                <a:off x="3984" y="1920"/>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5" name="Rectangle 22">
                <a:extLst>
                  <a:ext uri="{FF2B5EF4-FFF2-40B4-BE49-F238E27FC236}">
                    <a16:creationId xmlns:a16="http://schemas.microsoft.com/office/drawing/2014/main" id="{DD95C482-6D34-8039-8B38-231F93429020}"/>
                  </a:ext>
                </a:extLst>
              </p:cNvPr>
              <p:cNvSpPr>
                <a:spLocks noChangeArrowheads="1"/>
              </p:cNvSpPr>
              <p:nvPr/>
            </p:nvSpPr>
            <p:spPr bwMode="auto">
              <a:xfrm>
                <a:off x="4416" y="1920"/>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26" name="Rectangle 23">
                <a:extLst>
                  <a:ext uri="{FF2B5EF4-FFF2-40B4-BE49-F238E27FC236}">
                    <a16:creationId xmlns:a16="http://schemas.microsoft.com/office/drawing/2014/main" id="{F7DBC893-687C-6D49-9F5E-E6FC5D42A493}"/>
                  </a:ext>
                </a:extLst>
              </p:cNvPr>
              <p:cNvSpPr>
                <a:spLocks noChangeArrowheads="1"/>
              </p:cNvSpPr>
              <p:nvPr/>
            </p:nvSpPr>
            <p:spPr bwMode="auto">
              <a:xfrm>
                <a:off x="4848" y="1920"/>
                <a:ext cx="432" cy="432"/>
              </a:xfrm>
              <a:prstGeom prst="rect">
                <a:avLst/>
              </a:prstGeom>
              <a:solidFill>
                <a:schemeClr val="bg1"/>
              </a:solidFill>
              <a:ln w="12700">
                <a:solidFill>
                  <a:schemeClr val="tx1"/>
                </a:solidFill>
                <a:miter lim="800000"/>
                <a:headEnd/>
                <a:tailEnd/>
              </a:ln>
            </p:spPr>
            <p:txBody>
              <a:bodyPr wrap="none" anchor="ctr"/>
              <a:lstStyle/>
              <a:p>
                <a:endParaRPr lang="en-US" dirty="0">
                  <a:latin typeface="Calibri" panose="020F0502020204030204" pitchFamily="34" charset="0"/>
                </a:endParaRPr>
              </a:p>
            </p:txBody>
          </p:sp>
        </p:grpSp>
        <p:sp>
          <p:nvSpPr>
            <p:cNvPr id="8" name="Oval 24">
              <a:extLst>
                <a:ext uri="{FF2B5EF4-FFF2-40B4-BE49-F238E27FC236}">
                  <a16:creationId xmlns:a16="http://schemas.microsoft.com/office/drawing/2014/main" id="{FF15989C-9A5F-35DA-0A48-BF0050E40241}"/>
                </a:ext>
              </a:extLst>
            </p:cNvPr>
            <p:cNvSpPr>
              <a:spLocks noChangeArrowheads="1"/>
            </p:cNvSpPr>
            <p:nvPr/>
          </p:nvSpPr>
          <p:spPr bwMode="auto">
            <a:xfrm>
              <a:off x="8077200" y="53340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9" name="Oval 25">
              <a:extLst>
                <a:ext uri="{FF2B5EF4-FFF2-40B4-BE49-F238E27FC236}">
                  <a16:creationId xmlns:a16="http://schemas.microsoft.com/office/drawing/2014/main" id="{C6C07415-15B4-5FD9-0EA1-BC022BFCF808}"/>
                </a:ext>
              </a:extLst>
            </p:cNvPr>
            <p:cNvSpPr>
              <a:spLocks noChangeArrowheads="1"/>
            </p:cNvSpPr>
            <p:nvPr/>
          </p:nvSpPr>
          <p:spPr bwMode="auto">
            <a:xfrm>
              <a:off x="7848600" y="58674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10" name="Oval 26">
              <a:extLst>
                <a:ext uri="{FF2B5EF4-FFF2-40B4-BE49-F238E27FC236}">
                  <a16:creationId xmlns:a16="http://schemas.microsoft.com/office/drawing/2014/main" id="{499E0B67-22B7-B765-EF5E-91AFCB77D005}"/>
                </a:ext>
              </a:extLst>
            </p:cNvPr>
            <p:cNvSpPr>
              <a:spLocks noChangeArrowheads="1"/>
            </p:cNvSpPr>
            <p:nvPr/>
          </p:nvSpPr>
          <p:spPr bwMode="auto">
            <a:xfrm>
              <a:off x="8001000" y="60198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11" name="Oval 27">
              <a:extLst>
                <a:ext uri="{FF2B5EF4-FFF2-40B4-BE49-F238E27FC236}">
                  <a16:creationId xmlns:a16="http://schemas.microsoft.com/office/drawing/2014/main" id="{353CAA6B-F1B6-7797-EC35-9DE53D762BDB}"/>
                </a:ext>
              </a:extLst>
            </p:cNvPr>
            <p:cNvSpPr>
              <a:spLocks noChangeArrowheads="1"/>
            </p:cNvSpPr>
            <p:nvPr/>
          </p:nvSpPr>
          <p:spPr bwMode="auto">
            <a:xfrm>
              <a:off x="7848600" y="6172200"/>
              <a:ext cx="152400" cy="152400"/>
            </a:xfrm>
            <a:prstGeom prst="ellipse">
              <a:avLst/>
            </a:prstGeom>
            <a:solidFill>
              <a:schemeClr val="accent3"/>
            </a:solidFill>
            <a:ln w="12700">
              <a:noFill/>
              <a:round/>
              <a:headEnd/>
              <a:tailEnd/>
            </a:ln>
          </p:spPr>
          <p:txBody>
            <a:bodyPr wrap="none" anchor="ctr"/>
            <a:lstStyle/>
            <a:p>
              <a:endParaRPr lang="en-US" dirty="0">
                <a:latin typeface="Calibri" panose="020F0502020204030204" pitchFamily="34" charset="0"/>
              </a:endParaRPr>
            </a:p>
          </p:txBody>
        </p:sp>
        <p:sp>
          <p:nvSpPr>
            <p:cNvPr id="12" name="Oval 28">
              <a:extLst>
                <a:ext uri="{FF2B5EF4-FFF2-40B4-BE49-F238E27FC236}">
                  <a16:creationId xmlns:a16="http://schemas.microsoft.com/office/drawing/2014/main" id="{CAE4C55E-ED84-4F42-907D-999D9DA68A46}"/>
                </a:ext>
              </a:extLst>
            </p:cNvPr>
            <p:cNvSpPr>
              <a:spLocks noChangeArrowheads="1"/>
            </p:cNvSpPr>
            <p:nvPr/>
          </p:nvSpPr>
          <p:spPr bwMode="auto">
            <a:xfrm>
              <a:off x="8153400" y="6172200"/>
              <a:ext cx="152400" cy="152400"/>
            </a:xfrm>
            <a:prstGeom prst="ellipse">
              <a:avLst/>
            </a:prstGeom>
            <a:solidFill>
              <a:schemeClr val="accent1"/>
            </a:solidFill>
            <a:ln w="12700">
              <a:noFill/>
              <a:round/>
              <a:headEnd/>
              <a:tailEnd/>
            </a:ln>
          </p:spPr>
          <p:txBody>
            <a:bodyPr wrap="none" anchor="ctr"/>
            <a:lstStyle/>
            <a:p>
              <a:endParaRPr lang="en-US" dirty="0">
                <a:latin typeface="Calibri" panose="020F0502020204030204" pitchFamily="34" charset="0"/>
              </a:endParaRPr>
            </a:p>
          </p:txBody>
        </p:sp>
        <p:sp>
          <p:nvSpPr>
            <p:cNvPr id="13" name="Oval 29">
              <a:extLst>
                <a:ext uri="{FF2B5EF4-FFF2-40B4-BE49-F238E27FC236}">
                  <a16:creationId xmlns:a16="http://schemas.microsoft.com/office/drawing/2014/main" id="{9A04D264-D15D-B87B-E2BC-5234B502270A}"/>
                </a:ext>
              </a:extLst>
            </p:cNvPr>
            <p:cNvSpPr>
              <a:spLocks noChangeArrowheads="1"/>
            </p:cNvSpPr>
            <p:nvPr/>
          </p:nvSpPr>
          <p:spPr bwMode="auto">
            <a:xfrm>
              <a:off x="8153400" y="58674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14" name="Oval 30">
              <a:extLst>
                <a:ext uri="{FF2B5EF4-FFF2-40B4-BE49-F238E27FC236}">
                  <a16:creationId xmlns:a16="http://schemas.microsoft.com/office/drawing/2014/main" id="{8C3EF38D-2089-9C68-A4CE-C16204FC7D4E}"/>
                </a:ext>
              </a:extLst>
            </p:cNvPr>
            <p:cNvSpPr>
              <a:spLocks noChangeArrowheads="1"/>
            </p:cNvSpPr>
            <p:nvPr/>
          </p:nvSpPr>
          <p:spPr bwMode="auto">
            <a:xfrm>
              <a:off x="7391400" y="60960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15" name="Oval 31">
              <a:extLst>
                <a:ext uri="{FF2B5EF4-FFF2-40B4-BE49-F238E27FC236}">
                  <a16:creationId xmlns:a16="http://schemas.microsoft.com/office/drawing/2014/main" id="{7CE4FD9B-6D07-7846-333F-431C3EEB0C0D}"/>
                </a:ext>
              </a:extLst>
            </p:cNvPr>
            <p:cNvSpPr>
              <a:spLocks noChangeArrowheads="1"/>
            </p:cNvSpPr>
            <p:nvPr/>
          </p:nvSpPr>
          <p:spPr bwMode="auto">
            <a:xfrm>
              <a:off x="7848600" y="53340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16" name="Oval 32">
              <a:extLst>
                <a:ext uri="{FF2B5EF4-FFF2-40B4-BE49-F238E27FC236}">
                  <a16:creationId xmlns:a16="http://schemas.microsoft.com/office/drawing/2014/main" id="{48226EF8-1CEB-8222-6336-86C227F5775B}"/>
                </a:ext>
              </a:extLst>
            </p:cNvPr>
            <p:cNvSpPr>
              <a:spLocks noChangeArrowheads="1"/>
            </p:cNvSpPr>
            <p:nvPr/>
          </p:nvSpPr>
          <p:spPr bwMode="auto">
            <a:xfrm>
              <a:off x="7162800" y="60960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17" name="Oval 33">
              <a:extLst>
                <a:ext uri="{FF2B5EF4-FFF2-40B4-BE49-F238E27FC236}">
                  <a16:creationId xmlns:a16="http://schemas.microsoft.com/office/drawing/2014/main" id="{B6BF270C-DEA4-621B-154A-96B9A1A6DD64}"/>
                </a:ext>
              </a:extLst>
            </p:cNvPr>
            <p:cNvSpPr>
              <a:spLocks noChangeArrowheads="1"/>
            </p:cNvSpPr>
            <p:nvPr/>
          </p:nvSpPr>
          <p:spPr bwMode="auto">
            <a:xfrm>
              <a:off x="7239000" y="46482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grpSp>
      <p:sp>
        <p:nvSpPr>
          <p:cNvPr id="51" name="TextBox 69">
            <a:extLst>
              <a:ext uri="{FF2B5EF4-FFF2-40B4-BE49-F238E27FC236}">
                <a16:creationId xmlns:a16="http://schemas.microsoft.com/office/drawing/2014/main" id="{9AC6E616-DB71-5D5E-B8AE-7812EDD7CD15}"/>
              </a:ext>
            </a:extLst>
          </p:cNvPr>
          <p:cNvSpPr txBox="1">
            <a:spLocks noChangeArrowheads="1"/>
          </p:cNvSpPr>
          <p:nvPr/>
        </p:nvSpPr>
        <p:spPr bwMode="auto">
          <a:xfrm>
            <a:off x="10520598" y="1110810"/>
            <a:ext cx="935832" cy="2462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sz="1400" dirty="0">
                <a:latin typeface="+mn-lt"/>
                <a:cs typeface="Calibri"/>
              </a:rPr>
              <a:t>Particles</a:t>
            </a:r>
          </a:p>
          <a:p>
            <a:pPr algn="ctr" eaLnBrk="1" hangingPunct="1"/>
            <a:r>
              <a:rPr lang="en-US" sz="1400" dirty="0">
                <a:solidFill>
                  <a:schemeClr val="accent2"/>
                </a:solidFill>
                <a:latin typeface="+mn-lt"/>
                <a:cs typeface="Calibri"/>
              </a:rPr>
              <a:t>(3,3)</a:t>
            </a:r>
          </a:p>
          <a:p>
            <a:pPr algn="ctr" eaLnBrk="1" hangingPunct="1"/>
            <a:r>
              <a:rPr lang="en-US" sz="1400" dirty="0">
                <a:solidFill>
                  <a:schemeClr val="accent2"/>
                </a:solidFill>
                <a:latin typeface="+mn-lt"/>
                <a:cs typeface="Calibri"/>
              </a:rPr>
              <a:t>(2,3)</a:t>
            </a:r>
          </a:p>
          <a:p>
            <a:pPr algn="ctr" eaLnBrk="1" hangingPunct="1"/>
            <a:r>
              <a:rPr lang="en-US" sz="1400" dirty="0">
                <a:solidFill>
                  <a:schemeClr val="accent3"/>
                </a:solidFill>
                <a:latin typeface="+mn-lt"/>
                <a:cs typeface="Calibri"/>
              </a:rPr>
              <a:t>(3,3)</a:t>
            </a:r>
          </a:p>
          <a:p>
            <a:pPr algn="ctr" eaLnBrk="1" hangingPunct="1"/>
            <a:r>
              <a:rPr lang="en-US" sz="1400" dirty="0">
                <a:solidFill>
                  <a:schemeClr val="accent2"/>
                </a:solidFill>
                <a:latin typeface="+mn-lt"/>
                <a:cs typeface="Calibri"/>
              </a:rPr>
              <a:t>(3,2)</a:t>
            </a:r>
          </a:p>
          <a:p>
            <a:pPr algn="ctr" eaLnBrk="1" hangingPunct="1"/>
            <a:r>
              <a:rPr lang="en-US" sz="1400" dirty="0">
                <a:solidFill>
                  <a:schemeClr val="accent2"/>
                </a:solidFill>
                <a:latin typeface="+mn-lt"/>
                <a:cs typeface="Calibri"/>
              </a:rPr>
              <a:t>(3,3)</a:t>
            </a:r>
          </a:p>
          <a:p>
            <a:pPr algn="ctr" eaLnBrk="1" hangingPunct="1"/>
            <a:r>
              <a:rPr lang="en-US" sz="1400" dirty="0">
                <a:solidFill>
                  <a:schemeClr val="accent2"/>
                </a:solidFill>
                <a:latin typeface="+mn-lt"/>
                <a:cs typeface="Calibri"/>
              </a:rPr>
              <a:t>(3,2)</a:t>
            </a:r>
          </a:p>
          <a:p>
            <a:pPr algn="ctr" eaLnBrk="1" hangingPunct="1"/>
            <a:r>
              <a:rPr lang="en-US" sz="1400" dirty="0">
                <a:solidFill>
                  <a:schemeClr val="accent2"/>
                </a:solidFill>
                <a:latin typeface="+mn-lt"/>
                <a:cs typeface="Calibri"/>
              </a:rPr>
              <a:t>(1,2)</a:t>
            </a:r>
          </a:p>
          <a:p>
            <a:pPr algn="ctr" eaLnBrk="1" hangingPunct="1"/>
            <a:r>
              <a:rPr lang="en-US" sz="1400" dirty="0">
                <a:solidFill>
                  <a:schemeClr val="accent1"/>
                </a:solidFill>
                <a:latin typeface="+mn-lt"/>
                <a:cs typeface="Calibri"/>
              </a:rPr>
              <a:t>(3,3)</a:t>
            </a:r>
          </a:p>
          <a:p>
            <a:pPr algn="ctr" eaLnBrk="1" hangingPunct="1"/>
            <a:r>
              <a:rPr lang="en-US" sz="1400" dirty="0">
                <a:solidFill>
                  <a:schemeClr val="accent2"/>
                </a:solidFill>
                <a:latin typeface="+mn-lt"/>
                <a:cs typeface="Calibri"/>
              </a:rPr>
              <a:t>(3,3)</a:t>
            </a:r>
          </a:p>
          <a:p>
            <a:pPr algn="ctr" eaLnBrk="1" hangingPunct="1"/>
            <a:r>
              <a:rPr lang="en-US" sz="1400" dirty="0">
                <a:solidFill>
                  <a:schemeClr val="accent2"/>
                </a:solidFill>
                <a:latin typeface="+mn-lt"/>
                <a:cs typeface="Calibri"/>
              </a:rPr>
              <a:t>(2,3)</a:t>
            </a:r>
          </a:p>
        </p:txBody>
      </p:sp>
      <p:grpSp>
        <p:nvGrpSpPr>
          <p:cNvPr id="52" name="Group 37" descr="3x3 grid with particles in the following positions: 1 particle in (1,3); 2 particles in (2,3); 1 particle in (2,2); 1 particle in (3,1); 3 particles in (3,2); 2 particles in (3,3). The position (3,2) is outlined in yellow.">
            <a:extLst>
              <a:ext uri="{FF2B5EF4-FFF2-40B4-BE49-F238E27FC236}">
                <a16:creationId xmlns:a16="http://schemas.microsoft.com/office/drawing/2014/main" id="{6215AF43-6807-D514-5C53-CC1AE71ACBA6}"/>
              </a:ext>
            </a:extLst>
          </p:cNvPr>
          <p:cNvGrpSpPr>
            <a:grpSpLocks/>
          </p:cNvGrpSpPr>
          <p:nvPr/>
        </p:nvGrpSpPr>
        <p:grpSpPr bwMode="auto">
          <a:xfrm rot="16200000">
            <a:off x="8157773" y="4095960"/>
            <a:ext cx="2057400" cy="2057400"/>
            <a:chOff x="6324600" y="4419600"/>
            <a:chExt cx="2057400" cy="2057400"/>
          </a:xfrm>
          <a:solidFill>
            <a:schemeClr val="bg1"/>
          </a:solidFill>
        </p:grpSpPr>
        <p:grpSp>
          <p:nvGrpSpPr>
            <p:cNvPr id="53" name="Group 14">
              <a:extLst>
                <a:ext uri="{FF2B5EF4-FFF2-40B4-BE49-F238E27FC236}">
                  <a16:creationId xmlns:a16="http://schemas.microsoft.com/office/drawing/2014/main" id="{86EA4C9B-5EEF-EF33-4A8C-0571CA8CF6D8}"/>
                </a:ext>
              </a:extLst>
            </p:cNvPr>
            <p:cNvGrpSpPr>
              <a:grpSpLocks/>
            </p:cNvGrpSpPr>
            <p:nvPr/>
          </p:nvGrpSpPr>
          <p:grpSpPr bwMode="auto">
            <a:xfrm>
              <a:off x="6324600" y="4419600"/>
              <a:ext cx="2057400" cy="2057400"/>
              <a:chOff x="3984" y="1056"/>
              <a:chExt cx="1296" cy="1296"/>
            </a:xfrm>
            <a:grpFill/>
          </p:grpSpPr>
          <p:sp>
            <p:nvSpPr>
              <p:cNvPr id="64" name="Rectangle 15">
                <a:extLst>
                  <a:ext uri="{FF2B5EF4-FFF2-40B4-BE49-F238E27FC236}">
                    <a16:creationId xmlns:a16="http://schemas.microsoft.com/office/drawing/2014/main" id="{98E04D50-4375-0FC4-7419-A1937E4B4885}"/>
                  </a:ext>
                </a:extLst>
              </p:cNvPr>
              <p:cNvSpPr>
                <a:spLocks noChangeArrowheads="1"/>
              </p:cNvSpPr>
              <p:nvPr/>
            </p:nvSpPr>
            <p:spPr bwMode="auto">
              <a:xfrm>
                <a:off x="3984"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65" name="Rectangle 16">
                <a:extLst>
                  <a:ext uri="{FF2B5EF4-FFF2-40B4-BE49-F238E27FC236}">
                    <a16:creationId xmlns:a16="http://schemas.microsoft.com/office/drawing/2014/main" id="{C102C636-2668-0286-46C8-E8067164C368}"/>
                  </a:ext>
                </a:extLst>
              </p:cNvPr>
              <p:cNvSpPr>
                <a:spLocks noChangeArrowheads="1"/>
              </p:cNvSpPr>
              <p:nvPr/>
            </p:nvSpPr>
            <p:spPr bwMode="auto">
              <a:xfrm>
                <a:off x="4416"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66" name="Rectangle 17">
                <a:extLst>
                  <a:ext uri="{FF2B5EF4-FFF2-40B4-BE49-F238E27FC236}">
                    <a16:creationId xmlns:a16="http://schemas.microsoft.com/office/drawing/2014/main" id="{629D683F-A42E-5B82-B3FC-ED28D59E423E}"/>
                  </a:ext>
                </a:extLst>
              </p:cNvPr>
              <p:cNvSpPr>
                <a:spLocks noChangeArrowheads="1"/>
              </p:cNvSpPr>
              <p:nvPr/>
            </p:nvSpPr>
            <p:spPr bwMode="auto">
              <a:xfrm>
                <a:off x="3984"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67" name="Rectangle 18">
                <a:extLst>
                  <a:ext uri="{FF2B5EF4-FFF2-40B4-BE49-F238E27FC236}">
                    <a16:creationId xmlns:a16="http://schemas.microsoft.com/office/drawing/2014/main" id="{8EC2A51A-FB06-0E36-F5F9-2C2C3898C648}"/>
                  </a:ext>
                </a:extLst>
              </p:cNvPr>
              <p:cNvSpPr>
                <a:spLocks noChangeArrowheads="1"/>
              </p:cNvSpPr>
              <p:nvPr/>
            </p:nvSpPr>
            <p:spPr bwMode="auto">
              <a:xfrm>
                <a:off x="4416"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68" name="Rectangle 19">
                <a:extLst>
                  <a:ext uri="{FF2B5EF4-FFF2-40B4-BE49-F238E27FC236}">
                    <a16:creationId xmlns:a16="http://schemas.microsoft.com/office/drawing/2014/main" id="{1E184937-6AF2-6609-FCF8-8844E6B977E9}"/>
                  </a:ext>
                </a:extLst>
              </p:cNvPr>
              <p:cNvSpPr>
                <a:spLocks noChangeArrowheads="1"/>
              </p:cNvSpPr>
              <p:nvPr/>
            </p:nvSpPr>
            <p:spPr bwMode="auto">
              <a:xfrm>
                <a:off x="4848"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69" name="Rectangle 20">
                <a:extLst>
                  <a:ext uri="{FF2B5EF4-FFF2-40B4-BE49-F238E27FC236}">
                    <a16:creationId xmlns:a16="http://schemas.microsoft.com/office/drawing/2014/main" id="{05A3C3C7-5E62-1B17-92C8-589101D99D48}"/>
                  </a:ext>
                </a:extLst>
              </p:cNvPr>
              <p:cNvSpPr>
                <a:spLocks noChangeArrowheads="1"/>
              </p:cNvSpPr>
              <p:nvPr/>
            </p:nvSpPr>
            <p:spPr bwMode="auto">
              <a:xfrm>
                <a:off x="4848"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70" name="Rectangle 21">
                <a:extLst>
                  <a:ext uri="{FF2B5EF4-FFF2-40B4-BE49-F238E27FC236}">
                    <a16:creationId xmlns:a16="http://schemas.microsoft.com/office/drawing/2014/main" id="{B8362342-331F-439F-F00B-AFC3B637EA5A}"/>
                  </a:ext>
                </a:extLst>
              </p:cNvPr>
              <p:cNvSpPr>
                <a:spLocks noChangeArrowheads="1"/>
              </p:cNvSpPr>
              <p:nvPr/>
            </p:nvSpPr>
            <p:spPr bwMode="auto">
              <a:xfrm>
                <a:off x="3984" y="1920"/>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72" name="Rectangle 23">
                <a:extLst>
                  <a:ext uri="{FF2B5EF4-FFF2-40B4-BE49-F238E27FC236}">
                    <a16:creationId xmlns:a16="http://schemas.microsoft.com/office/drawing/2014/main" id="{784F21B5-53F2-C975-D293-57F043A949D0}"/>
                  </a:ext>
                </a:extLst>
              </p:cNvPr>
              <p:cNvSpPr>
                <a:spLocks noChangeArrowheads="1"/>
              </p:cNvSpPr>
              <p:nvPr/>
            </p:nvSpPr>
            <p:spPr bwMode="auto">
              <a:xfrm>
                <a:off x="4848" y="1920"/>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71" name="Rectangle 22">
                <a:extLst>
                  <a:ext uri="{FF2B5EF4-FFF2-40B4-BE49-F238E27FC236}">
                    <a16:creationId xmlns:a16="http://schemas.microsoft.com/office/drawing/2014/main" id="{5A668883-ECD6-B3A0-4C79-834013D72A2E}"/>
                  </a:ext>
                </a:extLst>
              </p:cNvPr>
              <p:cNvSpPr>
                <a:spLocks noChangeArrowheads="1"/>
              </p:cNvSpPr>
              <p:nvPr/>
            </p:nvSpPr>
            <p:spPr bwMode="auto">
              <a:xfrm>
                <a:off x="4416" y="1920"/>
                <a:ext cx="432" cy="432"/>
              </a:xfrm>
              <a:prstGeom prst="rect">
                <a:avLst/>
              </a:prstGeom>
              <a:grpFill/>
              <a:ln w="57150">
                <a:solidFill>
                  <a:schemeClr val="accent5"/>
                </a:solidFill>
                <a:miter lim="800000"/>
                <a:headEnd/>
                <a:tailEnd/>
              </a:ln>
            </p:spPr>
            <p:txBody>
              <a:bodyPr wrap="none" anchor="ctr"/>
              <a:lstStyle/>
              <a:p>
                <a:endParaRPr lang="en-US" dirty="0">
                  <a:latin typeface="Calibri" panose="020F0502020204030204" pitchFamily="34" charset="0"/>
                </a:endParaRPr>
              </a:p>
            </p:txBody>
          </p:sp>
        </p:grpSp>
        <p:sp>
          <p:nvSpPr>
            <p:cNvPr id="54" name="Oval 24">
              <a:extLst>
                <a:ext uri="{FF2B5EF4-FFF2-40B4-BE49-F238E27FC236}">
                  <a16:creationId xmlns:a16="http://schemas.microsoft.com/office/drawing/2014/main" id="{79DB381C-1C6B-641F-4095-2D9FCAF65E43}"/>
                </a:ext>
              </a:extLst>
            </p:cNvPr>
            <p:cNvSpPr>
              <a:spLocks noChangeArrowheads="1"/>
            </p:cNvSpPr>
            <p:nvPr/>
          </p:nvSpPr>
          <p:spPr bwMode="auto">
            <a:xfrm>
              <a:off x="8082593" y="5552789"/>
              <a:ext cx="152400" cy="152400"/>
            </a:xfrm>
            <a:prstGeom prst="ellipse">
              <a:avLst/>
            </a:prstGeom>
            <a:solidFill>
              <a:schemeClr val="accent1"/>
            </a:solidFill>
            <a:ln w="12700">
              <a:noFill/>
              <a:round/>
              <a:headEnd/>
              <a:tailEnd/>
            </a:ln>
          </p:spPr>
          <p:txBody>
            <a:bodyPr wrap="none" anchor="ctr"/>
            <a:lstStyle/>
            <a:p>
              <a:endParaRPr lang="en-US" dirty="0">
                <a:latin typeface="Calibri" panose="020F0502020204030204" pitchFamily="34" charset="0"/>
              </a:endParaRPr>
            </a:p>
          </p:txBody>
        </p:sp>
        <p:sp>
          <p:nvSpPr>
            <p:cNvPr id="55" name="Oval 25">
              <a:extLst>
                <a:ext uri="{FF2B5EF4-FFF2-40B4-BE49-F238E27FC236}">
                  <a16:creationId xmlns:a16="http://schemas.microsoft.com/office/drawing/2014/main" id="{74AD4A1D-88C5-AC3E-9A43-0A4CA3955F96}"/>
                </a:ext>
              </a:extLst>
            </p:cNvPr>
            <p:cNvSpPr>
              <a:spLocks noChangeArrowheads="1"/>
            </p:cNvSpPr>
            <p:nvPr/>
          </p:nvSpPr>
          <p:spPr bwMode="auto">
            <a:xfrm>
              <a:off x="7974617" y="4679467"/>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56" name="Oval 26">
              <a:extLst>
                <a:ext uri="{FF2B5EF4-FFF2-40B4-BE49-F238E27FC236}">
                  <a16:creationId xmlns:a16="http://schemas.microsoft.com/office/drawing/2014/main" id="{9A570318-2059-C659-FADB-0B5277C7B37E}"/>
                </a:ext>
              </a:extLst>
            </p:cNvPr>
            <p:cNvSpPr>
              <a:spLocks noChangeArrowheads="1"/>
            </p:cNvSpPr>
            <p:nvPr/>
          </p:nvSpPr>
          <p:spPr bwMode="auto">
            <a:xfrm>
              <a:off x="7882440" y="6053308"/>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57" name="Oval 27">
              <a:extLst>
                <a:ext uri="{FF2B5EF4-FFF2-40B4-BE49-F238E27FC236}">
                  <a16:creationId xmlns:a16="http://schemas.microsoft.com/office/drawing/2014/main" id="{B70EE4C3-C1B3-5A1B-5EA7-60EC2C46E1D9}"/>
                </a:ext>
              </a:extLst>
            </p:cNvPr>
            <p:cNvSpPr>
              <a:spLocks noChangeArrowheads="1"/>
            </p:cNvSpPr>
            <p:nvPr/>
          </p:nvSpPr>
          <p:spPr bwMode="auto">
            <a:xfrm>
              <a:off x="7277101" y="5869532"/>
              <a:ext cx="152400" cy="152400"/>
            </a:xfrm>
            <a:prstGeom prst="ellipse">
              <a:avLst/>
            </a:prstGeom>
            <a:solidFill>
              <a:schemeClr val="accent3"/>
            </a:solidFill>
            <a:ln w="12700">
              <a:noFill/>
              <a:round/>
              <a:headEnd/>
              <a:tailEnd/>
            </a:ln>
          </p:spPr>
          <p:txBody>
            <a:bodyPr wrap="none" anchor="ctr"/>
            <a:lstStyle/>
            <a:p>
              <a:endParaRPr lang="en-US" dirty="0">
                <a:latin typeface="Calibri" panose="020F0502020204030204" pitchFamily="34" charset="0"/>
              </a:endParaRPr>
            </a:p>
          </p:txBody>
        </p:sp>
        <p:sp>
          <p:nvSpPr>
            <p:cNvPr id="58" name="Oval 28">
              <a:extLst>
                <a:ext uri="{FF2B5EF4-FFF2-40B4-BE49-F238E27FC236}">
                  <a16:creationId xmlns:a16="http://schemas.microsoft.com/office/drawing/2014/main" id="{4763BBC8-F485-7E08-C991-BC482B24ED58}"/>
                </a:ext>
              </a:extLst>
            </p:cNvPr>
            <p:cNvSpPr>
              <a:spLocks noChangeArrowheads="1"/>
            </p:cNvSpPr>
            <p:nvPr/>
          </p:nvSpPr>
          <p:spPr bwMode="auto">
            <a:xfrm>
              <a:off x="6566004" y="6053308"/>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59" name="Oval 29">
              <a:extLst>
                <a:ext uri="{FF2B5EF4-FFF2-40B4-BE49-F238E27FC236}">
                  <a16:creationId xmlns:a16="http://schemas.microsoft.com/office/drawing/2014/main" id="{D8CF0238-E573-D036-7C80-B160BE91308B}"/>
                </a:ext>
              </a:extLst>
            </p:cNvPr>
            <p:cNvSpPr>
              <a:spLocks noChangeArrowheads="1"/>
            </p:cNvSpPr>
            <p:nvPr/>
          </p:nvSpPr>
          <p:spPr bwMode="auto">
            <a:xfrm>
              <a:off x="8114880" y="5914914"/>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60" name="Oval 30">
              <a:extLst>
                <a:ext uri="{FF2B5EF4-FFF2-40B4-BE49-F238E27FC236}">
                  <a16:creationId xmlns:a16="http://schemas.microsoft.com/office/drawing/2014/main" id="{BAFBD6F5-B0A3-02A8-F3C1-41FD2607A8AA}"/>
                </a:ext>
              </a:extLst>
            </p:cNvPr>
            <p:cNvSpPr>
              <a:spLocks noChangeArrowheads="1"/>
            </p:cNvSpPr>
            <p:nvPr/>
          </p:nvSpPr>
          <p:spPr bwMode="auto">
            <a:xfrm>
              <a:off x="7391400" y="60960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61" name="Oval 31">
              <a:extLst>
                <a:ext uri="{FF2B5EF4-FFF2-40B4-BE49-F238E27FC236}">
                  <a16:creationId xmlns:a16="http://schemas.microsoft.com/office/drawing/2014/main" id="{1D6C7565-00F5-5758-EBBA-41F8BD1FEAE0}"/>
                </a:ext>
              </a:extLst>
            </p:cNvPr>
            <p:cNvSpPr>
              <a:spLocks noChangeArrowheads="1"/>
            </p:cNvSpPr>
            <p:nvPr/>
          </p:nvSpPr>
          <p:spPr bwMode="auto">
            <a:xfrm>
              <a:off x="7848600" y="53340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62" name="Oval 32">
              <a:extLst>
                <a:ext uri="{FF2B5EF4-FFF2-40B4-BE49-F238E27FC236}">
                  <a16:creationId xmlns:a16="http://schemas.microsoft.com/office/drawing/2014/main" id="{D4FA7D79-62B1-D9F1-1C86-4AB934C576F5}"/>
                </a:ext>
              </a:extLst>
            </p:cNvPr>
            <p:cNvSpPr>
              <a:spLocks noChangeArrowheads="1"/>
            </p:cNvSpPr>
            <p:nvPr/>
          </p:nvSpPr>
          <p:spPr bwMode="auto">
            <a:xfrm>
              <a:off x="7162800" y="60960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63" name="Oval 33">
              <a:extLst>
                <a:ext uri="{FF2B5EF4-FFF2-40B4-BE49-F238E27FC236}">
                  <a16:creationId xmlns:a16="http://schemas.microsoft.com/office/drawing/2014/main" id="{1E19DE0A-69E1-AC46-0755-0C0493CCBCBE}"/>
                </a:ext>
              </a:extLst>
            </p:cNvPr>
            <p:cNvSpPr>
              <a:spLocks noChangeArrowheads="1"/>
            </p:cNvSpPr>
            <p:nvPr/>
          </p:nvSpPr>
          <p:spPr bwMode="auto">
            <a:xfrm>
              <a:off x="7277101" y="5371788"/>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grpSp>
      <mc:AlternateContent xmlns:mc="http://schemas.openxmlformats.org/markup-compatibility/2006" xmlns:a14="http://schemas.microsoft.com/office/drawing/2010/main">
        <mc:Choice Requires="a14">
          <p:sp>
            <p:nvSpPr>
              <p:cNvPr id="73" name="TextBox 69">
                <a:extLst>
                  <a:ext uri="{FF2B5EF4-FFF2-40B4-BE49-F238E27FC236}">
                    <a16:creationId xmlns:a16="http://schemas.microsoft.com/office/drawing/2014/main" id="{A5819C21-2ABF-1BDF-14EC-B5A484A5ED84}"/>
                  </a:ext>
                </a:extLst>
              </p:cNvPr>
              <p:cNvSpPr txBox="1">
                <a:spLocks noChangeArrowheads="1"/>
              </p:cNvSpPr>
              <p:nvPr/>
            </p:nvSpPr>
            <p:spPr bwMode="auto">
              <a:xfrm>
                <a:off x="10520597" y="3893553"/>
                <a:ext cx="1297957" cy="2462213"/>
              </a:xfrm>
              <a:prstGeom prst="rect">
                <a:avLst/>
              </a:prstGeom>
              <a:noFill/>
              <a:ln>
                <a:noFill/>
              </a:ln>
              <a:extLst>
                <a:ext uri="{909E8E84-426E-40dd-AFC4-6F175D3DCCD1}">
                  <a14:hiddenFill xmlns="">
                    <a:solidFill>
                      <a:srgbClr val="FFFFFF"/>
                    </a:solidFill>
                  </a14:hiddenFill>
                </a:ext>
                <a:ext uri="{91240B29-F687-4f45-9708-019B960494DF}">
                  <a14:hiddenLine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sz="1400" dirty="0">
                    <a:latin typeface="+mn-lt"/>
                    <a:cs typeface="Calibri"/>
                  </a:rPr>
                  <a:t>Particles</a:t>
                </a:r>
              </a:p>
              <a:p>
                <a:pPr algn="ctr" eaLnBrk="1" hangingPunct="1"/>
                <a:r>
                  <a:rPr lang="en-US" sz="1400" dirty="0">
                    <a:solidFill>
                      <a:schemeClr val="accent2"/>
                    </a:solidFill>
                    <a:latin typeface="+mn-lt"/>
                    <a:cs typeface="Calibri"/>
                  </a:rPr>
                  <a:t>(3,2) </a:t>
                </a:r>
                <a14:m>
                  <m:oMath xmlns:m="http://schemas.openxmlformats.org/officeDocument/2006/math">
                    <m:r>
                      <a:rPr lang="en-US" sz="1400" b="0" i="1" smtClean="0">
                        <a:solidFill>
                          <a:schemeClr val="accent2"/>
                        </a:solidFill>
                        <a:latin typeface="Cambria Math" panose="02040503050406030204" pitchFamily="18" charset="0"/>
                        <a:cs typeface="Calibri"/>
                      </a:rPr>
                      <m:t>𝑤</m:t>
                    </m:r>
                    <m:r>
                      <a:rPr lang="en-US" sz="1400" b="0" i="1" smtClean="0">
                        <a:solidFill>
                          <a:schemeClr val="accent2"/>
                        </a:solidFill>
                        <a:latin typeface="Cambria Math" panose="02040503050406030204" pitchFamily="18" charset="0"/>
                        <a:cs typeface="Calibri"/>
                      </a:rPr>
                      <m:t>=0.9</m:t>
                    </m:r>
                  </m:oMath>
                </a14:m>
                <a:endParaRPr lang="en-US" sz="1400" dirty="0">
                  <a:solidFill>
                    <a:schemeClr val="accent2"/>
                  </a:solidFill>
                  <a:latin typeface="+mn-lt"/>
                  <a:cs typeface="Calibri"/>
                </a:endParaRPr>
              </a:p>
              <a:p>
                <a:pPr algn="ctr" eaLnBrk="1" hangingPunct="1"/>
                <a:r>
                  <a:rPr lang="en-US" sz="1400" dirty="0">
                    <a:solidFill>
                      <a:schemeClr val="accent2"/>
                    </a:solidFill>
                    <a:latin typeface="+mn-lt"/>
                    <a:cs typeface="Calibri"/>
                  </a:rPr>
                  <a:t>(2,3) </a:t>
                </a:r>
                <a14:m>
                  <m:oMath xmlns:m="http://schemas.openxmlformats.org/officeDocument/2006/math">
                    <m:r>
                      <a:rPr lang="en-US" sz="1400" b="0" i="1" smtClean="0">
                        <a:solidFill>
                          <a:schemeClr val="accent2"/>
                        </a:solidFill>
                        <a:latin typeface="Cambria Math" panose="02040503050406030204" pitchFamily="18" charset="0"/>
                        <a:cs typeface="Calibri"/>
                      </a:rPr>
                      <m:t>𝑤</m:t>
                    </m:r>
                    <m:r>
                      <a:rPr lang="en-US" sz="1400" b="0" i="1" smtClean="0">
                        <a:solidFill>
                          <a:schemeClr val="accent2"/>
                        </a:solidFill>
                        <a:latin typeface="Cambria Math" panose="02040503050406030204" pitchFamily="18" charset="0"/>
                        <a:cs typeface="Calibri"/>
                      </a:rPr>
                      <m:t>=0.2</m:t>
                    </m:r>
                  </m:oMath>
                </a14:m>
                <a:endParaRPr lang="en-US" sz="1400" dirty="0">
                  <a:solidFill>
                    <a:schemeClr val="accent2"/>
                  </a:solidFill>
                  <a:latin typeface="+mn-lt"/>
                  <a:cs typeface="Calibri"/>
                </a:endParaRPr>
              </a:p>
              <a:p>
                <a:pPr algn="ctr" eaLnBrk="1" hangingPunct="1"/>
                <a:r>
                  <a:rPr lang="en-US" sz="1400" dirty="0">
                    <a:solidFill>
                      <a:schemeClr val="accent3"/>
                    </a:solidFill>
                    <a:latin typeface="+mn-lt"/>
                    <a:cs typeface="Calibri"/>
                  </a:rPr>
                  <a:t>(3,2) </a:t>
                </a:r>
                <a14:m>
                  <m:oMath xmlns:m="http://schemas.openxmlformats.org/officeDocument/2006/math">
                    <m:r>
                      <a:rPr lang="en-US" sz="1400" b="0" i="1" smtClean="0">
                        <a:solidFill>
                          <a:schemeClr val="accent3"/>
                        </a:solidFill>
                        <a:latin typeface="Cambria Math" panose="02040503050406030204" pitchFamily="18" charset="0"/>
                        <a:cs typeface="Calibri"/>
                      </a:rPr>
                      <m:t>𝑤</m:t>
                    </m:r>
                    <m:r>
                      <a:rPr lang="en-US" sz="1400" b="0" i="1" smtClean="0">
                        <a:solidFill>
                          <a:schemeClr val="accent3"/>
                        </a:solidFill>
                        <a:latin typeface="Cambria Math" panose="02040503050406030204" pitchFamily="18" charset="0"/>
                        <a:cs typeface="Calibri"/>
                      </a:rPr>
                      <m:t>=0.9</m:t>
                    </m:r>
                  </m:oMath>
                </a14:m>
                <a:endParaRPr lang="en-US" sz="1400" dirty="0">
                  <a:solidFill>
                    <a:schemeClr val="accent3"/>
                  </a:solidFill>
                  <a:latin typeface="+mn-lt"/>
                  <a:cs typeface="Calibri"/>
                </a:endParaRPr>
              </a:p>
              <a:p>
                <a:pPr algn="ctr" eaLnBrk="1" hangingPunct="1"/>
                <a:r>
                  <a:rPr lang="en-US" sz="1400" dirty="0">
                    <a:solidFill>
                      <a:schemeClr val="accent2"/>
                    </a:solidFill>
                    <a:latin typeface="+mn-lt"/>
                    <a:cs typeface="Calibri"/>
                  </a:rPr>
                  <a:t>(3,1) </a:t>
                </a:r>
                <a14:m>
                  <m:oMath xmlns:m="http://schemas.openxmlformats.org/officeDocument/2006/math">
                    <m:r>
                      <a:rPr lang="en-US" sz="1400" b="0" i="1" smtClean="0">
                        <a:solidFill>
                          <a:schemeClr val="accent2"/>
                        </a:solidFill>
                        <a:latin typeface="Cambria Math" panose="02040503050406030204" pitchFamily="18" charset="0"/>
                        <a:cs typeface="Calibri"/>
                      </a:rPr>
                      <m:t>𝑤</m:t>
                    </m:r>
                    <m:r>
                      <a:rPr lang="en-US" sz="1400" b="0" i="1" smtClean="0">
                        <a:solidFill>
                          <a:schemeClr val="accent2"/>
                        </a:solidFill>
                        <a:latin typeface="Cambria Math" panose="02040503050406030204" pitchFamily="18" charset="0"/>
                        <a:cs typeface="Calibri"/>
                      </a:rPr>
                      <m:t>=0.4</m:t>
                    </m:r>
                  </m:oMath>
                </a14:m>
                <a:endParaRPr lang="en-US" sz="1400" dirty="0">
                  <a:solidFill>
                    <a:schemeClr val="accent2"/>
                  </a:solidFill>
                  <a:latin typeface="+mn-lt"/>
                  <a:cs typeface="Calibri"/>
                </a:endParaRPr>
              </a:p>
              <a:p>
                <a:pPr algn="ctr" eaLnBrk="1" hangingPunct="1"/>
                <a:r>
                  <a:rPr lang="en-US" sz="1400" dirty="0">
                    <a:solidFill>
                      <a:schemeClr val="accent2"/>
                    </a:solidFill>
                    <a:latin typeface="+mn-lt"/>
                    <a:cs typeface="Calibri"/>
                  </a:rPr>
                  <a:t>(3,3) </a:t>
                </a:r>
                <a14:m>
                  <m:oMath xmlns:m="http://schemas.openxmlformats.org/officeDocument/2006/math">
                    <m:r>
                      <a:rPr lang="en-US" sz="1400" b="0" i="1" smtClean="0">
                        <a:solidFill>
                          <a:schemeClr val="accent2"/>
                        </a:solidFill>
                        <a:latin typeface="Cambria Math" panose="02040503050406030204" pitchFamily="18" charset="0"/>
                        <a:cs typeface="Calibri"/>
                      </a:rPr>
                      <m:t>𝑤</m:t>
                    </m:r>
                    <m:r>
                      <a:rPr lang="en-US" sz="1400" b="0" i="1" smtClean="0">
                        <a:solidFill>
                          <a:schemeClr val="accent2"/>
                        </a:solidFill>
                        <a:latin typeface="Cambria Math" panose="02040503050406030204" pitchFamily="18" charset="0"/>
                        <a:cs typeface="Calibri"/>
                      </a:rPr>
                      <m:t>=0.4</m:t>
                    </m:r>
                  </m:oMath>
                </a14:m>
                <a:endParaRPr lang="en-US" sz="1400" dirty="0">
                  <a:solidFill>
                    <a:schemeClr val="accent2"/>
                  </a:solidFill>
                  <a:latin typeface="+mn-lt"/>
                  <a:cs typeface="Calibri"/>
                </a:endParaRPr>
              </a:p>
              <a:p>
                <a:pPr algn="ctr" eaLnBrk="1" hangingPunct="1"/>
                <a:r>
                  <a:rPr lang="en-US" sz="1400" dirty="0">
                    <a:solidFill>
                      <a:schemeClr val="accent2"/>
                    </a:solidFill>
                    <a:latin typeface="+mn-lt"/>
                    <a:cs typeface="Calibri"/>
                  </a:rPr>
                  <a:t>(3,2) </a:t>
                </a:r>
                <a14:m>
                  <m:oMath xmlns:m="http://schemas.openxmlformats.org/officeDocument/2006/math">
                    <m:r>
                      <a:rPr lang="en-US" sz="1400" b="0" i="1" smtClean="0">
                        <a:solidFill>
                          <a:schemeClr val="accent2"/>
                        </a:solidFill>
                        <a:latin typeface="Cambria Math" panose="02040503050406030204" pitchFamily="18" charset="0"/>
                        <a:cs typeface="Calibri"/>
                      </a:rPr>
                      <m:t>𝑤</m:t>
                    </m:r>
                    <m:r>
                      <a:rPr lang="en-US" sz="1400" b="0" i="1" smtClean="0">
                        <a:solidFill>
                          <a:schemeClr val="accent2"/>
                        </a:solidFill>
                        <a:latin typeface="Cambria Math" panose="02040503050406030204" pitchFamily="18" charset="0"/>
                        <a:cs typeface="Calibri"/>
                      </a:rPr>
                      <m:t>=0.9</m:t>
                    </m:r>
                  </m:oMath>
                </a14:m>
                <a:endParaRPr lang="en-US" sz="1400" dirty="0">
                  <a:solidFill>
                    <a:schemeClr val="accent2"/>
                  </a:solidFill>
                  <a:latin typeface="+mn-lt"/>
                  <a:cs typeface="Calibri"/>
                </a:endParaRPr>
              </a:p>
              <a:p>
                <a:pPr algn="ctr" eaLnBrk="1" hangingPunct="1"/>
                <a:r>
                  <a:rPr lang="en-US" sz="1400" dirty="0">
                    <a:solidFill>
                      <a:schemeClr val="accent2"/>
                    </a:solidFill>
                    <a:latin typeface="+mn-lt"/>
                    <a:cs typeface="Calibri"/>
                  </a:rPr>
                  <a:t>(1,3) </a:t>
                </a:r>
                <a14:m>
                  <m:oMath xmlns:m="http://schemas.openxmlformats.org/officeDocument/2006/math">
                    <m:r>
                      <a:rPr lang="en-US" sz="1400" b="0" i="1" smtClean="0">
                        <a:solidFill>
                          <a:schemeClr val="accent2"/>
                        </a:solidFill>
                        <a:latin typeface="Cambria Math" panose="02040503050406030204" pitchFamily="18" charset="0"/>
                        <a:cs typeface="Calibri"/>
                      </a:rPr>
                      <m:t>𝑤</m:t>
                    </m:r>
                    <m:r>
                      <a:rPr lang="en-US" sz="1400" b="0" i="1" smtClean="0">
                        <a:solidFill>
                          <a:schemeClr val="accent2"/>
                        </a:solidFill>
                        <a:latin typeface="Cambria Math" panose="02040503050406030204" pitchFamily="18" charset="0"/>
                        <a:cs typeface="Calibri"/>
                      </a:rPr>
                      <m:t>=0.1</m:t>
                    </m:r>
                  </m:oMath>
                </a14:m>
                <a:endParaRPr lang="en-US" sz="1400" dirty="0">
                  <a:solidFill>
                    <a:schemeClr val="accent2"/>
                  </a:solidFill>
                  <a:latin typeface="+mn-lt"/>
                  <a:cs typeface="Calibri"/>
                </a:endParaRPr>
              </a:p>
              <a:p>
                <a:pPr algn="ctr" eaLnBrk="1" hangingPunct="1"/>
                <a:r>
                  <a:rPr lang="en-US" sz="1400" dirty="0">
                    <a:solidFill>
                      <a:schemeClr val="accent1"/>
                    </a:solidFill>
                    <a:latin typeface="+mn-lt"/>
                    <a:cs typeface="Calibri"/>
                  </a:rPr>
                  <a:t>(2,3) </a:t>
                </a:r>
                <a14:m>
                  <m:oMath xmlns:m="http://schemas.openxmlformats.org/officeDocument/2006/math">
                    <m:r>
                      <a:rPr lang="en-US" sz="1400" b="0" i="1" smtClean="0">
                        <a:solidFill>
                          <a:schemeClr val="accent1"/>
                        </a:solidFill>
                        <a:latin typeface="Cambria Math" panose="02040503050406030204" pitchFamily="18" charset="0"/>
                        <a:cs typeface="Calibri"/>
                      </a:rPr>
                      <m:t>𝑤</m:t>
                    </m:r>
                    <m:r>
                      <a:rPr lang="en-US" sz="1400" b="0" i="1" smtClean="0">
                        <a:solidFill>
                          <a:schemeClr val="accent1"/>
                        </a:solidFill>
                        <a:latin typeface="Cambria Math" panose="02040503050406030204" pitchFamily="18" charset="0"/>
                        <a:cs typeface="Calibri"/>
                      </a:rPr>
                      <m:t>=0.2</m:t>
                    </m:r>
                  </m:oMath>
                </a14:m>
                <a:endParaRPr lang="en-US" sz="1400" dirty="0">
                  <a:solidFill>
                    <a:schemeClr val="accent1"/>
                  </a:solidFill>
                  <a:latin typeface="+mn-lt"/>
                  <a:cs typeface="Calibri"/>
                </a:endParaRPr>
              </a:p>
              <a:p>
                <a:pPr algn="ctr" eaLnBrk="1" hangingPunct="1"/>
                <a:r>
                  <a:rPr lang="en-US" sz="1400" dirty="0">
                    <a:solidFill>
                      <a:schemeClr val="accent2"/>
                    </a:solidFill>
                    <a:latin typeface="+mn-lt"/>
                    <a:cs typeface="Calibri"/>
                  </a:rPr>
                  <a:t>(3,2) </a:t>
                </a:r>
                <a14:m>
                  <m:oMath xmlns:m="http://schemas.openxmlformats.org/officeDocument/2006/math">
                    <m:r>
                      <a:rPr lang="en-US" sz="1400" b="0" i="1" smtClean="0">
                        <a:solidFill>
                          <a:schemeClr val="accent2"/>
                        </a:solidFill>
                        <a:latin typeface="Cambria Math" panose="02040503050406030204" pitchFamily="18" charset="0"/>
                        <a:cs typeface="Calibri"/>
                      </a:rPr>
                      <m:t>𝑤</m:t>
                    </m:r>
                    <m:r>
                      <a:rPr lang="en-US" sz="1400" b="0" i="1" smtClean="0">
                        <a:solidFill>
                          <a:schemeClr val="accent2"/>
                        </a:solidFill>
                        <a:latin typeface="Cambria Math" panose="02040503050406030204" pitchFamily="18" charset="0"/>
                        <a:cs typeface="Calibri"/>
                      </a:rPr>
                      <m:t>=0.9</m:t>
                    </m:r>
                  </m:oMath>
                </a14:m>
                <a:endParaRPr lang="en-US" sz="1400" dirty="0">
                  <a:solidFill>
                    <a:schemeClr val="accent2"/>
                  </a:solidFill>
                  <a:latin typeface="+mn-lt"/>
                  <a:cs typeface="Calibri"/>
                </a:endParaRPr>
              </a:p>
              <a:p>
                <a:pPr algn="ctr" eaLnBrk="1" hangingPunct="1"/>
                <a:r>
                  <a:rPr lang="en-US" sz="1400" dirty="0">
                    <a:solidFill>
                      <a:schemeClr val="accent2"/>
                    </a:solidFill>
                    <a:latin typeface="+mn-lt"/>
                    <a:cs typeface="Calibri"/>
                  </a:rPr>
                  <a:t>(2,2) </a:t>
                </a:r>
                <a14:m>
                  <m:oMath xmlns:m="http://schemas.openxmlformats.org/officeDocument/2006/math">
                    <m:r>
                      <a:rPr lang="en-US" sz="1400" b="0" i="1" smtClean="0">
                        <a:solidFill>
                          <a:schemeClr val="accent2"/>
                        </a:solidFill>
                        <a:latin typeface="Cambria Math" panose="02040503050406030204" pitchFamily="18" charset="0"/>
                        <a:cs typeface="Calibri"/>
                      </a:rPr>
                      <m:t>𝑤</m:t>
                    </m:r>
                    <m:r>
                      <a:rPr lang="en-US" sz="1400" b="0" i="1" smtClean="0">
                        <a:solidFill>
                          <a:schemeClr val="accent2"/>
                        </a:solidFill>
                        <a:latin typeface="Cambria Math" panose="02040503050406030204" pitchFamily="18" charset="0"/>
                        <a:cs typeface="Calibri"/>
                      </a:rPr>
                      <m:t>=0.4</m:t>
                    </m:r>
                  </m:oMath>
                </a14:m>
                <a:endParaRPr lang="en-US" sz="1400" dirty="0">
                  <a:solidFill>
                    <a:schemeClr val="accent2"/>
                  </a:solidFill>
                  <a:latin typeface="+mn-lt"/>
                  <a:cs typeface="Calibri"/>
                </a:endParaRPr>
              </a:p>
            </p:txBody>
          </p:sp>
        </mc:Choice>
        <mc:Fallback xmlns="">
          <p:sp>
            <p:nvSpPr>
              <p:cNvPr id="73" name="TextBox 69">
                <a:extLst>
                  <a:ext uri="{FF2B5EF4-FFF2-40B4-BE49-F238E27FC236}">
                    <a16:creationId xmlns:a16="http://schemas.microsoft.com/office/drawing/2014/main" id="{A5819C21-2ABF-1BDF-14EC-B5A484A5ED84}"/>
                  </a:ext>
                </a:extLst>
              </p:cNvPr>
              <p:cNvSpPr txBox="1">
                <a:spLocks noRot="1" noChangeAspect="1" noMove="1" noResize="1" noEditPoints="1" noAdjustHandles="1" noChangeArrowheads="1" noChangeShapeType="1" noTextEdit="1"/>
              </p:cNvSpPr>
              <p:nvPr/>
            </p:nvSpPr>
            <p:spPr bwMode="auto">
              <a:xfrm>
                <a:off x="10520597" y="3893553"/>
                <a:ext cx="1297957" cy="2462213"/>
              </a:xfrm>
              <a:prstGeom prst="rect">
                <a:avLst/>
              </a:prstGeom>
              <a:blipFill>
                <a:blip r:embed="rId3"/>
                <a:stretch>
                  <a:fillRect t="-513" b="-2051"/>
                </a:stretch>
              </a:blip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noFill/>
                  </a:rPr>
                  <a:t> </a:t>
                </a:r>
              </a:p>
            </p:txBody>
          </p:sp>
        </mc:Fallback>
      </mc:AlternateContent>
    </p:spTree>
    <p:extLst>
      <p:ext uri="{BB962C8B-B14F-4D97-AF65-F5344CB8AC3E}">
        <p14:creationId xmlns:p14="http://schemas.microsoft.com/office/powerpoint/2010/main" val="3342097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16810-542A-7DAC-9A77-7A60FF66BA1F}"/>
            </a:ext>
          </a:extLst>
        </p:cNvPr>
        <p:cNvGrpSpPr/>
        <p:nvPr/>
      </p:nvGrpSpPr>
      <p:grpSpPr>
        <a:xfrm>
          <a:off x="0" y="0"/>
          <a:ext cx="0" cy="0"/>
          <a:chOff x="0" y="0"/>
          <a:chExt cx="0" cy="0"/>
        </a:xfrm>
      </p:grpSpPr>
      <p:cxnSp>
        <p:nvCxnSpPr>
          <p:cNvPr id="133" name="Elbow Connector 132">
            <a:extLst>
              <a:ext uri="{FF2B5EF4-FFF2-40B4-BE49-F238E27FC236}">
                <a16:creationId xmlns:a16="http://schemas.microsoft.com/office/drawing/2014/main" id="{B253A65F-47D7-755F-8D29-88FC096118CB}"/>
              </a:ext>
              <a:ext uri="{C183D7F6-B498-43B3-948B-1728B52AA6E4}">
                <adec:decorative xmlns:adec="http://schemas.microsoft.com/office/drawing/2017/decorative" val="1"/>
              </a:ext>
            </a:extLst>
          </p:cNvPr>
          <p:cNvCxnSpPr>
            <a:cxnSpLocks/>
            <a:stCxn id="98" idx="4"/>
            <a:endCxn id="71" idx="2"/>
          </p:cNvCxnSpPr>
          <p:nvPr/>
        </p:nvCxnSpPr>
        <p:spPr>
          <a:xfrm>
            <a:off x="9847524" y="2396879"/>
            <a:ext cx="367649" cy="2727781"/>
          </a:xfrm>
          <a:prstGeom prst="bentConnector3">
            <a:avLst>
              <a:gd name="adj1" fmla="val 162179"/>
            </a:avLst>
          </a:prstGeom>
          <a:ln>
            <a:solidFill>
              <a:schemeClr val="accent3"/>
            </a:solidFill>
            <a:prstDash val="dash"/>
            <a:tailEnd type="triangle"/>
          </a:ln>
        </p:spPr>
        <p:style>
          <a:lnRef idx="2">
            <a:schemeClr val="accent1"/>
          </a:lnRef>
          <a:fillRef idx="0">
            <a:schemeClr val="accent1"/>
          </a:fillRef>
          <a:effectRef idx="1">
            <a:schemeClr val="accent1"/>
          </a:effectRef>
          <a:fontRef idx="minor">
            <a:schemeClr val="tx1"/>
          </a:fontRef>
        </p:style>
      </p:cxnSp>
      <p:grpSp>
        <p:nvGrpSpPr>
          <p:cNvPr id="93" name="Group 96" descr="3x3 grid where particles in the same location as the previous slide are weighted by the likelihood given evidence of (3,2). The largest particles are in cell (3,2).">
            <a:extLst>
              <a:ext uri="{FF2B5EF4-FFF2-40B4-BE49-F238E27FC236}">
                <a16:creationId xmlns:a16="http://schemas.microsoft.com/office/drawing/2014/main" id="{0C171350-CEC5-22EC-C345-1A3F9CFC9CD6}"/>
              </a:ext>
            </a:extLst>
          </p:cNvPr>
          <p:cNvGrpSpPr>
            <a:grpSpLocks/>
          </p:cNvGrpSpPr>
          <p:nvPr/>
        </p:nvGrpSpPr>
        <p:grpSpPr bwMode="auto">
          <a:xfrm rot="-5400000">
            <a:off x="8153341" y="1308785"/>
            <a:ext cx="2060186" cy="2063477"/>
            <a:chOff x="6400799" y="4267199"/>
            <a:chExt cx="2057399" cy="2057399"/>
          </a:xfrm>
        </p:grpSpPr>
        <p:grpSp>
          <p:nvGrpSpPr>
            <p:cNvPr id="94" name="Group 98">
              <a:extLst>
                <a:ext uri="{FF2B5EF4-FFF2-40B4-BE49-F238E27FC236}">
                  <a16:creationId xmlns:a16="http://schemas.microsoft.com/office/drawing/2014/main" id="{6F2BEF62-99E2-C8CC-47C7-A0EF0D31E677}"/>
                </a:ext>
              </a:extLst>
            </p:cNvPr>
            <p:cNvGrpSpPr>
              <a:grpSpLocks/>
            </p:cNvGrpSpPr>
            <p:nvPr/>
          </p:nvGrpSpPr>
          <p:grpSpPr bwMode="auto">
            <a:xfrm>
              <a:off x="6400799" y="4267199"/>
              <a:ext cx="2057399" cy="2057399"/>
              <a:chOff x="3984" y="1056"/>
              <a:chExt cx="1296" cy="1296"/>
            </a:xfrm>
          </p:grpSpPr>
          <p:sp>
            <p:nvSpPr>
              <p:cNvPr id="106" name="Rectangle 113">
                <a:extLst>
                  <a:ext uri="{FF2B5EF4-FFF2-40B4-BE49-F238E27FC236}">
                    <a16:creationId xmlns:a16="http://schemas.microsoft.com/office/drawing/2014/main" id="{E2AA096C-7DD1-E4B7-4F56-4517679058E0}"/>
                  </a:ext>
                </a:extLst>
              </p:cNvPr>
              <p:cNvSpPr>
                <a:spLocks noChangeArrowheads="1"/>
              </p:cNvSpPr>
              <p:nvPr/>
            </p:nvSpPr>
            <p:spPr bwMode="auto">
              <a:xfrm>
                <a:off x="3984" y="1056"/>
                <a:ext cx="432" cy="432"/>
              </a:xfrm>
              <a:prstGeom prst="rect">
                <a:avLst/>
              </a:prstGeom>
              <a:solidFill>
                <a:schemeClr val="bg1"/>
              </a:solid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107" name="Rectangle 114">
                <a:extLst>
                  <a:ext uri="{FF2B5EF4-FFF2-40B4-BE49-F238E27FC236}">
                    <a16:creationId xmlns:a16="http://schemas.microsoft.com/office/drawing/2014/main" id="{9CE80A3E-33D6-7366-BA67-C9EFEE9AD047}"/>
                  </a:ext>
                </a:extLst>
              </p:cNvPr>
              <p:cNvSpPr>
                <a:spLocks noChangeArrowheads="1"/>
              </p:cNvSpPr>
              <p:nvPr/>
            </p:nvSpPr>
            <p:spPr bwMode="auto">
              <a:xfrm>
                <a:off x="4416" y="1056"/>
                <a:ext cx="432" cy="432"/>
              </a:xfrm>
              <a:prstGeom prst="rect">
                <a:avLst/>
              </a:prstGeom>
              <a:solidFill>
                <a:schemeClr val="bg1"/>
              </a:solid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108" name="Rectangle 115">
                <a:extLst>
                  <a:ext uri="{FF2B5EF4-FFF2-40B4-BE49-F238E27FC236}">
                    <a16:creationId xmlns:a16="http://schemas.microsoft.com/office/drawing/2014/main" id="{43829E1E-059E-B3ED-BA42-DA4C223FE303}"/>
                  </a:ext>
                </a:extLst>
              </p:cNvPr>
              <p:cNvSpPr>
                <a:spLocks noChangeArrowheads="1"/>
              </p:cNvSpPr>
              <p:nvPr/>
            </p:nvSpPr>
            <p:spPr bwMode="auto">
              <a:xfrm>
                <a:off x="3984" y="1488"/>
                <a:ext cx="432" cy="432"/>
              </a:xfrm>
              <a:prstGeom prst="rect">
                <a:avLst/>
              </a:prstGeom>
              <a:solidFill>
                <a:schemeClr val="bg1"/>
              </a:solid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109" name="Rectangle 116">
                <a:extLst>
                  <a:ext uri="{FF2B5EF4-FFF2-40B4-BE49-F238E27FC236}">
                    <a16:creationId xmlns:a16="http://schemas.microsoft.com/office/drawing/2014/main" id="{8EDB9AE2-0C7C-1339-133A-119CFDACAC5F}"/>
                  </a:ext>
                </a:extLst>
              </p:cNvPr>
              <p:cNvSpPr>
                <a:spLocks noChangeArrowheads="1"/>
              </p:cNvSpPr>
              <p:nvPr/>
            </p:nvSpPr>
            <p:spPr bwMode="auto">
              <a:xfrm>
                <a:off x="4416" y="1488"/>
                <a:ext cx="432" cy="432"/>
              </a:xfrm>
              <a:prstGeom prst="rect">
                <a:avLst/>
              </a:prstGeom>
              <a:solidFill>
                <a:schemeClr val="bg1"/>
              </a:solid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110" name="Rectangle 117">
                <a:extLst>
                  <a:ext uri="{FF2B5EF4-FFF2-40B4-BE49-F238E27FC236}">
                    <a16:creationId xmlns:a16="http://schemas.microsoft.com/office/drawing/2014/main" id="{C2CA9873-1C1F-C6F3-789F-F50A3E5EED83}"/>
                  </a:ext>
                </a:extLst>
              </p:cNvPr>
              <p:cNvSpPr>
                <a:spLocks noChangeArrowheads="1"/>
              </p:cNvSpPr>
              <p:nvPr/>
            </p:nvSpPr>
            <p:spPr bwMode="auto">
              <a:xfrm>
                <a:off x="4848" y="1056"/>
                <a:ext cx="432" cy="432"/>
              </a:xfrm>
              <a:prstGeom prst="rect">
                <a:avLst/>
              </a:prstGeom>
              <a:solidFill>
                <a:schemeClr val="bg1"/>
              </a:solid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111" name="Rectangle 118">
                <a:extLst>
                  <a:ext uri="{FF2B5EF4-FFF2-40B4-BE49-F238E27FC236}">
                    <a16:creationId xmlns:a16="http://schemas.microsoft.com/office/drawing/2014/main" id="{AD2E473D-4052-F791-AF37-1FC19310B7FF}"/>
                  </a:ext>
                </a:extLst>
              </p:cNvPr>
              <p:cNvSpPr>
                <a:spLocks noChangeArrowheads="1"/>
              </p:cNvSpPr>
              <p:nvPr/>
            </p:nvSpPr>
            <p:spPr bwMode="auto">
              <a:xfrm>
                <a:off x="4848" y="1488"/>
                <a:ext cx="432" cy="432"/>
              </a:xfrm>
              <a:prstGeom prst="rect">
                <a:avLst/>
              </a:prstGeom>
              <a:solidFill>
                <a:schemeClr val="bg1"/>
              </a:solid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112" name="Rectangle 119">
                <a:extLst>
                  <a:ext uri="{FF2B5EF4-FFF2-40B4-BE49-F238E27FC236}">
                    <a16:creationId xmlns:a16="http://schemas.microsoft.com/office/drawing/2014/main" id="{BA682C3B-0D70-0E6B-2058-141F7222FF91}"/>
                  </a:ext>
                </a:extLst>
              </p:cNvPr>
              <p:cNvSpPr>
                <a:spLocks noChangeArrowheads="1"/>
              </p:cNvSpPr>
              <p:nvPr/>
            </p:nvSpPr>
            <p:spPr bwMode="auto">
              <a:xfrm>
                <a:off x="3984" y="1920"/>
                <a:ext cx="432" cy="432"/>
              </a:xfrm>
              <a:prstGeom prst="rect">
                <a:avLst/>
              </a:prstGeom>
              <a:solidFill>
                <a:schemeClr val="bg1"/>
              </a:solid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113" name="Rectangle 120">
                <a:extLst>
                  <a:ext uri="{FF2B5EF4-FFF2-40B4-BE49-F238E27FC236}">
                    <a16:creationId xmlns:a16="http://schemas.microsoft.com/office/drawing/2014/main" id="{73E8392C-8E40-C6B6-87E6-8A8EFFBD8FB2}"/>
                  </a:ext>
                </a:extLst>
              </p:cNvPr>
              <p:cNvSpPr>
                <a:spLocks noChangeArrowheads="1"/>
              </p:cNvSpPr>
              <p:nvPr/>
            </p:nvSpPr>
            <p:spPr bwMode="auto">
              <a:xfrm>
                <a:off x="4416" y="1920"/>
                <a:ext cx="432" cy="432"/>
              </a:xfrm>
              <a:prstGeom prst="rect">
                <a:avLst/>
              </a:prstGeom>
              <a:solidFill>
                <a:schemeClr val="bg1"/>
              </a:solid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114" name="Rectangle 121">
                <a:extLst>
                  <a:ext uri="{FF2B5EF4-FFF2-40B4-BE49-F238E27FC236}">
                    <a16:creationId xmlns:a16="http://schemas.microsoft.com/office/drawing/2014/main" id="{7C8518A2-278A-2163-D211-523512F61600}"/>
                  </a:ext>
                </a:extLst>
              </p:cNvPr>
              <p:cNvSpPr>
                <a:spLocks noChangeArrowheads="1"/>
              </p:cNvSpPr>
              <p:nvPr/>
            </p:nvSpPr>
            <p:spPr bwMode="auto">
              <a:xfrm>
                <a:off x="4848" y="1920"/>
                <a:ext cx="432" cy="432"/>
              </a:xfrm>
              <a:prstGeom prst="rect">
                <a:avLst/>
              </a:prstGeom>
              <a:solidFill>
                <a:schemeClr val="bg1"/>
              </a:solidFill>
              <a:ln w="12700">
                <a:solidFill>
                  <a:schemeClr val="tx1"/>
                </a:solidFill>
                <a:miter lim="800000"/>
                <a:headEnd/>
                <a:tailEnd/>
              </a:ln>
            </p:spPr>
            <p:txBody>
              <a:bodyPr wrap="none" anchor="ctr"/>
              <a:lstStyle/>
              <a:p>
                <a:endParaRPr lang="en-US" dirty="0">
                  <a:latin typeface="Calibri" panose="020F0502020204030204" pitchFamily="34" charset="0"/>
                </a:endParaRPr>
              </a:p>
            </p:txBody>
          </p:sp>
        </p:grpSp>
        <p:grpSp>
          <p:nvGrpSpPr>
            <p:cNvPr id="95" name="Group 99">
              <a:extLst>
                <a:ext uri="{FF2B5EF4-FFF2-40B4-BE49-F238E27FC236}">
                  <a16:creationId xmlns:a16="http://schemas.microsoft.com/office/drawing/2014/main" id="{90815F83-F41F-E0A4-6CEB-6FCF9F7E8D05}"/>
                </a:ext>
              </a:extLst>
            </p:cNvPr>
            <p:cNvGrpSpPr>
              <a:grpSpLocks/>
            </p:cNvGrpSpPr>
            <p:nvPr/>
          </p:nvGrpSpPr>
          <p:grpSpPr bwMode="auto">
            <a:xfrm>
              <a:off x="6634231" y="5107114"/>
              <a:ext cx="1724042" cy="1130325"/>
              <a:chOff x="4227" y="3169"/>
              <a:chExt cx="1086" cy="712"/>
            </a:xfrm>
          </p:grpSpPr>
          <p:sp>
            <p:nvSpPr>
              <p:cNvPr id="98" name="Oval 105">
                <a:extLst>
                  <a:ext uri="{FF2B5EF4-FFF2-40B4-BE49-F238E27FC236}">
                    <a16:creationId xmlns:a16="http://schemas.microsoft.com/office/drawing/2014/main" id="{0CEBBC7E-50E0-2FF0-3025-5AFA045A5D8D}"/>
                  </a:ext>
                </a:extLst>
              </p:cNvPr>
              <p:cNvSpPr>
                <a:spLocks noChangeAspect="1" noChangeArrowheads="1"/>
              </p:cNvSpPr>
              <p:nvPr/>
            </p:nvSpPr>
            <p:spPr bwMode="auto">
              <a:xfrm>
                <a:off x="4624" y="3568"/>
                <a:ext cx="137" cy="137"/>
              </a:xfrm>
              <a:prstGeom prst="ellipse">
                <a:avLst/>
              </a:prstGeom>
              <a:solidFill>
                <a:schemeClr val="accent3"/>
              </a:solidFill>
              <a:ln w="9525">
                <a:noFill/>
                <a:round/>
                <a:headEnd/>
                <a:tailEnd/>
              </a:ln>
            </p:spPr>
            <p:txBody>
              <a:bodyPr wrap="none" anchor="ctr"/>
              <a:lstStyle/>
              <a:p>
                <a:endParaRPr lang="en-US" dirty="0">
                  <a:latin typeface="Calibri" panose="020F0502020204030204" pitchFamily="34" charset="0"/>
                </a:endParaRPr>
              </a:p>
            </p:txBody>
          </p:sp>
          <p:sp>
            <p:nvSpPr>
              <p:cNvPr id="99" name="Oval 106">
                <a:extLst>
                  <a:ext uri="{FF2B5EF4-FFF2-40B4-BE49-F238E27FC236}">
                    <a16:creationId xmlns:a16="http://schemas.microsoft.com/office/drawing/2014/main" id="{203DFD58-AD9E-3657-B17D-1C046E184B2A}"/>
                  </a:ext>
                </a:extLst>
              </p:cNvPr>
              <p:cNvSpPr>
                <a:spLocks noChangeAspect="1" noChangeArrowheads="1"/>
              </p:cNvSpPr>
              <p:nvPr/>
            </p:nvSpPr>
            <p:spPr bwMode="auto">
              <a:xfrm>
                <a:off x="4560" y="3744"/>
                <a:ext cx="137" cy="137"/>
              </a:xfrm>
              <a:prstGeom prst="ellipse">
                <a:avLst/>
              </a:prstGeom>
              <a:solidFill>
                <a:schemeClr val="accent2"/>
              </a:solidFill>
              <a:ln w="9525">
                <a:noFill/>
                <a:round/>
                <a:headEnd/>
                <a:tailEnd/>
              </a:ln>
            </p:spPr>
            <p:txBody>
              <a:bodyPr wrap="none" anchor="ctr"/>
              <a:lstStyle/>
              <a:p>
                <a:endParaRPr lang="en-US" dirty="0">
                  <a:latin typeface="Calibri" panose="020F0502020204030204" pitchFamily="34" charset="0"/>
                </a:endParaRPr>
              </a:p>
            </p:txBody>
          </p:sp>
          <p:sp>
            <p:nvSpPr>
              <p:cNvPr id="100" name="Oval 107">
                <a:extLst>
                  <a:ext uri="{FF2B5EF4-FFF2-40B4-BE49-F238E27FC236}">
                    <a16:creationId xmlns:a16="http://schemas.microsoft.com/office/drawing/2014/main" id="{CA1312C7-8F3A-53BB-48CF-2428899E2B9D}"/>
                  </a:ext>
                </a:extLst>
              </p:cNvPr>
              <p:cNvSpPr>
                <a:spLocks noChangeAspect="1" noChangeArrowheads="1"/>
              </p:cNvSpPr>
              <p:nvPr/>
            </p:nvSpPr>
            <p:spPr bwMode="auto">
              <a:xfrm>
                <a:off x="5211" y="3723"/>
                <a:ext cx="102" cy="102"/>
              </a:xfrm>
              <a:prstGeom prst="ellipse">
                <a:avLst/>
              </a:prstGeom>
              <a:solidFill>
                <a:schemeClr val="accent2"/>
              </a:solidFill>
              <a:ln w="9525">
                <a:noFill/>
                <a:round/>
                <a:headEnd/>
                <a:tailEnd/>
              </a:ln>
            </p:spPr>
            <p:txBody>
              <a:bodyPr wrap="none" anchor="ctr"/>
              <a:lstStyle/>
              <a:p>
                <a:pPr algn="ctr" rtl="1"/>
                <a:endParaRPr lang="en-US" dirty="0">
                  <a:latin typeface="Calibri" panose="020F0502020204030204" pitchFamily="34" charset="0"/>
                </a:endParaRPr>
              </a:p>
            </p:txBody>
          </p:sp>
          <p:sp>
            <p:nvSpPr>
              <p:cNvPr id="101" name="Oval 108">
                <a:extLst>
                  <a:ext uri="{FF2B5EF4-FFF2-40B4-BE49-F238E27FC236}">
                    <a16:creationId xmlns:a16="http://schemas.microsoft.com/office/drawing/2014/main" id="{578074A6-6F4D-CDC9-C26F-F2361173ADD4}"/>
                  </a:ext>
                </a:extLst>
              </p:cNvPr>
              <p:cNvSpPr>
                <a:spLocks noChangeAspect="1" noChangeArrowheads="1"/>
              </p:cNvSpPr>
              <p:nvPr/>
            </p:nvSpPr>
            <p:spPr bwMode="auto">
              <a:xfrm>
                <a:off x="4683" y="3291"/>
                <a:ext cx="102" cy="102"/>
              </a:xfrm>
              <a:prstGeom prst="ellipse">
                <a:avLst/>
              </a:prstGeom>
              <a:solidFill>
                <a:schemeClr val="accent2"/>
              </a:solidFill>
              <a:ln w="9525">
                <a:noFill/>
                <a:round/>
                <a:headEnd/>
                <a:tailEnd/>
              </a:ln>
            </p:spPr>
            <p:txBody>
              <a:bodyPr wrap="none" anchor="ctr"/>
              <a:lstStyle/>
              <a:p>
                <a:endParaRPr lang="en-US" dirty="0">
                  <a:latin typeface="Calibri" panose="020F0502020204030204" pitchFamily="34" charset="0"/>
                </a:endParaRPr>
              </a:p>
            </p:txBody>
          </p:sp>
          <p:sp>
            <p:nvSpPr>
              <p:cNvPr id="102" name="Oval 109">
                <a:extLst>
                  <a:ext uri="{FF2B5EF4-FFF2-40B4-BE49-F238E27FC236}">
                    <a16:creationId xmlns:a16="http://schemas.microsoft.com/office/drawing/2014/main" id="{8AC8B892-DFD7-B4D6-949D-DF89FC4250D5}"/>
                  </a:ext>
                </a:extLst>
              </p:cNvPr>
              <p:cNvSpPr>
                <a:spLocks noChangeAspect="1" noChangeArrowheads="1"/>
              </p:cNvSpPr>
              <p:nvPr/>
            </p:nvSpPr>
            <p:spPr bwMode="auto">
              <a:xfrm flipH="1" flipV="1">
                <a:off x="4227" y="3699"/>
                <a:ext cx="102" cy="102"/>
              </a:xfrm>
              <a:prstGeom prst="ellipse">
                <a:avLst/>
              </a:prstGeom>
              <a:solidFill>
                <a:schemeClr val="accent2"/>
              </a:solidFill>
              <a:ln w="9525">
                <a:noFill/>
                <a:round/>
                <a:headEnd/>
                <a:tailEnd/>
              </a:ln>
            </p:spPr>
            <p:txBody>
              <a:bodyPr wrap="none" anchor="ctr"/>
              <a:lstStyle/>
              <a:p>
                <a:endParaRPr lang="en-US" dirty="0">
                  <a:latin typeface="Calibri" panose="020F0502020204030204" pitchFamily="34" charset="0"/>
                </a:endParaRPr>
              </a:p>
            </p:txBody>
          </p:sp>
          <p:sp>
            <p:nvSpPr>
              <p:cNvPr id="103" name="Oval 110">
                <a:extLst>
                  <a:ext uri="{FF2B5EF4-FFF2-40B4-BE49-F238E27FC236}">
                    <a16:creationId xmlns:a16="http://schemas.microsoft.com/office/drawing/2014/main" id="{03D4EBDC-BD31-C0A0-8410-1EDD788C0F86}"/>
                  </a:ext>
                </a:extLst>
              </p:cNvPr>
              <p:cNvSpPr>
                <a:spLocks noChangeAspect="1" noChangeArrowheads="1"/>
              </p:cNvSpPr>
              <p:nvPr/>
            </p:nvSpPr>
            <p:spPr bwMode="auto">
              <a:xfrm>
                <a:off x="5067" y="3723"/>
                <a:ext cx="102" cy="102"/>
              </a:xfrm>
              <a:prstGeom prst="ellipse">
                <a:avLst/>
              </a:prstGeom>
              <a:solidFill>
                <a:schemeClr val="accent2"/>
              </a:solidFill>
              <a:ln w="9525">
                <a:noFill/>
                <a:round/>
                <a:headEnd/>
                <a:tailEnd/>
              </a:ln>
            </p:spPr>
            <p:txBody>
              <a:bodyPr wrap="none" anchor="ctr"/>
              <a:lstStyle/>
              <a:p>
                <a:endParaRPr lang="en-US" dirty="0">
                  <a:latin typeface="Calibri" panose="020F0502020204030204" pitchFamily="34" charset="0"/>
                </a:endParaRPr>
              </a:p>
            </p:txBody>
          </p:sp>
          <p:sp>
            <p:nvSpPr>
              <p:cNvPr id="104" name="Oval 111">
                <a:extLst>
                  <a:ext uri="{FF2B5EF4-FFF2-40B4-BE49-F238E27FC236}">
                    <a16:creationId xmlns:a16="http://schemas.microsoft.com/office/drawing/2014/main" id="{98B53524-FA3A-0ECB-B664-D8F7A33AD26A}"/>
                  </a:ext>
                </a:extLst>
              </p:cNvPr>
              <p:cNvSpPr>
                <a:spLocks noChangeAspect="1" noChangeArrowheads="1"/>
              </p:cNvSpPr>
              <p:nvPr/>
            </p:nvSpPr>
            <p:spPr bwMode="auto">
              <a:xfrm>
                <a:off x="5061" y="3169"/>
                <a:ext cx="64" cy="64"/>
              </a:xfrm>
              <a:prstGeom prst="ellipse">
                <a:avLst/>
              </a:prstGeom>
              <a:solidFill>
                <a:schemeClr val="accent1"/>
              </a:solidFill>
              <a:ln w="9525">
                <a:noFill/>
                <a:round/>
                <a:headEnd/>
                <a:tailEnd/>
              </a:ln>
            </p:spPr>
            <p:txBody>
              <a:bodyPr wrap="none" anchor="ctr"/>
              <a:lstStyle/>
              <a:p>
                <a:endParaRPr lang="en-US" dirty="0">
                  <a:latin typeface="Calibri" panose="020F0502020204030204" pitchFamily="34" charset="0"/>
                </a:endParaRPr>
              </a:p>
            </p:txBody>
          </p:sp>
          <p:sp>
            <p:nvSpPr>
              <p:cNvPr id="105" name="Oval 112">
                <a:extLst>
                  <a:ext uri="{FF2B5EF4-FFF2-40B4-BE49-F238E27FC236}">
                    <a16:creationId xmlns:a16="http://schemas.microsoft.com/office/drawing/2014/main" id="{5648A4CE-2195-2DB2-0017-1250CF222994}"/>
                  </a:ext>
                </a:extLst>
              </p:cNvPr>
              <p:cNvSpPr>
                <a:spLocks noChangeAspect="1" noChangeArrowheads="1"/>
              </p:cNvSpPr>
              <p:nvPr/>
            </p:nvSpPr>
            <p:spPr bwMode="auto">
              <a:xfrm>
                <a:off x="5232" y="3312"/>
                <a:ext cx="64" cy="64"/>
              </a:xfrm>
              <a:prstGeom prst="ellipse">
                <a:avLst/>
              </a:prstGeom>
              <a:solidFill>
                <a:schemeClr val="accent2"/>
              </a:solidFill>
              <a:ln w="9525">
                <a:noFill/>
                <a:round/>
                <a:headEnd/>
                <a:tailEnd/>
              </a:ln>
            </p:spPr>
            <p:txBody>
              <a:bodyPr wrap="none" anchor="ctr"/>
              <a:lstStyle/>
              <a:p>
                <a:endParaRPr lang="en-US" dirty="0">
                  <a:latin typeface="Calibri" panose="020F0502020204030204" pitchFamily="34" charset="0"/>
                </a:endParaRPr>
              </a:p>
            </p:txBody>
          </p:sp>
        </p:grpSp>
        <p:sp>
          <p:nvSpPr>
            <p:cNvPr id="96" name="Oval 103">
              <a:extLst>
                <a:ext uri="{FF2B5EF4-FFF2-40B4-BE49-F238E27FC236}">
                  <a16:creationId xmlns:a16="http://schemas.microsoft.com/office/drawing/2014/main" id="{8DB75475-A21B-C6B6-209D-A182766CF488}"/>
                </a:ext>
              </a:extLst>
            </p:cNvPr>
            <p:cNvSpPr>
              <a:spLocks noChangeAspect="1" noChangeArrowheads="1"/>
            </p:cNvSpPr>
            <p:nvPr/>
          </p:nvSpPr>
          <p:spPr bwMode="auto">
            <a:xfrm>
              <a:off x="8110636" y="4605396"/>
              <a:ext cx="42862" cy="42862"/>
            </a:xfrm>
            <a:prstGeom prst="ellipse">
              <a:avLst/>
            </a:prstGeom>
            <a:solidFill>
              <a:schemeClr val="accent2"/>
            </a:solidFill>
            <a:ln w="9525">
              <a:noFill/>
              <a:round/>
              <a:headEnd/>
              <a:tailEnd/>
            </a:ln>
          </p:spPr>
          <p:txBody>
            <a:bodyPr wrap="none" anchor="ctr"/>
            <a:lstStyle/>
            <a:p>
              <a:pPr algn="ctr" rtl="1"/>
              <a:endParaRPr lang="en-US" dirty="0">
                <a:latin typeface="Calibri" panose="020F0502020204030204" pitchFamily="34" charset="0"/>
              </a:endParaRPr>
            </a:p>
          </p:txBody>
        </p:sp>
        <p:sp>
          <p:nvSpPr>
            <p:cNvPr id="97" name="Oval 102">
              <a:extLst>
                <a:ext uri="{FF2B5EF4-FFF2-40B4-BE49-F238E27FC236}">
                  <a16:creationId xmlns:a16="http://schemas.microsoft.com/office/drawing/2014/main" id="{3036F268-4B8C-8B6F-1CA9-887B8B6437CB}"/>
                </a:ext>
              </a:extLst>
            </p:cNvPr>
            <p:cNvSpPr>
              <a:spLocks noChangeAspect="1" noChangeArrowheads="1"/>
            </p:cNvSpPr>
            <p:nvPr/>
          </p:nvSpPr>
          <p:spPr bwMode="auto">
            <a:xfrm>
              <a:off x="7469953" y="5943600"/>
              <a:ext cx="215448" cy="215376"/>
            </a:xfrm>
            <a:prstGeom prst="ellipse">
              <a:avLst/>
            </a:prstGeom>
            <a:solidFill>
              <a:schemeClr val="accent2"/>
            </a:solidFill>
            <a:ln w="9525">
              <a:noFill/>
              <a:round/>
              <a:headEnd/>
              <a:tailEnd/>
            </a:ln>
          </p:spPr>
          <p:txBody>
            <a:bodyPr wrap="none" anchor="ctr"/>
            <a:lstStyle/>
            <a:p>
              <a:endParaRPr lang="en-US" dirty="0">
                <a:latin typeface="Calibri" panose="020F0502020204030204" pitchFamily="34" charset="0"/>
              </a:endParaRPr>
            </a:p>
          </p:txBody>
        </p:sp>
      </p:grpSp>
      <mc:AlternateContent xmlns:mc="http://schemas.openxmlformats.org/markup-compatibility/2006" xmlns:a14="http://schemas.microsoft.com/office/drawing/2010/main">
        <mc:Choice Requires="a14">
          <p:sp>
            <p:nvSpPr>
              <p:cNvPr id="48" name="TextBox 69">
                <a:extLst>
                  <a:ext uri="{FF2B5EF4-FFF2-40B4-BE49-F238E27FC236}">
                    <a16:creationId xmlns:a16="http://schemas.microsoft.com/office/drawing/2014/main" id="{22E2B663-F19F-F2A6-AAA1-ED93CAA194F9}"/>
                  </a:ext>
                </a:extLst>
              </p:cNvPr>
              <p:cNvSpPr txBox="1">
                <a:spLocks noChangeArrowheads="1"/>
              </p:cNvSpPr>
              <p:nvPr/>
            </p:nvSpPr>
            <p:spPr bwMode="auto">
              <a:xfrm>
                <a:off x="10520597" y="1110810"/>
                <a:ext cx="1297957" cy="2462213"/>
              </a:xfrm>
              <a:prstGeom prst="rect">
                <a:avLst/>
              </a:prstGeom>
              <a:noFill/>
              <a:ln>
                <a:noFill/>
              </a:ln>
              <a:extLst>
                <a:ext uri="{909E8E84-426E-40dd-AFC4-6F175D3DCCD1}">
                  <a14:hiddenFill xmlns="">
                    <a:solidFill>
                      <a:srgbClr val="FFFFFF"/>
                    </a:solidFill>
                  </a14:hiddenFill>
                </a:ext>
                <a:ext uri="{91240B29-F687-4f45-9708-019B960494DF}">
                  <a14:hiddenLine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sz="1400" dirty="0">
                    <a:latin typeface="+mn-lt"/>
                    <a:cs typeface="Calibri"/>
                  </a:rPr>
                  <a:t>Particles</a:t>
                </a:r>
              </a:p>
              <a:p>
                <a:pPr algn="ctr" eaLnBrk="1" hangingPunct="1"/>
                <a:r>
                  <a:rPr lang="en-US" sz="1400" dirty="0">
                    <a:solidFill>
                      <a:schemeClr val="accent2"/>
                    </a:solidFill>
                    <a:latin typeface="+mn-lt"/>
                    <a:cs typeface="Calibri"/>
                  </a:rPr>
                  <a:t>(3,2) </a:t>
                </a:r>
                <a14:m>
                  <m:oMath xmlns:m="http://schemas.openxmlformats.org/officeDocument/2006/math">
                    <m:r>
                      <a:rPr lang="en-US" sz="1400" b="0" i="1" smtClean="0">
                        <a:solidFill>
                          <a:schemeClr val="accent2"/>
                        </a:solidFill>
                        <a:latin typeface="Cambria Math" panose="02040503050406030204" pitchFamily="18" charset="0"/>
                        <a:cs typeface="Calibri"/>
                      </a:rPr>
                      <m:t>𝑤</m:t>
                    </m:r>
                    <m:r>
                      <a:rPr lang="en-US" sz="1400" b="0" i="1" smtClean="0">
                        <a:solidFill>
                          <a:schemeClr val="accent2"/>
                        </a:solidFill>
                        <a:latin typeface="Cambria Math" panose="02040503050406030204" pitchFamily="18" charset="0"/>
                        <a:cs typeface="Calibri"/>
                      </a:rPr>
                      <m:t>=0.9</m:t>
                    </m:r>
                  </m:oMath>
                </a14:m>
                <a:endParaRPr lang="en-US" sz="1400" dirty="0">
                  <a:solidFill>
                    <a:schemeClr val="accent2"/>
                  </a:solidFill>
                  <a:latin typeface="+mn-lt"/>
                  <a:cs typeface="Calibri"/>
                </a:endParaRPr>
              </a:p>
              <a:p>
                <a:pPr algn="ctr" eaLnBrk="1" hangingPunct="1"/>
                <a:r>
                  <a:rPr lang="en-US" sz="1400" dirty="0">
                    <a:solidFill>
                      <a:schemeClr val="accent2"/>
                    </a:solidFill>
                    <a:latin typeface="+mn-lt"/>
                    <a:cs typeface="Calibri"/>
                  </a:rPr>
                  <a:t>(2,3) </a:t>
                </a:r>
                <a14:m>
                  <m:oMath xmlns:m="http://schemas.openxmlformats.org/officeDocument/2006/math">
                    <m:r>
                      <a:rPr lang="en-US" sz="1400" b="0" i="1" smtClean="0">
                        <a:solidFill>
                          <a:schemeClr val="accent2"/>
                        </a:solidFill>
                        <a:latin typeface="Cambria Math" panose="02040503050406030204" pitchFamily="18" charset="0"/>
                        <a:cs typeface="Calibri"/>
                      </a:rPr>
                      <m:t>𝑤</m:t>
                    </m:r>
                    <m:r>
                      <a:rPr lang="en-US" sz="1400" b="0" i="1" smtClean="0">
                        <a:solidFill>
                          <a:schemeClr val="accent2"/>
                        </a:solidFill>
                        <a:latin typeface="Cambria Math" panose="02040503050406030204" pitchFamily="18" charset="0"/>
                        <a:cs typeface="Calibri"/>
                      </a:rPr>
                      <m:t>=0.2</m:t>
                    </m:r>
                  </m:oMath>
                </a14:m>
                <a:endParaRPr lang="en-US" sz="1400" dirty="0">
                  <a:solidFill>
                    <a:schemeClr val="accent2"/>
                  </a:solidFill>
                  <a:latin typeface="+mn-lt"/>
                  <a:cs typeface="Calibri"/>
                </a:endParaRPr>
              </a:p>
              <a:p>
                <a:pPr algn="ctr" eaLnBrk="1" hangingPunct="1"/>
                <a:r>
                  <a:rPr lang="en-US" sz="1400" dirty="0">
                    <a:solidFill>
                      <a:schemeClr val="accent3"/>
                    </a:solidFill>
                    <a:latin typeface="+mn-lt"/>
                    <a:cs typeface="Calibri"/>
                  </a:rPr>
                  <a:t>(3,2) </a:t>
                </a:r>
                <a14:m>
                  <m:oMath xmlns:m="http://schemas.openxmlformats.org/officeDocument/2006/math">
                    <m:r>
                      <a:rPr lang="en-US" sz="1400" b="0" i="1" smtClean="0">
                        <a:solidFill>
                          <a:schemeClr val="accent3"/>
                        </a:solidFill>
                        <a:latin typeface="Cambria Math" panose="02040503050406030204" pitchFamily="18" charset="0"/>
                        <a:cs typeface="Calibri"/>
                      </a:rPr>
                      <m:t>𝑤</m:t>
                    </m:r>
                    <m:r>
                      <a:rPr lang="en-US" sz="1400" b="0" i="1" smtClean="0">
                        <a:solidFill>
                          <a:schemeClr val="accent3"/>
                        </a:solidFill>
                        <a:latin typeface="Cambria Math" panose="02040503050406030204" pitchFamily="18" charset="0"/>
                        <a:cs typeface="Calibri"/>
                      </a:rPr>
                      <m:t>=0.9</m:t>
                    </m:r>
                  </m:oMath>
                </a14:m>
                <a:endParaRPr lang="en-US" sz="1400" dirty="0">
                  <a:solidFill>
                    <a:schemeClr val="accent3"/>
                  </a:solidFill>
                  <a:latin typeface="+mn-lt"/>
                  <a:cs typeface="Calibri"/>
                </a:endParaRPr>
              </a:p>
              <a:p>
                <a:pPr algn="ctr" eaLnBrk="1" hangingPunct="1"/>
                <a:r>
                  <a:rPr lang="en-US" sz="1400" dirty="0">
                    <a:solidFill>
                      <a:schemeClr val="accent2"/>
                    </a:solidFill>
                    <a:latin typeface="+mn-lt"/>
                    <a:cs typeface="Calibri"/>
                  </a:rPr>
                  <a:t>(3,1) </a:t>
                </a:r>
                <a14:m>
                  <m:oMath xmlns:m="http://schemas.openxmlformats.org/officeDocument/2006/math">
                    <m:r>
                      <a:rPr lang="en-US" sz="1400" b="0" i="1" smtClean="0">
                        <a:solidFill>
                          <a:schemeClr val="accent2"/>
                        </a:solidFill>
                        <a:latin typeface="Cambria Math" panose="02040503050406030204" pitchFamily="18" charset="0"/>
                        <a:cs typeface="Calibri"/>
                      </a:rPr>
                      <m:t>𝑤</m:t>
                    </m:r>
                    <m:r>
                      <a:rPr lang="en-US" sz="1400" b="0" i="1" smtClean="0">
                        <a:solidFill>
                          <a:schemeClr val="accent2"/>
                        </a:solidFill>
                        <a:latin typeface="Cambria Math" panose="02040503050406030204" pitchFamily="18" charset="0"/>
                        <a:cs typeface="Calibri"/>
                      </a:rPr>
                      <m:t>=0.4</m:t>
                    </m:r>
                  </m:oMath>
                </a14:m>
                <a:endParaRPr lang="en-US" sz="1400" dirty="0">
                  <a:solidFill>
                    <a:schemeClr val="accent2"/>
                  </a:solidFill>
                  <a:latin typeface="+mn-lt"/>
                  <a:cs typeface="Calibri"/>
                </a:endParaRPr>
              </a:p>
              <a:p>
                <a:pPr algn="ctr" eaLnBrk="1" hangingPunct="1"/>
                <a:r>
                  <a:rPr lang="en-US" sz="1400" dirty="0">
                    <a:solidFill>
                      <a:schemeClr val="accent2"/>
                    </a:solidFill>
                    <a:latin typeface="+mn-lt"/>
                    <a:cs typeface="Calibri"/>
                  </a:rPr>
                  <a:t>(3,3) </a:t>
                </a:r>
                <a14:m>
                  <m:oMath xmlns:m="http://schemas.openxmlformats.org/officeDocument/2006/math">
                    <m:r>
                      <a:rPr lang="en-US" sz="1400" b="0" i="1" smtClean="0">
                        <a:solidFill>
                          <a:schemeClr val="accent2"/>
                        </a:solidFill>
                        <a:latin typeface="Cambria Math" panose="02040503050406030204" pitchFamily="18" charset="0"/>
                        <a:cs typeface="Calibri"/>
                      </a:rPr>
                      <m:t>𝑤</m:t>
                    </m:r>
                    <m:r>
                      <a:rPr lang="en-US" sz="1400" b="0" i="1" smtClean="0">
                        <a:solidFill>
                          <a:schemeClr val="accent2"/>
                        </a:solidFill>
                        <a:latin typeface="Cambria Math" panose="02040503050406030204" pitchFamily="18" charset="0"/>
                        <a:cs typeface="Calibri"/>
                      </a:rPr>
                      <m:t>=0.4</m:t>
                    </m:r>
                  </m:oMath>
                </a14:m>
                <a:endParaRPr lang="en-US" sz="1400" dirty="0">
                  <a:solidFill>
                    <a:schemeClr val="accent2"/>
                  </a:solidFill>
                  <a:latin typeface="+mn-lt"/>
                  <a:cs typeface="Calibri"/>
                </a:endParaRPr>
              </a:p>
              <a:p>
                <a:pPr algn="ctr" eaLnBrk="1" hangingPunct="1"/>
                <a:r>
                  <a:rPr lang="en-US" sz="1400" dirty="0">
                    <a:solidFill>
                      <a:schemeClr val="accent2"/>
                    </a:solidFill>
                    <a:latin typeface="+mn-lt"/>
                    <a:cs typeface="Calibri"/>
                  </a:rPr>
                  <a:t>(3,2) </a:t>
                </a:r>
                <a14:m>
                  <m:oMath xmlns:m="http://schemas.openxmlformats.org/officeDocument/2006/math">
                    <m:r>
                      <a:rPr lang="en-US" sz="1400" b="0" i="1" smtClean="0">
                        <a:solidFill>
                          <a:schemeClr val="accent2"/>
                        </a:solidFill>
                        <a:latin typeface="Cambria Math" panose="02040503050406030204" pitchFamily="18" charset="0"/>
                        <a:cs typeface="Calibri"/>
                      </a:rPr>
                      <m:t>𝑤</m:t>
                    </m:r>
                    <m:r>
                      <a:rPr lang="en-US" sz="1400" b="0" i="1" smtClean="0">
                        <a:solidFill>
                          <a:schemeClr val="accent2"/>
                        </a:solidFill>
                        <a:latin typeface="Cambria Math" panose="02040503050406030204" pitchFamily="18" charset="0"/>
                        <a:cs typeface="Calibri"/>
                      </a:rPr>
                      <m:t>=0.9</m:t>
                    </m:r>
                  </m:oMath>
                </a14:m>
                <a:endParaRPr lang="en-US" sz="1400" dirty="0">
                  <a:solidFill>
                    <a:schemeClr val="accent2"/>
                  </a:solidFill>
                  <a:latin typeface="+mn-lt"/>
                  <a:cs typeface="Calibri"/>
                </a:endParaRPr>
              </a:p>
              <a:p>
                <a:pPr algn="ctr" eaLnBrk="1" hangingPunct="1"/>
                <a:r>
                  <a:rPr lang="en-US" sz="1400" dirty="0">
                    <a:solidFill>
                      <a:schemeClr val="accent2"/>
                    </a:solidFill>
                    <a:latin typeface="+mn-lt"/>
                    <a:cs typeface="Calibri"/>
                  </a:rPr>
                  <a:t>(1,3) </a:t>
                </a:r>
                <a14:m>
                  <m:oMath xmlns:m="http://schemas.openxmlformats.org/officeDocument/2006/math">
                    <m:r>
                      <a:rPr lang="en-US" sz="1400" b="0" i="1" smtClean="0">
                        <a:solidFill>
                          <a:schemeClr val="accent2"/>
                        </a:solidFill>
                        <a:latin typeface="Cambria Math" panose="02040503050406030204" pitchFamily="18" charset="0"/>
                        <a:cs typeface="Calibri"/>
                      </a:rPr>
                      <m:t>𝑤</m:t>
                    </m:r>
                    <m:r>
                      <a:rPr lang="en-US" sz="1400" b="0" i="1" smtClean="0">
                        <a:solidFill>
                          <a:schemeClr val="accent2"/>
                        </a:solidFill>
                        <a:latin typeface="Cambria Math" panose="02040503050406030204" pitchFamily="18" charset="0"/>
                        <a:cs typeface="Calibri"/>
                      </a:rPr>
                      <m:t>=0.1</m:t>
                    </m:r>
                  </m:oMath>
                </a14:m>
                <a:endParaRPr lang="en-US" sz="1400" dirty="0">
                  <a:solidFill>
                    <a:schemeClr val="accent2"/>
                  </a:solidFill>
                  <a:latin typeface="+mn-lt"/>
                  <a:cs typeface="Calibri"/>
                </a:endParaRPr>
              </a:p>
              <a:p>
                <a:pPr algn="ctr" eaLnBrk="1" hangingPunct="1"/>
                <a:r>
                  <a:rPr lang="en-US" sz="1400" dirty="0">
                    <a:solidFill>
                      <a:schemeClr val="accent1"/>
                    </a:solidFill>
                    <a:latin typeface="+mn-lt"/>
                    <a:cs typeface="Calibri"/>
                  </a:rPr>
                  <a:t>(2,3) </a:t>
                </a:r>
                <a14:m>
                  <m:oMath xmlns:m="http://schemas.openxmlformats.org/officeDocument/2006/math">
                    <m:r>
                      <a:rPr lang="en-US" sz="1400" b="0" i="1" smtClean="0">
                        <a:solidFill>
                          <a:schemeClr val="accent1"/>
                        </a:solidFill>
                        <a:latin typeface="Cambria Math" panose="02040503050406030204" pitchFamily="18" charset="0"/>
                        <a:cs typeface="Calibri"/>
                      </a:rPr>
                      <m:t>𝑤</m:t>
                    </m:r>
                    <m:r>
                      <a:rPr lang="en-US" sz="1400" b="0" i="1" smtClean="0">
                        <a:solidFill>
                          <a:schemeClr val="accent1"/>
                        </a:solidFill>
                        <a:latin typeface="Cambria Math" panose="02040503050406030204" pitchFamily="18" charset="0"/>
                        <a:cs typeface="Calibri"/>
                      </a:rPr>
                      <m:t>=0.2</m:t>
                    </m:r>
                  </m:oMath>
                </a14:m>
                <a:endParaRPr lang="en-US" sz="1400" dirty="0">
                  <a:solidFill>
                    <a:schemeClr val="accent1"/>
                  </a:solidFill>
                  <a:latin typeface="+mn-lt"/>
                  <a:cs typeface="Calibri"/>
                </a:endParaRPr>
              </a:p>
              <a:p>
                <a:pPr algn="ctr" eaLnBrk="1" hangingPunct="1"/>
                <a:r>
                  <a:rPr lang="en-US" sz="1400" dirty="0">
                    <a:solidFill>
                      <a:schemeClr val="accent2"/>
                    </a:solidFill>
                    <a:latin typeface="+mn-lt"/>
                    <a:cs typeface="Calibri"/>
                  </a:rPr>
                  <a:t>(3,2) </a:t>
                </a:r>
                <a14:m>
                  <m:oMath xmlns:m="http://schemas.openxmlformats.org/officeDocument/2006/math">
                    <m:r>
                      <a:rPr lang="en-US" sz="1400" b="0" i="1" smtClean="0">
                        <a:solidFill>
                          <a:schemeClr val="accent2"/>
                        </a:solidFill>
                        <a:latin typeface="Cambria Math" panose="02040503050406030204" pitchFamily="18" charset="0"/>
                        <a:cs typeface="Calibri"/>
                      </a:rPr>
                      <m:t>𝑤</m:t>
                    </m:r>
                    <m:r>
                      <a:rPr lang="en-US" sz="1400" b="0" i="1" smtClean="0">
                        <a:solidFill>
                          <a:schemeClr val="accent2"/>
                        </a:solidFill>
                        <a:latin typeface="Cambria Math" panose="02040503050406030204" pitchFamily="18" charset="0"/>
                        <a:cs typeface="Calibri"/>
                      </a:rPr>
                      <m:t>=0.9</m:t>
                    </m:r>
                  </m:oMath>
                </a14:m>
                <a:endParaRPr lang="en-US" sz="1400" dirty="0">
                  <a:solidFill>
                    <a:schemeClr val="accent2"/>
                  </a:solidFill>
                  <a:latin typeface="+mn-lt"/>
                  <a:cs typeface="Calibri"/>
                </a:endParaRPr>
              </a:p>
              <a:p>
                <a:pPr algn="ctr" eaLnBrk="1" hangingPunct="1"/>
                <a:r>
                  <a:rPr lang="en-US" sz="1400" dirty="0">
                    <a:solidFill>
                      <a:schemeClr val="accent2"/>
                    </a:solidFill>
                    <a:latin typeface="+mn-lt"/>
                    <a:cs typeface="Calibri"/>
                  </a:rPr>
                  <a:t>(2,2) </a:t>
                </a:r>
                <a14:m>
                  <m:oMath xmlns:m="http://schemas.openxmlformats.org/officeDocument/2006/math">
                    <m:r>
                      <a:rPr lang="en-US" sz="1400" b="0" i="1" smtClean="0">
                        <a:solidFill>
                          <a:schemeClr val="accent2"/>
                        </a:solidFill>
                        <a:latin typeface="Cambria Math" panose="02040503050406030204" pitchFamily="18" charset="0"/>
                        <a:cs typeface="Calibri"/>
                      </a:rPr>
                      <m:t>𝑤</m:t>
                    </m:r>
                    <m:r>
                      <a:rPr lang="en-US" sz="1400" b="0" i="1" smtClean="0">
                        <a:solidFill>
                          <a:schemeClr val="accent2"/>
                        </a:solidFill>
                        <a:latin typeface="Cambria Math" panose="02040503050406030204" pitchFamily="18" charset="0"/>
                        <a:cs typeface="Calibri"/>
                      </a:rPr>
                      <m:t>=0.4</m:t>
                    </m:r>
                  </m:oMath>
                </a14:m>
                <a:endParaRPr lang="en-US" sz="1400" dirty="0">
                  <a:solidFill>
                    <a:schemeClr val="accent2"/>
                  </a:solidFill>
                  <a:latin typeface="+mn-lt"/>
                  <a:cs typeface="Calibri"/>
                </a:endParaRPr>
              </a:p>
            </p:txBody>
          </p:sp>
        </mc:Choice>
        <mc:Fallback xmlns="">
          <p:sp>
            <p:nvSpPr>
              <p:cNvPr id="48" name="TextBox 69">
                <a:extLst>
                  <a:ext uri="{FF2B5EF4-FFF2-40B4-BE49-F238E27FC236}">
                    <a16:creationId xmlns:a16="http://schemas.microsoft.com/office/drawing/2014/main" id="{22E2B663-F19F-F2A6-AAA1-ED93CAA194F9}"/>
                  </a:ext>
                </a:extLst>
              </p:cNvPr>
              <p:cNvSpPr txBox="1">
                <a:spLocks noRot="1" noChangeAspect="1" noMove="1" noResize="1" noEditPoints="1" noAdjustHandles="1" noChangeArrowheads="1" noChangeShapeType="1" noTextEdit="1"/>
              </p:cNvSpPr>
              <p:nvPr/>
            </p:nvSpPr>
            <p:spPr bwMode="auto">
              <a:xfrm>
                <a:off x="10520597" y="1110810"/>
                <a:ext cx="1297957" cy="2462213"/>
              </a:xfrm>
              <a:prstGeom prst="rect">
                <a:avLst/>
              </a:prstGeom>
              <a:blipFill>
                <a:blip r:embed="rId2"/>
                <a:stretch>
                  <a:fillRect t="-513" b="-1538"/>
                </a:stretch>
              </a:blip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noFill/>
                  </a:rPr>
                  <a:t> </a:t>
                </a:r>
              </a:p>
            </p:txBody>
          </p:sp>
        </mc:Fallback>
      </mc:AlternateContent>
      <p:sp>
        <p:nvSpPr>
          <p:cNvPr id="2" name="Title 1">
            <a:extLst>
              <a:ext uri="{FF2B5EF4-FFF2-40B4-BE49-F238E27FC236}">
                <a16:creationId xmlns:a16="http://schemas.microsoft.com/office/drawing/2014/main" id="{075554B0-2E78-DB71-0954-BD52601E19B3}"/>
              </a:ext>
            </a:extLst>
          </p:cNvPr>
          <p:cNvSpPr>
            <a:spLocks noGrp="1"/>
          </p:cNvSpPr>
          <p:nvPr>
            <p:ph type="title"/>
          </p:nvPr>
        </p:nvSpPr>
        <p:spPr/>
        <p:txBody>
          <a:bodyPr/>
          <a:lstStyle/>
          <a:p>
            <a:r>
              <a:rPr lang="en-US" dirty="0"/>
              <a:t>Particle Filtering </a:t>
            </a:r>
            <a:r>
              <a:rPr lang="en-US" dirty="0">
                <a:solidFill>
                  <a:schemeClr val="accent4"/>
                </a:solidFill>
              </a:rPr>
              <a:t>Resampling</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9B5CFF7-22B9-0B45-CB30-E08BC3A8C251}"/>
                  </a:ext>
                </a:extLst>
              </p:cNvPr>
              <p:cNvSpPr>
                <a:spLocks noGrp="1"/>
              </p:cNvSpPr>
              <p:nvPr>
                <p:ph idx="1"/>
              </p:nvPr>
            </p:nvSpPr>
            <p:spPr>
              <a:xfrm>
                <a:off x="497158" y="1590261"/>
                <a:ext cx="7672481" cy="4606139"/>
              </a:xfrm>
            </p:spPr>
            <p:txBody>
              <a:bodyPr/>
              <a:lstStyle/>
              <a:p>
                <a:pPr>
                  <a:lnSpc>
                    <a:spcPct val="100000"/>
                  </a:lnSpc>
                </a:pPr>
                <a:r>
                  <a:rPr lang="en-US" dirty="0"/>
                  <a:t>Rather than tracking weighted samples, </a:t>
                </a:r>
                <a:r>
                  <a:rPr lang="en-US" b="1" i="1" dirty="0">
                    <a:solidFill>
                      <a:schemeClr val="accent4"/>
                    </a:solidFill>
                    <a:latin typeface="Avenir Next" panose="020B0503020202020204" pitchFamily="34" charset="0"/>
                  </a:rPr>
                  <a:t>resample</a:t>
                </a:r>
              </a:p>
              <a:p>
                <a:pPr lvl="1"/>
                <a:r>
                  <a:rPr lang="en-US" dirty="0"/>
                  <a:t>Choose from weighted sample distribution </a:t>
                </a:r>
                <a14:m>
                  <m:oMath xmlns:m="http://schemas.openxmlformats.org/officeDocument/2006/math">
                    <m:r>
                      <a:rPr lang="en-US" b="0" i="1" smtClean="0">
                        <a:latin typeface="Cambria Math" panose="02040503050406030204" pitchFamily="18" charset="0"/>
                      </a:rPr>
                      <m:t>𝑁</m:t>
                    </m:r>
                  </m:oMath>
                </a14:m>
                <a:r>
                  <a:rPr lang="en-US" dirty="0"/>
                  <a:t> times </a:t>
                </a:r>
                <a:br>
                  <a:rPr lang="en-US" dirty="0"/>
                </a:br>
                <a:r>
                  <a:rPr lang="en-US" dirty="0"/>
                  <a:t>(draw with replacement)</a:t>
                </a:r>
              </a:p>
              <a:p>
                <a:pPr marL="457200" lvl="1" indent="0">
                  <a:buNone/>
                </a:pPr>
                <a14:m>
                  <m:oMathPara xmlns:m="http://schemas.openxmlformats.org/officeDocument/2006/math">
                    <m:oMathParaPr>
                      <m:jc m:val="centerGroup"/>
                    </m:oMathParaPr>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𝑡</m:t>
                          </m:r>
                          <m:r>
                            <a:rPr lang="en-US" b="0" i="1" smtClean="0">
                              <a:latin typeface="Cambria Math" panose="02040503050406030204" pitchFamily="18" charset="0"/>
                            </a:rPr>
                            <m:t>+1</m:t>
                          </m:r>
                        </m:sub>
                        <m:sup>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m:t>
                          </m:r>
                        </m:sup>
                      </m:sSubSup>
                      <m:r>
                        <a:rPr lang="en-US" i="1">
                          <a:latin typeface="Cambria Math" panose="02040503050406030204" pitchFamily="18" charset="0"/>
                          <a:ea typeface="Cambria Math" panose="02040503050406030204" pitchFamily="18" charset="0"/>
                        </a:rPr>
                        <m:t>~</m:t>
                      </m:r>
                      <m:r>
                        <a:rPr lang="en-US" b="0" i="0" smtClean="0">
                          <a:latin typeface="Cambria Math" panose="02040503050406030204" pitchFamily="18" charset="0"/>
                          <a:ea typeface="Cambria Math" panose="02040503050406030204" pitchFamily="18" charset="0"/>
                        </a:rPr>
                        <m:t> </m:t>
                      </m:r>
                      <m:r>
                        <m:rPr>
                          <m:sty m:val="p"/>
                        </m:rPr>
                        <a:rPr lang="el-GR" b="0" i="1" smtClean="0">
                          <a:latin typeface="Cambria Math" panose="02040503050406030204" pitchFamily="18" charset="0"/>
                          <a:ea typeface="Cambria Math" panose="02040503050406030204" pitchFamily="18" charset="0"/>
                        </a:rPr>
                        <m:t>α</m:t>
                      </m:r>
                      <m:r>
                        <a:rPr lang="el-GR" b="0" i="1" smtClean="0">
                          <a:latin typeface="Cambria Math" panose="02040503050406030204" pitchFamily="18" charset="0"/>
                          <a:ea typeface="Cambria Math" panose="02040503050406030204" pitchFamily="18" charset="0"/>
                        </a:rPr>
                        <m:t>∙</m:t>
                      </m:r>
                      <m:r>
                        <m:rPr>
                          <m:sty m:val="p"/>
                        </m:rPr>
                        <a:rPr lang="en-US" b="0" i="0" smtClean="0">
                          <a:latin typeface="Cambria Math" panose="02040503050406030204" pitchFamily="18" charset="0"/>
                          <a:ea typeface="Cambria Math" panose="02040503050406030204" pitchFamily="18" charset="0"/>
                        </a:rPr>
                        <m:t>Num</m:t>
                      </m:r>
                      <m:d>
                        <m:dPr>
                          <m:ctrlPr>
                            <a:rPr lang="en-US" b="0" i="1" smtClean="0">
                              <a:latin typeface="Cambria Math" panose="02040503050406030204" pitchFamily="18" charset="0"/>
                              <a:ea typeface="Cambria Math" panose="02040503050406030204" pitchFamily="18" charset="0"/>
                            </a:rPr>
                          </m:ctrlPr>
                        </m:dPr>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𝑡</m:t>
                              </m:r>
                              <m:r>
                                <a:rPr lang="en-US" b="0" i="1" smtClean="0">
                                  <a:latin typeface="Cambria Math" panose="02040503050406030204" pitchFamily="18" charset="0"/>
                                  <a:ea typeface="Cambria Math" panose="02040503050406030204" pitchFamily="18" charset="0"/>
                                </a:rPr>
                                <m:t>+1</m:t>
                              </m:r>
                            </m:sub>
                          </m:sSub>
                        </m:e>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𝑒</m:t>
                              </m:r>
                            </m:e>
                            <m:sub>
                              <m:r>
                                <a:rPr lang="en-US" b="0" i="1" smtClean="0">
                                  <a:latin typeface="Cambria Math" panose="02040503050406030204" pitchFamily="18" charset="0"/>
                                  <a:ea typeface="Cambria Math" panose="02040503050406030204" pitchFamily="18" charset="0"/>
                                </a:rPr>
                                <m:t>1:</m:t>
                              </m:r>
                              <m:r>
                                <a:rPr lang="en-US" b="0" i="1" smtClean="0">
                                  <a:latin typeface="Cambria Math" panose="02040503050406030204" pitchFamily="18" charset="0"/>
                                  <a:ea typeface="Cambria Math" panose="02040503050406030204" pitchFamily="18" charset="0"/>
                                </a:rPr>
                                <m:t>𝑡</m:t>
                              </m:r>
                            </m:sub>
                          </m:sSub>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𝑊</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𝑡</m:t>
                          </m:r>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𝑒</m:t>
                          </m:r>
                        </m:e>
                        <m:sub>
                          <m:r>
                            <a:rPr lang="en-US" b="0" i="1" smtClean="0">
                              <a:latin typeface="Cambria Math" panose="02040503050406030204" pitchFamily="18" charset="0"/>
                              <a:ea typeface="Cambria Math" panose="02040503050406030204" pitchFamily="18" charset="0"/>
                            </a:rPr>
                            <m:t>1:</m:t>
                          </m:r>
                          <m:r>
                            <a:rPr lang="en-US" b="0" i="1" smtClean="0">
                              <a:latin typeface="Cambria Math" panose="02040503050406030204" pitchFamily="18" charset="0"/>
                              <a:ea typeface="Cambria Math" panose="02040503050406030204" pitchFamily="18" charset="0"/>
                            </a:rPr>
                            <m:t>𝑡</m:t>
                          </m:r>
                        </m:sub>
                      </m:sSub>
                      <m:r>
                        <a:rPr lang="en-US" b="0"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3" name="Content Placeholder 2">
                <a:extLst>
                  <a:ext uri="{FF2B5EF4-FFF2-40B4-BE49-F238E27FC236}">
                    <a16:creationId xmlns:a16="http://schemas.microsoft.com/office/drawing/2014/main" id="{E9B5CFF7-22B9-0B45-CB30-E08BC3A8C251}"/>
                  </a:ext>
                </a:extLst>
              </p:cNvPr>
              <p:cNvSpPr>
                <a:spLocks noGrp="1" noRot="1" noChangeAspect="1" noMove="1" noResize="1" noEditPoints="1" noAdjustHandles="1" noChangeArrowheads="1" noChangeShapeType="1" noTextEdit="1"/>
              </p:cNvSpPr>
              <p:nvPr>
                <p:ph idx="1"/>
              </p:nvPr>
            </p:nvSpPr>
            <p:spPr>
              <a:xfrm>
                <a:off x="497158" y="1590261"/>
                <a:ext cx="7672481" cy="4606139"/>
              </a:xfrm>
              <a:blipFill>
                <a:blip r:embed="rId3"/>
                <a:stretch>
                  <a:fillRect l="-1157" t="-137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E4A0AF23-7D63-5BDA-4E63-E923C2C383F2}"/>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22D27078-E111-2BFC-EC9E-B9807C09ECA2}"/>
              </a:ext>
            </a:extLst>
          </p:cNvPr>
          <p:cNvSpPr>
            <a:spLocks noGrp="1"/>
          </p:cNvSpPr>
          <p:nvPr>
            <p:ph type="sldNum" sz="quarter" idx="12"/>
          </p:nvPr>
        </p:nvSpPr>
        <p:spPr/>
        <p:txBody>
          <a:bodyPr/>
          <a:lstStyle/>
          <a:p>
            <a:fld id="{0C6CD854-DD62-6C4B-87F1-66B34D688D3F}" type="slidenum">
              <a:rPr lang="en-US" smtClean="0"/>
              <a:t>42</a:t>
            </a:fld>
            <a:endParaRPr lang="en-US" dirty="0"/>
          </a:p>
        </p:txBody>
      </p:sp>
      <p:grpSp>
        <p:nvGrpSpPr>
          <p:cNvPr id="52" name="Group 37" descr="3x3 grid with 10 particles drawn from the weighted sample from the previous grid. Particle possitions are: 1 particle in (2,3); 1 particle in (3,3); 1 particle in (2,2); 5 particles in (3,2); 2 particles in (3,1).">
            <a:extLst>
              <a:ext uri="{FF2B5EF4-FFF2-40B4-BE49-F238E27FC236}">
                <a16:creationId xmlns:a16="http://schemas.microsoft.com/office/drawing/2014/main" id="{B203E963-FAC5-71F3-41A8-FEDB54498B62}"/>
              </a:ext>
            </a:extLst>
          </p:cNvPr>
          <p:cNvGrpSpPr>
            <a:grpSpLocks/>
          </p:cNvGrpSpPr>
          <p:nvPr/>
        </p:nvGrpSpPr>
        <p:grpSpPr bwMode="auto">
          <a:xfrm rot="16200000">
            <a:off x="8157773" y="4095960"/>
            <a:ext cx="2057400" cy="2057400"/>
            <a:chOff x="6324600" y="4419600"/>
            <a:chExt cx="2057400" cy="2057400"/>
          </a:xfrm>
          <a:solidFill>
            <a:schemeClr val="bg1"/>
          </a:solidFill>
        </p:grpSpPr>
        <p:grpSp>
          <p:nvGrpSpPr>
            <p:cNvPr id="53" name="Group 14">
              <a:extLst>
                <a:ext uri="{FF2B5EF4-FFF2-40B4-BE49-F238E27FC236}">
                  <a16:creationId xmlns:a16="http://schemas.microsoft.com/office/drawing/2014/main" id="{583642A4-240C-ED27-7E14-ECF3B6B904CB}"/>
                </a:ext>
              </a:extLst>
            </p:cNvPr>
            <p:cNvGrpSpPr>
              <a:grpSpLocks/>
            </p:cNvGrpSpPr>
            <p:nvPr/>
          </p:nvGrpSpPr>
          <p:grpSpPr bwMode="auto">
            <a:xfrm>
              <a:off x="6324600" y="4419600"/>
              <a:ext cx="2057400" cy="2057400"/>
              <a:chOff x="3984" y="1056"/>
              <a:chExt cx="1296" cy="1296"/>
            </a:xfrm>
            <a:grpFill/>
          </p:grpSpPr>
          <p:sp>
            <p:nvSpPr>
              <p:cNvPr id="64" name="Rectangle 15">
                <a:extLst>
                  <a:ext uri="{FF2B5EF4-FFF2-40B4-BE49-F238E27FC236}">
                    <a16:creationId xmlns:a16="http://schemas.microsoft.com/office/drawing/2014/main" id="{405A3309-7E91-062C-1FE5-02C1B496A91A}"/>
                  </a:ext>
                </a:extLst>
              </p:cNvPr>
              <p:cNvSpPr>
                <a:spLocks noChangeArrowheads="1"/>
              </p:cNvSpPr>
              <p:nvPr/>
            </p:nvSpPr>
            <p:spPr bwMode="auto">
              <a:xfrm>
                <a:off x="3984"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65" name="Rectangle 16">
                <a:extLst>
                  <a:ext uri="{FF2B5EF4-FFF2-40B4-BE49-F238E27FC236}">
                    <a16:creationId xmlns:a16="http://schemas.microsoft.com/office/drawing/2014/main" id="{79DE8DED-7FD3-0389-7292-54B16E06BA8B}"/>
                  </a:ext>
                </a:extLst>
              </p:cNvPr>
              <p:cNvSpPr>
                <a:spLocks noChangeArrowheads="1"/>
              </p:cNvSpPr>
              <p:nvPr/>
            </p:nvSpPr>
            <p:spPr bwMode="auto">
              <a:xfrm>
                <a:off x="4416"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66" name="Rectangle 17">
                <a:extLst>
                  <a:ext uri="{FF2B5EF4-FFF2-40B4-BE49-F238E27FC236}">
                    <a16:creationId xmlns:a16="http://schemas.microsoft.com/office/drawing/2014/main" id="{2B018A4E-D4FC-4FE7-05B1-DF5B18C8FB61}"/>
                  </a:ext>
                </a:extLst>
              </p:cNvPr>
              <p:cNvSpPr>
                <a:spLocks noChangeArrowheads="1"/>
              </p:cNvSpPr>
              <p:nvPr/>
            </p:nvSpPr>
            <p:spPr bwMode="auto">
              <a:xfrm>
                <a:off x="3984"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67" name="Rectangle 18">
                <a:extLst>
                  <a:ext uri="{FF2B5EF4-FFF2-40B4-BE49-F238E27FC236}">
                    <a16:creationId xmlns:a16="http://schemas.microsoft.com/office/drawing/2014/main" id="{E6B4023B-26D8-3A18-1CB5-EA58D7A12302}"/>
                  </a:ext>
                </a:extLst>
              </p:cNvPr>
              <p:cNvSpPr>
                <a:spLocks noChangeArrowheads="1"/>
              </p:cNvSpPr>
              <p:nvPr/>
            </p:nvSpPr>
            <p:spPr bwMode="auto">
              <a:xfrm>
                <a:off x="4416"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68" name="Rectangle 19">
                <a:extLst>
                  <a:ext uri="{FF2B5EF4-FFF2-40B4-BE49-F238E27FC236}">
                    <a16:creationId xmlns:a16="http://schemas.microsoft.com/office/drawing/2014/main" id="{E162A3BD-66E3-0B2A-6312-5EB8061A3063}"/>
                  </a:ext>
                </a:extLst>
              </p:cNvPr>
              <p:cNvSpPr>
                <a:spLocks noChangeArrowheads="1"/>
              </p:cNvSpPr>
              <p:nvPr/>
            </p:nvSpPr>
            <p:spPr bwMode="auto">
              <a:xfrm>
                <a:off x="4848" y="1056"/>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69" name="Rectangle 20">
                <a:extLst>
                  <a:ext uri="{FF2B5EF4-FFF2-40B4-BE49-F238E27FC236}">
                    <a16:creationId xmlns:a16="http://schemas.microsoft.com/office/drawing/2014/main" id="{5F52AB58-77A5-BA3B-FDCD-96FD2066A7C3}"/>
                  </a:ext>
                </a:extLst>
              </p:cNvPr>
              <p:cNvSpPr>
                <a:spLocks noChangeArrowheads="1"/>
              </p:cNvSpPr>
              <p:nvPr/>
            </p:nvSpPr>
            <p:spPr bwMode="auto">
              <a:xfrm>
                <a:off x="4848" y="1488"/>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70" name="Rectangle 21">
                <a:extLst>
                  <a:ext uri="{FF2B5EF4-FFF2-40B4-BE49-F238E27FC236}">
                    <a16:creationId xmlns:a16="http://schemas.microsoft.com/office/drawing/2014/main" id="{1485AAD8-A3CE-406E-7B6E-2B18064384D0}"/>
                  </a:ext>
                </a:extLst>
              </p:cNvPr>
              <p:cNvSpPr>
                <a:spLocks noChangeArrowheads="1"/>
              </p:cNvSpPr>
              <p:nvPr/>
            </p:nvSpPr>
            <p:spPr bwMode="auto">
              <a:xfrm>
                <a:off x="3984" y="1920"/>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72" name="Rectangle 23">
                <a:extLst>
                  <a:ext uri="{FF2B5EF4-FFF2-40B4-BE49-F238E27FC236}">
                    <a16:creationId xmlns:a16="http://schemas.microsoft.com/office/drawing/2014/main" id="{45B17D2A-D788-2DEF-A653-517EA451F2C5}"/>
                  </a:ext>
                </a:extLst>
              </p:cNvPr>
              <p:cNvSpPr>
                <a:spLocks noChangeArrowheads="1"/>
              </p:cNvSpPr>
              <p:nvPr/>
            </p:nvSpPr>
            <p:spPr bwMode="auto">
              <a:xfrm>
                <a:off x="4848" y="1920"/>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sp>
            <p:nvSpPr>
              <p:cNvPr id="71" name="Rectangle 22">
                <a:extLst>
                  <a:ext uri="{FF2B5EF4-FFF2-40B4-BE49-F238E27FC236}">
                    <a16:creationId xmlns:a16="http://schemas.microsoft.com/office/drawing/2014/main" id="{0D6EDF63-1F36-0EFC-4919-FB8C2DB70876}"/>
                  </a:ext>
                </a:extLst>
              </p:cNvPr>
              <p:cNvSpPr>
                <a:spLocks noChangeArrowheads="1"/>
              </p:cNvSpPr>
              <p:nvPr/>
            </p:nvSpPr>
            <p:spPr bwMode="auto">
              <a:xfrm>
                <a:off x="4416" y="1920"/>
                <a:ext cx="432" cy="432"/>
              </a:xfrm>
              <a:prstGeom prst="rect">
                <a:avLst/>
              </a:prstGeom>
              <a:grpFill/>
              <a:ln w="12700">
                <a:solidFill>
                  <a:schemeClr val="tx1"/>
                </a:solidFill>
                <a:miter lim="800000"/>
                <a:headEnd/>
                <a:tailEnd/>
              </a:ln>
            </p:spPr>
            <p:txBody>
              <a:bodyPr wrap="none" anchor="ctr"/>
              <a:lstStyle/>
              <a:p>
                <a:endParaRPr lang="en-US" dirty="0">
                  <a:latin typeface="Calibri" panose="020F0502020204030204" pitchFamily="34" charset="0"/>
                </a:endParaRPr>
              </a:p>
            </p:txBody>
          </p:sp>
        </p:grpSp>
        <p:sp>
          <p:nvSpPr>
            <p:cNvPr id="54" name="Oval 24">
              <a:extLst>
                <a:ext uri="{FF2B5EF4-FFF2-40B4-BE49-F238E27FC236}">
                  <a16:creationId xmlns:a16="http://schemas.microsoft.com/office/drawing/2014/main" id="{DFC7A50A-7377-0569-2ABD-690CD057A90F}"/>
                </a:ext>
              </a:extLst>
            </p:cNvPr>
            <p:cNvSpPr>
              <a:spLocks noChangeArrowheads="1"/>
            </p:cNvSpPr>
            <p:nvPr/>
          </p:nvSpPr>
          <p:spPr bwMode="auto">
            <a:xfrm>
              <a:off x="7980993" y="5387689"/>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55" name="Oval 25">
              <a:extLst>
                <a:ext uri="{FF2B5EF4-FFF2-40B4-BE49-F238E27FC236}">
                  <a16:creationId xmlns:a16="http://schemas.microsoft.com/office/drawing/2014/main" id="{93CCD47B-A97C-81EB-BF09-A1D375B3580F}"/>
                </a:ext>
              </a:extLst>
            </p:cNvPr>
            <p:cNvSpPr>
              <a:spLocks noChangeArrowheads="1"/>
            </p:cNvSpPr>
            <p:nvPr/>
          </p:nvSpPr>
          <p:spPr bwMode="auto">
            <a:xfrm>
              <a:off x="6717317" y="6063767"/>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56" name="Oval 26">
              <a:extLst>
                <a:ext uri="{FF2B5EF4-FFF2-40B4-BE49-F238E27FC236}">
                  <a16:creationId xmlns:a16="http://schemas.microsoft.com/office/drawing/2014/main" id="{3BC3825A-F64C-00E2-3C96-F108AD70486F}"/>
                </a:ext>
              </a:extLst>
            </p:cNvPr>
            <p:cNvSpPr>
              <a:spLocks noChangeArrowheads="1"/>
            </p:cNvSpPr>
            <p:nvPr/>
          </p:nvSpPr>
          <p:spPr bwMode="auto">
            <a:xfrm>
              <a:off x="7945940" y="6066008"/>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57" name="Oval 27">
              <a:extLst>
                <a:ext uri="{FF2B5EF4-FFF2-40B4-BE49-F238E27FC236}">
                  <a16:creationId xmlns:a16="http://schemas.microsoft.com/office/drawing/2014/main" id="{7C22F2F1-F4EE-B3F0-B16A-95E1E8E3D920}"/>
                </a:ext>
              </a:extLst>
            </p:cNvPr>
            <p:cNvSpPr>
              <a:spLocks noChangeArrowheads="1"/>
            </p:cNvSpPr>
            <p:nvPr/>
          </p:nvSpPr>
          <p:spPr bwMode="auto">
            <a:xfrm>
              <a:off x="7264190" y="6050482"/>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58" name="Oval 28">
              <a:extLst>
                <a:ext uri="{FF2B5EF4-FFF2-40B4-BE49-F238E27FC236}">
                  <a16:creationId xmlns:a16="http://schemas.microsoft.com/office/drawing/2014/main" id="{8F68F996-343E-06E2-4013-A36C7AB5F5BE}"/>
                </a:ext>
              </a:extLst>
            </p:cNvPr>
            <p:cNvSpPr>
              <a:spLocks noChangeArrowheads="1"/>
            </p:cNvSpPr>
            <p:nvPr/>
          </p:nvSpPr>
          <p:spPr bwMode="auto">
            <a:xfrm>
              <a:off x="6451704" y="6066008"/>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59" name="Oval 29">
              <a:extLst>
                <a:ext uri="{FF2B5EF4-FFF2-40B4-BE49-F238E27FC236}">
                  <a16:creationId xmlns:a16="http://schemas.microsoft.com/office/drawing/2014/main" id="{6B8BFECE-F4AF-8322-1FA3-3C56605793D6}"/>
                </a:ext>
              </a:extLst>
            </p:cNvPr>
            <p:cNvSpPr>
              <a:spLocks noChangeArrowheads="1"/>
            </p:cNvSpPr>
            <p:nvPr/>
          </p:nvSpPr>
          <p:spPr bwMode="auto">
            <a:xfrm>
              <a:off x="7454480" y="5889514"/>
              <a:ext cx="152400" cy="152400"/>
            </a:xfrm>
            <a:prstGeom prst="ellipse">
              <a:avLst/>
            </a:prstGeom>
            <a:solidFill>
              <a:schemeClr val="accent3"/>
            </a:solidFill>
            <a:ln w="12700">
              <a:noFill/>
              <a:round/>
              <a:headEnd/>
              <a:tailEnd/>
            </a:ln>
          </p:spPr>
          <p:txBody>
            <a:bodyPr wrap="none" anchor="ctr"/>
            <a:lstStyle/>
            <a:p>
              <a:endParaRPr lang="en-US" dirty="0">
                <a:latin typeface="Calibri" panose="020F0502020204030204" pitchFamily="34" charset="0"/>
              </a:endParaRPr>
            </a:p>
          </p:txBody>
        </p:sp>
        <p:sp>
          <p:nvSpPr>
            <p:cNvPr id="61" name="Oval 31">
              <a:extLst>
                <a:ext uri="{FF2B5EF4-FFF2-40B4-BE49-F238E27FC236}">
                  <a16:creationId xmlns:a16="http://schemas.microsoft.com/office/drawing/2014/main" id="{AA79C318-B1C4-CE67-7C0B-2CAD21680A47}"/>
                </a:ext>
              </a:extLst>
            </p:cNvPr>
            <p:cNvSpPr>
              <a:spLocks noChangeArrowheads="1"/>
            </p:cNvSpPr>
            <p:nvPr/>
          </p:nvSpPr>
          <p:spPr bwMode="auto">
            <a:xfrm>
              <a:off x="7086600" y="5905500"/>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62" name="Oval 32">
              <a:extLst>
                <a:ext uri="{FF2B5EF4-FFF2-40B4-BE49-F238E27FC236}">
                  <a16:creationId xmlns:a16="http://schemas.microsoft.com/office/drawing/2014/main" id="{2FF060DE-CA46-D021-9814-D7CCD5C45FB4}"/>
                </a:ext>
              </a:extLst>
            </p:cNvPr>
            <p:cNvSpPr>
              <a:spLocks noChangeArrowheads="1"/>
            </p:cNvSpPr>
            <p:nvPr/>
          </p:nvSpPr>
          <p:spPr bwMode="auto">
            <a:xfrm>
              <a:off x="7099300" y="6223000"/>
              <a:ext cx="152400" cy="152400"/>
            </a:xfrm>
            <a:prstGeom prst="ellipse">
              <a:avLst/>
            </a:prstGeom>
            <a:solidFill>
              <a:schemeClr val="accent3"/>
            </a:solidFill>
            <a:ln w="12700">
              <a:noFill/>
              <a:round/>
              <a:headEnd/>
              <a:tailEnd/>
            </a:ln>
          </p:spPr>
          <p:txBody>
            <a:bodyPr wrap="none" anchor="ctr"/>
            <a:lstStyle/>
            <a:p>
              <a:endParaRPr lang="en-US" dirty="0">
                <a:latin typeface="Calibri" panose="020F0502020204030204" pitchFamily="34" charset="0"/>
              </a:endParaRPr>
            </a:p>
          </p:txBody>
        </p:sp>
        <p:sp>
          <p:nvSpPr>
            <p:cNvPr id="63" name="Oval 33">
              <a:extLst>
                <a:ext uri="{FF2B5EF4-FFF2-40B4-BE49-F238E27FC236}">
                  <a16:creationId xmlns:a16="http://schemas.microsoft.com/office/drawing/2014/main" id="{E4F1A936-0F64-CD17-0474-B80415EE9062}"/>
                </a:ext>
              </a:extLst>
            </p:cNvPr>
            <p:cNvSpPr>
              <a:spLocks noChangeArrowheads="1"/>
            </p:cNvSpPr>
            <p:nvPr/>
          </p:nvSpPr>
          <p:spPr bwMode="auto">
            <a:xfrm>
              <a:off x="7277101" y="5371788"/>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sp>
          <p:nvSpPr>
            <p:cNvPr id="132" name="Oval 30">
              <a:extLst>
                <a:ext uri="{FF2B5EF4-FFF2-40B4-BE49-F238E27FC236}">
                  <a16:creationId xmlns:a16="http://schemas.microsoft.com/office/drawing/2014/main" id="{FB7DA22C-3638-82E2-E309-12D50B567869}"/>
                </a:ext>
              </a:extLst>
            </p:cNvPr>
            <p:cNvSpPr>
              <a:spLocks noChangeArrowheads="1"/>
            </p:cNvSpPr>
            <p:nvPr/>
          </p:nvSpPr>
          <p:spPr bwMode="auto">
            <a:xfrm>
              <a:off x="7454690" y="6210135"/>
              <a:ext cx="152400" cy="152400"/>
            </a:xfrm>
            <a:prstGeom prst="ellipse">
              <a:avLst/>
            </a:prstGeom>
            <a:solidFill>
              <a:schemeClr val="accent2"/>
            </a:solidFill>
            <a:ln w="12700">
              <a:noFill/>
              <a:round/>
              <a:headEnd/>
              <a:tailEnd/>
            </a:ln>
          </p:spPr>
          <p:txBody>
            <a:bodyPr wrap="none" anchor="ctr"/>
            <a:lstStyle/>
            <a:p>
              <a:endParaRPr lang="en-US" dirty="0">
                <a:latin typeface="Calibri" panose="020F0502020204030204" pitchFamily="34" charset="0"/>
              </a:endParaRPr>
            </a:p>
          </p:txBody>
        </p:sp>
      </p:grpSp>
      <p:sp>
        <p:nvSpPr>
          <p:cNvPr id="73" name="TextBox 69">
            <a:extLst>
              <a:ext uri="{FF2B5EF4-FFF2-40B4-BE49-F238E27FC236}">
                <a16:creationId xmlns:a16="http://schemas.microsoft.com/office/drawing/2014/main" id="{CDA5D6D2-B0BB-8285-260D-CCD7AA7A03D6}"/>
              </a:ext>
            </a:extLst>
          </p:cNvPr>
          <p:cNvSpPr txBox="1">
            <a:spLocks noChangeArrowheads="1"/>
          </p:cNvSpPr>
          <p:nvPr/>
        </p:nvSpPr>
        <p:spPr bwMode="auto">
          <a:xfrm>
            <a:off x="10520597" y="3893553"/>
            <a:ext cx="1297957" cy="2462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sz="1400" dirty="0">
                <a:latin typeface="+mn-lt"/>
                <a:cs typeface="Calibri"/>
              </a:rPr>
              <a:t>Particles</a:t>
            </a:r>
          </a:p>
          <a:p>
            <a:pPr algn="ctr" eaLnBrk="1" hangingPunct="1"/>
            <a:r>
              <a:rPr lang="en-US" sz="1400" dirty="0">
                <a:solidFill>
                  <a:schemeClr val="accent2"/>
                </a:solidFill>
                <a:latin typeface="+mn-lt"/>
                <a:cs typeface="Calibri"/>
              </a:rPr>
              <a:t>(3,1)</a:t>
            </a:r>
          </a:p>
          <a:p>
            <a:pPr algn="ctr" eaLnBrk="1" hangingPunct="1"/>
            <a:r>
              <a:rPr lang="en-US" sz="1400" dirty="0">
                <a:solidFill>
                  <a:schemeClr val="accent2"/>
                </a:solidFill>
                <a:latin typeface="+mn-lt"/>
                <a:cs typeface="Calibri"/>
              </a:rPr>
              <a:t>(2,3)</a:t>
            </a:r>
          </a:p>
          <a:p>
            <a:pPr algn="ctr" eaLnBrk="1" hangingPunct="1"/>
            <a:r>
              <a:rPr lang="en-US" sz="1400" dirty="0">
                <a:solidFill>
                  <a:schemeClr val="accent3"/>
                </a:solidFill>
                <a:latin typeface="+mn-lt"/>
                <a:cs typeface="Calibri"/>
              </a:rPr>
              <a:t>(3,2)</a:t>
            </a:r>
          </a:p>
          <a:p>
            <a:pPr algn="ctr" eaLnBrk="1" hangingPunct="1"/>
            <a:r>
              <a:rPr lang="en-US" sz="1400" dirty="0">
                <a:solidFill>
                  <a:schemeClr val="accent2"/>
                </a:solidFill>
                <a:latin typeface="+mn-lt"/>
                <a:cs typeface="Calibri"/>
              </a:rPr>
              <a:t>(3,2)</a:t>
            </a:r>
          </a:p>
          <a:p>
            <a:pPr algn="ctr" eaLnBrk="1" hangingPunct="1"/>
            <a:r>
              <a:rPr lang="en-US" sz="1400" dirty="0">
                <a:solidFill>
                  <a:schemeClr val="accent2"/>
                </a:solidFill>
                <a:latin typeface="+mn-lt"/>
                <a:cs typeface="Calibri"/>
              </a:rPr>
              <a:t>(3,3)</a:t>
            </a:r>
          </a:p>
          <a:p>
            <a:pPr algn="ctr" eaLnBrk="1" hangingPunct="1"/>
            <a:r>
              <a:rPr lang="en-US" sz="1400" dirty="0">
                <a:solidFill>
                  <a:schemeClr val="accent3"/>
                </a:solidFill>
                <a:latin typeface="+mn-lt"/>
                <a:cs typeface="Calibri"/>
              </a:rPr>
              <a:t>(3,2)</a:t>
            </a:r>
          </a:p>
          <a:p>
            <a:pPr algn="ctr" eaLnBrk="1" hangingPunct="1"/>
            <a:r>
              <a:rPr lang="en-US" sz="1400" dirty="0">
                <a:solidFill>
                  <a:schemeClr val="accent2"/>
                </a:solidFill>
                <a:latin typeface="+mn-lt"/>
                <a:cs typeface="Calibri"/>
              </a:rPr>
              <a:t>(3,1)</a:t>
            </a:r>
          </a:p>
          <a:p>
            <a:pPr algn="ctr" eaLnBrk="1" hangingPunct="1"/>
            <a:r>
              <a:rPr lang="en-US" sz="1400" dirty="0">
                <a:solidFill>
                  <a:schemeClr val="accent2"/>
                </a:solidFill>
                <a:latin typeface="+mn-lt"/>
                <a:cs typeface="Calibri"/>
              </a:rPr>
              <a:t>(2,2)</a:t>
            </a:r>
          </a:p>
          <a:p>
            <a:pPr algn="ctr" eaLnBrk="1" hangingPunct="1"/>
            <a:r>
              <a:rPr lang="en-US" sz="1400" dirty="0">
                <a:solidFill>
                  <a:schemeClr val="accent2"/>
                </a:solidFill>
                <a:latin typeface="+mn-lt"/>
                <a:cs typeface="Calibri"/>
              </a:rPr>
              <a:t>(3,2)</a:t>
            </a:r>
          </a:p>
          <a:p>
            <a:pPr algn="ctr" eaLnBrk="1" hangingPunct="1"/>
            <a:r>
              <a:rPr lang="en-US" sz="1400" dirty="0">
                <a:solidFill>
                  <a:schemeClr val="accent2"/>
                </a:solidFill>
                <a:latin typeface="+mn-lt"/>
                <a:cs typeface="Calibri"/>
              </a:rPr>
              <a:t>(3,2)</a:t>
            </a:r>
          </a:p>
        </p:txBody>
      </p:sp>
      <mc:AlternateContent xmlns:mc="http://schemas.openxmlformats.org/markup-compatibility/2006" xmlns:a14="http://schemas.microsoft.com/office/drawing/2010/main">
        <mc:Choice Requires="a14">
          <p:graphicFrame>
            <p:nvGraphicFramePr>
              <p:cNvPr id="115" name="Table 114">
                <a:extLst>
                  <a:ext uri="{FF2B5EF4-FFF2-40B4-BE49-F238E27FC236}">
                    <a16:creationId xmlns:a16="http://schemas.microsoft.com/office/drawing/2014/main" id="{BB978BCF-47EF-C74C-C02C-F9686A19D8FF}"/>
                  </a:ext>
                </a:extLst>
              </p:cNvPr>
              <p:cNvGraphicFramePr>
                <a:graphicFrameLocks noGrp="1"/>
              </p:cNvGraphicFramePr>
              <p:nvPr>
                <p:extLst>
                  <p:ext uri="{D42A27DB-BD31-4B8C-83A1-F6EECF244321}">
                    <p14:modId xmlns:p14="http://schemas.microsoft.com/office/powerpoint/2010/main" val="1434029955"/>
                  </p:ext>
                </p:extLst>
              </p:nvPr>
            </p:nvGraphicFramePr>
            <p:xfrm>
              <a:off x="1710862" y="3633352"/>
              <a:ext cx="2796714" cy="2054964"/>
            </p:xfrm>
            <a:graphic>
              <a:graphicData uri="http://schemas.openxmlformats.org/drawingml/2006/table">
                <a:tbl>
                  <a:tblPr firstRow="1" bandRow="1">
                    <a:tableStyleId>{5C22544A-7EE6-4342-B048-85BDC9FD1C3A}</a:tableStyleId>
                  </a:tblPr>
                  <a:tblGrid>
                    <a:gridCol w="932238">
                      <a:extLst>
                        <a:ext uri="{9D8B030D-6E8A-4147-A177-3AD203B41FA5}">
                          <a16:colId xmlns:a16="http://schemas.microsoft.com/office/drawing/2014/main" val="372538810"/>
                        </a:ext>
                      </a:extLst>
                    </a:gridCol>
                    <a:gridCol w="932238">
                      <a:extLst>
                        <a:ext uri="{9D8B030D-6E8A-4147-A177-3AD203B41FA5}">
                          <a16:colId xmlns:a16="http://schemas.microsoft.com/office/drawing/2014/main" val="1336355873"/>
                        </a:ext>
                      </a:extLst>
                    </a:gridCol>
                    <a:gridCol w="932238">
                      <a:extLst>
                        <a:ext uri="{9D8B030D-6E8A-4147-A177-3AD203B41FA5}">
                          <a16:colId xmlns:a16="http://schemas.microsoft.com/office/drawing/2014/main" val="1608805782"/>
                        </a:ext>
                      </a:extLst>
                    </a:gridCol>
                  </a:tblGrid>
                  <a:tr h="684988">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1</m:t>
                                </m:r>
                                <m:r>
                                  <a:rPr lang="en-US" sz="1400" b="0" i="1" smtClean="0">
                                    <a:solidFill>
                                      <a:schemeClr val="tx1"/>
                                    </a:solidFill>
                                    <a:latin typeface="Cambria Math" panose="02040503050406030204" pitchFamily="18" charset="0"/>
                                    <a:ea typeface="Cambria Math" panose="02040503050406030204" pitchFamily="18" charset="0"/>
                                  </a:rPr>
                                  <m:t>∙0.1∙</m:t>
                                </m:r>
                                <m:r>
                                  <a:rPr lang="en-US" sz="1400" b="0" i="1" smtClean="0">
                                    <a:solidFill>
                                      <a:schemeClr val="tx1"/>
                                    </a:solidFill>
                                    <a:latin typeface="Cambria Math" panose="02040503050406030204" pitchFamily="18" charset="0"/>
                                    <a:ea typeface="Cambria Math" panose="02040503050406030204" pitchFamily="18" charset="0"/>
                                  </a:rPr>
                                  <m:t>𝛼</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2</m:t>
                                </m:r>
                                <m:r>
                                  <a:rPr lang="en-US" sz="1400" b="0" i="1" smtClean="0">
                                    <a:solidFill>
                                      <a:schemeClr val="tx1"/>
                                    </a:solidFill>
                                    <a:latin typeface="Cambria Math" panose="02040503050406030204" pitchFamily="18" charset="0"/>
                                    <a:ea typeface="Cambria Math" panose="02040503050406030204" pitchFamily="18" charset="0"/>
                                  </a:rPr>
                                  <m:t>∙0.2∙</m:t>
                                </m:r>
                                <m:r>
                                  <a:rPr lang="en-US" sz="1400" b="0" i="1" smtClean="0">
                                    <a:solidFill>
                                      <a:schemeClr val="tx1"/>
                                    </a:solidFill>
                                    <a:latin typeface="Cambria Math" panose="02040503050406030204" pitchFamily="18" charset="0"/>
                                    <a:ea typeface="Cambria Math" panose="02040503050406030204" pitchFamily="18" charset="0"/>
                                  </a:rPr>
                                  <m:t>𝛼</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2</m:t>
                                </m:r>
                                <m:r>
                                  <a:rPr lang="en-US" sz="1400" b="0" i="1" smtClean="0">
                                    <a:solidFill>
                                      <a:schemeClr val="tx1"/>
                                    </a:solidFill>
                                    <a:latin typeface="Cambria Math" panose="02040503050406030204" pitchFamily="18" charset="0"/>
                                    <a:ea typeface="Cambria Math" panose="02040503050406030204" pitchFamily="18" charset="0"/>
                                  </a:rPr>
                                  <m:t>∙0.4∙</m:t>
                                </m:r>
                                <m:r>
                                  <a:rPr lang="en-US" sz="1400" b="0" i="1" smtClean="0">
                                    <a:solidFill>
                                      <a:schemeClr val="tx1"/>
                                    </a:solidFill>
                                    <a:latin typeface="Cambria Math" panose="02040503050406030204" pitchFamily="18" charset="0"/>
                                    <a:ea typeface="Cambria Math" panose="02040503050406030204" pitchFamily="18" charset="0"/>
                                  </a:rPr>
                                  <m:t>𝛼</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7455693"/>
                      </a:ext>
                    </a:extLst>
                  </a:tr>
                  <a:tr h="684988">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1</m:t>
                                </m:r>
                                <m:r>
                                  <a:rPr lang="en-US" sz="1400" b="0" i="1" smtClean="0">
                                    <a:solidFill>
                                      <a:schemeClr val="tx1"/>
                                    </a:solidFill>
                                    <a:latin typeface="Cambria Math" panose="02040503050406030204" pitchFamily="18" charset="0"/>
                                    <a:ea typeface="Cambria Math" panose="02040503050406030204" pitchFamily="18" charset="0"/>
                                  </a:rPr>
                                  <m:t>∙0.4∙</m:t>
                                </m:r>
                                <m:r>
                                  <a:rPr lang="en-US" sz="1400" b="0" i="1" smtClean="0">
                                    <a:solidFill>
                                      <a:schemeClr val="tx1"/>
                                    </a:solidFill>
                                    <a:latin typeface="Cambria Math" panose="02040503050406030204" pitchFamily="18" charset="0"/>
                                    <a:ea typeface="Cambria Math" panose="02040503050406030204" pitchFamily="18" charset="0"/>
                                  </a:rPr>
                                  <m:t>𝛼</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3</m:t>
                                </m:r>
                                <m:r>
                                  <a:rPr lang="en-US" sz="1400" b="0" i="1" smtClean="0">
                                    <a:solidFill>
                                      <a:schemeClr val="tx1"/>
                                    </a:solidFill>
                                    <a:latin typeface="Cambria Math" panose="02040503050406030204" pitchFamily="18" charset="0"/>
                                    <a:ea typeface="Cambria Math" panose="02040503050406030204" pitchFamily="18" charset="0"/>
                                  </a:rPr>
                                  <m:t>∙0.9∙</m:t>
                                </m:r>
                                <m:r>
                                  <a:rPr lang="en-US" sz="1400" b="0" i="1" smtClean="0">
                                    <a:solidFill>
                                      <a:schemeClr val="tx1"/>
                                    </a:solidFill>
                                    <a:latin typeface="Cambria Math" panose="02040503050406030204" pitchFamily="18" charset="0"/>
                                    <a:ea typeface="Cambria Math" panose="02040503050406030204" pitchFamily="18" charset="0"/>
                                  </a:rPr>
                                  <m:t>𝛼</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1313306"/>
                      </a:ext>
                    </a:extLst>
                  </a:tr>
                  <a:tr h="684988">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1</m:t>
                                </m:r>
                                <m:r>
                                  <a:rPr lang="en-US" sz="1400" b="0" i="1" smtClean="0">
                                    <a:solidFill>
                                      <a:schemeClr val="tx1"/>
                                    </a:solidFill>
                                    <a:latin typeface="Cambria Math" panose="02040503050406030204" pitchFamily="18" charset="0"/>
                                    <a:ea typeface="Cambria Math" panose="02040503050406030204" pitchFamily="18" charset="0"/>
                                  </a:rPr>
                                  <m:t>∙0.4∙</m:t>
                                </m:r>
                                <m:r>
                                  <a:rPr lang="en-US" sz="1400" b="0" i="1" smtClean="0">
                                    <a:solidFill>
                                      <a:schemeClr val="tx1"/>
                                    </a:solidFill>
                                    <a:latin typeface="Cambria Math" panose="02040503050406030204" pitchFamily="18" charset="0"/>
                                    <a:ea typeface="Cambria Math" panose="02040503050406030204" pitchFamily="18" charset="0"/>
                                  </a:rPr>
                                  <m:t>𝛼</m:t>
                                </m:r>
                              </m:oMath>
                            </m:oMathPara>
                          </a14:m>
                          <a:endParaRPr lang="en-US" sz="1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9728876"/>
                      </a:ext>
                    </a:extLst>
                  </a:tr>
                </a:tbl>
              </a:graphicData>
            </a:graphic>
          </p:graphicFrame>
        </mc:Choice>
        <mc:Fallback xmlns="">
          <p:graphicFrame>
            <p:nvGraphicFramePr>
              <p:cNvPr id="115" name="Table 114">
                <a:extLst>
                  <a:ext uri="{FF2B5EF4-FFF2-40B4-BE49-F238E27FC236}">
                    <a16:creationId xmlns:a16="http://schemas.microsoft.com/office/drawing/2014/main" id="{BB978BCF-47EF-C74C-C02C-F9686A19D8FF}"/>
                  </a:ext>
                </a:extLst>
              </p:cNvPr>
              <p:cNvGraphicFramePr>
                <a:graphicFrameLocks noGrp="1"/>
              </p:cNvGraphicFramePr>
              <p:nvPr>
                <p:extLst>
                  <p:ext uri="{D42A27DB-BD31-4B8C-83A1-F6EECF244321}">
                    <p14:modId xmlns:p14="http://schemas.microsoft.com/office/powerpoint/2010/main" val="1434029955"/>
                  </p:ext>
                </p:extLst>
              </p:nvPr>
            </p:nvGraphicFramePr>
            <p:xfrm>
              <a:off x="1710862" y="3633352"/>
              <a:ext cx="2796714" cy="2054964"/>
            </p:xfrm>
            <a:graphic>
              <a:graphicData uri="http://schemas.openxmlformats.org/drawingml/2006/table">
                <a:tbl>
                  <a:tblPr firstRow="1" bandRow="1">
                    <a:tableStyleId>{5C22544A-7EE6-4342-B048-85BDC9FD1C3A}</a:tableStyleId>
                  </a:tblPr>
                  <a:tblGrid>
                    <a:gridCol w="932238">
                      <a:extLst>
                        <a:ext uri="{9D8B030D-6E8A-4147-A177-3AD203B41FA5}">
                          <a16:colId xmlns:a16="http://schemas.microsoft.com/office/drawing/2014/main" val="372538810"/>
                        </a:ext>
                      </a:extLst>
                    </a:gridCol>
                    <a:gridCol w="932238">
                      <a:extLst>
                        <a:ext uri="{9D8B030D-6E8A-4147-A177-3AD203B41FA5}">
                          <a16:colId xmlns:a16="http://schemas.microsoft.com/office/drawing/2014/main" val="1336355873"/>
                        </a:ext>
                      </a:extLst>
                    </a:gridCol>
                    <a:gridCol w="932238">
                      <a:extLst>
                        <a:ext uri="{9D8B030D-6E8A-4147-A177-3AD203B41FA5}">
                          <a16:colId xmlns:a16="http://schemas.microsoft.com/office/drawing/2014/main" val="1608805782"/>
                        </a:ext>
                      </a:extLst>
                    </a:gridCol>
                  </a:tblGrid>
                  <a:tr h="68498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351" t="-1852" r="-201351" b="-203704"/>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2740" t="-1852" r="-104110" b="-203704"/>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0000" t="-1852" r="-2703" b="-203704"/>
                          </a:stretch>
                        </a:blipFill>
                      </a:tcPr>
                    </a:tc>
                    <a:extLst>
                      <a:ext uri="{0D108BD9-81ED-4DB2-BD59-A6C34878D82A}">
                        <a16:rowId xmlns:a16="http://schemas.microsoft.com/office/drawing/2014/main" val="3847455693"/>
                      </a:ext>
                    </a:extLst>
                  </a:tr>
                  <a:tr h="68498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351" t="-101852" r="-201351" b="-103704"/>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2740" t="-101852" r="-104110" b="-103704"/>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0000" t="-101852" r="-2703" b="-103704"/>
                          </a:stretch>
                        </a:blipFill>
                      </a:tcPr>
                    </a:tc>
                    <a:extLst>
                      <a:ext uri="{0D108BD9-81ED-4DB2-BD59-A6C34878D82A}">
                        <a16:rowId xmlns:a16="http://schemas.microsoft.com/office/drawing/2014/main" val="2471313306"/>
                      </a:ext>
                    </a:extLst>
                  </a:tr>
                  <a:tr h="68498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351" t="-201852" r="-201351" b="-3704"/>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2740" t="-201852" r="-104110" b="-3704"/>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0000" t="-201852" r="-2703" b="-3704"/>
                          </a:stretch>
                        </a:blipFill>
                      </a:tcPr>
                    </a:tc>
                    <a:extLst>
                      <a:ext uri="{0D108BD9-81ED-4DB2-BD59-A6C34878D82A}">
                        <a16:rowId xmlns:a16="http://schemas.microsoft.com/office/drawing/2014/main" val="4069728876"/>
                      </a:ext>
                    </a:extLst>
                  </a:tr>
                </a:tbl>
              </a:graphicData>
            </a:graphic>
          </p:graphicFrame>
        </mc:Fallback>
      </mc:AlternateContent>
      <p:grpSp>
        <p:nvGrpSpPr>
          <p:cNvPr id="6" name="Group 5" descr="Illustration of a bag containing the ten particles weighted by their likelihoods.">
            <a:extLst>
              <a:ext uri="{FF2B5EF4-FFF2-40B4-BE49-F238E27FC236}">
                <a16:creationId xmlns:a16="http://schemas.microsoft.com/office/drawing/2014/main" id="{3E363114-03C6-A13C-C5EA-BFDC494B5354}"/>
              </a:ext>
            </a:extLst>
          </p:cNvPr>
          <p:cNvGrpSpPr/>
          <p:nvPr/>
        </p:nvGrpSpPr>
        <p:grpSpPr>
          <a:xfrm>
            <a:off x="5763408" y="3909257"/>
            <a:ext cx="934332" cy="1291603"/>
            <a:chOff x="5763408" y="3909257"/>
            <a:chExt cx="934332" cy="1291603"/>
          </a:xfrm>
        </p:grpSpPr>
        <p:grpSp>
          <p:nvGrpSpPr>
            <p:cNvPr id="119" name="Group 118">
              <a:extLst>
                <a:ext uri="{FF2B5EF4-FFF2-40B4-BE49-F238E27FC236}">
                  <a16:creationId xmlns:a16="http://schemas.microsoft.com/office/drawing/2014/main" id="{A60EDACC-E3B1-AB5A-B842-2ACEFAF006CD}"/>
                </a:ext>
              </a:extLst>
            </p:cNvPr>
            <p:cNvGrpSpPr/>
            <p:nvPr/>
          </p:nvGrpSpPr>
          <p:grpSpPr>
            <a:xfrm>
              <a:off x="5763408" y="3909257"/>
              <a:ext cx="934332" cy="1291603"/>
              <a:chOff x="6095174" y="5419800"/>
              <a:chExt cx="934332" cy="1291603"/>
            </a:xfrm>
          </p:grpSpPr>
          <p:sp>
            <p:nvSpPr>
              <p:cNvPr id="120" name="Teardrop 119">
                <a:extLst>
                  <a:ext uri="{FF2B5EF4-FFF2-40B4-BE49-F238E27FC236}">
                    <a16:creationId xmlns:a16="http://schemas.microsoft.com/office/drawing/2014/main" id="{C00F7DED-7800-F4B9-0E15-4EA1B05B5837}"/>
                  </a:ext>
                </a:extLst>
              </p:cNvPr>
              <p:cNvSpPr/>
              <p:nvPr/>
            </p:nvSpPr>
            <p:spPr>
              <a:xfrm rot="18861150">
                <a:off x="6105139" y="5787037"/>
                <a:ext cx="914401" cy="934332"/>
              </a:xfrm>
              <a:prstGeom prst="teardrop">
                <a:avLst>
                  <a:gd name="adj" fmla="val 93196"/>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1" name="Teardrop 120">
                <a:extLst>
                  <a:ext uri="{FF2B5EF4-FFF2-40B4-BE49-F238E27FC236}">
                    <a16:creationId xmlns:a16="http://schemas.microsoft.com/office/drawing/2014/main" id="{ED9469ED-5832-2DAC-52A0-DD396D32A710}"/>
                  </a:ext>
                </a:extLst>
              </p:cNvPr>
              <p:cNvSpPr/>
              <p:nvPr/>
            </p:nvSpPr>
            <p:spPr>
              <a:xfrm rot="9149264">
                <a:off x="6496265" y="5419800"/>
                <a:ext cx="237033" cy="174096"/>
              </a:xfrm>
              <a:prstGeom prst="teardrop">
                <a:avLst>
                  <a:gd name="adj" fmla="val 108365"/>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22" name="Oval 106">
              <a:extLst>
                <a:ext uri="{FF2B5EF4-FFF2-40B4-BE49-F238E27FC236}">
                  <a16:creationId xmlns:a16="http://schemas.microsoft.com/office/drawing/2014/main" id="{0E2991AD-654B-196F-7131-F3DC8A2416FB}"/>
                </a:ext>
              </a:extLst>
            </p:cNvPr>
            <p:cNvSpPr>
              <a:spLocks noChangeAspect="1" noChangeArrowheads="1"/>
            </p:cNvSpPr>
            <p:nvPr/>
          </p:nvSpPr>
          <p:spPr bwMode="auto">
            <a:xfrm rot="16200000">
              <a:off x="6269818" y="4773333"/>
              <a:ext cx="165650" cy="165804"/>
            </a:xfrm>
            <a:prstGeom prst="ellipse">
              <a:avLst/>
            </a:prstGeom>
            <a:solidFill>
              <a:schemeClr val="accent2"/>
            </a:solidFill>
            <a:ln w="9525">
              <a:noFill/>
              <a:round/>
              <a:headEnd/>
              <a:tailEnd/>
            </a:ln>
          </p:spPr>
          <p:txBody>
            <a:bodyPr wrap="none" anchor="ctr"/>
            <a:lstStyle/>
            <a:p>
              <a:endParaRPr lang="en-US" dirty="0">
                <a:latin typeface="Calibri" panose="020F0502020204030204" pitchFamily="34" charset="0"/>
              </a:endParaRPr>
            </a:p>
          </p:txBody>
        </p:sp>
        <p:sp>
          <p:nvSpPr>
            <p:cNvPr id="123" name="Oval 107">
              <a:extLst>
                <a:ext uri="{FF2B5EF4-FFF2-40B4-BE49-F238E27FC236}">
                  <a16:creationId xmlns:a16="http://schemas.microsoft.com/office/drawing/2014/main" id="{ED5FBE67-10C7-2B3C-CE88-398AAF6387DE}"/>
                </a:ext>
              </a:extLst>
            </p:cNvPr>
            <p:cNvSpPr>
              <a:spLocks noChangeAspect="1" noChangeArrowheads="1"/>
            </p:cNvSpPr>
            <p:nvPr/>
          </p:nvSpPr>
          <p:spPr bwMode="auto">
            <a:xfrm rot="16200000">
              <a:off x="6293550" y="4979505"/>
              <a:ext cx="123330" cy="123446"/>
            </a:xfrm>
            <a:prstGeom prst="ellipse">
              <a:avLst/>
            </a:prstGeom>
            <a:solidFill>
              <a:schemeClr val="accent2"/>
            </a:solidFill>
            <a:ln w="9525">
              <a:noFill/>
              <a:round/>
              <a:headEnd/>
              <a:tailEnd/>
            </a:ln>
          </p:spPr>
          <p:txBody>
            <a:bodyPr wrap="none" anchor="ctr"/>
            <a:lstStyle/>
            <a:p>
              <a:pPr algn="ctr" rtl="1"/>
              <a:endParaRPr lang="en-US" dirty="0">
                <a:latin typeface="Calibri" panose="020F0502020204030204" pitchFamily="34" charset="0"/>
              </a:endParaRPr>
            </a:p>
          </p:txBody>
        </p:sp>
        <p:sp>
          <p:nvSpPr>
            <p:cNvPr id="124" name="Oval 108">
              <a:extLst>
                <a:ext uri="{FF2B5EF4-FFF2-40B4-BE49-F238E27FC236}">
                  <a16:creationId xmlns:a16="http://schemas.microsoft.com/office/drawing/2014/main" id="{CA70DE20-BC5C-E399-630A-0D6B4B747FC0}"/>
                </a:ext>
              </a:extLst>
            </p:cNvPr>
            <p:cNvSpPr>
              <a:spLocks noChangeAspect="1" noChangeArrowheads="1"/>
            </p:cNvSpPr>
            <p:nvPr/>
          </p:nvSpPr>
          <p:spPr bwMode="auto">
            <a:xfrm rot="16200000">
              <a:off x="6101006" y="4972731"/>
              <a:ext cx="123330" cy="123446"/>
            </a:xfrm>
            <a:prstGeom prst="ellipse">
              <a:avLst/>
            </a:prstGeom>
            <a:solidFill>
              <a:schemeClr val="accent2"/>
            </a:solidFill>
            <a:ln w="9525">
              <a:noFill/>
              <a:round/>
              <a:headEnd/>
              <a:tailEnd/>
            </a:ln>
          </p:spPr>
          <p:txBody>
            <a:bodyPr wrap="none" anchor="ctr"/>
            <a:lstStyle/>
            <a:p>
              <a:endParaRPr lang="en-US" dirty="0">
                <a:latin typeface="Calibri" panose="020F0502020204030204" pitchFamily="34" charset="0"/>
              </a:endParaRPr>
            </a:p>
          </p:txBody>
        </p:sp>
        <p:sp>
          <p:nvSpPr>
            <p:cNvPr id="125" name="Oval 109">
              <a:extLst>
                <a:ext uri="{FF2B5EF4-FFF2-40B4-BE49-F238E27FC236}">
                  <a16:creationId xmlns:a16="http://schemas.microsoft.com/office/drawing/2014/main" id="{A2C05196-E508-322E-8622-07B8B4987E95}"/>
                </a:ext>
              </a:extLst>
            </p:cNvPr>
            <p:cNvSpPr>
              <a:spLocks noChangeAspect="1" noChangeArrowheads="1"/>
            </p:cNvSpPr>
            <p:nvPr/>
          </p:nvSpPr>
          <p:spPr bwMode="auto">
            <a:xfrm rot="16200000" flipH="1" flipV="1">
              <a:off x="5995960" y="4752065"/>
              <a:ext cx="123330" cy="123446"/>
            </a:xfrm>
            <a:prstGeom prst="ellipse">
              <a:avLst/>
            </a:prstGeom>
            <a:solidFill>
              <a:schemeClr val="accent2"/>
            </a:solidFill>
            <a:ln w="9525">
              <a:noFill/>
              <a:round/>
              <a:headEnd/>
              <a:tailEnd/>
            </a:ln>
          </p:spPr>
          <p:txBody>
            <a:bodyPr wrap="none" anchor="ctr"/>
            <a:lstStyle/>
            <a:p>
              <a:endParaRPr lang="en-US" dirty="0">
                <a:latin typeface="Calibri" panose="020F0502020204030204" pitchFamily="34" charset="0"/>
              </a:endParaRPr>
            </a:p>
          </p:txBody>
        </p:sp>
        <p:sp>
          <p:nvSpPr>
            <p:cNvPr id="126" name="Oval 110">
              <a:extLst>
                <a:ext uri="{FF2B5EF4-FFF2-40B4-BE49-F238E27FC236}">
                  <a16:creationId xmlns:a16="http://schemas.microsoft.com/office/drawing/2014/main" id="{4C58163C-83E7-8BDB-DC10-A202A74FED3D}"/>
                </a:ext>
              </a:extLst>
            </p:cNvPr>
            <p:cNvSpPr>
              <a:spLocks noChangeAspect="1" noChangeArrowheads="1"/>
            </p:cNvSpPr>
            <p:nvPr/>
          </p:nvSpPr>
          <p:spPr bwMode="auto">
            <a:xfrm rot="16200000">
              <a:off x="6498445" y="4804045"/>
              <a:ext cx="123330" cy="123446"/>
            </a:xfrm>
            <a:prstGeom prst="ellipse">
              <a:avLst/>
            </a:prstGeom>
            <a:solidFill>
              <a:schemeClr val="accent2"/>
            </a:solidFill>
            <a:ln w="9525">
              <a:noFill/>
              <a:round/>
              <a:headEnd/>
              <a:tailEnd/>
            </a:ln>
          </p:spPr>
          <p:txBody>
            <a:bodyPr wrap="none" anchor="ctr"/>
            <a:lstStyle/>
            <a:p>
              <a:endParaRPr lang="en-US" dirty="0">
                <a:latin typeface="Calibri" panose="020F0502020204030204" pitchFamily="34" charset="0"/>
              </a:endParaRPr>
            </a:p>
          </p:txBody>
        </p:sp>
        <p:sp>
          <p:nvSpPr>
            <p:cNvPr id="127" name="Oval 111">
              <a:extLst>
                <a:ext uri="{FF2B5EF4-FFF2-40B4-BE49-F238E27FC236}">
                  <a16:creationId xmlns:a16="http://schemas.microsoft.com/office/drawing/2014/main" id="{A2855F70-5EA3-9016-4108-4CC53CAAF8FD}"/>
                </a:ext>
              </a:extLst>
            </p:cNvPr>
            <p:cNvSpPr>
              <a:spLocks noChangeAspect="1" noChangeArrowheads="1"/>
            </p:cNvSpPr>
            <p:nvPr/>
          </p:nvSpPr>
          <p:spPr bwMode="auto">
            <a:xfrm rot="16200000">
              <a:off x="5882597" y="4738628"/>
              <a:ext cx="77384" cy="77456"/>
            </a:xfrm>
            <a:prstGeom prst="ellipse">
              <a:avLst/>
            </a:prstGeom>
            <a:solidFill>
              <a:schemeClr val="accent1"/>
            </a:solidFill>
            <a:ln w="9525">
              <a:noFill/>
              <a:round/>
              <a:headEnd/>
              <a:tailEnd/>
            </a:ln>
          </p:spPr>
          <p:txBody>
            <a:bodyPr wrap="none" anchor="ctr"/>
            <a:lstStyle/>
            <a:p>
              <a:endParaRPr lang="en-US" dirty="0">
                <a:latin typeface="Calibri" panose="020F0502020204030204" pitchFamily="34" charset="0"/>
              </a:endParaRPr>
            </a:p>
          </p:txBody>
        </p:sp>
        <p:sp>
          <p:nvSpPr>
            <p:cNvPr id="128" name="Oval 112">
              <a:extLst>
                <a:ext uri="{FF2B5EF4-FFF2-40B4-BE49-F238E27FC236}">
                  <a16:creationId xmlns:a16="http://schemas.microsoft.com/office/drawing/2014/main" id="{2E389788-757E-D0AD-49F6-0281528B3D09}"/>
                </a:ext>
              </a:extLst>
            </p:cNvPr>
            <p:cNvSpPr>
              <a:spLocks noChangeAspect="1" noChangeArrowheads="1"/>
            </p:cNvSpPr>
            <p:nvPr/>
          </p:nvSpPr>
          <p:spPr bwMode="auto">
            <a:xfrm rot="16200000">
              <a:off x="5949787" y="4927397"/>
              <a:ext cx="77384" cy="77456"/>
            </a:xfrm>
            <a:prstGeom prst="ellipse">
              <a:avLst/>
            </a:prstGeom>
            <a:solidFill>
              <a:schemeClr val="accent2"/>
            </a:solidFill>
            <a:ln w="9525">
              <a:noFill/>
              <a:round/>
              <a:headEnd/>
              <a:tailEnd/>
            </a:ln>
          </p:spPr>
          <p:txBody>
            <a:bodyPr wrap="none" anchor="ctr"/>
            <a:lstStyle/>
            <a:p>
              <a:endParaRPr lang="en-US" dirty="0">
                <a:latin typeface="Calibri" panose="020F0502020204030204" pitchFamily="34" charset="0"/>
              </a:endParaRPr>
            </a:p>
          </p:txBody>
        </p:sp>
        <p:sp>
          <p:nvSpPr>
            <p:cNvPr id="129" name="Oval 103">
              <a:extLst>
                <a:ext uri="{FF2B5EF4-FFF2-40B4-BE49-F238E27FC236}">
                  <a16:creationId xmlns:a16="http://schemas.microsoft.com/office/drawing/2014/main" id="{AB76D9EE-C5EC-3911-C5BA-3D8B4CBF27F5}"/>
                </a:ext>
              </a:extLst>
            </p:cNvPr>
            <p:cNvSpPr>
              <a:spLocks noChangeAspect="1" noChangeArrowheads="1"/>
            </p:cNvSpPr>
            <p:nvPr/>
          </p:nvSpPr>
          <p:spPr bwMode="auto">
            <a:xfrm rot="16200000">
              <a:off x="6161325" y="4861162"/>
              <a:ext cx="32646" cy="32677"/>
            </a:xfrm>
            <a:prstGeom prst="ellipse">
              <a:avLst/>
            </a:prstGeom>
            <a:solidFill>
              <a:schemeClr val="accent2"/>
            </a:solidFill>
            <a:ln w="9525">
              <a:noFill/>
              <a:round/>
              <a:headEnd/>
              <a:tailEnd/>
            </a:ln>
          </p:spPr>
          <p:txBody>
            <a:bodyPr wrap="none" anchor="ctr"/>
            <a:lstStyle/>
            <a:p>
              <a:pPr algn="ctr" rtl="1"/>
              <a:endParaRPr lang="en-US" dirty="0">
                <a:latin typeface="Calibri" panose="020F0502020204030204" pitchFamily="34" charset="0"/>
              </a:endParaRPr>
            </a:p>
          </p:txBody>
        </p:sp>
        <p:sp>
          <p:nvSpPr>
            <p:cNvPr id="130" name="Oval 105">
              <a:extLst>
                <a:ext uri="{FF2B5EF4-FFF2-40B4-BE49-F238E27FC236}">
                  <a16:creationId xmlns:a16="http://schemas.microsoft.com/office/drawing/2014/main" id="{40267013-4923-1B06-8A88-AB4F38A25924}"/>
                </a:ext>
              </a:extLst>
            </p:cNvPr>
            <p:cNvSpPr>
              <a:spLocks noChangeAspect="1" noChangeArrowheads="1"/>
            </p:cNvSpPr>
            <p:nvPr/>
          </p:nvSpPr>
          <p:spPr bwMode="auto">
            <a:xfrm rot="16200000">
              <a:off x="6078694" y="4577933"/>
              <a:ext cx="165650" cy="165804"/>
            </a:xfrm>
            <a:prstGeom prst="ellipse">
              <a:avLst/>
            </a:prstGeom>
            <a:solidFill>
              <a:schemeClr val="accent3"/>
            </a:solidFill>
            <a:ln w="9525">
              <a:noFill/>
              <a:round/>
              <a:headEnd/>
              <a:tailEnd/>
            </a:ln>
          </p:spPr>
          <p:txBody>
            <a:bodyPr wrap="none" anchor="ctr"/>
            <a:lstStyle/>
            <a:p>
              <a:endParaRPr lang="en-US" dirty="0">
                <a:latin typeface="Calibri" panose="020F0502020204030204" pitchFamily="34" charset="0"/>
              </a:endParaRPr>
            </a:p>
          </p:txBody>
        </p:sp>
        <p:sp>
          <p:nvSpPr>
            <p:cNvPr id="131" name="Oval 102">
              <a:extLst>
                <a:ext uri="{FF2B5EF4-FFF2-40B4-BE49-F238E27FC236}">
                  <a16:creationId xmlns:a16="http://schemas.microsoft.com/office/drawing/2014/main" id="{689A81B4-CF24-18AC-A850-257CF1EFD48D}"/>
                </a:ext>
              </a:extLst>
            </p:cNvPr>
            <p:cNvSpPr>
              <a:spLocks noChangeAspect="1" noChangeArrowheads="1"/>
            </p:cNvSpPr>
            <p:nvPr/>
          </p:nvSpPr>
          <p:spPr bwMode="auto">
            <a:xfrm rot="16200000">
              <a:off x="6381843" y="4560995"/>
              <a:ext cx="164095" cy="164191"/>
            </a:xfrm>
            <a:prstGeom prst="ellipse">
              <a:avLst/>
            </a:prstGeom>
            <a:solidFill>
              <a:schemeClr val="accent2"/>
            </a:solidFill>
            <a:ln w="9525">
              <a:noFill/>
              <a:round/>
              <a:headEnd/>
              <a:tailEnd/>
            </a:ln>
          </p:spPr>
          <p:txBody>
            <a:bodyPr wrap="none" anchor="ctr"/>
            <a:lstStyle/>
            <a:p>
              <a:endParaRPr lang="en-US" dirty="0">
                <a:latin typeface="Calibri" panose="020F0502020204030204" pitchFamily="34" charset="0"/>
              </a:endParaRPr>
            </a:p>
          </p:txBody>
        </p:sp>
      </p:grpSp>
      <p:sp>
        <p:nvSpPr>
          <p:cNvPr id="136" name="Isosceles Triangle 47">
            <a:extLst>
              <a:ext uri="{FF2B5EF4-FFF2-40B4-BE49-F238E27FC236}">
                <a16:creationId xmlns:a16="http://schemas.microsoft.com/office/drawing/2014/main" id="{553544AE-428A-0FB0-4989-9BCF17FB2990}"/>
              </a:ext>
              <a:ext uri="{C183D7F6-B498-43B3-948B-1728B52AA6E4}">
                <adec:decorative xmlns:adec="http://schemas.microsoft.com/office/drawing/2017/decorative" val="1"/>
              </a:ext>
            </a:extLst>
          </p:cNvPr>
          <p:cNvSpPr/>
          <p:nvPr/>
        </p:nvSpPr>
        <p:spPr bwMode="auto">
          <a:xfrm flipV="1">
            <a:off x="8977531" y="3667718"/>
            <a:ext cx="412054" cy="186101"/>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defRPr/>
            </a:pPr>
            <a:endParaRPr lang="en-US" dirty="0">
              <a:latin typeface="Calibri" panose="020F0502020204030204" pitchFamily="34" charset="0"/>
            </a:endParaRPr>
          </a:p>
        </p:txBody>
      </p:sp>
    </p:spTree>
    <p:extLst>
      <p:ext uri="{BB962C8B-B14F-4D97-AF65-F5344CB8AC3E}">
        <p14:creationId xmlns:p14="http://schemas.microsoft.com/office/powerpoint/2010/main" val="1978353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13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26E3E11-D000-0282-B715-440B5E09F14B}"/>
              </a:ext>
            </a:extLst>
          </p:cNvPr>
          <p:cNvSpPr>
            <a:spLocks noGrp="1"/>
          </p:cNvSpPr>
          <p:nvPr>
            <p:ph type="title"/>
          </p:nvPr>
        </p:nvSpPr>
        <p:spPr/>
        <p:txBody>
          <a:bodyPr/>
          <a:lstStyle/>
          <a:p>
            <a:r>
              <a:rPr lang="en-US" dirty="0"/>
              <a:t>Localization</a:t>
            </a:r>
          </a:p>
        </p:txBody>
      </p:sp>
      <p:sp>
        <p:nvSpPr>
          <p:cNvPr id="11" name="Content Placeholder 10">
            <a:extLst>
              <a:ext uri="{FF2B5EF4-FFF2-40B4-BE49-F238E27FC236}">
                <a16:creationId xmlns:a16="http://schemas.microsoft.com/office/drawing/2014/main" id="{F80767E4-B066-62EE-4835-F3D82C1FF056}"/>
              </a:ext>
            </a:extLst>
          </p:cNvPr>
          <p:cNvSpPr>
            <a:spLocks noGrp="1"/>
          </p:cNvSpPr>
          <p:nvPr>
            <p:ph idx="1"/>
          </p:nvPr>
        </p:nvSpPr>
        <p:spPr/>
        <p:txBody>
          <a:bodyPr/>
          <a:lstStyle/>
          <a:p>
            <a:r>
              <a:rPr lang="en-US" dirty="0"/>
              <a:t>In a robot localization problem:</a:t>
            </a:r>
          </a:p>
          <a:p>
            <a:pPr lvl="1"/>
            <a:r>
              <a:rPr lang="en-US" dirty="0"/>
              <a:t>We know the map, but not the robot’s position</a:t>
            </a:r>
          </a:p>
          <a:p>
            <a:pPr lvl="1"/>
            <a:r>
              <a:rPr lang="en-US" dirty="0"/>
              <a:t>Observations may be vectors of range finder readings</a:t>
            </a:r>
          </a:p>
          <a:p>
            <a:pPr lvl="1"/>
            <a:r>
              <a:rPr lang="en-US" dirty="0"/>
              <a:t>State space and readings are typically continuous</a:t>
            </a:r>
          </a:p>
          <a:p>
            <a:pPr lvl="2"/>
            <a:r>
              <a:rPr lang="en-US" dirty="0"/>
              <a:t>Large problem size motivates particle filtering</a:t>
            </a:r>
          </a:p>
        </p:txBody>
      </p:sp>
      <p:sp>
        <p:nvSpPr>
          <p:cNvPr id="4" name="Date Placeholder 3">
            <a:extLst>
              <a:ext uri="{FF2B5EF4-FFF2-40B4-BE49-F238E27FC236}">
                <a16:creationId xmlns:a16="http://schemas.microsoft.com/office/drawing/2014/main" id="{F2F31F8D-26C4-B4CC-AEF5-4413FAD2A742}"/>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449889F0-1A46-4652-A576-58284D29F39F}"/>
              </a:ext>
            </a:extLst>
          </p:cNvPr>
          <p:cNvSpPr>
            <a:spLocks noGrp="1"/>
          </p:cNvSpPr>
          <p:nvPr>
            <p:ph type="sldNum" sz="quarter" idx="12"/>
          </p:nvPr>
        </p:nvSpPr>
        <p:spPr/>
        <p:txBody>
          <a:bodyPr/>
          <a:lstStyle/>
          <a:p>
            <a:fld id="{0C6CD854-DD62-6C4B-87F1-66B34D688D3F}" type="slidenum">
              <a:rPr lang="en-US" smtClean="0"/>
              <a:pPr/>
              <a:t>43</a:t>
            </a:fld>
            <a:endParaRPr lang="en-US"/>
          </a:p>
        </p:txBody>
      </p:sp>
      <p:graphicFrame>
        <p:nvGraphicFramePr>
          <p:cNvPr id="12" name="Object 2" descr="Screenshot of a robot localization scenario where the robot in one corner of the maze of rooms receives sensor readings from all directions. Red particles are uniformly distributed across the entire map, showing the robot hasn’t updated its position belief yet.">
            <a:hlinkClick r:id="" action="ppaction://ole?verb=0"/>
            <a:extLst>
              <a:ext uri="{FF2B5EF4-FFF2-40B4-BE49-F238E27FC236}">
                <a16:creationId xmlns:a16="http://schemas.microsoft.com/office/drawing/2014/main" id="{6D6B8B2D-3523-1143-0ECC-AC87D4EC07F9}"/>
              </a:ext>
            </a:extLst>
          </p:cNvPr>
          <p:cNvGraphicFramePr>
            <a:graphicFrameLocks noChangeAspect="1"/>
          </p:cNvGraphicFramePr>
          <p:nvPr>
            <p:extLst>
              <p:ext uri="{D42A27DB-BD31-4B8C-83A1-F6EECF244321}">
                <p14:modId xmlns:p14="http://schemas.microsoft.com/office/powerpoint/2010/main" val="2642841864"/>
              </p:ext>
            </p:extLst>
          </p:nvPr>
        </p:nvGraphicFramePr>
        <p:xfrm>
          <a:off x="2461283" y="3824691"/>
          <a:ext cx="3019320" cy="2233208"/>
        </p:xfrm>
        <a:graphic>
          <a:graphicData uri="http://schemas.openxmlformats.org/presentationml/2006/ole">
            <mc:AlternateContent xmlns:mc="http://schemas.openxmlformats.org/markup-compatibility/2006">
              <mc:Choice xmlns:v="urn:schemas-microsoft-com:vml" Requires="v">
                <p:oleObj name="Videoclip" r:id="rId2" imgW="5047619" imgH="3990476" progId="Package">
                  <p:embed/>
                </p:oleObj>
              </mc:Choice>
              <mc:Fallback>
                <p:oleObj name="Videoclip" r:id="rId2" imgW="5047619" imgH="3990476" progId="Package">
                  <p:embed/>
                  <p:pic>
                    <p:nvPicPr>
                      <p:cNvPr id="4" name="Object 2">
                        <a:hlinkClick r:id="" action="ppaction://ole?verb=0"/>
                      </p:cNvPr>
                      <p:cNvPicPr>
                        <a:picLocks noChangeAspect="1" noChangeArrowheads="1"/>
                      </p:cNvPicPr>
                      <p:nvPr/>
                    </p:nvPicPr>
                    <p:blipFill>
                      <a:blip r:embed="rId3">
                        <a:extLst>
                          <a:ext uri="{28A0092B-C50C-407E-A947-70E740481C1C}">
                            <a14:useLocalDpi xmlns:a14="http://schemas.microsoft.com/office/drawing/2010/main" val="0"/>
                          </a:ext>
                        </a:extLst>
                      </a:blip>
                      <a:srcRect b="6444"/>
                      <a:stretch>
                        <a:fillRect/>
                      </a:stretch>
                    </p:blipFill>
                    <p:spPr bwMode="auto">
                      <a:xfrm>
                        <a:off x="2461283" y="3824691"/>
                        <a:ext cx="3019320" cy="2233208"/>
                      </a:xfrm>
                      <a:prstGeom prst="rect">
                        <a:avLst/>
                      </a:prstGeom>
                      <a:noFill/>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dist="38099" dir="2700000" algn="ctr" rotWithShape="0">
                                <a:srgbClr val="000000">
                                  <a:alpha val="74997"/>
                                </a:srgbClr>
                              </a:outerShdw>
                            </a:effectLst>
                          </a14:hiddenEffects>
                        </a:ext>
                      </a:extLst>
                    </p:spPr>
                  </p:pic>
                </p:oleObj>
              </mc:Fallback>
            </mc:AlternateContent>
          </a:graphicData>
        </a:graphic>
      </p:graphicFrame>
      <p:pic>
        <p:nvPicPr>
          <p:cNvPr id="13" name="Picture 4" descr="A purple car robot faces a sign reading “Directory” with a map of the environment.">
            <a:extLst>
              <a:ext uri="{FF2B5EF4-FFF2-40B4-BE49-F238E27FC236}">
                <a16:creationId xmlns:a16="http://schemas.microsoft.com/office/drawing/2014/main" id="{9FCBD7AD-6D0A-AF8A-A704-3A453673986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711398" y="1975644"/>
            <a:ext cx="4983443" cy="3698095"/>
          </a:xfrm>
          <a:prstGeom prst="rect">
            <a:avLst/>
          </a:prstGeom>
          <a:noFill/>
        </p:spPr>
      </p:pic>
    </p:spTree>
    <p:extLst>
      <p:ext uri="{BB962C8B-B14F-4D97-AF65-F5344CB8AC3E}">
        <p14:creationId xmlns:p14="http://schemas.microsoft.com/office/powerpoint/2010/main" val="12065892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D3911-7AE0-48C3-8385-0EEB16A13659}"/>
              </a:ext>
            </a:extLst>
          </p:cNvPr>
          <p:cNvSpPr>
            <a:spLocks noGrp="1"/>
          </p:cNvSpPr>
          <p:nvPr>
            <p:ph type="title"/>
          </p:nvPr>
        </p:nvSpPr>
        <p:spPr/>
        <p:txBody>
          <a:bodyPr/>
          <a:lstStyle/>
          <a:p>
            <a:r>
              <a:rPr lang="en-US" dirty="0"/>
              <a:t>Particle Filter Localization</a:t>
            </a:r>
          </a:p>
        </p:txBody>
      </p:sp>
      <p:sp>
        <p:nvSpPr>
          <p:cNvPr id="4" name="Date Placeholder 3">
            <a:extLst>
              <a:ext uri="{FF2B5EF4-FFF2-40B4-BE49-F238E27FC236}">
                <a16:creationId xmlns:a16="http://schemas.microsoft.com/office/drawing/2014/main" id="{CF277670-BF67-D0AB-6697-2CD5E16DD2C7}"/>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10DAAE51-9BA4-F2B6-5832-33DE1120D4E4}"/>
              </a:ext>
            </a:extLst>
          </p:cNvPr>
          <p:cNvSpPr>
            <a:spLocks noGrp="1"/>
          </p:cNvSpPr>
          <p:nvPr>
            <p:ph type="sldNum" sz="quarter" idx="12"/>
          </p:nvPr>
        </p:nvSpPr>
        <p:spPr/>
        <p:txBody>
          <a:bodyPr/>
          <a:lstStyle/>
          <a:p>
            <a:fld id="{0C6CD854-DD62-6C4B-87F1-66B34D688D3F}" type="slidenum">
              <a:rPr lang="en-US" smtClean="0"/>
              <a:t>44</a:t>
            </a:fld>
            <a:endParaRPr lang="en-US"/>
          </a:p>
        </p:txBody>
      </p:sp>
      <p:pic>
        <p:nvPicPr>
          <p:cNvPr id="6" name="global-sonar-uw-annotated.m4v" descr="Video showing particle filter localization for a robot in maze of hallways.">
            <a:hlinkClick r:id="" action="ppaction://media"/>
            <a:extLst>
              <a:ext uri="{FF2B5EF4-FFF2-40B4-BE49-F238E27FC236}">
                <a16:creationId xmlns:a16="http://schemas.microsoft.com/office/drawing/2014/main" id="{5E068DE1-6B27-275A-BBB5-BF8B66DC259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93206" y="1739806"/>
            <a:ext cx="11005585" cy="4308569"/>
          </a:xfrm>
          <a:prstGeom prst="rect">
            <a:avLst/>
          </a:prstGeom>
        </p:spPr>
      </p:pic>
    </p:spTree>
    <p:extLst>
      <p:ext uri="{BB962C8B-B14F-4D97-AF65-F5344CB8AC3E}">
        <p14:creationId xmlns:p14="http://schemas.microsoft.com/office/powerpoint/2010/main" val="20461583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1E5EA-FEEA-FA3A-B129-97E0FAE172B6}"/>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F3E93168-24FC-C9A1-89D0-ACB3C863D8BC}"/>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69CECF57-6E11-8EBA-9978-B267DAC497AA}"/>
              </a:ext>
            </a:extLst>
          </p:cNvPr>
          <p:cNvSpPr>
            <a:spLocks noGrp="1"/>
          </p:cNvSpPr>
          <p:nvPr>
            <p:ph type="sldNum" sz="quarter" idx="12"/>
          </p:nvPr>
        </p:nvSpPr>
        <p:spPr/>
        <p:txBody>
          <a:bodyPr/>
          <a:lstStyle/>
          <a:p>
            <a:fld id="{0C6CD854-DD62-6C4B-87F1-66B34D688D3F}" type="slidenum">
              <a:rPr lang="en-US" smtClean="0"/>
              <a:t>45</a:t>
            </a:fld>
            <a:endParaRPr lang="en-US"/>
          </a:p>
        </p:txBody>
      </p:sp>
      <p:sp>
        <p:nvSpPr>
          <p:cNvPr id="5" name="Title 4">
            <a:extLst>
              <a:ext uri="{FF2B5EF4-FFF2-40B4-BE49-F238E27FC236}">
                <a16:creationId xmlns:a16="http://schemas.microsoft.com/office/drawing/2014/main" id="{84997684-7123-0B4A-0D27-7E9F0692A74D}"/>
              </a:ext>
            </a:extLst>
          </p:cNvPr>
          <p:cNvSpPr>
            <a:spLocks noGrp="1"/>
          </p:cNvSpPr>
          <p:nvPr>
            <p:ph type="title"/>
          </p:nvPr>
        </p:nvSpPr>
        <p:spPr/>
        <p:txBody>
          <a:bodyPr/>
          <a:lstStyle/>
          <a:p>
            <a:r>
              <a:rPr lang="en-US" dirty="0"/>
              <a:t>Questions (6)</a:t>
            </a:r>
          </a:p>
        </p:txBody>
      </p:sp>
    </p:spTree>
    <p:extLst>
      <p:ext uri="{BB962C8B-B14F-4D97-AF65-F5344CB8AC3E}">
        <p14:creationId xmlns:p14="http://schemas.microsoft.com/office/powerpoint/2010/main" val="14110601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2BA22-5C09-0A8D-1C06-267910A6DB1A}"/>
              </a:ext>
            </a:extLst>
          </p:cNvPr>
          <p:cNvSpPr>
            <a:spLocks noGrp="1"/>
          </p:cNvSpPr>
          <p:nvPr>
            <p:ph type="ctrTitle"/>
          </p:nvPr>
        </p:nvSpPr>
        <p:spPr/>
        <p:txBody>
          <a:bodyPr/>
          <a:lstStyle/>
          <a:p>
            <a:r>
              <a:rPr lang="en-US" dirty="0"/>
              <a:t>that’s it for today!</a:t>
            </a:r>
          </a:p>
        </p:txBody>
      </p:sp>
      <p:sp>
        <p:nvSpPr>
          <p:cNvPr id="3" name="Slide Number Placeholder 2">
            <a:extLst>
              <a:ext uri="{FF2B5EF4-FFF2-40B4-BE49-F238E27FC236}">
                <a16:creationId xmlns:a16="http://schemas.microsoft.com/office/drawing/2014/main" id="{F4695C3F-CD66-A7C6-F527-FB6964B095C5}"/>
              </a:ext>
            </a:extLst>
          </p:cNvPr>
          <p:cNvSpPr>
            <a:spLocks noGrp="1"/>
          </p:cNvSpPr>
          <p:nvPr>
            <p:ph type="sldNum" sz="quarter" idx="12"/>
          </p:nvPr>
        </p:nvSpPr>
        <p:spPr/>
        <p:txBody>
          <a:bodyPr/>
          <a:lstStyle/>
          <a:p>
            <a:fld id="{0C6CD854-DD62-6C4B-87F1-66B34D688D3F}" type="slidenum">
              <a:rPr lang="en-US" smtClean="0"/>
              <a:pPr/>
              <a:t>46</a:t>
            </a:fld>
            <a:endParaRPr lang="en-US"/>
          </a:p>
        </p:txBody>
      </p:sp>
      <p:sp>
        <p:nvSpPr>
          <p:cNvPr id="4" name="Text Placeholder 3">
            <a:extLst>
              <a:ext uri="{FF2B5EF4-FFF2-40B4-BE49-F238E27FC236}">
                <a16:creationId xmlns:a16="http://schemas.microsoft.com/office/drawing/2014/main" id="{10D9D130-F724-CF65-D97C-C03F9B16F599}"/>
              </a:ext>
            </a:extLst>
          </p:cNvPr>
          <p:cNvSpPr>
            <a:spLocks noGrp="1"/>
          </p:cNvSpPr>
          <p:nvPr>
            <p:ph type="body" sz="quarter" idx="13"/>
          </p:nvPr>
        </p:nvSpPr>
        <p:spPr>
          <a:xfrm>
            <a:off x="1624360" y="3768662"/>
            <a:ext cx="2801336" cy="2259013"/>
          </a:xfrm>
        </p:spPr>
        <p:txBody>
          <a:bodyPr>
            <a:normAutofit/>
          </a:bodyPr>
          <a:lstStyle/>
          <a:p>
            <a:r>
              <a:rPr lang="en-US" dirty="0"/>
              <a:t>Markov chains model sequential observations</a:t>
            </a:r>
          </a:p>
          <a:p>
            <a:r>
              <a:rPr lang="en-US" dirty="0"/>
              <a:t>Hidden Markov Models use evidence to infer unobservable state</a:t>
            </a:r>
          </a:p>
          <a:p>
            <a:r>
              <a:rPr lang="en-US" dirty="0"/>
              <a:t>Filtering involves updating belief given evidence</a:t>
            </a:r>
          </a:p>
        </p:txBody>
      </p:sp>
      <p:sp>
        <p:nvSpPr>
          <p:cNvPr id="5" name="Text Placeholder 4">
            <a:extLst>
              <a:ext uri="{FF2B5EF4-FFF2-40B4-BE49-F238E27FC236}">
                <a16:creationId xmlns:a16="http://schemas.microsoft.com/office/drawing/2014/main" id="{EE29183C-B3B2-40BC-0A6A-85C188234C20}"/>
              </a:ext>
            </a:extLst>
          </p:cNvPr>
          <p:cNvSpPr>
            <a:spLocks noGrp="1"/>
          </p:cNvSpPr>
          <p:nvPr>
            <p:ph type="body" sz="quarter" idx="15"/>
          </p:nvPr>
        </p:nvSpPr>
        <p:spPr>
          <a:xfrm>
            <a:off x="7866664" y="3762440"/>
            <a:ext cx="2995300" cy="2259013"/>
          </a:xfrm>
        </p:spPr>
        <p:txBody>
          <a:bodyPr/>
          <a:lstStyle/>
          <a:p>
            <a:r>
              <a:rPr lang="en-US" dirty="0"/>
              <a:t>Complete </a:t>
            </a:r>
            <a:r>
              <a:rPr lang="en-US" b="1" dirty="0">
                <a:solidFill>
                  <a:schemeClr val="accent4"/>
                </a:solidFill>
              </a:rPr>
              <a:t>Practice Problem 14</a:t>
            </a:r>
          </a:p>
          <a:p>
            <a:r>
              <a:rPr lang="en-US" dirty="0"/>
              <a:t>Do </a:t>
            </a:r>
            <a:r>
              <a:rPr lang="en-US" b="1" dirty="0">
                <a:solidFill>
                  <a:schemeClr val="accent4"/>
                </a:solidFill>
              </a:rPr>
              <a:t>Project 3</a:t>
            </a:r>
            <a:r>
              <a:rPr lang="en-US" dirty="0"/>
              <a:t> (due 7.30)</a:t>
            </a:r>
          </a:p>
          <a:p>
            <a:r>
              <a:rPr lang="en-US" dirty="0"/>
              <a:t>Do </a:t>
            </a:r>
            <a:r>
              <a:rPr lang="en-US" b="1" dirty="0">
                <a:solidFill>
                  <a:schemeClr val="accent4"/>
                </a:solidFill>
              </a:rPr>
              <a:t>Homework 3 </a:t>
            </a:r>
            <a:r>
              <a:rPr lang="en-US" dirty="0"/>
              <a:t>(due 8.6)</a:t>
            </a:r>
          </a:p>
          <a:p>
            <a:pPr marL="0" indent="0">
              <a:buNone/>
            </a:pPr>
            <a:endParaRPr lang="en-US" dirty="0"/>
          </a:p>
        </p:txBody>
      </p:sp>
      <p:sp>
        <p:nvSpPr>
          <p:cNvPr id="6" name="Text Placeholder 5">
            <a:extLst>
              <a:ext uri="{FF2B5EF4-FFF2-40B4-BE49-F238E27FC236}">
                <a16:creationId xmlns:a16="http://schemas.microsoft.com/office/drawing/2014/main" id="{811707F8-922E-989E-1D14-57F87FE0DD2F}"/>
              </a:ext>
            </a:extLst>
          </p:cNvPr>
          <p:cNvSpPr>
            <a:spLocks noGrp="1"/>
          </p:cNvSpPr>
          <p:nvPr>
            <p:ph type="body" sz="quarter" idx="16"/>
          </p:nvPr>
        </p:nvSpPr>
        <p:spPr/>
        <p:txBody>
          <a:bodyPr/>
          <a:lstStyle/>
          <a:p>
            <a:r>
              <a:rPr lang="en-US" dirty="0"/>
              <a:t>Machine Learning</a:t>
            </a:r>
          </a:p>
        </p:txBody>
      </p:sp>
    </p:spTree>
    <p:extLst>
      <p:ext uri="{BB962C8B-B14F-4D97-AF65-F5344CB8AC3E}">
        <p14:creationId xmlns:p14="http://schemas.microsoft.com/office/powerpoint/2010/main" val="3582346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AE1221F-4C76-8677-235D-B2B550AD74AB}"/>
              </a:ext>
            </a:extLst>
          </p:cNvPr>
          <p:cNvSpPr>
            <a:spLocks noGrp="1"/>
          </p:cNvSpPr>
          <p:nvPr>
            <p:ph type="title"/>
          </p:nvPr>
        </p:nvSpPr>
        <p:spPr/>
        <p:txBody>
          <a:bodyPr/>
          <a:lstStyle/>
          <a:p>
            <a:r>
              <a:rPr lang="en-US" dirty="0"/>
              <a:t>Bayes Nets and Markov Models</a:t>
            </a:r>
          </a:p>
        </p:txBody>
      </p:sp>
      <p:sp>
        <p:nvSpPr>
          <p:cNvPr id="4" name="Date Placeholder 3">
            <a:extLst>
              <a:ext uri="{FF2B5EF4-FFF2-40B4-BE49-F238E27FC236}">
                <a16:creationId xmlns:a16="http://schemas.microsoft.com/office/drawing/2014/main" id="{21CA00E8-7F87-38B6-435A-C2EACFD1CC22}"/>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6CDD608C-1A41-013E-E6B4-223D709C3CA8}"/>
              </a:ext>
            </a:extLst>
          </p:cNvPr>
          <p:cNvSpPr>
            <a:spLocks noGrp="1"/>
          </p:cNvSpPr>
          <p:nvPr>
            <p:ph type="sldNum" sz="quarter" idx="12"/>
          </p:nvPr>
        </p:nvSpPr>
        <p:spPr/>
        <p:txBody>
          <a:bodyPr/>
          <a:lstStyle/>
          <a:p>
            <a:fld id="{0C6CD854-DD62-6C4B-87F1-66B34D688D3F}" type="slidenum">
              <a:rPr lang="en-US" smtClean="0"/>
              <a:t>5</a:t>
            </a:fld>
            <a:endParaRPr lang="en-US"/>
          </a:p>
        </p:txBody>
      </p:sp>
      <p:grpSp>
        <p:nvGrpSpPr>
          <p:cNvPr id="2" name="Group 1">
            <a:extLst>
              <a:ext uri="{FF2B5EF4-FFF2-40B4-BE49-F238E27FC236}">
                <a16:creationId xmlns:a16="http://schemas.microsoft.com/office/drawing/2014/main" id="{54C3AD1A-8C85-EDEE-E5C9-7345F7248440}"/>
              </a:ext>
              <a:ext uri="{C183D7F6-B498-43B3-948B-1728B52AA6E4}">
                <adec:decorative xmlns:adec="http://schemas.microsoft.com/office/drawing/2017/decorative" val="1"/>
              </a:ext>
            </a:extLst>
          </p:cNvPr>
          <p:cNvGrpSpPr/>
          <p:nvPr/>
        </p:nvGrpSpPr>
        <p:grpSpPr>
          <a:xfrm>
            <a:off x="2047685" y="1618338"/>
            <a:ext cx="8090792" cy="2163225"/>
            <a:chOff x="2047685" y="1618338"/>
            <a:chExt cx="8090792" cy="2163225"/>
          </a:xfrm>
        </p:grpSpPr>
        <p:grpSp>
          <p:nvGrpSpPr>
            <p:cNvPr id="8" name="Group 7">
              <a:extLst>
                <a:ext uri="{FF2B5EF4-FFF2-40B4-BE49-F238E27FC236}">
                  <a16:creationId xmlns:a16="http://schemas.microsoft.com/office/drawing/2014/main" id="{6B2B5065-7A20-F1AB-CBE3-AD9D92149E52}"/>
                </a:ext>
              </a:extLst>
            </p:cNvPr>
            <p:cNvGrpSpPr>
              <a:grpSpLocks noChangeAspect="1"/>
            </p:cNvGrpSpPr>
            <p:nvPr/>
          </p:nvGrpSpPr>
          <p:grpSpPr>
            <a:xfrm>
              <a:off x="2219278" y="1838414"/>
              <a:ext cx="1585953" cy="1633753"/>
              <a:chOff x="6095999" y="1206966"/>
              <a:chExt cx="1854414" cy="1910306"/>
            </a:xfrm>
          </p:grpSpPr>
          <p:grpSp>
            <p:nvGrpSpPr>
              <p:cNvPr id="9" name="Group 8">
                <a:extLst>
                  <a:ext uri="{FF2B5EF4-FFF2-40B4-BE49-F238E27FC236}">
                    <a16:creationId xmlns:a16="http://schemas.microsoft.com/office/drawing/2014/main" id="{3837E612-4346-75B6-766D-229640A6DE0C}"/>
                  </a:ext>
                </a:extLst>
              </p:cNvPr>
              <p:cNvGrpSpPr>
                <a:grpSpLocks noChangeAspect="1"/>
              </p:cNvGrpSpPr>
              <p:nvPr/>
            </p:nvGrpSpPr>
            <p:grpSpPr>
              <a:xfrm>
                <a:off x="6095999" y="1206966"/>
                <a:ext cx="1854414" cy="1910306"/>
                <a:chOff x="4095623" y="1664166"/>
                <a:chExt cx="4000754" cy="4121339"/>
              </a:xfrm>
            </p:grpSpPr>
            <p:cxnSp>
              <p:nvCxnSpPr>
                <p:cNvPr id="14" name="Straight Arrow Connector 13">
                  <a:extLst>
                    <a:ext uri="{FF2B5EF4-FFF2-40B4-BE49-F238E27FC236}">
                      <a16:creationId xmlns:a16="http://schemas.microsoft.com/office/drawing/2014/main" id="{8080971B-1109-98E8-E4EE-DE27E673D661}"/>
                    </a:ext>
                    <a:ext uri="{C183D7F6-B498-43B3-948B-1728B52AA6E4}">
                      <adec:decorative xmlns:adec="http://schemas.microsoft.com/office/drawing/2017/decorative" val="1"/>
                    </a:ext>
                  </a:extLst>
                </p:cNvPr>
                <p:cNvCxnSpPr>
                  <a:cxnSpLocks/>
                  <a:stCxn id="21" idx="5"/>
                  <a:endCxn id="17" idx="1"/>
                </p:cNvCxnSpPr>
                <p:nvPr/>
              </p:nvCxnSpPr>
              <p:spPr>
                <a:xfrm>
                  <a:off x="6419290" y="2444655"/>
                  <a:ext cx="896598"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24DF21A5-56F8-CBCC-7181-C2C2B07B6E2A}"/>
                    </a:ext>
                    <a:ext uri="{C183D7F6-B498-43B3-948B-1728B52AA6E4}">
                      <adec:decorative xmlns:adec="http://schemas.microsoft.com/office/drawing/2017/decorative" val="1"/>
                    </a:ext>
                  </a:extLst>
                </p:cNvPr>
                <p:cNvCxnSpPr>
                  <a:cxnSpLocks/>
                  <a:stCxn id="21" idx="3"/>
                  <a:endCxn id="18" idx="7"/>
                </p:cNvCxnSpPr>
                <p:nvPr/>
              </p:nvCxnSpPr>
              <p:spPr>
                <a:xfrm flipH="1">
                  <a:off x="4876112" y="2444655"/>
                  <a:ext cx="896600"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6" name="Group 15" descr="Node A">
                  <a:extLst>
                    <a:ext uri="{FF2B5EF4-FFF2-40B4-BE49-F238E27FC236}">
                      <a16:creationId xmlns:a16="http://schemas.microsoft.com/office/drawing/2014/main" id="{A5326516-6B80-DA34-2781-28B65D6246C0}"/>
                    </a:ext>
                  </a:extLst>
                </p:cNvPr>
                <p:cNvGrpSpPr/>
                <p:nvPr/>
              </p:nvGrpSpPr>
              <p:grpSpPr>
                <a:xfrm>
                  <a:off x="5638801" y="1664166"/>
                  <a:ext cx="914400" cy="914400"/>
                  <a:chOff x="3335437" y="3336401"/>
                  <a:chExt cx="914400" cy="914400"/>
                </a:xfrm>
              </p:grpSpPr>
              <p:sp>
                <p:nvSpPr>
                  <p:cNvPr id="21" name="Oval 20">
                    <a:extLst>
                      <a:ext uri="{FF2B5EF4-FFF2-40B4-BE49-F238E27FC236}">
                        <a16:creationId xmlns:a16="http://schemas.microsoft.com/office/drawing/2014/main" id="{607558FA-CAED-E620-6C9E-5D9DE24B7DEB}"/>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904AA81E-E371-107A-6C33-D834729D1B0C}"/>
                          </a:ext>
                        </a:extLst>
                      </p:cNvPr>
                      <p:cNvSpPr txBox="1"/>
                      <p:nvPr/>
                    </p:nvSpPr>
                    <p:spPr>
                      <a:xfrm>
                        <a:off x="3427470" y="3424473"/>
                        <a:ext cx="605642" cy="77640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tx1"/>
                                  </a:solidFill>
                                  <a:latin typeface="Cambria Math" panose="02040503050406030204" pitchFamily="18" charset="0"/>
                                </a:rPr>
                                <m:t>𝑪</m:t>
                              </m:r>
                            </m:oMath>
                          </m:oMathPara>
                        </a14:m>
                        <a:endParaRPr lang="en-US" sz="1400" b="1" i="1" dirty="0">
                          <a:solidFill>
                            <a:schemeClr val="tx1"/>
                          </a:solidFill>
                        </a:endParaRPr>
                      </a:p>
                    </p:txBody>
                  </p:sp>
                </mc:Choice>
                <mc:Fallback xmlns="">
                  <p:sp>
                    <p:nvSpPr>
                      <p:cNvPr id="22" name="TextBox 21">
                        <a:extLst>
                          <a:ext uri="{FF2B5EF4-FFF2-40B4-BE49-F238E27FC236}">
                            <a16:creationId xmlns:a16="http://schemas.microsoft.com/office/drawing/2014/main" id="{904AA81E-E371-107A-6C33-D834729D1B0C}"/>
                          </a:ext>
                        </a:extLst>
                      </p:cNvPr>
                      <p:cNvSpPr txBox="1">
                        <a:spLocks noRot="1" noChangeAspect="1" noMove="1" noResize="1" noEditPoints="1" noAdjustHandles="1" noChangeArrowheads="1" noChangeShapeType="1" noTextEdit="1"/>
                      </p:cNvSpPr>
                      <p:nvPr/>
                    </p:nvSpPr>
                    <p:spPr>
                      <a:xfrm>
                        <a:off x="3427470" y="3424473"/>
                        <a:ext cx="605642" cy="776405"/>
                      </a:xfrm>
                      <a:prstGeom prst="rect">
                        <a:avLst/>
                      </a:prstGeom>
                      <a:blipFill>
                        <a:blip r:embed="rId2"/>
                        <a:stretch>
                          <a:fillRect r="-10000"/>
                        </a:stretch>
                      </a:blipFill>
                    </p:spPr>
                    <p:txBody>
                      <a:bodyPr/>
                      <a:lstStyle/>
                      <a:p>
                        <a:r>
                          <a:rPr lang="en-US">
                            <a:noFill/>
                          </a:rPr>
                          <a:t> </a:t>
                        </a:r>
                      </a:p>
                    </p:txBody>
                  </p:sp>
                </mc:Fallback>
              </mc:AlternateContent>
            </p:grpSp>
            <p:sp>
              <p:nvSpPr>
                <p:cNvPr id="17" name="Oval 16">
                  <a:extLst>
                    <a:ext uri="{FF2B5EF4-FFF2-40B4-BE49-F238E27FC236}">
                      <a16:creationId xmlns:a16="http://schemas.microsoft.com/office/drawing/2014/main" id="{531BE2FA-EF3F-E418-0720-EAC239E2386B}"/>
                    </a:ext>
                    <a:ext uri="{C183D7F6-B498-43B3-948B-1728B52AA6E4}">
                      <adec:decorative xmlns:adec="http://schemas.microsoft.com/office/drawing/2017/decorative" val="1"/>
                    </a:ext>
                  </a:extLst>
                </p:cNvPr>
                <p:cNvSpPr/>
                <p:nvPr/>
              </p:nvSpPr>
              <p:spPr>
                <a:xfrm>
                  <a:off x="7181977" y="3295089"/>
                  <a:ext cx="914400" cy="91440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sp>
              <p:nvSpPr>
                <p:cNvPr id="18" name="Oval 17">
                  <a:extLst>
                    <a:ext uri="{FF2B5EF4-FFF2-40B4-BE49-F238E27FC236}">
                      <a16:creationId xmlns:a16="http://schemas.microsoft.com/office/drawing/2014/main" id="{27DFF9C8-40CB-1127-15B7-93A057487366}"/>
                    </a:ext>
                    <a:ext uri="{C183D7F6-B498-43B3-948B-1728B52AA6E4}">
                      <adec:decorative xmlns:adec="http://schemas.microsoft.com/office/drawing/2017/decorative" val="1"/>
                    </a:ext>
                  </a:extLst>
                </p:cNvPr>
                <p:cNvSpPr/>
                <p:nvPr/>
              </p:nvSpPr>
              <p:spPr>
                <a:xfrm>
                  <a:off x="4095623" y="3295089"/>
                  <a:ext cx="914400" cy="91440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sp>
              <p:nvSpPr>
                <p:cNvPr id="19" name="Oval 18">
                  <a:extLst>
                    <a:ext uri="{FF2B5EF4-FFF2-40B4-BE49-F238E27FC236}">
                      <a16:creationId xmlns:a16="http://schemas.microsoft.com/office/drawing/2014/main" id="{C8FCAFD8-CC48-B9BD-8FCC-A3826CAE6109}"/>
                    </a:ext>
                    <a:ext uri="{C183D7F6-B498-43B3-948B-1728B52AA6E4}">
                      <adec:decorative xmlns:adec="http://schemas.microsoft.com/office/drawing/2017/decorative" val="1"/>
                    </a:ext>
                  </a:extLst>
                </p:cNvPr>
                <p:cNvSpPr/>
                <p:nvPr/>
              </p:nvSpPr>
              <p:spPr>
                <a:xfrm>
                  <a:off x="5638801" y="4871105"/>
                  <a:ext cx="914400" cy="91440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cxnSp>
              <p:nvCxnSpPr>
                <p:cNvPr id="20" name="Straight Arrow Connector 19">
                  <a:extLst>
                    <a:ext uri="{FF2B5EF4-FFF2-40B4-BE49-F238E27FC236}">
                      <a16:creationId xmlns:a16="http://schemas.microsoft.com/office/drawing/2014/main" id="{CE9A2074-7C5A-D6DC-D085-277DAA60B8E2}"/>
                    </a:ext>
                    <a:ext uri="{C183D7F6-B498-43B3-948B-1728B52AA6E4}">
                      <adec:decorative xmlns:adec="http://schemas.microsoft.com/office/drawing/2017/decorative" val="1"/>
                    </a:ext>
                  </a:extLst>
                </p:cNvPr>
                <p:cNvCxnSpPr>
                  <a:cxnSpLocks/>
                  <a:stCxn id="18" idx="5"/>
                  <a:endCxn id="19" idx="1"/>
                </p:cNvCxnSpPr>
                <p:nvPr/>
              </p:nvCxnSpPr>
              <p:spPr>
                <a:xfrm>
                  <a:off x="4876112" y="4075578"/>
                  <a:ext cx="896600" cy="92943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A5171D9-C1CA-43EC-F94B-C538CD4F6633}"/>
                      </a:ext>
                    </a:extLst>
                  </p:cNvPr>
                  <p:cNvSpPr txBox="1"/>
                  <p:nvPr/>
                </p:nvSpPr>
                <p:spPr>
                  <a:xfrm>
                    <a:off x="7574340" y="2006759"/>
                    <a:ext cx="280725" cy="359876"/>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tx1"/>
                              </a:solidFill>
                              <a:latin typeface="Cambria Math" panose="02040503050406030204" pitchFamily="18" charset="0"/>
                            </a:rPr>
                            <m:t>𝑹</m:t>
                          </m:r>
                        </m:oMath>
                      </m:oMathPara>
                    </a14:m>
                    <a:endParaRPr lang="en-US" sz="1400" b="1" i="1" dirty="0">
                      <a:solidFill>
                        <a:schemeClr val="tx1"/>
                      </a:solidFill>
                    </a:endParaRPr>
                  </a:p>
                </p:txBody>
              </p:sp>
            </mc:Choice>
            <mc:Fallback xmlns="">
              <p:sp>
                <p:nvSpPr>
                  <p:cNvPr id="10" name="TextBox 9">
                    <a:extLst>
                      <a:ext uri="{FF2B5EF4-FFF2-40B4-BE49-F238E27FC236}">
                        <a16:creationId xmlns:a16="http://schemas.microsoft.com/office/drawing/2014/main" id="{8A5171D9-C1CA-43EC-F94B-C538CD4F6633}"/>
                      </a:ext>
                    </a:extLst>
                  </p:cNvPr>
                  <p:cNvSpPr txBox="1">
                    <a:spLocks noRot="1" noChangeAspect="1" noMove="1" noResize="1" noEditPoints="1" noAdjustHandles="1" noChangeArrowheads="1" noChangeShapeType="1" noTextEdit="1"/>
                  </p:cNvSpPr>
                  <p:nvPr/>
                </p:nvSpPr>
                <p:spPr>
                  <a:xfrm>
                    <a:off x="7574340" y="2006759"/>
                    <a:ext cx="280725" cy="359876"/>
                  </a:xfrm>
                  <a:prstGeom prst="rect">
                    <a:avLst/>
                  </a:prstGeom>
                  <a:blipFill>
                    <a:blip r:embed="rId3"/>
                    <a:stretch>
                      <a:fillRect r="-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24FFE056-0249-B008-A33D-83A43D811682}"/>
                      </a:ext>
                    </a:extLst>
                  </p:cNvPr>
                  <p:cNvSpPr txBox="1"/>
                  <p:nvPr/>
                </p:nvSpPr>
                <p:spPr>
                  <a:xfrm>
                    <a:off x="6148729" y="2016975"/>
                    <a:ext cx="280725" cy="359876"/>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tx1"/>
                              </a:solidFill>
                              <a:latin typeface="Cambria Math" panose="02040503050406030204" pitchFamily="18" charset="0"/>
                            </a:rPr>
                            <m:t>𝑺</m:t>
                          </m:r>
                        </m:oMath>
                      </m:oMathPara>
                    </a14:m>
                    <a:endParaRPr lang="en-US" sz="1400" b="1" i="1" dirty="0">
                      <a:solidFill>
                        <a:schemeClr val="tx1"/>
                      </a:solidFill>
                    </a:endParaRPr>
                  </a:p>
                </p:txBody>
              </p:sp>
            </mc:Choice>
            <mc:Fallback xmlns="">
              <p:sp>
                <p:nvSpPr>
                  <p:cNvPr id="11" name="TextBox 10">
                    <a:extLst>
                      <a:ext uri="{FF2B5EF4-FFF2-40B4-BE49-F238E27FC236}">
                        <a16:creationId xmlns:a16="http://schemas.microsoft.com/office/drawing/2014/main" id="{24FFE056-0249-B008-A33D-83A43D811682}"/>
                      </a:ext>
                    </a:extLst>
                  </p:cNvPr>
                  <p:cNvSpPr txBox="1">
                    <a:spLocks noRot="1" noChangeAspect="1" noMove="1" noResize="1" noEditPoints="1" noAdjustHandles="1" noChangeArrowheads="1" noChangeShapeType="1" noTextEdit="1"/>
                  </p:cNvSpPr>
                  <p:nvPr/>
                </p:nvSpPr>
                <p:spPr>
                  <a:xfrm>
                    <a:off x="6148729" y="2016975"/>
                    <a:ext cx="280725" cy="359876"/>
                  </a:xfrm>
                  <a:prstGeom prst="rect">
                    <a:avLst/>
                  </a:prstGeom>
                  <a:blipFill>
                    <a:blip r:embed="rId4"/>
                    <a:stretch>
                      <a:fillRect r="-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F1D454F-0FA4-3392-AEF9-5A94B1163B10}"/>
                      </a:ext>
                    </a:extLst>
                  </p:cNvPr>
                  <p:cNvSpPr txBox="1"/>
                  <p:nvPr/>
                </p:nvSpPr>
                <p:spPr>
                  <a:xfrm>
                    <a:off x="6838863" y="2742334"/>
                    <a:ext cx="320131" cy="359876"/>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tx1"/>
                              </a:solidFill>
                              <a:latin typeface="Cambria Math" panose="02040503050406030204" pitchFamily="18" charset="0"/>
                            </a:rPr>
                            <m:t>𝑾</m:t>
                          </m:r>
                        </m:oMath>
                      </m:oMathPara>
                    </a14:m>
                    <a:endParaRPr lang="en-US" sz="1400" b="1" i="1" dirty="0">
                      <a:solidFill>
                        <a:schemeClr val="tx1"/>
                      </a:solidFill>
                    </a:endParaRPr>
                  </a:p>
                </p:txBody>
              </p:sp>
            </mc:Choice>
            <mc:Fallback xmlns="">
              <p:sp>
                <p:nvSpPr>
                  <p:cNvPr id="12" name="TextBox 11">
                    <a:extLst>
                      <a:ext uri="{FF2B5EF4-FFF2-40B4-BE49-F238E27FC236}">
                        <a16:creationId xmlns:a16="http://schemas.microsoft.com/office/drawing/2014/main" id="{6F1D454F-0FA4-3392-AEF9-5A94B1163B10}"/>
                      </a:ext>
                    </a:extLst>
                  </p:cNvPr>
                  <p:cNvSpPr txBox="1">
                    <a:spLocks noRot="1" noChangeAspect="1" noMove="1" noResize="1" noEditPoints="1" noAdjustHandles="1" noChangeArrowheads="1" noChangeShapeType="1" noTextEdit="1"/>
                  </p:cNvSpPr>
                  <p:nvPr/>
                </p:nvSpPr>
                <p:spPr>
                  <a:xfrm>
                    <a:off x="6838863" y="2742334"/>
                    <a:ext cx="320131" cy="359876"/>
                  </a:xfrm>
                  <a:prstGeom prst="rect">
                    <a:avLst/>
                  </a:prstGeom>
                  <a:blipFill>
                    <a:blip r:embed="rId5"/>
                    <a:stretch>
                      <a:fillRect r="-17391"/>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9A3BC5EE-8FD9-F406-6EF3-16CF68B92DCA}"/>
                  </a:ext>
                  <a:ext uri="{C183D7F6-B498-43B3-948B-1728B52AA6E4}">
                    <adec:decorative xmlns:adec="http://schemas.microsoft.com/office/drawing/2017/decorative" val="1"/>
                  </a:ext>
                </a:extLst>
              </p:cNvPr>
              <p:cNvCxnSpPr>
                <a:cxnSpLocks/>
                <a:stCxn id="17" idx="3"/>
                <a:endCxn id="19" idx="7"/>
              </p:cNvCxnSpPr>
              <p:nvPr/>
            </p:nvCxnSpPr>
            <p:spPr>
              <a:xfrm flipH="1">
                <a:off x="7173056" y="2324694"/>
                <a:ext cx="415588" cy="43081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
          <p:nvSpPr>
            <p:cNvPr id="23" name="TextBox 22">
              <a:extLst>
                <a:ext uri="{FF2B5EF4-FFF2-40B4-BE49-F238E27FC236}">
                  <a16:creationId xmlns:a16="http://schemas.microsoft.com/office/drawing/2014/main" id="{73FE7FE7-9F53-47EF-A8C0-1E1B95E5A0DF}"/>
                </a:ext>
              </a:extLst>
            </p:cNvPr>
            <p:cNvSpPr txBox="1"/>
            <p:nvPr/>
          </p:nvSpPr>
          <p:spPr>
            <a:xfrm>
              <a:off x="4046738" y="2319578"/>
              <a:ext cx="5958697" cy="130420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a:t>Directed acyclic graphs</a:t>
              </a:r>
              <a:endParaRPr lang="en-US" sz="600" b="1" dirty="0"/>
            </a:p>
            <a:p>
              <a:pPr marL="285750" indent="-285750">
                <a:lnSpc>
                  <a:spcPct val="150000"/>
                </a:lnSpc>
                <a:buFont typeface="Arial" panose="020B0604020202020204" pitchFamily="34" charset="0"/>
                <a:buChar char="•"/>
              </a:pPr>
              <a:r>
                <a:rPr lang="en-US" dirty="0"/>
                <a:t>Infer joint probabilities from conditional distributions</a:t>
              </a:r>
              <a:endParaRPr lang="en-US" sz="600" dirty="0"/>
            </a:p>
            <a:p>
              <a:pPr marL="285750" indent="-285750">
                <a:lnSpc>
                  <a:spcPct val="150000"/>
                </a:lnSpc>
                <a:buFont typeface="Arial" panose="020B0604020202020204" pitchFamily="34" charset="0"/>
                <a:buChar char="•"/>
              </a:pPr>
              <a:r>
                <a:rPr lang="en-US" dirty="0"/>
                <a:t>Markov independence</a:t>
              </a:r>
            </a:p>
          </p:txBody>
        </p:sp>
        <p:sp>
          <p:nvSpPr>
            <p:cNvPr id="24" name="Rounded Rectangle 23">
              <a:extLst>
                <a:ext uri="{FF2B5EF4-FFF2-40B4-BE49-F238E27FC236}">
                  <a16:creationId xmlns:a16="http://schemas.microsoft.com/office/drawing/2014/main" id="{C2C75E66-AECF-3FF2-2901-6433194615D3}"/>
                </a:ext>
              </a:extLst>
            </p:cNvPr>
            <p:cNvSpPr/>
            <p:nvPr/>
          </p:nvSpPr>
          <p:spPr>
            <a:xfrm>
              <a:off x="2047685" y="1618338"/>
              <a:ext cx="8090792" cy="2163225"/>
            </a:xfrm>
            <a:prstGeom prst="roundRect">
              <a:avLst>
                <a:gd name="adj" fmla="val 4208"/>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a:extLst>
                <a:ext uri="{FF2B5EF4-FFF2-40B4-BE49-F238E27FC236}">
                  <a16:creationId xmlns:a16="http://schemas.microsoft.com/office/drawing/2014/main" id="{8523E938-2334-2E18-54DD-89C364FE5652}"/>
                </a:ext>
              </a:extLst>
            </p:cNvPr>
            <p:cNvSpPr/>
            <p:nvPr/>
          </p:nvSpPr>
          <p:spPr>
            <a:xfrm>
              <a:off x="4064960" y="1883812"/>
              <a:ext cx="1430260" cy="40358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Similarities</a:t>
              </a:r>
            </a:p>
          </p:txBody>
        </p:sp>
      </p:grpSp>
      <p:grpSp>
        <p:nvGrpSpPr>
          <p:cNvPr id="3" name="Group 2">
            <a:extLst>
              <a:ext uri="{FF2B5EF4-FFF2-40B4-BE49-F238E27FC236}">
                <a16:creationId xmlns:a16="http://schemas.microsoft.com/office/drawing/2014/main" id="{EB9C7B8E-155E-E1C4-7C98-B8E8B66126B9}"/>
              </a:ext>
              <a:ext uri="{C183D7F6-B498-43B3-948B-1728B52AA6E4}">
                <adec:decorative xmlns:adec="http://schemas.microsoft.com/office/drawing/2017/decorative" val="1"/>
              </a:ext>
            </a:extLst>
          </p:cNvPr>
          <p:cNvGrpSpPr/>
          <p:nvPr/>
        </p:nvGrpSpPr>
        <p:grpSpPr>
          <a:xfrm>
            <a:off x="2053521" y="4056046"/>
            <a:ext cx="8090792" cy="2163225"/>
            <a:chOff x="2053521" y="4056046"/>
            <a:chExt cx="8090792" cy="2163225"/>
          </a:xfrm>
        </p:grpSpPr>
        <p:sp>
          <p:nvSpPr>
            <p:cNvPr id="76" name="TextBox 75">
              <a:extLst>
                <a:ext uri="{FF2B5EF4-FFF2-40B4-BE49-F238E27FC236}">
                  <a16:creationId xmlns:a16="http://schemas.microsoft.com/office/drawing/2014/main" id="{C09375EC-B248-C484-1860-33A631BF04E9}"/>
                </a:ext>
              </a:extLst>
            </p:cNvPr>
            <p:cNvSpPr txBox="1"/>
            <p:nvPr/>
          </p:nvSpPr>
          <p:spPr>
            <a:xfrm>
              <a:off x="4052574" y="4757286"/>
              <a:ext cx="5958697" cy="88870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a:t>Markov models can involve infinitely many variables</a:t>
              </a:r>
            </a:p>
            <a:p>
              <a:pPr marL="285750" indent="-285750">
                <a:lnSpc>
                  <a:spcPct val="150000"/>
                </a:lnSpc>
                <a:buFont typeface="Arial" panose="020B0604020202020204" pitchFamily="34" charset="0"/>
                <a:buChar char="•"/>
              </a:pPr>
              <a:r>
                <a:rPr lang="en-US" dirty="0"/>
                <a:t>Repetition of transition model not part of BN syntax</a:t>
              </a:r>
            </a:p>
          </p:txBody>
        </p:sp>
        <p:sp>
          <p:nvSpPr>
            <p:cNvPr id="77" name="Rounded Rectangle 76">
              <a:extLst>
                <a:ext uri="{FF2B5EF4-FFF2-40B4-BE49-F238E27FC236}">
                  <a16:creationId xmlns:a16="http://schemas.microsoft.com/office/drawing/2014/main" id="{0542E81D-23D1-FABA-5CC2-15BD9DB378C8}"/>
                </a:ext>
              </a:extLst>
            </p:cNvPr>
            <p:cNvSpPr/>
            <p:nvPr/>
          </p:nvSpPr>
          <p:spPr>
            <a:xfrm>
              <a:off x="2053521" y="4056046"/>
              <a:ext cx="8090792" cy="2163225"/>
            </a:xfrm>
            <a:prstGeom prst="roundRect">
              <a:avLst>
                <a:gd name="adj" fmla="val 4208"/>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ounded Rectangle 77">
              <a:extLst>
                <a:ext uri="{FF2B5EF4-FFF2-40B4-BE49-F238E27FC236}">
                  <a16:creationId xmlns:a16="http://schemas.microsoft.com/office/drawing/2014/main" id="{E87B1A35-9B9E-BBB5-4E36-657D3EBFDDE5}"/>
                </a:ext>
              </a:extLst>
            </p:cNvPr>
            <p:cNvSpPr/>
            <p:nvPr/>
          </p:nvSpPr>
          <p:spPr>
            <a:xfrm>
              <a:off x="4070796" y="4321520"/>
              <a:ext cx="1430260" cy="403581"/>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Differences</a:t>
              </a:r>
            </a:p>
          </p:txBody>
        </p:sp>
        <p:grpSp>
          <p:nvGrpSpPr>
            <p:cNvPr id="79" name="Group 78">
              <a:extLst>
                <a:ext uri="{FF2B5EF4-FFF2-40B4-BE49-F238E27FC236}">
                  <a16:creationId xmlns:a16="http://schemas.microsoft.com/office/drawing/2014/main" id="{4D9F4AA4-B10A-0B10-1552-B8141499CF4A}"/>
                </a:ext>
              </a:extLst>
            </p:cNvPr>
            <p:cNvGrpSpPr>
              <a:grpSpLocks noChangeAspect="1"/>
            </p:cNvGrpSpPr>
            <p:nvPr/>
          </p:nvGrpSpPr>
          <p:grpSpPr>
            <a:xfrm>
              <a:off x="2261362" y="5055859"/>
              <a:ext cx="1692441" cy="314653"/>
              <a:chOff x="3352799" y="2303971"/>
              <a:chExt cx="5022051" cy="933682"/>
            </a:xfrm>
          </p:grpSpPr>
          <p:grpSp>
            <p:nvGrpSpPr>
              <p:cNvPr id="80" name="Group 79" descr="Node A">
                <a:extLst>
                  <a:ext uri="{FF2B5EF4-FFF2-40B4-BE49-F238E27FC236}">
                    <a16:creationId xmlns:a16="http://schemas.microsoft.com/office/drawing/2014/main" id="{CD90D268-FC54-5785-0698-8C69BA987E59}"/>
                  </a:ext>
                </a:extLst>
              </p:cNvPr>
              <p:cNvGrpSpPr/>
              <p:nvPr/>
            </p:nvGrpSpPr>
            <p:grpSpPr>
              <a:xfrm>
                <a:off x="3352799" y="2323253"/>
                <a:ext cx="923311" cy="914400"/>
                <a:chOff x="3335437" y="3336401"/>
                <a:chExt cx="923311" cy="914400"/>
              </a:xfrm>
            </p:grpSpPr>
            <mc:AlternateContent xmlns:mc="http://schemas.openxmlformats.org/markup-compatibility/2006" xmlns:a14="http://schemas.microsoft.com/office/drawing/2010/main">
              <mc:Choice Requires="a14">
                <p:sp>
                  <p:nvSpPr>
                    <p:cNvPr id="91" name="TextBox 90">
                      <a:extLst>
                        <a:ext uri="{FF2B5EF4-FFF2-40B4-BE49-F238E27FC236}">
                          <a16:creationId xmlns:a16="http://schemas.microsoft.com/office/drawing/2014/main" id="{80210A15-333F-D2FE-BFCA-AE464E8495FC}"/>
                        </a:ext>
                      </a:extLst>
                    </p:cNvPr>
                    <p:cNvSpPr txBox="1"/>
                    <p:nvPr/>
                  </p:nvSpPr>
                  <p:spPr>
                    <a:xfrm>
                      <a:off x="3344348" y="3453955"/>
                      <a:ext cx="914400" cy="730621"/>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1000" b="1" i="1" smtClean="0">
                                    <a:solidFill>
                                      <a:schemeClr val="tx1"/>
                                    </a:solidFill>
                                    <a:latin typeface="Cambria Math" panose="02040503050406030204" pitchFamily="18" charset="0"/>
                                  </a:rPr>
                                </m:ctrlPr>
                              </m:sSubPr>
                              <m:e>
                                <m:r>
                                  <a:rPr lang="en-US" sz="1000" b="1" i="1" smtClean="0">
                                    <a:solidFill>
                                      <a:schemeClr val="tx1"/>
                                    </a:solidFill>
                                    <a:latin typeface="Cambria Math" panose="02040503050406030204" pitchFamily="18" charset="0"/>
                                  </a:rPr>
                                  <m:t>𝑿</m:t>
                                </m:r>
                              </m:e>
                              <m:sub>
                                <m:r>
                                  <a:rPr lang="en-US" sz="1000" b="1" i="1" smtClean="0">
                                    <a:solidFill>
                                      <a:schemeClr val="tx1"/>
                                    </a:solidFill>
                                    <a:latin typeface="Cambria Math" panose="02040503050406030204" pitchFamily="18" charset="0"/>
                                  </a:rPr>
                                  <m:t>𝟎</m:t>
                                </m:r>
                              </m:sub>
                            </m:sSub>
                          </m:oMath>
                        </m:oMathPara>
                      </a14:m>
                      <a:endParaRPr lang="en-US" sz="1000" b="1" i="1" dirty="0">
                        <a:solidFill>
                          <a:schemeClr val="tx1"/>
                        </a:solidFill>
                      </a:endParaRPr>
                    </a:p>
                  </p:txBody>
                </p:sp>
              </mc:Choice>
              <mc:Fallback xmlns="">
                <p:sp>
                  <p:nvSpPr>
                    <p:cNvPr id="91" name="TextBox 90">
                      <a:extLst>
                        <a:ext uri="{FF2B5EF4-FFF2-40B4-BE49-F238E27FC236}">
                          <a16:creationId xmlns:a16="http://schemas.microsoft.com/office/drawing/2014/main" id="{80210A15-333F-D2FE-BFCA-AE464E8495FC}"/>
                        </a:ext>
                      </a:extLst>
                    </p:cNvPr>
                    <p:cNvSpPr txBox="1">
                      <a:spLocks noRot="1" noChangeAspect="1" noMove="1" noResize="1" noEditPoints="1" noAdjustHandles="1" noChangeArrowheads="1" noChangeShapeType="1" noTextEdit="1"/>
                    </p:cNvSpPr>
                    <p:nvPr/>
                  </p:nvSpPr>
                  <p:spPr>
                    <a:xfrm>
                      <a:off x="3344348" y="3453955"/>
                      <a:ext cx="914400" cy="730621"/>
                    </a:xfrm>
                    <a:prstGeom prst="rect">
                      <a:avLst/>
                    </a:prstGeom>
                    <a:blipFill>
                      <a:blip r:embed="rId6"/>
                      <a:stretch>
                        <a:fillRect/>
                      </a:stretch>
                    </a:blipFill>
                  </p:spPr>
                  <p:txBody>
                    <a:bodyPr/>
                    <a:lstStyle/>
                    <a:p>
                      <a:r>
                        <a:rPr lang="en-US">
                          <a:noFill/>
                        </a:rPr>
                        <a:t> </a:t>
                      </a:r>
                    </a:p>
                  </p:txBody>
                </p:sp>
              </mc:Fallback>
            </mc:AlternateContent>
            <p:sp>
              <p:nvSpPr>
                <p:cNvPr id="90" name="Oval 89">
                  <a:extLst>
                    <a:ext uri="{FF2B5EF4-FFF2-40B4-BE49-F238E27FC236}">
                      <a16:creationId xmlns:a16="http://schemas.microsoft.com/office/drawing/2014/main" id="{9C59E6FD-C50D-B454-F0BA-F6713EFE7061}"/>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b="1" dirty="0">
                    <a:solidFill>
                      <a:schemeClr val="accent2"/>
                    </a:solidFill>
                  </a:endParaRPr>
                </a:p>
              </p:txBody>
            </p:sp>
          </p:grpSp>
          <p:grpSp>
            <p:nvGrpSpPr>
              <p:cNvPr id="81" name="Group 80" descr="Node A">
                <a:extLst>
                  <a:ext uri="{FF2B5EF4-FFF2-40B4-BE49-F238E27FC236}">
                    <a16:creationId xmlns:a16="http://schemas.microsoft.com/office/drawing/2014/main" id="{D0321B3B-B4C0-C54A-32C8-873D594CDB51}"/>
                  </a:ext>
                </a:extLst>
              </p:cNvPr>
              <p:cNvGrpSpPr/>
              <p:nvPr/>
            </p:nvGrpSpPr>
            <p:grpSpPr>
              <a:xfrm>
                <a:off x="5118180" y="2323253"/>
                <a:ext cx="942595" cy="914400"/>
                <a:chOff x="2814818" y="3336401"/>
                <a:chExt cx="942595" cy="914400"/>
              </a:xfrm>
            </p:grpSpPr>
            <p:sp>
              <p:nvSpPr>
                <p:cNvPr id="88" name="Oval 87">
                  <a:extLst>
                    <a:ext uri="{FF2B5EF4-FFF2-40B4-BE49-F238E27FC236}">
                      <a16:creationId xmlns:a16="http://schemas.microsoft.com/office/drawing/2014/main" id="{7D5411D8-1267-3853-F3DB-F1FAE9D33580}"/>
                    </a:ext>
                    <a:ext uri="{C183D7F6-B498-43B3-948B-1728B52AA6E4}">
                      <adec:decorative xmlns:adec="http://schemas.microsoft.com/office/drawing/2017/decorative" val="1"/>
                    </a:ext>
                  </a:extLst>
                </p:cNvPr>
                <p:cNvSpPr/>
                <p:nvPr/>
              </p:nvSpPr>
              <p:spPr>
                <a:xfrm>
                  <a:off x="2814818" y="3336401"/>
                  <a:ext cx="914400" cy="914400"/>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b="1" dirty="0">
                    <a:solidFill>
                      <a:schemeClr val="accent2"/>
                    </a:solidFill>
                  </a:endParaRPr>
                </a:p>
              </p:txBody>
            </p:sp>
            <mc:AlternateContent xmlns:mc="http://schemas.openxmlformats.org/markup-compatibility/2006" xmlns:a14="http://schemas.microsoft.com/office/drawing/2010/main">
              <mc:Choice Requires="a14">
                <p:sp>
                  <p:nvSpPr>
                    <p:cNvPr id="89" name="TextBox 88">
                      <a:extLst>
                        <a:ext uri="{FF2B5EF4-FFF2-40B4-BE49-F238E27FC236}">
                          <a16:creationId xmlns:a16="http://schemas.microsoft.com/office/drawing/2014/main" id="{55F79DF4-25E0-8893-A592-55802BF50C0D}"/>
                        </a:ext>
                      </a:extLst>
                    </p:cNvPr>
                    <p:cNvSpPr txBox="1"/>
                    <p:nvPr/>
                  </p:nvSpPr>
                  <p:spPr>
                    <a:xfrm>
                      <a:off x="2843014" y="3453955"/>
                      <a:ext cx="914399" cy="730621"/>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1000" b="1" i="1" smtClean="0">
                                    <a:solidFill>
                                      <a:schemeClr val="tx1"/>
                                    </a:solidFill>
                                    <a:latin typeface="Cambria Math" panose="02040503050406030204" pitchFamily="18" charset="0"/>
                                  </a:rPr>
                                </m:ctrlPr>
                              </m:sSubPr>
                              <m:e>
                                <m:r>
                                  <a:rPr lang="en-US" sz="1000" b="1" i="1" smtClean="0">
                                    <a:solidFill>
                                      <a:schemeClr val="tx1"/>
                                    </a:solidFill>
                                    <a:latin typeface="Cambria Math" panose="02040503050406030204" pitchFamily="18" charset="0"/>
                                  </a:rPr>
                                  <m:t>𝑿</m:t>
                                </m:r>
                              </m:e>
                              <m:sub>
                                <m:r>
                                  <a:rPr lang="en-US" sz="1000" b="1" i="1" smtClean="0">
                                    <a:solidFill>
                                      <a:schemeClr val="tx1"/>
                                    </a:solidFill>
                                    <a:latin typeface="Cambria Math" panose="02040503050406030204" pitchFamily="18" charset="0"/>
                                  </a:rPr>
                                  <m:t>𝟏</m:t>
                                </m:r>
                              </m:sub>
                            </m:sSub>
                          </m:oMath>
                        </m:oMathPara>
                      </a14:m>
                      <a:endParaRPr lang="en-US" sz="1000" b="1" i="1" dirty="0">
                        <a:solidFill>
                          <a:schemeClr val="tx1"/>
                        </a:solidFill>
                      </a:endParaRPr>
                    </a:p>
                  </p:txBody>
                </p:sp>
              </mc:Choice>
              <mc:Fallback xmlns="">
                <p:sp>
                  <p:nvSpPr>
                    <p:cNvPr id="89" name="TextBox 88">
                      <a:extLst>
                        <a:ext uri="{FF2B5EF4-FFF2-40B4-BE49-F238E27FC236}">
                          <a16:creationId xmlns:a16="http://schemas.microsoft.com/office/drawing/2014/main" id="{55F79DF4-25E0-8893-A592-55802BF50C0D}"/>
                        </a:ext>
                      </a:extLst>
                    </p:cNvPr>
                    <p:cNvSpPr txBox="1">
                      <a:spLocks noRot="1" noChangeAspect="1" noMove="1" noResize="1" noEditPoints="1" noAdjustHandles="1" noChangeArrowheads="1" noChangeShapeType="1" noTextEdit="1"/>
                    </p:cNvSpPr>
                    <p:nvPr/>
                  </p:nvSpPr>
                  <p:spPr>
                    <a:xfrm>
                      <a:off x="2843014" y="3453955"/>
                      <a:ext cx="914399" cy="730621"/>
                    </a:xfrm>
                    <a:prstGeom prst="rect">
                      <a:avLst/>
                    </a:prstGeom>
                    <a:blipFill>
                      <a:blip r:embed="rId7"/>
                      <a:stretch>
                        <a:fillRect/>
                      </a:stretch>
                    </a:blipFill>
                  </p:spPr>
                  <p:txBody>
                    <a:bodyPr/>
                    <a:lstStyle/>
                    <a:p>
                      <a:r>
                        <a:rPr lang="en-US">
                          <a:noFill/>
                        </a:rPr>
                        <a:t> </a:t>
                      </a:r>
                    </a:p>
                  </p:txBody>
                </p:sp>
              </mc:Fallback>
            </mc:AlternateContent>
          </p:grpSp>
          <p:grpSp>
            <p:nvGrpSpPr>
              <p:cNvPr id="82" name="Group 81" descr="Node A">
                <a:extLst>
                  <a:ext uri="{FF2B5EF4-FFF2-40B4-BE49-F238E27FC236}">
                    <a16:creationId xmlns:a16="http://schemas.microsoft.com/office/drawing/2014/main" id="{21C97ABA-94BC-FD91-470F-D60C22B07E3B}"/>
                  </a:ext>
                </a:extLst>
              </p:cNvPr>
              <p:cNvGrpSpPr/>
              <p:nvPr/>
            </p:nvGrpSpPr>
            <p:grpSpPr>
              <a:xfrm>
                <a:off x="6944542" y="2303971"/>
                <a:ext cx="914400" cy="914400"/>
                <a:chOff x="2355180" y="3317119"/>
                <a:chExt cx="914400" cy="914400"/>
              </a:xfrm>
            </p:grpSpPr>
            <p:sp>
              <p:nvSpPr>
                <p:cNvPr id="86" name="Oval 85">
                  <a:extLst>
                    <a:ext uri="{FF2B5EF4-FFF2-40B4-BE49-F238E27FC236}">
                      <a16:creationId xmlns:a16="http://schemas.microsoft.com/office/drawing/2014/main" id="{CAC7DB41-6DBA-A1B8-8713-3AD83968FB23}"/>
                    </a:ext>
                    <a:ext uri="{C183D7F6-B498-43B3-948B-1728B52AA6E4}">
                      <adec:decorative xmlns:adec="http://schemas.microsoft.com/office/drawing/2017/decorative" val="1"/>
                    </a:ext>
                  </a:extLst>
                </p:cNvPr>
                <p:cNvSpPr/>
                <p:nvPr/>
              </p:nvSpPr>
              <p:spPr>
                <a:xfrm>
                  <a:off x="2355180" y="3317119"/>
                  <a:ext cx="914400" cy="914400"/>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b="1" dirty="0">
                    <a:solidFill>
                      <a:schemeClr val="accent2"/>
                    </a:solidFill>
                  </a:endParaRPr>
                </a:p>
              </p:txBody>
            </p:sp>
            <mc:AlternateContent xmlns:mc="http://schemas.openxmlformats.org/markup-compatibility/2006" xmlns:a14="http://schemas.microsoft.com/office/drawing/2010/main">
              <mc:Choice Requires="a14">
                <p:sp>
                  <p:nvSpPr>
                    <p:cNvPr id="87" name="TextBox 86">
                      <a:extLst>
                        <a:ext uri="{FF2B5EF4-FFF2-40B4-BE49-F238E27FC236}">
                          <a16:creationId xmlns:a16="http://schemas.microsoft.com/office/drawing/2014/main" id="{5501976C-66C7-A55A-718A-B32DE68A0047}"/>
                        </a:ext>
                      </a:extLst>
                    </p:cNvPr>
                    <p:cNvSpPr txBox="1"/>
                    <p:nvPr/>
                  </p:nvSpPr>
                  <p:spPr>
                    <a:xfrm>
                      <a:off x="2385269" y="3453955"/>
                      <a:ext cx="714562" cy="730621"/>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1000" b="1" i="1" smtClean="0">
                                    <a:solidFill>
                                      <a:schemeClr val="tx1"/>
                                    </a:solidFill>
                                    <a:latin typeface="Cambria Math" panose="02040503050406030204" pitchFamily="18" charset="0"/>
                                  </a:rPr>
                                </m:ctrlPr>
                              </m:sSubPr>
                              <m:e>
                                <m:r>
                                  <a:rPr lang="en-US" sz="1000" b="1" i="1" smtClean="0">
                                    <a:solidFill>
                                      <a:schemeClr val="tx1"/>
                                    </a:solidFill>
                                    <a:latin typeface="Cambria Math" panose="02040503050406030204" pitchFamily="18" charset="0"/>
                                  </a:rPr>
                                  <m:t>𝑿</m:t>
                                </m:r>
                              </m:e>
                              <m:sub>
                                <m:r>
                                  <a:rPr lang="en-US" sz="1000" b="1" i="1" smtClean="0">
                                    <a:solidFill>
                                      <a:schemeClr val="tx1"/>
                                    </a:solidFill>
                                    <a:latin typeface="Cambria Math" panose="02040503050406030204" pitchFamily="18" charset="0"/>
                                  </a:rPr>
                                  <m:t>𝟐</m:t>
                                </m:r>
                              </m:sub>
                            </m:sSub>
                          </m:oMath>
                        </m:oMathPara>
                      </a14:m>
                      <a:endParaRPr lang="en-US" sz="1000" b="1" i="1" dirty="0">
                        <a:solidFill>
                          <a:schemeClr val="tx1"/>
                        </a:solidFill>
                      </a:endParaRPr>
                    </a:p>
                  </p:txBody>
                </p:sp>
              </mc:Choice>
              <mc:Fallback xmlns="">
                <p:sp>
                  <p:nvSpPr>
                    <p:cNvPr id="87" name="TextBox 86">
                      <a:extLst>
                        <a:ext uri="{FF2B5EF4-FFF2-40B4-BE49-F238E27FC236}">
                          <a16:creationId xmlns:a16="http://schemas.microsoft.com/office/drawing/2014/main" id="{5501976C-66C7-A55A-718A-B32DE68A0047}"/>
                        </a:ext>
                      </a:extLst>
                    </p:cNvPr>
                    <p:cNvSpPr txBox="1">
                      <a:spLocks noRot="1" noChangeAspect="1" noMove="1" noResize="1" noEditPoints="1" noAdjustHandles="1" noChangeArrowheads="1" noChangeShapeType="1" noTextEdit="1"/>
                    </p:cNvSpPr>
                    <p:nvPr/>
                  </p:nvSpPr>
                  <p:spPr>
                    <a:xfrm>
                      <a:off x="2385269" y="3453955"/>
                      <a:ext cx="714562" cy="730621"/>
                    </a:xfrm>
                    <a:prstGeom prst="rect">
                      <a:avLst/>
                    </a:prstGeom>
                    <a:blipFill>
                      <a:blip r:embed="rId8"/>
                      <a:stretch>
                        <a:fillRect r="-10000"/>
                      </a:stretch>
                    </a:blipFill>
                  </p:spPr>
                  <p:txBody>
                    <a:bodyPr/>
                    <a:lstStyle/>
                    <a:p>
                      <a:r>
                        <a:rPr lang="en-US">
                          <a:noFill/>
                        </a:rPr>
                        <a:t> </a:t>
                      </a:r>
                    </a:p>
                  </p:txBody>
                </p:sp>
              </mc:Fallback>
            </mc:AlternateContent>
          </p:grpSp>
          <p:cxnSp>
            <p:nvCxnSpPr>
              <p:cNvPr id="83" name="Straight Arrow Connector 82">
                <a:extLst>
                  <a:ext uri="{FF2B5EF4-FFF2-40B4-BE49-F238E27FC236}">
                    <a16:creationId xmlns:a16="http://schemas.microsoft.com/office/drawing/2014/main" id="{C7C4135D-2ACA-C82D-04B7-99ACF353A827}"/>
                  </a:ext>
                </a:extLst>
              </p:cNvPr>
              <p:cNvCxnSpPr>
                <a:stCxn id="90" idx="6"/>
                <a:endCxn id="88" idx="2"/>
              </p:cNvCxnSpPr>
              <p:nvPr/>
            </p:nvCxnSpPr>
            <p:spPr>
              <a:xfrm>
                <a:off x="4267199" y="2780454"/>
                <a:ext cx="850980" cy="0"/>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84" name="Straight Arrow Connector 83">
                <a:extLst>
                  <a:ext uri="{FF2B5EF4-FFF2-40B4-BE49-F238E27FC236}">
                    <a16:creationId xmlns:a16="http://schemas.microsoft.com/office/drawing/2014/main" id="{2F9729BB-D7FD-440F-DB50-74E39E78D23D}"/>
                  </a:ext>
                </a:extLst>
              </p:cNvPr>
              <p:cNvCxnSpPr>
                <a:cxnSpLocks/>
                <a:stCxn id="88" idx="6"/>
                <a:endCxn id="86" idx="2"/>
              </p:cNvCxnSpPr>
              <p:nvPr/>
            </p:nvCxnSpPr>
            <p:spPr>
              <a:xfrm flipV="1">
                <a:off x="6032580" y="2761172"/>
                <a:ext cx="911963" cy="19282"/>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85" name="Straight Arrow Connector 84">
                <a:extLst>
                  <a:ext uri="{FF2B5EF4-FFF2-40B4-BE49-F238E27FC236}">
                    <a16:creationId xmlns:a16="http://schemas.microsoft.com/office/drawing/2014/main" id="{25BDFE15-BE4C-CFC2-803C-623AE15BD167}"/>
                  </a:ext>
                </a:extLst>
              </p:cNvPr>
              <p:cNvCxnSpPr>
                <a:cxnSpLocks/>
                <a:stCxn id="86" idx="6"/>
              </p:cNvCxnSpPr>
              <p:nvPr/>
            </p:nvCxnSpPr>
            <p:spPr>
              <a:xfrm>
                <a:off x="7858942" y="2761172"/>
                <a:ext cx="515908" cy="0"/>
              </a:xfrm>
              <a:prstGeom prst="straightConnector1">
                <a:avLst/>
              </a:prstGeom>
              <a:ln w="28575">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grpSp>
      </p:grpSp>
    </p:spTree>
    <p:extLst>
      <p:ext uri="{BB962C8B-B14F-4D97-AF65-F5344CB8AC3E}">
        <p14:creationId xmlns:p14="http://schemas.microsoft.com/office/powerpoint/2010/main" val="376823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FED7B-6A77-2F4F-F86A-92E8F89480D2}"/>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F5A3A40B-DA2A-BF00-BF63-37528CDD3B73}"/>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2F116C60-1BE6-169C-C29B-612037C0ED63}"/>
              </a:ext>
            </a:extLst>
          </p:cNvPr>
          <p:cNvSpPr>
            <a:spLocks noGrp="1"/>
          </p:cNvSpPr>
          <p:nvPr>
            <p:ph type="sldNum" sz="quarter" idx="12"/>
          </p:nvPr>
        </p:nvSpPr>
        <p:spPr/>
        <p:txBody>
          <a:bodyPr/>
          <a:lstStyle/>
          <a:p>
            <a:fld id="{0C6CD854-DD62-6C4B-87F1-66B34D688D3F}" type="slidenum">
              <a:rPr lang="en-US" smtClean="0"/>
              <a:t>6</a:t>
            </a:fld>
            <a:endParaRPr lang="en-US"/>
          </a:p>
        </p:txBody>
      </p:sp>
      <p:sp>
        <p:nvSpPr>
          <p:cNvPr id="5" name="Title 4">
            <a:extLst>
              <a:ext uri="{FF2B5EF4-FFF2-40B4-BE49-F238E27FC236}">
                <a16:creationId xmlns:a16="http://schemas.microsoft.com/office/drawing/2014/main" id="{EEFEB909-C111-28D6-63C9-876C1F4E1A0B}"/>
              </a:ext>
            </a:extLst>
          </p:cNvPr>
          <p:cNvSpPr>
            <a:spLocks noGrp="1"/>
          </p:cNvSpPr>
          <p:nvPr>
            <p:ph type="title"/>
          </p:nvPr>
        </p:nvSpPr>
        <p:spPr/>
        <p:txBody>
          <a:bodyPr/>
          <a:lstStyle/>
          <a:p>
            <a:r>
              <a:rPr lang="en-US" dirty="0"/>
              <a:t>Questions (1)</a:t>
            </a:r>
          </a:p>
        </p:txBody>
      </p:sp>
    </p:spTree>
    <p:extLst>
      <p:ext uri="{BB962C8B-B14F-4D97-AF65-F5344CB8AC3E}">
        <p14:creationId xmlns:p14="http://schemas.microsoft.com/office/powerpoint/2010/main" val="779342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31A94-B140-DF40-4DAC-A493BBA0B77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FC65689-2631-65FD-9990-33D4A30C06AA}"/>
              </a:ext>
            </a:extLst>
          </p:cNvPr>
          <p:cNvSpPr>
            <a:spLocks noGrp="1"/>
          </p:cNvSpPr>
          <p:nvPr>
            <p:ph type="title"/>
          </p:nvPr>
        </p:nvSpPr>
        <p:spPr/>
        <p:txBody>
          <a:bodyPr/>
          <a:lstStyle/>
          <a:p>
            <a:r>
              <a:rPr lang="en-US" dirty="0"/>
              <a:t>Weather</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F26C87BB-88BF-26D5-B527-82D80694F8D1}"/>
                  </a:ext>
                </a:extLst>
              </p:cNvPr>
              <p:cNvSpPr>
                <a:spLocks noGrp="1"/>
              </p:cNvSpPr>
              <p:nvPr>
                <p:ph idx="1"/>
              </p:nvPr>
            </p:nvSpPr>
            <p:spPr>
              <a:xfrm>
                <a:off x="497157" y="1591021"/>
                <a:ext cx="11197683" cy="4606139"/>
              </a:xfrm>
            </p:spPr>
            <p:txBody>
              <a:bodyPr>
                <a:noAutofit/>
              </a:bodyPr>
              <a:lstStyle/>
              <a:p>
                <a:pPr marL="0" indent="0">
                  <a:buNone/>
                </a:pPr>
                <a:r>
                  <a:rPr lang="en-US" b="1" dirty="0">
                    <a:solidFill>
                      <a:schemeClr val="accent3"/>
                    </a:solidFill>
                    <a:latin typeface="Avenir Next" panose="020B0503020202020204" pitchFamily="34" charset="0"/>
                  </a:rPr>
                  <a:t>Goal: </a:t>
                </a:r>
                <a:r>
                  <a:rPr lang="en-US" dirty="0"/>
                  <a:t>What’s the weather like tomorrow?</a:t>
                </a:r>
              </a:p>
              <a:p>
                <a:r>
                  <a:rPr lang="en-US" dirty="0"/>
                  <a:t>States: </a:t>
                </a:r>
                <a14:m>
                  <m:oMath xmlns:m="http://schemas.openxmlformats.org/officeDocument/2006/math">
                    <m:r>
                      <a:rPr lang="en-US" b="0" i="1" smtClean="0">
                        <a:latin typeface="Cambria Math" panose="02040503050406030204" pitchFamily="18" charset="0"/>
                      </a:rPr>
                      <m:t>{</m:t>
                    </m:r>
                    <m:r>
                      <m:rPr>
                        <m:sty m:val="p"/>
                      </m:rPr>
                      <a:rPr lang="en-US" b="0" i="0" smtClean="0">
                        <a:latin typeface="Cambria Math" panose="02040503050406030204" pitchFamily="18" charset="0"/>
                      </a:rPr>
                      <m:t>rain</m:t>
                    </m:r>
                    <m:r>
                      <a:rPr lang="en-US" b="0" i="1" smtClean="0">
                        <a:latin typeface="Cambria Math" panose="02040503050406030204" pitchFamily="18" charset="0"/>
                      </a:rPr>
                      <m:t>,</m:t>
                    </m:r>
                    <m:r>
                      <m:rPr>
                        <m:sty m:val="p"/>
                      </m:rPr>
                      <a:rPr lang="en-US" b="0" i="0" smtClean="0">
                        <a:latin typeface="Cambria Math" panose="02040503050406030204" pitchFamily="18" charset="0"/>
                      </a:rPr>
                      <m:t>sun</m:t>
                    </m:r>
                    <m:r>
                      <a:rPr lang="en-US" b="0" i="1" smtClean="0">
                        <a:latin typeface="Cambria Math" panose="02040503050406030204" pitchFamily="18" charset="0"/>
                      </a:rPr>
                      <m:t>}</m:t>
                    </m:r>
                  </m:oMath>
                </a14:m>
                <a:endParaRPr lang="en-US" dirty="0"/>
              </a:p>
              <a:p>
                <a:r>
                  <a:rPr lang="en-US" dirty="0"/>
                  <a:t>Initial Distribution</a:t>
                </a:r>
              </a:p>
              <a:p>
                <a:pPr lvl="1"/>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0</m:t>
                            </m:r>
                          </m:sub>
                        </m:sSub>
                        <m:r>
                          <a:rPr lang="en-US" b="0" i="1" smtClean="0">
                            <a:latin typeface="Cambria Math" panose="02040503050406030204" pitchFamily="18" charset="0"/>
                          </a:rPr>
                          <m:t>=</m:t>
                        </m:r>
                        <m:r>
                          <m:rPr>
                            <m:sty m:val="p"/>
                          </m:rPr>
                          <a:rPr lang="en-US" b="0" i="0" smtClean="0">
                            <a:latin typeface="Cambria Math" panose="02040503050406030204" pitchFamily="18" charset="0"/>
                          </a:rPr>
                          <m:t>rain</m:t>
                        </m:r>
                      </m:e>
                    </m:d>
                    <m:r>
                      <a:rPr lang="en-US" b="0" i="0" smtClean="0">
                        <a:latin typeface="Cambria Math" panose="02040503050406030204" pitchFamily="18" charset="0"/>
                      </a:rPr>
                      <m:t>=0.5</m:t>
                    </m:r>
                  </m:oMath>
                </a14:m>
                <a:endParaRPr lang="en-US" dirty="0"/>
              </a:p>
              <a:p>
                <a:pPr lvl="1"/>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0</m:t>
                            </m:r>
                          </m:sub>
                        </m:sSub>
                        <m:r>
                          <a:rPr lang="en-US" b="0" i="1" smtClean="0">
                            <a:latin typeface="Cambria Math" panose="02040503050406030204" pitchFamily="18" charset="0"/>
                          </a:rPr>
                          <m:t>=</m:t>
                        </m:r>
                        <m:r>
                          <m:rPr>
                            <m:sty m:val="p"/>
                          </m:rPr>
                          <a:rPr lang="en-US" b="0" i="0" smtClean="0">
                            <a:latin typeface="Cambria Math" panose="02040503050406030204" pitchFamily="18" charset="0"/>
                          </a:rPr>
                          <m:t>sun</m:t>
                        </m:r>
                      </m:e>
                    </m:d>
                    <m:r>
                      <a:rPr lang="en-US" b="0" i="1" smtClean="0">
                        <a:latin typeface="Cambria Math" panose="02040503050406030204" pitchFamily="18" charset="0"/>
                      </a:rPr>
                      <m:t>=0.5</m:t>
                    </m:r>
                  </m:oMath>
                </a14:m>
                <a:endParaRPr lang="en-US" dirty="0"/>
              </a:p>
              <a:p>
                <a:r>
                  <a:rPr lang="en-US" dirty="0"/>
                  <a:t>Transition Model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oMath>
                </a14:m>
                <a:endParaRPr lang="en-US" dirty="0"/>
              </a:p>
            </p:txBody>
          </p:sp>
        </mc:Choice>
        <mc:Fallback xmlns="">
          <p:sp>
            <p:nvSpPr>
              <p:cNvPr id="7" name="Content Placeholder 6">
                <a:extLst>
                  <a:ext uri="{FF2B5EF4-FFF2-40B4-BE49-F238E27FC236}">
                    <a16:creationId xmlns:a16="http://schemas.microsoft.com/office/drawing/2014/main" id="{F26C87BB-88BF-26D5-B527-82D80694F8D1}"/>
                  </a:ext>
                </a:extLst>
              </p:cNvPr>
              <p:cNvSpPr>
                <a:spLocks noGrp="1" noRot="1" noChangeAspect="1" noMove="1" noResize="1" noEditPoints="1" noAdjustHandles="1" noChangeArrowheads="1" noChangeShapeType="1" noTextEdit="1"/>
              </p:cNvSpPr>
              <p:nvPr>
                <p:ph idx="1"/>
              </p:nvPr>
            </p:nvSpPr>
            <p:spPr>
              <a:xfrm>
                <a:off x="497157" y="1591021"/>
                <a:ext cx="11197683" cy="4606139"/>
              </a:xfrm>
              <a:blipFill>
                <a:blip r:embed="rId2"/>
                <a:stretch>
                  <a:fillRect l="-90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DDB477F5-5847-EA27-9ABB-D056FC588055}"/>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D7C1BE95-FBFA-B000-40AE-850CE604AC75}"/>
              </a:ext>
            </a:extLst>
          </p:cNvPr>
          <p:cNvSpPr>
            <a:spLocks noGrp="1"/>
          </p:cNvSpPr>
          <p:nvPr>
            <p:ph type="sldNum" sz="quarter" idx="12"/>
          </p:nvPr>
        </p:nvSpPr>
        <p:spPr/>
        <p:txBody>
          <a:bodyPr/>
          <a:lstStyle/>
          <a:p>
            <a:fld id="{0C6CD854-DD62-6C4B-87F1-66B34D688D3F}" type="slidenum">
              <a:rPr lang="en-US" smtClean="0"/>
              <a:t>7</a:t>
            </a:fld>
            <a:endParaRPr lang="en-US" dirty="0"/>
          </a:p>
        </p:txBody>
      </p:sp>
      <p:pic>
        <p:nvPicPr>
          <p:cNvPr id="3" name="Picture 2" descr="Illustration of a weather forecast for Monday through Friday, where each day has either sun or rain forecasted, an a robotic orb observes the weather in the current day to pass along to the next orb in the markov chain.">
            <a:extLst>
              <a:ext uri="{FF2B5EF4-FFF2-40B4-BE49-F238E27FC236}">
                <a16:creationId xmlns:a16="http://schemas.microsoft.com/office/drawing/2014/main" id="{0A1B1D8E-E0C2-E07C-9392-4434E7A7E1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2986" y="1183419"/>
            <a:ext cx="4631855" cy="1981594"/>
          </a:xfrm>
          <a:prstGeom prst="rect">
            <a:avLst/>
          </a:prstGeom>
        </p:spPr>
      </p:pic>
      <mc:AlternateContent xmlns:mc="http://schemas.openxmlformats.org/markup-compatibility/2006" xmlns:a14="http://schemas.microsoft.com/office/drawing/2010/main">
        <mc:Choice Requires="a14">
          <p:graphicFrame>
            <p:nvGraphicFramePr>
              <p:cNvPr id="8" name="Table 7">
                <a:extLst>
                  <a:ext uri="{FF2B5EF4-FFF2-40B4-BE49-F238E27FC236}">
                    <a16:creationId xmlns:a16="http://schemas.microsoft.com/office/drawing/2014/main" id="{EED92352-5F92-CE3C-2B35-7088D198F9EE}"/>
                  </a:ext>
                </a:extLst>
              </p:cNvPr>
              <p:cNvGraphicFramePr>
                <a:graphicFrameLocks noGrp="1"/>
              </p:cNvGraphicFramePr>
              <p:nvPr>
                <p:extLst>
                  <p:ext uri="{D42A27DB-BD31-4B8C-83A1-F6EECF244321}">
                    <p14:modId xmlns:p14="http://schemas.microsoft.com/office/powerpoint/2010/main" val="4027939025"/>
                  </p:ext>
                </p:extLst>
              </p:nvPr>
            </p:nvGraphicFramePr>
            <p:xfrm>
              <a:off x="1618189" y="4990198"/>
              <a:ext cx="2972484" cy="1524000"/>
            </p:xfrm>
            <a:graphic>
              <a:graphicData uri="http://schemas.openxmlformats.org/drawingml/2006/table">
                <a:tbl>
                  <a:tblPr firstRow="1" bandRow="1">
                    <a:tableStyleId>{5C22544A-7EE6-4342-B048-85BDC9FD1C3A}</a:tableStyleId>
                  </a:tblPr>
                  <a:tblGrid>
                    <a:gridCol w="990828">
                      <a:extLst>
                        <a:ext uri="{9D8B030D-6E8A-4147-A177-3AD203B41FA5}">
                          <a16:colId xmlns:a16="http://schemas.microsoft.com/office/drawing/2014/main" val="3965263106"/>
                        </a:ext>
                      </a:extLst>
                    </a:gridCol>
                    <a:gridCol w="990828">
                      <a:extLst>
                        <a:ext uri="{9D8B030D-6E8A-4147-A177-3AD203B41FA5}">
                          <a16:colId xmlns:a16="http://schemas.microsoft.com/office/drawing/2014/main" val="3176390986"/>
                        </a:ext>
                      </a:extLst>
                    </a:gridCol>
                    <a:gridCol w="990828">
                      <a:extLst>
                        <a:ext uri="{9D8B030D-6E8A-4147-A177-3AD203B41FA5}">
                          <a16:colId xmlns:a16="http://schemas.microsoft.com/office/drawing/2014/main" val="1386275839"/>
                        </a:ext>
                      </a:extLst>
                    </a:gridCol>
                  </a:tblGrid>
                  <a:tr h="271945">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𝑿</m:t>
                                    </m:r>
                                  </m:e>
                                  <m:sub>
                                    <m:r>
                                      <a:rPr lang="en-US" sz="1400" b="1" i="1" smtClean="0">
                                        <a:solidFill>
                                          <a:schemeClr val="tx1"/>
                                        </a:solidFill>
                                        <a:latin typeface="Cambria Math" panose="02040503050406030204" pitchFamily="18" charset="0"/>
                                      </a:rPr>
                                      <m:t>𝒕</m:t>
                                    </m:r>
                                    <m:r>
                                      <a:rPr lang="en-US" sz="1400" b="1" i="1" smtClean="0">
                                        <a:solidFill>
                                          <a:schemeClr val="tx1"/>
                                        </a:solidFill>
                                        <a:latin typeface="Cambria Math" panose="02040503050406030204" pitchFamily="18" charset="0"/>
                                      </a:rPr>
                                      <m:t>−</m:t>
                                    </m:r>
                                    <m:r>
                                      <a:rPr lang="en-US" sz="1400" b="1" i="1" smtClean="0">
                                        <a:solidFill>
                                          <a:schemeClr val="tx1"/>
                                        </a:solidFill>
                                        <a:latin typeface="Cambria Math" panose="02040503050406030204" pitchFamily="18" charset="0"/>
                                      </a:rPr>
                                      <m:t>𝟏</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𝑿</m:t>
                                    </m:r>
                                  </m:e>
                                  <m:sub>
                                    <m:r>
                                      <a:rPr lang="en-US" sz="1400" b="1" i="1" smtClean="0">
                                        <a:solidFill>
                                          <a:schemeClr val="tx1"/>
                                        </a:solidFill>
                                        <a:latin typeface="Cambria Math" panose="02040503050406030204" pitchFamily="18" charset="0"/>
                                      </a:rPr>
                                      <m:t>𝒕</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1" i="1" smtClean="0">
                                    <a:solidFill>
                                      <a:schemeClr val="tx1"/>
                                    </a:solidFill>
                                    <a:latin typeface="Cambria Math" panose="02040503050406030204" pitchFamily="18" charset="0"/>
                                  </a:rPr>
                                  <m:t>𝑷</m:t>
                                </m:r>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𝑿</m:t>
                                    </m:r>
                                  </m:e>
                                  <m:sub>
                                    <m:r>
                                      <a:rPr lang="en-US" sz="1400" b="1" i="1" smtClean="0">
                                        <a:solidFill>
                                          <a:schemeClr val="tx1"/>
                                        </a:solidFill>
                                        <a:latin typeface="Cambria Math" panose="02040503050406030204" pitchFamily="18" charset="0"/>
                                      </a:rPr>
                                      <m:t>𝒕</m:t>
                                    </m:r>
                                  </m:sub>
                                </m:sSub>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𝑿</m:t>
                                    </m:r>
                                  </m:e>
                                  <m:sub>
                                    <m:r>
                                      <a:rPr lang="en-US" sz="1400" b="1" i="1" smtClean="0">
                                        <a:solidFill>
                                          <a:schemeClr val="tx1"/>
                                        </a:solidFill>
                                        <a:latin typeface="Cambria Math" panose="02040503050406030204" pitchFamily="18" charset="0"/>
                                      </a:rPr>
                                      <m:t>𝒕</m:t>
                                    </m:r>
                                    <m:r>
                                      <a:rPr lang="en-US" sz="1400" b="1" i="1" smtClean="0">
                                        <a:solidFill>
                                          <a:schemeClr val="tx1"/>
                                        </a:solidFill>
                                        <a:latin typeface="Cambria Math" panose="02040503050406030204" pitchFamily="18" charset="0"/>
                                      </a:rPr>
                                      <m:t>−</m:t>
                                    </m:r>
                                    <m:r>
                                      <a:rPr lang="en-US" sz="1400" b="1" i="1" smtClean="0">
                                        <a:solidFill>
                                          <a:schemeClr val="tx1"/>
                                        </a:solidFill>
                                        <a:latin typeface="Cambria Math" panose="02040503050406030204" pitchFamily="18" charset="0"/>
                                      </a:rPr>
                                      <m:t>𝟏</m:t>
                                    </m:r>
                                  </m:sub>
                                </m:sSub>
                                <m:r>
                                  <a:rPr lang="en-US" sz="1400" b="1" i="1" smtClean="0">
                                    <a:solidFill>
                                      <a:schemeClr val="tx1"/>
                                    </a:solidFill>
                                    <a:latin typeface="Cambria Math" panose="02040503050406030204" pitchFamily="18" charset="0"/>
                                  </a:rPr>
                                  <m:t>)</m:t>
                                </m:r>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561047"/>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0.9</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9412012"/>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0.1</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98291991"/>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0.3</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272103"/>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0.7</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7711307"/>
                      </a:ext>
                    </a:extLst>
                  </a:tr>
                </a:tbl>
              </a:graphicData>
            </a:graphic>
          </p:graphicFrame>
        </mc:Choice>
        <mc:Fallback xmlns="">
          <p:graphicFrame>
            <p:nvGraphicFramePr>
              <p:cNvPr id="8" name="Table 7">
                <a:extLst>
                  <a:ext uri="{FF2B5EF4-FFF2-40B4-BE49-F238E27FC236}">
                    <a16:creationId xmlns:a16="http://schemas.microsoft.com/office/drawing/2014/main" id="{EED92352-5F92-CE3C-2B35-7088D198F9EE}"/>
                  </a:ext>
                </a:extLst>
              </p:cNvPr>
              <p:cNvGraphicFramePr>
                <a:graphicFrameLocks noGrp="1"/>
              </p:cNvGraphicFramePr>
              <p:nvPr>
                <p:extLst>
                  <p:ext uri="{D42A27DB-BD31-4B8C-83A1-F6EECF244321}">
                    <p14:modId xmlns:p14="http://schemas.microsoft.com/office/powerpoint/2010/main" val="4027939025"/>
                  </p:ext>
                </p:extLst>
              </p:nvPr>
            </p:nvGraphicFramePr>
            <p:xfrm>
              <a:off x="1618189" y="4990198"/>
              <a:ext cx="2972484" cy="1524000"/>
            </p:xfrm>
            <a:graphic>
              <a:graphicData uri="http://schemas.openxmlformats.org/drawingml/2006/table">
                <a:tbl>
                  <a:tblPr firstRow="1" bandRow="1">
                    <a:tableStyleId>{5C22544A-7EE6-4342-B048-85BDC9FD1C3A}</a:tableStyleId>
                  </a:tblPr>
                  <a:tblGrid>
                    <a:gridCol w="990828">
                      <a:extLst>
                        <a:ext uri="{9D8B030D-6E8A-4147-A177-3AD203B41FA5}">
                          <a16:colId xmlns:a16="http://schemas.microsoft.com/office/drawing/2014/main" val="3965263106"/>
                        </a:ext>
                      </a:extLst>
                    </a:gridCol>
                    <a:gridCol w="990828">
                      <a:extLst>
                        <a:ext uri="{9D8B030D-6E8A-4147-A177-3AD203B41FA5}">
                          <a16:colId xmlns:a16="http://schemas.microsoft.com/office/drawing/2014/main" val="3176390986"/>
                        </a:ext>
                      </a:extLst>
                    </a:gridCol>
                    <a:gridCol w="990828">
                      <a:extLst>
                        <a:ext uri="{9D8B030D-6E8A-4147-A177-3AD203B41FA5}">
                          <a16:colId xmlns:a16="http://schemas.microsoft.com/office/drawing/2014/main" val="1386275839"/>
                        </a:ext>
                      </a:extLst>
                    </a:gridCol>
                  </a:tblGrid>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282" r="-202564" b="-4125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0000" r="-100000" b="-4125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2564" r="-1282" b="-412500"/>
                          </a:stretch>
                        </a:blipFill>
                      </a:tcPr>
                    </a:tc>
                    <a:extLst>
                      <a:ext uri="{0D108BD9-81ED-4DB2-BD59-A6C34878D82A}">
                        <a16:rowId xmlns:a16="http://schemas.microsoft.com/office/drawing/2014/main" val="374561047"/>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282" t="-100000" r="-202564" b="-3125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0000" t="-100000" r="-100000" b="-3125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2564" t="-100000" r="-1282" b="-312500"/>
                          </a:stretch>
                        </a:blipFill>
                      </a:tcPr>
                    </a:tc>
                    <a:extLst>
                      <a:ext uri="{0D108BD9-81ED-4DB2-BD59-A6C34878D82A}">
                        <a16:rowId xmlns:a16="http://schemas.microsoft.com/office/drawing/2014/main" val="1049412012"/>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282" t="-192000" r="-202564" b="-20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0000" t="-192000" r="-100000" b="-200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2564" t="-192000" r="-1282" b="-200000"/>
                          </a:stretch>
                        </a:blipFill>
                      </a:tcPr>
                    </a:tc>
                    <a:extLst>
                      <a:ext uri="{0D108BD9-81ED-4DB2-BD59-A6C34878D82A}">
                        <a16:rowId xmlns:a16="http://schemas.microsoft.com/office/drawing/2014/main" val="2798291991"/>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282" t="-304167" r="-202564" b="-1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0000" t="-304167" r="-100000" b="-1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2564" t="-304167" r="-1282" b="-108333"/>
                          </a:stretch>
                        </a:blipFill>
                      </a:tcPr>
                    </a:tc>
                    <a:extLst>
                      <a:ext uri="{0D108BD9-81ED-4DB2-BD59-A6C34878D82A}">
                        <a16:rowId xmlns:a16="http://schemas.microsoft.com/office/drawing/2014/main" val="759272103"/>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282" t="-404167" r="-202564" b="-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0000" t="-404167" r="-100000" b="-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2564" t="-404167" r="-1282" b="-8333"/>
                          </a:stretch>
                        </a:blipFill>
                      </a:tcPr>
                    </a:tc>
                    <a:extLst>
                      <a:ext uri="{0D108BD9-81ED-4DB2-BD59-A6C34878D82A}">
                        <a16:rowId xmlns:a16="http://schemas.microsoft.com/office/drawing/2014/main" val="4167711307"/>
                      </a:ext>
                    </a:extLst>
                  </a:tr>
                </a:tbl>
              </a:graphicData>
            </a:graphic>
          </p:graphicFrame>
        </mc:Fallback>
      </mc:AlternateContent>
      <p:grpSp>
        <p:nvGrpSpPr>
          <p:cNvPr id="44" name="Group 43" descr="State transition diagram for the states rain and sun. From rain, the probability of staying in rain is 0.7, while the probability of transitioning to sun is 0.3. From sun, the probability of staying in sun is 0.9, while the probability of transitioning to rain is 0.1">
            <a:extLst>
              <a:ext uri="{FF2B5EF4-FFF2-40B4-BE49-F238E27FC236}">
                <a16:creationId xmlns:a16="http://schemas.microsoft.com/office/drawing/2014/main" id="{19A66221-7C64-3241-80B0-9C469B5BAC21}"/>
              </a:ext>
            </a:extLst>
          </p:cNvPr>
          <p:cNvGrpSpPr/>
          <p:nvPr/>
        </p:nvGrpSpPr>
        <p:grpSpPr>
          <a:xfrm>
            <a:off x="6095998" y="3610200"/>
            <a:ext cx="5365299" cy="2759996"/>
            <a:chOff x="6750007" y="3455067"/>
            <a:chExt cx="5365299" cy="2759996"/>
          </a:xfrm>
        </p:grpSpPr>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AA5AB70-9F2A-562C-F11C-48B3B797D9E3}"/>
                    </a:ext>
                  </a:extLst>
                </p:cNvPr>
                <p:cNvSpPr txBox="1"/>
                <p:nvPr/>
              </p:nvSpPr>
              <p:spPr>
                <a:xfrm>
                  <a:off x="7926905" y="4592098"/>
                  <a:ext cx="790601" cy="461665"/>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m:rPr>
                            <m:sty m:val="p"/>
                          </m:rPr>
                          <a:rPr lang="en-US" sz="2400" i="0" dirty="0" smtClean="0">
                            <a:solidFill>
                              <a:schemeClr val="accent1"/>
                            </a:solidFill>
                            <a:latin typeface="Cambria Math" panose="02040503050406030204" pitchFamily="18" charset="0"/>
                          </a:rPr>
                          <m:t>rain</m:t>
                        </m:r>
                      </m:oMath>
                    </m:oMathPara>
                  </a14:m>
                  <a:endParaRPr lang="en-US" sz="2400" dirty="0"/>
                </a:p>
              </p:txBody>
            </p:sp>
          </mc:Choice>
          <mc:Fallback xmlns="">
            <p:sp>
              <p:nvSpPr>
                <p:cNvPr id="13" name="TextBox 12">
                  <a:extLst>
                    <a:ext uri="{FF2B5EF4-FFF2-40B4-BE49-F238E27FC236}">
                      <a16:creationId xmlns:a16="http://schemas.microsoft.com/office/drawing/2014/main" id="{FAA5AB70-9F2A-562C-F11C-48B3B797D9E3}"/>
                    </a:ext>
                  </a:extLst>
                </p:cNvPr>
                <p:cNvSpPr txBox="1">
                  <a:spLocks noRot="1" noChangeAspect="1" noMove="1" noResize="1" noEditPoints="1" noAdjustHandles="1" noChangeArrowheads="1" noChangeShapeType="1" noTextEdit="1"/>
                </p:cNvSpPr>
                <p:nvPr/>
              </p:nvSpPr>
              <p:spPr>
                <a:xfrm>
                  <a:off x="7926905" y="4592098"/>
                  <a:ext cx="790601" cy="46166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04A5E9D-75D7-E1B9-B463-8E8976D0EF7D}"/>
                    </a:ext>
                  </a:extLst>
                </p:cNvPr>
                <p:cNvSpPr txBox="1"/>
                <p:nvPr/>
              </p:nvSpPr>
              <p:spPr>
                <a:xfrm>
                  <a:off x="10205760" y="4592098"/>
                  <a:ext cx="736099" cy="461665"/>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m:rPr>
                            <m:sty m:val="p"/>
                          </m:rPr>
                          <a:rPr lang="en-US" sz="2400" b="0" i="0" dirty="0" smtClean="0">
                            <a:solidFill>
                              <a:schemeClr val="accent2"/>
                            </a:solidFill>
                            <a:latin typeface="Cambria Math" panose="02040503050406030204" pitchFamily="18" charset="0"/>
                          </a:rPr>
                          <m:t>sun</m:t>
                        </m:r>
                      </m:oMath>
                    </m:oMathPara>
                  </a14:m>
                  <a:endParaRPr lang="en-US" sz="2400" dirty="0">
                    <a:solidFill>
                      <a:schemeClr val="accent2"/>
                    </a:solidFill>
                  </a:endParaRPr>
                </a:p>
              </p:txBody>
            </p:sp>
          </mc:Choice>
          <mc:Fallback xmlns="">
            <p:sp>
              <p:nvSpPr>
                <p:cNvPr id="14" name="TextBox 13">
                  <a:extLst>
                    <a:ext uri="{FF2B5EF4-FFF2-40B4-BE49-F238E27FC236}">
                      <a16:creationId xmlns:a16="http://schemas.microsoft.com/office/drawing/2014/main" id="{D04A5E9D-75D7-E1B9-B463-8E8976D0EF7D}"/>
                    </a:ext>
                  </a:extLst>
                </p:cNvPr>
                <p:cNvSpPr txBox="1">
                  <a:spLocks noRot="1" noChangeAspect="1" noMove="1" noResize="1" noEditPoints="1" noAdjustHandles="1" noChangeArrowheads="1" noChangeShapeType="1" noTextEdit="1"/>
                </p:cNvSpPr>
                <p:nvPr/>
              </p:nvSpPr>
              <p:spPr>
                <a:xfrm>
                  <a:off x="10205760" y="4592098"/>
                  <a:ext cx="736099" cy="461665"/>
                </a:xfrm>
                <a:prstGeom prst="rect">
                  <a:avLst/>
                </a:prstGeom>
                <a:blipFill>
                  <a:blip r:embed="rId6"/>
                  <a:stretch>
                    <a:fillRect/>
                  </a:stretch>
                </a:blipFill>
              </p:spPr>
              <p:txBody>
                <a:bodyPr/>
                <a:lstStyle/>
                <a:p>
                  <a:r>
                    <a:rPr lang="en-US">
                      <a:noFill/>
                    </a:rPr>
                    <a:t> </a:t>
                  </a:r>
                </a:p>
              </p:txBody>
            </p:sp>
          </mc:Fallback>
        </mc:AlternateContent>
        <p:cxnSp>
          <p:nvCxnSpPr>
            <p:cNvPr id="15" name="AutoShape 6">
              <a:extLst>
                <a:ext uri="{FF2B5EF4-FFF2-40B4-BE49-F238E27FC236}">
                  <a16:creationId xmlns:a16="http://schemas.microsoft.com/office/drawing/2014/main" id="{B5CC810E-56A7-F328-D873-9355DA21F451}"/>
                </a:ext>
              </a:extLst>
            </p:cNvPr>
            <p:cNvCxnSpPr>
              <a:cxnSpLocks noChangeShapeType="1"/>
              <a:stCxn id="11" idx="0"/>
              <a:endCxn id="12" idx="0"/>
            </p:cNvCxnSpPr>
            <p:nvPr/>
          </p:nvCxnSpPr>
          <p:spPr bwMode="auto">
            <a:xfrm rot="5400000" flipH="1" flipV="1">
              <a:off x="9448009" y="3116362"/>
              <a:ext cx="12700" cy="2251604"/>
            </a:xfrm>
            <a:prstGeom prst="curvedConnector3">
              <a:avLst>
                <a:gd name="adj1" fmla="val 3454055"/>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cxnSp>
        <p:cxnSp>
          <p:nvCxnSpPr>
            <p:cNvPr id="19" name="AutoShape 6">
              <a:extLst>
                <a:ext uri="{FF2B5EF4-FFF2-40B4-BE49-F238E27FC236}">
                  <a16:creationId xmlns:a16="http://schemas.microsoft.com/office/drawing/2014/main" id="{AFA965BB-E80E-6218-6FD8-2CCE56D3011B}"/>
                </a:ext>
              </a:extLst>
            </p:cNvPr>
            <p:cNvCxnSpPr>
              <a:cxnSpLocks noChangeShapeType="1"/>
              <a:stCxn id="12" idx="4"/>
              <a:endCxn id="11" idx="4"/>
            </p:cNvCxnSpPr>
            <p:nvPr/>
          </p:nvCxnSpPr>
          <p:spPr bwMode="auto">
            <a:xfrm rot="5400000">
              <a:off x="9448009" y="4277897"/>
              <a:ext cx="12700" cy="2251604"/>
            </a:xfrm>
            <a:prstGeom prst="curvedConnector3">
              <a:avLst>
                <a:gd name="adj1" fmla="val 3240000"/>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cxnSp>
        <p:cxnSp>
          <p:nvCxnSpPr>
            <p:cNvPr id="23" name="AutoShape 6">
              <a:extLst>
                <a:ext uri="{FF2B5EF4-FFF2-40B4-BE49-F238E27FC236}">
                  <a16:creationId xmlns:a16="http://schemas.microsoft.com/office/drawing/2014/main" id="{2E676DA9-A1F0-B54A-E784-EA03C42ACA8B}"/>
                </a:ext>
              </a:extLst>
            </p:cNvPr>
            <p:cNvCxnSpPr>
              <a:cxnSpLocks noChangeShapeType="1"/>
              <a:stCxn id="12" idx="7"/>
              <a:endCxn id="12" idx="6"/>
            </p:cNvCxnSpPr>
            <p:nvPr/>
          </p:nvCxnSpPr>
          <p:spPr bwMode="auto">
            <a:xfrm rot="16200000" flipH="1">
              <a:off x="10864193" y="4532548"/>
              <a:ext cx="410665" cy="170103"/>
            </a:xfrm>
            <a:prstGeom prst="curvedConnector4">
              <a:avLst>
                <a:gd name="adj1" fmla="val -48943"/>
                <a:gd name="adj2" fmla="val 365146"/>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cxnSp>
        <p:cxnSp>
          <p:nvCxnSpPr>
            <p:cNvPr id="35" name="AutoShape 6">
              <a:extLst>
                <a:ext uri="{FF2B5EF4-FFF2-40B4-BE49-F238E27FC236}">
                  <a16:creationId xmlns:a16="http://schemas.microsoft.com/office/drawing/2014/main" id="{EADA865E-5065-5517-2ADD-2C88B6DC4711}"/>
                </a:ext>
              </a:extLst>
            </p:cNvPr>
            <p:cNvCxnSpPr>
              <a:cxnSpLocks noChangeShapeType="1"/>
              <a:stCxn id="11" idx="1"/>
              <a:endCxn id="11" idx="2"/>
            </p:cNvCxnSpPr>
            <p:nvPr/>
          </p:nvCxnSpPr>
          <p:spPr bwMode="auto">
            <a:xfrm rot="16200000" flipH="1" flipV="1">
              <a:off x="7621158" y="4532547"/>
              <a:ext cx="410665" cy="170103"/>
            </a:xfrm>
            <a:prstGeom prst="curvedConnector4">
              <a:avLst>
                <a:gd name="adj1" fmla="val -66997"/>
                <a:gd name="adj2" fmla="val 372411"/>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cxnSp>
        <p:sp>
          <p:nvSpPr>
            <p:cNvPr id="11" name="Oval 10">
              <a:extLst>
                <a:ext uri="{FF2B5EF4-FFF2-40B4-BE49-F238E27FC236}">
                  <a16:creationId xmlns:a16="http://schemas.microsoft.com/office/drawing/2014/main" id="{DE7DF509-F153-1E70-2A74-BCB7A24C037B}"/>
                </a:ext>
              </a:extLst>
            </p:cNvPr>
            <p:cNvSpPr/>
            <p:nvPr/>
          </p:nvSpPr>
          <p:spPr>
            <a:xfrm>
              <a:off x="7741439" y="4242164"/>
              <a:ext cx="1161535" cy="1161535"/>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208E0F5-D322-451D-AD8B-ACB67DC346BC}"/>
                </a:ext>
              </a:extLst>
            </p:cNvPr>
            <p:cNvSpPr/>
            <p:nvPr/>
          </p:nvSpPr>
          <p:spPr>
            <a:xfrm>
              <a:off x="9993043" y="4242164"/>
              <a:ext cx="1161535" cy="1161535"/>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26162A96-D8F7-EB30-5EBF-F14D65B7B5C0}"/>
                </a:ext>
              </a:extLst>
            </p:cNvPr>
            <p:cNvSpPr txBox="1"/>
            <p:nvPr/>
          </p:nvSpPr>
          <p:spPr>
            <a:xfrm>
              <a:off x="11645306" y="4348595"/>
              <a:ext cx="470000" cy="307777"/>
            </a:xfrm>
            <a:prstGeom prst="rect">
              <a:avLst/>
            </a:prstGeom>
            <a:noFill/>
          </p:spPr>
          <p:txBody>
            <a:bodyPr wrap="none" rtlCol="0">
              <a:spAutoFit/>
            </a:bodyPr>
            <a:lstStyle/>
            <a:p>
              <a:r>
                <a:rPr lang="en-US" sz="1400" b="1" dirty="0"/>
                <a:t>0.9</a:t>
              </a:r>
            </a:p>
          </p:txBody>
        </p:sp>
        <p:sp>
          <p:nvSpPr>
            <p:cNvPr id="41" name="TextBox 40">
              <a:extLst>
                <a:ext uri="{FF2B5EF4-FFF2-40B4-BE49-F238E27FC236}">
                  <a16:creationId xmlns:a16="http://schemas.microsoft.com/office/drawing/2014/main" id="{84491783-3315-5448-CEE5-8A8D94BB8280}"/>
                </a:ext>
              </a:extLst>
            </p:cNvPr>
            <p:cNvSpPr txBox="1"/>
            <p:nvPr/>
          </p:nvSpPr>
          <p:spPr>
            <a:xfrm>
              <a:off x="9219359" y="5907286"/>
              <a:ext cx="470000" cy="307777"/>
            </a:xfrm>
            <a:prstGeom prst="rect">
              <a:avLst/>
            </a:prstGeom>
            <a:noFill/>
          </p:spPr>
          <p:txBody>
            <a:bodyPr wrap="none" rtlCol="0">
              <a:spAutoFit/>
            </a:bodyPr>
            <a:lstStyle/>
            <a:p>
              <a:r>
                <a:rPr lang="en-US" sz="1400" b="1" dirty="0"/>
                <a:t>0.1</a:t>
              </a:r>
            </a:p>
          </p:txBody>
        </p:sp>
        <p:sp>
          <p:nvSpPr>
            <p:cNvPr id="42" name="TextBox 41">
              <a:extLst>
                <a:ext uri="{FF2B5EF4-FFF2-40B4-BE49-F238E27FC236}">
                  <a16:creationId xmlns:a16="http://schemas.microsoft.com/office/drawing/2014/main" id="{D5D5A860-628E-3CA7-19F1-D43F6248C038}"/>
                </a:ext>
              </a:extLst>
            </p:cNvPr>
            <p:cNvSpPr txBox="1"/>
            <p:nvPr/>
          </p:nvSpPr>
          <p:spPr>
            <a:xfrm>
              <a:off x="9219359" y="3455067"/>
              <a:ext cx="470000" cy="307777"/>
            </a:xfrm>
            <a:prstGeom prst="rect">
              <a:avLst/>
            </a:prstGeom>
            <a:noFill/>
          </p:spPr>
          <p:txBody>
            <a:bodyPr wrap="none" rtlCol="0">
              <a:spAutoFit/>
            </a:bodyPr>
            <a:lstStyle/>
            <a:p>
              <a:r>
                <a:rPr lang="en-US" sz="1400" b="1" dirty="0"/>
                <a:t>0.3</a:t>
              </a:r>
            </a:p>
          </p:txBody>
        </p:sp>
        <p:sp>
          <p:nvSpPr>
            <p:cNvPr id="43" name="TextBox 42">
              <a:extLst>
                <a:ext uri="{FF2B5EF4-FFF2-40B4-BE49-F238E27FC236}">
                  <a16:creationId xmlns:a16="http://schemas.microsoft.com/office/drawing/2014/main" id="{6C5B037B-0507-99F9-58CD-244C150B44A8}"/>
                </a:ext>
              </a:extLst>
            </p:cNvPr>
            <p:cNvSpPr txBox="1"/>
            <p:nvPr/>
          </p:nvSpPr>
          <p:spPr>
            <a:xfrm>
              <a:off x="6750007" y="4194706"/>
              <a:ext cx="470000" cy="307777"/>
            </a:xfrm>
            <a:prstGeom prst="rect">
              <a:avLst/>
            </a:prstGeom>
            <a:noFill/>
          </p:spPr>
          <p:txBody>
            <a:bodyPr wrap="none" rtlCol="0">
              <a:spAutoFit/>
            </a:bodyPr>
            <a:lstStyle/>
            <a:p>
              <a:r>
                <a:rPr lang="en-US" sz="1400" b="1" dirty="0"/>
                <a:t>0.7</a:t>
              </a:r>
            </a:p>
          </p:txBody>
        </p:sp>
      </p:grpSp>
    </p:spTree>
    <p:extLst>
      <p:ext uri="{BB962C8B-B14F-4D97-AF65-F5344CB8AC3E}">
        <p14:creationId xmlns:p14="http://schemas.microsoft.com/office/powerpoint/2010/main" val="2991996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65FD1-E70B-D3AD-31CA-1427FA6975C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B1E1D13-A0FF-78CC-CACE-AD6D3F3DE584}"/>
              </a:ext>
            </a:extLst>
          </p:cNvPr>
          <p:cNvSpPr>
            <a:spLocks noGrp="1"/>
          </p:cNvSpPr>
          <p:nvPr>
            <p:ph type="title"/>
          </p:nvPr>
        </p:nvSpPr>
        <p:spPr/>
        <p:txBody>
          <a:bodyPr/>
          <a:lstStyle/>
          <a:p>
            <a:r>
              <a:rPr lang="en-US" dirty="0"/>
              <a:t>Weather Prediction (1)</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10822953-3A92-CEA0-0402-C4B50D66DA5D}"/>
                  </a:ext>
                </a:extLst>
              </p:cNvPr>
              <p:cNvSpPr>
                <a:spLocks noGrp="1"/>
              </p:cNvSpPr>
              <p:nvPr>
                <p:ph idx="1"/>
              </p:nvPr>
            </p:nvSpPr>
            <p:spPr>
              <a:xfrm>
                <a:off x="497157" y="1591021"/>
                <a:ext cx="11197683" cy="4606139"/>
              </a:xfrm>
            </p:spPr>
            <p:txBody>
              <a:bodyPr>
                <a:noAutofit/>
              </a:bodyPr>
              <a:lstStyle/>
              <a:p>
                <a:pPr marL="0" indent="0">
                  <a:buNone/>
                </a:pPr>
                <a:r>
                  <a:rPr lang="en-US" b="1" dirty="0">
                    <a:solidFill>
                      <a:schemeClr val="accent3"/>
                    </a:solidFill>
                    <a:latin typeface="Avenir Next" panose="020B0503020202020204" pitchFamily="34" charset="0"/>
                  </a:rPr>
                  <a:t>Goal: </a:t>
                </a:r>
                <a:r>
                  <a:rPr lang="en-US" dirty="0"/>
                  <a:t>What’s the weather at time 1?</a:t>
                </a:r>
              </a:p>
              <a:p>
                <a:r>
                  <a:rPr lang="en-US" dirty="0"/>
                  <a:t>Initial Distribution</a:t>
                </a:r>
              </a:p>
              <a:p>
                <a:pPr lvl="1"/>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0</m:t>
                            </m:r>
                          </m:sub>
                        </m:sSub>
                        <m:r>
                          <a:rPr lang="en-US" b="0" i="1" smtClean="0">
                            <a:latin typeface="Cambria Math" panose="02040503050406030204" pitchFamily="18" charset="0"/>
                          </a:rPr>
                          <m:t>=</m:t>
                        </m:r>
                        <m:r>
                          <m:rPr>
                            <m:sty m:val="p"/>
                          </m:rPr>
                          <a:rPr lang="en-US" b="0" i="0" smtClean="0">
                            <a:latin typeface="Cambria Math" panose="02040503050406030204" pitchFamily="18" charset="0"/>
                          </a:rPr>
                          <m:t>rain</m:t>
                        </m:r>
                      </m:e>
                    </m:d>
                    <m:r>
                      <a:rPr lang="en-US" b="0" i="0" smtClean="0">
                        <a:latin typeface="Cambria Math" panose="02040503050406030204" pitchFamily="18" charset="0"/>
                      </a:rPr>
                      <m:t>=0.5</m:t>
                    </m:r>
                  </m:oMath>
                </a14:m>
                <a:endParaRPr lang="en-US" dirty="0"/>
              </a:p>
              <a:p>
                <a:pPr lvl="1"/>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0</m:t>
                            </m:r>
                          </m:sub>
                        </m:sSub>
                        <m:r>
                          <a:rPr lang="en-US" b="0" i="1" smtClean="0">
                            <a:latin typeface="Cambria Math" panose="02040503050406030204" pitchFamily="18" charset="0"/>
                          </a:rPr>
                          <m:t>=</m:t>
                        </m:r>
                        <m:r>
                          <m:rPr>
                            <m:sty m:val="p"/>
                          </m:rPr>
                          <a:rPr lang="en-US" b="0" i="0" smtClean="0">
                            <a:latin typeface="Cambria Math" panose="02040503050406030204" pitchFamily="18" charset="0"/>
                          </a:rPr>
                          <m:t>sun</m:t>
                        </m:r>
                      </m:e>
                    </m:d>
                    <m:r>
                      <a:rPr lang="en-US" b="0" i="1" smtClean="0">
                        <a:latin typeface="Cambria Math" panose="02040503050406030204" pitchFamily="18" charset="0"/>
                      </a:rPr>
                      <m:t>=0.5</m:t>
                    </m:r>
                  </m:oMath>
                </a14:m>
                <a:endParaRPr lang="en-US" dirty="0"/>
              </a:p>
              <a:p>
                <a:r>
                  <a:rPr lang="en-US" dirty="0"/>
                  <a:t>Transition Model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oMath>
                </a14:m>
                <a:endParaRPr lang="en-US" dirty="0"/>
              </a:p>
            </p:txBody>
          </p:sp>
        </mc:Choice>
        <mc:Fallback xmlns="">
          <p:sp>
            <p:nvSpPr>
              <p:cNvPr id="7" name="Content Placeholder 6">
                <a:extLst>
                  <a:ext uri="{FF2B5EF4-FFF2-40B4-BE49-F238E27FC236}">
                    <a16:creationId xmlns:a16="http://schemas.microsoft.com/office/drawing/2014/main" id="{10822953-3A92-CEA0-0402-C4B50D66DA5D}"/>
                  </a:ext>
                </a:extLst>
              </p:cNvPr>
              <p:cNvSpPr>
                <a:spLocks noGrp="1" noRot="1" noChangeAspect="1" noMove="1" noResize="1" noEditPoints="1" noAdjustHandles="1" noChangeArrowheads="1" noChangeShapeType="1" noTextEdit="1"/>
              </p:cNvSpPr>
              <p:nvPr>
                <p:ph idx="1"/>
              </p:nvPr>
            </p:nvSpPr>
            <p:spPr>
              <a:xfrm>
                <a:off x="497157" y="1591021"/>
                <a:ext cx="11197683" cy="4606139"/>
              </a:xfrm>
              <a:blipFill>
                <a:blip r:embed="rId2"/>
                <a:stretch>
                  <a:fillRect l="-90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E4145CDB-6122-B279-AF08-CF69E1044FDC}"/>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CBDC5846-2795-855C-40BA-A24C5EC7B5F0}"/>
              </a:ext>
            </a:extLst>
          </p:cNvPr>
          <p:cNvSpPr>
            <a:spLocks noGrp="1"/>
          </p:cNvSpPr>
          <p:nvPr>
            <p:ph type="sldNum" sz="quarter" idx="12"/>
          </p:nvPr>
        </p:nvSpPr>
        <p:spPr/>
        <p:txBody>
          <a:bodyPr/>
          <a:lstStyle/>
          <a:p>
            <a:fld id="{0C6CD854-DD62-6C4B-87F1-66B34D688D3F}" type="slidenum">
              <a:rPr lang="en-US" smtClean="0"/>
              <a:t>8</a:t>
            </a:fld>
            <a:endParaRPr lang="en-US" dirty="0"/>
          </a:p>
        </p:txBody>
      </p:sp>
      <mc:AlternateContent xmlns:mc="http://schemas.openxmlformats.org/markup-compatibility/2006" xmlns:a14="http://schemas.microsoft.com/office/drawing/2010/main">
        <mc:Choice Requires="a14">
          <p:graphicFrame>
            <p:nvGraphicFramePr>
              <p:cNvPr id="8" name="Table 7">
                <a:extLst>
                  <a:ext uri="{FF2B5EF4-FFF2-40B4-BE49-F238E27FC236}">
                    <a16:creationId xmlns:a16="http://schemas.microsoft.com/office/drawing/2014/main" id="{CC37AAB2-D3CD-EB9E-1F14-05A4988FF6E2}"/>
                  </a:ext>
                </a:extLst>
              </p:cNvPr>
              <p:cNvGraphicFramePr>
                <a:graphicFrameLocks noGrp="1"/>
              </p:cNvGraphicFramePr>
              <p:nvPr>
                <p:extLst>
                  <p:ext uri="{D42A27DB-BD31-4B8C-83A1-F6EECF244321}">
                    <p14:modId xmlns:p14="http://schemas.microsoft.com/office/powerpoint/2010/main" val="2040369304"/>
                  </p:ext>
                </p:extLst>
              </p:nvPr>
            </p:nvGraphicFramePr>
            <p:xfrm>
              <a:off x="1618189" y="4384715"/>
              <a:ext cx="2972484" cy="1524000"/>
            </p:xfrm>
            <a:graphic>
              <a:graphicData uri="http://schemas.openxmlformats.org/drawingml/2006/table">
                <a:tbl>
                  <a:tblPr firstRow="1" bandRow="1">
                    <a:tableStyleId>{5C22544A-7EE6-4342-B048-85BDC9FD1C3A}</a:tableStyleId>
                  </a:tblPr>
                  <a:tblGrid>
                    <a:gridCol w="990828">
                      <a:extLst>
                        <a:ext uri="{9D8B030D-6E8A-4147-A177-3AD203B41FA5}">
                          <a16:colId xmlns:a16="http://schemas.microsoft.com/office/drawing/2014/main" val="3965263106"/>
                        </a:ext>
                      </a:extLst>
                    </a:gridCol>
                    <a:gridCol w="990828">
                      <a:extLst>
                        <a:ext uri="{9D8B030D-6E8A-4147-A177-3AD203B41FA5}">
                          <a16:colId xmlns:a16="http://schemas.microsoft.com/office/drawing/2014/main" val="3176390986"/>
                        </a:ext>
                      </a:extLst>
                    </a:gridCol>
                    <a:gridCol w="990828">
                      <a:extLst>
                        <a:ext uri="{9D8B030D-6E8A-4147-A177-3AD203B41FA5}">
                          <a16:colId xmlns:a16="http://schemas.microsoft.com/office/drawing/2014/main" val="1386275839"/>
                        </a:ext>
                      </a:extLst>
                    </a:gridCol>
                  </a:tblGrid>
                  <a:tr h="271945">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𝑿</m:t>
                                    </m:r>
                                  </m:e>
                                  <m:sub>
                                    <m:r>
                                      <a:rPr lang="en-US" sz="1400" b="1" i="1" smtClean="0">
                                        <a:solidFill>
                                          <a:schemeClr val="tx1"/>
                                        </a:solidFill>
                                        <a:latin typeface="Cambria Math" panose="02040503050406030204" pitchFamily="18" charset="0"/>
                                      </a:rPr>
                                      <m:t>𝒕</m:t>
                                    </m:r>
                                    <m:r>
                                      <a:rPr lang="en-US" sz="1400" b="1" i="1" smtClean="0">
                                        <a:solidFill>
                                          <a:schemeClr val="tx1"/>
                                        </a:solidFill>
                                        <a:latin typeface="Cambria Math" panose="02040503050406030204" pitchFamily="18" charset="0"/>
                                      </a:rPr>
                                      <m:t>−</m:t>
                                    </m:r>
                                    <m:r>
                                      <a:rPr lang="en-US" sz="1400" b="1" i="1" smtClean="0">
                                        <a:solidFill>
                                          <a:schemeClr val="tx1"/>
                                        </a:solidFill>
                                        <a:latin typeface="Cambria Math" panose="02040503050406030204" pitchFamily="18" charset="0"/>
                                      </a:rPr>
                                      <m:t>𝟏</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𝑿</m:t>
                                    </m:r>
                                  </m:e>
                                  <m:sub>
                                    <m:r>
                                      <a:rPr lang="en-US" sz="1400" b="1" i="1" smtClean="0">
                                        <a:solidFill>
                                          <a:schemeClr val="tx1"/>
                                        </a:solidFill>
                                        <a:latin typeface="Cambria Math" panose="02040503050406030204" pitchFamily="18" charset="0"/>
                                      </a:rPr>
                                      <m:t>𝒕</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1" i="1" smtClean="0">
                                    <a:solidFill>
                                      <a:schemeClr val="tx1"/>
                                    </a:solidFill>
                                    <a:latin typeface="Cambria Math" panose="02040503050406030204" pitchFamily="18" charset="0"/>
                                  </a:rPr>
                                  <m:t>𝑷</m:t>
                                </m:r>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𝑿</m:t>
                                    </m:r>
                                  </m:e>
                                  <m:sub>
                                    <m:r>
                                      <a:rPr lang="en-US" sz="1400" b="1" i="1" smtClean="0">
                                        <a:solidFill>
                                          <a:schemeClr val="tx1"/>
                                        </a:solidFill>
                                        <a:latin typeface="Cambria Math" panose="02040503050406030204" pitchFamily="18" charset="0"/>
                                      </a:rPr>
                                      <m:t>𝒕</m:t>
                                    </m:r>
                                  </m:sub>
                                </m:sSub>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𝑿</m:t>
                                    </m:r>
                                  </m:e>
                                  <m:sub>
                                    <m:r>
                                      <a:rPr lang="en-US" sz="1400" b="1" i="1" smtClean="0">
                                        <a:solidFill>
                                          <a:schemeClr val="tx1"/>
                                        </a:solidFill>
                                        <a:latin typeface="Cambria Math" panose="02040503050406030204" pitchFamily="18" charset="0"/>
                                      </a:rPr>
                                      <m:t>𝒕</m:t>
                                    </m:r>
                                    <m:r>
                                      <a:rPr lang="en-US" sz="1400" b="1" i="1" smtClean="0">
                                        <a:solidFill>
                                          <a:schemeClr val="tx1"/>
                                        </a:solidFill>
                                        <a:latin typeface="Cambria Math" panose="02040503050406030204" pitchFamily="18" charset="0"/>
                                      </a:rPr>
                                      <m:t>−</m:t>
                                    </m:r>
                                    <m:r>
                                      <a:rPr lang="en-US" sz="1400" b="1" i="1" smtClean="0">
                                        <a:solidFill>
                                          <a:schemeClr val="tx1"/>
                                        </a:solidFill>
                                        <a:latin typeface="Cambria Math" panose="02040503050406030204" pitchFamily="18" charset="0"/>
                                      </a:rPr>
                                      <m:t>𝟏</m:t>
                                    </m:r>
                                  </m:sub>
                                </m:sSub>
                                <m:r>
                                  <a:rPr lang="en-US" sz="1400" b="1" i="1" smtClean="0">
                                    <a:solidFill>
                                      <a:schemeClr val="tx1"/>
                                    </a:solidFill>
                                    <a:latin typeface="Cambria Math" panose="02040503050406030204" pitchFamily="18" charset="0"/>
                                  </a:rPr>
                                  <m:t>)</m:t>
                                </m:r>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561047"/>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0.9</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9412012"/>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0.1</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98291991"/>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0.3</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272103"/>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0.7</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7711307"/>
                      </a:ext>
                    </a:extLst>
                  </a:tr>
                </a:tbl>
              </a:graphicData>
            </a:graphic>
          </p:graphicFrame>
        </mc:Choice>
        <mc:Fallback xmlns="">
          <p:graphicFrame>
            <p:nvGraphicFramePr>
              <p:cNvPr id="8" name="Table 7">
                <a:extLst>
                  <a:ext uri="{FF2B5EF4-FFF2-40B4-BE49-F238E27FC236}">
                    <a16:creationId xmlns:a16="http://schemas.microsoft.com/office/drawing/2014/main" id="{CC37AAB2-D3CD-EB9E-1F14-05A4988FF6E2}"/>
                  </a:ext>
                </a:extLst>
              </p:cNvPr>
              <p:cNvGraphicFramePr>
                <a:graphicFrameLocks noGrp="1"/>
              </p:cNvGraphicFramePr>
              <p:nvPr>
                <p:extLst>
                  <p:ext uri="{D42A27DB-BD31-4B8C-83A1-F6EECF244321}">
                    <p14:modId xmlns:p14="http://schemas.microsoft.com/office/powerpoint/2010/main" val="2040369304"/>
                  </p:ext>
                </p:extLst>
              </p:nvPr>
            </p:nvGraphicFramePr>
            <p:xfrm>
              <a:off x="1618189" y="4384715"/>
              <a:ext cx="2972484" cy="1524000"/>
            </p:xfrm>
            <a:graphic>
              <a:graphicData uri="http://schemas.openxmlformats.org/drawingml/2006/table">
                <a:tbl>
                  <a:tblPr firstRow="1" bandRow="1">
                    <a:tableStyleId>{5C22544A-7EE6-4342-B048-85BDC9FD1C3A}</a:tableStyleId>
                  </a:tblPr>
                  <a:tblGrid>
                    <a:gridCol w="990828">
                      <a:extLst>
                        <a:ext uri="{9D8B030D-6E8A-4147-A177-3AD203B41FA5}">
                          <a16:colId xmlns:a16="http://schemas.microsoft.com/office/drawing/2014/main" val="3965263106"/>
                        </a:ext>
                      </a:extLst>
                    </a:gridCol>
                    <a:gridCol w="990828">
                      <a:extLst>
                        <a:ext uri="{9D8B030D-6E8A-4147-A177-3AD203B41FA5}">
                          <a16:colId xmlns:a16="http://schemas.microsoft.com/office/drawing/2014/main" val="3176390986"/>
                        </a:ext>
                      </a:extLst>
                    </a:gridCol>
                    <a:gridCol w="990828">
                      <a:extLst>
                        <a:ext uri="{9D8B030D-6E8A-4147-A177-3AD203B41FA5}">
                          <a16:colId xmlns:a16="http://schemas.microsoft.com/office/drawing/2014/main" val="1386275839"/>
                        </a:ext>
                      </a:extLst>
                    </a:gridCol>
                  </a:tblGrid>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82" t="-4167" r="-202564" b="-4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0000" t="-4167" r="-100000" b="-4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564" t="-4167" r="-1282" b="-408333"/>
                          </a:stretch>
                        </a:blipFill>
                      </a:tcPr>
                    </a:tc>
                    <a:extLst>
                      <a:ext uri="{0D108BD9-81ED-4DB2-BD59-A6C34878D82A}">
                        <a16:rowId xmlns:a16="http://schemas.microsoft.com/office/drawing/2014/main" val="374561047"/>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82" t="-104167" r="-202564" b="-3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0000" t="-104167" r="-100000" b="-3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564" t="-104167" r="-1282" b="-308333"/>
                          </a:stretch>
                        </a:blipFill>
                      </a:tcPr>
                    </a:tc>
                    <a:extLst>
                      <a:ext uri="{0D108BD9-81ED-4DB2-BD59-A6C34878D82A}">
                        <a16:rowId xmlns:a16="http://schemas.microsoft.com/office/drawing/2014/main" val="1049412012"/>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82" t="-196000" r="-202564" b="-196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0000" t="-196000" r="-100000" b="-196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564" t="-196000" r="-1282" b="-196000"/>
                          </a:stretch>
                        </a:blipFill>
                      </a:tcPr>
                    </a:tc>
                    <a:extLst>
                      <a:ext uri="{0D108BD9-81ED-4DB2-BD59-A6C34878D82A}">
                        <a16:rowId xmlns:a16="http://schemas.microsoft.com/office/drawing/2014/main" val="2798291991"/>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82" t="-308333" r="-202564" b="-10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0000" t="-308333" r="-100000" b="-10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564" t="-308333" r="-1282" b="-104167"/>
                          </a:stretch>
                        </a:blipFill>
                      </a:tcPr>
                    </a:tc>
                    <a:extLst>
                      <a:ext uri="{0D108BD9-81ED-4DB2-BD59-A6C34878D82A}">
                        <a16:rowId xmlns:a16="http://schemas.microsoft.com/office/drawing/2014/main" val="759272103"/>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82" t="-408333" r="-202564" b="-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0000" t="-408333" r="-100000" b="-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564" t="-408333" r="-1282" b="-4167"/>
                          </a:stretch>
                        </a:blipFill>
                      </a:tcPr>
                    </a:tc>
                    <a:extLst>
                      <a:ext uri="{0D108BD9-81ED-4DB2-BD59-A6C34878D82A}">
                        <a16:rowId xmlns:a16="http://schemas.microsoft.com/office/drawing/2014/main" val="4167711307"/>
                      </a:ext>
                    </a:extLst>
                  </a:tr>
                </a:tbl>
              </a:graphicData>
            </a:graphic>
          </p:graphicFrame>
        </mc:Fallback>
      </mc:AlternateContent>
      <p:pic>
        <p:nvPicPr>
          <p:cNvPr id="2" name="Picture 1" descr="Illustration of the robot with a computerized brain looking out at a sunny landscape and thinking about whether it will continue to be sunny or start to rain.">
            <a:extLst>
              <a:ext uri="{FF2B5EF4-FFF2-40B4-BE49-F238E27FC236}">
                <a16:creationId xmlns:a16="http://schemas.microsoft.com/office/drawing/2014/main" id="{80182496-F557-7327-3E21-E202B2ADEB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8804" y="660840"/>
            <a:ext cx="4273092" cy="2616016"/>
          </a:xfrm>
          <a:prstGeom prst="rect">
            <a:avLst/>
          </a:prstGeom>
        </p:spPr>
      </p:pic>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47655098-7F8A-4E87-7631-4BA073D91FFB}"/>
                  </a:ext>
                </a:extLst>
              </p:cNvPr>
              <p:cNvSpPr txBox="1"/>
              <p:nvPr/>
            </p:nvSpPr>
            <p:spPr>
              <a:xfrm>
                <a:off x="7214901" y="4517087"/>
                <a:ext cx="3640897" cy="125925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1</m:t>
                              </m:r>
                            </m:sub>
                          </m:sSub>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0</m:t>
                              </m:r>
                            </m:sub>
                          </m:sSub>
                        </m:sub>
                        <m:sup/>
                        <m:e>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0</m:t>
                              </m:r>
                            </m:sub>
                          </m:sSub>
                          <m:r>
                            <a:rPr lang="en-US" b="0" i="1" smtClean="0">
                              <a:latin typeface="Cambria Math" panose="02040503050406030204" pitchFamily="18" charset="0"/>
                            </a:rPr>
                            <m:t>)</m:t>
                          </m:r>
                        </m:e>
                      </m:nary>
                    </m:oMath>
                  </m:oMathPara>
                </a14:m>
                <a:endParaRPr lang="en-US" b="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=0.5</m:t>
                      </m:r>
                      <m:d>
                        <m:dPr>
                          <m:begChr m:val="["/>
                          <m:endChr m:val="]"/>
                          <m:ctrlPr>
                            <a:rPr lang="en-US" b="0" i="1" smtClean="0">
                              <a:latin typeface="Cambria Math" panose="02040503050406030204" pitchFamily="18" charset="0"/>
                            </a:rPr>
                          </m:ctrlPr>
                        </m:dPr>
                        <m:e>
                          <m:m>
                            <m:mPr>
                              <m:mcs>
                                <m:mc>
                                  <m:mcPr>
                                    <m:count m:val="1"/>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0.9</m:t>
                                </m:r>
                              </m:e>
                            </m:mr>
                            <m:mr>
                              <m:e>
                                <m:r>
                                  <a:rPr lang="en-US" b="0" i="1" smtClean="0">
                                    <a:latin typeface="Cambria Math" panose="02040503050406030204" pitchFamily="18" charset="0"/>
                                  </a:rPr>
                                  <m:t>0.1</m:t>
                                </m:r>
                              </m:e>
                            </m:mr>
                          </m:m>
                        </m:e>
                      </m:d>
                      <m:r>
                        <a:rPr lang="en-US" b="0" i="1" smtClean="0">
                          <a:latin typeface="Cambria Math" panose="02040503050406030204" pitchFamily="18" charset="0"/>
                        </a:rPr>
                        <m:t> +0.5</m:t>
                      </m:r>
                      <m:d>
                        <m:dPr>
                          <m:begChr m:val="["/>
                          <m:endChr m:val="]"/>
                          <m:ctrlPr>
                            <a:rPr lang="en-US" b="0" i="1" smtClean="0">
                              <a:latin typeface="Cambria Math" panose="02040503050406030204" pitchFamily="18" charset="0"/>
                            </a:rPr>
                          </m:ctrlPr>
                        </m:dPr>
                        <m:e>
                          <m:m>
                            <m:mPr>
                              <m:mcs>
                                <m:mc>
                                  <m:mcPr>
                                    <m:count m:val="1"/>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0.3</m:t>
                                </m:r>
                              </m:e>
                            </m:mr>
                            <m:mr>
                              <m:e>
                                <m:r>
                                  <a:rPr lang="en-US" b="0" i="1" smtClean="0">
                                    <a:latin typeface="Cambria Math" panose="02040503050406030204" pitchFamily="18" charset="0"/>
                                  </a:rPr>
                                  <m:t>0.7</m:t>
                                </m:r>
                              </m:e>
                            </m:mr>
                          </m:m>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m>
                            <m:mPr>
                              <m:mcs>
                                <m:mc>
                                  <m:mcPr>
                                    <m:count m:val="1"/>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0.6</m:t>
                                </m:r>
                              </m:e>
                            </m:mr>
                            <m:mr>
                              <m:e>
                                <m:r>
                                  <a:rPr lang="en-US" b="0" i="1" smtClean="0">
                                    <a:latin typeface="Cambria Math" panose="02040503050406030204" pitchFamily="18" charset="0"/>
                                  </a:rPr>
                                  <m:t>0.4</m:t>
                                </m:r>
                              </m:e>
                            </m:mr>
                          </m:m>
                        </m:e>
                      </m:d>
                      <m:r>
                        <a:rPr lang="en-US" b="0" i="1" smtClean="0">
                          <a:latin typeface="Cambria Math" panose="02040503050406030204" pitchFamily="18" charset="0"/>
                        </a:rPr>
                        <m:t> </m:t>
                      </m:r>
                    </m:oMath>
                  </m:oMathPara>
                </a14:m>
                <a:endParaRPr lang="en-US" dirty="0"/>
              </a:p>
            </p:txBody>
          </p:sp>
        </mc:Choice>
        <mc:Fallback>
          <p:sp>
            <p:nvSpPr>
              <p:cNvPr id="10" name="TextBox 9">
                <a:extLst>
                  <a:ext uri="{FF2B5EF4-FFF2-40B4-BE49-F238E27FC236}">
                    <a16:creationId xmlns:a16="http://schemas.microsoft.com/office/drawing/2014/main" id="{47655098-7F8A-4E87-7631-4BA073D91FFB}"/>
                  </a:ext>
                </a:extLst>
              </p:cNvPr>
              <p:cNvSpPr txBox="1">
                <a:spLocks noRot="1" noChangeAspect="1" noMove="1" noResize="1" noEditPoints="1" noAdjustHandles="1" noChangeArrowheads="1" noChangeShapeType="1" noTextEdit="1"/>
              </p:cNvSpPr>
              <p:nvPr/>
            </p:nvSpPr>
            <p:spPr>
              <a:xfrm>
                <a:off x="7214901" y="4517087"/>
                <a:ext cx="3640897" cy="1259255"/>
              </a:xfrm>
              <a:prstGeom prst="rect">
                <a:avLst/>
              </a:prstGeom>
              <a:blipFill>
                <a:blip r:embed="rId5"/>
                <a:stretch>
                  <a:fillRect t="-73267" b="-63366"/>
                </a:stretch>
              </a:blipFill>
            </p:spPr>
            <p:txBody>
              <a:bodyPr/>
              <a:lstStyle/>
              <a:p>
                <a:r>
                  <a:rPr lang="en-US">
                    <a:noFill/>
                  </a:rPr>
                  <a:t> </a:t>
                </a:r>
              </a:p>
            </p:txBody>
          </p:sp>
        </mc:Fallback>
      </mc:AlternateContent>
    </p:spTree>
    <p:extLst>
      <p:ext uri="{BB962C8B-B14F-4D97-AF65-F5344CB8AC3E}">
        <p14:creationId xmlns:p14="http://schemas.microsoft.com/office/powerpoint/2010/main" val="2088841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27B59-766C-E1E9-E9E8-C7C98371651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2FF59AA-EE10-557F-96AE-EB59125F4778}"/>
              </a:ext>
            </a:extLst>
          </p:cNvPr>
          <p:cNvSpPr>
            <a:spLocks noGrp="1"/>
          </p:cNvSpPr>
          <p:nvPr>
            <p:ph type="title"/>
          </p:nvPr>
        </p:nvSpPr>
        <p:spPr/>
        <p:txBody>
          <a:bodyPr/>
          <a:lstStyle/>
          <a:p>
            <a:r>
              <a:rPr lang="en-US" dirty="0"/>
              <a:t>Weather Prediction (2)</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44C01A0F-0955-EF6C-B60A-40132CF6B88C}"/>
                  </a:ext>
                </a:extLst>
              </p:cNvPr>
              <p:cNvSpPr>
                <a:spLocks noGrp="1"/>
              </p:cNvSpPr>
              <p:nvPr>
                <p:ph idx="1"/>
              </p:nvPr>
            </p:nvSpPr>
            <p:spPr>
              <a:xfrm>
                <a:off x="497157" y="1591021"/>
                <a:ext cx="11197683" cy="4606139"/>
              </a:xfrm>
            </p:spPr>
            <p:txBody>
              <a:bodyPr>
                <a:noAutofit/>
              </a:bodyPr>
              <a:lstStyle/>
              <a:p>
                <a:pPr marL="0" indent="0">
                  <a:buNone/>
                </a:pPr>
                <a:r>
                  <a:rPr lang="en-US" b="1" dirty="0">
                    <a:solidFill>
                      <a:schemeClr val="accent3"/>
                    </a:solidFill>
                    <a:latin typeface="Avenir Next" panose="020B0503020202020204" pitchFamily="34" charset="0"/>
                  </a:rPr>
                  <a:t>Goal: </a:t>
                </a:r>
                <a:r>
                  <a:rPr lang="en-US" dirty="0"/>
                  <a:t>What’s the weather at time 2?</a:t>
                </a:r>
              </a:p>
              <a:p>
                <a:r>
                  <a:rPr lang="en-US" dirty="0"/>
                  <a:t>Initial Distribution</a:t>
                </a:r>
              </a:p>
              <a:p>
                <a:pPr lvl="1"/>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0</m:t>
                            </m:r>
                          </m:sub>
                        </m:sSub>
                        <m:r>
                          <a:rPr lang="en-US" b="0" i="1" smtClean="0">
                            <a:latin typeface="Cambria Math" panose="02040503050406030204" pitchFamily="18" charset="0"/>
                          </a:rPr>
                          <m:t>=</m:t>
                        </m:r>
                        <m:r>
                          <m:rPr>
                            <m:sty m:val="p"/>
                          </m:rPr>
                          <a:rPr lang="en-US" b="0" i="0" smtClean="0">
                            <a:latin typeface="Cambria Math" panose="02040503050406030204" pitchFamily="18" charset="0"/>
                          </a:rPr>
                          <m:t>rain</m:t>
                        </m:r>
                      </m:e>
                    </m:d>
                    <m:r>
                      <a:rPr lang="en-US" b="0" i="0" smtClean="0">
                        <a:latin typeface="Cambria Math" panose="02040503050406030204" pitchFamily="18" charset="0"/>
                      </a:rPr>
                      <m:t>=0.5</m:t>
                    </m:r>
                  </m:oMath>
                </a14:m>
                <a:endParaRPr lang="en-US" dirty="0"/>
              </a:p>
              <a:p>
                <a:pPr lvl="1"/>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0</m:t>
                            </m:r>
                          </m:sub>
                        </m:sSub>
                        <m:r>
                          <a:rPr lang="en-US" b="0" i="1" smtClean="0">
                            <a:latin typeface="Cambria Math" panose="02040503050406030204" pitchFamily="18" charset="0"/>
                          </a:rPr>
                          <m:t>=</m:t>
                        </m:r>
                        <m:r>
                          <m:rPr>
                            <m:sty m:val="p"/>
                          </m:rPr>
                          <a:rPr lang="en-US" b="0" i="0" smtClean="0">
                            <a:latin typeface="Cambria Math" panose="02040503050406030204" pitchFamily="18" charset="0"/>
                          </a:rPr>
                          <m:t>sun</m:t>
                        </m:r>
                      </m:e>
                    </m:d>
                    <m:r>
                      <a:rPr lang="en-US" b="0" i="1" smtClean="0">
                        <a:latin typeface="Cambria Math" panose="02040503050406030204" pitchFamily="18" charset="0"/>
                      </a:rPr>
                      <m:t>=0.5</m:t>
                    </m:r>
                  </m:oMath>
                </a14:m>
                <a:endParaRPr lang="en-US" dirty="0"/>
              </a:p>
              <a:p>
                <a:r>
                  <a:rPr lang="en-US" dirty="0"/>
                  <a:t>Transition Model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oMath>
                </a14:m>
                <a:endParaRPr lang="en-US" dirty="0"/>
              </a:p>
            </p:txBody>
          </p:sp>
        </mc:Choice>
        <mc:Fallback xmlns="">
          <p:sp>
            <p:nvSpPr>
              <p:cNvPr id="7" name="Content Placeholder 6">
                <a:extLst>
                  <a:ext uri="{FF2B5EF4-FFF2-40B4-BE49-F238E27FC236}">
                    <a16:creationId xmlns:a16="http://schemas.microsoft.com/office/drawing/2014/main" id="{44C01A0F-0955-EF6C-B60A-40132CF6B88C}"/>
                  </a:ext>
                </a:extLst>
              </p:cNvPr>
              <p:cNvSpPr>
                <a:spLocks noGrp="1" noRot="1" noChangeAspect="1" noMove="1" noResize="1" noEditPoints="1" noAdjustHandles="1" noChangeArrowheads="1" noChangeShapeType="1" noTextEdit="1"/>
              </p:cNvSpPr>
              <p:nvPr>
                <p:ph idx="1"/>
              </p:nvPr>
            </p:nvSpPr>
            <p:spPr>
              <a:xfrm>
                <a:off x="497157" y="1591021"/>
                <a:ext cx="11197683" cy="4606139"/>
              </a:xfrm>
              <a:blipFill>
                <a:blip r:embed="rId2"/>
                <a:stretch>
                  <a:fillRect l="-90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A4D5B38-65CA-1CDC-E5D6-00F46F1BED82}"/>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7529247D-A1BA-4A9E-B810-39915CDC6889}"/>
              </a:ext>
            </a:extLst>
          </p:cNvPr>
          <p:cNvSpPr>
            <a:spLocks noGrp="1"/>
          </p:cNvSpPr>
          <p:nvPr>
            <p:ph type="sldNum" sz="quarter" idx="12"/>
          </p:nvPr>
        </p:nvSpPr>
        <p:spPr/>
        <p:txBody>
          <a:bodyPr/>
          <a:lstStyle/>
          <a:p>
            <a:fld id="{0C6CD854-DD62-6C4B-87F1-66B34D688D3F}" type="slidenum">
              <a:rPr lang="en-US" smtClean="0"/>
              <a:t>9</a:t>
            </a:fld>
            <a:endParaRPr lang="en-US" dirty="0"/>
          </a:p>
        </p:txBody>
      </p:sp>
      <mc:AlternateContent xmlns:mc="http://schemas.openxmlformats.org/markup-compatibility/2006" xmlns:a14="http://schemas.microsoft.com/office/drawing/2010/main">
        <mc:Choice Requires="a14">
          <p:graphicFrame>
            <p:nvGraphicFramePr>
              <p:cNvPr id="8" name="Table 7">
                <a:extLst>
                  <a:ext uri="{FF2B5EF4-FFF2-40B4-BE49-F238E27FC236}">
                    <a16:creationId xmlns:a16="http://schemas.microsoft.com/office/drawing/2014/main" id="{28CC05AA-A63B-76CB-D6A0-51C86382E302}"/>
                  </a:ext>
                </a:extLst>
              </p:cNvPr>
              <p:cNvGraphicFramePr>
                <a:graphicFrameLocks noGrp="1"/>
              </p:cNvGraphicFramePr>
              <p:nvPr/>
            </p:nvGraphicFramePr>
            <p:xfrm>
              <a:off x="1618189" y="4384715"/>
              <a:ext cx="2972484" cy="1524000"/>
            </p:xfrm>
            <a:graphic>
              <a:graphicData uri="http://schemas.openxmlformats.org/drawingml/2006/table">
                <a:tbl>
                  <a:tblPr firstRow="1" bandRow="1">
                    <a:tableStyleId>{5C22544A-7EE6-4342-B048-85BDC9FD1C3A}</a:tableStyleId>
                  </a:tblPr>
                  <a:tblGrid>
                    <a:gridCol w="990828">
                      <a:extLst>
                        <a:ext uri="{9D8B030D-6E8A-4147-A177-3AD203B41FA5}">
                          <a16:colId xmlns:a16="http://schemas.microsoft.com/office/drawing/2014/main" val="3965263106"/>
                        </a:ext>
                      </a:extLst>
                    </a:gridCol>
                    <a:gridCol w="990828">
                      <a:extLst>
                        <a:ext uri="{9D8B030D-6E8A-4147-A177-3AD203B41FA5}">
                          <a16:colId xmlns:a16="http://schemas.microsoft.com/office/drawing/2014/main" val="3176390986"/>
                        </a:ext>
                      </a:extLst>
                    </a:gridCol>
                    <a:gridCol w="990828">
                      <a:extLst>
                        <a:ext uri="{9D8B030D-6E8A-4147-A177-3AD203B41FA5}">
                          <a16:colId xmlns:a16="http://schemas.microsoft.com/office/drawing/2014/main" val="1386275839"/>
                        </a:ext>
                      </a:extLst>
                    </a:gridCol>
                  </a:tblGrid>
                  <a:tr h="271945">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𝑿</m:t>
                                    </m:r>
                                  </m:e>
                                  <m:sub>
                                    <m:r>
                                      <a:rPr lang="en-US" sz="1400" b="1" i="1" smtClean="0">
                                        <a:solidFill>
                                          <a:schemeClr val="tx1"/>
                                        </a:solidFill>
                                        <a:latin typeface="Cambria Math" panose="02040503050406030204" pitchFamily="18" charset="0"/>
                                      </a:rPr>
                                      <m:t>𝒕</m:t>
                                    </m:r>
                                    <m:r>
                                      <a:rPr lang="en-US" sz="1400" b="1" i="1" smtClean="0">
                                        <a:solidFill>
                                          <a:schemeClr val="tx1"/>
                                        </a:solidFill>
                                        <a:latin typeface="Cambria Math" panose="02040503050406030204" pitchFamily="18" charset="0"/>
                                      </a:rPr>
                                      <m:t>−</m:t>
                                    </m:r>
                                    <m:r>
                                      <a:rPr lang="en-US" sz="1400" b="1" i="1" smtClean="0">
                                        <a:solidFill>
                                          <a:schemeClr val="tx1"/>
                                        </a:solidFill>
                                        <a:latin typeface="Cambria Math" panose="02040503050406030204" pitchFamily="18" charset="0"/>
                                      </a:rPr>
                                      <m:t>𝟏</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𝑿</m:t>
                                    </m:r>
                                  </m:e>
                                  <m:sub>
                                    <m:r>
                                      <a:rPr lang="en-US" sz="1400" b="1" i="1" smtClean="0">
                                        <a:solidFill>
                                          <a:schemeClr val="tx1"/>
                                        </a:solidFill>
                                        <a:latin typeface="Cambria Math" panose="02040503050406030204" pitchFamily="18" charset="0"/>
                                      </a:rPr>
                                      <m:t>𝒕</m:t>
                                    </m:r>
                                  </m:sub>
                                </m:sSub>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1" i="1" smtClean="0">
                                    <a:solidFill>
                                      <a:schemeClr val="tx1"/>
                                    </a:solidFill>
                                    <a:latin typeface="Cambria Math" panose="02040503050406030204" pitchFamily="18" charset="0"/>
                                  </a:rPr>
                                  <m:t>𝑷</m:t>
                                </m:r>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𝑿</m:t>
                                    </m:r>
                                  </m:e>
                                  <m:sub>
                                    <m:r>
                                      <a:rPr lang="en-US" sz="1400" b="1" i="1" smtClean="0">
                                        <a:solidFill>
                                          <a:schemeClr val="tx1"/>
                                        </a:solidFill>
                                        <a:latin typeface="Cambria Math" panose="02040503050406030204" pitchFamily="18" charset="0"/>
                                      </a:rPr>
                                      <m:t>𝒕</m:t>
                                    </m:r>
                                  </m:sub>
                                </m:sSub>
                                <m:r>
                                  <a:rPr lang="en-US" sz="1400" b="1" i="1" smtClean="0">
                                    <a:solidFill>
                                      <a:schemeClr val="tx1"/>
                                    </a:solidFill>
                                    <a:latin typeface="Cambria Math" panose="02040503050406030204" pitchFamily="18" charset="0"/>
                                  </a:rPr>
                                  <m:t>|</m:t>
                                </m:r>
                                <m:sSub>
                                  <m:sSubPr>
                                    <m:ctrlPr>
                                      <a:rPr lang="en-US" sz="1400" b="1" i="1" smtClean="0">
                                        <a:solidFill>
                                          <a:schemeClr val="tx1"/>
                                        </a:solidFill>
                                        <a:latin typeface="Cambria Math" panose="02040503050406030204" pitchFamily="18" charset="0"/>
                                      </a:rPr>
                                    </m:ctrlPr>
                                  </m:sSubPr>
                                  <m:e>
                                    <m:r>
                                      <a:rPr lang="en-US" sz="1400" b="1" i="1" smtClean="0">
                                        <a:solidFill>
                                          <a:schemeClr val="tx1"/>
                                        </a:solidFill>
                                        <a:latin typeface="Cambria Math" panose="02040503050406030204" pitchFamily="18" charset="0"/>
                                      </a:rPr>
                                      <m:t>𝑿</m:t>
                                    </m:r>
                                  </m:e>
                                  <m:sub>
                                    <m:r>
                                      <a:rPr lang="en-US" sz="1400" b="1" i="1" smtClean="0">
                                        <a:solidFill>
                                          <a:schemeClr val="tx1"/>
                                        </a:solidFill>
                                        <a:latin typeface="Cambria Math" panose="02040503050406030204" pitchFamily="18" charset="0"/>
                                      </a:rPr>
                                      <m:t>𝒕</m:t>
                                    </m:r>
                                    <m:r>
                                      <a:rPr lang="en-US" sz="1400" b="1" i="1" smtClean="0">
                                        <a:solidFill>
                                          <a:schemeClr val="tx1"/>
                                        </a:solidFill>
                                        <a:latin typeface="Cambria Math" panose="02040503050406030204" pitchFamily="18" charset="0"/>
                                      </a:rPr>
                                      <m:t>−</m:t>
                                    </m:r>
                                    <m:r>
                                      <a:rPr lang="en-US" sz="1400" b="1" i="1" smtClean="0">
                                        <a:solidFill>
                                          <a:schemeClr val="tx1"/>
                                        </a:solidFill>
                                        <a:latin typeface="Cambria Math" panose="02040503050406030204" pitchFamily="18" charset="0"/>
                                      </a:rPr>
                                      <m:t>𝟏</m:t>
                                    </m:r>
                                  </m:sub>
                                </m:sSub>
                                <m:r>
                                  <a:rPr lang="en-US" sz="1400" b="1" i="1" smtClean="0">
                                    <a:solidFill>
                                      <a:schemeClr val="tx1"/>
                                    </a:solidFill>
                                    <a:latin typeface="Cambria Math" panose="02040503050406030204" pitchFamily="18" charset="0"/>
                                  </a:rPr>
                                  <m:t>)</m:t>
                                </m:r>
                              </m:oMath>
                            </m:oMathPara>
                          </a14:m>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561047"/>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0.9</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9412012"/>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0.1</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98291991"/>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0.3</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272103"/>
                      </a:ext>
                    </a:extLst>
                  </a:tr>
                  <a:tr h="271945">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rain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m:rPr>
                                    <m:sty m:val="p"/>
                                  </m:rPr>
                                  <a:rPr lang="en-US" sz="1400" b="0" i="0" smtClean="0">
                                    <a:solidFill>
                                      <a:schemeClr val="tx1"/>
                                    </a:solidFill>
                                    <a:latin typeface="Cambria Math" panose="02040503050406030204" pitchFamily="18" charset="0"/>
                                  </a:rPr>
                                  <m:t>sun</m:t>
                                </m:r>
                              </m:oMath>
                            </m:oMathPara>
                          </a14:m>
                          <a:endParaRPr lang="en-US" sz="14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400" b="0" i="1" smtClean="0">
                                    <a:solidFill>
                                      <a:schemeClr val="tx1"/>
                                    </a:solidFill>
                                    <a:latin typeface="Cambria Math" panose="02040503050406030204" pitchFamily="18" charset="0"/>
                                  </a:rPr>
                                  <m:t>0.7</m:t>
                                </m:r>
                              </m:oMath>
                            </m:oMathPara>
                          </a14:m>
                          <a:endParaRPr lang="en-US"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7711307"/>
                      </a:ext>
                    </a:extLst>
                  </a:tr>
                </a:tbl>
              </a:graphicData>
            </a:graphic>
          </p:graphicFrame>
        </mc:Choice>
        <mc:Fallback xmlns="">
          <p:graphicFrame>
            <p:nvGraphicFramePr>
              <p:cNvPr id="8" name="Table 7">
                <a:extLst>
                  <a:ext uri="{FF2B5EF4-FFF2-40B4-BE49-F238E27FC236}">
                    <a16:creationId xmlns:a16="http://schemas.microsoft.com/office/drawing/2014/main" id="{28CC05AA-A63B-76CB-D6A0-51C86382E302}"/>
                  </a:ext>
                </a:extLst>
              </p:cNvPr>
              <p:cNvGraphicFramePr>
                <a:graphicFrameLocks noGrp="1"/>
              </p:cNvGraphicFramePr>
              <p:nvPr/>
            </p:nvGraphicFramePr>
            <p:xfrm>
              <a:off x="1618189" y="4384715"/>
              <a:ext cx="2972484" cy="1524000"/>
            </p:xfrm>
            <a:graphic>
              <a:graphicData uri="http://schemas.openxmlformats.org/drawingml/2006/table">
                <a:tbl>
                  <a:tblPr firstRow="1" bandRow="1">
                    <a:tableStyleId>{5C22544A-7EE6-4342-B048-85BDC9FD1C3A}</a:tableStyleId>
                  </a:tblPr>
                  <a:tblGrid>
                    <a:gridCol w="990828">
                      <a:extLst>
                        <a:ext uri="{9D8B030D-6E8A-4147-A177-3AD203B41FA5}">
                          <a16:colId xmlns:a16="http://schemas.microsoft.com/office/drawing/2014/main" val="3965263106"/>
                        </a:ext>
                      </a:extLst>
                    </a:gridCol>
                    <a:gridCol w="990828">
                      <a:extLst>
                        <a:ext uri="{9D8B030D-6E8A-4147-A177-3AD203B41FA5}">
                          <a16:colId xmlns:a16="http://schemas.microsoft.com/office/drawing/2014/main" val="3176390986"/>
                        </a:ext>
                      </a:extLst>
                    </a:gridCol>
                    <a:gridCol w="990828">
                      <a:extLst>
                        <a:ext uri="{9D8B030D-6E8A-4147-A177-3AD203B41FA5}">
                          <a16:colId xmlns:a16="http://schemas.microsoft.com/office/drawing/2014/main" val="1386275839"/>
                        </a:ext>
                      </a:extLst>
                    </a:gridCol>
                  </a:tblGrid>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82" t="-4167" r="-202564" b="-4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0000" t="-4167" r="-100000" b="-4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564" t="-4167" r="-1282" b="-408333"/>
                          </a:stretch>
                        </a:blipFill>
                      </a:tcPr>
                    </a:tc>
                    <a:extLst>
                      <a:ext uri="{0D108BD9-81ED-4DB2-BD59-A6C34878D82A}">
                        <a16:rowId xmlns:a16="http://schemas.microsoft.com/office/drawing/2014/main" val="374561047"/>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82" t="-104167" r="-202564" b="-3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0000" t="-104167" r="-100000" b="-30833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564" t="-104167" r="-1282" b="-308333"/>
                          </a:stretch>
                        </a:blipFill>
                      </a:tcPr>
                    </a:tc>
                    <a:extLst>
                      <a:ext uri="{0D108BD9-81ED-4DB2-BD59-A6C34878D82A}">
                        <a16:rowId xmlns:a16="http://schemas.microsoft.com/office/drawing/2014/main" val="1049412012"/>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82" t="-196000" r="-202564" b="-196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0000" t="-196000" r="-100000" b="-19600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564" t="-196000" r="-1282" b="-196000"/>
                          </a:stretch>
                        </a:blipFill>
                      </a:tcPr>
                    </a:tc>
                    <a:extLst>
                      <a:ext uri="{0D108BD9-81ED-4DB2-BD59-A6C34878D82A}">
                        <a16:rowId xmlns:a16="http://schemas.microsoft.com/office/drawing/2014/main" val="2798291991"/>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82" t="-308333" r="-202564" b="-10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0000" t="-308333" r="-100000" b="-10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564" t="-308333" r="-1282" b="-104167"/>
                          </a:stretch>
                        </a:blipFill>
                      </a:tcPr>
                    </a:tc>
                    <a:extLst>
                      <a:ext uri="{0D108BD9-81ED-4DB2-BD59-A6C34878D82A}">
                        <a16:rowId xmlns:a16="http://schemas.microsoft.com/office/drawing/2014/main" val="759272103"/>
                      </a:ext>
                    </a:extLst>
                  </a:tr>
                  <a:tr h="3048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82" t="-408333" r="-202564" b="-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0000" t="-408333" r="-100000" b="-41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564" t="-408333" r="-1282" b="-4167"/>
                          </a:stretch>
                        </a:blipFill>
                      </a:tcPr>
                    </a:tc>
                    <a:extLst>
                      <a:ext uri="{0D108BD9-81ED-4DB2-BD59-A6C34878D82A}">
                        <a16:rowId xmlns:a16="http://schemas.microsoft.com/office/drawing/2014/main" val="4167711307"/>
                      </a:ext>
                    </a:extLst>
                  </a:tr>
                </a:tbl>
              </a:graphicData>
            </a:graphic>
          </p:graphicFrame>
        </mc:Fallback>
      </mc:AlternateContent>
      <p:pic>
        <p:nvPicPr>
          <p:cNvPr id="2" name="Picture 1" descr="Illustration of the robot with a computerized brain looking out at a sunny landscape and thinking about whether it will continue to be sunny or start to rain.">
            <a:extLst>
              <a:ext uri="{FF2B5EF4-FFF2-40B4-BE49-F238E27FC236}">
                <a16:creationId xmlns:a16="http://schemas.microsoft.com/office/drawing/2014/main" id="{169EDD4C-D598-7402-4A4C-F8F5E6325C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8804" y="660840"/>
            <a:ext cx="4273092" cy="2616016"/>
          </a:xfrm>
          <a:prstGeom prst="rect">
            <a:avLst/>
          </a:prstGeom>
        </p:spPr>
      </p:pic>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2D35D20D-14E7-1140-227D-F56875CDD093}"/>
                  </a:ext>
                </a:extLst>
              </p:cNvPr>
              <p:cNvSpPr txBox="1"/>
              <p:nvPr/>
            </p:nvSpPr>
            <p:spPr>
              <a:xfrm>
                <a:off x="7214901" y="4517087"/>
                <a:ext cx="3640897" cy="125925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2</m:t>
                              </m:r>
                            </m:sub>
                          </m:sSub>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sub>
                        <m:sup/>
                        <m:e>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e>
                      </m:nary>
                    </m:oMath>
                  </m:oMathPara>
                </a14:m>
                <a:endParaRPr lang="en-US" b="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=0.6</m:t>
                      </m:r>
                      <m:d>
                        <m:dPr>
                          <m:begChr m:val="["/>
                          <m:endChr m:val="]"/>
                          <m:ctrlPr>
                            <a:rPr lang="en-US" b="0" i="1" smtClean="0">
                              <a:latin typeface="Cambria Math" panose="02040503050406030204" pitchFamily="18" charset="0"/>
                            </a:rPr>
                          </m:ctrlPr>
                        </m:dPr>
                        <m:e>
                          <m:m>
                            <m:mPr>
                              <m:mcs>
                                <m:mc>
                                  <m:mcPr>
                                    <m:count m:val="1"/>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0.9</m:t>
                                </m:r>
                              </m:e>
                            </m:mr>
                            <m:mr>
                              <m:e>
                                <m:r>
                                  <a:rPr lang="en-US" b="0" i="1" smtClean="0">
                                    <a:latin typeface="Cambria Math" panose="02040503050406030204" pitchFamily="18" charset="0"/>
                                  </a:rPr>
                                  <m:t>0.1</m:t>
                                </m:r>
                              </m:e>
                            </m:mr>
                          </m:m>
                        </m:e>
                      </m:d>
                      <m:r>
                        <a:rPr lang="en-US" b="0" i="1" smtClean="0">
                          <a:latin typeface="Cambria Math" panose="02040503050406030204" pitchFamily="18" charset="0"/>
                        </a:rPr>
                        <m:t> +0.4</m:t>
                      </m:r>
                      <m:d>
                        <m:dPr>
                          <m:begChr m:val="["/>
                          <m:endChr m:val="]"/>
                          <m:ctrlPr>
                            <a:rPr lang="en-US" b="0" i="1" smtClean="0">
                              <a:latin typeface="Cambria Math" panose="02040503050406030204" pitchFamily="18" charset="0"/>
                            </a:rPr>
                          </m:ctrlPr>
                        </m:dPr>
                        <m:e>
                          <m:m>
                            <m:mPr>
                              <m:mcs>
                                <m:mc>
                                  <m:mcPr>
                                    <m:count m:val="1"/>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0.3</m:t>
                                </m:r>
                              </m:e>
                            </m:mr>
                            <m:mr>
                              <m:e>
                                <m:r>
                                  <a:rPr lang="en-US" b="0" i="1" smtClean="0">
                                    <a:latin typeface="Cambria Math" panose="02040503050406030204" pitchFamily="18" charset="0"/>
                                  </a:rPr>
                                  <m:t>0.7</m:t>
                                </m:r>
                              </m:e>
                            </m:mr>
                          </m:m>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m>
                            <m:mPr>
                              <m:mcs>
                                <m:mc>
                                  <m:mcPr>
                                    <m:count m:val="1"/>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0.66</m:t>
                                </m:r>
                              </m:e>
                            </m:mr>
                            <m:mr>
                              <m:e>
                                <m:r>
                                  <a:rPr lang="en-US" b="0" i="1" smtClean="0">
                                    <a:latin typeface="Cambria Math" panose="02040503050406030204" pitchFamily="18" charset="0"/>
                                  </a:rPr>
                                  <m:t>0.34</m:t>
                                </m:r>
                              </m:e>
                            </m:mr>
                          </m:m>
                        </m:e>
                      </m:d>
                      <m:r>
                        <a:rPr lang="en-US" b="0" i="1" smtClean="0">
                          <a:latin typeface="Cambria Math" panose="02040503050406030204" pitchFamily="18" charset="0"/>
                        </a:rPr>
                        <m:t> </m:t>
                      </m:r>
                    </m:oMath>
                  </m:oMathPara>
                </a14:m>
                <a:endParaRPr lang="en-US" dirty="0"/>
              </a:p>
            </p:txBody>
          </p:sp>
        </mc:Choice>
        <mc:Fallback>
          <p:sp>
            <p:nvSpPr>
              <p:cNvPr id="3" name="TextBox 2">
                <a:extLst>
                  <a:ext uri="{FF2B5EF4-FFF2-40B4-BE49-F238E27FC236}">
                    <a16:creationId xmlns:a16="http://schemas.microsoft.com/office/drawing/2014/main" id="{2D35D20D-14E7-1140-227D-F56875CDD093}"/>
                  </a:ext>
                </a:extLst>
              </p:cNvPr>
              <p:cNvSpPr txBox="1">
                <a:spLocks noRot="1" noChangeAspect="1" noMove="1" noResize="1" noEditPoints="1" noAdjustHandles="1" noChangeArrowheads="1" noChangeShapeType="1" noTextEdit="1"/>
              </p:cNvSpPr>
              <p:nvPr/>
            </p:nvSpPr>
            <p:spPr>
              <a:xfrm>
                <a:off x="7214901" y="4517087"/>
                <a:ext cx="3640897" cy="1259255"/>
              </a:xfrm>
              <a:prstGeom prst="rect">
                <a:avLst/>
              </a:prstGeom>
              <a:blipFill>
                <a:blip r:embed="rId5"/>
                <a:stretch>
                  <a:fillRect t="-73267" b="-63366"/>
                </a:stretch>
              </a:blipFill>
            </p:spPr>
            <p:txBody>
              <a:bodyPr/>
              <a:lstStyle/>
              <a:p>
                <a:r>
                  <a:rPr lang="en-US">
                    <a:noFill/>
                  </a:rPr>
                  <a:t> </a:t>
                </a:r>
              </a:p>
            </p:txBody>
          </p:sp>
        </mc:Fallback>
      </mc:AlternateContent>
    </p:spTree>
    <p:extLst>
      <p:ext uri="{BB962C8B-B14F-4D97-AF65-F5344CB8AC3E}">
        <p14:creationId xmlns:p14="http://schemas.microsoft.com/office/powerpoint/2010/main" val="1292341963"/>
      </p:ext>
    </p:extLst>
  </p:cSld>
  <p:clrMapOvr>
    <a:masterClrMapping/>
  </p:clrMapOvr>
</p:sld>
</file>

<file path=ppt/theme/theme1.xml><?xml version="1.0" encoding="utf-8"?>
<a:theme xmlns:a="http://schemas.openxmlformats.org/drawingml/2006/main" name="Office Theme">
  <a:themeElements>
    <a:clrScheme name="CSE 473 Colors">
      <a:dk1>
        <a:srgbClr val="323232"/>
      </a:dk1>
      <a:lt1>
        <a:srgbClr val="FFFFFF"/>
      </a:lt1>
      <a:dk2>
        <a:srgbClr val="5C5961"/>
      </a:dk2>
      <a:lt2>
        <a:srgbClr val="6E6E6E"/>
      </a:lt2>
      <a:accent1>
        <a:srgbClr val="156082"/>
      </a:accent1>
      <a:accent2>
        <a:srgbClr val="B7576E"/>
      </a:accent2>
      <a:accent3>
        <a:srgbClr val="588051"/>
      </a:accent3>
      <a:accent4>
        <a:srgbClr val="7164A3"/>
      </a:accent4>
      <a:accent5>
        <a:srgbClr val="D6AD5B"/>
      </a:accent5>
      <a:accent6>
        <a:srgbClr val="4EA72E"/>
      </a:accent6>
      <a:hlink>
        <a:srgbClr val="597996"/>
      </a:hlink>
      <a:folHlink>
        <a:srgbClr val="597895"/>
      </a:folHlink>
    </a:clrScheme>
    <a:fontScheme name="Arial">
      <a:majorFont>
        <a:latin typeface="Avenir Next Demi Bold"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venir Next"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19083</TotalTime>
  <Words>2607</Words>
  <Application>Microsoft Macintosh PowerPoint</Application>
  <PresentationFormat>Widescreen</PresentationFormat>
  <Paragraphs>743</Paragraphs>
  <Slides>46</Slides>
  <Notes>3</Notes>
  <HiddenSlides>0</HiddenSlides>
  <MMClips>1</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56" baseType="lpstr">
      <vt:lpstr>Aptos</vt:lpstr>
      <vt:lpstr>Arial</vt:lpstr>
      <vt:lpstr>Avenir Next</vt:lpstr>
      <vt:lpstr>Avenir Next Demi Bold</vt:lpstr>
      <vt:lpstr>Avenir Next Medium</vt:lpstr>
      <vt:lpstr>Calibri</vt:lpstr>
      <vt:lpstr>Cambria Math</vt:lpstr>
      <vt:lpstr>Consolas</vt:lpstr>
      <vt:lpstr>Office Theme</vt:lpstr>
      <vt:lpstr>Videoclip</vt:lpstr>
      <vt:lpstr>Markov Models, Particle Filters</vt:lpstr>
      <vt:lpstr>Administrivia</vt:lpstr>
      <vt:lpstr>Uncertainty and Time</vt:lpstr>
      <vt:lpstr>Markov Models</vt:lpstr>
      <vt:lpstr>Bayes Nets and Markov Models</vt:lpstr>
      <vt:lpstr>Questions (1)</vt:lpstr>
      <vt:lpstr>Weather</vt:lpstr>
      <vt:lpstr>Weather Prediction (1)</vt:lpstr>
      <vt:lpstr>Weather Prediction (2)</vt:lpstr>
      <vt:lpstr>Weather Prediction (3)</vt:lpstr>
      <vt:lpstr>Forward Algorithm</vt:lpstr>
      <vt:lpstr>N-Gram Models</vt:lpstr>
      <vt:lpstr>Web Browsing</vt:lpstr>
      <vt:lpstr>Stationary Distributions</vt:lpstr>
      <vt:lpstr>Questions (2)</vt:lpstr>
      <vt:lpstr>Partially Observable Models</vt:lpstr>
      <vt:lpstr>Hidden Markov Models</vt:lpstr>
      <vt:lpstr>HMM Probability Model</vt:lpstr>
      <vt:lpstr>Weather Hidden Markov Model</vt:lpstr>
      <vt:lpstr>Other HMM Examples</vt:lpstr>
      <vt:lpstr>Questions (3)</vt:lpstr>
      <vt:lpstr>Inference Tasks</vt:lpstr>
      <vt:lpstr>Filtering</vt:lpstr>
      <vt:lpstr>Robot Localization</vt:lpstr>
      <vt:lpstr>Robot Localization (1)</vt:lpstr>
      <vt:lpstr>Robot Localization (2)</vt:lpstr>
      <vt:lpstr>Robot Localization (3)</vt:lpstr>
      <vt:lpstr>Robot Localization (4)</vt:lpstr>
      <vt:lpstr>Robot Localization (5)</vt:lpstr>
      <vt:lpstr>Filtering Algorithm</vt:lpstr>
      <vt:lpstr>Filtering Algorithm (2)</vt:lpstr>
      <vt:lpstr>Filtering Properties</vt:lpstr>
      <vt:lpstr>Questions (4)</vt:lpstr>
      <vt:lpstr>Matrix Formulation</vt:lpstr>
      <vt:lpstr>Weather Filtering</vt:lpstr>
      <vt:lpstr>Approximate Inference</vt:lpstr>
      <vt:lpstr>Particle Filtering</vt:lpstr>
      <vt:lpstr>Particles</vt:lpstr>
      <vt:lpstr>Questions (5)</vt:lpstr>
      <vt:lpstr>Particle Filtering Prediction</vt:lpstr>
      <vt:lpstr>Particle Filtering Update</vt:lpstr>
      <vt:lpstr>Particle Filtering Resampling</vt:lpstr>
      <vt:lpstr>Localization</vt:lpstr>
      <vt:lpstr>Particle Filter Localization</vt:lpstr>
      <vt:lpstr>Questions (6)</vt:lpstr>
      <vt:lpstr>that’s it for 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Weichert</dc:creator>
  <cp:lastModifiedBy>James Weichert</cp:lastModifiedBy>
  <cp:revision>190</cp:revision>
  <cp:lastPrinted>2026-07-26T18:49:23Z</cp:lastPrinted>
  <dcterms:created xsi:type="dcterms:W3CDTF">2026-06-18T15:37:04Z</dcterms:created>
  <dcterms:modified xsi:type="dcterms:W3CDTF">2026-07-29T17:26:51Z</dcterms:modified>
</cp:coreProperties>
</file>