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5"/>
  </p:notesMasterIdLst>
  <p:sldIdLst>
    <p:sldId id="256" r:id="rId2"/>
    <p:sldId id="283" r:id="rId3"/>
    <p:sldId id="475" r:id="rId4"/>
    <p:sldId id="502" r:id="rId5"/>
    <p:sldId id="454" r:id="rId6"/>
    <p:sldId id="503" r:id="rId7"/>
    <p:sldId id="504" r:id="rId8"/>
    <p:sldId id="505" r:id="rId9"/>
    <p:sldId id="297" r:id="rId10"/>
    <p:sldId id="506" r:id="rId11"/>
    <p:sldId id="507" r:id="rId12"/>
    <p:sldId id="508" r:id="rId13"/>
    <p:sldId id="509" r:id="rId14"/>
    <p:sldId id="510" r:id="rId15"/>
    <p:sldId id="329" r:id="rId16"/>
    <p:sldId id="511" r:id="rId17"/>
    <p:sldId id="512" r:id="rId18"/>
    <p:sldId id="517" r:id="rId19"/>
    <p:sldId id="513" r:id="rId20"/>
    <p:sldId id="514" r:id="rId21"/>
    <p:sldId id="515" r:id="rId22"/>
    <p:sldId id="516" r:id="rId23"/>
    <p:sldId id="298" r:id="rId24"/>
    <p:sldId id="518" r:id="rId25"/>
    <p:sldId id="519" r:id="rId26"/>
    <p:sldId id="520" r:id="rId27"/>
    <p:sldId id="521" r:id="rId28"/>
    <p:sldId id="524" r:id="rId29"/>
    <p:sldId id="525" r:id="rId30"/>
    <p:sldId id="522" r:id="rId31"/>
    <p:sldId id="523" r:id="rId32"/>
    <p:sldId id="468"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576E"/>
    <a:srgbClr val="C28B67"/>
    <a:srgbClr val="E198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640"/>
    <p:restoredTop sz="96301"/>
  </p:normalViewPr>
  <p:slideViewPr>
    <p:cSldViewPr snapToGrid="0">
      <p:cViewPr varScale="1">
        <p:scale>
          <a:sx n="62" d="100"/>
          <a:sy n="62" d="100"/>
        </p:scale>
        <p:origin x="216" y="1488"/>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19</a:t>
            </a:fld>
            <a:endParaRPr lang="en-US"/>
          </a:p>
        </p:txBody>
      </p:sp>
    </p:spTree>
    <p:extLst>
      <p:ext uri="{BB962C8B-B14F-4D97-AF65-F5344CB8AC3E}">
        <p14:creationId xmlns:p14="http://schemas.microsoft.com/office/powerpoint/2010/main" val="101768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33</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aYQQ3D6Mc2YgmDjUa3pibR">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aYQQ3D6Mc2YgmDjUa3pibR">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Bayes Nets II: Inference</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7.png"/><Relationship Id="rId2" Type="http://schemas.openxmlformats.org/officeDocument/2006/relationships/image" Target="../media/image52.png"/><Relationship Id="rId1" Type="http://schemas.openxmlformats.org/officeDocument/2006/relationships/slideLayout" Target="../slideLayouts/slideLayout8.xml"/><Relationship Id="rId6" Type="http://schemas.openxmlformats.org/officeDocument/2006/relationships/image" Target="../media/image56.png"/><Relationship Id="rId11" Type="http://schemas.openxmlformats.org/officeDocument/2006/relationships/image" Target="../media/image62.png"/><Relationship Id="rId5" Type="http://schemas.openxmlformats.org/officeDocument/2006/relationships/image" Target="../media/image55.png"/><Relationship Id="rId10" Type="http://schemas.openxmlformats.org/officeDocument/2006/relationships/image" Target="../media/image61.png"/><Relationship Id="rId4" Type="http://schemas.openxmlformats.org/officeDocument/2006/relationships/image" Target="../media/image54.png"/><Relationship Id="rId9"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0.png"/><Relationship Id="rId7" Type="http://schemas.openxmlformats.org/officeDocument/2006/relationships/image" Target="../media/image7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81.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83.png"/></Relationships>
</file>

<file path=ppt/slides/_rels/slide2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84.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86.png"/></Relationships>
</file>

<file path=ppt/slides/_rels/slide2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87.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Layout" Target="../slideLayouts/slideLayout8.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3" Type="http://schemas.openxmlformats.org/officeDocument/2006/relationships/image" Target="../media/image99.png"/><Relationship Id="rId7" Type="http://schemas.openxmlformats.org/officeDocument/2006/relationships/image" Target="../media/image103.png"/><Relationship Id="rId12" Type="http://schemas.openxmlformats.org/officeDocument/2006/relationships/image" Target="../media/image108.png"/><Relationship Id="rId2" Type="http://schemas.openxmlformats.org/officeDocument/2006/relationships/image" Target="../media/image98.png"/><Relationship Id="rId1" Type="http://schemas.openxmlformats.org/officeDocument/2006/relationships/slideLayout" Target="../slideLayouts/slideLayout8.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1030.png"/><Relationship Id="rId3" Type="http://schemas.openxmlformats.org/officeDocument/2006/relationships/image" Target="../media/image91.png"/><Relationship Id="rId7" Type="http://schemas.openxmlformats.org/officeDocument/2006/relationships/image" Target="../media/image1020.png"/><Relationship Id="rId12" Type="http://schemas.openxmlformats.org/officeDocument/2006/relationships/image" Target="../media/image1070.png"/><Relationship Id="rId2" Type="http://schemas.openxmlformats.org/officeDocument/2006/relationships/image" Target="../media/image980.png"/><Relationship Id="rId1" Type="http://schemas.openxmlformats.org/officeDocument/2006/relationships/slideLayout" Target="../slideLayouts/slideLayout6.xml"/><Relationship Id="rId6" Type="http://schemas.openxmlformats.org/officeDocument/2006/relationships/image" Target="../media/image1010.png"/><Relationship Id="rId11" Type="http://schemas.openxmlformats.org/officeDocument/2006/relationships/image" Target="../media/image1060.png"/><Relationship Id="rId5" Type="http://schemas.openxmlformats.org/officeDocument/2006/relationships/image" Target="../media/image1000.png"/><Relationship Id="rId10" Type="http://schemas.openxmlformats.org/officeDocument/2006/relationships/image" Target="../media/image1050.png"/><Relationship Id="rId4" Type="http://schemas.openxmlformats.org/officeDocument/2006/relationships/image" Target="../media/image990.png"/><Relationship Id="rId9" Type="http://schemas.openxmlformats.org/officeDocument/2006/relationships/image" Target="../media/image1040.png"/></Relationships>
</file>

<file path=ppt/slides/_rels/slide31.xml.rels><?xml version="1.0" encoding="UTF-8" standalone="yes"?>
<Relationships xmlns="http://schemas.openxmlformats.org/package/2006/relationships"><Relationship Id="rId2" Type="http://schemas.openxmlformats.org/officeDocument/2006/relationships/image" Target="../media/image108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forms.gle/QNx1BQSMVZdafNzN8"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0.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Bayes Nets II: Inference</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 should the CSE 473 logo/mascot be?</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2" name="Picture 1" descr="A robot with a lab coat observes the robot Bayes net made of green orbs connected by purple energy rays as it projects a hologram of the traffic conditions onto the floor. Another part of the Bayes net is looking out of the window at the actual traffic conditions.">
            <a:extLst>
              <a:ext uri="{FF2B5EF4-FFF2-40B4-BE49-F238E27FC236}">
                <a16:creationId xmlns:a16="http://schemas.microsoft.com/office/drawing/2014/main" id="{8C7C1C7C-6587-78AC-BB41-B6E2A25CEA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9117" y="2235200"/>
            <a:ext cx="4664348" cy="2387600"/>
          </a:xfrm>
          <a:prstGeom prst="rect">
            <a:avLst/>
          </a:prstGeom>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9C1530-9C06-5113-B067-2EFF07C65BC3}"/>
              </a:ext>
            </a:extLst>
          </p:cNvPr>
          <p:cNvSpPr>
            <a:spLocks noGrp="1"/>
          </p:cNvSpPr>
          <p:nvPr>
            <p:ph type="title"/>
          </p:nvPr>
        </p:nvSpPr>
        <p:spPr/>
        <p:txBody>
          <a:bodyPr/>
          <a:lstStyle/>
          <a:p>
            <a:r>
              <a:rPr lang="en-US" dirty="0"/>
              <a:t>Variable Elimination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88D493F6-5937-E534-CF47-4B64CB97710A}"/>
                  </a:ext>
                </a:extLst>
              </p:cNvPr>
              <p:cNvSpPr>
                <a:spLocks noGrp="1"/>
              </p:cNvSpPr>
              <p:nvPr>
                <p:ph idx="1"/>
              </p:nvPr>
            </p:nvSpPr>
            <p:spPr>
              <a:xfrm>
                <a:off x="497158" y="1590261"/>
                <a:ext cx="7673827" cy="4606139"/>
              </a:xfrm>
            </p:spPr>
            <p:txBody>
              <a:bodyPr/>
              <a:lstStyle/>
              <a:p>
                <a:r>
                  <a:rPr lang="en-US" dirty="0"/>
                  <a:t>Idea: Move summations inwards as far as possible</a:t>
                </a:r>
              </a:p>
              <a:p>
                <a:pPr lvl="1"/>
                <a14:m>
                  <m:oMath xmlns:m="http://schemas.openxmlformats.org/officeDocument/2006/math">
                    <m:r>
                      <m:rPr>
                        <m:sty m:val="p"/>
                      </m:rPr>
                      <a:rPr lang="en-US" b="0" i="1" smtClean="0">
                        <a:latin typeface="Cambria Math" panose="02040503050406030204" pitchFamily="18" charset="0"/>
                      </a:rPr>
                      <m:t>P</m:t>
                    </m:r>
                    <m:r>
                      <a:rPr lang="en-US" b="0" i="1" smtClean="0">
                        <a:latin typeface="Cambria Math" panose="02040503050406030204" pitchFamily="18" charset="0"/>
                      </a:rPr>
                      <m:t>(</m:t>
                    </m:r>
                    <m:r>
                      <m:rPr>
                        <m:sty m:val="p"/>
                      </m:rPr>
                      <a:rPr lang="en-US" b="0" i="1" smtClean="0">
                        <a:latin typeface="Cambria Math" panose="02040503050406030204" pitchFamily="18" charset="0"/>
                      </a:rPr>
                      <m:t>B</m:t>
                    </m:r>
                    <m:r>
                      <a:rPr lang="en-US" b="0" i="1" smtClean="0">
                        <a:latin typeface="Cambria Math" panose="02040503050406030204" pitchFamily="18" charset="0"/>
                      </a:rPr>
                      <m:t>|</m:t>
                    </m:r>
                    <m:r>
                      <m:rPr>
                        <m:sty m:val="p"/>
                      </m:rPr>
                      <a:rPr lang="en-US" b="0" i="1" smtClean="0">
                        <a:latin typeface="Cambria Math" panose="02040503050406030204" pitchFamily="18" charset="0"/>
                      </a:rPr>
                      <m:t>j</m:t>
                    </m:r>
                    <m:r>
                      <a:rPr lang="en-US" b="0" i="1" smtClean="0">
                        <a:latin typeface="Cambria Math" panose="02040503050406030204" pitchFamily="18" charset="0"/>
                      </a:rPr>
                      <m:t>,</m:t>
                    </m:r>
                    <m:r>
                      <m:rPr>
                        <m:sty m:val="p"/>
                      </m:rPr>
                      <a:rPr lang="en-US" b="0" i="1" smtClean="0">
                        <a:latin typeface="Cambria Math" panose="02040503050406030204" pitchFamily="18" charset="0"/>
                      </a:rPr>
                      <m:t>m</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sty m:val="p"/>
                            <m:brk m:alnAt="7"/>
                          </m:rPr>
                          <a:rPr lang="en-US" b="0" i="1" smtClean="0">
                            <a:latin typeface="Cambria Math" panose="02040503050406030204" pitchFamily="18" charset="0"/>
                            <a:ea typeface="Cambria Math" panose="02040503050406030204" pitchFamily="18" charset="0"/>
                          </a:rPr>
                          <m:t>e</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a</m:t>
                        </m:r>
                      </m:sub>
                      <m:sup/>
                      <m:e>
                        <m:r>
                          <m:rPr>
                            <m:sty m:val="p"/>
                          </m:rPr>
                          <a:rPr lang="en-US" b="0" i="1" smtClean="0">
                            <a:latin typeface="Cambria Math" panose="02040503050406030204" pitchFamily="18" charset="0"/>
                            <a:ea typeface="Cambria Math" panose="02040503050406030204" pitchFamily="18" charset="0"/>
                          </a:rPr>
                          <m:t>P</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B</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P</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e</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P</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a</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B</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e</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P</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j</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a</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P</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m</m:t>
                        </m:r>
                        <m:r>
                          <a:rPr lang="en-US" b="0" i="1" smtClean="0">
                            <a:latin typeface="Cambria Math" panose="02040503050406030204" pitchFamily="18" charset="0"/>
                            <a:ea typeface="Cambria Math" panose="02040503050406030204" pitchFamily="18" charset="0"/>
                          </a:rPr>
                          <m:t>|</m:t>
                        </m:r>
                        <m:r>
                          <m:rPr>
                            <m:sty m:val="p"/>
                          </m:rPr>
                          <a:rPr lang="en-US" b="0" i="1" smtClean="0">
                            <a:latin typeface="Cambria Math" panose="02040503050406030204" pitchFamily="18" charset="0"/>
                            <a:ea typeface="Cambria Math" panose="02040503050406030204" pitchFamily="18" charset="0"/>
                          </a:rPr>
                          <m:t>a</m:t>
                        </m:r>
                      </m:e>
                    </m:nary>
                    <m:r>
                      <a:rPr lang="en-US" b="0" i="1" smtClean="0">
                        <a:latin typeface="Cambria Math" panose="02040503050406030204" pitchFamily="18" charset="0"/>
                        <a:ea typeface="Cambria Math" panose="02040503050406030204" pitchFamily="18" charset="0"/>
                      </a:rPr>
                      <m:t>)</m:t>
                    </m:r>
                  </m:oMath>
                </a14:m>
                <a:endParaRPr lang="en-US" b="0" i="1" dirty="0">
                  <a:latin typeface="Cambria Math" panose="02040503050406030204" pitchFamily="18" charset="0"/>
                  <a:ea typeface="Cambria Math" panose="02040503050406030204" pitchFamily="18" charset="0"/>
                </a:endParaRPr>
              </a:p>
              <a:p>
                <a:pPr lvl="3">
                  <a:buClr>
                    <a:schemeClr val="bg1"/>
                  </a:buClr>
                </a:pP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𝑒</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𝑎</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e>
                        </m:nary>
                      </m:e>
                    </m:nary>
                  </m:oMath>
                </a14:m>
                <a:endParaRPr lang="en-US" i="1" dirty="0"/>
              </a:p>
              <a:p>
                <a:pPr>
                  <a:buClr>
                    <a:schemeClr val="tx1"/>
                  </a:buClr>
                </a:pPr>
                <a:r>
                  <a:rPr lang="en-US" dirty="0"/>
                  <a:t>Perform calculations from inside out</a:t>
                </a:r>
              </a:p>
              <a:p>
                <a:pPr lvl="1">
                  <a:buClr>
                    <a:schemeClr val="tx1"/>
                  </a:buClr>
                </a:pPr>
                <a:r>
                  <a:rPr lang="en-US" dirty="0"/>
                  <a:t>Sum over </a:t>
                </a:r>
                <a14:m>
                  <m:oMath xmlns:m="http://schemas.openxmlformats.org/officeDocument/2006/math">
                    <m:r>
                      <a:rPr lang="en-US" i="1" dirty="0" smtClean="0">
                        <a:latin typeface="Cambria Math" panose="02040503050406030204" pitchFamily="18" charset="0"/>
                      </a:rPr>
                      <m:t>𝑎</m:t>
                    </m:r>
                  </m:oMath>
                </a14:m>
                <a:r>
                  <a:rPr lang="en-US" dirty="0"/>
                  <a:t> first, then sum over </a:t>
                </a:r>
                <a14:m>
                  <m:oMath xmlns:m="http://schemas.openxmlformats.org/officeDocument/2006/math">
                    <m:r>
                      <a:rPr lang="en-US" i="1" dirty="0" smtClean="0">
                        <a:latin typeface="Cambria Math" panose="02040503050406030204" pitchFamily="18" charset="0"/>
                      </a:rPr>
                      <m:t>𝑒</m:t>
                    </m:r>
                  </m:oMath>
                </a14:m>
                <a:endParaRPr lang="en-US" dirty="0"/>
              </a:p>
              <a:p>
                <a:pPr lvl="1">
                  <a:buClr>
                    <a:schemeClr val="tx1"/>
                  </a:buClr>
                </a:pPr>
                <a:r>
                  <a:rPr lang="en-US" dirty="0"/>
                  <a:t>Problem: </a:t>
                </a:r>
              </a:p>
              <a:p>
                <a:pPr lvl="2">
                  <a:buClr>
                    <a:schemeClr val="tx1"/>
                  </a:buClr>
                </a:pP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𝑒</m:t>
                    </m:r>
                    <m:r>
                      <a:rPr lang="en-US" b="0" i="1" smtClean="0">
                        <a:latin typeface="Cambria Math" panose="02040503050406030204" pitchFamily="18" charset="0"/>
                      </a:rPr>
                      <m:t>)</m:t>
                    </m:r>
                  </m:oMath>
                </a14:m>
                <a:r>
                  <a:rPr lang="en-US" dirty="0"/>
                  <a:t> is a series of numbers depending </a:t>
                </a:r>
                <a:br>
                  <a:rPr lang="en-US" dirty="0"/>
                </a:br>
                <a:r>
                  <a:rPr lang="en-US" dirty="0"/>
                  <a:t>on the value of </a:t>
                </a:r>
                <a14:m>
                  <m:oMath xmlns:m="http://schemas.openxmlformats.org/officeDocument/2006/math">
                    <m:r>
                      <a:rPr lang="en-US" i="1" dirty="0" smtClean="0">
                        <a:latin typeface="Cambria Math" panose="02040503050406030204" pitchFamily="18" charset="0"/>
                      </a:rPr>
                      <m:t>𝐵</m:t>
                    </m:r>
                  </m:oMath>
                </a14:m>
                <a:endParaRPr lang="en-US" dirty="0"/>
              </a:p>
              <a:p>
                <a:pPr lvl="1">
                  <a:buClr>
                    <a:schemeClr val="tx1"/>
                  </a:buClr>
                </a:pPr>
                <a:r>
                  <a:rPr lang="en-US" dirty="0"/>
                  <a:t>Solution:</a:t>
                </a:r>
              </a:p>
              <a:p>
                <a:pPr lvl="2">
                  <a:buClr>
                    <a:schemeClr val="tx1"/>
                  </a:buClr>
                </a:pPr>
                <a:r>
                  <a:rPr lang="en-US" dirty="0"/>
                  <a:t>Use arrays of numbers with appropriate operations</a:t>
                </a:r>
              </a:p>
              <a:p>
                <a:pPr lvl="2">
                  <a:buClr>
                    <a:schemeClr val="tx1"/>
                  </a:buClr>
                </a:pPr>
                <a:r>
                  <a:rPr lang="en-US" dirty="0"/>
                  <a:t>These are called </a:t>
                </a:r>
                <a:r>
                  <a:rPr lang="en-US" b="1" dirty="0">
                    <a:solidFill>
                      <a:schemeClr val="accent4"/>
                    </a:solidFill>
                  </a:rPr>
                  <a:t>factors</a:t>
                </a:r>
                <a:r>
                  <a:rPr lang="en-US" dirty="0"/>
                  <a:t> </a:t>
                </a:r>
              </a:p>
            </p:txBody>
          </p:sp>
        </mc:Choice>
        <mc:Fallback xmlns="">
          <p:sp>
            <p:nvSpPr>
              <p:cNvPr id="7" name="Content Placeholder 6">
                <a:extLst>
                  <a:ext uri="{FF2B5EF4-FFF2-40B4-BE49-F238E27FC236}">
                    <a16:creationId xmlns:a16="http://schemas.microsoft.com/office/drawing/2014/main" id="{88D493F6-5937-E534-CF47-4B64CB97710A}"/>
                  </a:ext>
                </a:extLst>
              </p:cNvPr>
              <p:cNvSpPr>
                <a:spLocks noGrp="1" noRot="1" noChangeAspect="1" noMove="1" noResize="1" noEditPoints="1" noAdjustHandles="1" noChangeArrowheads="1" noChangeShapeType="1" noTextEdit="1"/>
              </p:cNvSpPr>
              <p:nvPr>
                <p:ph idx="1"/>
              </p:nvPr>
            </p:nvSpPr>
            <p:spPr>
              <a:xfrm>
                <a:off x="497158" y="1590261"/>
                <a:ext cx="7673827" cy="4606139"/>
              </a:xfrm>
              <a:blipFill>
                <a:blip r:embed="rId2"/>
                <a:stretch>
                  <a:fillRect l="-115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53408A2-8D80-7F47-23DF-DDAAAC6CF6F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ECAA07B-D501-D37D-86CF-8C0C7F715956}"/>
              </a:ext>
            </a:extLst>
          </p:cNvPr>
          <p:cNvSpPr>
            <a:spLocks noGrp="1"/>
          </p:cNvSpPr>
          <p:nvPr>
            <p:ph type="sldNum" sz="quarter" idx="12"/>
          </p:nvPr>
        </p:nvSpPr>
        <p:spPr/>
        <p:txBody>
          <a:bodyPr/>
          <a:lstStyle/>
          <a:p>
            <a:fld id="{0C6CD854-DD62-6C4B-87F1-66B34D688D3F}" type="slidenum">
              <a:rPr lang="en-US" smtClean="0"/>
              <a:t>10</a:t>
            </a:fld>
            <a:endParaRPr lang="en-US"/>
          </a:p>
        </p:txBody>
      </p:sp>
      <p:pic>
        <p:nvPicPr>
          <p:cNvPr id="8" name="Picture 7" descr="Red and blue factors are first joined into a purple factor before being squeezed in a vice to produce a skinny purple vector, which is then joined with a green factor and squeezed in a vice again.">
            <a:extLst>
              <a:ext uri="{FF2B5EF4-FFF2-40B4-BE49-F238E27FC236}">
                <a16:creationId xmlns:a16="http://schemas.microsoft.com/office/drawing/2014/main" id="{10C8D564-46B9-8DA7-2EA3-DE823E65D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3785" y="2536066"/>
            <a:ext cx="4238963" cy="2422265"/>
          </a:xfrm>
          <a:prstGeom prst="rect">
            <a:avLst/>
          </a:prstGeom>
        </p:spPr>
      </p:pic>
    </p:spTree>
    <p:extLst>
      <p:ext uri="{BB962C8B-B14F-4D97-AF65-F5344CB8AC3E}">
        <p14:creationId xmlns:p14="http://schemas.microsoft.com/office/powerpoint/2010/main" val="135073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94486D-5E35-2AD0-1BBD-9AA43743A076}"/>
              </a:ext>
            </a:extLst>
          </p:cNvPr>
          <p:cNvSpPr>
            <a:spLocks noGrp="1"/>
          </p:cNvSpPr>
          <p:nvPr>
            <p:ph type="title"/>
          </p:nvPr>
        </p:nvSpPr>
        <p:spPr/>
        <p:txBody>
          <a:bodyPr>
            <a:normAutofit/>
          </a:bodyPr>
          <a:lstStyle/>
          <a:p>
            <a:r>
              <a:rPr lang="en-US" sz="3600" dirty="0"/>
              <a:t>Inference by Enumeration vs. Variable Elimination</a:t>
            </a:r>
          </a:p>
        </p:txBody>
      </p:sp>
      <p:sp>
        <p:nvSpPr>
          <p:cNvPr id="4" name="Date Placeholder 3">
            <a:extLst>
              <a:ext uri="{FF2B5EF4-FFF2-40B4-BE49-F238E27FC236}">
                <a16:creationId xmlns:a16="http://schemas.microsoft.com/office/drawing/2014/main" id="{37A9CB77-5C96-AFD7-6B16-A4F9BA48418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EBD0E0B-B25F-B1A3-9EA2-2942493436D7}"/>
              </a:ext>
            </a:extLst>
          </p:cNvPr>
          <p:cNvSpPr>
            <a:spLocks noGrp="1"/>
          </p:cNvSpPr>
          <p:nvPr>
            <p:ph type="sldNum" sz="quarter" idx="12"/>
          </p:nvPr>
        </p:nvSpPr>
        <p:spPr/>
        <p:txBody>
          <a:bodyPr/>
          <a:lstStyle/>
          <a:p>
            <a:fld id="{0C6CD854-DD62-6C4B-87F1-66B34D688D3F}" type="slidenum">
              <a:rPr lang="en-US" smtClean="0"/>
              <a:t>11</a:t>
            </a:fld>
            <a:endParaRPr lang="en-US"/>
          </a:p>
        </p:txBody>
      </p:sp>
      <p:pic>
        <p:nvPicPr>
          <p:cNvPr id="8" name="Picture 7" descr="Multiple factors are joined into a large polyhedron, which is then squeezed in a vice.">
            <a:extLst>
              <a:ext uri="{FF2B5EF4-FFF2-40B4-BE49-F238E27FC236}">
                <a16:creationId xmlns:a16="http://schemas.microsoft.com/office/drawing/2014/main" id="{ABDF91D9-422E-B85D-8645-C1D2B271D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558" y="2461845"/>
            <a:ext cx="5181600" cy="3454400"/>
          </a:xfrm>
          <a:prstGeom prst="rect">
            <a:avLst/>
          </a:prstGeom>
        </p:spPr>
      </p:pic>
      <p:pic>
        <p:nvPicPr>
          <p:cNvPr id="9" name="Picture 8" descr="Red and blue factors are first joined into a purple factor before being squeezed in a vice to produce a skinny purple vector, which is then joined with a green factor and squeezed in a vice again.">
            <a:extLst>
              <a:ext uri="{FF2B5EF4-FFF2-40B4-BE49-F238E27FC236}">
                <a16:creationId xmlns:a16="http://schemas.microsoft.com/office/drawing/2014/main" id="{84E42519-AD02-8896-3B79-C07B24397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842" y="2779345"/>
            <a:ext cx="5567369" cy="2819399"/>
          </a:xfrm>
          <a:prstGeom prst="rect">
            <a:avLst/>
          </a:prstGeom>
        </p:spPr>
      </p:pic>
      <p:sp>
        <p:nvSpPr>
          <p:cNvPr id="10" name="Rounded Rectangle 9">
            <a:extLst>
              <a:ext uri="{FF2B5EF4-FFF2-40B4-BE49-F238E27FC236}">
                <a16:creationId xmlns:a16="http://schemas.microsoft.com/office/drawing/2014/main" id="{5DAAC5B3-64BA-D373-7CF8-F1B000BEAF5B}"/>
              </a:ext>
            </a:extLst>
          </p:cNvPr>
          <p:cNvSpPr/>
          <p:nvPr/>
        </p:nvSpPr>
        <p:spPr>
          <a:xfrm>
            <a:off x="1599127" y="1665484"/>
            <a:ext cx="3282461" cy="562707"/>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Inference by Enumeration</a:t>
            </a:r>
          </a:p>
        </p:txBody>
      </p:sp>
      <p:sp>
        <p:nvSpPr>
          <p:cNvPr id="11" name="Rounded Rectangle 10">
            <a:extLst>
              <a:ext uri="{FF2B5EF4-FFF2-40B4-BE49-F238E27FC236}">
                <a16:creationId xmlns:a16="http://schemas.microsoft.com/office/drawing/2014/main" id="{9CE34D9E-8652-7CE4-4C5A-0476504BF28E}"/>
              </a:ext>
            </a:extLst>
          </p:cNvPr>
          <p:cNvSpPr/>
          <p:nvPr/>
        </p:nvSpPr>
        <p:spPr>
          <a:xfrm>
            <a:off x="7822215" y="1665484"/>
            <a:ext cx="2644625" cy="562707"/>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Variable Elimination</a:t>
            </a:r>
          </a:p>
        </p:txBody>
      </p:sp>
      <p:sp>
        <p:nvSpPr>
          <p:cNvPr id="12" name="TextBox 11">
            <a:extLst>
              <a:ext uri="{FF2B5EF4-FFF2-40B4-BE49-F238E27FC236}">
                <a16:creationId xmlns:a16="http://schemas.microsoft.com/office/drawing/2014/main" id="{4C575FD1-0A49-E06F-E3BE-875EE541A0AC}"/>
              </a:ext>
            </a:extLst>
          </p:cNvPr>
          <p:cNvSpPr txBox="1"/>
          <p:nvPr/>
        </p:nvSpPr>
        <p:spPr>
          <a:xfrm>
            <a:off x="2031564" y="6025305"/>
            <a:ext cx="2417585" cy="369332"/>
          </a:xfrm>
          <a:prstGeom prst="rect">
            <a:avLst/>
          </a:prstGeom>
          <a:noFill/>
        </p:spPr>
        <p:txBody>
          <a:bodyPr wrap="none" rtlCol="0">
            <a:spAutoFit/>
          </a:bodyPr>
          <a:lstStyle/>
          <a:p>
            <a:pPr algn="ctr"/>
            <a:r>
              <a:rPr lang="en-US" i="1" dirty="0"/>
              <a:t>join, then marginalize</a:t>
            </a:r>
          </a:p>
        </p:txBody>
      </p:sp>
      <p:sp>
        <p:nvSpPr>
          <p:cNvPr id="13" name="TextBox 12">
            <a:extLst>
              <a:ext uri="{FF2B5EF4-FFF2-40B4-BE49-F238E27FC236}">
                <a16:creationId xmlns:a16="http://schemas.microsoft.com/office/drawing/2014/main" id="{D3A10023-415E-943F-34E2-278A64517A41}"/>
              </a:ext>
            </a:extLst>
          </p:cNvPr>
          <p:cNvSpPr txBox="1"/>
          <p:nvPr/>
        </p:nvSpPr>
        <p:spPr>
          <a:xfrm>
            <a:off x="7914639" y="6025305"/>
            <a:ext cx="2459776" cy="369332"/>
          </a:xfrm>
          <a:prstGeom prst="rect">
            <a:avLst/>
          </a:prstGeom>
          <a:noFill/>
        </p:spPr>
        <p:txBody>
          <a:bodyPr wrap="none" rtlCol="0">
            <a:spAutoFit/>
          </a:bodyPr>
          <a:lstStyle/>
          <a:p>
            <a:pPr algn="ctr"/>
            <a:r>
              <a:rPr lang="en-US" i="1" dirty="0"/>
              <a:t>marginalize as you go</a:t>
            </a:r>
          </a:p>
        </p:txBody>
      </p:sp>
    </p:spTree>
    <p:extLst>
      <p:ext uri="{BB962C8B-B14F-4D97-AF65-F5344CB8AC3E}">
        <p14:creationId xmlns:p14="http://schemas.microsoft.com/office/powerpoint/2010/main" val="3110995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CDAC0-CCC3-B5EA-00FC-2B620F342D58}"/>
              </a:ext>
            </a:extLst>
          </p:cNvPr>
          <p:cNvSpPr>
            <a:spLocks noGrp="1"/>
          </p:cNvSpPr>
          <p:nvPr>
            <p:ph type="title"/>
          </p:nvPr>
        </p:nvSpPr>
        <p:spPr/>
        <p:txBody>
          <a:bodyPr/>
          <a:lstStyle/>
          <a:p>
            <a:r>
              <a:rPr lang="en-US" dirty="0"/>
              <a:t>Factor Zoo</a:t>
            </a:r>
          </a:p>
        </p:txBody>
      </p:sp>
      <p:sp>
        <p:nvSpPr>
          <p:cNvPr id="4" name="Date Placeholder 3">
            <a:extLst>
              <a:ext uri="{FF2B5EF4-FFF2-40B4-BE49-F238E27FC236}">
                <a16:creationId xmlns:a16="http://schemas.microsoft.com/office/drawing/2014/main" id="{0F358853-F7AB-B751-34EC-E531B9554F3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1B5DF89-1B6C-67A0-73FF-95D8240A808F}"/>
              </a:ext>
            </a:extLst>
          </p:cNvPr>
          <p:cNvSpPr>
            <a:spLocks noGrp="1"/>
          </p:cNvSpPr>
          <p:nvPr>
            <p:ph type="sldNum" sz="quarter" idx="12"/>
          </p:nvPr>
        </p:nvSpPr>
        <p:spPr/>
        <p:txBody>
          <a:bodyPr/>
          <a:lstStyle/>
          <a:p>
            <a:fld id="{0C6CD854-DD62-6C4B-87F1-66B34D688D3F}" type="slidenum">
              <a:rPr lang="en-US" smtClean="0"/>
              <a:t>12</a:t>
            </a:fld>
            <a:endParaRPr lang="en-US"/>
          </a:p>
        </p:txBody>
      </p:sp>
      <p:pic>
        <p:nvPicPr>
          <p:cNvPr id="6" name="Picture 5" descr="Illustration of a “Zoo” containing four enclosures for mysterious dragon-dinosaur creatures.">
            <a:extLst>
              <a:ext uri="{FF2B5EF4-FFF2-40B4-BE49-F238E27FC236}">
                <a16:creationId xmlns:a16="http://schemas.microsoft.com/office/drawing/2014/main" id="{D77C4089-710A-91EF-8A1A-DD733C0DB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0470" y="1431831"/>
            <a:ext cx="7171057" cy="4906108"/>
          </a:xfrm>
          <a:prstGeom prst="rect">
            <a:avLst/>
          </a:prstGeom>
        </p:spPr>
      </p:pic>
    </p:spTree>
    <p:extLst>
      <p:ext uri="{BB962C8B-B14F-4D97-AF65-F5344CB8AC3E}">
        <p14:creationId xmlns:p14="http://schemas.microsoft.com/office/powerpoint/2010/main" val="528119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AC4BDB-44A3-BE4A-F3B9-0BB8AF9E6473}"/>
              </a:ext>
            </a:extLst>
          </p:cNvPr>
          <p:cNvSpPr>
            <a:spLocks noGrp="1"/>
          </p:cNvSpPr>
          <p:nvPr>
            <p:ph type="title"/>
          </p:nvPr>
        </p:nvSpPr>
        <p:spPr/>
        <p:txBody>
          <a:bodyPr/>
          <a:lstStyle/>
          <a:p>
            <a:r>
              <a:rPr lang="en-US" dirty="0"/>
              <a:t>Joint Factors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7BAD9896-A18B-B470-4667-0164C478DDBF}"/>
                  </a:ext>
                </a:extLst>
              </p:cNvPr>
              <p:cNvSpPr>
                <a:spLocks noGrp="1"/>
              </p:cNvSpPr>
              <p:nvPr>
                <p:ph idx="1"/>
              </p:nvPr>
            </p:nvSpPr>
            <p:spPr/>
            <p:txBody>
              <a:bodyPr>
                <a:noAutofit/>
              </a:bodyPr>
              <a:lstStyle/>
              <a:p>
                <a:r>
                  <a:rPr lang="en-US" dirty="0"/>
                  <a:t>Joint Distribution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endParaRPr lang="en-US" i="1" dirty="0"/>
              </a:p>
              <a:p>
                <a:pPr lvl="1"/>
                <a:r>
                  <a:rPr lang="en-US" dirty="0"/>
                  <a:t>Entries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for all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oMath>
                </a14:m>
                <a:r>
                  <a:rPr lang="en-US" dirty="0"/>
                  <a:t> </a:t>
                </a:r>
              </a:p>
              <a:p>
                <a:pPr lvl="1"/>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𝑌</m:t>
                    </m:r>
                    <m:r>
                      <a:rPr lang="en-US" b="0" i="1" smtClean="0">
                        <a:latin typeface="Cambria Math" panose="02040503050406030204" pitchFamily="18" charset="0"/>
                        <a:ea typeface="Cambria Math" panose="02040503050406030204" pitchFamily="18" charset="0"/>
                      </a:rPr>
                      <m:t>|</m:t>
                    </m:r>
                  </m:oMath>
                </a14:m>
                <a:r>
                  <a:rPr lang="en-US" dirty="0"/>
                  <a:t> matrix</a:t>
                </a:r>
              </a:p>
              <a:p>
                <a:pPr lvl="1"/>
                <a14:m>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e>
                    </m:nary>
                    <m:r>
                      <a:rPr lang="en-US" b="0" i="1" smtClean="0">
                        <a:latin typeface="Cambria Math" panose="02040503050406030204" pitchFamily="18" charset="0"/>
                      </a:rPr>
                      <m:t>=1</m:t>
                    </m:r>
                  </m:oMath>
                </a14:m>
                <a:endParaRPr lang="en-US" i="1" dirty="0"/>
              </a:p>
              <a:p>
                <a:r>
                  <a:rPr lang="en-US" dirty="0"/>
                  <a:t>Projected Joint Distribution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endParaRPr lang="en-US" i="1" dirty="0"/>
              </a:p>
              <a:p>
                <a:pPr lvl="1"/>
                <a:r>
                  <a:rPr lang="en-US" dirty="0"/>
                  <a:t>Slice of the joint distribution</a:t>
                </a:r>
              </a:p>
              <a:p>
                <a:pPr lvl="1"/>
                <a:r>
                  <a:rPr lang="en-US" dirty="0"/>
                  <a:t>Entries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for fixed </a:t>
                </a:r>
                <a14:m>
                  <m:oMath xmlns:m="http://schemas.openxmlformats.org/officeDocument/2006/math">
                    <m:r>
                      <a:rPr lang="en-US" b="0" i="1" smtClean="0">
                        <a:latin typeface="Cambria Math" panose="02040503050406030204" pitchFamily="18" charset="0"/>
                      </a:rPr>
                      <m:t>𝑥</m:t>
                    </m:r>
                  </m:oMath>
                </a14:m>
                <a:r>
                  <a:rPr lang="en-US" dirty="0"/>
                  <a:t>, all </a:t>
                </a:r>
                <a14:m>
                  <m:oMath xmlns:m="http://schemas.openxmlformats.org/officeDocument/2006/math">
                    <m:r>
                      <a:rPr lang="en-US" b="0" i="1" smtClean="0">
                        <a:latin typeface="Cambria Math" panose="02040503050406030204" pitchFamily="18" charset="0"/>
                      </a:rPr>
                      <m:t>𝑦</m:t>
                    </m:r>
                  </m:oMath>
                </a14:m>
                <a:endParaRPr lang="en-US" i="1" dirty="0"/>
              </a:p>
              <a:p>
                <a:pPr lvl="1"/>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oMath>
                </a14:m>
                <a:r>
                  <a:rPr lang="en-US" i="1" dirty="0"/>
                  <a:t>-</a:t>
                </a:r>
                <a:r>
                  <a:rPr lang="en-US" dirty="0"/>
                  <a:t>element vector</a:t>
                </a:r>
                <a:endParaRPr lang="en-US" i="1" dirty="0"/>
              </a:p>
              <a:p>
                <a:pPr lvl="1"/>
                <a14:m>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𝑦</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e>
                    </m:nary>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7BAD9896-A18B-B470-4667-0164C478DDBF}"/>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D4BA0E0-7C11-21D5-E5C3-B3440B25761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8351D97-7640-2C1F-D9FB-5A5BB6958E2E}"/>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8" name="Picture 7" descr="Three robots look through a glass enclosure at a multicolored creature with eight dragon heads.">
            <a:extLst>
              <a:ext uri="{FF2B5EF4-FFF2-40B4-BE49-F238E27FC236}">
                <a16:creationId xmlns:a16="http://schemas.microsoft.com/office/drawing/2014/main" id="{ACC880A4-2488-B0DF-ECD6-50B207238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132" y="1992153"/>
            <a:ext cx="4549338" cy="3802354"/>
          </a:xfrm>
          <a:prstGeom prst="rect">
            <a:avLst/>
          </a:prstGeom>
        </p:spPr>
      </p:pic>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6C366132-883D-2599-D0A8-038421763451}"/>
                  </a:ext>
                </a:extLst>
              </p:cNvPr>
              <p:cNvGraphicFramePr>
                <a:graphicFrameLocks noGrp="1"/>
              </p:cNvGraphicFramePr>
              <p:nvPr>
                <p:extLst>
                  <p:ext uri="{D42A27DB-BD31-4B8C-83A1-F6EECF244321}">
                    <p14:modId xmlns:p14="http://schemas.microsoft.com/office/powerpoint/2010/main" val="564643490"/>
                  </p:ext>
                </p:extLst>
              </p:nvPr>
            </p:nvGraphicFramePr>
            <p:xfrm>
              <a:off x="4839869" y="2176506"/>
              <a:ext cx="1813173"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gridCol w="604391">
                      <a:extLst>
                        <a:ext uri="{9D8B030D-6E8A-4147-A177-3AD203B41FA5}">
                          <a16:colId xmlns:a16="http://schemas.microsoft.com/office/drawing/2014/main" val="1671320983"/>
                        </a:ext>
                      </a:extLst>
                    </a:gridCol>
                  </a:tblGrid>
                  <a:tr h="205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𝐬𝐮𝐧</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2966697"/>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0.1</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0.2</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9" name="Table 8">
                <a:extLst>
                  <a:ext uri="{FF2B5EF4-FFF2-40B4-BE49-F238E27FC236}">
                    <a16:creationId xmlns:a16="http://schemas.microsoft.com/office/drawing/2014/main" id="{6C366132-883D-2599-D0A8-038421763451}"/>
                  </a:ext>
                </a:extLst>
              </p:cNvPr>
              <p:cNvGraphicFramePr>
                <a:graphicFrameLocks noGrp="1"/>
              </p:cNvGraphicFramePr>
              <p:nvPr>
                <p:extLst>
                  <p:ext uri="{D42A27DB-BD31-4B8C-83A1-F6EECF244321}">
                    <p14:modId xmlns:p14="http://schemas.microsoft.com/office/powerpoint/2010/main" val="564643490"/>
                  </p:ext>
                </p:extLst>
              </p:nvPr>
            </p:nvGraphicFramePr>
            <p:xfrm>
              <a:off x="4839869" y="2176506"/>
              <a:ext cx="1813173"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gridCol w="604391">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5263" r="-202083" b="-21578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4255" t="-5263" r="-106383" b="-21578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5263" r="-4167" b="-215789"/>
                          </a:stretch>
                        </a:blipFill>
                      </a:tcPr>
                    </a:tc>
                    <a:extLst>
                      <a:ext uri="{0D108BD9-81ED-4DB2-BD59-A6C34878D82A}">
                        <a16:rowId xmlns:a16="http://schemas.microsoft.com/office/drawing/2014/main" val="982966697"/>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100000" r="-2020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4255" t="-100000" r="-1063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100000" r="-4167" b="-105000"/>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210526" r="-202083" b="-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4255" t="-210526" r="-106383" b="-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210526" r="-4167" b="-10526"/>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789EACFC-FECD-F02A-AD39-2F27305301FD}"/>
                  </a:ext>
                </a:extLst>
              </p:cNvPr>
              <p:cNvGraphicFramePr>
                <a:graphicFrameLocks noGrp="1"/>
              </p:cNvGraphicFramePr>
              <p:nvPr>
                <p:extLst>
                  <p:ext uri="{D42A27DB-BD31-4B8C-83A1-F6EECF244321}">
                    <p14:modId xmlns:p14="http://schemas.microsoft.com/office/powerpoint/2010/main" val="851102141"/>
                  </p:ext>
                </p:extLst>
              </p:nvPr>
            </p:nvGraphicFramePr>
            <p:xfrm>
              <a:off x="4839869" y="4622872"/>
              <a:ext cx="1813170" cy="48768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m:rPr>
                                    <m:sty m:val="p"/>
                                  </m:rPr>
                                  <a:rPr lang="en-US" sz="1000" b="0" i="0" u="none" smtClean="0">
                                    <a:solidFill>
                                      <a:schemeClr val="tx1"/>
                                    </a:solidFill>
                                    <a:latin typeface="Cambria Math" panose="02040503050406030204" pitchFamily="18" charset="0"/>
                                  </a:rPr>
                                  <m:t>cold</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0.2</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0350519"/>
                      </a:ext>
                    </a:extLst>
                  </a:tr>
                </a:tbl>
              </a:graphicData>
            </a:graphic>
          </p:graphicFrame>
        </mc:Choice>
        <mc:Fallback xmlns="">
          <p:graphicFrame>
            <p:nvGraphicFramePr>
              <p:cNvPr id="10" name="Table 9">
                <a:extLst>
                  <a:ext uri="{FF2B5EF4-FFF2-40B4-BE49-F238E27FC236}">
                    <a16:creationId xmlns:a16="http://schemas.microsoft.com/office/drawing/2014/main" id="{789EACFC-FECD-F02A-AD39-2F27305301FD}"/>
                  </a:ext>
                </a:extLst>
              </p:cNvPr>
              <p:cNvGraphicFramePr>
                <a:graphicFrameLocks noGrp="1"/>
              </p:cNvGraphicFramePr>
              <p:nvPr>
                <p:extLst>
                  <p:ext uri="{D42A27DB-BD31-4B8C-83A1-F6EECF244321}">
                    <p14:modId xmlns:p14="http://schemas.microsoft.com/office/powerpoint/2010/main" val="851102141"/>
                  </p:ext>
                </p:extLst>
              </p:nvPr>
            </p:nvGraphicFramePr>
            <p:xfrm>
              <a:off x="4839869" y="4622872"/>
              <a:ext cx="1813170" cy="48768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t="-5000" r="-202083" b="-1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4255" t="-5000" r="-106383" b="-1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0000" t="-5000" r="-4167" b="-1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t="-110526" r="-202083" b="-526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4255" t="-110526" r="-106383" b="-526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0000" t="-110526" r="-4167" b="-5263"/>
                          </a:stretch>
                        </a:blipFill>
                      </a:tcPr>
                    </a:tc>
                    <a:extLst>
                      <a:ext uri="{0D108BD9-81ED-4DB2-BD59-A6C34878D82A}">
                        <a16:rowId xmlns:a16="http://schemas.microsoft.com/office/drawing/2014/main" val="1690350519"/>
                      </a:ext>
                    </a:extLst>
                  </a:tr>
                </a:tbl>
              </a:graphicData>
            </a:graphic>
          </p:graphicFrame>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C2DBF5C-E8BC-7151-6626-ED080ACC737B}"/>
                  </a:ext>
                </a:extLst>
              </p:cNvPr>
              <p:cNvSpPr txBox="1"/>
              <p:nvPr/>
            </p:nvSpPr>
            <p:spPr>
              <a:xfrm>
                <a:off x="5225863" y="1672151"/>
                <a:ext cx="104118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oMath>
                  </m:oMathPara>
                </a14:m>
                <a:endParaRPr lang="en-US" dirty="0"/>
              </a:p>
            </p:txBody>
          </p:sp>
        </mc:Choice>
        <mc:Fallback xmlns="">
          <p:sp>
            <p:nvSpPr>
              <p:cNvPr id="11" name="TextBox 10">
                <a:extLst>
                  <a:ext uri="{FF2B5EF4-FFF2-40B4-BE49-F238E27FC236}">
                    <a16:creationId xmlns:a16="http://schemas.microsoft.com/office/drawing/2014/main" id="{5C2DBF5C-E8BC-7151-6626-ED080ACC737B}"/>
                  </a:ext>
                </a:extLst>
              </p:cNvPr>
              <p:cNvSpPr txBox="1">
                <a:spLocks noRot="1" noChangeAspect="1" noMove="1" noResize="1" noEditPoints="1" noAdjustHandles="1" noChangeArrowheads="1" noChangeShapeType="1" noTextEdit="1"/>
              </p:cNvSpPr>
              <p:nvPr/>
            </p:nvSpPr>
            <p:spPr>
              <a:xfrm>
                <a:off x="5225863" y="1672151"/>
                <a:ext cx="1041182" cy="369332"/>
              </a:xfrm>
              <a:prstGeom prst="rect">
                <a:avLst/>
              </a:prstGeom>
              <a:blipFill>
                <a:blip r:embed="rId6"/>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1197709-0895-5DCC-15A5-BB30F0E35192}"/>
                  </a:ext>
                </a:extLst>
              </p:cNvPr>
              <p:cNvSpPr txBox="1"/>
              <p:nvPr/>
            </p:nvSpPr>
            <p:spPr>
              <a:xfrm>
                <a:off x="5076463" y="4093590"/>
                <a:ext cx="133998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m:rPr>
                          <m:sty m:val="p"/>
                        </m:rPr>
                        <a:rPr lang="en-US" b="0" i="0" smtClean="0">
                          <a:latin typeface="Cambria Math" panose="02040503050406030204" pitchFamily="18" charset="0"/>
                        </a:rPr>
                        <m:t>cold</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oMath>
                  </m:oMathPara>
                </a14:m>
                <a:endParaRPr lang="en-US" dirty="0"/>
              </a:p>
            </p:txBody>
          </p:sp>
        </mc:Choice>
        <mc:Fallback xmlns="">
          <p:sp>
            <p:nvSpPr>
              <p:cNvPr id="12" name="TextBox 11">
                <a:extLst>
                  <a:ext uri="{FF2B5EF4-FFF2-40B4-BE49-F238E27FC236}">
                    <a16:creationId xmlns:a16="http://schemas.microsoft.com/office/drawing/2014/main" id="{E1197709-0895-5DCC-15A5-BB30F0E35192}"/>
                  </a:ext>
                </a:extLst>
              </p:cNvPr>
              <p:cNvSpPr txBox="1">
                <a:spLocks noRot="1" noChangeAspect="1" noMove="1" noResize="1" noEditPoints="1" noAdjustHandles="1" noChangeArrowheads="1" noChangeShapeType="1" noTextEdit="1"/>
              </p:cNvSpPr>
              <p:nvPr/>
            </p:nvSpPr>
            <p:spPr>
              <a:xfrm>
                <a:off x="5076463" y="4093590"/>
                <a:ext cx="1339982" cy="369332"/>
              </a:xfrm>
              <a:prstGeom prst="rect">
                <a:avLst/>
              </a:prstGeom>
              <a:blipFill>
                <a:blip r:embed="rId7"/>
                <a:stretch>
                  <a:fillRect b="-10000"/>
                </a:stretch>
              </a:blipFill>
            </p:spPr>
            <p:txBody>
              <a:bodyPr/>
              <a:lstStyle/>
              <a:p>
                <a:r>
                  <a:rPr lang="en-US">
                    <a:noFill/>
                  </a:rPr>
                  <a:t> </a:t>
                </a:r>
              </a:p>
            </p:txBody>
          </p:sp>
        </mc:Fallback>
      </mc:AlternateContent>
      <p:sp>
        <p:nvSpPr>
          <p:cNvPr id="13" name="Rounded Rectangle 12">
            <a:extLst>
              <a:ext uri="{FF2B5EF4-FFF2-40B4-BE49-F238E27FC236}">
                <a16:creationId xmlns:a16="http://schemas.microsoft.com/office/drawing/2014/main" id="{80871E21-2232-654A-3E9E-837E29FD5C0F}"/>
              </a:ext>
            </a:extLst>
          </p:cNvPr>
          <p:cNvSpPr/>
          <p:nvPr/>
        </p:nvSpPr>
        <p:spPr>
          <a:xfrm>
            <a:off x="1047710" y="5596152"/>
            <a:ext cx="5892786" cy="609600"/>
          </a:xfrm>
          <a:prstGeom prst="round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Number of variables (capital letters) = </a:t>
            </a:r>
            <a:r>
              <a:rPr lang="en-US" b="1" dirty="0">
                <a:solidFill>
                  <a:schemeClr val="tx1"/>
                </a:solidFill>
              </a:rPr>
              <a:t>dimensionality</a:t>
            </a:r>
          </a:p>
        </p:txBody>
      </p:sp>
    </p:spTree>
    <p:extLst>
      <p:ext uri="{BB962C8B-B14F-4D97-AF65-F5344CB8AC3E}">
        <p14:creationId xmlns:p14="http://schemas.microsoft.com/office/powerpoint/2010/main" val="38456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C7723-75EC-2C15-1B60-987F7070C7B9}"/>
              </a:ext>
            </a:extLst>
          </p:cNvPr>
          <p:cNvSpPr>
            <a:spLocks noGrp="1"/>
          </p:cNvSpPr>
          <p:nvPr>
            <p:ph type="title"/>
          </p:nvPr>
        </p:nvSpPr>
        <p:spPr/>
        <p:txBody>
          <a:bodyPr/>
          <a:lstStyle/>
          <a:p>
            <a:r>
              <a:rPr lang="en-US" dirty="0"/>
              <a:t>Conditional Factors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D93B942-A396-0754-BA04-44A1477B0D10}"/>
                  </a:ext>
                </a:extLst>
              </p:cNvPr>
              <p:cNvSpPr>
                <a:spLocks noGrp="1"/>
              </p:cNvSpPr>
              <p:nvPr>
                <p:ph idx="1"/>
              </p:nvPr>
            </p:nvSpPr>
            <p:spPr/>
            <p:txBody>
              <a:bodyPr>
                <a:normAutofit fontScale="92500" lnSpcReduction="10000"/>
              </a:bodyPr>
              <a:lstStyle/>
              <a:p>
                <a:r>
                  <a:rPr lang="en-US" dirty="0"/>
                  <a:t>Single Conditional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endParaRPr lang="en-US" dirty="0"/>
              </a:p>
              <a:p>
                <a:pPr lvl="1"/>
                <a:r>
                  <a:rPr lang="en-US" dirty="0"/>
                  <a:t>Entries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for fixed </a:t>
                </a:r>
                <a14:m>
                  <m:oMath xmlns:m="http://schemas.openxmlformats.org/officeDocument/2006/math">
                    <m:r>
                      <a:rPr lang="en-US" b="0" i="1" smtClean="0">
                        <a:latin typeface="Cambria Math" panose="02040503050406030204" pitchFamily="18" charset="0"/>
                      </a:rPr>
                      <m:t>𝑦</m:t>
                    </m:r>
                  </m:oMath>
                </a14:m>
                <a:r>
                  <a:rPr lang="en-US" dirty="0"/>
                  <a:t>, all </a:t>
                </a:r>
                <a14:m>
                  <m:oMath xmlns:m="http://schemas.openxmlformats.org/officeDocument/2006/math">
                    <m:r>
                      <a:rPr lang="en-US" b="0" i="1" smtClean="0">
                        <a:latin typeface="Cambria Math" panose="02040503050406030204" pitchFamily="18" charset="0"/>
                      </a:rPr>
                      <m:t>𝑥</m:t>
                    </m:r>
                  </m:oMath>
                </a14:m>
                <a:endParaRPr lang="en-US" dirty="0"/>
              </a:p>
              <a:p>
                <a:pPr lvl="1"/>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oMath>
                </a14:m>
                <a:r>
                  <a:rPr lang="en-US" dirty="0">
                    <a:latin typeface="+mn-lt"/>
                  </a:rPr>
                  <a:t>-element vector</a:t>
                </a:r>
              </a:p>
              <a:p>
                <a:pPr lvl="1"/>
                <a14:m>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𝑥</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e>
                            <m:r>
                              <a:rPr lang="en-US" b="0" i="1" smtClean="0">
                                <a:latin typeface="Cambria Math" panose="02040503050406030204" pitchFamily="18" charset="0"/>
                              </a:rPr>
                              <m:t>𝑦</m:t>
                            </m:r>
                          </m:e>
                        </m:d>
                      </m:e>
                    </m:nary>
                    <m:r>
                      <a:rPr lang="en-US" b="0" i="1" smtClean="0">
                        <a:latin typeface="Cambria Math" panose="02040503050406030204" pitchFamily="18" charset="0"/>
                      </a:rPr>
                      <m:t>=1</m:t>
                    </m:r>
                  </m:oMath>
                </a14:m>
                <a:endParaRPr lang="en-US" dirty="0"/>
              </a:p>
              <a:p>
                <a:r>
                  <a:rPr lang="en-US" dirty="0"/>
                  <a:t>Family of Conditionals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endParaRPr lang="en-US" dirty="0"/>
              </a:p>
              <a:p>
                <a:pPr lvl="1"/>
                <a:r>
                  <a:rPr lang="en-US" dirty="0"/>
                  <a:t>Entries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oMath>
                </a14:m>
                <a:r>
                  <a:rPr lang="en-US" dirty="0"/>
                  <a:t> for all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oMath>
                </a14:m>
                <a:endParaRPr lang="en-US" dirty="0"/>
              </a:p>
              <a:p>
                <a:pPr lvl="1"/>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𝑌</m:t>
                    </m:r>
                    <m:r>
                      <a:rPr lang="en-US" b="0" i="1" smtClean="0">
                        <a:latin typeface="Cambria Math" panose="02040503050406030204" pitchFamily="18" charset="0"/>
                        <a:ea typeface="Cambria Math" panose="02040503050406030204" pitchFamily="18" charset="0"/>
                      </a:rPr>
                      <m:t>|</m:t>
                    </m:r>
                  </m:oMath>
                </a14:m>
                <a:r>
                  <a:rPr lang="en-US" i="1" dirty="0">
                    <a:latin typeface="+mn-lt"/>
                  </a:rPr>
                  <a:t> </a:t>
                </a:r>
                <a:r>
                  <a:rPr lang="en-US" dirty="0">
                    <a:latin typeface="+mn-lt"/>
                  </a:rPr>
                  <a:t>matrix</a:t>
                </a:r>
                <a:endParaRPr lang="en-US" i="1" dirty="0">
                  <a:latin typeface="+mn-lt"/>
                </a:endParaRPr>
              </a:p>
              <a:p>
                <a:pPr lvl="1"/>
                <a14:m>
                  <m:oMath xmlns:m="http://schemas.openxmlformats.org/officeDocument/2006/math">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e>
                    </m:nary>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𝑥</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e>
                            <m:r>
                              <a:rPr lang="en-US" b="0" i="1" smtClean="0">
                                <a:latin typeface="Cambria Math" panose="02040503050406030204" pitchFamily="18" charset="0"/>
                                <a:ea typeface="Cambria Math" panose="02040503050406030204" pitchFamily="18" charset="0"/>
                              </a:rPr>
                              <m:t>𝑦</m:t>
                            </m:r>
                          </m:e>
                        </m:d>
                      </m:e>
                    </m:nary>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𝑌</m:t>
                    </m:r>
                    <m:r>
                      <a:rPr lang="en-US" b="0" i="1" smtClean="0">
                        <a:latin typeface="Cambria Math" panose="02040503050406030204" pitchFamily="18" charset="0"/>
                        <a:ea typeface="Cambria Math" panose="02040503050406030204" pitchFamily="18" charset="0"/>
                      </a:rPr>
                      <m:t>|</m:t>
                    </m:r>
                  </m:oMath>
                </a14:m>
                <a:endParaRPr lang="en-US" dirty="0"/>
              </a:p>
              <a:p>
                <a:r>
                  <a:rPr lang="en-US" dirty="0"/>
                  <a:t>Specified Family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endParaRPr lang="en-US" dirty="0"/>
              </a:p>
              <a:p>
                <a:pPr lvl="1"/>
                <a:r>
                  <a:rPr lang="en-US" dirty="0"/>
                  <a:t>Entries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e>
                        <m:r>
                          <a:rPr lang="en-US" b="0" i="1" smtClean="0">
                            <a:latin typeface="Cambria Math" panose="02040503050406030204" pitchFamily="18" charset="0"/>
                          </a:rPr>
                          <m:t>𝑦</m:t>
                        </m:r>
                      </m:e>
                    </m:d>
                  </m:oMath>
                </a14:m>
                <a:r>
                  <a:rPr lang="en-US" dirty="0"/>
                  <a:t> for fixed </a:t>
                </a:r>
                <a14:m>
                  <m:oMath xmlns:m="http://schemas.openxmlformats.org/officeDocument/2006/math">
                    <m:r>
                      <a:rPr lang="en-US" b="0" i="1" smtClean="0">
                        <a:latin typeface="Cambria Math" panose="02040503050406030204" pitchFamily="18" charset="0"/>
                      </a:rPr>
                      <m:t>𝑥</m:t>
                    </m:r>
                  </m:oMath>
                </a14:m>
                <a:r>
                  <a:rPr lang="en-US" dirty="0"/>
                  <a:t>, all </a:t>
                </a:r>
                <a14:m>
                  <m:oMath xmlns:m="http://schemas.openxmlformats.org/officeDocument/2006/math">
                    <m:r>
                      <a:rPr lang="en-US" b="0" i="1" smtClean="0">
                        <a:latin typeface="Cambria Math" panose="02040503050406030204" pitchFamily="18" charset="0"/>
                      </a:rPr>
                      <m:t>𝑦</m:t>
                    </m:r>
                  </m:oMath>
                </a14:m>
                <a:endParaRPr lang="en-US" dirty="0"/>
              </a:p>
              <a:p>
                <a:pPr lvl="1"/>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t>-element vector</a:t>
                </a:r>
              </a:p>
              <a:p>
                <a:pPr lvl="1"/>
                <a14:m>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𝑦</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e>
                    </m:nary>
                    <m:r>
                      <a:rPr lang="en-US" b="0" i="1" smtClean="0">
                        <a:latin typeface="Cambria Math" panose="02040503050406030204" pitchFamily="18" charset="0"/>
                      </a:rPr>
                      <m:t>= ?</m:t>
                    </m:r>
                  </m:oMath>
                </a14:m>
                <a:endParaRPr lang="en-US" dirty="0"/>
              </a:p>
            </p:txBody>
          </p:sp>
        </mc:Choice>
        <mc:Fallback xmlns="">
          <p:sp>
            <p:nvSpPr>
              <p:cNvPr id="3" name="Content Placeholder 2">
                <a:extLst>
                  <a:ext uri="{FF2B5EF4-FFF2-40B4-BE49-F238E27FC236}">
                    <a16:creationId xmlns:a16="http://schemas.microsoft.com/office/drawing/2014/main" id="{0D93B942-A396-0754-BA04-44A1477B0D10}"/>
                  </a:ext>
                </a:extLst>
              </p:cNvPr>
              <p:cNvSpPr>
                <a:spLocks noGrp="1" noRot="1" noChangeAspect="1" noMove="1" noResize="1" noEditPoints="1" noAdjustHandles="1" noChangeArrowheads="1" noChangeShapeType="1" noTextEdit="1"/>
              </p:cNvSpPr>
              <p:nvPr>
                <p:ph idx="1"/>
              </p:nvPr>
            </p:nvSpPr>
            <p:spPr>
              <a:blipFill>
                <a:blip r:embed="rId2"/>
                <a:stretch>
                  <a:fillRect l="-680" b="-1157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8954D90-E581-B91B-8CC3-098C492B0CE2}"/>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16C81F41-A7BA-2103-CED6-9EEF5FD09183}"/>
              </a:ext>
            </a:extLst>
          </p:cNvPr>
          <p:cNvSpPr>
            <a:spLocks noGrp="1"/>
          </p:cNvSpPr>
          <p:nvPr>
            <p:ph type="sldNum" sz="quarter" idx="12"/>
          </p:nvPr>
        </p:nvSpPr>
        <p:spPr/>
        <p:txBody>
          <a:bodyPr/>
          <a:lstStyle/>
          <a:p>
            <a:fld id="{0C6CD854-DD62-6C4B-87F1-66B34D688D3F}" type="slidenum">
              <a:rPr lang="en-US" smtClean="0"/>
              <a:t>14</a:t>
            </a:fld>
            <a:endParaRPr lang="en-US"/>
          </a:p>
        </p:txBody>
      </p:sp>
      <p:pic>
        <p:nvPicPr>
          <p:cNvPr id="6" name="Picture 5" descr="The blue wheeled robot looks through a glass enclosure at five sets of creatures, each with different tail colors but the same set of three differently-colored heads sprouting from a single body.">
            <a:extLst>
              <a:ext uri="{FF2B5EF4-FFF2-40B4-BE49-F238E27FC236}">
                <a16:creationId xmlns:a16="http://schemas.microsoft.com/office/drawing/2014/main" id="{A705F857-689D-16B9-5C2A-BABF2C2B8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2391" y="2825149"/>
            <a:ext cx="3197437" cy="1953776"/>
          </a:xfrm>
          <a:prstGeom prst="rect">
            <a:avLst/>
          </a:prstGeom>
        </p:spPr>
      </p:pic>
      <p:pic>
        <p:nvPicPr>
          <p:cNvPr id="7" name="Picture 6" descr="The robot with a computerized brain looks at a creature with a single body and orange tail, but three different dragon heads sprouting from the same body.">
            <a:extLst>
              <a:ext uri="{FF2B5EF4-FFF2-40B4-BE49-F238E27FC236}">
                <a16:creationId xmlns:a16="http://schemas.microsoft.com/office/drawing/2014/main" id="{BCED319E-67A4-1A04-72FE-864A5D7C3C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6350" y="888992"/>
            <a:ext cx="2315845" cy="1698122"/>
          </a:xfrm>
          <a:prstGeom prst="rect">
            <a:avLst/>
          </a:prstGeom>
        </p:spPr>
      </p:pic>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53680527-C2C8-606F-89C4-9EB490523D39}"/>
                  </a:ext>
                </a:extLst>
              </p:cNvPr>
              <p:cNvGraphicFramePr>
                <a:graphicFrameLocks noGrp="1"/>
              </p:cNvGraphicFramePr>
              <p:nvPr>
                <p:extLst>
                  <p:ext uri="{D42A27DB-BD31-4B8C-83A1-F6EECF244321}">
                    <p14:modId xmlns:p14="http://schemas.microsoft.com/office/powerpoint/2010/main" val="1816838425"/>
                  </p:ext>
                </p:extLst>
              </p:nvPr>
            </p:nvGraphicFramePr>
            <p:xfrm>
              <a:off x="5062606" y="2360315"/>
              <a:ext cx="1813170" cy="48768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m:rPr>
                                    <m:sty m:val="p"/>
                                  </m:rPr>
                                  <a:rPr lang="en-US" sz="1000" b="0" i="0" u="none" smtClean="0">
                                    <a:solidFill>
                                      <a:schemeClr val="tx1"/>
                                    </a:solidFill>
                                    <a:latin typeface="Cambria Math" panose="02040503050406030204" pitchFamily="18" charset="0"/>
                                  </a:rPr>
                                  <m:t>cold</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0.6</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0350519"/>
                      </a:ext>
                    </a:extLst>
                  </a:tr>
                </a:tbl>
              </a:graphicData>
            </a:graphic>
          </p:graphicFrame>
        </mc:Choice>
        <mc:Fallback xmlns="">
          <p:graphicFrame>
            <p:nvGraphicFramePr>
              <p:cNvPr id="8" name="Table 7">
                <a:extLst>
                  <a:ext uri="{FF2B5EF4-FFF2-40B4-BE49-F238E27FC236}">
                    <a16:creationId xmlns:a16="http://schemas.microsoft.com/office/drawing/2014/main" id="{53680527-C2C8-606F-89C4-9EB490523D39}"/>
                  </a:ext>
                </a:extLst>
              </p:cNvPr>
              <p:cNvGraphicFramePr>
                <a:graphicFrameLocks noGrp="1"/>
              </p:cNvGraphicFramePr>
              <p:nvPr>
                <p:extLst>
                  <p:ext uri="{D42A27DB-BD31-4B8C-83A1-F6EECF244321}">
                    <p14:modId xmlns:p14="http://schemas.microsoft.com/office/powerpoint/2010/main" val="1816838425"/>
                  </p:ext>
                </p:extLst>
              </p:nvPr>
            </p:nvGraphicFramePr>
            <p:xfrm>
              <a:off x="5062606" y="2360315"/>
              <a:ext cx="1813170" cy="48768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r="-2020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2083" r="-1020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2083" r="-2083" b="-105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t="-100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2083" t="-100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2083" t="-100000" r="-2083" b="-5000"/>
                          </a:stretch>
                        </a:blipFill>
                      </a:tcPr>
                    </a:tc>
                    <a:extLst>
                      <a:ext uri="{0D108BD9-81ED-4DB2-BD59-A6C34878D82A}">
                        <a16:rowId xmlns:a16="http://schemas.microsoft.com/office/drawing/2014/main" val="1690350519"/>
                      </a:ext>
                    </a:extLst>
                  </a:tr>
                </a:tbl>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0B06317-CE28-6E78-3B4E-3981719D3C00}"/>
                  </a:ext>
                </a:extLst>
              </p:cNvPr>
              <p:cNvSpPr txBox="1"/>
              <p:nvPr/>
            </p:nvSpPr>
            <p:spPr>
              <a:xfrm>
                <a:off x="5299200" y="1831033"/>
                <a:ext cx="129901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m:rPr>
                          <m:sty m:val="p"/>
                        </m:rPr>
                        <a:rPr lang="en-US" b="0" i="0" smtClean="0">
                          <a:latin typeface="Cambria Math" panose="02040503050406030204" pitchFamily="18" charset="0"/>
                        </a:rPr>
                        <m:t>cold</m:t>
                      </m:r>
                      <m:r>
                        <a:rPr lang="en-US" b="0" i="1" smtClean="0">
                          <a:latin typeface="Cambria Math" panose="02040503050406030204" pitchFamily="18" charset="0"/>
                        </a:rPr>
                        <m:t>)</m:t>
                      </m:r>
                    </m:oMath>
                  </m:oMathPara>
                </a14:m>
                <a:endParaRPr lang="en-US" dirty="0"/>
              </a:p>
            </p:txBody>
          </p:sp>
        </mc:Choice>
        <mc:Fallback xmlns="">
          <p:sp>
            <p:nvSpPr>
              <p:cNvPr id="9" name="TextBox 8">
                <a:extLst>
                  <a:ext uri="{FF2B5EF4-FFF2-40B4-BE49-F238E27FC236}">
                    <a16:creationId xmlns:a16="http://schemas.microsoft.com/office/drawing/2014/main" id="{50B06317-CE28-6E78-3B4E-3981719D3C00}"/>
                  </a:ext>
                </a:extLst>
              </p:cNvPr>
              <p:cNvSpPr txBox="1">
                <a:spLocks noRot="1" noChangeAspect="1" noMove="1" noResize="1" noEditPoints="1" noAdjustHandles="1" noChangeArrowheads="1" noChangeShapeType="1" noTextEdit="1"/>
              </p:cNvSpPr>
              <p:nvPr/>
            </p:nvSpPr>
            <p:spPr>
              <a:xfrm>
                <a:off x="5299200" y="1831033"/>
                <a:ext cx="1299010" cy="369332"/>
              </a:xfrm>
              <a:prstGeom prst="rect">
                <a:avLst/>
              </a:prstGeom>
              <a:blipFill>
                <a:blip r:embed="rId6"/>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E549F32B-7219-7108-4841-199464D799B5}"/>
                  </a:ext>
                </a:extLst>
              </p:cNvPr>
              <p:cNvGraphicFramePr>
                <a:graphicFrameLocks noGrp="1"/>
              </p:cNvGraphicFramePr>
              <p:nvPr>
                <p:extLst>
                  <p:ext uri="{D42A27DB-BD31-4B8C-83A1-F6EECF244321}">
                    <p14:modId xmlns:p14="http://schemas.microsoft.com/office/powerpoint/2010/main" val="1060899755"/>
                  </p:ext>
                </p:extLst>
              </p:nvPr>
            </p:nvGraphicFramePr>
            <p:xfrm>
              <a:off x="5062606" y="3700511"/>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0.8</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0.2</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0.6</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0" name="Table 9">
                <a:extLst>
                  <a:ext uri="{FF2B5EF4-FFF2-40B4-BE49-F238E27FC236}">
                    <a16:creationId xmlns:a16="http://schemas.microsoft.com/office/drawing/2014/main" id="{E549F32B-7219-7108-4841-199464D799B5}"/>
                  </a:ext>
                </a:extLst>
              </p:cNvPr>
              <p:cNvGraphicFramePr>
                <a:graphicFrameLocks noGrp="1"/>
              </p:cNvGraphicFramePr>
              <p:nvPr>
                <p:extLst>
                  <p:ext uri="{D42A27DB-BD31-4B8C-83A1-F6EECF244321}">
                    <p14:modId xmlns:p14="http://schemas.microsoft.com/office/powerpoint/2010/main" val="1060899755"/>
                  </p:ext>
                </p:extLst>
              </p:nvPr>
            </p:nvGraphicFramePr>
            <p:xfrm>
              <a:off x="5062606" y="3700511"/>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t="-5263" r="-202083" b="-21578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t="-5263" r="-102083" b="-215789"/>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t="-5263" r="-2083" b="-215789"/>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t="-100000" r="-2020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t="-100000" r="-102083" b="-10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t="-100000" r="-2083" b="-105000"/>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t="-210526" r="-202083" b="-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t="-210526" r="-102083" b="-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t="-210526" r="-2083" b="-10526"/>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CABF4AB-9410-645F-F522-6E75F862FD0F}"/>
                  </a:ext>
                </a:extLst>
              </p:cNvPr>
              <p:cNvSpPr txBox="1"/>
              <p:nvPr/>
            </p:nvSpPr>
            <p:spPr>
              <a:xfrm>
                <a:off x="5448600" y="3196156"/>
                <a:ext cx="1028358"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oMath>
                  </m:oMathPara>
                </a14:m>
                <a:endParaRPr lang="en-US" dirty="0"/>
              </a:p>
            </p:txBody>
          </p:sp>
        </mc:Choice>
        <mc:Fallback xmlns="">
          <p:sp>
            <p:nvSpPr>
              <p:cNvPr id="11" name="TextBox 10">
                <a:extLst>
                  <a:ext uri="{FF2B5EF4-FFF2-40B4-BE49-F238E27FC236}">
                    <a16:creationId xmlns:a16="http://schemas.microsoft.com/office/drawing/2014/main" id="{ACABF4AB-9410-645F-F522-6E75F862FD0F}"/>
                  </a:ext>
                </a:extLst>
              </p:cNvPr>
              <p:cNvSpPr txBox="1">
                <a:spLocks noRot="1" noChangeAspect="1" noMove="1" noResize="1" noEditPoints="1" noAdjustHandles="1" noChangeArrowheads="1" noChangeShapeType="1" noTextEdit="1"/>
              </p:cNvSpPr>
              <p:nvPr/>
            </p:nvSpPr>
            <p:spPr>
              <a:xfrm>
                <a:off x="5448600" y="3196156"/>
                <a:ext cx="1028358" cy="369332"/>
              </a:xfrm>
              <a:prstGeom prst="rect">
                <a:avLst/>
              </a:prstGeom>
              <a:blipFill>
                <a:blip r:embed="rId8"/>
                <a:stretch>
                  <a:fillRect b="-13333"/>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B0C626C6-FC49-DBED-7BED-8680A56832D2}"/>
              </a:ext>
              <a:ext uri="{C183D7F6-B498-43B3-948B-1728B52AA6E4}">
                <adec:decorative xmlns:adec="http://schemas.microsoft.com/office/drawing/2017/decorative" val="1"/>
              </a:ext>
            </a:extLst>
          </p:cNvPr>
          <p:cNvSpPr/>
          <p:nvPr/>
        </p:nvSpPr>
        <p:spPr>
          <a:xfrm>
            <a:off x="5662246" y="3942670"/>
            <a:ext cx="1213530" cy="223753"/>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76DE895-43D9-66B5-80F2-091CD48FA7F8}"/>
                  </a:ext>
                </a:extLst>
              </p:cNvPr>
              <p:cNvSpPr txBox="1"/>
              <p:nvPr/>
            </p:nvSpPr>
            <p:spPr>
              <a:xfrm>
                <a:off x="6924335" y="3912382"/>
                <a:ext cx="979884"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accent2"/>
                          </a:solidFill>
                          <a:latin typeface="Cambria Math" panose="02040503050406030204" pitchFamily="18" charset="0"/>
                        </a:rPr>
                        <m:t>𝑃</m:t>
                      </m:r>
                      <m:r>
                        <a:rPr lang="en-US" sz="1400" b="0" i="1" smtClean="0">
                          <a:solidFill>
                            <a:schemeClr val="accent2"/>
                          </a:solidFill>
                          <a:latin typeface="Cambria Math" panose="02040503050406030204" pitchFamily="18" charset="0"/>
                        </a:rPr>
                        <m:t>(</m:t>
                      </m:r>
                      <m:r>
                        <a:rPr lang="en-US" sz="1400" b="0" i="1" smtClean="0">
                          <a:solidFill>
                            <a:schemeClr val="accent2"/>
                          </a:solidFill>
                          <a:latin typeface="Cambria Math" panose="02040503050406030204" pitchFamily="18" charset="0"/>
                        </a:rPr>
                        <m:t>𝑊</m:t>
                      </m:r>
                      <m:r>
                        <a:rPr lang="en-US" sz="1400" b="0" i="1" smtClean="0">
                          <a:solidFill>
                            <a:schemeClr val="accent2"/>
                          </a:solidFill>
                          <a:latin typeface="Cambria Math" panose="02040503050406030204" pitchFamily="18" charset="0"/>
                        </a:rPr>
                        <m:t>|</m:t>
                      </m:r>
                      <m:r>
                        <m:rPr>
                          <m:sty m:val="p"/>
                        </m:rPr>
                        <a:rPr lang="en-US" sz="1400" b="0" i="0" smtClean="0">
                          <a:solidFill>
                            <a:schemeClr val="accent2"/>
                          </a:solidFill>
                          <a:latin typeface="Cambria Math" panose="02040503050406030204" pitchFamily="18" charset="0"/>
                        </a:rPr>
                        <m:t>hot</m:t>
                      </m:r>
                      <m:r>
                        <a:rPr lang="en-US" sz="1400" b="0" i="1" smtClean="0">
                          <a:solidFill>
                            <a:schemeClr val="accent2"/>
                          </a:solidFill>
                          <a:latin typeface="Cambria Math" panose="02040503050406030204" pitchFamily="18" charset="0"/>
                        </a:rPr>
                        <m:t>)</m:t>
                      </m:r>
                    </m:oMath>
                  </m:oMathPara>
                </a14:m>
                <a:endParaRPr lang="en-US" sz="1400" dirty="0">
                  <a:solidFill>
                    <a:schemeClr val="accent2"/>
                  </a:solidFill>
                </a:endParaRPr>
              </a:p>
            </p:txBody>
          </p:sp>
        </mc:Choice>
        <mc:Fallback xmlns="">
          <p:sp>
            <p:nvSpPr>
              <p:cNvPr id="14" name="TextBox 13">
                <a:extLst>
                  <a:ext uri="{FF2B5EF4-FFF2-40B4-BE49-F238E27FC236}">
                    <a16:creationId xmlns:a16="http://schemas.microsoft.com/office/drawing/2014/main" id="{976DE895-43D9-66B5-80F2-091CD48FA7F8}"/>
                  </a:ext>
                </a:extLst>
              </p:cNvPr>
              <p:cNvSpPr txBox="1">
                <a:spLocks noRot="1" noChangeAspect="1" noMove="1" noResize="1" noEditPoints="1" noAdjustHandles="1" noChangeArrowheads="1" noChangeShapeType="1" noTextEdit="1"/>
              </p:cNvSpPr>
              <p:nvPr/>
            </p:nvSpPr>
            <p:spPr>
              <a:xfrm>
                <a:off x="6924335" y="3912382"/>
                <a:ext cx="979884" cy="307777"/>
              </a:xfrm>
              <a:prstGeom prst="rect">
                <a:avLst/>
              </a:prstGeom>
              <a:blipFill>
                <a:blip r:embed="rId9"/>
                <a:stretch>
                  <a:fillRect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8E93937-8930-5930-4FBB-C771EAAA52F1}"/>
                  </a:ext>
                </a:extLst>
              </p:cNvPr>
              <p:cNvSpPr txBox="1"/>
              <p:nvPr/>
            </p:nvSpPr>
            <p:spPr>
              <a:xfrm>
                <a:off x="6924335" y="4151387"/>
                <a:ext cx="1045607"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solidFill>
                            <a:schemeClr val="accent1"/>
                          </a:solidFill>
                          <a:latin typeface="Cambria Math" panose="02040503050406030204" pitchFamily="18" charset="0"/>
                        </a:rPr>
                        <m:t>𝑃</m:t>
                      </m:r>
                      <m:r>
                        <a:rPr lang="en-US" sz="1400" b="0" i="1" smtClean="0">
                          <a:solidFill>
                            <a:schemeClr val="accent1"/>
                          </a:solidFill>
                          <a:latin typeface="Cambria Math" panose="02040503050406030204" pitchFamily="18" charset="0"/>
                        </a:rPr>
                        <m:t>(</m:t>
                      </m:r>
                      <m:r>
                        <a:rPr lang="en-US" sz="1400" b="0" i="1" smtClean="0">
                          <a:solidFill>
                            <a:schemeClr val="accent1"/>
                          </a:solidFill>
                          <a:latin typeface="Cambria Math" panose="02040503050406030204" pitchFamily="18" charset="0"/>
                        </a:rPr>
                        <m:t>𝑊</m:t>
                      </m:r>
                      <m:r>
                        <a:rPr lang="en-US" sz="1400" b="0" i="1" smtClean="0">
                          <a:solidFill>
                            <a:schemeClr val="accent1"/>
                          </a:solidFill>
                          <a:latin typeface="Cambria Math" panose="02040503050406030204" pitchFamily="18" charset="0"/>
                        </a:rPr>
                        <m:t>|</m:t>
                      </m:r>
                      <m:r>
                        <m:rPr>
                          <m:sty m:val="p"/>
                        </m:rPr>
                        <a:rPr lang="en-US" sz="1400" b="0" i="0" smtClean="0">
                          <a:solidFill>
                            <a:schemeClr val="accent1"/>
                          </a:solidFill>
                          <a:latin typeface="Cambria Math" panose="02040503050406030204" pitchFamily="18" charset="0"/>
                        </a:rPr>
                        <m:t>cold</m:t>
                      </m:r>
                      <m:r>
                        <a:rPr lang="en-US" sz="1400" b="0" i="1"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15" name="TextBox 14">
                <a:extLst>
                  <a:ext uri="{FF2B5EF4-FFF2-40B4-BE49-F238E27FC236}">
                    <a16:creationId xmlns:a16="http://schemas.microsoft.com/office/drawing/2014/main" id="{98E93937-8930-5930-4FBB-C771EAAA52F1}"/>
                  </a:ext>
                </a:extLst>
              </p:cNvPr>
              <p:cNvSpPr txBox="1">
                <a:spLocks noRot="1" noChangeAspect="1" noMove="1" noResize="1" noEditPoints="1" noAdjustHandles="1" noChangeArrowheads="1" noChangeShapeType="1" noTextEdit="1"/>
              </p:cNvSpPr>
              <p:nvPr/>
            </p:nvSpPr>
            <p:spPr>
              <a:xfrm>
                <a:off x="6924335" y="4151387"/>
                <a:ext cx="1045607" cy="307777"/>
              </a:xfrm>
              <a:prstGeom prst="rect">
                <a:avLst/>
              </a:prstGeom>
              <a:blipFill>
                <a:blip r:embed="rId10"/>
                <a:stretch>
                  <a:fillRect b="-12000"/>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907CF488-77C1-7FA4-AE8D-B594011EB11C}"/>
              </a:ext>
              <a:ext uri="{C183D7F6-B498-43B3-948B-1728B52AA6E4}">
                <adec:decorative xmlns:adec="http://schemas.microsoft.com/office/drawing/2017/decorative" val="1"/>
              </a:ext>
            </a:extLst>
          </p:cNvPr>
          <p:cNvSpPr/>
          <p:nvPr/>
        </p:nvSpPr>
        <p:spPr>
          <a:xfrm>
            <a:off x="5662246" y="4193985"/>
            <a:ext cx="1213530" cy="223753"/>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graphicFrame>
            <p:nvGraphicFramePr>
              <p:cNvPr id="18" name="Table 17">
                <a:extLst>
                  <a:ext uri="{FF2B5EF4-FFF2-40B4-BE49-F238E27FC236}">
                    <a16:creationId xmlns:a16="http://schemas.microsoft.com/office/drawing/2014/main" id="{9008ED4B-DFFC-5590-3E1B-EC7C0F9E935B}"/>
                  </a:ext>
                </a:extLst>
              </p:cNvPr>
              <p:cNvGraphicFramePr>
                <a:graphicFrameLocks noGrp="1"/>
              </p:cNvGraphicFramePr>
              <p:nvPr>
                <p:extLst>
                  <p:ext uri="{D42A27DB-BD31-4B8C-83A1-F6EECF244321}">
                    <p14:modId xmlns:p14="http://schemas.microsoft.com/office/powerpoint/2010/main" val="4267534372"/>
                  </p:ext>
                </p:extLst>
              </p:nvPr>
            </p:nvGraphicFramePr>
            <p:xfrm>
              <a:off x="5421996" y="5284547"/>
              <a:ext cx="120878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0.8</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8" name="Table 17">
                <a:extLst>
                  <a:ext uri="{FF2B5EF4-FFF2-40B4-BE49-F238E27FC236}">
                    <a16:creationId xmlns:a16="http://schemas.microsoft.com/office/drawing/2014/main" id="{9008ED4B-DFFC-5590-3E1B-EC7C0F9E935B}"/>
                  </a:ext>
                </a:extLst>
              </p:cNvPr>
              <p:cNvGraphicFramePr>
                <a:graphicFrameLocks noGrp="1"/>
              </p:cNvGraphicFramePr>
              <p:nvPr>
                <p:extLst>
                  <p:ext uri="{D42A27DB-BD31-4B8C-83A1-F6EECF244321}">
                    <p14:modId xmlns:p14="http://schemas.microsoft.com/office/powerpoint/2010/main" val="4267534372"/>
                  </p:ext>
                </p:extLst>
              </p:nvPr>
            </p:nvGraphicFramePr>
            <p:xfrm>
              <a:off x="5421996" y="5284547"/>
              <a:ext cx="120878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5263" r="-100000" b="-2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02083" t="-5263" r="-2083" b="-210526"/>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100000" r="-100000" b="-1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02083" t="-100000" r="-2083" b="-100000"/>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210526" r="-100000" b="-526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02083" t="-210526" r="-2083" b="-5263"/>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7BBEA9B-7AC1-0495-AEFF-B1F4E4A5BE9A}"/>
                  </a:ext>
                </a:extLst>
              </p:cNvPr>
              <p:cNvSpPr txBox="1"/>
              <p:nvPr/>
            </p:nvSpPr>
            <p:spPr>
              <a:xfrm>
                <a:off x="5448600" y="4778925"/>
                <a:ext cx="1155573"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0" smtClean="0">
                          <a:latin typeface="Cambria Math" panose="02040503050406030204" pitchFamily="18" charset="0"/>
                        </a:rPr>
                        <m:t>(</m:t>
                      </m:r>
                      <m:r>
                        <m:rPr>
                          <m:sty m:val="p"/>
                        </m:rPr>
                        <a:rPr lang="en-US" b="0" i="0" smtClean="0">
                          <a:latin typeface="Cambria Math" panose="02040503050406030204" pitchFamily="18" charset="0"/>
                        </a:rPr>
                        <m:t>sun</m:t>
                      </m:r>
                      <m:r>
                        <a:rPr lang="en-US" b="0" i="0"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oMath>
                  </m:oMathPara>
                </a14:m>
                <a:endParaRPr lang="en-US" dirty="0"/>
              </a:p>
            </p:txBody>
          </p:sp>
        </mc:Choice>
        <mc:Fallback xmlns="">
          <p:sp>
            <p:nvSpPr>
              <p:cNvPr id="19" name="TextBox 18">
                <a:extLst>
                  <a:ext uri="{FF2B5EF4-FFF2-40B4-BE49-F238E27FC236}">
                    <a16:creationId xmlns:a16="http://schemas.microsoft.com/office/drawing/2014/main" id="{77BBEA9B-7AC1-0495-AEFF-B1F4E4A5BE9A}"/>
                  </a:ext>
                </a:extLst>
              </p:cNvPr>
              <p:cNvSpPr txBox="1">
                <a:spLocks noRot="1" noChangeAspect="1" noMove="1" noResize="1" noEditPoints="1" noAdjustHandles="1" noChangeArrowheads="1" noChangeShapeType="1" noTextEdit="1"/>
              </p:cNvSpPr>
              <p:nvPr/>
            </p:nvSpPr>
            <p:spPr>
              <a:xfrm>
                <a:off x="5448600" y="4778925"/>
                <a:ext cx="1155573" cy="369332"/>
              </a:xfrm>
              <a:prstGeom prst="rect">
                <a:avLst/>
              </a:prstGeom>
              <a:blipFill>
                <a:blip r:embed="rId12"/>
                <a:stretch>
                  <a:fillRect b="-10000"/>
                </a:stretch>
              </a:blipFill>
            </p:spPr>
            <p:txBody>
              <a:bodyPr/>
              <a:lstStyle/>
              <a:p>
                <a:r>
                  <a:rPr lang="en-US">
                    <a:noFill/>
                  </a:rPr>
                  <a:t> </a:t>
                </a:r>
              </a:p>
            </p:txBody>
          </p:sp>
        </mc:Fallback>
      </mc:AlternateContent>
      <p:pic>
        <p:nvPicPr>
          <p:cNvPr id="24" name="Picture 23" descr="Illustration of multiple dragon creatures with the same colored head but different tail colors walking around on a grassy field.">
            <a:extLst>
              <a:ext uri="{FF2B5EF4-FFF2-40B4-BE49-F238E27FC236}">
                <a16:creationId xmlns:a16="http://schemas.microsoft.com/office/drawing/2014/main" id="{186CD057-00E7-171F-2F24-769A6E66E62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82310" y="4884737"/>
            <a:ext cx="2635942" cy="1654175"/>
          </a:xfrm>
          <a:prstGeom prst="rect">
            <a:avLst/>
          </a:prstGeom>
        </p:spPr>
      </p:pic>
    </p:spTree>
    <p:extLst>
      <p:ext uri="{BB962C8B-B14F-4D97-AF65-F5344CB8AC3E}">
        <p14:creationId xmlns:p14="http://schemas.microsoft.com/office/powerpoint/2010/main" val="240747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14" grpId="0"/>
      <p:bldP spid="15" grpId="0"/>
      <p:bldP spid="17"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15</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233E2-AA5F-9C97-76CF-1F73BCE4537F}"/>
              </a:ext>
            </a:extLst>
          </p:cNvPr>
          <p:cNvSpPr>
            <a:spLocks noGrp="1"/>
          </p:cNvSpPr>
          <p:nvPr>
            <p:ph type="title"/>
          </p:nvPr>
        </p:nvSpPr>
        <p:spPr/>
        <p:txBody>
          <a:bodyPr/>
          <a:lstStyle/>
          <a:p>
            <a:r>
              <a:rPr lang="en-US" dirty="0"/>
              <a:t>Operation 1: Pointwise Product</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5D96691B-69F0-728C-A8D2-77ECD2B71C55}"/>
                  </a:ext>
                </a:extLst>
              </p:cNvPr>
              <p:cNvSpPr>
                <a:spLocks noGrp="1"/>
              </p:cNvSpPr>
              <p:nvPr>
                <p:ph idx="1"/>
              </p:nvPr>
            </p:nvSpPr>
            <p:spPr/>
            <p:txBody>
              <a:bodyPr/>
              <a:lstStyle/>
              <a:p>
                <a:r>
                  <a:rPr lang="en-US" dirty="0"/>
                  <a:t>Join factors using a </a:t>
                </a:r>
                <a:r>
                  <a:rPr lang="en-US" b="1" dirty="0">
                    <a:solidFill>
                      <a:schemeClr val="accent2"/>
                    </a:solidFill>
                    <a:latin typeface="Avenir Next" panose="020B0503020202020204" pitchFamily="34" charset="0"/>
                  </a:rPr>
                  <a:t>pointwise product</a:t>
                </a:r>
              </a:p>
              <a:p>
                <a:pPr lvl="1"/>
                <a:r>
                  <a:rPr lang="en-US" dirty="0"/>
                  <a:t>Like a database join, not a matrix multiplication!</a:t>
                </a:r>
              </a:p>
              <a:p>
                <a:pPr lvl="1"/>
                <a:r>
                  <a:rPr lang="en-US" dirty="0"/>
                  <a:t>New factor has the union of variables of the original factors</a:t>
                </a:r>
              </a:p>
              <a:p>
                <a:pPr lvl="1"/>
                <a:r>
                  <a:rPr lang="en-US" dirty="0"/>
                  <a:t>Each entry is the product of the corresponding entries from the original factors</a:t>
                </a:r>
              </a:p>
              <a:p>
                <a:r>
                  <a:rPr lang="en-US" dirty="0"/>
                  <a:t>Example: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𝑊</m:t>
                          </m:r>
                        </m:e>
                        <m:e>
                          <m:r>
                            <a:rPr lang="en-US" b="0" i="1" smtClean="0">
                              <a:latin typeface="Cambria Math" panose="02040503050406030204" pitchFamily="18" charset="0"/>
                            </a:rPr>
                            <m:t>𝑇</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𝑇</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𝑇</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6" name="Content Placeholder 5">
                <a:extLst>
                  <a:ext uri="{FF2B5EF4-FFF2-40B4-BE49-F238E27FC236}">
                    <a16:creationId xmlns:a16="http://schemas.microsoft.com/office/drawing/2014/main" id="{5D96691B-69F0-728C-A8D2-77ECD2B71C55}"/>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88E31F4-2E6C-A6AD-CC6A-9C7D3E5A4E8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745436B-17DF-C3C3-F910-2CE729318414}"/>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7" name="Picture 6" descr="A skinny red factor is combined with a square blue factor to produce a purple factor, representing the pointwise product operation.">
            <a:extLst>
              <a:ext uri="{FF2B5EF4-FFF2-40B4-BE49-F238E27FC236}">
                <a16:creationId xmlns:a16="http://schemas.microsoft.com/office/drawing/2014/main" id="{D290DF76-2CFC-2F82-BB86-C471DFBA5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3090" y="1273738"/>
            <a:ext cx="3741751" cy="1176094"/>
          </a:xfrm>
          <a:prstGeom prst="rect">
            <a:avLst/>
          </a:prstGeom>
        </p:spPr>
      </p:pic>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EAC355BA-4B83-707F-0E6D-FF79F9CE58EA}"/>
                  </a:ext>
                </a:extLst>
              </p:cNvPr>
              <p:cNvGraphicFramePr>
                <a:graphicFrameLocks noGrp="1"/>
              </p:cNvGraphicFramePr>
              <p:nvPr>
                <p:extLst>
                  <p:ext uri="{D42A27DB-BD31-4B8C-83A1-F6EECF244321}">
                    <p14:modId xmlns:p14="http://schemas.microsoft.com/office/powerpoint/2010/main" val="2245475080"/>
                  </p:ext>
                </p:extLst>
              </p:nvPr>
            </p:nvGraphicFramePr>
            <p:xfrm>
              <a:off x="8263007" y="5292678"/>
              <a:ext cx="1813173"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gridCol w="604391">
                      <a:extLst>
                        <a:ext uri="{9D8B030D-6E8A-4147-A177-3AD203B41FA5}">
                          <a16:colId xmlns:a16="http://schemas.microsoft.com/office/drawing/2014/main" val="1671320983"/>
                        </a:ext>
                      </a:extLst>
                    </a:gridCol>
                  </a:tblGrid>
                  <a:tr h="205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𝐬𝐮𝐧</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2966697"/>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0.1</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0.2</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8" name="Table 7">
                <a:extLst>
                  <a:ext uri="{FF2B5EF4-FFF2-40B4-BE49-F238E27FC236}">
                    <a16:creationId xmlns:a16="http://schemas.microsoft.com/office/drawing/2014/main" id="{EAC355BA-4B83-707F-0E6D-FF79F9CE58EA}"/>
                  </a:ext>
                </a:extLst>
              </p:cNvPr>
              <p:cNvGraphicFramePr>
                <a:graphicFrameLocks noGrp="1"/>
              </p:cNvGraphicFramePr>
              <p:nvPr>
                <p:extLst>
                  <p:ext uri="{D42A27DB-BD31-4B8C-83A1-F6EECF244321}">
                    <p14:modId xmlns:p14="http://schemas.microsoft.com/office/powerpoint/2010/main" val="2245475080"/>
                  </p:ext>
                </p:extLst>
              </p:nvPr>
            </p:nvGraphicFramePr>
            <p:xfrm>
              <a:off x="8263007" y="5292678"/>
              <a:ext cx="1813173"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gridCol w="604391">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083" r="-2083" b="-200000"/>
                          </a:stretch>
                        </a:blipFill>
                      </a:tcPr>
                    </a:tc>
                    <a:extLst>
                      <a:ext uri="{0D108BD9-81ED-4DB2-BD59-A6C34878D82A}">
                        <a16:rowId xmlns:a16="http://schemas.microsoft.com/office/drawing/2014/main" val="982966697"/>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105263" r="-2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195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0E3AE29-E8E7-B425-E6AC-2A3753592F51}"/>
                  </a:ext>
                </a:extLst>
              </p:cNvPr>
              <p:cNvSpPr txBox="1"/>
              <p:nvPr/>
            </p:nvSpPr>
            <p:spPr>
              <a:xfrm>
                <a:off x="8649001" y="4788323"/>
                <a:ext cx="104118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oMath>
                  </m:oMathPara>
                </a14:m>
                <a:endParaRPr lang="en-US" dirty="0"/>
              </a:p>
            </p:txBody>
          </p:sp>
        </mc:Choice>
        <mc:Fallback xmlns="">
          <p:sp>
            <p:nvSpPr>
              <p:cNvPr id="9" name="TextBox 8">
                <a:extLst>
                  <a:ext uri="{FF2B5EF4-FFF2-40B4-BE49-F238E27FC236}">
                    <a16:creationId xmlns:a16="http://schemas.microsoft.com/office/drawing/2014/main" id="{40E3AE29-E8E7-B425-E6AC-2A3753592F51}"/>
                  </a:ext>
                </a:extLst>
              </p:cNvPr>
              <p:cNvSpPr txBox="1">
                <a:spLocks noRot="1" noChangeAspect="1" noMove="1" noResize="1" noEditPoints="1" noAdjustHandles="1" noChangeArrowheads="1" noChangeShapeType="1" noTextEdit="1"/>
              </p:cNvSpPr>
              <p:nvPr/>
            </p:nvSpPr>
            <p:spPr>
              <a:xfrm>
                <a:off x="8649001" y="4788323"/>
                <a:ext cx="1041182" cy="369332"/>
              </a:xfrm>
              <a:prstGeom prst="rect">
                <a:avLst/>
              </a:prstGeom>
              <a:blipFill>
                <a:blip r:embed="rId5"/>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5ADD45CD-ACB1-8A65-3CEA-C1DF75EDE4DA}"/>
                  </a:ext>
                </a:extLst>
              </p:cNvPr>
              <p:cNvGraphicFramePr>
                <a:graphicFrameLocks noGrp="1"/>
              </p:cNvGraphicFramePr>
              <p:nvPr>
                <p:extLst>
                  <p:ext uri="{D42A27DB-BD31-4B8C-83A1-F6EECF244321}">
                    <p14:modId xmlns:p14="http://schemas.microsoft.com/office/powerpoint/2010/main" val="62081836"/>
                  </p:ext>
                </p:extLst>
              </p:nvPr>
            </p:nvGraphicFramePr>
            <p:xfrm>
              <a:off x="5226729" y="5292678"/>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0.8</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0.2</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0.6</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0" name="Table 9">
                <a:extLst>
                  <a:ext uri="{FF2B5EF4-FFF2-40B4-BE49-F238E27FC236}">
                    <a16:creationId xmlns:a16="http://schemas.microsoft.com/office/drawing/2014/main" id="{5ADD45CD-ACB1-8A65-3CEA-C1DF75EDE4DA}"/>
                  </a:ext>
                </a:extLst>
              </p:cNvPr>
              <p:cNvGraphicFramePr>
                <a:graphicFrameLocks noGrp="1"/>
              </p:cNvGraphicFramePr>
              <p:nvPr>
                <p:extLst>
                  <p:ext uri="{D42A27DB-BD31-4B8C-83A1-F6EECF244321}">
                    <p14:modId xmlns:p14="http://schemas.microsoft.com/office/powerpoint/2010/main" val="62081836"/>
                  </p:ext>
                </p:extLst>
              </p:nvPr>
            </p:nvGraphicFramePr>
            <p:xfrm>
              <a:off x="5226729" y="5292678"/>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r="-2083" b="-2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t="-105263" r="-2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t="-195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4401782-7E36-6173-C1BD-80CE8647684F}"/>
                  </a:ext>
                </a:extLst>
              </p:cNvPr>
              <p:cNvSpPr txBox="1"/>
              <p:nvPr/>
            </p:nvSpPr>
            <p:spPr>
              <a:xfrm>
                <a:off x="5612723" y="4788323"/>
                <a:ext cx="1028358"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oMath>
                  </m:oMathPara>
                </a14:m>
                <a:endParaRPr lang="en-US" dirty="0"/>
              </a:p>
            </p:txBody>
          </p:sp>
        </mc:Choice>
        <mc:Fallback xmlns="">
          <p:sp>
            <p:nvSpPr>
              <p:cNvPr id="11" name="TextBox 10">
                <a:extLst>
                  <a:ext uri="{FF2B5EF4-FFF2-40B4-BE49-F238E27FC236}">
                    <a16:creationId xmlns:a16="http://schemas.microsoft.com/office/drawing/2014/main" id="{54401782-7E36-6173-C1BD-80CE8647684F}"/>
                  </a:ext>
                </a:extLst>
              </p:cNvPr>
              <p:cNvSpPr txBox="1">
                <a:spLocks noRot="1" noChangeAspect="1" noMove="1" noResize="1" noEditPoints="1" noAdjustHandles="1" noChangeArrowheads="1" noChangeShapeType="1" noTextEdit="1"/>
              </p:cNvSpPr>
              <p:nvPr/>
            </p:nvSpPr>
            <p:spPr>
              <a:xfrm>
                <a:off x="5612723" y="4788323"/>
                <a:ext cx="1028358" cy="369332"/>
              </a:xfrm>
              <a:prstGeom prst="rect">
                <a:avLst/>
              </a:prstGeom>
              <a:blipFill>
                <a:blip r:embed="rId7"/>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06206B8C-75E9-F766-51D0-F76CE340272A}"/>
                  </a:ext>
                </a:extLst>
              </p:cNvPr>
              <p:cNvGraphicFramePr>
                <a:graphicFrameLocks noGrp="1"/>
              </p:cNvGraphicFramePr>
              <p:nvPr>
                <p:extLst>
                  <p:ext uri="{D42A27DB-BD31-4B8C-83A1-F6EECF244321}">
                    <p14:modId xmlns:p14="http://schemas.microsoft.com/office/powerpoint/2010/main" val="1957643566"/>
                  </p:ext>
                </p:extLst>
              </p:nvPr>
            </p:nvGraphicFramePr>
            <p:xfrm>
              <a:off x="2938607" y="5291146"/>
              <a:ext cx="1208782"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tblGrid>
                  <a:tr h="205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1" u="none" smtClean="0">
                                    <a:solidFill>
                                      <a:schemeClr val="tx1"/>
                                    </a:solidFill>
                                    <a:latin typeface="Cambria Math" panose="02040503050406030204" pitchFamily="18" charset="0"/>
                                  </a:rPr>
                                  <m:t>𝑷</m:t>
                                </m:r>
                                <m:r>
                                  <a:rPr lang="en-US" sz="1000" b="1" i="1" u="none" smtClean="0">
                                    <a:solidFill>
                                      <a:schemeClr val="tx1"/>
                                    </a:solidFill>
                                    <a:latin typeface="Cambria Math" panose="02040503050406030204" pitchFamily="18" charset="0"/>
                                  </a:rPr>
                                  <m:t>(</m:t>
                                </m:r>
                                <m:r>
                                  <a:rPr lang="en-US" sz="1000" b="1" i="1" u="none" smtClean="0">
                                    <a:solidFill>
                                      <a:schemeClr val="tx1"/>
                                    </a:solidFill>
                                    <a:latin typeface="Cambria Math" panose="02040503050406030204" pitchFamily="18" charset="0"/>
                                  </a:rPr>
                                  <m:t>𝑻</m:t>
                                </m:r>
                                <m:r>
                                  <a:rPr lang="en-US" sz="1000" b="1" i="1" u="none" smtClean="0">
                                    <a:solidFill>
                                      <a:schemeClr val="tx1"/>
                                    </a:solidFill>
                                    <a:latin typeface="Cambria Math" panose="02040503050406030204" pitchFamily="18" charset="0"/>
                                  </a:rPr>
                                  <m:t>)</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2966697"/>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0.5</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0.5</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2" name="Table 11">
                <a:extLst>
                  <a:ext uri="{FF2B5EF4-FFF2-40B4-BE49-F238E27FC236}">
                    <a16:creationId xmlns:a16="http://schemas.microsoft.com/office/drawing/2014/main" id="{06206B8C-75E9-F766-51D0-F76CE340272A}"/>
                  </a:ext>
                </a:extLst>
              </p:cNvPr>
              <p:cNvGraphicFramePr>
                <a:graphicFrameLocks noGrp="1"/>
              </p:cNvGraphicFramePr>
              <p:nvPr>
                <p:extLst>
                  <p:ext uri="{D42A27DB-BD31-4B8C-83A1-F6EECF244321}">
                    <p14:modId xmlns:p14="http://schemas.microsoft.com/office/powerpoint/2010/main" val="1957643566"/>
                  </p:ext>
                </p:extLst>
              </p:nvPr>
            </p:nvGraphicFramePr>
            <p:xfrm>
              <a:off x="2938607" y="5291146"/>
              <a:ext cx="1208782"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83" t="-5000"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083" t="-5000" r="-2083" b="-200000"/>
                          </a:stretch>
                        </a:blipFill>
                      </a:tcPr>
                    </a:tc>
                    <a:extLst>
                      <a:ext uri="{0D108BD9-81ED-4DB2-BD59-A6C34878D82A}">
                        <a16:rowId xmlns:a16="http://schemas.microsoft.com/office/drawing/2014/main" val="982966697"/>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83" t="-110526"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083" t="-110526"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83" t="-200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083" t="-200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A065E1F-ACE6-CE37-053D-D7DCC72AF8DB}"/>
                  </a:ext>
                </a:extLst>
              </p:cNvPr>
              <p:cNvSpPr txBox="1"/>
              <p:nvPr/>
            </p:nvSpPr>
            <p:spPr>
              <a:xfrm>
                <a:off x="3022407" y="4763384"/>
                <a:ext cx="104118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oMath>
                  </m:oMathPara>
                </a14:m>
                <a:endParaRPr lang="en-US" dirty="0"/>
              </a:p>
            </p:txBody>
          </p:sp>
        </mc:Choice>
        <mc:Fallback xmlns="">
          <p:sp>
            <p:nvSpPr>
              <p:cNvPr id="13" name="TextBox 12">
                <a:extLst>
                  <a:ext uri="{FF2B5EF4-FFF2-40B4-BE49-F238E27FC236}">
                    <a16:creationId xmlns:a16="http://schemas.microsoft.com/office/drawing/2014/main" id="{AA065E1F-ACE6-CE37-053D-D7DCC72AF8DB}"/>
                  </a:ext>
                </a:extLst>
              </p:cNvPr>
              <p:cNvSpPr txBox="1">
                <a:spLocks noRot="1" noChangeAspect="1" noMove="1" noResize="1" noEditPoints="1" noAdjustHandles="1" noChangeArrowheads="1" noChangeShapeType="1" noTextEdit="1"/>
              </p:cNvSpPr>
              <p:nvPr/>
            </p:nvSpPr>
            <p:spPr>
              <a:xfrm>
                <a:off x="3022407" y="4763384"/>
                <a:ext cx="1041182" cy="369332"/>
              </a:xfrm>
              <a:prstGeom prst="rect">
                <a:avLst/>
              </a:prstGeom>
              <a:blipFill>
                <a:blip r:embed="rId5"/>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22F36E8-9916-EABA-77DC-B9CB315B1A4A}"/>
                  </a:ext>
                </a:extLst>
              </p:cNvPr>
              <p:cNvSpPr txBox="1"/>
              <p:nvPr/>
            </p:nvSpPr>
            <p:spPr>
              <a:xfrm>
                <a:off x="4475497" y="5426073"/>
                <a:ext cx="481222"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sz="2400" i="1" smtClean="0">
                          <a:solidFill>
                            <a:schemeClr val="accent2"/>
                          </a:solidFill>
                          <a:latin typeface="Cambria Math" panose="02040503050406030204" pitchFamily="18" charset="0"/>
                          <a:ea typeface="Cambria Math" panose="02040503050406030204" pitchFamily="18" charset="0"/>
                        </a:rPr>
                        <m:t>×</m:t>
                      </m:r>
                    </m:oMath>
                  </m:oMathPara>
                </a14:m>
                <a:endParaRPr lang="en-US" sz="2400" dirty="0">
                  <a:solidFill>
                    <a:schemeClr val="accent2"/>
                  </a:solidFill>
                </a:endParaRPr>
              </a:p>
            </p:txBody>
          </p:sp>
        </mc:Choice>
        <mc:Fallback xmlns="">
          <p:sp>
            <p:nvSpPr>
              <p:cNvPr id="16" name="TextBox 15">
                <a:extLst>
                  <a:ext uri="{FF2B5EF4-FFF2-40B4-BE49-F238E27FC236}">
                    <a16:creationId xmlns:a16="http://schemas.microsoft.com/office/drawing/2014/main" id="{122F36E8-9916-EABA-77DC-B9CB315B1A4A}"/>
                  </a:ext>
                </a:extLst>
              </p:cNvPr>
              <p:cNvSpPr txBox="1">
                <a:spLocks noRot="1" noChangeAspect="1" noMove="1" noResize="1" noEditPoints="1" noAdjustHandles="1" noChangeArrowheads="1" noChangeShapeType="1" noTextEdit="1"/>
              </p:cNvSpPr>
              <p:nvPr/>
            </p:nvSpPr>
            <p:spPr>
              <a:xfrm>
                <a:off x="4475497" y="5426073"/>
                <a:ext cx="481222" cy="461665"/>
              </a:xfrm>
              <a:prstGeom prst="rect">
                <a:avLst/>
              </a:prstGeom>
              <a:blipFill>
                <a:blip r:embed="rId9"/>
                <a:stretch>
                  <a:fillRect/>
                </a:stretch>
              </a:blipFill>
            </p:spPr>
            <p:txBody>
              <a:bodyPr/>
              <a:lstStyle/>
              <a:p>
                <a:r>
                  <a:rPr lang="en-US">
                    <a:noFill/>
                  </a:rPr>
                  <a:t> </a:t>
                </a:r>
              </a:p>
            </p:txBody>
          </p:sp>
        </mc:Fallback>
      </mc:AlternateContent>
      <p:sp>
        <p:nvSpPr>
          <p:cNvPr id="17" name="Right Arrow 16">
            <a:extLst>
              <a:ext uri="{FF2B5EF4-FFF2-40B4-BE49-F238E27FC236}">
                <a16:creationId xmlns:a16="http://schemas.microsoft.com/office/drawing/2014/main" id="{70746E12-16C1-5F37-9414-F04DC30BA466}"/>
              </a:ext>
              <a:ext uri="{C183D7F6-B498-43B3-948B-1728B52AA6E4}">
                <adec:decorative xmlns:adec="http://schemas.microsoft.com/office/drawing/2017/decorative" val="1"/>
              </a:ext>
            </a:extLst>
          </p:cNvPr>
          <p:cNvSpPr/>
          <p:nvPr/>
        </p:nvSpPr>
        <p:spPr>
          <a:xfrm>
            <a:off x="7455877" y="5550969"/>
            <a:ext cx="473767" cy="211871"/>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E887D97-360B-5FA4-0378-07F313115812}"/>
              </a:ext>
              <a:ext uri="{C183D7F6-B498-43B3-948B-1728B52AA6E4}">
                <adec:decorative xmlns:adec="http://schemas.microsoft.com/office/drawing/2017/decorative" val="1"/>
              </a:ext>
            </a:extLst>
          </p:cNvPr>
          <p:cNvSpPr/>
          <p:nvPr/>
        </p:nvSpPr>
        <p:spPr>
          <a:xfrm>
            <a:off x="5837216" y="5527523"/>
            <a:ext cx="597877" cy="506845"/>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9F24B39-A321-C139-E5B5-AE9E5A557700}"/>
              </a:ext>
              <a:ext uri="{C183D7F6-B498-43B3-948B-1728B52AA6E4}">
                <adec:decorative xmlns:adec="http://schemas.microsoft.com/office/drawing/2017/decorative" val="1"/>
              </a:ext>
            </a:extLst>
          </p:cNvPr>
          <p:cNvSpPr/>
          <p:nvPr/>
        </p:nvSpPr>
        <p:spPr>
          <a:xfrm>
            <a:off x="6442022" y="5527523"/>
            <a:ext cx="597877" cy="506845"/>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19E0D7D-D66B-1C65-77E4-F6A178BFAC82}"/>
              </a:ext>
              <a:ext uri="{C183D7F6-B498-43B3-948B-1728B52AA6E4}">
                <adec:decorative xmlns:adec="http://schemas.microsoft.com/office/drawing/2017/decorative" val="1"/>
              </a:ext>
            </a:extLst>
          </p:cNvPr>
          <p:cNvSpPr/>
          <p:nvPr/>
        </p:nvSpPr>
        <p:spPr>
          <a:xfrm>
            <a:off x="3542998" y="5531677"/>
            <a:ext cx="597877" cy="506845"/>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0BB29C-3C88-3EDC-DDFB-1A604598A845}"/>
              </a:ext>
              <a:ext uri="{C183D7F6-B498-43B3-948B-1728B52AA6E4}">
                <adec:decorative xmlns:adec="http://schemas.microsoft.com/office/drawing/2017/decorative" val="1"/>
              </a:ext>
            </a:extLst>
          </p:cNvPr>
          <p:cNvSpPr/>
          <p:nvPr/>
        </p:nvSpPr>
        <p:spPr>
          <a:xfrm>
            <a:off x="8870653" y="5531677"/>
            <a:ext cx="597877" cy="506845"/>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97CA479-10CF-7A6C-61D8-7A83FF5D66F9}"/>
              </a:ext>
              <a:ext uri="{C183D7F6-B498-43B3-948B-1728B52AA6E4}">
                <adec:decorative xmlns:adec="http://schemas.microsoft.com/office/drawing/2017/decorative" val="1"/>
              </a:ext>
            </a:extLst>
          </p:cNvPr>
          <p:cNvSpPr/>
          <p:nvPr/>
        </p:nvSpPr>
        <p:spPr>
          <a:xfrm>
            <a:off x="9478299" y="5535394"/>
            <a:ext cx="597877" cy="506845"/>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68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18"/>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6" grpId="0"/>
      <p:bldP spid="17" grpId="0" animBg="1"/>
      <p:bldP spid="18" grpId="0" animBg="1"/>
      <p:bldP spid="18" grpId="1" animBg="1"/>
      <p:bldP spid="19" grpId="0" animBg="1"/>
      <p:bldP spid="3" grpId="0" animBg="1"/>
      <p:bldP spid="14" grpId="0" animBg="1"/>
      <p:bldP spid="14" grpId="1"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5" name="Table 14">
                <a:extLst>
                  <a:ext uri="{FF2B5EF4-FFF2-40B4-BE49-F238E27FC236}">
                    <a16:creationId xmlns:a16="http://schemas.microsoft.com/office/drawing/2014/main" id="{2D51D410-CE60-F2FC-732E-6A65FFE295F2}"/>
                  </a:ext>
                </a:extLst>
              </p:cNvPr>
              <p:cNvGraphicFramePr>
                <a:graphicFrameLocks noGrp="1"/>
              </p:cNvGraphicFramePr>
              <p:nvPr>
                <p:extLst>
                  <p:ext uri="{D42A27DB-BD31-4B8C-83A1-F6EECF244321}">
                    <p14:modId xmlns:p14="http://schemas.microsoft.com/office/powerpoint/2010/main" val="1725927463"/>
                  </p:ext>
                </p:extLst>
              </p:nvPr>
            </p:nvGraphicFramePr>
            <p:xfrm>
              <a:off x="8911682" y="5066773"/>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𝑱</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𝑴</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𝐭𝐫𝐮𝐞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𝐟𝐚𝐥𝐬𝐞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𝐭𝐫𝐮𝐞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𝐟𝐚𝐥𝐬𝐞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0.762</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5" name="Table 14">
                <a:extLst>
                  <a:ext uri="{FF2B5EF4-FFF2-40B4-BE49-F238E27FC236}">
                    <a16:creationId xmlns:a16="http://schemas.microsoft.com/office/drawing/2014/main" id="{2D51D410-CE60-F2FC-732E-6A65FFE295F2}"/>
                  </a:ext>
                </a:extLst>
              </p:cNvPr>
              <p:cNvGraphicFramePr>
                <a:graphicFrameLocks noGrp="1"/>
              </p:cNvGraphicFramePr>
              <p:nvPr>
                <p:extLst>
                  <p:ext uri="{D42A27DB-BD31-4B8C-83A1-F6EECF244321}">
                    <p14:modId xmlns:p14="http://schemas.microsoft.com/office/powerpoint/2010/main" val="1725927463"/>
                  </p:ext>
                </p:extLst>
              </p:nvPr>
            </p:nvGraphicFramePr>
            <p:xfrm>
              <a:off x="8911682" y="5066773"/>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083" r="-2083" b="-2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83" t="-105263" r="-202083" b="-110526"/>
                          </a:stretch>
                        </a:blip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83" t="-195000" r="-202083" b="-5000"/>
                          </a:stretch>
                        </a:blip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p:sp>
        <p:nvSpPr>
          <p:cNvPr id="6" name="Title 5">
            <a:extLst>
              <a:ext uri="{FF2B5EF4-FFF2-40B4-BE49-F238E27FC236}">
                <a16:creationId xmlns:a16="http://schemas.microsoft.com/office/drawing/2014/main" id="{89109261-BE7E-87D5-2370-2D1A325E8827}"/>
              </a:ext>
            </a:extLst>
          </p:cNvPr>
          <p:cNvSpPr>
            <a:spLocks noGrp="1"/>
          </p:cNvSpPr>
          <p:nvPr>
            <p:ph type="title"/>
          </p:nvPr>
        </p:nvSpPr>
        <p:spPr/>
        <p:txBody>
          <a:bodyPr/>
          <a:lstStyle/>
          <a:p>
            <a:r>
              <a:rPr lang="en-US" dirty="0"/>
              <a:t>Making Larger Factors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47C9DAE-AE37-6F8E-303F-54D10C3706C5}"/>
                  </a:ext>
                </a:extLst>
              </p:cNvPr>
              <p:cNvSpPr>
                <a:spLocks noGrp="1"/>
              </p:cNvSpPr>
              <p:nvPr>
                <p:ph idx="1"/>
              </p:nvPr>
            </p:nvSpPr>
            <p:spPr/>
            <p:txBody>
              <a:bodyPr/>
              <a:lstStyle/>
              <a:p>
                <a:endParaRPr lang="en-US" dirty="0"/>
              </a:p>
              <a:p>
                <a:pPr marL="0" indent="0">
                  <a:buNone/>
                </a:pPr>
                <a:endParaRPr lang="en-US" dirty="0"/>
              </a:p>
              <a:p>
                <a:r>
                  <a:rPr lang="en-US" dirty="0"/>
                  <a:t>Alarm Example: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𝐽</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𝐽</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7" name="Content Placeholder 6">
                <a:extLst>
                  <a:ext uri="{FF2B5EF4-FFF2-40B4-BE49-F238E27FC236}">
                    <a16:creationId xmlns:a16="http://schemas.microsoft.com/office/drawing/2014/main" id="{947C9DAE-AE37-6F8E-303F-54D10C3706C5}"/>
                  </a:ext>
                </a:extLst>
              </p:cNvPr>
              <p:cNvSpPr>
                <a:spLocks noGrp="1" noRot="1" noChangeAspect="1" noMove="1" noResize="1" noEditPoints="1" noAdjustHandles="1" noChangeArrowheads="1" noChangeShapeType="1" noTextEdit="1"/>
              </p:cNvSpPr>
              <p:nvPr>
                <p:ph idx="1"/>
              </p:nvPr>
            </p:nvSpPr>
            <p:spPr>
              <a:blipFill>
                <a:blip r:embed="rId3"/>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3DC245D-734F-881B-991E-6C66731814F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1592727-A7A3-A5AB-ED03-0E1057BA8A71}"/>
              </a:ext>
            </a:extLst>
          </p:cNvPr>
          <p:cNvSpPr>
            <a:spLocks noGrp="1"/>
          </p:cNvSpPr>
          <p:nvPr>
            <p:ph type="sldNum" sz="quarter" idx="12"/>
          </p:nvPr>
        </p:nvSpPr>
        <p:spPr/>
        <p:txBody>
          <a:bodyPr/>
          <a:lstStyle/>
          <a:p>
            <a:fld id="{0C6CD854-DD62-6C4B-87F1-66B34D688D3F}" type="slidenum">
              <a:rPr lang="en-US" smtClean="0"/>
              <a:t>17</a:t>
            </a:fld>
            <a:endParaRPr lang="en-US" dirty="0"/>
          </a:p>
        </p:txBody>
      </p:sp>
      <p:pic>
        <p:nvPicPr>
          <p:cNvPr id="8" name="Picture 7" descr="Two purple square factors are joined to create a purple cube.">
            <a:extLst>
              <a:ext uri="{FF2B5EF4-FFF2-40B4-BE49-F238E27FC236}">
                <a16:creationId xmlns:a16="http://schemas.microsoft.com/office/drawing/2014/main" id="{E3F24CFB-C1AC-8A69-2ECA-87ACAE8D6A70}"/>
              </a:ext>
            </a:extLst>
          </p:cNvPr>
          <p:cNvPicPr>
            <a:picLocks noChangeAspect="1"/>
          </p:cNvPicPr>
          <p:nvPr/>
        </p:nvPicPr>
        <p:blipFill rotWithShape="1">
          <a:blip r:embed="rId4">
            <a:extLst>
              <a:ext uri="{28A0092B-C50C-407E-A947-70E740481C1C}">
                <a14:useLocalDpi xmlns:a14="http://schemas.microsoft.com/office/drawing/2010/main" val="0"/>
              </a:ext>
            </a:extLst>
          </a:blip>
          <a:srcRect t="46873" b="-2095"/>
          <a:stretch/>
        </p:blipFill>
        <p:spPr>
          <a:xfrm>
            <a:off x="3197053" y="1590261"/>
            <a:ext cx="5797891" cy="1683133"/>
          </a:xfrm>
          <a:prstGeom prst="rect">
            <a:avLst/>
          </a:prstGeom>
        </p:spPr>
      </p:pic>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55455100-3422-C667-7B66-767AD92D9B6E}"/>
                  </a:ext>
                </a:extLst>
              </p:cNvPr>
              <p:cNvGraphicFramePr>
                <a:graphicFrameLocks noGrp="1"/>
              </p:cNvGraphicFramePr>
              <p:nvPr>
                <p:extLst>
                  <p:ext uri="{D42A27DB-BD31-4B8C-83A1-F6EECF244321}">
                    <p14:modId xmlns:p14="http://schemas.microsoft.com/office/powerpoint/2010/main" val="773014991"/>
                  </p:ext>
                </p:extLst>
              </p:nvPr>
            </p:nvGraphicFramePr>
            <p:xfrm>
              <a:off x="5226729" y="4976157"/>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𝑨</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𝑴</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𝐭𝐫𝐮𝐞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𝐟𝐚𝐥𝐬𝐞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𝐭𝐫𝐮𝐞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0.07</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𝐟𝐚𝐥𝐬𝐞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0.009</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0.891</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9" name="Table 8">
                <a:extLst>
                  <a:ext uri="{FF2B5EF4-FFF2-40B4-BE49-F238E27FC236}">
                    <a16:creationId xmlns:a16="http://schemas.microsoft.com/office/drawing/2014/main" id="{55455100-3422-C667-7B66-767AD92D9B6E}"/>
                  </a:ext>
                </a:extLst>
              </p:cNvPr>
              <p:cNvGraphicFramePr>
                <a:graphicFrameLocks noGrp="1"/>
              </p:cNvGraphicFramePr>
              <p:nvPr>
                <p:extLst>
                  <p:ext uri="{D42A27DB-BD31-4B8C-83A1-F6EECF244321}">
                    <p14:modId xmlns:p14="http://schemas.microsoft.com/office/powerpoint/2010/main" val="773014991"/>
                  </p:ext>
                </p:extLst>
              </p:nvPr>
            </p:nvGraphicFramePr>
            <p:xfrm>
              <a:off x="5226729" y="4976157"/>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2083" r="-2083" b="-2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t="-105263" r="-2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83" t="-195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E57EBE2-7016-D23E-A553-EA231FBD8179}"/>
                  </a:ext>
                </a:extLst>
              </p:cNvPr>
              <p:cNvSpPr txBox="1"/>
              <p:nvPr/>
            </p:nvSpPr>
            <p:spPr>
              <a:xfrm>
                <a:off x="5612723" y="4471802"/>
                <a:ext cx="1020536"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𝑀</m:t>
                      </m:r>
                      <m:r>
                        <a:rPr lang="en-US" b="0" i="1" smtClean="0">
                          <a:latin typeface="Cambria Math" panose="02040503050406030204" pitchFamily="18" charset="0"/>
                        </a:rPr>
                        <m:t>)</m:t>
                      </m:r>
                    </m:oMath>
                  </m:oMathPara>
                </a14:m>
                <a:endParaRPr lang="en-US" dirty="0"/>
              </a:p>
            </p:txBody>
          </p:sp>
        </mc:Choice>
        <mc:Fallback xmlns="">
          <p:sp>
            <p:nvSpPr>
              <p:cNvPr id="10" name="TextBox 9">
                <a:extLst>
                  <a:ext uri="{FF2B5EF4-FFF2-40B4-BE49-F238E27FC236}">
                    <a16:creationId xmlns:a16="http://schemas.microsoft.com/office/drawing/2014/main" id="{8E57EBE2-7016-D23E-A553-EA231FBD8179}"/>
                  </a:ext>
                </a:extLst>
              </p:cNvPr>
              <p:cNvSpPr txBox="1">
                <a:spLocks noRot="1" noChangeAspect="1" noMove="1" noResize="1" noEditPoints="1" noAdjustHandles="1" noChangeArrowheads="1" noChangeShapeType="1" noTextEdit="1"/>
              </p:cNvSpPr>
              <p:nvPr/>
            </p:nvSpPr>
            <p:spPr>
              <a:xfrm>
                <a:off x="5612723" y="4471802"/>
                <a:ext cx="1020536" cy="369332"/>
              </a:xfrm>
              <a:prstGeom prst="rect">
                <a:avLst/>
              </a:prstGeom>
              <a:blipFill>
                <a:blip r:embed="rId6"/>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BC23DEBE-FFA5-B5B9-58E4-58DAE572D806}"/>
                  </a:ext>
                </a:extLst>
              </p:cNvPr>
              <p:cNvGraphicFramePr>
                <a:graphicFrameLocks noGrp="1"/>
              </p:cNvGraphicFramePr>
              <p:nvPr>
                <p:extLst>
                  <p:ext uri="{D42A27DB-BD31-4B8C-83A1-F6EECF244321}">
                    <p14:modId xmlns:p14="http://schemas.microsoft.com/office/powerpoint/2010/main" val="954138032"/>
                  </p:ext>
                </p:extLst>
              </p:nvPr>
            </p:nvGraphicFramePr>
            <p:xfrm>
              <a:off x="2647652" y="4976157"/>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𝑨</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𝑱</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𝐭𝐫𝐮𝐞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𝐟𝐚𝐥𝐬𝐞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𝐭𝐫𝐮𝐞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0.09</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0.01</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𝐟𝐚𝐥𝐬𝐞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0.045</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0.855</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1" name="Table 10">
                <a:extLst>
                  <a:ext uri="{FF2B5EF4-FFF2-40B4-BE49-F238E27FC236}">
                    <a16:creationId xmlns:a16="http://schemas.microsoft.com/office/drawing/2014/main" id="{BC23DEBE-FFA5-B5B9-58E4-58DAE572D806}"/>
                  </a:ext>
                </a:extLst>
              </p:cNvPr>
              <p:cNvGraphicFramePr>
                <a:graphicFrameLocks noGrp="1"/>
              </p:cNvGraphicFramePr>
              <p:nvPr>
                <p:extLst>
                  <p:ext uri="{D42A27DB-BD31-4B8C-83A1-F6EECF244321}">
                    <p14:modId xmlns:p14="http://schemas.microsoft.com/office/powerpoint/2010/main" val="954138032"/>
                  </p:ext>
                </p:extLst>
              </p:nvPr>
            </p:nvGraphicFramePr>
            <p:xfrm>
              <a:off x="2647652" y="4976157"/>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r="-2083" b="-2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t="-105263" r="-2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83" t="-195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10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AED6B92-2605-9559-4C12-7F8AECB9E63E}"/>
                  </a:ext>
                </a:extLst>
              </p:cNvPr>
              <p:cNvSpPr txBox="1"/>
              <p:nvPr/>
            </p:nvSpPr>
            <p:spPr>
              <a:xfrm>
                <a:off x="3103985" y="4488834"/>
                <a:ext cx="910377"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𝐽</m:t>
                      </m:r>
                      <m:r>
                        <a:rPr lang="en-US" b="0" i="1" smtClean="0">
                          <a:latin typeface="Cambria Math" panose="02040503050406030204" pitchFamily="18" charset="0"/>
                        </a:rPr>
                        <m:t>)</m:t>
                      </m:r>
                    </m:oMath>
                  </m:oMathPara>
                </a14:m>
                <a:endParaRPr lang="en-US" dirty="0"/>
              </a:p>
            </p:txBody>
          </p:sp>
        </mc:Choice>
        <mc:Fallback xmlns="">
          <p:sp>
            <p:nvSpPr>
              <p:cNvPr id="12" name="TextBox 11">
                <a:extLst>
                  <a:ext uri="{FF2B5EF4-FFF2-40B4-BE49-F238E27FC236}">
                    <a16:creationId xmlns:a16="http://schemas.microsoft.com/office/drawing/2014/main" id="{8AED6B92-2605-9559-4C12-7F8AECB9E63E}"/>
                  </a:ext>
                </a:extLst>
              </p:cNvPr>
              <p:cNvSpPr txBox="1">
                <a:spLocks noRot="1" noChangeAspect="1" noMove="1" noResize="1" noEditPoints="1" noAdjustHandles="1" noChangeArrowheads="1" noChangeShapeType="1" noTextEdit="1"/>
              </p:cNvSpPr>
              <p:nvPr/>
            </p:nvSpPr>
            <p:spPr>
              <a:xfrm>
                <a:off x="3103985" y="4488834"/>
                <a:ext cx="910377" cy="369332"/>
              </a:xfrm>
              <a:prstGeom prst="rect">
                <a:avLst/>
              </a:prstGeom>
              <a:blipFill>
                <a:blip r:embed="rId8"/>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0FA2EF5-F7FC-E65C-B1D0-EDB557E5CDC1}"/>
                  </a:ext>
                </a:extLst>
              </p:cNvPr>
              <p:cNvSpPr txBox="1"/>
              <p:nvPr/>
            </p:nvSpPr>
            <p:spPr>
              <a:xfrm>
                <a:off x="4614887" y="5150509"/>
                <a:ext cx="481222"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sz="2400" i="1" smtClean="0">
                          <a:solidFill>
                            <a:schemeClr val="accent2"/>
                          </a:solidFill>
                          <a:latin typeface="Cambria Math" panose="02040503050406030204" pitchFamily="18" charset="0"/>
                          <a:ea typeface="Cambria Math" panose="02040503050406030204" pitchFamily="18" charset="0"/>
                        </a:rPr>
                        <m:t>×</m:t>
                      </m:r>
                    </m:oMath>
                  </m:oMathPara>
                </a14:m>
                <a:endParaRPr lang="en-US" sz="2400" dirty="0">
                  <a:solidFill>
                    <a:schemeClr val="accent2"/>
                  </a:solidFill>
                </a:endParaRPr>
              </a:p>
            </p:txBody>
          </p:sp>
        </mc:Choice>
        <mc:Fallback xmlns="">
          <p:sp>
            <p:nvSpPr>
              <p:cNvPr id="13" name="TextBox 12">
                <a:extLst>
                  <a:ext uri="{FF2B5EF4-FFF2-40B4-BE49-F238E27FC236}">
                    <a16:creationId xmlns:a16="http://schemas.microsoft.com/office/drawing/2014/main" id="{B0FA2EF5-F7FC-E65C-B1D0-EDB557E5CDC1}"/>
                  </a:ext>
                </a:extLst>
              </p:cNvPr>
              <p:cNvSpPr txBox="1">
                <a:spLocks noRot="1" noChangeAspect="1" noMove="1" noResize="1" noEditPoints="1" noAdjustHandles="1" noChangeArrowheads="1" noChangeShapeType="1" noTextEdit="1"/>
              </p:cNvSpPr>
              <p:nvPr/>
            </p:nvSpPr>
            <p:spPr>
              <a:xfrm>
                <a:off x="4614887" y="5150509"/>
                <a:ext cx="481222" cy="46166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14" name="Table 13">
                <a:extLst>
                  <a:ext uri="{FF2B5EF4-FFF2-40B4-BE49-F238E27FC236}">
                    <a16:creationId xmlns:a16="http://schemas.microsoft.com/office/drawing/2014/main" id="{76667E24-B369-7286-90C4-AAE2BFA496AF}"/>
                  </a:ext>
                </a:extLst>
              </p:cNvPr>
              <p:cNvGraphicFramePr>
                <a:graphicFrameLocks noGrp="1"/>
              </p:cNvGraphicFramePr>
              <p:nvPr>
                <p:extLst>
                  <p:ext uri="{D42A27DB-BD31-4B8C-83A1-F6EECF244321}">
                    <p14:modId xmlns:p14="http://schemas.microsoft.com/office/powerpoint/2010/main" val="2530287532"/>
                  </p:ext>
                </p:extLst>
              </p:nvPr>
            </p:nvGraphicFramePr>
            <p:xfrm>
              <a:off x="8239560" y="5386462"/>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𝑱</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𝑴</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𝐭𝐫𝐮𝐞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𝐟𝐚𝐥𝐬𝐞</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𝐭𝐫𝐮𝐞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𝐟𝐚𝐥𝐬𝐞</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0.0</m:t>
                                </m:r>
                                <m:r>
                                  <a:rPr lang="en-US" sz="1000" b="0" i="1" smtClean="0">
                                    <a:solidFill>
                                      <a:schemeClr val="tx1"/>
                                    </a:solidFill>
                                    <a:latin typeface="Cambria Math" panose="02040503050406030204" pitchFamily="18" charset="0"/>
                                  </a:rPr>
                                  <m:t>003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5350030"/>
                      </a:ext>
                    </a:extLst>
                  </a:tr>
                </a:tbl>
              </a:graphicData>
            </a:graphic>
          </p:graphicFrame>
        </mc:Choice>
        <mc:Fallback>
          <p:graphicFrame>
            <p:nvGraphicFramePr>
              <p:cNvPr id="14" name="Table 13">
                <a:extLst>
                  <a:ext uri="{FF2B5EF4-FFF2-40B4-BE49-F238E27FC236}">
                    <a16:creationId xmlns:a16="http://schemas.microsoft.com/office/drawing/2014/main" id="{76667E24-B369-7286-90C4-AAE2BFA496AF}"/>
                  </a:ext>
                </a:extLst>
              </p:cNvPr>
              <p:cNvGraphicFramePr>
                <a:graphicFrameLocks noGrp="1"/>
              </p:cNvGraphicFramePr>
              <p:nvPr>
                <p:extLst>
                  <p:ext uri="{D42A27DB-BD31-4B8C-83A1-F6EECF244321}">
                    <p14:modId xmlns:p14="http://schemas.microsoft.com/office/powerpoint/2010/main" val="2530287532"/>
                  </p:ext>
                </p:extLst>
              </p:nvPr>
            </p:nvGraphicFramePr>
            <p:xfrm>
              <a:off x="8239560" y="5386462"/>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5263" r="-202083" b="-2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0000" t="-5263" r="-102083" b="-2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0000" t="-5263" r="-2083" b="-210526"/>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100000" r="-202083" b="-100000"/>
                          </a:stretch>
                        </a:blip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210526" r="-202083" b="-5263"/>
                          </a:stretch>
                        </a:blipFill>
                      </a:tcPr>
                    </a:tc>
                    <a:tc>
                      <a:txBody>
                        <a:bodyPr/>
                        <a:lstStyle/>
                        <a:p>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0000" t="-210526" r="-2083" b="-5263"/>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760B003-3A78-4EAF-29EE-DF534BBAE579}"/>
                  </a:ext>
                </a:extLst>
              </p:cNvPr>
              <p:cNvSpPr txBox="1"/>
              <p:nvPr/>
            </p:nvSpPr>
            <p:spPr>
              <a:xfrm>
                <a:off x="8904119" y="4488834"/>
                <a:ext cx="119975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𝐽</m:t>
                      </m:r>
                      <m:r>
                        <a:rPr lang="en-US" b="0" i="1" smtClean="0">
                          <a:latin typeface="Cambria Math" panose="02040503050406030204" pitchFamily="18" charset="0"/>
                        </a:rPr>
                        <m:t>,</m:t>
                      </m:r>
                      <m:r>
                        <a:rPr lang="en-US" b="0" i="1" smtClean="0">
                          <a:latin typeface="Cambria Math" panose="02040503050406030204" pitchFamily="18" charset="0"/>
                        </a:rPr>
                        <m:t>𝑀</m:t>
                      </m:r>
                      <m:r>
                        <a:rPr lang="en-US" b="0" i="1" smtClean="0">
                          <a:latin typeface="Cambria Math" panose="02040503050406030204" pitchFamily="18" charset="0"/>
                        </a:rPr>
                        <m:t>)</m:t>
                      </m:r>
                    </m:oMath>
                  </m:oMathPara>
                </a14:m>
                <a:endParaRPr lang="en-US" dirty="0"/>
              </a:p>
            </p:txBody>
          </p:sp>
        </mc:Choice>
        <mc:Fallback xmlns="">
          <p:sp>
            <p:nvSpPr>
              <p:cNvPr id="16" name="TextBox 15">
                <a:extLst>
                  <a:ext uri="{FF2B5EF4-FFF2-40B4-BE49-F238E27FC236}">
                    <a16:creationId xmlns:a16="http://schemas.microsoft.com/office/drawing/2014/main" id="{E760B003-3A78-4EAF-29EE-DF534BBAE579}"/>
                  </a:ext>
                </a:extLst>
              </p:cNvPr>
              <p:cNvSpPr txBox="1">
                <a:spLocks noRot="1" noChangeAspect="1" noMove="1" noResize="1" noEditPoints="1" noAdjustHandles="1" noChangeArrowheads="1" noChangeShapeType="1" noTextEdit="1"/>
              </p:cNvSpPr>
              <p:nvPr/>
            </p:nvSpPr>
            <p:spPr>
              <a:xfrm>
                <a:off x="8904119" y="4488834"/>
                <a:ext cx="1199752" cy="369332"/>
              </a:xfrm>
              <a:prstGeom prst="rect">
                <a:avLst/>
              </a:prstGeom>
              <a:blipFill>
                <a:blip r:embed="rId11"/>
                <a:stretch>
                  <a:fillRect b="-10000"/>
                </a:stretch>
              </a:blipFill>
            </p:spPr>
            <p:txBody>
              <a:bodyPr/>
              <a:lstStyle/>
              <a:p>
                <a:r>
                  <a:rPr lang="en-US">
                    <a:noFill/>
                  </a:rPr>
                  <a:t> </a:t>
                </a:r>
              </a:p>
            </p:txBody>
          </p:sp>
        </mc:Fallback>
      </mc:AlternateContent>
      <p:sp>
        <p:nvSpPr>
          <p:cNvPr id="17" name="Right Arrow 16">
            <a:extLst>
              <a:ext uri="{FF2B5EF4-FFF2-40B4-BE49-F238E27FC236}">
                <a16:creationId xmlns:a16="http://schemas.microsoft.com/office/drawing/2014/main" id="{5DD106A5-F4EB-A059-E891-8E8A35E6407D}"/>
              </a:ext>
              <a:ext uri="{C183D7F6-B498-43B3-948B-1728B52AA6E4}">
                <adec:decorative xmlns:adec="http://schemas.microsoft.com/office/drawing/2017/decorative" val="1"/>
              </a:ext>
            </a:extLst>
          </p:cNvPr>
          <p:cNvSpPr/>
          <p:nvPr/>
        </p:nvSpPr>
        <p:spPr>
          <a:xfrm>
            <a:off x="7455877" y="5246171"/>
            <a:ext cx="473767" cy="211871"/>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DFD0F2F-6BF8-5E6B-38B7-1C3248F2011A}"/>
                  </a:ext>
                </a:extLst>
              </p:cNvPr>
              <p:cNvSpPr txBox="1"/>
              <p:nvPr/>
            </p:nvSpPr>
            <p:spPr>
              <a:xfrm>
                <a:off x="10103871" y="5958243"/>
                <a:ext cx="931345"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𝐴</m:t>
                      </m:r>
                      <m:r>
                        <a:rPr lang="en-US" sz="1400" b="0" i="1" smtClean="0">
                          <a:latin typeface="Cambria Math" panose="02040503050406030204" pitchFamily="18" charset="0"/>
                        </a:rPr>
                        <m:t>=</m:t>
                      </m:r>
                      <m:r>
                        <m:rPr>
                          <m:sty m:val="p"/>
                        </m:rPr>
                        <a:rPr lang="en-US" sz="1400" b="0" i="0" smtClean="0">
                          <a:latin typeface="Cambria Math" panose="02040503050406030204" pitchFamily="18" charset="0"/>
                        </a:rPr>
                        <m:t>true</m:t>
                      </m:r>
                    </m:oMath>
                  </m:oMathPara>
                </a14:m>
                <a:endParaRPr lang="en-US" sz="1400" dirty="0"/>
              </a:p>
            </p:txBody>
          </p:sp>
        </mc:Choice>
        <mc:Fallback xmlns="">
          <p:sp>
            <p:nvSpPr>
              <p:cNvPr id="18" name="TextBox 17">
                <a:extLst>
                  <a:ext uri="{FF2B5EF4-FFF2-40B4-BE49-F238E27FC236}">
                    <a16:creationId xmlns:a16="http://schemas.microsoft.com/office/drawing/2014/main" id="{0DFD0F2F-6BF8-5E6B-38B7-1C3248F2011A}"/>
                  </a:ext>
                </a:extLst>
              </p:cNvPr>
              <p:cNvSpPr txBox="1">
                <a:spLocks noRot="1" noChangeAspect="1" noMove="1" noResize="1" noEditPoints="1" noAdjustHandles="1" noChangeArrowheads="1" noChangeShapeType="1" noTextEdit="1"/>
              </p:cNvSpPr>
              <p:nvPr/>
            </p:nvSpPr>
            <p:spPr>
              <a:xfrm>
                <a:off x="10103871" y="5958243"/>
                <a:ext cx="931345" cy="307777"/>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B59357E-08E1-6B20-BDE7-0CF143D21BB4}"/>
                  </a:ext>
                </a:extLst>
              </p:cNvPr>
              <p:cNvSpPr txBox="1"/>
              <p:nvPr/>
            </p:nvSpPr>
            <p:spPr>
              <a:xfrm>
                <a:off x="10840528" y="5612174"/>
                <a:ext cx="933782"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𝐴</m:t>
                      </m:r>
                      <m:r>
                        <a:rPr lang="en-US" sz="1400" b="0" i="1" smtClean="0">
                          <a:latin typeface="Cambria Math" panose="02040503050406030204" pitchFamily="18" charset="0"/>
                        </a:rPr>
                        <m:t>=</m:t>
                      </m:r>
                      <m:r>
                        <m:rPr>
                          <m:sty m:val="p"/>
                        </m:rPr>
                        <a:rPr lang="en-US" sz="1400" b="0" i="0" smtClean="0">
                          <a:latin typeface="Cambria Math" panose="02040503050406030204" pitchFamily="18" charset="0"/>
                        </a:rPr>
                        <m:t>false</m:t>
                      </m:r>
                    </m:oMath>
                  </m:oMathPara>
                </a14:m>
                <a:endParaRPr lang="en-US" sz="1400" dirty="0"/>
              </a:p>
            </p:txBody>
          </p:sp>
        </mc:Choice>
        <mc:Fallback xmlns="">
          <p:sp>
            <p:nvSpPr>
              <p:cNvPr id="19" name="TextBox 18">
                <a:extLst>
                  <a:ext uri="{FF2B5EF4-FFF2-40B4-BE49-F238E27FC236}">
                    <a16:creationId xmlns:a16="http://schemas.microsoft.com/office/drawing/2014/main" id="{1B59357E-08E1-6B20-BDE7-0CF143D21BB4}"/>
                  </a:ext>
                </a:extLst>
              </p:cNvPr>
              <p:cNvSpPr txBox="1">
                <a:spLocks noRot="1" noChangeAspect="1" noMove="1" noResize="1" noEditPoints="1" noAdjustHandles="1" noChangeArrowheads="1" noChangeShapeType="1" noTextEdit="1"/>
              </p:cNvSpPr>
              <p:nvPr/>
            </p:nvSpPr>
            <p:spPr>
              <a:xfrm>
                <a:off x="10840528" y="5612174"/>
                <a:ext cx="933782" cy="307777"/>
              </a:xfrm>
              <a:prstGeom prst="rect">
                <a:avLst/>
              </a:prstGeom>
              <a:blipFill>
                <a:blip r:embed="rId13"/>
                <a:stretch>
                  <a:fillRect/>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0AB7F8BE-1DAA-0598-BBB2-D6A60661D357}"/>
              </a:ext>
              <a:ext uri="{C183D7F6-B498-43B3-948B-1728B52AA6E4}">
                <adec:decorative xmlns:adec="http://schemas.microsoft.com/office/drawing/2017/decorative" val="1"/>
              </a:ext>
            </a:extLst>
          </p:cNvPr>
          <p:cNvSpPr/>
          <p:nvPr/>
        </p:nvSpPr>
        <p:spPr>
          <a:xfrm>
            <a:off x="3853245" y="5221433"/>
            <a:ext cx="597877" cy="236610"/>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0AC0FBF-BE26-B59A-9EDE-7EB800C1D61C}"/>
              </a:ext>
              <a:ext uri="{C183D7F6-B498-43B3-948B-1728B52AA6E4}">
                <adec:decorative xmlns:adec="http://schemas.microsoft.com/office/drawing/2017/decorative" val="1"/>
              </a:ext>
            </a:extLst>
          </p:cNvPr>
          <p:cNvSpPr/>
          <p:nvPr/>
        </p:nvSpPr>
        <p:spPr>
          <a:xfrm>
            <a:off x="6442022" y="5224988"/>
            <a:ext cx="597877" cy="236610"/>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363BF73-F5D0-B304-2965-ECD8EA092E9C}"/>
              </a:ext>
              <a:ext uri="{C183D7F6-B498-43B3-948B-1728B52AA6E4}">
                <adec:decorative xmlns:adec="http://schemas.microsoft.com/office/drawing/2017/decorative" val="1"/>
              </a:ext>
            </a:extLst>
          </p:cNvPr>
          <p:cNvSpPr/>
          <p:nvPr/>
        </p:nvSpPr>
        <p:spPr>
          <a:xfrm>
            <a:off x="9452113" y="5867440"/>
            <a:ext cx="597877" cy="23661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5F6283E-9EAD-4ECC-6422-81DD807BC6BA}"/>
              </a:ext>
              <a:ext uri="{C183D7F6-B498-43B3-948B-1728B52AA6E4}">
                <adec:decorative xmlns:adec="http://schemas.microsoft.com/office/drawing/2017/decorative" val="1"/>
              </a:ext>
            </a:extLst>
          </p:cNvPr>
          <p:cNvSpPr/>
          <p:nvPr/>
        </p:nvSpPr>
        <p:spPr>
          <a:xfrm>
            <a:off x="3857971" y="5477540"/>
            <a:ext cx="597877" cy="236610"/>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B7A7C-FB92-182F-3819-93D6748E0976}"/>
              </a:ext>
              <a:ext uri="{C183D7F6-B498-43B3-948B-1728B52AA6E4}">
                <adec:decorative xmlns:adec="http://schemas.microsoft.com/office/drawing/2017/decorative" val="1"/>
              </a:ext>
            </a:extLst>
          </p:cNvPr>
          <p:cNvSpPr/>
          <p:nvPr/>
        </p:nvSpPr>
        <p:spPr>
          <a:xfrm>
            <a:off x="6442021" y="5466332"/>
            <a:ext cx="597877" cy="236610"/>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11093EC-B262-D155-2A8B-B523B69F1363}"/>
              </a:ext>
              <a:ext uri="{C183D7F6-B498-43B3-948B-1728B52AA6E4}">
                <adec:decorative xmlns:adec="http://schemas.microsoft.com/office/drawing/2017/decorative" val="1"/>
              </a:ext>
            </a:extLst>
          </p:cNvPr>
          <p:cNvSpPr/>
          <p:nvPr/>
        </p:nvSpPr>
        <p:spPr>
          <a:xfrm>
            <a:off x="10126975" y="5558163"/>
            <a:ext cx="597877" cy="23661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454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3"/>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6" grpId="0"/>
      <p:bldP spid="17" grpId="0" animBg="1"/>
      <p:bldP spid="18" grpId="0"/>
      <p:bldP spid="19" grpId="0"/>
      <p:bldP spid="2" grpId="0" animBg="1"/>
      <p:bldP spid="2" grpId="1" animBg="1"/>
      <p:bldP spid="3" grpId="0" animBg="1"/>
      <p:bldP spid="3" grpId="1" animBg="1"/>
      <p:bldP spid="20" grpId="0" animBg="1"/>
      <p:bldP spid="20" grpId="1" animBg="1"/>
      <p:bldP spid="21" grpId="0" animBg="1"/>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EB6FD-072A-E6E6-8035-27704EBCECB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2C3FC11-10F1-F549-9425-3ABA689EDEB3}"/>
              </a:ext>
            </a:extLst>
          </p:cNvPr>
          <p:cNvSpPr>
            <a:spLocks noGrp="1"/>
          </p:cNvSpPr>
          <p:nvPr>
            <p:ph type="title"/>
          </p:nvPr>
        </p:nvSpPr>
        <p:spPr/>
        <p:txBody>
          <a:bodyPr/>
          <a:lstStyle/>
          <a:p>
            <a:r>
              <a:rPr lang="en-US" dirty="0"/>
              <a:t>Beware of Large Factors!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1EAB1B7-AB7D-7F8E-259E-0E81A4A65346}"/>
                  </a:ext>
                </a:extLst>
              </p:cNvPr>
              <p:cNvSpPr>
                <a:spLocks noGrp="1"/>
              </p:cNvSpPr>
              <p:nvPr>
                <p:ph idx="1"/>
              </p:nvPr>
            </p:nvSpPr>
            <p:spPr/>
            <p:txBody>
              <a:bodyPr/>
              <a:lstStyle/>
              <a:p>
                <a:endParaRPr lang="en-US" dirty="0"/>
              </a:p>
              <a:p>
                <a:pPr marL="0" indent="0">
                  <a:buNone/>
                </a:pPr>
                <a:endParaRPr lang="en-US" dirty="0"/>
              </a:p>
              <a:p>
                <a:r>
                  <a:rPr lang="en-US" dirty="0"/>
                  <a:t>Example:</a:t>
                </a:r>
              </a:p>
              <a:p>
                <a:pPr lvl="1"/>
                <a:r>
                  <a:rPr lang="en-US" dirty="0"/>
                  <a:t>Variables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 </m:t>
                    </m:r>
                    <m:r>
                      <a:rPr lang="en-US" b="0" i="1" smtClean="0">
                        <a:latin typeface="Cambria Math" panose="02040503050406030204" pitchFamily="18" charset="0"/>
                      </a:rPr>
                      <m:t>𝑉</m:t>
                    </m:r>
                    <m:r>
                      <a:rPr lang="en-US" b="0" i="1" smtClean="0">
                        <a:latin typeface="Cambria Math" panose="02040503050406030204" pitchFamily="18" charset="0"/>
                      </a:rPr>
                      <m:t>, </m:t>
                    </m:r>
                    <m:r>
                      <a:rPr lang="en-US" b="0" i="1" smtClean="0">
                        <a:latin typeface="Cambria Math" panose="02040503050406030204" pitchFamily="18" charset="0"/>
                      </a:rPr>
                      <m:t>𝑊</m:t>
                    </m:r>
                    <m:r>
                      <a:rPr lang="en-US" b="0" i="1" smtClean="0">
                        <a:latin typeface="Cambria Math" panose="02040503050406030204" pitchFamily="18" charset="0"/>
                      </a:rPr>
                      <m:t>, </m:t>
                    </m:r>
                    <m:r>
                      <a:rPr lang="en-US" b="0" i="1" smtClean="0">
                        <a:latin typeface="Cambria Math" panose="02040503050406030204" pitchFamily="18" charset="0"/>
                      </a:rPr>
                      <m:t>𝑋</m:t>
                    </m:r>
                  </m:oMath>
                </a14:m>
                <a:r>
                  <a:rPr lang="en-US" dirty="0"/>
                  <a:t>, each with range </a:t>
                </a:r>
                <a14:m>
                  <m:oMath xmlns:m="http://schemas.openxmlformats.org/officeDocument/2006/math">
                    <m:r>
                      <a:rPr lang="en-US" i="1" dirty="0" smtClean="0">
                        <a:latin typeface="Cambria Math" panose="02040503050406030204" pitchFamily="18" charset="0"/>
                      </a:rPr>
                      <m:t>10</m:t>
                    </m:r>
                  </m:oMath>
                </a14:m>
                <a:endParaRPr lang="en-US" dirty="0"/>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𝑃</m:t>
                    </m:r>
                    <m:r>
                      <a:rPr lang="en-US" b="0" i="1" dirty="0" smtClean="0">
                        <a:latin typeface="Cambria Math" panose="02040503050406030204" pitchFamily="18" charset="0"/>
                      </a:rPr>
                      <m:t>(</m:t>
                    </m:r>
                    <m:r>
                      <a:rPr lang="en-US" b="0" i="1" dirty="0" smtClean="0">
                        <a:latin typeface="Cambria Math" panose="02040503050406030204" pitchFamily="18" charset="0"/>
                      </a:rPr>
                      <m:t>𝑉</m:t>
                    </m:r>
                    <m:r>
                      <a:rPr lang="en-US" b="0" i="1" dirty="0" smtClean="0">
                        <a:latin typeface="Cambria Math" panose="02040503050406030204" pitchFamily="18" charset="0"/>
                      </a:rPr>
                      <m:t>,</m:t>
                    </m:r>
                    <m:r>
                      <a:rPr lang="en-US" b="0" i="1" dirty="0" smtClean="0">
                        <a:latin typeface="Cambria Math" panose="02040503050406030204" pitchFamily="18" charset="0"/>
                      </a:rPr>
                      <m:t>𝑊</m:t>
                    </m:r>
                    <m:r>
                      <a:rPr lang="en-US" b="0" i="1" dirty="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𝑃</m:t>
                    </m:r>
                    <m:r>
                      <a:rPr lang="en-US" b="0" i="1" dirty="0" smtClean="0">
                        <a:latin typeface="Cambria Math" panose="02040503050406030204" pitchFamily="18" charset="0"/>
                      </a:rPr>
                      <m:t>(</m:t>
                    </m:r>
                    <m:r>
                      <a:rPr lang="en-US" b="0" i="1" dirty="0" smtClean="0">
                        <a:latin typeface="Cambria Math" panose="02040503050406030204" pitchFamily="18" charset="0"/>
                      </a:rPr>
                      <m:t>𝑊</m:t>
                    </m:r>
                    <m:r>
                      <a:rPr lang="en-US" b="0" i="1" dirty="0" smtClean="0">
                        <a:latin typeface="Cambria Math" panose="02040503050406030204" pitchFamily="18" charset="0"/>
                      </a:rPr>
                      <m:t>,</m:t>
                    </m:r>
                    <m:r>
                      <a:rPr lang="en-US" b="0" i="1" dirty="0" smtClean="0">
                        <a:latin typeface="Cambria Math" panose="02040503050406030204" pitchFamily="18" charset="0"/>
                      </a:rPr>
                      <m:t>𝑋</m:t>
                    </m:r>
                    <m:r>
                      <a:rPr lang="en-US" b="0" i="1" dirty="0" smtClean="0">
                        <a:latin typeface="Cambria Math" panose="02040503050406030204" pitchFamily="18" charset="0"/>
                      </a:rPr>
                      <m:t>)</m:t>
                    </m:r>
                  </m:oMath>
                </a14:m>
                <a:r>
                  <a:rPr lang="en-US" dirty="0"/>
                  <a:t> each have </a:t>
                </a:r>
                <a14:m>
                  <m:oMath xmlns:m="http://schemas.openxmlformats.org/officeDocument/2006/math">
                    <m:r>
                      <a:rPr lang="en-US" b="0" i="1" smtClean="0">
                        <a:latin typeface="Cambria Math" panose="02040503050406030204" pitchFamily="18" charset="0"/>
                      </a:rPr>
                      <m:t>10 </m:t>
                    </m:r>
                    <m:r>
                      <a:rPr lang="en-US" b="0" i="1" smtClean="0">
                        <a:latin typeface="Cambria Math" panose="02040503050406030204" pitchFamily="18" charset="0"/>
                        <a:ea typeface="Cambria Math" panose="02040503050406030204" pitchFamily="18" charset="0"/>
                      </a:rPr>
                      <m:t>× 10</m:t>
                    </m:r>
                  </m:oMath>
                </a14:m>
                <a:r>
                  <a:rPr lang="en-US" dirty="0"/>
                  <a:t> entries</a:t>
                </a:r>
              </a:p>
              <a:p>
                <a:pPr lvl="1"/>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𝑉</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𝑉</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𝑊</m:t>
                          </m:r>
                        </m:e>
                      </m:d>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𝑋</m:t>
                      </m:r>
                      <m:r>
                        <a:rPr lang="en-US" b="0" i="1" smtClean="0">
                          <a:latin typeface="Cambria Math" panose="02040503050406030204" pitchFamily="18" charset="0"/>
                          <a:ea typeface="Cambria Math" panose="02040503050406030204" pitchFamily="18" charset="0"/>
                        </a:rPr>
                        <m:t>)</m:t>
                      </m:r>
                    </m:oMath>
                  </m:oMathPara>
                </a14:m>
                <a:endParaRPr lang="en-US" dirty="0"/>
              </a:p>
              <a:p>
                <a:pPr lvl="1"/>
                <a:endParaRPr lang="en-US" b="0" i="1" dirty="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has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4</m:t>
                        </m:r>
                      </m:sup>
                    </m:sSup>
                    <m:r>
                      <a:rPr lang="en-US" b="0" i="1" smtClean="0">
                        <a:latin typeface="Cambria Math" panose="02040503050406030204" pitchFamily="18" charset="0"/>
                      </a:rPr>
                      <m:t>=10,000</m:t>
                    </m:r>
                  </m:oMath>
                </a14:m>
                <a:r>
                  <a:rPr lang="en-US" dirty="0"/>
                  <a:t> entries!</a:t>
                </a:r>
              </a:p>
            </p:txBody>
          </p:sp>
        </mc:Choice>
        <mc:Fallback xmlns="">
          <p:sp>
            <p:nvSpPr>
              <p:cNvPr id="7" name="Content Placeholder 6">
                <a:extLst>
                  <a:ext uri="{FF2B5EF4-FFF2-40B4-BE49-F238E27FC236}">
                    <a16:creationId xmlns:a16="http://schemas.microsoft.com/office/drawing/2014/main" id="{91EAB1B7-AB7D-7F8E-259E-0E81A4A65346}"/>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83D5DD4-65FF-525E-6503-C343CB0C317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A749F55-2C05-F785-2967-FA232C3B6DA6}"/>
              </a:ext>
            </a:extLst>
          </p:cNvPr>
          <p:cNvSpPr>
            <a:spLocks noGrp="1"/>
          </p:cNvSpPr>
          <p:nvPr>
            <p:ph type="sldNum" sz="quarter" idx="12"/>
          </p:nvPr>
        </p:nvSpPr>
        <p:spPr/>
        <p:txBody>
          <a:bodyPr/>
          <a:lstStyle/>
          <a:p>
            <a:fld id="{0C6CD854-DD62-6C4B-87F1-66B34D688D3F}" type="slidenum">
              <a:rPr lang="en-US" smtClean="0"/>
              <a:t>18</a:t>
            </a:fld>
            <a:endParaRPr lang="en-US" dirty="0"/>
          </a:p>
        </p:txBody>
      </p:sp>
      <p:pic>
        <p:nvPicPr>
          <p:cNvPr id="8" name="Picture 7" descr="Two purple square factors are joined to create a purple cube.">
            <a:extLst>
              <a:ext uri="{FF2B5EF4-FFF2-40B4-BE49-F238E27FC236}">
                <a16:creationId xmlns:a16="http://schemas.microsoft.com/office/drawing/2014/main" id="{C23EA6E2-B88C-6AC4-1270-A19769CFB50B}"/>
              </a:ext>
            </a:extLst>
          </p:cNvPr>
          <p:cNvPicPr>
            <a:picLocks noChangeAspect="1"/>
          </p:cNvPicPr>
          <p:nvPr/>
        </p:nvPicPr>
        <p:blipFill rotWithShape="1">
          <a:blip r:embed="rId3">
            <a:extLst>
              <a:ext uri="{28A0092B-C50C-407E-A947-70E740481C1C}">
                <a14:useLocalDpi xmlns:a14="http://schemas.microsoft.com/office/drawing/2010/main" val="0"/>
              </a:ext>
            </a:extLst>
          </a:blip>
          <a:srcRect t="46873" b="-2095"/>
          <a:stretch/>
        </p:blipFill>
        <p:spPr>
          <a:xfrm>
            <a:off x="3197053" y="1590261"/>
            <a:ext cx="5797891" cy="1683133"/>
          </a:xfrm>
          <a:prstGeom prst="rect">
            <a:avLst/>
          </a:prstGeom>
        </p:spPr>
      </p:pic>
    </p:spTree>
    <p:extLst>
      <p:ext uri="{BB962C8B-B14F-4D97-AF65-F5344CB8AC3E}">
        <p14:creationId xmlns:p14="http://schemas.microsoft.com/office/powerpoint/2010/main" val="37787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44A4C-31CC-4E81-8798-4034BF553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FD4A8-67A0-61A6-10EC-511E86880584}"/>
              </a:ext>
            </a:extLst>
          </p:cNvPr>
          <p:cNvSpPr>
            <a:spLocks noGrp="1"/>
          </p:cNvSpPr>
          <p:nvPr>
            <p:ph type="title"/>
          </p:nvPr>
        </p:nvSpPr>
        <p:spPr/>
        <p:txBody>
          <a:bodyPr/>
          <a:lstStyle/>
          <a:p>
            <a:r>
              <a:rPr lang="en-US" dirty="0"/>
              <a:t>Operation 2: Marginalize</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85C02D71-E4DE-93B3-A6AA-7F9146A39DA6}"/>
                  </a:ext>
                </a:extLst>
              </p:cNvPr>
              <p:cNvSpPr>
                <a:spLocks noGrp="1"/>
              </p:cNvSpPr>
              <p:nvPr>
                <p:ph idx="1"/>
              </p:nvPr>
            </p:nvSpPr>
            <p:spPr/>
            <p:txBody>
              <a:bodyPr/>
              <a:lstStyle/>
              <a:p>
                <a:r>
                  <a:rPr lang="en-US" dirty="0"/>
                  <a:t>Sum out (</a:t>
                </a:r>
                <a:r>
                  <a:rPr lang="en-US" b="1" dirty="0">
                    <a:solidFill>
                      <a:schemeClr val="accent2"/>
                    </a:solidFill>
                    <a:latin typeface="Avenir Next" panose="020B0503020202020204" pitchFamily="34" charset="0"/>
                  </a:rPr>
                  <a:t>marginalize</a:t>
                </a:r>
                <a:r>
                  <a:rPr lang="en-US" dirty="0"/>
                  <a:t>) to eliminate a variable from a factor</a:t>
                </a:r>
                <a:endParaRPr lang="en-US" b="1" dirty="0">
                  <a:solidFill>
                    <a:schemeClr val="accent2"/>
                  </a:solidFill>
                  <a:latin typeface="Avenir Next" panose="020B0503020202020204" pitchFamily="34" charset="0"/>
                </a:endParaRPr>
              </a:p>
              <a:p>
                <a:pPr lvl="1"/>
                <a:r>
                  <a:rPr lang="en-US" dirty="0"/>
                  <a:t>Shrinks a factor to a smaller one</a:t>
                </a:r>
              </a:p>
              <a:p>
                <a:pPr lvl="1"/>
                <a:r>
                  <a:rPr lang="en-US" dirty="0"/>
                  <a:t>A </a:t>
                </a:r>
                <a:r>
                  <a:rPr lang="en-US" i="1" dirty="0"/>
                  <a:t>projection</a:t>
                </a:r>
                <a:r>
                  <a:rPr lang="en-US" dirty="0"/>
                  <a:t> operation</a:t>
                </a:r>
              </a:p>
              <a:p>
                <a:r>
                  <a:rPr lang="en-US" dirty="0"/>
                  <a:t>Example:</a:t>
                </a:r>
              </a:p>
              <a:p>
                <a:pPr marL="0" indent="0">
                  <a:lnSpc>
                    <a:spcPct val="100000"/>
                  </a:lnSpc>
                  <a:buNone/>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𝑡</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e>
                      </m:nary>
                    </m:oMath>
                  </m:oMathPara>
                </a14:m>
                <a:endParaRPr lang="en-US" dirty="0"/>
              </a:p>
            </p:txBody>
          </p:sp>
        </mc:Choice>
        <mc:Fallback xmlns="">
          <p:sp>
            <p:nvSpPr>
              <p:cNvPr id="6" name="Content Placeholder 5">
                <a:extLst>
                  <a:ext uri="{FF2B5EF4-FFF2-40B4-BE49-F238E27FC236}">
                    <a16:creationId xmlns:a16="http://schemas.microsoft.com/office/drawing/2014/main" id="{85C02D71-E4DE-93B3-A6AA-7F9146A39DA6}"/>
                  </a:ext>
                </a:extLst>
              </p:cNvPr>
              <p:cNvSpPr>
                <a:spLocks noGrp="1" noRot="1" noChangeAspect="1" noMove="1" noResize="1" noEditPoints="1" noAdjustHandles="1" noChangeArrowheads="1" noChangeShapeType="1" noTextEdit="1"/>
              </p:cNvSpPr>
              <p:nvPr>
                <p:ph idx="1"/>
              </p:nvPr>
            </p:nvSpPr>
            <p:spPr>
              <a:blipFill>
                <a:blip r:embed="rId3"/>
                <a:stretch>
                  <a:fillRect l="-794" b="-192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1489539-335E-EB47-1036-5943DDBC21C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1A4578F-8EB5-D839-8B2C-12BF2D90252B}"/>
              </a:ext>
            </a:extLst>
          </p:cNvPr>
          <p:cNvSpPr>
            <a:spLocks noGrp="1"/>
          </p:cNvSpPr>
          <p:nvPr>
            <p:ph type="sldNum" sz="quarter" idx="12"/>
          </p:nvPr>
        </p:nvSpPr>
        <p:spPr/>
        <p:txBody>
          <a:bodyPr/>
          <a:lstStyle/>
          <a:p>
            <a:fld id="{0C6CD854-DD62-6C4B-87F1-66B34D688D3F}" type="slidenum">
              <a:rPr lang="en-US" smtClean="0"/>
              <a:t>19</a:t>
            </a:fld>
            <a:endParaRPr lang="en-US"/>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24A1E39E-9AC8-66C5-AB89-5DABE3FD5F65}"/>
                  </a:ext>
                </a:extLst>
              </p:cNvPr>
              <p:cNvGraphicFramePr>
                <a:graphicFrameLocks noGrp="1"/>
              </p:cNvGraphicFramePr>
              <p:nvPr>
                <p:extLst>
                  <p:ext uri="{D42A27DB-BD31-4B8C-83A1-F6EECF244321}">
                    <p14:modId xmlns:p14="http://schemas.microsoft.com/office/powerpoint/2010/main" val="1062526357"/>
                  </p:ext>
                </p:extLst>
              </p:nvPr>
            </p:nvGraphicFramePr>
            <p:xfrm>
              <a:off x="6762453" y="5292678"/>
              <a:ext cx="1208782"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tblGrid>
                  <a:tr h="205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1" u="none" smtClean="0">
                                    <a:solidFill>
                                      <a:schemeClr val="tx1"/>
                                    </a:solidFill>
                                    <a:latin typeface="Cambria Math" panose="02040503050406030204" pitchFamily="18" charset="0"/>
                                  </a:rPr>
                                  <m:t>𝑷</m:t>
                                </m:r>
                                <m:r>
                                  <a:rPr lang="en-US" sz="1000" b="1" i="1" u="none" smtClean="0">
                                    <a:solidFill>
                                      <a:schemeClr val="tx1"/>
                                    </a:solidFill>
                                    <a:latin typeface="Cambria Math" panose="02040503050406030204" pitchFamily="18" charset="0"/>
                                  </a:rPr>
                                  <m:t>(</m:t>
                                </m:r>
                                <m:r>
                                  <a:rPr lang="en-US" sz="1000" b="1" i="1" u="none" smtClean="0">
                                    <a:solidFill>
                                      <a:schemeClr val="tx1"/>
                                    </a:solidFill>
                                    <a:latin typeface="Cambria Math" panose="02040503050406030204" pitchFamily="18" charset="0"/>
                                  </a:rPr>
                                  <m:t>𝑾</m:t>
                                </m:r>
                                <m:r>
                                  <a:rPr lang="en-US" sz="1000" b="1" i="1" u="none" smtClean="0">
                                    <a:solidFill>
                                      <a:schemeClr val="tx1"/>
                                    </a:solidFill>
                                    <a:latin typeface="Cambria Math" panose="02040503050406030204" pitchFamily="18" charset="0"/>
                                  </a:rPr>
                                  <m:t>)</m:t>
                                </m:r>
                              </m:oMath>
                            </m:oMathPara>
                          </a14:m>
                          <a:endParaRPr lang="en-US" sz="1000" b="1" i="1"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2966697"/>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𝐬𝐮𝐧</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0.6</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𝐫𝐚𝐢𝐧</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8" name="Table 7">
                <a:extLst>
                  <a:ext uri="{FF2B5EF4-FFF2-40B4-BE49-F238E27FC236}">
                    <a16:creationId xmlns:a16="http://schemas.microsoft.com/office/drawing/2014/main" id="{24A1E39E-9AC8-66C5-AB89-5DABE3FD5F65}"/>
                  </a:ext>
                </a:extLst>
              </p:cNvPr>
              <p:cNvGraphicFramePr>
                <a:graphicFrameLocks noGrp="1"/>
              </p:cNvGraphicFramePr>
              <p:nvPr>
                <p:extLst>
                  <p:ext uri="{D42A27DB-BD31-4B8C-83A1-F6EECF244321}">
                    <p14:modId xmlns:p14="http://schemas.microsoft.com/office/powerpoint/2010/main" val="1062526357"/>
                  </p:ext>
                </p:extLst>
              </p:nvPr>
            </p:nvGraphicFramePr>
            <p:xfrm>
              <a:off x="6762453" y="5292678"/>
              <a:ext cx="1208782" cy="731520"/>
            </p:xfrm>
            <a:graphic>
              <a:graphicData uri="http://schemas.openxmlformats.org/drawingml/2006/table">
                <a:tbl>
                  <a:tblPr firstRow="1" bandRow="1">
                    <a:tableStyleId>{5C22544A-7EE6-4342-B048-85BDC9FD1C3A}</a:tableStyleId>
                  </a:tblPr>
                  <a:tblGrid>
                    <a:gridCol w="604391">
                      <a:extLst>
                        <a:ext uri="{9D8B030D-6E8A-4147-A177-3AD203B41FA5}">
                          <a16:colId xmlns:a16="http://schemas.microsoft.com/office/drawing/2014/main" val="3100910927"/>
                        </a:ext>
                      </a:extLst>
                    </a:gridCol>
                    <a:gridCol w="604391">
                      <a:extLst>
                        <a:ext uri="{9D8B030D-6E8A-4147-A177-3AD203B41FA5}">
                          <a16:colId xmlns:a16="http://schemas.microsoft.com/office/drawing/2014/main" val="4012398907"/>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r="-2083" b="-200000"/>
                          </a:stretch>
                        </a:blipFill>
                      </a:tcPr>
                    </a:tc>
                    <a:extLst>
                      <a:ext uri="{0D108BD9-81ED-4DB2-BD59-A6C34878D82A}">
                        <a16:rowId xmlns:a16="http://schemas.microsoft.com/office/drawing/2014/main" val="982966697"/>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E84E0B7-0355-FF07-C7B4-EEFA04B2127F}"/>
                  </a:ext>
                </a:extLst>
              </p:cNvPr>
              <p:cNvSpPr txBox="1"/>
              <p:nvPr/>
            </p:nvSpPr>
            <p:spPr>
              <a:xfrm>
                <a:off x="6960996" y="4788323"/>
                <a:ext cx="811696"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oMath>
                  </m:oMathPara>
                </a14:m>
                <a:endParaRPr lang="en-US" dirty="0"/>
              </a:p>
            </p:txBody>
          </p:sp>
        </mc:Choice>
        <mc:Fallback xmlns="">
          <p:sp>
            <p:nvSpPr>
              <p:cNvPr id="9" name="TextBox 8">
                <a:extLst>
                  <a:ext uri="{FF2B5EF4-FFF2-40B4-BE49-F238E27FC236}">
                    <a16:creationId xmlns:a16="http://schemas.microsoft.com/office/drawing/2014/main" id="{7E84E0B7-0355-FF07-C7B4-EEFA04B2127F}"/>
                  </a:ext>
                </a:extLst>
              </p:cNvPr>
              <p:cNvSpPr txBox="1">
                <a:spLocks noRot="1" noChangeAspect="1" noMove="1" noResize="1" noEditPoints="1" noAdjustHandles="1" noChangeArrowheads="1" noChangeShapeType="1" noTextEdit="1"/>
              </p:cNvSpPr>
              <p:nvPr/>
            </p:nvSpPr>
            <p:spPr>
              <a:xfrm>
                <a:off x="6960996" y="4788323"/>
                <a:ext cx="811696" cy="369332"/>
              </a:xfrm>
              <a:prstGeom prst="rect">
                <a:avLst/>
              </a:prstGeom>
              <a:blipFill>
                <a:blip r:embed="rId5"/>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4CC3FAF7-FFA4-F029-46B3-81DAA56F76C5}"/>
                  </a:ext>
                </a:extLst>
              </p:cNvPr>
              <p:cNvGraphicFramePr>
                <a:graphicFrameLocks noGrp="1"/>
              </p:cNvGraphicFramePr>
              <p:nvPr>
                <p:extLst>
                  <p:ext uri="{D42A27DB-BD31-4B8C-83A1-F6EECF244321}">
                    <p14:modId xmlns:p14="http://schemas.microsoft.com/office/powerpoint/2010/main" val="3533587082"/>
                  </p:ext>
                </p:extLst>
              </p:nvPr>
            </p:nvGraphicFramePr>
            <p:xfrm>
              <a:off x="3726175" y="5292678"/>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05414">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𝑻</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𝑾</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𝐬𝐮𝐧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0" smtClean="0">
                                    <a:solidFill>
                                      <a:schemeClr val="tx1"/>
                                    </a:solidFill>
                                    <a:latin typeface="Cambria Math" panose="02040503050406030204" pitchFamily="18" charset="0"/>
                                  </a:rPr>
                                  <m:t>𝐫𝐚𝐢𝐧</m:t>
                                </m:r>
                              </m:oMath>
                            </m:oMathPara>
                          </a14:m>
                          <a:endParaRPr lang="en-US" sz="100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4981845"/>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𝐡𝐨𝐭</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0" u="none" smtClean="0">
                                    <a:solidFill>
                                      <a:schemeClr val="tx1"/>
                                    </a:solidFill>
                                    <a:latin typeface="Cambria Math" panose="02040503050406030204" pitchFamily="18" charset="0"/>
                                  </a:rPr>
                                  <m:t>0.4</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0.1</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412611"/>
                      </a:ext>
                    </a:extLst>
                  </a:tr>
                  <a:tr h="205414">
                    <a:tc>
                      <a:txBody>
                        <a:bodyPr/>
                        <a:lstStyle/>
                        <a:p>
                          <a:pPr/>
                          <a14:m>
                            <m:oMathPara xmlns:m="http://schemas.openxmlformats.org/officeDocument/2006/math">
                              <m:oMathParaPr>
                                <m:jc m:val="centerGroup"/>
                              </m:oMathParaPr>
                              <m:oMath xmlns:m="http://schemas.openxmlformats.org/officeDocument/2006/math">
                                <m:r>
                                  <a:rPr lang="en-US" sz="1000" b="1" i="0" u="none" smtClean="0">
                                    <a:solidFill>
                                      <a:schemeClr val="tx1"/>
                                    </a:solidFill>
                                    <a:latin typeface="Cambria Math" panose="02040503050406030204" pitchFamily="18" charset="0"/>
                                  </a:rPr>
                                  <m:t>𝐜𝐨𝐥𝐝</m:t>
                                </m:r>
                              </m:oMath>
                            </m:oMathPara>
                          </a14:m>
                          <a:endParaRPr lang="en-US" sz="1000" b="1"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u="none" smtClean="0">
                                    <a:solidFill>
                                      <a:schemeClr val="tx1"/>
                                    </a:solidFill>
                                    <a:latin typeface="Cambria Math" panose="02040503050406030204" pitchFamily="18" charset="0"/>
                                  </a:rPr>
                                  <m:t>0.2</m:t>
                                </m:r>
                              </m:oMath>
                            </m:oMathPara>
                          </a14:m>
                          <a:endParaRPr lang="en-US" sz="1000" i="0" u="non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5350030"/>
                      </a:ext>
                    </a:extLst>
                  </a:tr>
                </a:tbl>
              </a:graphicData>
            </a:graphic>
          </p:graphicFrame>
        </mc:Choice>
        <mc:Fallback xmlns="">
          <p:graphicFrame>
            <p:nvGraphicFramePr>
              <p:cNvPr id="10" name="Table 9">
                <a:extLst>
                  <a:ext uri="{FF2B5EF4-FFF2-40B4-BE49-F238E27FC236}">
                    <a16:creationId xmlns:a16="http://schemas.microsoft.com/office/drawing/2014/main" id="{4CC3FAF7-FFA4-F029-46B3-81DAA56F76C5}"/>
                  </a:ext>
                </a:extLst>
              </p:cNvPr>
              <p:cNvGraphicFramePr>
                <a:graphicFrameLocks noGrp="1"/>
              </p:cNvGraphicFramePr>
              <p:nvPr>
                <p:extLst>
                  <p:ext uri="{D42A27DB-BD31-4B8C-83A1-F6EECF244321}">
                    <p14:modId xmlns:p14="http://schemas.microsoft.com/office/powerpoint/2010/main" val="3533587082"/>
                  </p:ext>
                </p:extLst>
              </p:nvPr>
            </p:nvGraphicFramePr>
            <p:xfrm>
              <a:off x="3726175" y="5292678"/>
              <a:ext cx="1813170" cy="731520"/>
            </p:xfrm>
            <a:graphic>
              <a:graphicData uri="http://schemas.openxmlformats.org/drawingml/2006/table">
                <a:tbl>
                  <a:tblPr firstRow="1" bandRow="1">
                    <a:tableStyleId>{5C22544A-7EE6-4342-B048-85BDC9FD1C3A}</a:tableStyleId>
                  </a:tblPr>
                  <a:tblGrid>
                    <a:gridCol w="604390">
                      <a:extLst>
                        <a:ext uri="{9D8B030D-6E8A-4147-A177-3AD203B41FA5}">
                          <a16:colId xmlns:a16="http://schemas.microsoft.com/office/drawing/2014/main" val="3100910927"/>
                        </a:ext>
                      </a:extLst>
                    </a:gridCol>
                    <a:gridCol w="604390">
                      <a:extLst>
                        <a:ext uri="{9D8B030D-6E8A-4147-A177-3AD203B41FA5}">
                          <a16:colId xmlns:a16="http://schemas.microsoft.com/office/drawing/2014/main" val="4012398907"/>
                        </a:ext>
                      </a:extLst>
                    </a:gridCol>
                    <a:gridCol w="604390">
                      <a:extLst>
                        <a:ext uri="{9D8B030D-6E8A-4147-A177-3AD203B41FA5}">
                          <a16:colId xmlns:a16="http://schemas.microsoft.com/office/drawing/2014/main" val="1671320983"/>
                        </a:ext>
                      </a:extLst>
                    </a:gridCol>
                  </a:tblGrid>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r="-2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r="-102083"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r="-2083" b="-200000"/>
                          </a:stretch>
                        </a:blipFill>
                      </a:tcPr>
                    </a:tc>
                    <a:extLst>
                      <a:ext uri="{0D108BD9-81ED-4DB2-BD59-A6C34878D82A}">
                        <a16:rowId xmlns:a16="http://schemas.microsoft.com/office/drawing/2014/main" val="2414981845"/>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t="-105263" r="-2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t="-105263" r="-102083" b="-110526"/>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t="-105263" r="-2083" b="-110526"/>
                          </a:stretch>
                        </a:blipFill>
                      </a:tcPr>
                    </a:tc>
                    <a:extLst>
                      <a:ext uri="{0D108BD9-81ED-4DB2-BD59-A6C34878D82A}">
                        <a16:rowId xmlns:a16="http://schemas.microsoft.com/office/drawing/2014/main" val="2360412611"/>
                      </a:ext>
                    </a:extLst>
                  </a:tr>
                  <a:tr h="243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83" t="-195000" r="-2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2083" t="-195000" r="-102083" b="-5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202083" t="-195000" r="-2083" b="-5000"/>
                          </a:stretch>
                        </a:blipFill>
                      </a:tcPr>
                    </a:tc>
                    <a:extLst>
                      <a:ext uri="{0D108BD9-81ED-4DB2-BD59-A6C34878D82A}">
                        <a16:rowId xmlns:a16="http://schemas.microsoft.com/office/drawing/2014/main" val="3395350030"/>
                      </a:ext>
                    </a:extLst>
                  </a:tr>
                </a:tbl>
              </a:graphicData>
            </a:graphic>
          </p:graphicFrame>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84625C8-08E2-22D1-A1A9-7F2D29E0150E}"/>
                  </a:ext>
                </a:extLst>
              </p:cNvPr>
              <p:cNvSpPr txBox="1"/>
              <p:nvPr/>
            </p:nvSpPr>
            <p:spPr>
              <a:xfrm>
                <a:off x="4112169" y="4788323"/>
                <a:ext cx="104118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oMath>
                  </m:oMathPara>
                </a14:m>
                <a:endParaRPr lang="en-US" dirty="0"/>
              </a:p>
            </p:txBody>
          </p:sp>
        </mc:Choice>
        <mc:Fallback xmlns="">
          <p:sp>
            <p:nvSpPr>
              <p:cNvPr id="11" name="TextBox 10">
                <a:extLst>
                  <a:ext uri="{FF2B5EF4-FFF2-40B4-BE49-F238E27FC236}">
                    <a16:creationId xmlns:a16="http://schemas.microsoft.com/office/drawing/2014/main" id="{C84625C8-08E2-22D1-A1A9-7F2D29E0150E}"/>
                  </a:ext>
                </a:extLst>
              </p:cNvPr>
              <p:cNvSpPr txBox="1">
                <a:spLocks noRot="1" noChangeAspect="1" noMove="1" noResize="1" noEditPoints="1" noAdjustHandles="1" noChangeArrowheads="1" noChangeShapeType="1" noTextEdit="1"/>
              </p:cNvSpPr>
              <p:nvPr/>
            </p:nvSpPr>
            <p:spPr>
              <a:xfrm>
                <a:off x="4112169" y="4788323"/>
                <a:ext cx="1041182" cy="369332"/>
              </a:xfrm>
              <a:prstGeom prst="rect">
                <a:avLst/>
              </a:prstGeom>
              <a:blipFill>
                <a:blip r:embed="rId7"/>
                <a:stretch>
                  <a:fillRect b="-9677"/>
                </a:stretch>
              </a:blipFill>
            </p:spPr>
            <p:txBody>
              <a:bodyPr/>
              <a:lstStyle/>
              <a:p>
                <a:r>
                  <a:rPr lang="en-US">
                    <a:noFill/>
                  </a:rPr>
                  <a:t> </a:t>
                </a:r>
              </a:p>
            </p:txBody>
          </p:sp>
        </mc:Fallback>
      </mc:AlternateContent>
      <p:sp>
        <p:nvSpPr>
          <p:cNvPr id="17" name="Right Arrow 16">
            <a:extLst>
              <a:ext uri="{FF2B5EF4-FFF2-40B4-BE49-F238E27FC236}">
                <a16:creationId xmlns:a16="http://schemas.microsoft.com/office/drawing/2014/main" id="{3FB082C9-BCE6-4102-F01C-AE3BD4CC10B4}"/>
              </a:ext>
              <a:ext uri="{C183D7F6-B498-43B3-948B-1728B52AA6E4}">
                <adec:decorative xmlns:adec="http://schemas.microsoft.com/office/drawing/2017/decorative" val="1"/>
              </a:ext>
            </a:extLst>
          </p:cNvPr>
          <p:cNvSpPr/>
          <p:nvPr/>
        </p:nvSpPr>
        <p:spPr>
          <a:xfrm>
            <a:off x="5955323" y="5550969"/>
            <a:ext cx="473767" cy="211871"/>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urple square factor is squeezed in a vice to produce a skinny blue factor.">
            <a:extLst>
              <a:ext uri="{FF2B5EF4-FFF2-40B4-BE49-F238E27FC236}">
                <a16:creationId xmlns:a16="http://schemas.microsoft.com/office/drawing/2014/main" id="{8A19757D-23F3-091E-B270-FBC653CD44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00646" y="2341660"/>
            <a:ext cx="3697087" cy="2615093"/>
          </a:xfrm>
          <a:prstGeom prst="rect">
            <a:avLst/>
          </a:prstGeom>
        </p:spPr>
      </p:pic>
    </p:spTree>
    <p:extLst>
      <p:ext uri="{BB962C8B-B14F-4D97-AF65-F5344CB8AC3E}">
        <p14:creationId xmlns:p14="http://schemas.microsoft.com/office/powerpoint/2010/main" val="345461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dirty="0"/>
              <a:t>Complete the </a:t>
            </a:r>
            <a:r>
              <a:rPr lang="en-US" b="1" dirty="0">
                <a:solidFill>
                  <a:schemeClr val="accent2"/>
                </a:solidFill>
              </a:rPr>
              <a:t>Mid-Quarter Feedback</a:t>
            </a:r>
            <a:r>
              <a:rPr lang="en-US" dirty="0"/>
              <a:t> survey!</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319965" cy="2259013"/>
          </a:xfrm>
        </p:spPr>
        <p:txBody>
          <a:bodyPr/>
          <a:lstStyle/>
          <a:p>
            <a:pPr>
              <a:buClr>
                <a:schemeClr val="tx1"/>
              </a:buClr>
            </a:pPr>
            <a:r>
              <a:rPr lang="en-US" b="1" dirty="0">
                <a:solidFill>
                  <a:schemeClr val="accent3"/>
                </a:solidFill>
              </a:rPr>
              <a:t>Project 3 </a:t>
            </a:r>
            <a:r>
              <a:rPr lang="en-US" b="1" dirty="0">
                <a:latin typeface="Avenir Next Demi Bold" panose="020B0503020202020204" pitchFamily="34" charset="0"/>
              </a:rPr>
              <a:t>due</a:t>
            </a:r>
            <a:r>
              <a:rPr lang="en-US" dirty="0"/>
              <a:t> next Thursday (7.30)</a:t>
            </a:r>
          </a:p>
          <a:p>
            <a:pPr>
              <a:buClr>
                <a:schemeClr val="tx1"/>
              </a:buClr>
            </a:pPr>
            <a:r>
              <a:rPr lang="en-US" b="1" dirty="0">
                <a:solidFill>
                  <a:schemeClr val="accent3"/>
                </a:solidFill>
              </a:rPr>
              <a:t>Homework 3 </a:t>
            </a:r>
            <a:r>
              <a:rPr lang="en-US" dirty="0"/>
              <a:t>released today, </a:t>
            </a:r>
            <a:r>
              <a:rPr lang="en-US" dirty="0">
                <a:latin typeface="+mj-lt"/>
              </a:rPr>
              <a:t>due</a:t>
            </a:r>
            <a:r>
              <a:rPr lang="en-US" dirty="0"/>
              <a:t> in two weeks (8.6)</a:t>
            </a:r>
          </a:p>
          <a:p>
            <a:pPr>
              <a:buClr>
                <a:schemeClr val="tx1"/>
              </a:buClr>
            </a:pPr>
            <a:endParaRPr lang="en-US" dirty="0"/>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id-Quarter Feedback Survey QR Code: https://forms.gle/KH3JMY9booDNjA5P8">
            <a:extLst>
              <a:ext uri="{FF2B5EF4-FFF2-40B4-BE49-F238E27FC236}">
                <a16:creationId xmlns:a16="http://schemas.microsoft.com/office/drawing/2014/main" id="{FB906213-F998-46DE-4306-9E7951048FA6}"/>
              </a:ext>
            </a:extLst>
          </p:cNvPr>
          <p:cNvPicPr>
            <a:picLocks noChangeAspect="1"/>
          </p:cNvPicPr>
          <p:nvPr/>
        </p:nvPicPr>
        <p:blipFill>
          <a:blip r:embed="rId3"/>
          <a:stretch>
            <a:fillRect/>
          </a:stretch>
        </p:blipFill>
        <p:spPr>
          <a:xfrm>
            <a:off x="8003" y="2546"/>
            <a:ext cx="1965150" cy="1965150"/>
          </a:xfrm>
          <a:prstGeom prst="rect">
            <a:avLst/>
          </a:prstGeom>
        </p:spPr>
      </p:pic>
      <p:sp>
        <p:nvSpPr>
          <p:cNvPr id="11" name="TextBox 10">
            <a:extLst>
              <a:ext uri="{FF2B5EF4-FFF2-40B4-BE49-F238E27FC236}">
                <a16:creationId xmlns:a16="http://schemas.microsoft.com/office/drawing/2014/main" id="{236C3228-DA08-5B8B-2099-35504C0C7005}"/>
              </a:ext>
            </a:extLst>
          </p:cNvPr>
          <p:cNvSpPr txBox="1"/>
          <p:nvPr/>
        </p:nvSpPr>
        <p:spPr>
          <a:xfrm>
            <a:off x="1973153" y="162458"/>
            <a:ext cx="2355779" cy="646331"/>
          </a:xfrm>
          <a:prstGeom prst="rect">
            <a:avLst/>
          </a:prstGeom>
          <a:noFill/>
        </p:spPr>
        <p:txBody>
          <a:bodyPr wrap="square" rtlCol="0">
            <a:spAutoFit/>
          </a:bodyPr>
          <a:lstStyle/>
          <a:p>
            <a:r>
              <a:rPr lang="en-US" b="1" dirty="0">
                <a:solidFill>
                  <a:schemeClr val="accent2"/>
                </a:solidFill>
              </a:rPr>
              <a:t>Mid-Quarter Feedback Survey </a:t>
            </a:r>
            <a:r>
              <a:rPr lang="en-US" b="1" dirty="0">
                <a:solidFill>
                  <a:schemeClr val="accent2"/>
                </a:solidFill>
                <a:sym typeface="Wingdings" pitchFamily="2" charset="2"/>
              </a:rPr>
              <a:t>:)</a:t>
            </a:r>
            <a:endParaRPr lang="en-US" b="1" dirty="0">
              <a:solidFill>
                <a:schemeClr val="accent2"/>
              </a:solidFill>
            </a:endParaRPr>
          </a:p>
        </p:txBody>
      </p:sp>
      <p:cxnSp>
        <p:nvCxnSpPr>
          <p:cNvPr id="16" name="Elbow Connector 15">
            <a:extLst>
              <a:ext uri="{FF2B5EF4-FFF2-40B4-BE49-F238E27FC236}">
                <a16:creationId xmlns:a16="http://schemas.microsoft.com/office/drawing/2014/main" id="{F8550AB0-91DB-4706-9878-A0D20868334B}"/>
              </a:ext>
              <a:ext uri="{C183D7F6-B498-43B3-948B-1728B52AA6E4}">
                <adec:decorative xmlns:adec="http://schemas.microsoft.com/office/drawing/2017/decorative" val="1"/>
              </a:ext>
            </a:extLst>
          </p:cNvPr>
          <p:cNvCxnSpPr>
            <a:cxnSpLocks/>
            <a:stCxn id="11" idx="2"/>
          </p:cNvCxnSpPr>
          <p:nvPr/>
        </p:nvCxnSpPr>
        <p:spPr>
          <a:xfrm rot="5400000">
            <a:off x="2295161" y="486781"/>
            <a:ext cx="533874" cy="1177890"/>
          </a:xfrm>
          <a:prstGeom prst="bentConnector2">
            <a:avLst/>
          </a:prstGeom>
          <a:ln w="381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24017F-3410-BBBE-A06D-EB716CD528AC}"/>
              </a:ext>
            </a:extLst>
          </p:cNvPr>
          <p:cNvSpPr>
            <a:spLocks noGrp="1"/>
          </p:cNvSpPr>
          <p:nvPr>
            <p:ph type="title"/>
          </p:nvPr>
        </p:nvSpPr>
        <p:spPr/>
        <p:txBody>
          <a:bodyPr/>
          <a:lstStyle/>
          <a:p>
            <a:r>
              <a:rPr lang="en-US" dirty="0"/>
              <a:t>‘Long’ Way: Inference by Enumeration</a:t>
            </a:r>
          </a:p>
        </p:txBody>
      </p:sp>
      <p:sp>
        <p:nvSpPr>
          <p:cNvPr id="4" name="Date Placeholder 3">
            <a:extLst>
              <a:ext uri="{FF2B5EF4-FFF2-40B4-BE49-F238E27FC236}">
                <a16:creationId xmlns:a16="http://schemas.microsoft.com/office/drawing/2014/main" id="{A0BAB15E-7586-3C9B-0B05-870589E2709E}"/>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F3C86ED-B6E3-3E75-FEA0-BB6FCE66B416}"/>
              </a:ext>
            </a:extLst>
          </p:cNvPr>
          <p:cNvSpPr>
            <a:spLocks noGrp="1"/>
          </p:cNvSpPr>
          <p:nvPr>
            <p:ph type="sldNum" sz="quarter" idx="12"/>
          </p:nvPr>
        </p:nvSpPr>
        <p:spPr/>
        <p:txBody>
          <a:bodyPr/>
          <a:lstStyle/>
          <a:p>
            <a:fld id="{0C6CD854-DD62-6C4B-87F1-66B34D688D3F}" type="slidenum">
              <a:rPr lang="en-US" smtClean="0"/>
              <a:t>20</a:t>
            </a:fld>
            <a:endParaRPr lang="en-US"/>
          </a:p>
        </p:txBody>
      </p:sp>
      <p:pic>
        <p:nvPicPr>
          <p:cNvPr id="8" name="Picture 7" descr="A skinny red factor and square blue factor are combined into a square purple factor, which is combined with another square factor to produce a purple cube. The cube is squeezed in a vice twice to produce a skinny purple factor at the end.">
            <a:extLst>
              <a:ext uri="{FF2B5EF4-FFF2-40B4-BE49-F238E27FC236}">
                <a16:creationId xmlns:a16="http://schemas.microsoft.com/office/drawing/2014/main" id="{D9E02FFB-C501-2BF4-36D5-A1A237A2D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25" y="1678122"/>
            <a:ext cx="7056318" cy="4431937"/>
          </a:xfrm>
          <a:prstGeom prst="rect">
            <a:avLst/>
          </a:prstGeom>
        </p:spPr>
      </p:pic>
    </p:spTree>
    <p:extLst>
      <p:ext uri="{BB962C8B-B14F-4D97-AF65-F5344CB8AC3E}">
        <p14:creationId xmlns:p14="http://schemas.microsoft.com/office/powerpoint/2010/main" val="1779243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1B8B8-1293-8084-78BC-D6BB273937D4}"/>
              </a:ext>
            </a:extLst>
          </p:cNvPr>
          <p:cNvSpPr>
            <a:spLocks noGrp="1"/>
          </p:cNvSpPr>
          <p:nvPr>
            <p:ph type="title"/>
          </p:nvPr>
        </p:nvSpPr>
        <p:spPr/>
        <p:txBody>
          <a:bodyPr/>
          <a:lstStyle/>
          <a:p>
            <a:r>
              <a:rPr lang="en-US" dirty="0"/>
              <a:t>Shortcut: Variable Elimination</a:t>
            </a:r>
          </a:p>
        </p:txBody>
      </p:sp>
      <p:sp>
        <p:nvSpPr>
          <p:cNvPr id="4" name="Date Placeholder 3">
            <a:extLst>
              <a:ext uri="{FF2B5EF4-FFF2-40B4-BE49-F238E27FC236}">
                <a16:creationId xmlns:a16="http://schemas.microsoft.com/office/drawing/2014/main" id="{4BB16264-A8F9-AAC3-5F6D-60632D92100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52D2F08-D694-2B3C-BED4-E60A62AC4907}"/>
              </a:ext>
            </a:extLst>
          </p:cNvPr>
          <p:cNvSpPr>
            <a:spLocks noGrp="1"/>
          </p:cNvSpPr>
          <p:nvPr>
            <p:ph type="sldNum" sz="quarter" idx="12"/>
          </p:nvPr>
        </p:nvSpPr>
        <p:spPr/>
        <p:txBody>
          <a:bodyPr/>
          <a:lstStyle/>
          <a:p>
            <a:fld id="{0C6CD854-DD62-6C4B-87F1-66B34D688D3F}" type="slidenum">
              <a:rPr lang="en-US" smtClean="0"/>
              <a:t>21</a:t>
            </a:fld>
            <a:endParaRPr lang="en-US"/>
          </a:p>
        </p:txBody>
      </p:sp>
      <p:pic>
        <p:nvPicPr>
          <p:cNvPr id="6" name="Picture 5" descr="Red and blue factors are first joined into a purple factor before being squeezed in a vice to produce a skinny purple vector, which is then joined with a green factor and squeezed in a vice again.">
            <a:extLst>
              <a:ext uri="{FF2B5EF4-FFF2-40B4-BE49-F238E27FC236}">
                <a16:creationId xmlns:a16="http://schemas.microsoft.com/office/drawing/2014/main" id="{3D5511DA-28D2-124C-4405-9578A85F6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651" y="1749246"/>
            <a:ext cx="8470696" cy="4289688"/>
          </a:xfrm>
          <a:prstGeom prst="rect">
            <a:avLst/>
          </a:prstGeom>
        </p:spPr>
      </p:pic>
    </p:spTree>
    <p:extLst>
      <p:ext uri="{BB962C8B-B14F-4D97-AF65-F5344CB8AC3E}">
        <p14:creationId xmlns:p14="http://schemas.microsoft.com/office/powerpoint/2010/main" val="930139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E5A1E69-4A07-E64A-05FB-0553C78070FE}"/>
              </a:ext>
            </a:extLst>
          </p:cNvPr>
          <p:cNvSpPr>
            <a:spLocks noGrp="1"/>
          </p:cNvSpPr>
          <p:nvPr>
            <p:ph type="title"/>
          </p:nvPr>
        </p:nvSpPr>
        <p:spPr/>
        <p:txBody>
          <a:bodyPr/>
          <a:lstStyle/>
          <a:p>
            <a:r>
              <a:rPr lang="en-US" dirty="0"/>
              <a:t>Variable Elimination Implementation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4A03E7B-EF55-1A7A-D698-B433D9F21805}"/>
                  </a:ext>
                </a:extLst>
              </p:cNvPr>
              <p:cNvSpPr>
                <a:spLocks noGrp="1"/>
              </p:cNvSpPr>
              <p:nvPr>
                <p:ph idx="1"/>
              </p:nvPr>
            </p:nvSpPr>
            <p:spPr>
              <a:xfrm>
                <a:off x="497159" y="1590261"/>
                <a:ext cx="6818042" cy="4606139"/>
              </a:xfrm>
            </p:spPr>
            <p:txBody>
              <a:bodyPr/>
              <a:lstStyle/>
              <a:p>
                <a:pPr marL="0" indent="0">
                  <a:buNone/>
                </a:pPr>
                <a:r>
                  <a:rPr lang="en-US" b="1" dirty="0">
                    <a:solidFill>
                      <a:schemeClr val="accent4"/>
                    </a:solidFill>
                    <a:latin typeface="Avenir Next" panose="020B0503020202020204" pitchFamily="34" charset="0"/>
                  </a:rPr>
                  <a:t>Query: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oMath>
                </a14:m>
                <a:endParaRPr lang="en-US" dirty="0"/>
              </a:p>
              <a:p>
                <a:pPr marL="457200" indent="-457200">
                  <a:buFont typeface="+mj-lt"/>
                  <a:buAutoNum type="arabicPeriod"/>
                </a:pPr>
                <a:r>
                  <a:rPr lang="en-US" dirty="0"/>
                  <a:t>Start with initial factors</a:t>
                </a:r>
              </a:p>
              <a:p>
                <a:pPr lvl="1"/>
                <a:r>
                  <a:rPr lang="en-US" dirty="0"/>
                  <a:t>Local CPTs instantiated by evidence</a:t>
                </a:r>
              </a:p>
              <a:p>
                <a:pPr marL="457200" indent="-457200">
                  <a:buFont typeface="+mj-lt"/>
                  <a:buAutoNum type="arabicPeriod"/>
                </a:pPr>
                <a:r>
                  <a:rPr lang="en-US" dirty="0"/>
                  <a:t>While there are still hidden variables:</a:t>
                </a:r>
              </a:p>
              <a:p>
                <a:pPr lvl="1"/>
                <a:r>
                  <a:rPr lang="en-US" dirty="0"/>
                  <a:t>Pick a hidden variable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𝑗</m:t>
                        </m:r>
                      </m:sub>
                    </m:sSub>
                  </m:oMath>
                </a14:m>
                <a:endParaRPr lang="en-US" dirty="0"/>
              </a:p>
              <a:p>
                <a:pPr lvl="1"/>
                <a:r>
                  <a:rPr lang="en-US" dirty="0"/>
                  <a:t>Eliminate (sum out)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𝑗</m:t>
                        </m:r>
                      </m:sub>
                    </m:sSub>
                  </m:oMath>
                </a14:m>
                <a:r>
                  <a:rPr lang="en-US" dirty="0"/>
                  <a:t> from the product of all factors mentioning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𝑗</m:t>
                        </m:r>
                      </m:sub>
                    </m:sSub>
                  </m:oMath>
                </a14:m>
                <a:endParaRPr lang="en-US" dirty="0"/>
              </a:p>
              <a:p>
                <a:pPr marL="457200" indent="-457200">
                  <a:buFont typeface="+mj-lt"/>
                  <a:buAutoNum type="arabicPeriod"/>
                </a:pPr>
                <a:r>
                  <a:rPr lang="en-US" dirty="0"/>
                  <a:t>Join remaining factors and normalize</a:t>
                </a:r>
              </a:p>
              <a:p>
                <a:pPr marL="457200" indent="-457200">
                  <a:buFont typeface="+mj-lt"/>
                  <a:buAutoNum type="arabicPeriod"/>
                </a:pPr>
                <a:endParaRPr lang="en-US" dirty="0"/>
              </a:p>
              <a:p>
                <a:endParaRPr lang="en-US" dirty="0"/>
              </a:p>
              <a:p>
                <a:endParaRPr lang="en-US" dirty="0"/>
              </a:p>
            </p:txBody>
          </p:sp>
        </mc:Choice>
        <mc:Fallback xmlns="">
          <p:sp>
            <p:nvSpPr>
              <p:cNvPr id="7" name="Content Placeholder 6">
                <a:extLst>
                  <a:ext uri="{FF2B5EF4-FFF2-40B4-BE49-F238E27FC236}">
                    <a16:creationId xmlns:a16="http://schemas.microsoft.com/office/drawing/2014/main" id="{04A03E7B-EF55-1A7A-D698-B433D9F21805}"/>
                  </a:ext>
                </a:extLst>
              </p:cNvPr>
              <p:cNvSpPr>
                <a:spLocks noGrp="1" noRot="1" noChangeAspect="1" noMove="1" noResize="1" noEditPoints="1" noAdjustHandles="1" noChangeArrowheads="1" noChangeShapeType="1" noTextEdit="1"/>
              </p:cNvSpPr>
              <p:nvPr>
                <p:ph idx="1"/>
              </p:nvPr>
            </p:nvSpPr>
            <p:spPr>
              <a:xfrm>
                <a:off x="497159" y="1590261"/>
                <a:ext cx="6818042" cy="4606139"/>
              </a:xfrm>
              <a:blipFill>
                <a:blip r:embed="rId2"/>
                <a:stretch>
                  <a:fillRect l="-186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8E2BB10-ACE7-00F5-B944-4AF689F3FD9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C43BBA8-1F0A-81F1-7CD1-1DC06215CEC2}"/>
              </a:ext>
            </a:extLst>
          </p:cNvPr>
          <p:cNvSpPr>
            <a:spLocks noGrp="1"/>
          </p:cNvSpPr>
          <p:nvPr>
            <p:ph type="sldNum" sz="quarter" idx="12"/>
          </p:nvPr>
        </p:nvSpPr>
        <p:spPr/>
        <p:txBody>
          <a:bodyPr/>
          <a:lstStyle/>
          <a:p>
            <a:fld id="{0C6CD854-DD62-6C4B-87F1-66B34D688D3F}" type="slidenum">
              <a:rPr lang="en-US" smtClean="0"/>
              <a:t>22</a:t>
            </a:fld>
            <a:endParaRPr lang="en-US"/>
          </a:p>
        </p:txBody>
      </p:sp>
      <p:pic>
        <p:nvPicPr>
          <p:cNvPr id="8" name="Picture 7" descr="Red and blue factors are first joined into a purple factor before being squeezed in a vice to produce a skinny purple vector, which is then joined with a green factor and squeezed in a vice again.">
            <a:extLst>
              <a:ext uri="{FF2B5EF4-FFF2-40B4-BE49-F238E27FC236}">
                <a16:creationId xmlns:a16="http://schemas.microsoft.com/office/drawing/2014/main" id="{2B00EB81-690F-B00E-42FB-2DCC725D25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4934" y="3375338"/>
            <a:ext cx="3267774" cy="1654850"/>
          </a:xfrm>
          <a:prstGeom prst="rect">
            <a:avLst/>
          </a:prstGeom>
        </p:spPr>
      </p:pic>
      <p:pic>
        <p:nvPicPr>
          <p:cNvPr id="9" name="Picture 8" descr="Illustration of a robot pushing out relevant entries from a probability table.">
            <a:extLst>
              <a:ext uri="{FF2B5EF4-FFF2-40B4-BE49-F238E27FC236}">
                <a16:creationId xmlns:a16="http://schemas.microsoft.com/office/drawing/2014/main" id="{6EAB9330-A4E2-F850-50C1-7ADFF6AA38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4402" y="1448863"/>
            <a:ext cx="2688839" cy="1546486"/>
          </a:xfrm>
          <a:prstGeom prst="rect">
            <a:avLst/>
          </a:prstGeom>
        </p:spPr>
      </p:pic>
      <p:pic>
        <p:nvPicPr>
          <p:cNvPr id="11" name="Picture 10" descr="A skinny red factor is combined with a square blue factor to produce a purple factor, representing the pointwise product operation.">
            <a:extLst>
              <a:ext uri="{FF2B5EF4-FFF2-40B4-BE49-F238E27FC236}">
                <a16:creationId xmlns:a16="http://schemas.microsoft.com/office/drawing/2014/main" id="{A0F61DCD-25AC-85BC-A8F7-E8BDF24B89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0100" y="5315326"/>
            <a:ext cx="2803141" cy="881074"/>
          </a:xfrm>
          <a:prstGeom prst="rect">
            <a:avLst/>
          </a:prstGeom>
        </p:spPr>
      </p:pic>
    </p:spTree>
    <p:extLst>
      <p:ext uri="{BB962C8B-B14F-4D97-AF65-F5344CB8AC3E}">
        <p14:creationId xmlns:p14="http://schemas.microsoft.com/office/powerpoint/2010/main" val="53169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23</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3587A8-3216-85CD-A450-9C54B9CFB5EA}"/>
              </a:ext>
            </a:extLst>
          </p:cNvPr>
          <p:cNvSpPr>
            <a:spLocks noGrp="1"/>
          </p:cNvSpPr>
          <p:nvPr>
            <p:ph type="title"/>
          </p:nvPr>
        </p:nvSpPr>
        <p:spPr/>
        <p:txBody>
          <a:bodyPr/>
          <a:lstStyle/>
          <a:p>
            <a:r>
              <a:rPr lang="en-US" dirty="0"/>
              <a:t>Alarm Variable Elimination (1)</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5B9AD79-9B9E-C19C-B5AB-DBCA5C5777A6}"/>
                  </a:ext>
                </a:extLst>
              </p:cNvPr>
              <p:cNvSpPr>
                <a:spLocks noGrp="1"/>
              </p:cNvSpPr>
              <p:nvPr>
                <p:ph idx="1"/>
              </p:nvPr>
            </p:nvSpPr>
            <p:spPr>
              <a:xfrm>
                <a:off x="497158" y="1590261"/>
                <a:ext cx="6724257" cy="4606139"/>
              </a:xfrm>
            </p:spPr>
            <p:txBody>
              <a:bodyPr/>
              <a:lstStyle/>
              <a:p>
                <a:pPr>
                  <a:buClr>
                    <a:schemeClr val="tx1"/>
                  </a:buClr>
                </a:pPr>
                <a:r>
                  <a:rPr lang="en-US" b="1" dirty="0">
                    <a:solidFill>
                      <a:schemeClr val="accent4"/>
                    </a:solidFill>
                    <a:latin typeface="Avenir Next" panose="020B0503020202020204" pitchFamily="34" charset="0"/>
                  </a:rPr>
                  <a:t>Query:</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endParaRPr lang="en-US" dirty="0"/>
              </a:p>
              <a:p>
                <a:pPr lvl="1"/>
                <a:r>
                  <a:rPr lang="en-US" dirty="0"/>
                  <a:t>Initial Factors:</a:t>
                </a:r>
              </a:p>
              <a:p>
                <a:pPr marL="457200" lvl="1" indent="0">
                  <a:buNone/>
                </a:pPr>
                <a:endParaRPr lang="en-US" dirty="0"/>
              </a:p>
              <a:p>
                <a:r>
                  <a:rPr lang="en-US" dirty="0"/>
                  <a:t>Variable Elimination Round 1</a:t>
                </a:r>
              </a:p>
              <a:p>
                <a:pPr lvl="1"/>
                <a:r>
                  <a:rPr lang="en-US" dirty="0"/>
                  <a:t>Choose </a:t>
                </a:r>
                <a14:m>
                  <m:oMath xmlns:m="http://schemas.openxmlformats.org/officeDocument/2006/math">
                    <m:r>
                      <a:rPr lang="en-US" b="0" i="1" smtClean="0">
                        <a:latin typeface="Cambria Math" panose="02040503050406030204" pitchFamily="18" charset="0"/>
                      </a:rPr>
                      <m:t>𝐴</m:t>
                    </m:r>
                  </m:oMath>
                </a14:m>
                <a:r>
                  <a:rPr lang="en-US" dirty="0"/>
                  <a:t>, join factors with </a:t>
                </a:r>
                <a14:m>
                  <m:oMath xmlns:m="http://schemas.openxmlformats.org/officeDocument/2006/math">
                    <m:r>
                      <a:rPr lang="en-US" b="0" i="1" smtClean="0">
                        <a:latin typeface="Cambria Math" panose="02040503050406030204" pitchFamily="18" charset="0"/>
                      </a:rPr>
                      <m:t>𝐴</m:t>
                    </m:r>
                  </m:oMath>
                </a14:m>
                <a:r>
                  <a:rPr lang="en-US" dirty="0"/>
                  <a:t>:</a:t>
                </a:r>
              </a:p>
              <a:p>
                <a:pPr marL="457200" lvl="1" indent="0">
                  <a:lnSpc>
                    <a:spcPct val="150000"/>
                  </a:lnSpc>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𝐸</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𝑗</m:t>
                          </m:r>
                        </m:e>
                        <m:e>
                          <m:r>
                            <a:rPr lang="en-US" b="0" i="1" smtClean="0">
                              <a:latin typeface="Cambria Math" panose="02040503050406030204" pitchFamily="18" charset="0"/>
                              <a:ea typeface="Cambria Math" panose="02040503050406030204" pitchFamily="18" charset="0"/>
                            </a:rPr>
                            <m:t>𝐴</m:t>
                          </m:r>
                        </m:e>
                      </m:d>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𝑚</m:t>
                          </m:r>
                        </m:e>
                        <m:e>
                          <m:r>
                            <a:rPr lang="en-US" b="0" i="1" smtClean="0">
                              <a:latin typeface="Cambria Math" panose="02040503050406030204" pitchFamily="18" charset="0"/>
                              <a:ea typeface="Cambria Math" panose="02040503050406030204" pitchFamily="18" charset="0"/>
                            </a:rPr>
                            <m:t>𝐴</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Marginalize </a:t>
                </a:r>
                <a14:m>
                  <m:oMath xmlns:m="http://schemas.openxmlformats.org/officeDocument/2006/math">
                    <m:r>
                      <a:rPr lang="en-US" b="0" i="1" smtClean="0">
                        <a:latin typeface="Cambria Math" panose="02040503050406030204" pitchFamily="18" charset="0"/>
                      </a:rPr>
                      <m:t>𝐴</m:t>
                    </m:r>
                  </m:oMath>
                </a14:m>
                <a:r>
                  <a:rPr lang="en-US" dirty="0"/>
                  <a:t>:</a:t>
                </a:r>
              </a:p>
              <a:p>
                <a:pPr marL="457200" lvl="1" indent="0">
                  <a:buNone/>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𝐴</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e>
                      </m:nary>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oMath>
                  </m:oMathPara>
                </a14:m>
                <a:endParaRPr lang="en-US" dirty="0"/>
              </a:p>
              <a:p>
                <a:pPr lvl="1"/>
                <a:r>
                  <a:rPr lang="en-US" dirty="0"/>
                  <a:t>Remaining Factors:</a:t>
                </a:r>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05B9AD79-9B9E-C19C-B5AB-DBCA5C5777A6}"/>
                  </a:ext>
                </a:extLst>
              </p:cNvPr>
              <p:cNvSpPr>
                <a:spLocks noGrp="1" noRot="1" noChangeAspect="1" noMove="1" noResize="1" noEditPoints="1" noAdjustHandles="1" noChangeArrowheads="1" noChangeShapeType="1" noTextEdit="1"/>
              </p:cNvSpPr>
              <p:nvPr>
                <p:ph idx="1"/>
              </p:nvPr>
            </p:nvSpPr>
            <p:spPr>
              <a:xfrm>
                <a:off x="497158" y="1590261"/>
                <a:ext cx="6724257" cy="4606139"/>
              </a:xfrm>
              <a:blipFill>
                <a:blip r:embed="rId2"/>
                <a:stretch>
                  <a:fillRect l="-1321" b="-1046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3EA77E7-9DE5-8E9C-3DEC-942118DF30F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DD5199F-4448-0591-E802-692913DCFDC9}"/>
              </a:ext>
            </a:extLst>
          </p:cNvPr>
          <p:cNvSpPr>
            <a:spLocks noGrp="1"/>
          </p:cNvSpPr>
          <p:nvPr>
            <p:ph type="sldNum" sz="quarter" idx="12"/>
          </p:nvPr>
        </p:nvSpPr>
        <p:spPr/>
        <p:txBody>
          <a:bodyPr/>
          <a:lstStyle/>
          <a:p>
            <a:fld id="{0C6CD854-DD62-6C4B-87F1-66B34D688D3F}" type="slidenum">
              <a:rPr lang="en-US" smtClean="0"/>
              <a:t>24</a:t>
            </a:fld>
            <a:endParaRPr lang="en-US"/>
          </a:p>
        </p:txBody>
      </p:sp>
      <p:cxnSp>
        <p:nvCxnSpPr>
          <p:cNvPr id="8" name="Straight Arrow Connector 7">
            <a:extLst>
              <a:ext uri="{FF2B5EF4-FFF2-40B4-BE49-F238E27FC236}">
                <a16:creationId xmlns:a16="http://schemas.microsoft.com/office/drawing/2014/main" id="{BEA15C08-A03E-EF3C-A441-3D7CE1E104B2}"/>
              </a:ext>
              <a:ext uri="{C183D7F6-B498-43B3-948B-1728B52AA6E4}">
                <adec:decorative xmlns:adec="http://schemas.microsoft.com/office/drawing/2017/decorative" val="1"/>
              </a:ext>
            </a:extLst>
          </p:cNvPr>
          <p:cNvCxnSpPr>
            <a:stCxn id="13" idx="5"/>
            <a:endCxn id="21" idx="1"/>
          </p:cNvCxnSpPr>
          <p:nvPr/>
        </p:nvCxnSpPr>
        <p:spPr>
          <a:xfrm>
            <a:off x="8339305" y="2296063"/>
            <a:ext cx="896600"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D50BF70B-2973-E268-B261-5860C7F728B5}"/>
              </a:ext>
              <a:ext uri="{C183D7F6-B498-43B3-948B-1728B52AA6E4}">
                <adec:decorative xmlns:adec="http://schemas.microsoft.com/office/drawing/2017/decorative" val="1"/>
              </a:ext>
            </a:extLst>
          </p:cNvPr>
          <p:cNvCxnSpPr>
            <a:stCxn id="21" idx="5"/>
            <a:endCxn id="25" idx="1"/>
          </p:cNvCxnSpPr>
          <p:nvPr/>
        </p:nvCxnSpPr>
        <p:spPr>
          <a:xfrm>
            <a:off x="9882483" y="4009038"/>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281ADA6-950B-A4E6-AEDD-1958FBA6ED1F}"/>
              </a:ext>
              <a:ext uri="{C183D7F6-B498-43B3-948B-1728B52AA6E4}">
                <adec:decorative xmlns:adec="http://schemas.microsoft.com/office/drawing/2017/decorative" val="1"/>
              </a:ext>
            </a:extLst>
          </p:cNvPr>
          <p:cNvCxnSpPr>
            <a:stCxn id="21" idx="3"/>
            <a:endCxn id="29" idx="7"/>
          </p:cNvCxnSpPr>
          <p:nvPr/>
        </p:nvCxnSpPr>
        <p:spPr>
          <a:xfrm flipH="1">
            <a:off x="8339305" y="4009038"/>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335AE8CF-BF15-168C-BE87-FF73D9B30A36}"/>
              </a:ext>
              <a:ext uri="{C183D7F6-B498-43B3-948B-1728B52AA6E4}">
                <adec:decorative xmlns:adec="http://schemas.microsoft.com/office/drawing/2017/decorative" val="1"/>
              </a:ext>
            </a:extLst>
          </p:cNvPr>
          <p:cNvCxnSpPr>
            <a:stCxn id="17" idx="3"/>
            <a:endCxn id="21" idx="7"/>
          </p:cNvCxnSpPr>
          <p:nvPr/>
        </p:nvCxnSpPr>
        <p:spPr>
          <a:xfrm flipH="1">
            <a:off x="9882483" y="2296063"/>
            <a:ext cx="896598"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 name="Group 11" descr="Node B">
            <a:extLst>
              <a:ext uri="{FF2B5EF4-FFF2-40B4-BE49-F238E27FC236}">
                <a16:creationId xmlns:a16="http://schemas.microsoft.com/office/drawing/2014/main" id="{DB11EE7A-0755-9E61-4166-650046C3BD33}"/>
              </a:ext>
            </a:extLst>
          </p:cNvPr>
          <p:cNvGrpSpPr/>
          <p:nvPr/>
        </p:nvGrpSpPr>
        <p:grpSpPr>
          <a:xfrm>
            <a:off x="7552587" y="1515574"/>
            <a:ext cx="926857" cy="1334046"/>
            <a:chOff x="1786030" y="1623426"/>
            <a:chExt cx="926857" cy="1334046"/>
          </a:xfrm>
        </p:grpSpPr>
        <p:sp>
          <p:nvSpPr>
            <p:cNvPr id="13" name="Oval 12">
              <a:extLst>
                <a:ext uri="{FF2B5EF4-FFF2-40B4-BE49-F238E27FC236}">
                  <a16:creationId xmlns:a16="http://schemas.microsoft.com/office/drawing/2014/main" id="{DC2CCFE1-7D8F-1AF7-4EBB-13160348D332}"/>
                </a:ext>
                <a:ext uri="{C183D7F6-B498-43B3-948B-1728B52AA6E4}">
                  <adec:decorative xmlns:adec="http://schemas.microsoft.com/office/drawing/2017/decorative" val="1"/>
                </a:ext>
              </a:extLst>
            </p:cNvPr>
            <p:cNvSpPr/>
            <p:nvPr/>
          </p:nvSpPr>
          <p:spPr>
            <a:xfrm>
              <a:off x="1792259"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8061055-93B1-B403-5D76-A15499788BC6}"/>
                    </a:ext>
                  </a:extLst>
                </p:cNvPr>
                <p:cNvSpPr txBox="1"/>
                <p:nvPr/>
              </p:nvSpPr>
              <p:spPr>
                <a:xfrm>
                  <a:off x="2015247"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𝑩</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C61C84A3-47D5-73CC-3373-7D819119C150}"/>
                    </a:ext>
                  </a:extLst>
                </p:cNvPr>
                <p:cNvSpPr txBox="1">
                  <a:spLocks noRot="1" noChangeAspect="1" noMove="1" noResize="1" noEditPoints="1" noAdjustHandles="1" noChangeArrowheads="1" noChangeShapeType="1" noTextEdit="1"/>
                </p:cNvSpPr>
                <p:nvPr/>
              </p:nvSpPr>
              <p:spPr>
                <a:xfrm>
                  <a:off x="2015247" y="1868250"/>
                  <a:ext cx="496134" cy="461665"/>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92D9BE9F-9FEF-BEA1-237D-E9B9748E1D94}"/>
                </a:ext>
              </a:extLst>
            </p:cNvPr>
            <p:cNvSpPr txBox="1"/>
            <p:nvPr/>
          </p:nvSpPr>
          <p:spPr>
            <a:xfrm>
              <a:off x="1786030" y="2649695"/>
              <a:ext cx="926857" cy="307777"/>
            </a:xfrm>
            <a:prstGeom prst="rect">
              <a:avLst/>
            </a:prstGeom>
            <a:noFill/>
          </p:spPr>
          <p:txBody>
            <a:bodyPr wrap="none" rtlCol="0">
              <a:spAutoFit/>
            </a:bodyPr>
            <a:lstStyle/>
            <a:p>
              <a:pPr algn="ctr"/>
              <a:r>
                <a:rPr lang="en-US" sz="1400" b="1" dirty="0">
                  <a:solidFill>
                    <a:schemeClr val="accent1"/>
                  </a:solidFill>
                </a:rPr>
                <a:t>Burglary</a:t>
              </a:r>
            </a:p>
          </p:txBody>
        </p:sp>
      </p:grpSp>
      <p:grpSp>
        <p:nvGrpSpPr>
          <p:cNvPr id="16" name="Group 15" descr="Node E">
            <a:extLst>
              <a:ext uri="{FF2B5EF4-FFF2-40B4-BE49-F238E27FC236}">
                <a16:creationId xmlns:a16="http://schemas.microsoft.com/office/drawing/2014/main" id="{A7428A7B-FCC9-AE48-27BC-C2113CE07C14}"/>
              </a:ext>
            </a:extLst>
          </p:cNvPr>
          <p:cNvGrpSpPr/>
          <p:nvPr/>
        </p:nvGrpSpPr>
        <p:grpSpPr>
          <a:xfrm>
            <a:off x="10509900" y="1515574"/>
            <a:ext cx="1184941" cy="1334046"/>
            <a:chOff x="4743343" y="1623426"/>
            <a:chExt cx="1184941" cy="1334046"/>
          </a:xfrm>
        </p:grpSpPr>
        <p:sp>
          <p:nvSpPr>
            <p:cNvPr id="17" name="Oval 16">
              <a:extLst>
                <a:ext uri="{FF2B5EF4-FFF2-40B4-BE49-F238E27FC236}">
                  <a16:creationId xmlns:a16="http://schemas.microsoft.com/office/drawing/2014/main" id="{BADF5384-E023-499A-2EBA-027618CEED00}"/>
                </a:ext>
                <a:ext uri="{C183D7F6-B498-43B3-948B-1728B52AA6E4}">
                  <adec:decorative xmlns:adec="http://schemas.microsoft.com/office/drawing/2017/decorative" val="1"/>
                </a:ext>
              </a:extLst>
            </p:cNvPr>
            <p:cNvSpPr/>
            <p:nvPr/>
          </p:nvSpPr>
          <p:spPr>
            <a:xfrm>
              <a:off x="4878613"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9A83282-215C-0BC1-9E93-7531D04E1FCA}"/>
                    </a:ext>
                  </a:extLst>
                </p:cNvPr>
                <p:cNvSpPr txBox="1"/>
                <p:nvPr/>
              </p:nvSpPr>
              <p:spPr>
                <a:xfrm>
                  <a:off x="5101601"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𝑬</m:t>
                        </m:r>
                      </m:oMath>
                    </m:oMathPara>
                  </a14:m>
                  <a:endParaRPr lang="en-US" sz="2400" b="1" i="1" dirty="0">
                    <a:solidFill>
                      <a:schemeClr val="accent1"/>
                    </a:solidFill>
                  </a:endParaRPr>
                </a:p>
              </p:txBody>
            </p:sp>
          </mc:Choice>
          <mc:Fallback xmlns="">
            <p:sp>
              <p:nvSpPr>
                <p:cNvPr id="20" name="TextBox 19">
                  <a:extLst>
                    <a:ext uri="{FF2B5EF4-FFF2-40B4-BE49-F238E27FC236}">
                      <a16:creationId xmlns:a16="http://schemas.microsoft.com/office/drawing/2014/main" id="{8B7C38CD-8347-86A8-D833-A0A71CC7D1A6}"/>
                    </a:ext>
                  </a:extLst>
                </p:cNvPr>
                <p:cNvSpPr txBox="1">
                  <a:spLocks noRot="1" noChangeAspect="1" noMove="1" noResize="1" noEditPoints="1" noAdjustHandles="1" noChangeArrowheads="1" noChangeShapeType="1" noTextEdit="1"/>
                </p:cNvSpPr>
                <p:nvPr/>
              </p:nvSpPr>
              <p:spPr>
                <a:xfrm>
                  <a:off x="5101601" y="1868250"/>
                  <a:ext cx="496134" cy="461665"/>
                </a:xfrm>
                <a:prstGeom prst="rect">
                  <a:avLst/>
                </a:prstGeom>
                <a:blipFill>
                  <a:blip r:embed="rId4"/>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A2B0311E-41CC-C0B9-3440-13812C7D083B}"/>
                </a:ext>
              </a:extLst>
            </p:cNvPr>
            <p:cNvSpPr txBox="1"/>
            <p:nvPr/>
          </p:nvSpPr>
          <p:spPr>
            <a:xfrm>
              <a:off x="4743343" y="2649695"/>
              <a:ext cx="1184941" cy="307777"/>
            </a:xfrm>
            <a:prstGeom prst="rect">
              <a:avLst/>
            </a:prstGeom>
            <a:noFill/>
          </p:spPr>
          <p:txBody>
            <a:bodyPr wrap="none" rtlCol="0">
              <a:spAutoFit/>
            </a:bodyPr>
            <a:lstStyle/>
            <a:p>
              <a:pPr algn="ctr"/>
              <a:r>
                <a:rPr lang="en-US" sz="1400" b="1" dirty="0">
                  <a:solidFill>
                    <a:schemeClr val="accent1"/>
                  </a:solidFill>
                </a:rPr>
                <a:t>Earthquake</a:t>
              </a:r>
            </a:p>
          </p:txBody>
        </p:sp>
      </p:grpSp>
      <p:grpSp>
        <p:nvGrpSpPr>
          <p:cNvPr id="20" name="Group 19" descr="Node A">
            <a:extLst>
              <a:ext uri="{FF2B5EF4-FFF2-40B4-BE49-F238E27FC236}">
                <a16:creationId xmlns:a16="http://schemas.microsoft.com/office/drawing/2014/main" id="{1D1EC52D-F63E-8DDC-A676-980C0553ECBD}"/>
              </a:ext>
            </a:extLst>
          </p:cNvPr>
          <p:cNvGrpSpPr/>
          <p:nvPr/>
        </p:nvGrpSpPr>
        <p:grpSpPr>
          <a:xfrm>
            <a:off x="9101994" y="3228549"/>
            <a:ext cx="914400" cy="1339616"/>
            <a:chOff x="3335437" y="3336401"/>
            <a:chExt cx="914400" cy="1339616"/>
          </a:xfrm>
        </p:grpSpPr>
        <p:sp>
          <p:nvSpPr>
            <p:cNvPr id="21" name="Oval 20">
              <a:extLst>
                <a:ext uri="{FF2B5EF4-FFF2-40B4-BE49-F238E27FC236}">
                  <a16:creationId xmlns:a16="http://schemas.microsoft.com/office/drawing/2014/main" id="{D4E68DC2-C046-98D6-68FF-C6F6FD31761E}"/>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26B9E78-33E3-88C4-4EAA-0B18381DA0E1}"/>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𝑨</m:t>
                        </m:r>
                      </m:oMath>
                    </m:oMathPara>
                  </a14:m>
                  <a:endParaRPr lang="en-US" sz="2400" b="1" i="1" dirty="0">
                    <a:solidFill>
                      <a:schemeClr val="accent2"/>
                    </a:solidFill>
                  </a:endParaRPr>
                </a:p>
              </p:txBody>
            </p:sp>
          </mc:Choice>
          <mc:Fallback xmlns="">
            <p:sp>
              <p:nvSpPr>
                <p:cNvPr id="16" name="TextBox 15">
                  <a:extLst>
                    <a:ext uri="{FF2B5EF4-FFF2-40B4-BE49-F238E27FC236}">
                      <a16:creationId xmlns:a16="http://schemas.microsoft.com/office/drawing/2014/main" id="{695B7AE3-8031-CBCE-A81B-E6C6BAE5E6AB}"/>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5"/>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5C97DBF2-D54F-88BB-3573-7AE358469792}"/>
                </a:ext>
              </a:extLst>
            </p:cNvPr>
            <p:cNvSpPr txBox="1"/>
            <p:nvPr/>
          </p:nvSpPr>
          <p:spPr>
            <a:xfrm>
              <a:off x="3439815" y="4368240"/>
              <a:ext cx="705641" cy="307777"/>
            </a:xfrm>
            <a:prstGeom prst="rect">
              <a:avLst/>
            </a:prstGeom>
            <a:noFill/>
          </p:spPr>
          <p:txBody>
            <a:bodyPr wrap="none" rtlCol="0">
              <a:spAutoFit/>
            </a:bodyPr>
            <a:lstStyle/>
            <a:p>
              <a:pPr algn="ctr"/>
              <a:r>
                <a:rPr lang="en-US" sz="1400" b="1" dirty="0">
                  <a:solidFill>
                    <a:schemeClr val="accent2"/>
                  </a:solidFill>
                </a:rPr>
                <a:t>Alarm</a:t>
              </a:r>
            </a:p>
          </p:txBody>
        </p:sp>
      </p:grpSp>
      <p:grpSp>
        <p:nvGrpSpPr>
          <p:cNvPr id="24" name="Group 23" descr="Node M">
            <a:extLst>
              <a:ext uri="{FF2B5EF4-FFF2-40B4-BE49-F238E27FC236}">
                <a16:creationId xmlns:a16="http://schemas.microsoft.com/office/drawing/2014/main" id="{9E67AFDE-8E9A-68F9-EA8A-E5559FD1D494}"/>
              </a:ext>
            </a:extLst>
          </p:cNvPr>
          <p:cNvGrpSpPr/>
          <p:nvPr/>
        </p:nvGrpSpPr>
        <p:grpSpPr>
          <a:xfrm>
            <a:off x="10543917" y="4859472"/>
            <a:ext cx="1140056" cy="1336928"/>
            <a:chOff x="4777360" y="4967324"/>
            <a:chExt cx="1140056" cy="1336928"/>
          </a:xfrm>
        </p:grpSpPr>
        <p:sp>
          <p:nvSpPr>
            <p:cNvPr id="25" name="Oval 24">
              <a:extLst>
                <a:ext uri="{FF2B5EF4-FFF2-40B4-BE49-F238E27FC236}">
                  <a16:creationId xmlns:a16="http://schemas.microsoft.com/office/drawing/2014/main" id="{BAF9CF2D-0DA4-0B06-7007-DD80935039EC}"/>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94E02FC-5BA3-7723-3BD2-D7E28E4F6202}"/>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𝑴</m:t>
                        </m:r>
                      </m:oMath>
                    </m:oMathPara>
                  </a14:m>
                  <a:endParaRPr lang="en-US" sz="2400" b="1" i="1" dirty="0">
                    <a:solidFill>
                      <a:schemeClr val="accent3"/>
                    </a:solidFill>
                  </a:endParaRPr>
                </a:p>
              </p:txBody>
            </p:sp>
          </mc:Choice>
          <mc:Fallback xmlns="">
            <p:sp>
              <p:nvSpPr>
                <p:cNvPr id="14" name="TextBox 13">
                  <a:extLst>
                    <a:ext uri="{FF2B5EF4-FFF2-40B4-BE49-F238E27FC236}">
                      <a16:creationId xmlns:a16="http://schemas.microsoft.com/office/drawing/2014/main" id="{C4E1A3A7-FC90-4A78-18F4-62385FC57CC1}"/>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6"/>
                  <a:stretch>
                    <a:fillRect/>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040067D4-8324-9EF5-8B2A-98646E3AC241}"/>
                </a:ext>
              </a:extLst>
            </p:cNvPr>
            <p:cNvSpPr txBox="1"/>
            <p:nvPr/>
          </p:nvSpPr>
          <p:spPr>
            <a:xfrm>
              <a:off x="4777360" y="5996475"/>
              <a:ext cx="1140056" cy="307777"/>
            </a:xfrm>
            <a:prstGeom prst="rect">
              <a:avLst/>
            </a:prstGeom>
            <a:noFill/>
          </p:spPr>
          <p:txBody>
            <a:bodyPr wrap="none" rtlCol="0">
              <a:spAutoFit/>
            </a:bodyPr>
            <a:lstStyle/>
            <a:p>
              <a:pPr algn="ctr"/>
              <a:r>
                <a:rPr lang="en-US" sz="1400" b="1" dirty="0">
                  <a:solidFill>
                    <a:schemeClr val="accent3"/>
                  </a:solidFill>
                </a:rPr>
                <a:t>Maria Calls</a:t>
              </a:r>
            </a:p>
          </p:txBody>
        </p:sp>
      </p:grpSp>
      <p:grpSp>
        <p:nvGrpSpPr>
          <p:cNvPr id="28" name="Group 27" descr="Node J">
            <a:extLst>
              <a:ext uri="{FF2B5EF4-FFF2-40B4-BE49-F238E27FC236}">
                <a16:creationId xmlns:a16="http://schemas.microsoft.com/office/drawing/2014/main" id="{06BC78F7-0EFC-735F-4D0D-6951B9B70DC6}"/>
              </a:ext>
            </a:extLst>
          </p:cNvPr>
          <p:cNvGrpSpPr/>
          <p:nvPr/>
        </p:nvGrpSpPr>
        <p:grpSpPr>
          <a:xfrm>
            <a:off x="7543291" y="4859472"/>
            <a:ext cx="949299" cy="1336928"/>
            <a:chOff x="1776734" y="4967324"/>
            <a:chExt cx="949299" cy="1336928"/>
          </a:xfrm>
        </p:grpSpPr>
        <p:sp>
          <p:nvSpPr>
            <p:cNvPr id="29" name="Oval 28">
              <a:extLst>
                <a:ext uri="{FF2B5EF4-FFF2-40B4-BE49-F238E27FC236}">
                  <a16:creationId xmlns:a16="http://schemas.microsoft.com/office/drawing/2014/main" id="{A8600999-6D45-209E-8280-906682114605}"/>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F1D4FC9-329C-16FB-4023-0C12A37E105C}"/>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𝑱</m:t>
                        </m:r>
                      </m:oMath>
                    </m:oMathPara>
                  </a14:m>
                  <a:endParaRPr lang="en-US" sz="2400" b="1" i="1" dirty="0">
                    <a:solidFill>
                      <a:schemeClr val="accent3"/>
                    </a:solidFill>
                  </a:endParaRPr>
                </a:p>
              </p:txBody>
            </p:sp>
          </mc:Choice>
          <mc:Fallback xmlns="">
            <p:sp>
              <p:nvSpPr>
                <p:cNvPr id="12" name="TextBox 11">
                  <a:extLst>
                    <a:ext uri="{FF2B5EF4-FFF2-40B4-BE49-F238E27FC236}">
                      <a16:creationId xmlns:a16="http://schemas.microsoft.com/office/drawing/2014/main" id="{689F6C27-8590-3FC8-2781-8A8913309383}"/>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b="-13514"/>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A017A18F-6F63-FC13-FC10-CDFE64D13382}"/>
                </a:ext>
              </a:extLst>
            </p:cNvPr>
            <p:cNvSpPr txBox="1"/>
            <p:nvPr/>
          </p:nvSpPr>
          <p:spPr>
            <a:xfrm>
              <a:off x="1776734" y="5996475"/>
              <a:ext cx="949299" cy="307777"/>
            </a:xfrm>
            <a:prstGeom prst="rect">
              <a:avLst/>
            </a:prstGeom>
            <a:noFill/>
          </p:spPr>
          <p:txBody>
            <a:bodyPr wrap="none" rtlCol="0">
              <a:spAutoFit/>
            </a:bodyPr>
            <a:lstStyle/>
            <a:p>
              <a:pPr algn="ctr"/>
              <a:r>
                <a:rPr lang="en-US" sz="1400" b="1" dirty="0">
                  <a:solidFill>
                    <a:schemeClr val="accent3"/>
                  </a:solidFill>
                </a:rPr>
                <a:t>Jan Calls</a:t>
              </a:r>
            </a:p>
          </p:txBody>
        </p:sp>
      </p:grpSp>
      <mc:AlternateContent xmlns:mc="http://schemas.openxmlformats.org/markup-compatibility/2006" xmlns:a14="http://schemas.microsoft.com/office/drawing/2010/main">
        <mc:Choice Requires="a14">
          <p:graphicFrame>
            <p:nvGraphicFramePr>
              <p:cNvPr id="32" name="Table 31">
                <a:extLst>
                  <a:ext uri="{FF2B5EF4-FFF2-40B4-BE49-F238E27FC236}">
                    <a16:creationId xmlns:a16="http://schemas.microsoft.com/office/drawing/2014/main" id="{36E09593-4993-AD8D-435A-D49A9AB162F9}"/>
                  </a:ext>
                </a:extLst>
              </p:cNvPr>
              <p:cNvGraphicFramePr>
                <a:graphicFrameLocks noGrp="1"/>
              </p:cNvGraphicFramePr>
              <p:nvPr>
                <p:extLst>
                  <p:ext uri="{D42A27DB-BD31-4B8C-83A1-F6EECF244321}">
                    <p14:modId xmlns:p14="http://schemas.microsoft.com/office/powerpoint/2010/main" val="3596576963"/>
                  </p:ext>
                </p:extLst>
              </p:nvPr>
            </p:nvGraphicFramePr>
            <p:xfrm>
              <a:off x="1296821" y="2647064"/>
              <a:ext cx="4878690" cy="370840"/>
            </p:xfrm>
            <a:graphic>
              <a:graphicData uri="http://schemas.openxmlformats.org/drawingml/2006/table">
                <a:tbl>
                  <a:tblPr firstRow="1" bandRow="1">
                    <a:tableStyleId>{5C22544A-7EE6-4342-B048-85BDC9FD1C3A}</a:tableStyleId>
                  </a:tblPr>
                  <a:tblGrid>
                    <a:gridCol w="975738">
                      <a:extLst>
                        <a:ext uri="{9D8B030D-6E8A-4147-A177-3AD203B41FA5}">
                          <a16:colId xmlns:a16="http://schemas.microsoft.com/office/drawing/2014/main" val="2735676073"/>
                        </a:ext>
                      </a:extLst>
                    </a:gridCol>
                    <a:gridCol w="975738">
                      <a:extLst>
                        <a:ext uri="{9D8B030D-6E8A-4147-A177-3AD203B41FA5}">
                          <a16:colId xmlns:a16="http://schemas.microsoft.com/office/drawing/2014/main" val="377331582"/>
                        </a:ext>
                      </a:extLst>
                    </a:gridCol>
                    <a:gridCol w="975738">
                      <a:extLst>
                        <a:ext uri="{9D8B030D-6E8A-4147-A177-3AD203B41FA5}">
                          <a16:colId xmlns:a16="http://schemas.microsoft.com/office/drawing/2014/main" val="887991221"/>
                        </a:ext>
                      </a:extLst>
                    </a:gridCol>
                    <a:gridCol w="975738">
                      <a:extLst>
                        <a:ext uri="{9D8B030D-6E8A-4147-A177-3AD203B41FA5}">
                          <a16:colId xmlns:a16="http://schemas.microsoft.com/office/drawing/2014/main" val="2234154636"/>
                        </a:ext>
                      </a:extLst>
                    </a:gridCol>
                    <a:gridCol w="975738">
                      <a:extLst>
                        <a:ext uri="{9D8B030D-6E8A-4147-A177-3AD203B41FA5}">
                          <a16:colId xmlns:a16="http://schemas.microsoft.com/office/drawing/2014/main" val="607091722"/>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𝑗</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𝑚</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2" name="Table 31">
                <a:extLst>
                  <a:ext uri="{FF2B5EF4-FFF2-40B4-BE49-F238E27FC236}">
                    <a16:creationId xmlns:a16="http://schemas.microsoft.com/office/drawing/2014/main" id="{36E09593-4993-AD8D-435A-D49A9AB162F9}"/>
                  </a:ext>
                </a:extLst>
              </p:cNvPr>
              <p:cNvGraphicFramePr>
                <a:graphicFrameLocks noGrp="1"/>
              </p:cNvGraphicFramePr>
              <p:nvPr>
                <p:extLst>
                  <p:ext uri="{D42A27DB-BD31-4B8C-83A1-F6EECF244321}">
                    <p14:modId xmlns:p14="http://schemas.microsoft.com/office/powerpoint/2010/main" val="3596576963"/>
                  </p:ext>
                </p:extLst>
              </p:nvPr>
            </p:nvGraphicFramePr>
            <p:xfrm>
              <a:off x="1296821" y="2647064"/>
              <a:ext cx="4878690" cy="370840"/>
            </p:xfrm>
            <a:graphic>
              <a:graphicData uri="http://schemas.openxmlformats.org/drawingml/2006/table">
                <a:tbl>
                  <a:tblPr firstRow="1" bandRow="1">
                    <a:tableStyleId>{5C22544A-7EE6-4342-B048-85BDC9FD1C3A}</a:tableStyleId>
                  </a:tblPr>
                  <a:tblGrid>
                    <a:gridCol w="975738">
                      <a:extLst>
                        <a:ext uri="{9D8B030D-6E8A-4147-A177-3AD203B41FA5}">
                          <a16:colId xmlns:a16="http://schemas.microsoft.com/office/drawing/2014/main" val="2735676073"/>
                        </a:ext>
                      </a:extLst>
                    </a:gridCol>
                    <a:gridCol w="975738">
                      <a:extLst>
                        <a:ext uri="{9D8B030D-6E8A-4147-A177-3AD203B41FA5}">
                          <a16:colId xmlns:a16="http://schemas.microsoft.com/office/drawing/2014/main" val="377331582"/>
                        </a:ext>
                      </a:extLst>
                    </a:gridCol>
                    <a:gridCol w="975738">
                      <a:extLst>
                        <a:ext uri="{9D8B030D-6E8A-4147-A177-3AD203B41FA5}">
                          <a16:colId xmlns:a16="http://schemas.microsoft.com/office/drawing/2014/main" val="887991221"/>
                        </a:ext>
                      </a:extLst>
                    </a:gridCol>
                    <a:gridCol w="975738">
                      <a:extLst>
                        <a:ext uri="{9D8B030D-6E8A-4147-A177-3AD203B41FA5}">
                          <a16:colId xmlns:a16="http://schemas.microsoft.com/office/drawing/2014/main" val="2234154636"/>
                        </a:ext>
                      </a:extLst>
                    </a:gridCol>
                    <a:gridCol w="975738">
                      <a:extLst>
                        <a:ext uri="{9D8B030D-6E8A-4147-A177-3AD203B41FA5}">
                          <a16:colId xmlns:a16="http://schemas.microsoft.com/office/drawing/2014/main" val="607091722"/>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99" t="-3333" r="-401299"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1299" t="-3333" r="-301299"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1299" t="-3333" r="-201299"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01299" t="-3333" r="-101299"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401299" t="-3333" r="-1299" b="-6667"/>
                          </a:stretch>
                        </a:blipFill>
                      </a:tcPr>
                    </a:tc>
                    <a:extLst>
                      <a:ext uri="{0D108BD9-81ED-4DB2-BD59-A6C34878D82A}">
                        <a16:rowId xmlns:a16="http://schemas.microsoft.com/office/drawing/2014/main" val="422790617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3" name="Table 32">
                <a:extLst>
                  <a:ext uri="{FF2B5EF4-FFF2-40B4-BE49-F238E27FC236}">
                    <a16:creationId xmlns:a16="http://schemas.microsoft.com/office/drawing/2014/main" id="{D8119866-7FE2-E2B9-0F6C-B15B676A371E}"/>
                  </a:ext>
                </a:extLst>
              </p:cNvPr>
              <p:cNvGraphicFramePr>
                <a:graphicFrameLocks noGrp="1"/>
              </p:cNvGraphicFramePr>
              <p:nvPr>
                <p:extLst>
                  <p:ext uri="{D42A27DB-BD31-4B8C-83A1-F6EECF244321}">
                    <p14:modId xmlns:p14="http://schemas.microsoft.com/office/powerpoint/2010/main" val="1592730264"/>
                  </p:ext>
                </p:extLst>
              </p:nvPr>
            </p:nvGraphicFramePr>
            <p:xfrm>
              <a:off x="1296821" y="5767287"/>
              <a:ext cx="3410826"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377331582"/>
                        </a:ext>
                      </a:extLst>
                    </a:gridCol>
                    <a:gridCol w="1136942">
                      <a:extLst>
                        <a:ext uri="{9D8B030D-6E8A-4147-A177-3AD203B41FA5}">
                          <a16:colId xmlns:a16="http://schemas.microsoft.com/office/drawing/2014/main" val="887991221"/>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𝑗</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𝑚</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3" name="Table 32">
                <a:extLst>
                  <a:ext uri="{FF2B5EF4-FFF2-40B4-BE49-F238E27FC236}">
                    <a16:creationId xmlns:a16="http://schemas.microsoft.com/office/drawing/2014/main" id="{D8119866-7FE2-E2B9-0F6C-B15B676A371E}"/>
                  </a:ext>
                </a:extLst>
              </p:cNvPr>
              <p:cNvGraphicFramePr>
                <a:graphicFrameLocks noGrp="1"/>
              </p:cNvGraphicFramePr>
              <p:nvPr>
                <p:extLst>
                  <p:ext uri="{D42A27DB-BD31-4B8C-83A1-F6EECF244321}">
                    <p14:modId xmlns:p14="http://schemas.microsoft.com/office/powerpoint/2010/main" val="1592730264"/>
                  </p:ext>
                </p:extLst>
              </p:nvPr>
            </p:nvGraphicFramePr>
            <p:xfrm>
              <a:off x="1296821" y="5767287"/>
              <a:ext cx="3410826"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377331582"/>
                        </a:ext>
                      </a:extLst>
                    </a:gridCol>
                    <a:gridCol w="1136942">
                      <a:extLst>
                        <a:ext uri="{9D8B030D-6E8A-4147-A177-3AD203B41FA5}">
                          <a16:colId xmlns:a16="http://schemas.microsoft.com/office/drawing/2014/main" val="887991221"/>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111" t="-3333" r="-200000"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2247" t="-3333" r="-102247"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200000" t="-3333" r="-1111" b="-3333"/>
                          </a:stretch>
                        </a:blipFill>
                      </a:tcPr>
                    </a:tc>
                    <a:extLst>
                      <a:ext uri="{0D108BD9-81ED-4DB2-BD59-A6C34878D82A}">
                        <a16:rowId xmlns:a16="http://schemas.microsoft.com/office/drawing/2014/main" val="4227906178"/>
                      </a:ext>
                    </a:extLst>
                  </a:tr>
                </a:tbl>
              </a:graphicData>
            </a:graphic>
          </p:graphicFrame>
        </mc:Fallback>
      </mc:AlternateContent>
    </p:spTree>
    <p:extLst>
      <p:ext uri="{BB962C8B-B14F-4D97-AF65-F5344CB8AC3E}">
        <p14:creationId xmlns:p14="http://schemas.microsoft.com/office/powerpoint/2010/main" val="11224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E75AA-AD71-2854-1EF7-DC20B480BF4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FC62DBC-81D2-0FE7-9933-7C52C6CBED79}"/>
              </a:ext>
            </a:extLst>
          </p:cNvPr>
          <p:cNvSpPr>
            <a:spLocks noGrp="1"/>
          </p:cNvSpPr>
          <p:nvPr>
            <p:ph type="title"/>
          </p:nvPr>
        </p:nvSpPr>
        <p:spPr/>
        <p:txBody>
          <a:bodyPr/>
          <a:lstStyle/>
          <a:p>
            <a:r>
              <a:rPr lang="en-US" dirty="0"/>
              <a:t>Alarm Variable Elimination (2)</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1286D165-DCDE-A5F7-4867-D1CE95366753}"/>
                  </a:ext>
                </a:extLst>
              </p:cNvPr>
              <p:cNvSpPr>
                <a:spLocks noGrp="1"/>
              </p:cNvSpPr>
              <p:nvPr>
                <p:ph idx="1"/>
              </p:nvPr>
            </p:nvSpPr>
            <p:spPr>
              <a:xfrm>
                <a:off x="497158" y="1590261"/>
                <a:ext cx="6724257" cy="4606139"/>
              </a:xfrm>
            </p:spPr>
            <p:txBody>
              <a:bodyPr/>
              <a:lstStyle/>
              <a:p>
                <a:pPr>
                  <a:buClr>
                    <a:schemeClr val="tx1"/>
                  </a:buClr>
                </a:pPr>
                <a:r>
                  <a:rPr lang="en-US" b="1" dirty="0">
                    <a:solidFill>
                      <a:schemeClr val="accent4"/>
                    </a:solidFill>
                    <a:latin typeface="Avenir Next" panose="020B0503020202020204" pitchFamily="34" charset="0"/>
                  </a:rPr>
                  <a:t>Query:</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endParaRPr lang="en-US" dirty="0"/>
              </a:p>
              <a:p>
                <a:pPr lvl="1"/>
                <a:r>
                  <a:rPr lang="en-US" dirty="0"/>
                  <a:t>Current Factors:</a:t>
                </a:r>
              </a:p>
              <a:p>
                <a:pPr marL="457200" lvl="1" indent="0">
                  <a:buNone/>
                </a:pPr>
                <a:endParaRPr lang="en-US" dirty="0"/>
              </a:p>
              <a:p>
                <a:r>
                  <a:rPr lang="en-US" dirty="0"/>
                  <a:t>Variable Elimination Round 2</a:t>
                </a:r>
              </a:p>
              <a:p>
                <a:pPr lvl="1"/>
                <a:r>
                  <a:rPr lang="en-US" dirty="0"/>
                  <a:t>Choose </a:t>
                </a:r>
                <a14:m>
                  <m:oMath xmlns:m="http://schemas.openxmlformats.org/officeDocument/2006/math">
                    <m:r>
                      <a:rPr lang="en-US" b="0" i="1" smtClean="0">
                        <a:latin typeface="Cambria Math" panose="02040503050406030204" pitchFamily="18" charset="0"/>
                      </a:rPr>
                      <m:t>𝐸</m:t>
                    </m:r>
                  </m:oMath>
                </a14:m>
                <a:r>
                  <a:rPr lang="en-US" dirty="0"/>
                  <a:t>, join factors with </a:t>
                </a:r>
                <a14:m>
                  <m:oMath xmlns:m="http://schemas.openxmlformats.org/officeDocument/2006/math">
                    <m:r>
                      <a:rPr lang="en-US" b="0" i="1" smtClean="0">
                        <a:latin typeface="Cambria Math" panose="02040503050406030204" pitchFamily="18" charset="0"/>
                      </a:rPr>
                      <m:t>𝐸</m:t>
                    </m:r>
                  </m:oMath>
                </a14:m>
                <a:r>
                  <a:rPr lang="en-US" dirty="0"/>
                  <a:t>:</a:t>
                </a:r>
              </a:p>
              <a:p>
                <a:pPr marL="457200" lvl="1" indent="0">
                  <a:lnSpc>
                    <a:spcPct val="150000"/>
                  </a:lnSpc>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e>
                        <m:e>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Marginalize </a:t>
                </a:r>
                <a14:m>
                  <m:oMath xmlns:m="http://schemas.openxmlformats.org/officeDocument/2006/math">
                    <m:r>
                      <a:rPr lang="en-US" b="0" i="1" smtClean="0">
                        <a:latin typeface="Cambria Math" panose="02040503050406030204" pitchFamily="18" charset="0"/>
                      </a:rPr>
                      <m:t>𝐸</m:t>
                    </m:r>
                  </m:oMath>
                </a14:m>
                <a:r>
                  <a:rPr lang="en-US" dirty="0"/>
                  <a:t>:</a:t>
                </a:r>
              </a:p>
              <a:p>
                <a:pPr marL="457200" lvl="1" indent="0">
                  <a:buNone/>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e>
                      </m:nary>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m:oMathPara>
                </a14:m>
                <a:endParaRPr lang="en-US" dirty="0"/>
              </a:p>
              <a:p>
                <a:pPr lvl="1"/>
                <a:r>
                  <a:rPr lang="en-US" dirty="0"/>
                  <a:t>Remaining Factors:</a:t>
                </a:r>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1286D165-DCDE-A5F7-4867-D1CE95366753}"/>
                  </a:ext>
                </a:extLst>
              </p:cNvPr>
              <p:cNvSpPr>
                <a:spLocks noGrp="1" noRot="1" noChangeAspect="1" noMove="1" noResize="1" noEditPoints="1" noAdjustHandles="1" noChangeArrowheads="1" noChangeShapeType="1" noTextEdit="1"/>
              </p:cNvSpPr>
              <p:nvPr>
                <p:ph idx="1"/>
              </p:nvPr>
            </p:nvSpPr>
            <p:spPr>
              <a:xfrm>
                <a:off x="497158" y="1590261"/>
                <a:ext cx="6724257" cy="4606139"/>
              </a:xfrm>
              <a:blipFill>
                <a:blip r:embed="rId2"/>
                <a:stretch>
                  <a:fillRect l="-1321" b="-1046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FB48B68-4588-1042-229C-329CFA74CF9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11D451C-6955-4ADC-BED7-2AA15F3E41FE}"/>
              </a:ext>
            </a:extLst>
          </p:cNvPr>
          <p:cNvSpPr>
            <a:spLocks noGrp="1"/>
          </p:cNvSpPr>
          <p:nvPr>
            <p:ph type="sldNum" sz="quarter" idx="12"/>
          </p:nvPr>
        </p:nvSpPr>
        <p:spPr/>
        <p:txBody>
          <a:bodyPr/>
          <a:lstStyle/>
          <a:p>
            <a:fld id="{0C6CD854-DD62-6C4B-87F1-66B34D688D3F}" type="slidenum">
              <a:rPr lang="en-US" smtClean="0"/>
              <a:t>25</a:t>
            </a:fld>
            <a:endParaRPr lang="en-US"/>
          </a:p>
        </p:txBody>
      </p:sp>
      <p:cxnSp>
        <p:nvCxnSpPr>
          <p:cNvPr id="8" name="Straight Arrow Connector 7">
            <a:extLst>
              <a:ext uri="{FF2B5EF4-FFF2-40B4-BE49-F238E27FC236}">
                <a16:creationId xmlns:a16="http://schemas.microsoft.com/office/drawing/2014/main" id="{882CB609-1020-1C81-6487-6BDEBABBEACE}"/>
              </a:ext>
              <a:ext uri="{C183D7F6-B498-43B3-948B-1728B52AA6E4}">
                <adec:decorative xmlns:adec="http://schemas.microsoft.com/office/drawing/2017/decorative" val="1"/>
              </a:ext>
            </a:extLst>
          </p:cNvPr>
          <p:cNvCxnSpPr>
            <a:stCxn id="13" idx="5"/>
            <a:endCxn id="21" idx="1"/>
          </p:cNvCxnSpPr>
          <p:nvPr/>
        </p:nvCxnSpPr>
        <p:spPr>
          <a:xfrm>
            <a:off x="8339305" y="2296063"/>
            <a:ext cx="896600"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E3952B6C-D005-CEEC-63CE-BCA0E79C1046}"/>
              </a:ext>
              <a:ext uri="{C183D7F6-B498-43B3-948B-1728B52AA6E4}">
                <adec:decorative xmlns:adec="http://schemas.microsoft.com/office/drawing/2017/decorative" val="1"/>
              </a:ext>
            </a:extLst>
          </p:cNvPr>
          <p:cNvCxnSpPr>
            <a:stCxn id="21" idx="5"/>
            <a:endCxn id="25" idx="1"/>
          </p:cNvCxnSpPr>
          <p:nvPr/>
        </p:nvCxnSpPr>
        <p:spPr>
          <a:xfrm>
            <a:off x="9882483" y="4009038"/>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F238761E-D7B0-F6FF-DED4-78BC6A5403A3}"/>
              </a:ext>
              <a:ext uri="{C183D7F6-B498-43B3-948B-1728B52AA6E4}">
                <adec:decorative xmlns:adec="http://schemas.microsoft.com/office/drawing/2017/decorative" val="1"/>
              </a:ext>
            </a:extLst>
          </p:cNvPr>
          <p:cNvCxnSpPr>
            <a:stCxn id="21" idx="3"/>
            <a:endCxn id="29" idx="7"/>
          </p:cNvCxnSpPr>
          <p:nvPr/>
        </p:nvCxnSpPr>
        <p:spPr>
          <a:xfrm flipH="1">
            <a:off x="8339305" y="4009038"/>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FFA86866-0F0E-4A42-18F8-E22A09AD92BC}"/>
              </a:ext>
              <a:ext uri="{C183D7F6-B498-43B3-948B-1728B52AA6E4}">
                <adec:decorative xmlns:adec="http://schemas.microsoft.com/office/drawing/2017/decorative" val="1"/>
              </a:ext>
            </a:extLst>
          </p:cNvPr>
          <p:cNvCxnSpPr>
            <a:stCxn id="17" idx="3"/>
            <a:endCxn id="21" idx="7"/>
          </p:cNvCxnSpPr>
          <p:nvPr/>
        </p:nvCxnSpPr>
        <p:spPr>
          <a:xfrm flipH="1">
            <a:off x="9882483" y="2296063"/>
            <a:ext cx="896598"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 name="Group 11" descr="Node B">
            <a:extLst>
              <a:ext uri="{FF2B5EF4-FFF2-40B4-BE49-F238E27FC236}">
                <a16:creationId xmlns:a16="http://schemas.microsoft.com/office/drawing/2014/main" id="{361C98C6-63B9-4D3D-136C-C14D1DD74C20}"/>
              </a:ext>
            </a:extLst>
          </p:cNvPr>
          <p:cNvGrpSpPr/>
          <p:nvPr/>
        </p:nvGrpSpPr>
        <p:grpSpPr>
          <a:xfrm>
            <a:off x="7552587" y="1515574"/>
            <a:ext cx="926857" cy="1334046"/>
            <a:chOff x="1786030" y="1623426"/>
            <a:chExt cx="926857" cy="1334046"/>
          </a:xfrm>
        </p:grpSpPr>
        <p:sp>
          <p:nvSpPr>
            <p:cNvPr id="13" name="Oval 12">
              <a:extLst>
                <a:ext uri="{FF2B5EF4-FFF2-40B4-BE49-F238E27FC236}">
                  <a16:creationId xmlns:a16="http://schemas.microsoft.com/office/drawing/2014/main" id="{F6F15967-99CB-EBF6-150D-43E501399250}"/>
                </a:ext>
                <a:ext uri="{C183D7F6-B498-43B3-948B-1728B52AA6E4}">
                  <adec:decorative xmlns:adec="http://schemas.microsoft.com/office/drawing/2017/decorative" val="1"/>
                </a:ext>
              </a:extLst>
            </p:cNvPr>
            <p:cNvSpPr/>
            <p:nvPr/>
          </p:nvSpPr>
          <p:spPr>
            <a:xfrm>
              <a:off x="1792259"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42881DDD-17DA-FB69-2615-0A1D96250D82}"/>
                    </a:ext>
                  </a:extLst>
                </p:cNvPr>
                <p:cNvSpPr txBox="1"/>
                <p:nvPr/>
              </p:nvSpPr>
              <p:spPr>
                <a:xfrm>
                  <a:off x="2015247"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𝑩</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C61C84A3-47D5-73CC-3373-7D819119C150}"/>
                    </a:ext>
                  </a:extLst>
                </p:cNvPr>
                <p:cNvSpPr txBox="1">
                  <a:spLocks noRot="1" noChangeAspect="1" noMove="1" noResize="1" noEditPoints="1" noAdjustHandles="1" noChangeArrowheads="1" noChangeShapeType="1" noTextEdit="1"/>
                </p:cNvSpPr>
                <p:nvPr/>
              </p:nvSpPr>
              <p:spPr>
                <a:xfrm>
                  <a:off x="2015247" y="1868250"/>
                  <a:ext cx="496134" cy="461665"/>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DC72779D-6427-1BD3-878C-11615ED8DF3D}"/>
                </a:ext>
              </a:extLst>
            </p:cNvPr>
            <p:cNvSpPr txBox="1"/>
            <p:nvPr/>
          </p:nvSpPr>
          <p:spPr>
            <a:xfrm>
              <a:off x="1786030" y="2649695"/>
              <a:ext cx="926857" cy="307777"/>
            </a:xfrm>
            <a:prstGeom prst="rect">
              <a:avLst/>
            </a:prstGeom>
            <a:noFill/>
          </p:spPr>
          <p:txBody>
            <a:bodyPr wrap="none" rtlCol="0">
              <a:spAutoFit/>
            </a:bodyPr>
            <a:lstStyle/>
            <a:p>
              <a:pPr algn="ctr"/>
              <a:r>
                <a:rPr lang="en-US" sz="1400" b="1" dirty="0">
                  <a:solidFill>
                    <a:schemeClr val="accent1"/>
                  </a:solidFill>
                </a:rPr>
                <a:t>Burglary</a:t>
              </a:r>
            </a:p>
          </p:txBody>
        </p:sp>
      </p:grpSp>
      <p:grpSp>
        <p:nvGrpSpPr>
          <p:cNvPr id="16" name="Group 15" descr="Node E">
            <a:extLst>
              <a:ext uri="{FF2B5EF4-FFF2-40B4-BE49-F238E27FC236}">
                <a16:creationId xmlns:a16="http://schemas.microsoft.com/office/drawing/2014/main" id="{C5243DEB-0C3C-3222-9DB7-173EC0F411F4}"/>
              </a:ext>
            </a:extLst>
          </p:cNvPr>
          <p:cNvGrpSpPr/>
          <p:nvPr/>
        </p:nvGrpSpPr>
        <p:grpSpPr>
          <a:xfrm>
            <a:off x="10509900" y="1515574"/>
            <a:ext cx="1184941" cy="1334046"/>
            <a:chOff x="4743343" y="1623426"/>
            <a:chExt cx="1184941" cy="1334046"/>
          </a:xfrm>
        </p:grpSpPr>
        <p:sp>
          <p:nvSpPr>
            <p:cNvPr id="17" name="Oval 16">
              <a:extLst>
                <a:ext uri="{FF2B5EF4-FFF2-40B4-BE49-F238E27FC236}">
                  <a16:creationId xmlns:a16="http://schemas.microsoft.com/office/drawing/2014/main" id="{30E3722C-5636-4BC7-0937-A47DBC96FE36}"/>
                </a:ext>
                <a:ext uri="{C183D7F6-B498-43B3-948B-1728B52AA6E4}">
                  <adec:decorative xmlns:adec="http://schemas.microsoft.com/office/drawing/2017/decorative" val="1"/>
                </a:ext>
              </a:extLst>
            </p:cNvPr>
            <p:cNvSpPr/>
            <p:nvPr/>
          </p:nvSpPr>
          <p:spPr>
            <a:xfrm>
              <a:off x="4878613"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B325F8C-590A-4DE0-4769-0182F8E90FED}"/>
                    </a:ext>
                  </a:extLst>
                </p:cNvPr>
                <p:cNvSpPr txBox="1"/>
                <p:nvPr/>
              </p:nvSpPr>
              <p:spPr>
                <a:xfrm>
                  <a:off x="5101601"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𝑬</m:t>
                        </m:r>
                      </m:oMath>
                    </m:oMathPara>
                  </a14:m>
                  <a:endParaRPr lang="en-US" sz="2400" b="1" i="1" dirty="0">
                    <a:solidFill>
                      <a:schemeClr val="accent1"/>
                    </a:solidFill>
                  </a:endParaRPr>
                </a:p>
              </p:txBody>
            </p:sp>
          </mc:Choice>
          <mc:Fallback xmlns="">
            <p:sp>
              <p:nvSpPr>
                <p:cNvPr id="20" name="TextBox 19">
                  <a:extLst>
                    <a:ext uri="{FF2B5EF4-FFF2-40B4-BE49-F238E27FC236}">
                      <a16:creationId xmlns:a16="http://schemas.microsoft.com/office/drawing/2014/main" id="{8B7C38CD-8347-86A8-D833-A0A71CC7D1A6}"/>
                    </a:ext>
                  </a:extLst>
                </p:cNvPr>
                <p:cNvSpPr txBox="1">
                  <a:spLocks noRot="1" noChangeAspect="1" noMove="1" noResize="1" noEditPoints="1" noAdjustHandles="1" noChangeArrowheads="1" noChangeShapeType="1" noTextEdit="1"/>
                </p:cNvSpPr>
                <p:nvPr/>
              </p:nvSpPr>
              <p:spPr>
                <a:xfrm>
                  <a:off x="5101601" y="1868250"/>
                  <a:ext cx="496134" cy="461665"/>
                </a:xfrm>
                <a:prstGeom prst="rect">
                  <a:avLst/>
                </a:prstGeom>
                <a:blipFill>
                  <a:blip r:embed="rId4"/>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A19A730B-C842-A4E8-1D38-130BCEA3332D}"/>
                </a:ext>
              </a:extLst>
            </p:cNvPr>
            <p:cNvSpPr txBox="1"/>
            <p:nvPr/>
          </p:nvSpPr>
          <p:spPr>
            <a:xfrm>
              <a:off x="4743343" y="2649695"/>
              <a:ext cx="1184941" cy="307777"/>
            </a:xfrm>
            <a:prstGeom prst="rect">
              <a:avLst/>
            </a:prstGeom>
            <a:noFill/>
          </p:spPr>
          <p:txBody>
            <a:bodyPr wrap="none" rtlCol="0">
              <a:spAutoFit/>
            </a:bodyPr>
            <a:lstStyle/>
            <a:p>
              <a:pPr algn="ctr"/>
              <a:r>
                <a:rPr lang="en-US" sz="1400" b="1" dirty="0">
                  <a:solidFill>
                    <a:schemeClr val="accent1"/>
                  </a:solidFill>
                </a:rPr>
                <a:t>Earthquake</a:t>
              </a:r>
            </a:p>
          </p:txBody>
        </p:sp>
      </p:grpSp>
      <p:grpSp>
        <p:nvGrpSpPr>
          <p:cNvPr id="20" name="Group 19" descr="Node A">
            <a:extLst>
              <a:ext uri="{FF2B5EF4-FFF2-40B4-BE49-F238E27FC236}">
                <a16:creationId xmlns:a16="http://schemas.microsoft.com/office/drawing/2014/main" id="{C8AE51DD-51EF-ED62-BEE5-D6605586E092}"/>
              </a:ext>
            </a:extLst>
          </p:cNvPr>
          <p:cNvGrpSpPr/>
          <p:nvPr/>
        </p:nvGrpSpPr>
        <p:grpSpPr>
          <a:xfrm>
            <a:off x="9101994" y="3228549"/>
            <a:ext cx="914400" cy="1339616"/>
            <a:chOff x="3335437" y="3336401"/>
            <a:chExt cx="914400" cy="1339616"/>
          </a:xfrm>
        </p:grpSpPr>
        <p:sp>
          <p:nvSpPr>
            <p:cNvPr id="21" name="Oval 20">
              <a:extLst>
                <a:ext uri="{FF2B5EF4-FFF2-40B4-BE49-F238E27FC236}">
                  <a16:creationId xmlns:a16="http://schemas.microsoft.com/office/drawing/2014/main" id="{AF9AAF27-AE2F-3CC6-43E1-0B03372C727D}"/>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FA6FE3E-85C3-8DC6-C470-CC9D7D76048A}"/>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𝑨</m:t>
                        </m:r>
                      </m:oMath>
                    </m:oMathPara>
                  </a14:m>
                  <a:endParaRPr lang="en-US" sz="2400" b="1" i="1" dirty="0">
                    <a:solidFill>
                      <a:schemeClr val="accent2"/>
                    </a:solidFill>
                  </a:endParaRPr>
                </a:p>
              </p:txBody>
            </p:sp>
          </mc:Choice>
          <mc:Fallback xmlns="">
            <p:sp>
              <p:nvSpPr>
                <p:cNvPr id="16" name="TextBox 15">
                  <a:extLst>
                    <a:ext uri="{FF2B5EF4-FFF2-40B4-BE49-F238E27FC236}">
                      <a16:creationId xmlns:a16="http://schemas.microsoft.com/office/drawing/2014/main" id="{695B7AE3-8031-CBCE-A81B-E6C6BAE5E6AB}"/>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5"/>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41B756BD-C025-B02A-035B-EFE6E6CAED21}"/>
                </a:ext>
              </a:extLst>
            </p:cNvPr>
            <p:cNvSpPr txBox="1"/>
            <p:nvPr/>
          </p:nvSpPr>
          <p:spPr>
            <a:xfrm>
              <a:off x="3439815" y="4368240"/>
              <a:ext cx="705641" cy="307777"/>
            </a:xfrm>
            <a:prstGeom prst="rect">
              <a:avLst/>
            </a:prstGeom>
            <a:noFill/>
          </p:spPr>
          <p:txBody>
            <a:bodyPr wrap="none" rtlCol="0">
              <a:spAutoFit/>
            </a:bodyPr>
            <a:lstStyle/>
            <a:p>
              <a:pPr algn="ctr"/>
              <a:r>
                <a:rPr lang="en-US" sz="1400" b="1" dirty="0">
                  <a:solidFill>
                    <a:schemeClr val="accent2"/>
                  </a:solidFill>
                </a:rPr>
                <a:t>Alarm</a:t>
              </a:r>
            </a:p>
          </p:txBody>
        </p:sp>
      </p:grpSp>
      <p:grpSp>
        <p:nvGrpSpPr>
          <p:cNvPr id="24" name="Group 23" descr="Node M">
            <a:extLst>
              <a:ext uri="{FF2B5EF4-FFF2-40B4-BE49-F238E27FC236}">
                <a16:creationId xmlns:a16="http://schemas.microsoft.com/office/drawing/2014/main" id="{0C90E3CD-4D36-ADF4-DBEF-FDCC0A8E4A42}"/>
              </a:ext>
            </a:extLst>
          </p:cNvPr>
          <p:cNvGrpSpPr/>
          <p:nvPr/>
        </p:nvGrpSpPr>
        <p:grpSpPr>
          <a:xfrm>
            <a:off x="10543917" y="4859472"/>
            <a:ext cx="1140056" cy="1336928"/>
            <a:chOff x="4777360" y="4967324"/>
            <a:chExt cx="1140056" cy="1336928"/>
          </a:xfrm>
        </p:grpSpPr>
        <p:sp>
          <p:nvSpPr>
            <p:cNvPr id="25" name="Oval 24">
              <a:extLst>
                <a:ext uri="{FF2B5EF4-FFF2-40B4-BE49-F238E27FC236}">
                  <a16:creationId xmlns:a16="http://schemas.microsoft.com/office/drawing/2014/main" id="{EAB7728F-C38C-C757-1B82-24046B0FC699}"/>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8A37E730-DA98-9ACD-79E6-C3E05B871ABC}"/>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𝑴</m:t>
                        </m:r>
                      </m:oMath>
                    </m:oMathPara>
                  </a14:m>
                  <a:endParaRPr lang="en-US" sz="2400" b="1" i="1" dirty="0">
                    <a:solidFill>
                      <a:schemeClr val="accent3"/>
                    </a:solidFill>
                  </a:endParaRPr>
                </a:p>
              </p:txBody>
            </p:sp>
          </mc:Choice>
          <mc:Fallback xmlns="">
            <p:sp>
              <p:nvSpPr>
                <p:cNvPr id="14" name="TextBox 13">
                  <a:extLst>
                    <a:ext uri="{FF2B5EF4-FFF2-40B4-BE49-F238E27FC236}">
                      <a16:creationId xmlns:a16="http://schemas.microsoft.com/office/drawing/2014/main" id="{C4E1A3A7-FC90-4A78-18F4-62385FC57CC1}"/>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6"/>
                  <a:stretch>
                    <a:fillRect/>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1973038C-67DB-92CB-74FB-9B78ABEF5CA9}"/>
                </a:ext>
              </a:extLst>
            </p:cNvPr>
            <p:cNvSpPr txBox="1"/>
            <p:nvPr/>
          </p:nvSpPr>
          <p:spPr>
            <a:xfrm>
              <a:off x="4777360" y="5996475"/>
              <a:ext cx="1140056" cy="307777"/>
            </a:xfrm>
            <a:prstGeom prst="rect">
              <a:avLst/>
            </a:prstGeom>
            <a:noFill/>
          </p:spPr>
          <p:txBody>
            <a:bodyPr wrap="none" rtlCol="0">
              <a:spAutoFit/>
            </a:bodyPr>
            <a:lstStyle/>
            <a:p>
              <a:pPr algn="ctr"/>
              <a:r>
                <a:rPr lang="en-US" sz="1400" b="1" dirty="0">
                  <a:solidFill>
                    <a:schemeClr val="accent3"/>
                  </a:solidFill>
                </a:rPr>
                <a:t>Maria Calls</a:t>
              </a:r>
            </a:p>
          </p:txBody>
        </p:sp>
      </p:grpSp>
      <p:grpSp>
        <p:nvGrpSpPr>
          <p:cNvPr id="28" name="Group 27" descr="Node J">
            <a:extLst>
              <a:ext uri="{FF2B5EF4-FFF2-40B4-BE49-F238E27FC236}">
                <a16:creationId xmlns:a16="http://schemas.microsoft.com/office/drawing/2014/main" id="{3FF2E5BC-189E-E570-D5CA-05F96824C7BB}"/>
              </a:ext>
            </a:extLst>
          </p:cNvPr>
          <p:cNvGrpSpPr/>
          <p:nvPr/>
        </p:nvGrpSpPr>
        <p:grpSpPr>
          <a:xfrm>
            <a:off x="7543291" y="4859472"/>
            <a:ext cx="949299" cy="1336928"/>
            <a:chOff x="1776734" y="4967324"/>
            <a:chExt cx="949299" cy="1336928"/>
          </a:xfrm>
        </p:grpSpPr>
        <p:sp>
          <p:nvSpPr>
            <p:cNvPr id="29" name="Oval 28">
              <a:extLst>
                <a:ext uri="{FF2B5EF4-FFF2-40B4-BE49-F238E27FC236}">
                  <a16:creationId xmlns:a16="http://schemas.microsoft.com/office/drawing/2014/main" id="{F7B64B7E-D3C7-CDA3-113F-EB94D661AB0B}"/>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4ACB8FA4-25DE-78DB-1E2E-46128FD9C8B4}"/>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𝑱</m:t>
                        </m:r>
                      </m:oMath>
                    </m:oMathPara>
                  </a14:m>
                  <a:endParaRPr lang="en-US" sz="2400" b="1" i="1" dirty="0">
                    <a:solidFill>
                      <a:schemeClr val="accent3"/>
                    </a:solidFill>
                  </a:endParaRPr>
                </a:p>
              </p:txBody>
            </p:sp>
          </mc:Choice>
          <mc:Fallback xmlns="">
            <p:sp>
              <p:nvSpPr>
                <p:cNvPr id="12" name="TextBox 11">
                  <a:extLst>
                    <a:ext uri="{FF2B5EF4-FFF2-40B4-BE49-F238E27FC236}">
                      <a16:creationId xmlns:a16="http://schemas.microsoft.com/office/drawing/2014/main" id="{689F6C27-8590-3FC8-2781-8A8913309383}"/>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b="-13514"/>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0C0D2041-BDA9-8C12-3DE6-B86793285267}"/>
                </a:ext>
              </a:extLst>
            </p:cNvPr>
            <p:cNvSpPr txBox="1"/>
            <p:nvPr/>
          </p:nvSpPr>
          <p:spPr>
            <a:xfrm>
              <a:off x="1776734" y="5996475"/>
              <a:ext cx="949299" cy="307777"/>
            </a:xfrm>
            <a:prstGeom prst="rect">
              <a:avLst/>
            </a:prstGeom>
            <a:noFill/>
          </p:spPr>
          <p:txBody>
            <a:bodyPr wrap="none" rtlCol="0">
              <a:spAutoFit/>
            </a:bodyPr>
            <a:lstStyle/>
            <a:p>
              <a:pPr algn="ctr"/>
              <a:r>
                <a:rPr lang="en-US" sz="1400" b="1" dirty="0">
                  <a:solidFill>
                    <a:schemeClr val="accent3"/>
                  </a:solidFill>
                </a:rPr>
                <a:t>Jan Calls</a:t>
              </a:r>
            </a:p>
          </p:txBody>
        </p:sp>
      </p:grpSp>
      <mc:AlternateContent xmlns:mc="http://schemas.openxmlformats.org/markup-compatibility/2006" xmlns:a14="http://schemas.microsoft.com/office/drawing/2010/main">
        <mc:Choice Requires="a14">
          <p:graphicFrame>
            <p:nvGraphicFramePr>
              <p:cNvPr id="32" name="Table 31">
                <a:extLst>
                  <a:ext uri="{FF2B5EF4-FFF2-40B4-BE49-F238E27FC236}">
                    <a16:creationId xmlns:a16="http://schemas.microsoft.com/office/drawing/2014/main" id="{C2974465-1931-D0D6-BC14-533D029ACC22}"/>
                  </a:ext>
                </a:extLst>
              </p:cNvPr>
              <p:cNvGraphicFramePr>
                <a:graphicFrameLocks noGrp="1"/>
              </p:cNvGraphicFramePr>
              <p:nvPr>
                <p:extLst>
                  <p:ext uri="{D42A27DB-BD31-4B8C-83A1-F6EECF244321}">
                    <p14:modId xmlns:p14="http://schemas.microsoft.com/office/powerpoint/2010/main" val="1674048099"/>
                  </p:ext>
                </p:extLst>
              </p:nvPr>
            </p:nvGraphicFramePr>
            <p:xfrm>
              <a:off x="1296821" y="2647064"/>
              <a:ext cx="3410826"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377331582"/>
                        </a:ext>
                      </a:extLst>
                    </a:gridCol>
                    <a:gridCol w="1136942">
                      <a:extLst>
                        <a:ext uri="{9D8B030D-6E8A-4147-A177-3AD203B41FA5}">
                          <a16:colId xmlns:a16="http://schemas.microsoft.com/office/drawing/2014/main" val="887991221"/>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𝑗</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𝑚</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2" name="Table 31">
                <a:extLst>
                  <a:ext uri="{FF2B5EF4-FFF2-40B4-BE49-F238E27FC236}">
                    <a16:creationId xmlns:a16="http://schemas.microsoft.com/office/drawing/2014/main" id="{C2974465-1931-D0D6-BC14-533D029ACC22}"/>
                  </a:ext>
                </a:extLst>
              </p:cNvPr>
              <p:cNvGraphicFramePr>
                <a:graphicFrameLocks noGrp="1"/>
              </p:cNvGraphicFramePr>
              <p:nvPr>
                <p:extLst>
                  <p:ext uri="{D42A27DB-BD31-4B8C-83A1-F6EECF244321}">
                    <p14:modId xmlns:p14="http://schemas.microsoft.com/office/powerpoint/2010/main" val="1674048099"/>
                  </p:ext>
                </p:extLst>
              </p:nvPr>
            </p:nvGraphicFramePr>
            <p:xfrm>
              <a:off x="1296821" y="2647064"/>
              <a:ext cx="3410826"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377331582"/>
                        </a:ext>
                      </a:extLst>
                    </a:gridCol>
                    <a:gridCol w="1136942">
                      <a:extLst>
                        <a:ext uri="{9D8B030D-6E8A-4147-A177-3AD203B41FA5}">
                          <a16:colId xmlns:a16="http://schemas.microsoft.com/office/drawing/2014/main" val="887991221"/>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111" t="-3333" r="-200000"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247" t="-3333" r="-102247"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0000" t="-3333" r="-1111" b="-6667"/>
                          </a:stretch>
                        </a:blipFill>
                      </a:tcPr>
                    </a:tc>
                    <a:extLst>
                      <a:ext uri="{0D108BD9-81ED-4DB2-BD59-A6C34878D82A}">
                        <a16:rowId xmlns:a16="http://schemas.microsoft.com/office/drawing/2014/main" val="422790617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3" name="Table 32">
                <a:extLst>
                  <a:ext uri="{FF2B5EF4-FFF2-40B4-BE49-F238E27FC236}">
                    <a16:creationId xmlns:a16="http://schemas.microsoft.com/office/drawing/2014/main" id="{CE5A9216-3BD4-D907-F950-8EECECE4FA69}"/>
                  </a:ext>
                </a:extLst>
              </p:cNvPr>
              <p:cNvGraphicFramePr>
                <a:graphicFrameLocks noGrp="1"/>
              </p:cNvGraphicFramePr>
              <p:nvPr>
                <p:extLst>
                  <p:ext uri="{D42A27DB-BD31-4B8C-83A1-F6EECF244321}">
                    <p14:modId xmlns:p14="http://schemas.microsoft.com/office/powerpoint/2010/main" val="3999910816"/>
                  </p:ext>
                </p:extLst>
              </p:nvPr>
            </p:nvGraphicFramePr>
            <p:xfrm>
              <a:off x="1296821" y="5767287"/>
              <a:ext cx="2273884"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887991221"/>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𝑗</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𝑚</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3" name="Table 32">
                <a:extLst>
                  <a:ext uri="{FF2B5EF4-FFF2-40B4-BE49-F238E27FC236}">
                    <a16:creationId xmlns:a16="http://schemas.microsoft.com/office/drawing/2014/main" id="{CE5A9216-3BD4-D907-F950-8EECECE4FA69}"/>
                  </a:ext>
                </a:extLst>
              </p:cNvPr>
              <p:cNvGraphicFramePr>
                <a:graphicFrameLocks noGrp="1"/>
              </p:cNvGraphicFramePr>
              <p:nvPr>
                <p:extLst>
                  <p:ext uri="{D42A27DB-BD31-4B8C-83A1-F6EECF244321}">
                    <p14:modId xmlns:p14="http://schemas.microsoft.com/office/powerpoint/2010/main" val="3999910816"/>
                  </p:ext>
                </p:extLst>
              </p:nvPr>
            </p:nvGraphicFramePr>
            <p:xfrm>
              <a:off x="1296821" y="5767287"/>
              <a:ext cx="2273884"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887991221"/>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111" t="-3333" r="-101111"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1111" t="-3333" r="-1111" b="-3333"/>
                          </a:stretch>
                        </a:blipFill>
                      </a:tcPr>
                    </a:tc>
                    <a:extLst>
                      <a:ext uri="{0D108BD9-81ED-4DB2-BD59-A6C34878D82A}">
                        <a16:rowId xmlns:a16="http://schemas.microsoft.com/office/drawing/2014/main" val="4227906178"/>
                      </a:ext>
                    </a:extLst>
                  </a:tr>
                </a:tbl>
              </a:graphicData>
            </a:graphic>
          </p:graphicFrame>
        </mc:Fallback>
      </mc:AlternateContent>
    </p:spTree>
    <p:extLst>
      <p:ext uri="{BB962C8B-B14F-4D97-AF65-F5344CB8AC3E}">
        <p14:creationId xmlns:p14="http://schemas.microsoft.com/office/powerpoint/2010/main" val="410115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50E99-953B-5703-3298-714C465CFC2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B19609B-93D6-8AFB-F867-496D5792CA51}"/>
              </a:ext>
            </a:extLst>
          </p:cNvPr>
          <p:cNvSpPr>
            <a:spLocks noGrp="1"/>
          </p:cNvSpPr>
          <p:nvPr>
            <p:ph type="title"/>
          </p:nvPr>
        </p:nvSpPr>
        <p:spPr/>
        <p:txBody>
          <a:bodyPr/>
          <a:lstStyle/>
          <a:p>
            <a:r>
              <a:rPr lang="en-US" dirty="0"/>
              <a:t>Alarm Variable Elimination (3)</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49849525-074C-A41B-17DC-532D9B5A4262}"/>
                  </a:ext>
                </a:extLst>
              </p:cNvPr>
              <p:cNvSpPr>
                <a:spLocks noGrp="1"/>
              </p:cNvSpPr>
              <p:nvPr>
                <p:ph idx="1"/>
              </p:nvPr>
            </p:nvSpPr>
            <p:spPr>
              <a:xfrm>
                <a:off x="497158" y="1590261"/>
                <a:ext cx="6724257" cy="4606139"/>
              </a:xfrm>
            </p:spPr>
            <p:txBody>
              <a:bodyPr>
                <a:noAutofit/>
              </a:bodyPr>
              <a:lstStyle/>
              <a:p>
                <a:pPr>
                  <a:buClr>
                    <a:schemeClr val="tx1"/>
                  </a:buClr>
                </a:pPr>
                <a:r>
                  <a:rPr lang="en-US" b="1" dirty="0">
                    <a:solidFill>
                      <a:schemeClr val="accent4"/>
                    </a:solidFill>
                    <a:latin typeface="Avenir Next" panose="020B0503020202020204" pitchFamily="34" charset="0"/>
                  </a:rPr>
                  <a:t>Query:</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endParaRPr lang="en-US" dirty="0"/>
              </a:p>
              <a:p>
                <a:pPr lvl="1"/>
                <a:r>
                  <a:rPr lang="en-US" dirty="0"/>
                  <a:t>Current Factors:</a:t>
                </a:r>
              </a:p>
              <a:p>
                <a:pPr lvl="1"/>
                <a:endParaRPr lang="en-US" dirty="0"/>
              </a:p>
              <a:p>
                <a:pPr lvl="1"/>
                <a:endParaRPr lang="en-US" dirty="0"/>
              </a:p>
              <a:p>
                <a:pPr lvl="1"/>
                <a:r>
                  <a:rPr lang="en-US" dirty="0"/>
                  <a:t>Note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e>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oMath>
                </a14:m>
                <a:endParaRPr lang="en-US" dirty="0"/>
              </a:p>
              <a:p>
                <a:r>
                  <a:rPr lang="en-US" dirty="0"/>
                  <a:t>Variable Elimination Round 3</a:t>
                </a:r>
              </a:p>
              <a:p>
                <a:pPr lvl="1"/>
                <a:r>
                  <a:rPr lang="en-US" dirty="0"/>
                  <a:t>Choose </a:t>
                </a:r>
                <a14:m>
                  <m:oMath xmlns:m="http://schemas.openxmlformats.org/officeDocument/2006/math">
                    <m:r>
                      <a:rPr lang="en-US" b="0" i="1" smtClean="0">
                        <a:latin typeface="Cambria Math" panose="02040503050406030204" pitchFamily="18" charset="0"/>
                      </a:rPr>
                      <m:t>𝐵</m:t>
                    </m:r>
                  </m:oMath>
                </a14:m>
                <a:r>
                  <a:rPr lang="en-US" dirty="0"/>
                  <a:t>, join factors with </a:t>
                </a:r>
                <a14:m>
                  <m:oMath xmlns:m="http://schemas.openxmlformats.org/officeDocument/2006/math">
                    <m:r>
                      <a:rPr lang="en-US" b="0" i="1" smtClean="0">
                        <a:latin typeface="Cambria Math" panose="02040503050406030204" pitchFamily="18" charset="0"/>
                      </a:rPr>
                      <m:t>𝐵</m:t>
                    </m:r>
                  </m:oMath>
                </a14:m>
                <a:r>
                  <a:rPr lang="en-US" dirty="0"/>
                  <a:t>:</a:t>
                </a:r>
              </a:p>
              <a:p>
                <a:pPr marL="457200" lvl="1" indent="0">
                  <a:lnSpc>
                    <a:spcPct val="150000"/>
                  </a:lnSpc>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e>
                        <m:e>
                          <m:r>
                            <a:rPr lang="en-US" b="0" i="1" smtClean="0">
                              <a:latin typeface="Cambria Math" panose="02040503050406030204" pitchFamily="18" charset="0"/>
                              <a:ea typeface="Cambria Math" panose="02040503050406030204" pitchFamily="18" charset="0"/>
                            </a:rPr>
                            <m:t>𝐵</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Normalize by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oMath>
                </a14:m>
                <a:r>
                  <a:rPr lang="en-US" dirty="0"/>
                  <a:t>:</a:t>
                </a:r>
              </a:p>
              <a:p>
                <a:pPr marL="457200" lvl="1" inden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e>
                          </m:d>
                        </m:e>
                      </m:nary>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Final Factor: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e>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𝛼</m:t>
                        </m:r>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oMath>
                </a14:m>
                <a:endParaRPr lang="en-US" dirty="0"/>
              </a:p>
              <a:p>
                <a:pPr marL="457200" lvl="1" indent="0">
                  <a:buNone/>
                </a:pPr>
                <a:endParaRPr lang="en-US" dirty="0"/>
              </a:p>
            </p:txBody>
          </p:sp>
        </mc:Choice>
        <mc:Fallback>
          <p:sp>
            <p:nvSpPr>
              <p:cNvPr id="7" name="Content Placeholder 6">
                <a:extLst>
                  <a:ext uri="{FF2B5EF4-FFF2-40B4-BE49-F238E27FC236}">
                    <a16:creationId xmlns:a16="http://schemas.microsoft.com/office/drawing/2014/main" id="{49849525-074C-A41B-17DC-532D9B5A4262}"/>
                  </a:ext>
                </a:extLst>
              </p:cNvPr>
              <p:cNvSpPr>
                <a:spLocks noGrp="1" noRot="1" noChangeAspect="1" noMove="1" noResize="1" noEditPoints="1" noAdjustHandles="1" noChangeArrowheads="1" noChangeShapeType="1" noTextEdit="1"/>
              </p:cNvSpPr>
              <p:nvPr>
                <p:ph idx="1"/>
              </p:nvPr>
            </p:nvSpPr>
            <p:spPr>
              <a:xfrm>
                <a:off x="497158" y="1590261"/>
                <a:ext cx="6724257" cy="4606139"/>
              </a:xfrm>
              <a:blipFill>
                <a:blip r:embed="rId2"/>
                <a:stretch>
                  <a:fillRect l="-1321" b="-2479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3062ED1-E57E-08B3-36D0-B4FB536A922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4C70EF6-FD74-BAD4-F815-EBCA3C56123F}"/>
              </a:ext>
            </a:extLst>
          </p:cNvPr>
          <p:cNvSpPr>
            <a:spLocks noGrp="1"/>
          </p:cNvSpPr>
          <p:nvPr>
            <p:ph type="sldNum" sz="quarter" idx="12"/>
          </p:nvPr>
        </p:nvSpPr>
        <p:spPr/>
        <p:txBody>
          <a:bodyPr/>
          <a:lstStyle/>
          <a:p>
            <a:fld id="{0C6CD854-DD62-6C4B-87F1-66B34D688D3F}" type="slidenum">
              <a:rPr lang="en-US" smtClean="0"/>
              <a:t>26</a:t>
            </a:fld>
            <a:endParaRPr lang="en-US"/>
          </a:p>
        </p:txBody>
      </p:sp>
      <p:cxnSp>
        <p:nvCxnSpPr>
          <p:cNvPr id="8" name="Straight Arrow Connector 7">
            <a:extLst>
              <a:ext uri="{FF2B5EF4-FFF2-40B4-BE49-F238E27FC236}">
                <a16:creationId xmlns:a16="http://schemas.microsoft.com/office/drawing/2014/main" id="{0ED87C81-F129-E310-4D3E-BCD11E17DA43}"/>
              </a:ext>
              <a:ext uri="{C183D7F6-B498-43B3-948B-1728B52AA6E4}">
                <adec:decorative xmlns:adec="http://schemas.microsoft.com/office/drawing/2017/decorative" val="1"/>
              </a:ext>
            </a:extLst>
          </p:cNvPr>
          <p:cNvCxnSpPr>
            <a:stCxn id="13" idx="5"/>
            <a:endCxn id="21" idx="1"/>
          </p:cNvCxnSpPr>
          <p:nvPr/>
        </p:nvCxnSpPr>
        <p:spPr>
          <a:xfrm>
            <a:off x="8339305" y="2296063"/>
            <a:ext cx="896600"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9DEBCFE9-74BE-FF0C-10F1-033A6F8B3357}"/>
              </a:ext>
              <a:ext uri="{C183D7F6-B498-43B3-948B-1728B52AA6E4}">
                <adec:decorative xmlns:adec="http://schemas.microsoft.com/office/drawing/2017/decorative" val="1"/>
              </a:ext>
            </a:extLst>
          </p:cNvPr>
          <p:cNvCxnSpPr>
            <a:stCxn id="21" idx="5"/>
            <a:endCxn id="25" idx="1"/>
          </p:cNvCxnSpPr>
          <p:nvPr/>
        </p:nvCxnSpPr>
        <p:spPr>
          <a:xfrm>
            <a:off x="9882483" y="4009038"/>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CA8DC22-8D6D-21B5-15B2-9582FE507755}"/>
              </a:ext>
              <a:ext uri="{C183D7F6-B498-43B3-948B-1728B52AA6E4}">
                <adec:decorative xmlns:adec="http://schemas.microsoft.com/office/drawing/2017/decorative" val="1"/>
              </a:ext>
            </a:extLst>
          </p:cNvPr>
          <p:cNvCxnSpPr>
            <a:stCxn id="21" idx="3"/>
            <a:endCxn id="29" idx="7"/>
          </p:cNvCxnSpPr>
          <p:nvPr/>
        </p:nvCxnSpPr>
        <p:spPr>
          <a:xfrm flipH="1">
            <a:off x="8339305" y="4009038"/>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48844943-2D5D-75FB-ECDB-963D8D00B387}"/>
              </a:ext>
              <a:ext uri="{C183D7F6-B498-43B3-948B-1728B52AA6E4}">
                <adec:decorative xmlns:adec="http://schemas.microsoft.com/office/drawing/2017/decorative" val="1"/>
              </a:ext>
            </a:extLst>
          </p:cNvPr>
          <p:cNvCxnSpPr>
            <a:stCxn id="17" idx="3"/>
            <a:endCxn id="21" idx="7"/>
          </p:cNvCxnSpPr>
          <p:nvPr/>
        </p:nvCxnSpPr>
        <p:spPr>
          <a:xfrm flipH="1">
            <a:off x="9882483" y="2296063"/>
            <a:ext cx="896598"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 name="Group 11" descr="Node B">
            <a:extLst>
              <a:ext uri="{FF2B5EF4-FFF2-40B4-BE49-F238E27FC236}">
                <a16:creationId xmlns:a16="http://schemas.microsoft.com/office/drawing/2014/main" id="{4CB3E1E0-B830-4691-5948-AC509122F8CA}"/>
              </a:ext>
            </a:extLst>
          </p:cNvPr>
          <p:cNvGrpSpPr/>
          <p:nvPr/>
        </p:nvGrpSpPr>
        <p:grpSpPr>
          <a:xfrm>
            <a:off x="7552587" y="1515574"/>
            <a:ext cx="926857" cy="1334046"/>
            <a:chOff x="1786030" y="1623426"/>
            <a:chExt cx="926857" cy="1334046"/>
          </a:xfrm>
        </p:grpSpPr>
        <p:sp>
          <p:nvSpPr>
            <p:cNvPr id="13" name="Oval 12">
              <a:extLst>
                <a:ext uri="{FF2B5EF4-FFF2-40B4-BE49-F238E27FC236}">
                  <a16:creationId xmlns:a16="http://schemas.microsoft.com/office/drawing/2014/main" id="{20E1B452-8349-9383-4507-59F8085DB47C}"/>
                </a:ext>
                <a:ext uri="{C183D7F6-B498-43B3-948B-1728B52AA6E4}">
                  <adec:decorative xmlns:adec="http://schemas.microsoft.com/office/drawing/2017/decorative" val="1"/>
                </a:ext>
              </a:extLst>
            </p:cNvPr>
            <p:cNvSpPr/>
            <p:nvPr/>
          </p:nvSpPr>
          <p:spPr>
            <a:xfrm>
              <a:off x="1792259"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B1B5FB3-ADA1-C088-D55E-D29D0CA0C427}"/>
                    </a:ext>
                  </a:extLst>
                </p:cNvPr>
                <p:cNvSpPr txBox="1"/>
                <p:nvPr/>
              </p:nvSpPr>
              <p:spPr>
                <a:xfrm>
                  <a:off x="2015247"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𝑩</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C61C84A3-47D5-73CC-3373-7D819119C150}"/>
                    </a:ext>
                  </a:extLst>
                </p:cNvPr>
                <p:cNvSpPr txBox="1">
                  <a:spLocks noRot="1" noChangeAspect="1" noMove="1" noResize="1" noEditPoints="1" noAdjustHandles="1" noChangeArrowheads="1" noChangeShapeType="1" noTextEdit="1"/>
                </p:cNvSpPr>
                <p:nvPr/>
              </p:nvSpPr>
              <p:spPr>
                <a:xfrm>
                  <a:off x="2015247" y="1868250"/>
                  <a:ext cx="496134" cy="461665"/>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71D0F760-A72D-F1C4-23D3-844B2B68B7AA}"/>
                </a:ext>
              </a:extLst>
            </p:cNvPr>
            <p:cNvSpPr txBox="1"/>
            <p:nvPr/>
          </p:nvSpPr>
          <p:spPr>
            <a:xfrm>
              <a:off x="1786030" y="2649695"/>
              <a:ext cx="926857" cy="307777"/>
            </a:xfrm>
            <a:prstGeom prst="rect">
              <a:avLst/>
            </a:prstGeom>
            <a:noFill/>
          </p:spPr>
          <p:txBody>
            <a:bodyPr wrap="none" rtlCol="0">
              <a:spAutoFit/>
            </a:bodyPr>
            <a:lstStyle/>
            <a:p>
              <a:pPr algn="ctr"/>
              <a:r>
                <a:rPr lang="en-US" sz="1400" b="1" dirty="0">
                  <a:solidFill>
                    <a:schemeClr val="accent1"/>
                  </a:solidFill>
                </a:rPr>
                <a:t>Burglary</a:t>
              </a:r>
            </a:p>
          </p:txBody>
        </p:sp>
      </p:grpSp>
      <p:grpSp>
        <p:nvGrpSpPr>
          <p:cNvPr id="16" name="Group 15" descr="Node E">
            <a:extLst>
              <a:ext uri="{FF2B5EF4-FFF2-40B4-BE49-F238E27FC236}">
                <a16:creationId xmlns:a16="http://schemas.microsoft.com/office/drawing/2014/main" id="{AB950648-D668-8E4F-6E0D-7BC5FDF73E29}"/>
              </a:ext>
            </a:extLst>
          </p:cNvPr>
          <p:cNvGrpSpPr/>
          <p:nvPr/>
        </p:nvGrpSpPr>
        <p:grpSpPr>
          <a:xfrm>
            <a:off x="10509900" y="1515574"/>
            <a:ext cx="1184941" cy="1334046"/>
            <a:chOff x="4743343" y="1623426"/>
            <a:chExt cx="1184941" cy="1334046"/>
          </a:xfrm>
        </p:grpSpPr>
        <p:sp>
          <p:nvSpPr>
            <p:cNvPr id="17" name="Oval 16">
              <a:extLst>
                <a:ext uri="{FF2B5EF4-FFF2-40B4-BE49-F238E27FC236}">
                  <a16:creationId xmlns:a16="http://schemas.microsoft.com/office/drawing/2014/main" id="{FC40EF23-AFA6-9850-0238-7668B906A5E9}"/>
                </a:ext>
                <a:ext uri="{C183D7F6-B498-43B3-948B-1728B52AA6E4}">
                  <adec:decorative xmlns:adec="http://schemas.microsoft.com/office/drawing/2017/decorative" val="1"/>
                </a:ext>
              </a:extLst>
            </p:cNvPr>
            <p:cNvSpPr/>
            <p:nvPr/>
          </p:nvSpPr>
          <p:spPr>
            <a:xfrm>
              <a:off x="4878613"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073D8C9-282B-E4BC-6721-18FFCE1E5D6D}"/>
                    </a:ext>
                  </a:extLst>
                </p:cNvPr>
                <p:cNvSpPr txBox="1"/>
                <p:nvPr/>
              </p:nvSpPr>
              <p:spPr>
                <a:xfrm>
                  <a:off x="5101601"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𝑬</m:t>
                        </m:r>
                      </m:oMath>
                    </m:oMathPara>
                  </a14:m>
                  <a:endParaRPr lang="en-US" sz="2400" b="1" i="1" dirty="0">
                    <a:solidFill>
                      <a:schemeClr val="accent1"/>
                    </a:solidFill>
                  </a:endParaRPr>
                </a:p>
              </p:txBody>
            </p:sp>
          </mc:Choice>
          <mc:Fallback xmlns="">
            <p:sp>
              <p:nvSpPr>
                <p:cNvPr id="20" name="TextBox 19">
                  <a:extLst>
                    <a:ext uri="{FF2B5EF4-FFF2-40B4-BE49-F238E27FC236}">
                      <a16:creationId xmlns:a16="http://schemas.microsoft.com/office/drawing/2014/main" id="{8B7C38CD-8347-86A8-D833-A0A71CC7D1A6}"/>
                    </a:ext>
                  </a:extLst>
                </p:cNvPr>
                <p:cNvSpPr txBox="1">
                  <a:spLocks noRot="1" noChangeAspect="1" noMove="1" noResize="1" noEditPoints="1" noAdjustHandles="1" noChangeArrowheads="1" noChangeShapeType="1" noTextEdit="1"/>
                </p:cNvSpPr>
                <p:nvPr/>
              </p:nvSpPr>
              <p:spPr>
                <a:xfrm>
                  <a:off x="5101601" y="1868250"/>
                  <a:ext cx="496134" cy="461665"/>
                </a:xfrm>
                <a:prstGeom prst="rect">
                  <a:avLst/>
                </a:prstGeom>
                <a:blipFill>
                  <a:blip r:embed="rId4"/>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3CD529FC-D2B2-486B-A90F-6FFD14000C2C}"/>
                </a:ext>
              </a:extLst>
            </p:cNvPr>
            <p:cNvSpPr txBox="1"/>
            <p:nvPr/>
          </p:nvSpPr>
          <p:spPr>
            <a:xfrm>
              <a:off x="4743343" y="2649695"/>
              <a:ext cx="1184941" cy="307777"/>
            </a:xfrm>
            <a:prstGeom prst="rect">
              <a:avLst/>
            </a:prstGeom>
            <a:noFill/>
          </p:spPr>
          <p:txBody>
            <a:bodyPr wrap="none" rtlCol="0">
              <a:spAutoFit/>
            </a:bodyPr>
            <a:lstStyle/>
            <a:p>
              <a:pPr algn="ctr"/>
              <a:r>
                <a:rPr lang="en-US" sz="1400" b="1" dirty="0">
                  <a:solidFill>
                    <a:schemeClr val="accent1"/>
                  </a:solidFill>
                </a:rPr>
                <a:t>Earthquake</a:t>
              </a:r>
            </a:p>
          </p:txBody>
        </p:sp>
      </p:grpSp>
      <p:grpSp>
        <p:nvGrpSpPr>
          <p:cNvPr id="20" name="Group 19" descr="Node A">
            <a:extLst>
              <a:ext uri="{FF2B5EF4-FFF2-40B4-BE49-F238E27FC236}">
                <a16:creationId xmlns:a16="http://schemas.microsoft.com/office/drawing/2014/main" id="{B9E68132-A699-0A55-F369-A9595549C2C4}"/>
              </a:ext>
            </a:extLst>
          </p:cNvPr>
          <p:cNvGrpSpPr/>
          <p:nvPr/>
        </p:nvGrpSpPr>
        <p:grpSpPr>
          <a:xfrm>
            <a:off x="9101994" y="3228549"/>
            <a:ext cx="914400" cy="1339616"/>
            <a:chOff x="3335437" y="3336401"/>
            <a:chExt cx="914400" cy="1339616"/>
          </a:xfrm>
        </p:grpSpPr>
        <p:sp>
          <p:nvSpPr>
            <p:cNvPr id="21" name="Oval 20">
              <a:extLst>
                <a:ext uri="{FF2B5EF4-FFF2-40B4-BE49-F238E27FC236}">
                  <a16:creationId xmlns:a16="http://schemas.microsoft.com/office/drawing/2014/main" id="{AD2767B0-CE95-9442-DD77-907E3FF67441}"/>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591F332-72DF-8A52-E208-B35D4EF07C89}"/>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𝑨</m:t>
                        </m:r>
                      </m:oMath>
                    </m:oMathPara>
                  </a14:m>
                  <a:endParaRPr lang="en-US" sz="2400" b="1" i="1" dirty="0">
                    <a:solidFill>
                      <a:schemeClr val="accent2"/>
                    </a:solidFill>
                  </a:endParaRPr>
                </a:p>
              </p:txBody>
            </p:sp>
          </mc:Choice>
          <mc:Fallback xmlns="">
            <p:sp>
              <p:nvSpPr>
                <p:cNvPr id="16" name="TextBox 15">
                  <a:extLst>
                    <a:ext uri="{FF2B5EF4-FFF2-40B4-BE49-F238E27FC236}">
                      <a16:creationId xmlns:a16="http://schemas.microsoft.com/office/drawing/2014/main" id="{695B7AE3-8031-CBCE-A81B-E6C6BAE5E6AB}"/>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5"/>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7A17EC86-87A2-642B-FE41-E6163113286F}"/>
                </a:ext>
              </a:extLst>
            </p:cNvPr>
            <p:cNvSpPr txBox="1"/>
            <p:nvPr/>
          </p:nvSpPr>
          <p:spPr>
            <a:xfrm>
              <a:off x="3439815" y="4368240"/>
              <a:ext cx="705641" cy="307777"/>
            </a:xfrm>
            <a:prstGeom prst="rect">
              <a:avLst/>
            </a:prstGeom>
            <a:noFill/>
          </p:spPr>
          <p:txBody>
            <a:bodyPr wrap="none" rtlCol="0">
              <a:spAutoFit/>
            </a:bodyPr>
            <a:lstStyle/>
            <a:p>
              <a:pPr algn="ctr"/>
              <a:r>
                <a:rPr lang="en-US" sz="1400" b="1" dirty="0">
                  <a:solidFill>
                    <a:schemeClr val="accent2"/>
                  </a:solidFill>
                </a:rPr>
                <a:t>Alarm</a:t>
              </a:r>
            </a:p>
          </p:txBody>
        </p:sp>
      </p:grpSp>
      <p:grpSp>
        <p:nvGrpSpPr>
          <p:cNvPr id="24" name="Group 23" descr="Node M">
            <a:extLst>
              <a:ext uri="{FF2B5EF4-FFF2-40B4-BE49-F238E27FC236}">
                <a16:creationId xmlns:a16="http://schemas.microsoft.com/office/drawing/2014/main" id="{131FB944-9110-A2D7-F2CD-681F8011C453}"/>
              </a:ext>
            </a:extLst>
          </p:cNvPr>
          <p:cNvGrpSpPr/>
          <p:nvPr/>
        </p:nvGrpSpPr>
        <p:grpSpPr>
          <a:xfrm>
            <a:off x="10543917" y="4859472"/>
            <a:ext cx="1140056" cy="1336928"/>
            <a:chOff x="4777360" y="4967324"/>
            <a:chExt cx="1140056" cy="1336928"/>
          </a:xfrm>
        </p:grpSpPr>
        <p:sp>
          <p:nvSpPr>
            <p:cNvPr id="25" name="Oval 24">
              <a:extLst>
                <a:ext uri="{FF2B5EF4-FFF2-40B4-BE49-F238E27FC236}">
                  <a16:creationId xmlns:a16="http://schemas.microsoft.com/office/drawing/2014/main" id="{E9A65B26-5E0E-200F-2318-39C77D6CD9DA}"/>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DD0C44E-9EAE-3836-5490-876F7493DEBF}"/>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𝑴</m:t>
                        </m:r>
                      </m:oMath>
                    </m:oMathPara>
                  </a14:m>
                  <a:endParaRPr lang="en-US" sz="2400" b="1" i="1" dirty="0">
                    <a:solidFill>
                      <a:schemeClr val="accent3"/>
                    </a:solidFill>
                  </a:endParaRPr>
                </a:p>
              </p:txBody>
            </p:sp>
          </mc:Choice>
          <mc:Fallback xmlns="">
            <p:sp>
              <p:nvSpPr>
                <p:cNvPr id="14" name="TextBox 13">
                  <a:extLst>
                    <a:ext uri="{FF2B5EF4-FFF2-40B4-BE49-F238E27FC236}">
                      <a16:creationId xmlns:a16="http://schemas.microsoft.com/office/drawing/2014/main" id="{C4E1A3A7-FC90-4A78-18F4-62385FC57CC1}"/>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6"/>
                  <a:stretch>
                    <a:fillRect/>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E02DCFAF-646E-DB4D-466A-9B5EAF5EC060}"/>
                </a:ext>
              </a:extLst>
            </p:cNvPr>
            <p:cNvSpPr txBox="1"/>
            <p:nvPr/>
          </p:nvSpPr>
          <p:spPr>
            <a:xfrm>
              <a:off x="4777360" y="5996475"/>
              <a:ext cx="1140056" cy="307777"/>
            </a:xfrm>
            <a:prstGeom prst="rect">
              <a:avLst/>
            </a:prstGeom>
            <a:noFill/>
          </p:spPr>
          <p:txBody>
            <a:bodyPr wrap="none" rtlCol="0">
              <a:spAutoFit/>
            </a:bodyPr>
            <a:lstStyle/>
            <a:p>
              <a:pPr algn="ctr"/>
              <a:r>
                <a:rPr lang="en-US" sz="1400" b="1" dirty="0">
                  <a:solidFill>
                    <a:schemeClr val="accent3"/>
                  </a:solidFill>
                </a:rPr>
                <a:t>Maria Calls</a:t>
              </a:r>
            </a:p>
          </p:txBody>
        </p:sp>
      </p:grpSp>
      <p:grpSp>
        <p:nvGrpSpPr>
          <p:cNvPr id="28" name="Group 27" descr="Node J">
            <a:extLst>
              <a:ext uri="{FF2B5EF4-FFF2-40B4-BE49-F238E27FC236}">
                <a16:creationId xmlns:a16="http://schemas.microsoft.com/office/drawing/2014/main" id="{D5AD1999-C7C5-6931-0964-7FB3A07C7ED3}"/>
              </a:ext>
            </a:extLst>
          </p:cNvPr>
          <p:cNvGrpSpPr/>
          <p:nvPr/>
        </p:nvGrpSpPr>
        <p:grpSpPr>
          <a:xfrm>
            <a:off x="7543291" y="4859472"/>
            <a:ext cx="949299" cy="1336928"/>
            <a:chOff x="1776734" y="4967324"/>
            <a:chExt cx="949299" cy="1336928"/>
          </a:xfrm>
        </p:grpSpPr>
        <p:sp>
          <p:nvSpPr>
            <p:cNvPr id="29" name="Oval 28">
              <a:extLst>
                <a:ext uri="{FF2B5EF4-FFF2-40B4-BE49-F238E27FC236}">
                  <a16:creationId xmlns:a16="http://schemas.microsoft.com/office/drawing/2014/main" id="{E54633F2-8575-0A97-98EB-8EE5EB9C80F9}"/>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61BB64D-2845-91EB-3D50-544C7D6503D1}"/>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𝑱</m:t>
                        </m:r>
                      </m:oMath>
                    </m:oMathPara>
                  </a14:m>
                  <a:endParaRPr lang="en-US" sz="2400" b="1" i="1" dirty="0">
                    <a:solidFill>
                      <a:schemeClr val="accent3"/>
                    </a:solidFill>
                  </a:endParaRPr>
                </a:p>
              </p:txBody>
            </p:sp>
          </mc:Choice>
          <mc:Fallback xmlns="">
            <p:sp>
              <p:nvSpPr>
                <p:cNvPr id="12" name="TextBox 11">
                  <a:extLst>
                    <a:ext uri="{FF2B5EF4-FFF2-40B4-BE49-F238E27FC236}">
                      <a16:creationId xmlns:a16="http://schemas.microsoft.com/office/drawing/2014/main" id="{689F6C27-8590-3FC8-2781-8A8913309383}"/>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b="-13514"/>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D23223EE-101D-71D9-6433-B7BFB34D01B8}"/>
                </a:ext>
              </a:extLst>
            </p:cNvPr>
            <p:cNvSpPr txBox="1"/>
            <p:nvPr/>
          </p:nvSpPr>
          <p:spPr>
            <a:xfrm>
              <a:off x="1776734" y="5996475"/>
              <a:ext cx="949299" cy="307777"/>
            </a:xfrm>
            <a:prstGeom prst="rect">
              <a:avLst/>
            </a:prstGeom>
            <a:noFill/>
          </p:spPr>
          <p:txBody>
            <a:bodyPr wrap="none" rtlCol="0">
              <a:spAutoFit/>
            </a:bodyPr>
            <a:lstStyle/>
            <a:p>
              <a:pPr algn="ctr"/>
              <a:r>
                <a:rPr lang="en-US" sz="1400" b="1" dirty="0">
                  <a:solidFill>
                    <a:schemeClr val="accent3"/>
                  </a:solidFill>
                </a:rPr>
                <a:t>Jan Calls</a:t>
              </a:r>
            </a:p>
          </p:txBody>
        </p:sp>
      </p:grpSp>
      <mc:AlternateContent xmlns:mc="http://schemas.openxmlformats.org/markup-compatibility/2006" xmlns:a14="http://schemas.microsoft.com/office/drawing/2010/main">
        <mc:Choice Requires="a14">
          <p:graphicFrame>
            <p:nvGraphicFramePr>
              <p:cNvPr id="32" name="Table 31">
                <a:extLst>
                  <a:ext uri="{FF2B5EF4-FFF2-40B4-BE49-F238E27FC236}">
                    <a16:creationId xmlns:a16="http://schemas.microsoft.com/office/drawing/2014/main" id="{3779A853-BACB-81A2-D39A-CE48F51E8B9D}"/>
                  </a:ext>
                </a:extLst>
              </p:cNvPr>
              <p:cNvGraphicFramePr>
                <a:graphicFrameLocks noGrp="1"/>
              </p:cNvGraphicFramePr>
              <p:nvPr>
                <p:extLst>
                  <p:ext uri="{D42A27DB-BD31-4B8C-83A1-F6EECF244321}">
                    <p14:modId xmlns:p14="http://schemas.microsoft.com/office/powerpoint/2010/main" val="1124076380"/>
                  </p:ext>
                </p:extLst>
              </p:nvPr>
            </p:nvGraphicFramePr>
            <p:xfrm>
              <a:off x="1296821" y="2647064"/>
              <a:ext cx="2273884"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887991221"/>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𝑗</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𝑚</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𝐵</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2" name="Table 31">
                <a:extLst>
                  <a:ext uri="{FF2B5EF4-FFF2-40B4-BE49-F238E27FC236}">
                    <a16:creationId xmlns:a16="http://schemas.microsoft.com/office/drawing/2014/main" id="{3779A853-BACB-81A2-D39A-CE48F51E8B9D}"/>
                  </a:ext>
                </a:extLst>
              </p:cNvPr>
              <p:cNvGraphicFramePr>
                <a:graphicFrameLocks noGrp="1"/>
              </p:cNvGraphicFramePr>
              <p:nvPr>
                <p:extLst>
                  <p:ext uri="{D42A27DB-BD31-4B8C-83A1-F6EECF244321}">
                    <p14:modId xmlns:p14="http://schemas.microsoft.com/office/powerpoint/2010/main" val="1124076380"/>
                  </p:ext>
                </p:extLst>
              </p:nvPr>
            </p:nvGraphicFramePr>
            <p:xfrm>
              <a:off x="1296821" y="2647064"/>
              <a:ext cx="2273884" cy="370840"/>
            </p:xfrm>
            <a:graphic>
              <a:graphicData uri="http://schemas.openxmlformats.org/drawingml/2006/table">
                <a:tbl>
                  <a:tblPr firstRow="1" bandRow="1">
                    <a:tableStyleId>{5C22544A-7EE6-4342-B048-85BDC9FD1C3A}</a:tableStyleId>
                  </a:tblPr>
                  <a:tblGrid>
                    <a:gridCol w="1136942">
                      <a:extLst>
                        <a:ext uri="{9D8B030D-6E8A-4147-A177-3AD203B41FA5}">
                          <a16:colId xmlns:a16="http://schemas.microsoft.com/office/drawing/2014/main" val="2735676073"/>
                        </a:ext>
                      </a:extLst>
                    </a:gridCol>
                    <a:gridCol w="1136942">
                      <a:extLst>
                        <a:ext uri="{9D8B030D-6E8A-4147-A177-3AD203B41FA5}">
                          <a16:colId xmlns:a16="http://schemas.microsoft.com/office/drawing/2014/main" val="887991221"/>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111" t="-3333" r="-10111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1111" t="-3333" r="-1111" b="-6667"/>
                          </a:stretch>
                        </a:blipFill>
                      </a:tcPr>
                    </a:tc>
                    <a:extLst>
                      <a:ext uri="{0D108BD9-81ED-4DB2-BD59-A6C34878D82A}">
                        <a16:rowId xmlns:a16="http://schemas.microsoft.com/office/drawing/2014/main" val="4227906178"/>
                      </a:ext>
                    </a:extLst>
                  </a:tr>
                </a:tbl>
              </a:graphicData>
            </a:graphic>
          </p:graphicFrame>
        </mc:Fallback>
      </mc:AlternateContent>
    </p:spTree>
    <p:extLst>
      <p:ext uri="{BB962C8B-B14F-4D97-AF65-F5344CB8AC3E}">
        <p14:creationId xmlns:p14="http://schemas.microsoft.com/office/powerpoint/2010/main" val="274971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42751-608B-72FD-D3A6-90691068D67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B75D2C2D-08A7-2C74-C2FE-B51D720279D6}"/>
                  </a:ext>
                </a:extLst>
              </p:cNvPr>
              <p:cNvSpPr>
                <a:spLocks noGrp="1"/>
              </p:cNvSpPr>
              <p:nvPr>
                <p:ph idx="1"/>
              </p:nvPr>
            </p:nvSpPr>
            <p:spPr>
              <a:xfrm>
                <a:off x="497158" y="1590261"/>
                <a:ext cx="7557118" cy="4606139"/>
              </a:xfrm>
            </p:spPr>
            <p:txBody>
              <a:bodyPr>
                <a:normAutofit/>
              </a:bodyPr>
              <a:lstStyle/>
              <a:p>
                <a:pPr>
                  <a:buClr>
                    <a:schemeClr val="tx1"/>
                  </a:buClr>
                </a:pPr>
                <a:r>
                  <a:rPr lang="en-US" b="1" dirty="0">
                    <a:solidFill>
                      <a:schemeClr val="accent4"/>
                    </a:solidFill>
                    <a:latin typeface="Avenir Next" panose="020B0503020202020204" pitchFamily="34" charset="0"/>
                  </a:rPr>
                  <a:t>Query:</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r>
                      <a:rPr lang="en-US" b="0" i="1" smtClean="0">
                        <a:latin typeface="Cambria Math" panose="02040503050406030204" pitchFamily="18" charset="0"/>
                      </a:rPr>
                      <m:t>)</m:t>
                    </m:r>
                  </m:oMath>
                </a14:m>
                <a:endParaRPr lang="en-US" dirty="0"/>
              </a:p>
              <a:p>
                <a:pPr lvl="1"/>
                <a:r>
                  <a:rPr lang="en-US" dirty="0"/>
                  <a:t>Initial Factors:</a:t>
                </a:r>
              </a:p>
              <a:p>
                <a:pPr marL="457200" lvl="1" indent="0">
                  <a:buNone/>
                </a:pPr>
                <a:endParaRPr lang="en-US" dirty="0"/>
              </a:p>
              <a:p>
                <a:r>
                  <a:rPr lang="en-US" dirty="0"/>
                  <a:t>Variable Elimination</a:t>
                </a:r>
              </a:p>
              <a:p>
                <a:pPr lvl="1"/>
                <a:r>
                  <a:rPr lang="en-US" dirty="0"/>
                  <a:t>Eliminate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𝑍</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e>
                    </m:nary>
                  </m:oMath>
                </a14:m>
                <a:endParaRPr lang="en-US" dirty="0"/>
              </a:p>
              <a:p>
                <a:pPr lvl="1"/>
                <a:r>
                  <a:rPr lang="en-US" dirty="0"/>
                  <a:t>Eliminate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𝑍</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e>
                    </m:nary>
                  </m:oMath>
                </a14:m>
                <a:endParaRPr lang="en-US" dirty="0"/>
              </a:p>
              <a:p>
                <a:pPr lvl="1"/>
                <a:r>
                  <a:rPr lang="en-US" dirty="0"/>
                  <a:t>Eliminate </a:t>
                </a:r>
                <a14:m>
                  <m:oMath xmlns:m="http://schemas.openxmlformats.org/officeDocument/2006/math">
                    <m:r>
                      <a:rPr lang="en-US" b="0" i="1" smtClean="0">
                        <a:latin typeface="Cambria Math" panose="02040503050406030204" pitchFamily="18" charset="0"/>
                      </a:rPr>
                      <m:t>𝑍</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3</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𝑧</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𝑍</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𝑍</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nary>
                  </m:oMath>
                </a14:m>
                <a:endParaRPr lang="en-US" dirty="0"/>
              </a:p>
              <a:p>
                <a:pPr lvl="1"/>
                <a:r>
                  <a:rPr lang="en-US" dirty="0"/>
                  <a:t>Join remaining factors:</a:t>
                </a:r>
              </a:p>
              <a:p>
                <a:pPr marL="457200" lvl="1"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4</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3</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3</m:t>
                              </m:r>
                            </m:sub>
                          </m:sSub>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3</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Normalize over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oMath>
                </a14:m>
                <a:r>
                  <a:rPr lang="en-US" dirty="0"/>
                  <a:t>:</a:t>
                </a:r>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4</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r>
                            <a:rPr lang="en-US" b="0" i="1" smtClean="0">
                              <a:latin typeface="Cambria Math" panose="02040503050406030204" pitchFamily="18" charset="0"/>
                            </a:rPr>
                            <m:t>)</m:t>
                          </m:r>
                        </m:num>
                        <m:den>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4</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3</m:t>
                                  </m:r>
                                </m:sub>
                              </m:sSub>
                              <m:r>
                                <a:rPr lang="en-US" b="0" i="1" smtClean="0">
                                  <a:latin typeface="Cambria Math" panose="02040503050406030204" pitchFamily="18" charset="0"/>
                                </a:rPr>
                                <m:t>)</m:t>
                              </m:r>
                            </m:e>
                          </m:nary>
                        </m:den>
                      </m:f>
                    </m:oMath>
                  </m:oMathPara>
                </a14:m>
                <a:endParaRPr lang="en-US" dirty="0"/>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B75D2C2D-08A7-2C74-C2FE-B51D720279D6}"/>
                  </a:ext>
                </a:extLst>
              </p:cNvPr>
              <p:cNvSpPr>
                <a:spLocks noGrp="1" noRot="1" noChangeAspect="1" noMove="1" noResize="1" noEditPoints="1" noAdjustHandles="1" noChangeArrowheads="1" noChangeShapeType="1" noTextEdit="1"/>
              </p:cNvSpPr>
              <p:nvPr>
                <p:ph idx="1"/>
              </p:nvPr>
            </p:nvSpPr>
            <p:spPr>
              <a:xfrm>
                <a:off x="497158" y="1590261"/>
                <a:ext cx="7557118" cy="4606139"/>
              </a:xfrm>
              <a:blipFill>
                <a:blip r:embed="rId2"/>
                <a:stretch>
                  <a:fillRect l="-1174" b="-1349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2" name="Table 31">
                <a:extLst>
                  <a:ext uri="{FF2B5EF4-FFF2-40B4-BE49-F238E27FC236}">
                    <a16:creationId xmlns:a16="http://schemas.microsoft.com/office/drawing/2014/main" id="{145E8315-A18A-DC48-6294-19A0DC128437}"/>
                  </a:ext>
                </a:extLst>
              </p:cNvPr>
              <p:cNvGraphicFramePr>
                <a:graphicFrameLocks noGrp="1"/>
              </p:cNvGraphicFramePr>
              <p:nvPr>
                <p:extLst>
                  <p:ext uri="{D42A27DB-BD31-4B8C-83A1-F6EECF244321}">
                    <p14:modId xmlns:p14="http://schemas.microsoft.com/office/powerpoint/2010/main" val="717325974"/>
                  </p:ext>
                </p:extLst>
              </p:nvPr>
            </p:nvGraphicFramePr>
            <p:xfrm>
              <a:off x="1296819" y="2622012"/>
              <a:ext cx="6030906" cy="370840"/>
            </p:xfrm>
            <a:graphic>
              <a:graphicData uri="http://schemas.openxmlformats.org/drawingml/2006/table">
                <a:tbl>
                  <a:tblPr firstRow="1" bandRow="1">
                    <a:tableStyleId>{5C22544A-7EE6-4342-B048-85BDC9FD1C3A}</a:tableStyleId>
                  </a:tblPr>
                  <a:tblGrid>
                    <a:gridCol w="861558">
                      <a:extLst>
                        <a:ext uri="{9D8B030D-6E8A-4147-A177-3AD203B41FA5}">
                          <a16:colId xmlns:a16="http://schemas.microsoft.com/office/drawing/2014/main" val="2735676073"/>
                        </a:ext>
                      </a:extLst>
                    </a:gridCol>
                    <a:gridCol w="861558">
                      <a:extLst>
                        <a:ext uri="{9D8B030D-6E8A-4147-A177-3AD203B41FA5}">
                          <a16:colId xmlns:a16="http://schemas.microsoft.com/office/drawing/2014/main" val="377331582"/>
                        </a:ext>
                      </a:extLst>
                    </a:gridCol>
                    <a:gridCol w="861558">
                      <a:extLst>
                        <a:ext uri="{9D8B030D-6E8A-4147-A177-3AD203B41FA5}">
                          <a16:colId xmlns:a16="http://schemas.microsoft.com/office/drawing/2014/main" val="887991221"/>
                        </a:ext>
                      </a:extLst>
                    </a:gridCol>
                    <a:gridCol w="861558">
                      <a:extLst>
                        <a:ext uri="{9D8B030D-6E8A-4147-A177-3AD203B41FA5}">
                          <a16:colId xmlns:a16="http://schemas.microsoft.com/office/drawing/2014/main" val="2234154636"/>
                        </a:ext>
                      </a:extLst>
                    </a:gridCol>
                    <a:gridCol w="861558">
                      <a:extLst>
                        <a:ext uri="{9D8B030D-6E8A-4147-A177-3AD203B41FA5}">
                          <a16:colId xmlns:a16="http://schemas.microsoft.com/office/drawing/2014/main" val="607091722"/>
                        </a:ext>
                      </a:extLst>
                    </a:gridCol>
                    <a:gridCol w="861558">
                      <a:extLst>
                        <a:ext uri="{9D8B030D-6E8A-4147-A177-3AD203B41FA5}">
                          <a16:colId xmlns:a16="http://schemas.microsoft.com/office/drawing/2014/main" val="1944127345"/>
                        </a:ext>
                      </a:extLst>
                    </a:gridCol>
                    <a:gridCol w="861558">
                      <a:extLst>
                        <a:ext uri="{9D8B030D-6E8A-4147-A177-3AD203B41FA5}">
                          <a16:colId xmlns:a16="http://schemas.microsoft.com/office/drawing/2014/main" val="39347791"/>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𝑍</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1</m:t>
                                    </m:r>
                                  </m:sub>
                                </m:sSub>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𝑍</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2</m:t>
                                    </m:r>
                                  </m:sub>
                                </m:sSub>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𝑍</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3</m:t>
                                    </m:r>
                                  </m:sub>
                                </m:sSub>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𝑍</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𝑦</m:t>
                                    </m:r>
                                  </m:e>
                                  <m:sub>
                                    <m:r>
                                      <a:rPr lang="en-US" sz="1400" b="0" i="1" smtClean="0">
                                        <a:solidFill>
                                          <a:schemeClr val="tx1"/>
                                        </a:solidFill>
                                        <a:latin typeface="Cambria Math" panose="02040503050406030204" pitchFamily="18" charset="0"/>
                                      </a:rPr>
                                      <m:t>1</m:t>
                                    </m:r>
                                  </m:sub>
                                </m:sSub>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1</m:t>
                                    </m:r>
                                  </m:sub>
                                </m:sSub>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𝑦</m:t>
                                    </m:r>
                                  </m:e>
                                  <m:sub>
                                    <m:r>
                                      <a:rPr lang="en-US" sz="1400" b="0" i="1" smtClean="0">
                                        <a:solidFill>
                                          <a:schemeClr val="tx1"/>
                                        </a:solidFill>
                                        <a:latin typeface="Cambria Math" panose="02040503050406030204" pitchFamily="18" charset="0"/>
                                      </a:rPr>
                                      <m:t>2</m:t>
                                    </m:r>
                                  </m:sub>
                                </m:sSub>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2</m:t>
                                    </m:r>
                                  </m:sub>
                                </m:sSub>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𝑦</m:t>
                                    </m:r>
                                  </m:e>
                                  <m:sub>
                                    <m:r>
                                      <a:rPr lang="en-US" sz="1400" b="0" i="1" smtClean="0">
                                        <a:solidFill>
                                          <a:schemeClr val="tx1"/>
                                        </a:solidFill>
                                        <a:latin typeface="Cambria Math" panose="02040503050406030204" pitchFamily="18" charset="0"/>
                                      </a:rPr>
                                      <m:t>3</m:t>
                                    </m:r>
                                  </m:sub>
                                </m:sSub>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𝑋</m:t>
                                    </m:r>
                                  </m:e>
                                  <m:sub>
                                    <m:r>
                                      <a:rPr lang="en-US" sz="1400" b="0" i="1" smtClean="0">
                                        <a:solidFill>
                                          <a:schemeClr val="tx1"/>
                                        </a:solidFill>
                                        <a:latin typeface="Cambria Math" panose="02040503050406030204" pitchFamily="18" charset="0"/>
                                      </a:rPr>
                                      <m:t>3</m:t>
                                    </m:r>
                                  </m:sub>
                                </m:sSub>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xmlns="">
          <p:graphicFrame>
            <p:nvGraphicFramePr>
              <p:cNvPr id="32" name="Table 31">
                <a:extLst>
                  <a:ext uri="{FF2B5EF4-FFF2-40B4-BE49-F238E27FC236}">
                    <a16:creationId xmlns:a16="http://schemas.microsoft.com/office/drawing/2014/main" id="{145E8315-A18A-DC48-6294-19A0DC128437}"/>
                  </a:ext>
                </a:extLst>
              </p:cNvPr>
              <p:cNvGraphicFramePr>
                <a:graphicFrameLocks noGrp="1"/>
              </p:cNvGraphicFramePr>
              <p:nvPr>
                <p:extLst>
                  <p:ext uri="{D42A27DB-BD31-4B8C-83A1-F6EECF244321}">
                    <p14:modId xmlns:p14="http://schemas.microsoft.com/office/powerpoint/2010/main" val="717325974"/>
                  </p:ext>
                </p:extLst>
              </p:nvPr>
            </p:nvGraphicFramePr>
            <p:xfrm>
              <a:off x="1296819" y="2622012"/>
              <a:ext cx="6030906" cy="370840"/>
            </p:xfrm>
            <a:graphic>
              <a:graphicData uri="http://schemas.openxmlformats.org/drawingml/2006/table">
                <a:tbl>
                  <a:tblPr firstRow="1" bandRow="1">
                    <a:tableStyleId>{5C22544A-7EE6-4342-B048-85BDC9FD1C3A}</a:tableStyleId>
                  </a:tblPr>
                  <a:tblGrid>
                    <a:gridCol w="861558">
                      <a:extLst>
                        <a:ext uri="{9D8B030D-6E8A-4147-A177-3AD203B41FA5}">
                          <a16:colId xmlns:a16="http://schemas.microsoft.com/office/drawing/2014/main" val="2735676073"/>
                        </a:ext>
                      </a:extLst>
                    </a:gridCol>
                    <a:gridCol w="861558">
                      <a:extLst>
                        <a:ext uri="{9D8B030D-6E8A-4147-A177-3AD203B41FA5}">
                          <a16:colId xmlns:a16="http://schemas.microsoft.com/office/drawing/2014/main" val="377331582"/>
                        </a:ext>
                      </a:extLst>
                    </a:gridCol>
                    <a:gridCol w="861558">
                      <a:extLst>
                        <a:ext uri="{9D8B030D-6E8A-4147-A177-3AD203B41FA5}">
                          <a16:colId xmlns:a16="http://schemas.microsoft.com/office/drawing/2014/main" val="887991221"/>
                        </a:ext>
                      </a:extLst>
                    </a:gridCol>
                    <a:gridCol w="861558">
                      <a:extLst>
                        <a:ext uri="{9D8B030D-6E8A-4147-A177-3AD203B41FA5}">
                          <a16:colId xmlns:a16="http://schemas.microsoft.com/office/drawing/2014/main" val="2234154636"/>
                        </a:ext>
                      </a:extLst>
                    </a:gridCol>
                    <a:gridCol w="861558">
                      <a:extLst>
                        <a:ext uri="{9D8B030D-6E8A-4147-A177-3AD203B41FA5}">
                          <a16:colId xmlns:a16="http://schemas.microsoft.com/office/drawing/2014/main" val="607091722"/>
                        </a:ext>
                      </a:extLst>
                    </a:gridCol>
                    <a:gridCol w="861558">
                      <a:extLst>
                        <a:ext uri="{9D8B030D-6E8A-4147-A177-3AD203B41FA5}">
                          <a16:colId xmlns:a16="http://schemas.microsoft.com/office/drawing/2014/main" val="1944127345"/>
                        </a:ext>
                      </a:extLst>
                    </a:gridCol>
                    <a:gridCol w="861558">
                      <a:extLst>
                        <a:ext uri="{9D8B030D-6E8A-4147-A177-3AD203B41FA5}">
                          <a16:colId xmlns:a16="http://schemas.microsoft.com/office/drawing/2014/main" val="39347791"/>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471" t="-3333" r="-60147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1471" t="-3333" r="-50147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1471" t="-3333" r="-40147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05970" t="-3333" r="-307463"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00000" t="-3333" r="-20294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500000" t="-3333" r="-102941" b="-6667"/>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600000" t="-3333" r="-2941" b="-6667"/>
                          </a:stretch>
                        </a:blipFill>
                      </a:tcPr>
                    </a:tc>
                    <a:extLst>
                      <a:ext uri="{0D108BD9-81ED-4DB2-BD59-A6C34878D82A}">
                        <a16:rowId xmlns:a16="http://schemas.microsoft.com/office/drawing/2014/main" val="4227906178"/>
                      </a:ext>
                    </a:extLst>
                  </a:tr>
                </a:tbl>
              </a:graphicData>
            </a:graphic>
          </p:graphicFrame>
        </mc:Fallback>
      </mc:AlternateContent>
      <p:sp>
        <p:nvSpPr>
          <p:cNvPr id="59" name="Rectangle 58">
            <a:extLst>
              <a:ext uri="{FF2B5EF4-FFF2-40B4-BE49-F238E27FC236}">
                <a16:creationId xmlns:a16="http://schemas.microsoft.com/office/drawing/2014/main" id="{44CCAD21-2D06-ED22-7B33-CF1C02D7EE15}"/>
              </a:ext>
              <a:ext uri="{C183D7F6-B498-43B3-948B-1728B52AA6E4}">
                <adec:decorative xmlns:adec="http://schemas.microsoft.com/office/drawing/2017/decorative" val="1"/>
              </a:ext>
            </a:extLst>
          </p:cNvPr>
          <p:cNvSpPr/>
          <p:nvPr/>
        </p:nvSpPr>
        <p:spPr>
          <a:xfrm>
            <a:off x="1302709" y="2616406"/>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Arrow Connector 48">
            <a:extLst>
              <a:ext uri="{FF2B5EF4-FFF2-40B4-BE49-F238E27FC236}">
                <a16:creationId xmlns:a16="http://schemas.microsoft.com/office/drawing/2014/main" id="{D8695A00-1071-7163-0527-6BFB54AA2B30}"/>
              </a:ext>
              <a:ext uri="{C183D7F6-B498-43B3-948B-1728B52AA6E4}">
                <adec:decorative xmlns:adec="http://schemas.microsoft.com/office/drawing/2017/decorative" val="1"/>
              </a:ext>
            </a:extLst>
          </p:cNvPr>
          <p:cNvCxnSpPr>
            <a:cxnSpLocks/>
            <a:stCxn id="2" idx="4"/>
            <a:endCxn id="41" idx="0"/>
          </p:cNvCxnSpPr>
          <p:nvPr/>
        </p:nvCxnSpPr>
        <p:spPr>
          <a:xfrm>
            <a:off x="9852566" y="3976069"/>
            <a:ext cx="13855" cy="73518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94D31AB1-7D24-1004-CD09-90C05CAF952B}"/>
              </a:ext>
              <a:ext uri="{C183D7F6-B498-43B3-948B-1728B52AA6E4}">
                <adec:decorative xmlns:adec="http://schemas.microsoft.com/office/drawing/2017/decorative" val="1"/>
              </a:ext>
            </a:extLst>
          </p:cNvPr>
          <p:cNvCxnSpPr>
            <a:cxnSpLocks/>
            <a:stCxn id="25" idx="4"/>
            <a:endCxn id="44" idx="0"/>
          </p:cNvCxnSpPr>
          <p:nvPr/>
        </p:nvCxnSpPr>
        <p:spPr>
          <a:xfrm>
            <a:off x="11390468" y="3982654"/>
            <a:ext cx="0" cy="72859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979B7A86-C5C6-B2E8-0E0D-D6CD7001C340}"/>
              </a:ext>
              <a:ext uri="{C183D7F6-B498-43B3-948B-1728B52AA6E4}">
                <adec:decorative xmlns:adec="http://schemas.microsoft.com/office/drawing/2017/decorative" val="1"/>
              </a:ext>
            </a:extLst>
          </p:cNvPr>
          <p:cNvCxnSpPr>
            <a:cxnSpLocks/>
            <a:stCxn id="29" idx="4"/>
            <a:endCxn id="38" idx="0"/>
          </p:cNvCxnSpPr>
          <p:nvPr/>
        </p:nvCxnSpPr>
        <p:spPr>
          <a:xfrm>
            <a:off x="8304114" y="3982654"/>
            <a:ext cx="0" cy="72859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0C43B45B-17B1-216D-2408-E65F09E049F8}"/>
              </a:ext>
              <a:ext uri="{C183D7F6-B498-43B3-948B-1728B52AA6E4}">
                <adec:decorative xmlns:adec="http://schemas.microsoft.com/office/drawing/2017/decorative" val="1"/>
              </a:ext>
            </a:extLst>
          </p:cNvPr>
          <p:cNvCxnSpPr>
            <a:cxnSpLocks/>
            <a:stCxn id="21" idx="4"/>
            <a:endCxn id="2" idx="0"/>
          </p:cNvCxnSpPr>
          <p:nvPr/>
        </p:nvCxnSpPr>
        <p:spPr>
          <a:xfrm>
            <a:off x="9847292" y="2351731"/>
            <a:ext cx="5274" cy="7099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itle 5">
            <a:extLst>
              <a:ext uri="{FF2B5EF4-FFF2-40B4-BE49-F238E27FC236}">
                <a16:creationId xmlns:a16="http://schemas.microsoft.com/office/drawing/2014/main" id="{6EA06B0B-C2CB-0022-9204-80FA29D0FE45}"/>
              </a:ext>
            </a:extLst>
          </p:cNvPr>
          <p:cNvSpPr>
            <a:spLocks noGrp="1"/>
          </p:cNvSpPr>
          <p:nvPr>
            <p:ph type="title"/>
          </p:nvPr>
        </p:nvSpPr>
        <p:spPr/>
        <p:txBody>
          <a:bodyPr/>
          <a:lstStyle/>
          <a:p>
            <a:r>
              <a:rPr lang="en-US" dirty="0"/>
              <a:t>Common Cause Variable Elimination</a:t>
            </a:r>
          </a:p>
        </p:txBody>
      </p:sp>
      <p:sp>
        <p:nvSpPr>
          <p:cNvPr id="4" name="Date Placeholder 3">
            <a:extLst>
              <a:ext uri="{FF2B5EF4-FFF2-40B4-BE49-F238E27FC236}">
                <a16:creationId xmlns:a16="http://schemas.microsoft.com/office/drawing/2014/main" id="{7A22BDBC-0FE6-FF8B-3A71-03CDC4CFCFC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E724DA9-2888-B30F-A251-DFAE32CE9C87}"/>
              </a:ext>
            </a:extLst>
          </p:cNvPr>
          <p:cNvSpPr>
            <a:spLocks noGrp="1"/>
          </p:cNvSpPr>
          <p:nvPr>
            <p:ph type="sldNum" sz="quarter" idx="12"/>
          </p:nvPr>
        </p:nvSpPr>
        <p:spPr/>
        <p:txBody>
          <a:bodyPr/>
          <a:lstStyle/>
          <a:p>
            <a:fld id="{0C6CD854-DD62-6C4B-87F1-66B34D688D3F}" type="slidenum">
              <a:rPr lang="en-US" smtClean="0"/>
              <a:t>27</a:t>
            </a:fld>
            <a:endParaRPr lang="en-US"/>
          </a:p>
        </p:txBody>
      </p:sp>
      <p:cxnSp>
        <p:nvCxnSpPr>
          <p:cNvPr id="9" name="Straight Arrow Connector 8">
            <a:extLst>
              <a:ext uri="{FF2B5EF4-FFF2-40B4-BE49-F238E27FC236}">
                <a16:creationId xmlns:a16="http://schemas.microsoft.com/office/drawing/2014/main" id="{7BE5FBAF-87CB-F32E-524E-01F76D826789}"/>
              </a:ext>
              <a:ext uri="{C183D7F6-B498-43B3-948B-1728B52AA6E4}">
                <adec:decorative xmlns:adec="http://schemas.microsoft.com/office/drawing/2017/decorative" val="1"/>
              </a:ext>
            </a:extLst>
          </p:cNvPr>
          <p:cNvCxnSpPr>
            <a:stCxn id="21" idx="5"/>
            <a:endCxn id="25" idx="1"/>
          </p:cNvCxnSpPr>
          <p:nvPr/>
        </p:nvCxnSpPr>
        <p:spPr>
          <a:xfrm>
            <a:off x="10170581" y="2217820"/>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A033350-96CC-5B03-1328-9344C1D16E5A}"/>
              </a:ext>
              <a:ext uri="{C183D7F6-B498-43B3-948B-1728B52AA6E4}">
                <adec:decorative xmlns:adec="http://schemas.microsoft.com/office/drawing/2017/decorative" val="1"/>
              </a:ext>
            </a:extLst>
          </p:cNvPr>
          <p:cNvCxnSpPr>
            <a:stCxn id="21" idx="3"/>
            <a:endCxn id="29" idx="7"/>
          </p:cNvCxnSpPr>
          <p:nvPr/>
        </p:nvCxnSpPr>
        <p:spPr>
          <a:xfrm flipH="1">
            <a:off x="8627403" y="2217820"/>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20" name="Group 19" descr="Node A">
            <a:extLst>
              <a:ext uri="{FF2B5EF4-FFF2-40B4-BE49-F238E27FC236}">
                <a16:creationId xmlns:a16="http://schemas.microsoft.com/office/drawing/2014/main" id="{FAA35199-3305-634E-7E3D-DF62E46B151A}"/>
              </a:ext>
            </a:extLst>
          </p:cNvPr>
          <p:cNvGrpSpPr/>
          <p:nvPr/>
        </p:nvGrpSpPr>
        <p:grpSpPr>
          <a:xfrm>
            <a:off x="9390092" y="1437331"/>
            <a:ext cx="914400" cy="914400"/>
            <a:chOff x="3335437" y="3336401"/>
            <a:chExt cx="914400" cy="914400"/>
          </a:xfrm>
        </p:grpSpPr>
        <p:sp>
          <p:nvSpPr>
            <p:cNvPr id="21" name="Oval 20">
              <a:extLst>
                <a:ext uri="{FF2B5EF4-FFF2-40B4-BE49-F238E27FC236}">
                  <a16:creationId xmlns:a16="http://schemas.microsoft.com/office/drawing/2014/main" id="{9DC08CCB-C1B5-CFCB-426E-62B2956DE8A1}"/>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4D5FC77-D0D7-78B7-DF67-D2F833967D0A}"/>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𝒁</m:t>
                        </m:r>
                      </m:oMath>
                    </m:oMathPara>
                  </a14:m>
                  <a:endParaRPr lang="en-US" sz="2400" b="1" i="1" dirty="0">
                    <a:solidFill>
                      <a:schemeClr val="accent2"/>
                    </a:solidFill>
                  </a:endParaRPr>
                </a:p>
              </p:txBody>
            </p:sp>
          </mc:Choice>
          <mc:Fallback xmlns="">
            <p:sp>
              <p:nvSpPr>
                <p:cNvPr id="22" name="TextBox 21">
                  <a:extLst>
                    <a:ext uri="{FF2B5EF4-FFF2-40B4-BE49-F238E27FC236}">
                      <a16:creationId xmlns:a16="http://schemas.microsoft.com/office/drawing/2014/main" id="{A4D5FC77-D0D7-78B7-DF67-D2F833967D0A}"/>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24" name="Group 23" descr="Node M">
            <a:extLst>
              <a:ext uri="{FF2B5EF4-FFF2-40B4-BE49-F238E27FC236}">
                <a16:creationId xmlns:a16="http://schemas.microsoft.com/office/drawing/2014/main" id="{F1DEA727-5911-BA48-F148-7FF6FA573933}"/>
              </a:ext>
            </a:extLst>
          </p:cNvPr>
          <p:cNvGrpSpPr/>
          <p:nvPr/>
        </p:nvGrpSpPr>
        <p:grpSpPr>
          <a:xfrm>
            <a:off x="10933268" y="3068254"/>
            <a:ext cx="914400" cy="914400"/>
            <a:chOff x="4878613" y="4967324"/>
            <a:chExt cx="914400" cy="914400"/>
          </a:xfrm>
        </p:grpSpPr>
        <p:sp>
          <p:nvSpPr>
            <p:cNvPr id="25" name="Oval 24">
              <a:extLst>
                <a:ext uri="{FF2B5EF4-FFF2-40B4-BE49-F238E27FC236}">
                  <a16:creationId xmlns:a16="http://schemas.microsoft.com/office/drawing/2014/main" id="{C34FA3E3-77E9-BC47-DDF6-ED694C280011}"/>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8C49111-35A4-827D-75BD-CD486B142866}"/>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1"/>
                                </a:solidFill>
                                <a:latin typeface="Cambria Math" panose="02040503050406030204" pitchFamily="18" charset="0"/>
                              </a:rPr>
                            </m:ctrlPr>
                          </m:sSubPr>
                          <m:e>
                            <m:r>
                              <a:rPr lang="en-US" sz="2400" b="1" i="1" smtClean="0">
                                <a:solidFill>
                                  <a:schemeClr val="accent1"/>
                                </a:solidFill>
                                <a:latin typeface="Cambria Math" panose="02040503050406030204" pitchFamily="18" charset="0"/>
                              </a:rPr>
                              <m:t>𝑿</m:t>
                            </m:r>
                          </m:e>
                          <m:sub>
                            <m:r>
                              <a:rPr lang="en-US" sz="2400" b="1" i="1" smtClean="0">
                                <a:solidFill>
                                  <a:schemeClr val="accent1"/>
                                </a:solidFill>
                                <a:latin typeface="Cambria Math" panose="02040503050406030204" pitchFamily="18" charset="0"/>
                              </a:rPr>
                              <m:t>𝟑</m:t>
                            </m:r>
                          </m:sub>
                        </m:sSub>
                      </m:oMath>
                    </m:oMathPara>
                  </a14:m>
                  <a:endParaRPr lang="en-US" sz="2400" b="1" i="1" dirty="0">
                    <a:solidFill>
                      <a:schemeClr val="accent1"/>
                    </a:solidFill>
                  </a:endParaRPr>
                </a:p>
              </p:txBody>
            </p:sp>
          </mc:Choice>
          <mc:Fallback xmlns="">
            <p:sp>
              <p:nvSpPr>
                <p:cNvPr id="26" name="TextBox 25">
                  <a:extLst>
                    <a:ext uri="{FF2B5EF4-FFF2-40B4-BE49-F238E27FC236}">
                      <a16:creationId xmlns:a16="http://schemas.microsoft.com/office/drawing/2014/main" id="{68C49111-35A4-827D-75BD-CD486B142866}"/>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5"/>
                  <a:stretch>
                    <a:fillRect l="-2500" r="-5000"/>
                  </a:stretch>
                </a:blipFill>
              </p:spPr>
              <p:txBody>
                <a:bodyPr/>
                <a:lstStyle/>
                <a:p>
                  <a:r>
                    <a:rPr lang="en-US">
                      <a:noFill/>
                    </a:rPr>
                    <a:t> </a:t>
                  </a:r>
                </a:p>
              </p:txBody>
            </p:sp>
          </mc:Fallback>
        </mc:AlternateContent>
      </p:grpSp>
      <p:grpSp>
        <p:nvGrpSpPr>
          <p:cNvPr id="28" name="Group 27" descr="Node J">
            <a:extLst>
              <a:ext uri="{FF2B5EF4-FFF2-40B4-BE49-F238E27FC236}">
                <a16:creationId xmlns:a16="http://schemas.microsoft.com/office/drawing/2014/main" id="{D9370DB8-EA48-1D4F-B85D-185C5D544680}"/>
              </a:ext>
            </a:extLst>
          </p:cNvPr>
          <p:cNvGrpSpPr/>
          <p:nvPr/>
        </p:nvGrpSpPr>
        <p:grpSpPr>
          <a:xfrm>
            <a:off x="7846914" y="3068254"/>
            <a:ext cx="914400" cy="914400"/>
            <a:chOff x="1792259" y="4967324"/>
            <a:chExt cx="914400" cy="914400"/>
          </a:xfrm>
        </p:grpSpPr>
        <p:sp>
          <p:nvSpPr>
            <p:cNvPr id="29" name="Oval 28">
              <a:extLst>
                <a:ext uri="{FF2B5EF4-FFF2-40B4-BE49-F238E27FC236}">
                  <a16:creationId xmlns:a16="http://schemas.microsoft.com/office/drawing/2014/main" id="{1768FB42-F5F6-41B6-100B-12832F0912B6}"/>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48217AC-7E26-1270-72AA-5D118C4F978A}"/>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1"/>
                                </a:solidFill>
                                <a:latin typeface="Cambria Math" panose="02040503050406030204" pitchFamily="18" charset="0"/>
                              </a:rPr>
                            </m:ctrlPr>
                          </m:sSubPr>
                          <m:e>
                            <m:r>
                              <a:rPr lang="en-US" sz="2400" b="1" i="1" smtClean="0">
                                <a:solidFill>
                                  <a:schemeClr val="accent1"/>
                                </a:solidFill>
                                <a:latin typeface="Cambria Math" panose="02040503050406030204" pitchFamily="18" charset="0"/>
                              </a:rPr>
                              <m:t>𝑿</m:t>
                            </m:r>
                          </m:e>
                          <m:sub>
                            <m:r>
                              <a:rPr lang="en-US" sz="2400" b="1" i="1" smtClean="0">
                                <a:solidFill>
                                  <a:schemeClr val="accent1"/>
                                </a:solidFill>
                                <a:latin typeface="Cambria Math" panose="02040503050406030204" pitchFamily="18" charset="0"/>
                              </a:rPr>
                              <m:t>𝟏</m:t>
                            </m:r>
                          </m:sub>
                        </m:sSub>
                      </m:oMath>
                    </m:oMathPara>
                  </a14:m>
                  <a:endParaRPr lang="en-US" sz="2400" b="1" i="1" dirty="0">
                    <a:solidFill>
                      <a:schemeClr val="accent1"/>
                    </a:solidFill>
                  </a:endParaRPr>
                </a:p>
              </p:txBody>
            </p:sp>
          </mc:Choice>
          <mc:Fallback xmlns="">
            <p:sp>
              <p:nvSpPr>
                <p:cNvPr id="30" name="TextBox 29">
                  <a:extLst>
                    <a:ext uri="{FF2B5EF4-FFF2-40B4-BE49-F238E27FC236}">
                      <a16:creationId xmlns:a16="http://schemas.microsoft.com/office/drawing/2014/main" id="{048217AC-7E26-1270-72AA-5D118C4F978A}"/>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l="-2500" r="-2500"/>
                  </a:stretch>
                </a:blipFill>
              </p:spPr>
              <p:txBody>
                <a:bodyPr/>
                <a:lstStyle/>
                <a:p>
                  <a:r>
                    <a:rPr lang="en-US">
                      <a:noFill/>
                    </a:rPr>
                    <a:t> </a:t>
                  </a:r>
                </a:p>
              </p:txBody>
            </p:sp>
          </mc:Fallback>
        </mc:AlternateContent>
      </p:grpSp>
      <p:sp>
        <p:nvSpPr>
          <p:cNvPr id="2" name="Oval 1">
            <a:extLst>
              <a:ext uri="{FF2B5EF4-FFF2-40B4-BE49-F238E27FC236}">
                <a16:creationId xmlns:a16="http://schemas.microsoft.com/office/drawing/2014/main" id="{A52CFDEC-C4C5-8C3D-8251-B04B00B6D5CB}"/>
              </a:ext>
              <a:ext uri="{C183D7F6-B498-43B3-948B-1728B52AA6E4}">
                <adec:decorative xmlns:adec="http://schemas.microsoft.com/office/drawing/2017/decorative" val="1"/>
              </a:ext>
            </a:extLst>
          </p:cNvPr>
          <p:cNvSpPr/>
          <p:nvPr/>
        </p:nvSpPr>
        <p:spPr>
          <a:xfrm>
            <a:off x="9395366" y="3061669"/>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D22EE8F-FD4A-F563-E10B-E4A66F2F7BBF}"/>
                  </a:ext>
                </a:extLst>
              </p:cNvPr>
              <p:cNvSpPr txBox="1"/>
              <p:nvPr/>
            </p:nvSpPr>
            <p:spPr>
              <a:xfrm>
                <a:off x="9618354" y="3306493"/>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1"/>
                              </a:solidFill>
                              <a:latin typeface="Cambria Math" panose="02040503050406030204" pitchFamily="18" charset="0"/>
                            </a:rPr>
                          </m:ctrlPr>
                        </m:sSubPr>
                        <m:e>
                          <m:r>
                            <a:rPr lang="en-US" sz="2400" b="1" i="1" smtClean="0">
                              <a:solidFill>
                                <a:schemeClr val="accent1"/>
                              </a:solidFill>
                              <a:latin typeface="Cambria Math" panose="02040503050406030204" pitchFamily="18" charset="0"/>
                            </a:rPr>
                            <m:t>𝑿</m:t>
                          </m:r>
                        </m:e>
                        <m:sub>
                          <m:r>
                            <a:rPr lang="en-US" sz="2400" b="1" i="1" smtClean="0">
                              <a:solidFill>
                                <a:schemeClr val="accent1"/>
                              </a:solidFill>
                              <a:latin typeface="Cambria Math" panose="02040503050406030204" pitchFamily="18" charset="0"/>
                            </a:rPr>
                            <m:t>𝟐</m:t>
                          </m:r>
                        </m:sub>
                      </m:sSub>
                    </m:oMath>
                  </m:oMathPara>
                </a14:m>
                <a:endParaRPr lang="en-US" sz="2400" b="1" i="1" dirty="0">
                  <a:solidFill>
                    <a:schemeClr val="accent1"/>
                  </a:solidFill>
                </a:endParaRPr>
              </a:p>
            </p:txBody>
          </p:sp>
        </mc:Choice>
        <mc:Fallback xmlns="">
          <p:sp>
            <p:nvSpPr>
              <p:cNvPr id="3" name="TextBox 2">
                <a:extLst>
                  <a:ext uri="{FF2B5EF4-FFF2-40B4-BE49-F238E27FC236}">
                    <a16:creationId xmlns:a16="http://schemas.microsoft.com/office/drawing/2014/main" id="{6D22EE8F-FD4A-F563-E10B-E4A66F2F7BBF}"/>
                  </a:ext>
                </a:extLst>
              </p:cNvPr>
              <p:cNvSpPr txBox="1">
                <a:spLocks noRot="1" noChangeAspect="1" noMove="1" noResize="1" noEditPoints="1" noAdjustHandles="1" noChangeArrowheads="1" noChangeShapeType="1" noTextEdit="1"/>
              </p:cNvSpPr>
              <p:nvPr/>
            </p:nvSpPr>
            <p:spPr>
              <a:xfrm>
                <a:off x="9618354" y="3306493"/>
                <a:ext cx="496134" cy="461665"/>
              </a:xfrm>
              <a:prstGeom prst="rect">
                <a:avLst/>
              </a:prstGeom>
              <a:blipFill>
                <a:blip r:embed="rId7"/>
                <a:stretch>
                  <a:fillRect l="-2500" r="-2500" b="-2703"/>
                </a:stretch>
              </a:blipFill>
            </p:spPr>
            <p:txBody>
              <a:bodyPr/>
              <a:lstStyle/>
              <a:p>
                <a:r>
                  <a:rPr lang="en-US">
                    <a:noFill/>
                  </a:rPr>
                  <a:t> </a:t>
                </a:r>
              </a:p>
            </p:txBody>
          </p:sp>
        </mc:Fallback>
      </mc:AlternateContent>
      <p:grpSp>
        <p:nvGrpSpPr>
          <p:cNvPr id="37" name="Group 36" descr="Node J">
            <a:extLst>
              <a:ext uri="{FF2B5EF4-FFF2-40B4-BE49-F238E27FC236}">
                <a16:creationId xmlns:a16="http://schemas.microsoft.com/office/drawing/2014/main" id="{889BC263-707F-8361-6FCD-C8164518D30D}"/>
              </a:ext>
            </a:extLst>
          </p:cNvPr>
          <p:cNvGrpSpPr/>
          <p:nvPr/>
        </p:nvGrpSpPr>
        <p:grpSpPr>
          <a:xfrm>
            <a:off x="7846914" y="4711250"/>
            <a:ext cx="914400" cy="914400"/>
            <a:chOff x="1792259" y="4967324"/>
            <a:chExt cx="914400" cy="914400"/>
          </a:xfrm>
        </p:grpSpPr>
        <p:sp>
          <p:nvSpPr>
            <p:cNvPr id="38" name="Oval 37">
              <a:extLst>
                <a:ext uri="{FF2B5EF4-FFF2-40B4-BE49-F238E27FC236}">
                  <a16:creationId xmlns:a16="http://schemas.microsoft.com/office/drawing/2014/main" id="{7F08174C-640F-2E4F-1E41-43D56F288C31}"/>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37F2CF36-7088-C51D-4038-3AEA67859450}"/>
                    </a:ext>
                  </a:extLst>
                </p:cNvPr>
                <p:cNvSpPr txBox="1"/>
                <p:nvPr/>
              </p:nvSpPr>
              <p:spPr>
                <a:xfrm>
                  <a:off x="2015247" y="514951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3"/>
                                </a:solidFill>
                                <a:latin typeface="Cambria Math" panose="02040503050406030204" pitchFamily="18" charset="0"/>
                              </a:rPr>
                            </m:ctrlPr>
                          </m:sSubPr>
                          <m:e>
                            <m:r>
                              <a:rPr lang="en-US" sz="2400" b="1" i="1" smtClean="0">
                                <a:solidFill>
                                  <a:schemeClr val="accent3"/>
                                </a:solidFill>
                                <a:latin typeface="Cambria Math" panose="02040503050406030204" pitchFamily="18" charset="0"/>
                              </a:rPr>
                              <m:t>𝒚</m:t>
                            </m:r>
                          </m:e>
                          <m:sub>
                            <m:r>
                              <a:rPr lang="en-US" sz="2400" b="1" i="1" smtClean="0">
                                <a:solidFill>
                                  <a:schemeClr val="accent3"/>
                                </a:solidFill>
                                <a:latin typeface="Cambria Math" panose="02040503050406030204" pitchFamily="18" charset="0"/>
                              </a:rPr>
                              <m:t>𝟏</m:t>
                            </m:r>
                          </m:sub>
                        </m:sSub>
                      </m:oMath>
                    </m:oMathPara>
                  </a14:m>
                  <a:endParaRPr lang="en-US" sz="2400" b="1" i="1" dirty="0">
                    <a:solidFill>
                      <a:schemeClr val="accent3"/>
                    </a:solidFill>
                  </a:endParaRPr>
                </a:p>
              </p:txBody>
            </p:sp>
          </mc:Choice>
          <mc:Fallback xmlns="">
            <p:sp>
              <p:nvSpPr>
                <p:cNvPr id="39" name="TextBox 38">
                  <a:extLst>
                    <a:ext uri="{FF2B5EF4-FFF2-40B4-BE49-F238E27FC236}">
                      <a16:creationId xmlns:a16="http://schemas.microsoft.com/office/drawing/2014/main" id="{37F2CF36-7088-C51D-4038-3AEA67859450}"/>
                    </a:ext>
                  </a:extLst>
                </p:cNvPr>
                <p:cNvSpPr txBox="1">
                  <a:spLocks noRot="1" noChangeAspect="1" noMove="1" noResize="1" noEditPoints="1" noAdjustHandles="1" noChangeArrowheads="1" noChangeShapeType="1" noTextEdit="1"/>
                </p:cNvSpPr>
                <p:nvPr/>
              </p:nvSpPr>
              <p:spPr>
                <a:xfrm>
                  <a:off x="2015247" y="5149518"/>
                  <a:ext cx="496134" cy="461665"/>
                </a:xfrm>
                <a:prstGeom prst="rect">
                  <a:avLst/>
                </a:prstGeom>
                <a:blipFill>
                  <a:blip r:embed="rId8"/>
                  <a:stretch>
                    <a:fillRect l="-2500" b="-8108"/>
                  </a:stretch>
                </a:blipFill>
              </p:spPr>
              <p:txBody>
                <a:bodyPr/>
                <a:lstStyle/>
                <a:p>
                  <a:r>
                    <a:rPr lang="en-US">
                      <a:noFill/>
                    </a:rPr>
                    <a:t> </a:t>
                  </a:r>
                </a:p>
              </p:txBody>
            </p:sp>
          </mc:Fallback>
        </mc:AlternateContent>
      </p:grpSp>
      <p:grpSp>
        <p:nvGrpSpPr>
          <p:cNvPr id="40" name="Group 39" descr="Node J">
            <a:extLst>
              <a:ext uri="{FF2B5EF4-FFF2-40B4-BE49-F238E27FC236}">
                <a16:creationId xmlns:a16="http://schemas.microsoft.com/office/drawing/2014/main" id="{20F8D9F2-34B9-9D11-1BC9-88B2B7EFD312}"/>
              </a:ext>
            </a:extLst>
          </p:cNvPr>
          <p:cNvGrpSpPr/>
          <p:nvPr/>
        </p:nvGrpSpPr>
        <p:grpSpPr>
          <a:xfrm>
            <a:off x="9409221" y="4711250"/>
            <a:ext cx="914400" cy="914400"/>
            <a:chOff x="1792259" y="4967324"/>
            <a:chExt cx="914400" cy="914400"/>
          </a:xfrm>
        </p:grpSpPr>
        <p:sp>
          <p:nvSpPr>
            <p:cNvPr id="41" name="Oval 40">
              <a:extLst>
                <a:ext uri="{FF2B5EF4-FFF2-40B4-BE49-F238E27FC236}">
                  <a16:creationId xmlns:a16="http://schemas.microsoft.com/office/drawing/2014/main" id="{EF2A3469-5A05-D8B8-FFCA-D15B0D7C26C4}"/>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D0BD66B1-FA3A-5991-BB57-A134CA2A781C}"/>
                    </a:ext>
                  </a:extLst>
                </p:cNvPr>
                <p:cNvSpPr txBox="1"/>
                <p:nvPr/>
              </p:nvSpPr>
              <p:spPr>
                <a:xfrm>
                  <a:off x="2015247" y="514951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3"/>
                                </a:solidFill>
                                <a:latin typeface="Cambria Math" panose="02040503050406030204" pitchFamily="18" charset="0"/>
                              </a:rPr>
                            </m:ctrlPr>
                          </m:sSubPr>
                          <m:e>
                            <m:r>
                              <a:rPr lang="en-US" sz="2400" b="1" i="1" smtClean="0">
                                <a:solidFill>
                                  <a:schemeClr val="accent3"/>
                                </a:solidFill>
                                <a:latin typeface="Cambria Math" panose="02040503050406030204" pitchFamily="18" charset="0"/>
                              </a:rPr>
                              <m:t>𝒚</m:t>
                            </m:r>
                          </m:e>
                          <m:sub>
                            <m:r>
                              <a:rPr lang="en-US" sz="2400" b="1" i="1" smtClean="0">
                                <a:solidFill>
                                  <a:schemeClr val="accent3"/>
                                </a:solidFill>
                                <a:latin typeface="Cambria Math" panose="02040503050406030204" pitchFamily="18" charset="0"/>
                              </a:rPr>
                              <m:t>𝟐</m:t>
                            </m:r>
                          </m:sub>
                        </m:sSub>
                      </m:oMath>
                    </m:oMathPara>
                  </a14:m>
                  <a:endParaRPr lang="en-US" sz="2400" b="1" i="1" dirty="0">
                    <a:solidFill>
                      <a:schemeClr val="accent3"/>
                    </a:solidFill>
                  </a:endParaRPr>
                </a:p>
              </p:txBody>
            </p:sp>
          </mc:Choice>
          <mc:Fallback xmlns="">
            <p:sp>
              <p:nvSpPr>
                <p:cNvPr id="42" name="TextBox 41">
                  <a:extLst>
                    <a:ext uri="{FF2B5EF4-FFF2-40B4-BE49-F238E27FC236}">
                      <a16:creationId xmlns:a16="http://schemas.microsoft.com/office/drawing/2014/main" id="{D0BD66B1-FA3A-5991-BB57-A134CA2A781C}"/>
                    </a:ext>
                  </a:extLst>
                </p:cNvPr>
                <p:cNvSpPr txBox="1">
                  <a:spLocks noRot="1" noChangeAspect="1" noMove="1" noResize="1" noEditPoints="1" noAdjustHandles="1" noChangeArrowheads="1" noChangeShapeType="1" noTextEdit="1"/>
                </p:cNvSpPr>
                <p:nvPr/>
              </p:nvSpPr>
              <p:spPr>
                <a:xfrm>
                  <a:off x="2015247" y="5149518"/>
                  <a:ext cx="496134" cy="461665"/>
                </a:xfrm>
                <a:prstGeom prst="rect">
                  <a:avLst/>
                </a:prstGeom>
                <a:blipFill>
                  <a:blip r:embed="rId9"/>
                  <a:stretch>
                    <a:fillRect l="-5000" b="-8108"/>
                  </a:stretch>
                </a:blipFill>
              </p:spPr>
              <p:txBody>
                <a:bodyPr/>
                <a:lstStyle/>
                <a:p>
                  <a:r>
                    <a:rPr lang="en-US">
                      <a:noFill/>
                    </a:rPr>
                    <a:t> </a:t>
                  </a:r>
                </a:p>
              </p:txBody>
            </p:sp>
          </mc:Fallback>
        </mc:AlternateContent>
      </p:grpSp>
      <p:grpSp>
        <p:nvGrpSpPr>
          <p:cNvPr id="43" name="Group 42" descr="Node J">
            <a:extLst>
              <a:ext uri="{FF2B5EF4-FFF2-40B4-BE49-F238E27FC236}">
                <a16:creationId xmlns:a16="http://schemas.microsoft.com/office/drawing/2014/main" id="{AF3B2F74-FB2B-0395-E21F-FFFB367AC156}"/>
              </a:ext>
            </a:extLst>
          </p:cNvPr>
          <p:cNvGrpSpPr/>
          <p:nvPr/>
        </p:nvGrpSpPr>
        <p:grpSpPr>
          <a:xfrm>
            <a:off x="10933268" y="4711250"/>
            <a:ext cx="914400" cy="914400"/>
            <a:chOff x="1792259" y="4967324"/>
            <a:chExt cx="914400" cy="914400"/>
          </a:xfrm>
        </p:grpSpPr>
        <p:sp>
          <p:nvSpPr>
            <p:cNvPr id="44" name="Oval 43">
              <a:extLst>
                <a:ext uri="{FF2B5EF4-FFF2-40B4-BE49-F238E27FC236}">
                  <a16:creationId xmlns:a16="http://schemas.microsoft.com/office/drawing/2014/main" id="{08917A81-01E4-76C1-BBCD-C11349B7BCB3}"/>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9D4AC009-25D5-2A58-7627-A702D64D2FBF}"/>
                    </a:ext>
                  </a:extLst>
                </p:cNvPr>
                <p:cNvSpPr txBox="1"/>
                <p:nvPr/>
              </p:nvSpPr>
              <p:spPr>
                <a:xfrm>
                  <a:off x="2015247" y="514951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accent3"/>
                                </a:solidFill>
                                <a:latin typeface="Cambria Math" panose="02040503050406030204" pitchFamily="18" charset="0"/>
                              </a:rPr>
                            </m:ctrlPr>
                          </m:sSubPr>
                          <m:e>
                            <m:r>
                              <a:rPr lang="en-US" sz="2400" b="1" i="1" smtClean="0">
                                <a:solidFill>
                                  <a:schemeClr val="accent3"/>
                                </a:solidFill>
                                <a:latin typeface="Cambria Math" panose="02040503050406030204" pitchFamily="18" charset="0"/>
                              </a:rPr>
                              <m:t>𝒚</m:t>
                            </m:r>
                          </m:e>
                          <m:sub>
                            <m:r>
                              <a:rPr lang="en-US" sz="2400" b="1" i="1" smtClean="0">
                                <a:solidFill>
                                  <a:schemeClr val="accent3"/>
                                </a:solidFill>
                                <a:latin typeface="Cambria Math" panose="02040503050406030204" pitchFamily="18" charset="0"/>
                              </a:rPr>
                              <m:t>𝟑</m:t>
                            </m:r>
                          </m:sub>
                        </m:sSub>
                      </m:oMath>
                    </m:oMathPara>
                  </a14:m>
                  <a:endParaRPr lang="en-US" sz="2400" b="1" i="1" dirty="0">
                    <a:solidFill>
                      <a:schemeClr val="accent3"/>
                    </a:solidFill>
                  </a:endParaRPr>
                </a:p>
              </p:txBody>
            </p:sp>
          </mc:Choice>
          <mc:Fallback xmlns="">
            <p:sp>
              <p:nvSpPr>
                <p:cNvPr id="45" name="TextBox 44">
                  <a:extLst>
                    <a:ext uri="{FF2B5EF4-FFF2-40B4-BE49-F238E27FC236}">
                      <a16:creationId xmlns:a16="http://schemas.microsoft.com/office/drawing/2014/main" id="{9D4AC009-25D5-2A58-7627-A702D64D2FBF}"/>
                    </a:ext>
                  </a:extLst>
                </p:cNvPr>
                <p:cNvSpPr txBox="1">
                  <a:spLocks noRot="1" noChangeAspect="1" noMove="1" noResize="1" noEditPoints="1" noAdjustHandles="1" noChangeArrowheads="1" noChangeShapeType="1" noTextEdit="1"/>
                </p:cNvSpPr>
                <p:nvPr/>
              </p:nvSpPr>
              <p:spPr>
                <a:xfrm>
                  <a:off x="2015247" y="5149518"/>
                  <a:ext cx="496134" cy="461665"/>
                </a:xfrm>
                <a:prstGeom prst="rect">
                  <a:avLst/>
                </a:prstGeom>
                <a:blipFill>
                  <a:blip r:embed="rId10"/>
                  <a:stretch>
                    <a:fillRect l="-5000" b="-8108"/>
                  </a:stretch>
                </a:blipFill>
              </p:spPr>
              <p:txBody>
                <a:bodyPr/>
                <a:lstStyle/>
                <a:p>
                  <a:r>
                    <a:rPr lang="en-US">
                      <a:noFill/>
                    </a:rPr>
                    <a:t> </a:t>
                  </a:r>
                </a:p>
              </p:txBody>
            </p:sp>
          </mc:Fallback>
        </mc:AlternateContent>
      </p:grpSp>
      <p:sp>
        <p:nvSpPr>
          <p:cNvPr id="55" name="Rectangle 54">
            <a:extLst>
              <a:ext uri="{FF2B5EF4-FFF2-40B4-BE49-F238E27FC236}">
                <a16:creationId xmlns:a16="http://schemas.microsoft.com/office/drawing/2014/main" id="{BA8390B5-75E6-79F3-1DEF-276BDC24D81A}"/>
              </a:ext>
              <a:ext uri="{C183D7F6-B498-43B3-948B-1728B52AA6E4}">
                <adec:decorative xmlns:adec="http://schemas.microsoft.com/office/drawing/2017/decorative" val="1"/>
              </a:ext>
            </a:extLst>
          </p:cNvPr>
          <p:cNvSpPr/>
          <p:nvPr/>
        </p:nvSpPr>
        <p:spPr>
          <a:xfrm>
            <a:off x="2154477" y="2622012"/>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967F771-A205-C365-32CE-3DD4C5FF27E7}"/>
              </a:ext>
              <a:ext uri="{C183D7F6-B498-43B3-948B-1728B52AA6E4}">
                <adec:decorative xmlns:adec="http://schemas.microsoft.com/office/drawing/2017/decorative" val="1"/>
              </a:ext>
            </a:extLst>
          </p:cNvPr>
          <p:cNvSpPr/>
          <p:nvPr/>
        </p:nvSpPr>
        <p:spPr>
          <a:xfrm>
            <a:off x="4741101" y="2622012"/>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3D0A9B9-03EC-4E37-E748-E01E60E0398D}"/>
              </a:ext>
              <a:ext uri="{C183D7F6-B498-43B3-948B-1728B52AA6E4}">
                <adec:decorative xmlns:adec="http://schemas.microsoft.com/office/drawing/2017/decorative" val="1"/>
              </a:ext>
            </a:extLst>
          </p:cNvPr>
          <p:cNvSpPr/>
          <p:nvPr/>
        </p:nvSpPr>
        <p:spPr>
          <a:xfrm>
            <a:off x="3018773" y="2622012"/>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51F834B4-A51F-DF65-F03B-155FD2C46EDB}"/>
              </a:ext>
              <a:ext uri="{C183D7F6-B498-43B3-948B-1728B52AA6E4}">
                <adec:decorative xmlns:adec="http://schemas.microsoft.com/office/drawing/2017/decorative" val="1"/>
              </a:ext>
            </a:extLst>
          </p:cNvPr>
          <p:cNvSpPr/>
          <p:nvPr/>
        </p:nvSpPr>
        <p:spPr>
          <a:xfrm>
            <a:off x="3883069" y="2616406"/>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18449D6-5200-53D5-45F7-AD7BBEC7C84A}"/>
              </a:ext>
              <a:ext uri="{C183D7F6-B498-43B3-948B-1728B52AA6E4}">
                <adec:decorative xmlns:adec="http://schemas.microsoft.com/office/drawing/2017/decorative" val="1"/>
              </a:ext>
            </a:extLst>
          </p:cNvPr>
          <p:cNvSpPr/>
          <p:nvPr/>
        </p:nvSpPr>
        <p:spPr>
          <a:xfrm>
            <a:off x="5611661" y="2627618"/>
            <a:ext cx="864296"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72C87A4-7BAF-4817-AA33-025AD0B78376}"/>
              </a:ext>
              <a:ext uri="{C183D7F6-B498-43B3-948B-1728B52AA6E4}">
                <adec:decorative xmlns:adec="http://schemas.microsoft.com/office/drawing/2017/decorative" val="1"/>
              </a:ext>
            </a:extLst>
          </p:cNvPr>
          <p:cNvSpPr/>
          <p:nvPr/>
        </p:nvSpPr>
        <p:spPr>
          <a:xfrm>
            <a:off x="6475957" y="2613387"/>
            <a:ext cx="854900" cy="370840"/>
          </a:xfrm>
          <a:prstGeom prst="rect">
            <a:avLst/>
          </a:prstGeom>
          <a:solidFill>
            <a:srgbClr val="B7576E">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556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9" end="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5" grpId="0" animBg="1"/>
      <p:bldP spid="56" grpId="0" animBg="1"/>
      <p:bldP spid="57" grpId="0" animBg="1"/>
      <p:bldP spid="58" grpId="0" animBg="1"/>
      <p:bldP spid="60" grpId="0" animBg="1"/>
      <p:bldP spid="6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D10D-925D-0195-0F52-62A5CDDC455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757A409-8B7F-F9FD-3E82-C14428CCE4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812798-860D-A49A-89B4-7379C9573776}"/>
              </a:ext>
            </a:extLst>
          </p:cNvPr>
          <p:cNvSpPr>
            <a:spLocks noGrp="1"/>
          </p:cNvSpPr>
          <p:nvPr>
            <p:ph type="sldNum" sz="quarter" idx="12"/>
          </p:nvPr>
        </p:nvSpPr>
        <p:spPr/>
        <p:txBody>
          <a:bodyPr/>
          <a:lstStyle/>
          <a:p>
            <a:fld id="{0C6CD854-DD62-6C4B-87F1-66B34D688D3F}" type="slidenum">
              <a:rPr lang="en-US" smtClean="0"/>
              <a:t>28</a:t>
            </a:fld>
            <a:endParaRPr lang="en-US"/>
          </a:p>
        </p:txBody>
      </p:sp>
      <p:sp>
        <p:nvSpPr>
          <p:cNvPr id="5" name="Title 4">
            <a:extLst>
              <a:ext uri="{FF2B5EF4-FFF2-40B4-BE49-F238E27FC236}">
                <a16:creationId xmlns:a16="http://schemas.microsoft.com/office/drawing/2014/main" id="{4A0E26E9-00A8-3334-AB49-119B4D9BA1E8}"/>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849418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Arrow Connector 26">
            <a:extLst>
              <a:ext uri="{FF2B5EF4-FFF2-40B4-BE49-F238E27FC236}">
                <a16:creationId xmlns:a16="http://schemas.microsoft.com/office/drawing/2014/main" id="{17427E5E-8C47-E28E-0B10-E574E59AD729}"/>
              </a:ext>
              <a:ext uri="{C183D7F6-B498-43B3-948B-1728B52AA6E4}">
                <adec:decorative xmlns:adec="http://schemas.microsoft.com/office/drawing/2017/decorative" val="1"/>
              </a:ext>
            </a:extLst>
          </p:cNvPr>
          <p:cNvCxnSpPr>
            <a:cxnSpLocks/>
            <a:stCxn id="9" idx="4"/>
            <a:endCxn id="14" idx="1"/>
          </p:cNvCxnSpPr>
          <p:nvPr/>
        </p:nvCxnSpPr>
        <p:spPr>
          <a:xfrm>
            <a:off x="7745134" y="2250042"/>
            <a:ext cx="2009883" cy="95212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8F3B445A-B56B-26E4-194C-27A184342642}"/>
              </a:ext>
              <a:ext uri="{C183D7F6-B498-43B3-948B-1728B52AA6E4}">
                <adec:decorative xmlns:adec="http://schemas.microsoft.com/office/drawing/2017/decorative" val="1"/>
              </a:ext>
            </a:extLst>
          </p:cNvPr>
          <p:cNvCxnSpPr>
            <a:cxnSpLocks/>
            <a:stCxn id="20" idx="4"/>
            <a:endCxn id="14" idx="0"/>
          </p:cNvCxnSpPr>
          <p:nvPr/>
        </p:nvCxnSpPr>
        <p:spPr>
          <a:xfrm>
            <a:off x="10078306" y="2250042"/>
            <a:ext cx="0" cy="81821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EA0CECC2-E7BA-C1C9-635E-1E19811FB957}"/>
              </a:ext>
              <a:ext uri="{C183D7F6-B498-43B3-948B-1728B52AA6E4}">
                <adec:decorative xmlns:adec="http://schemas.microsoft.com/office/drawing/2017/decorative" val="1"/>
              </a:ext>
            </a:extLst>
          </p:cNvPr>
          <p:cNvCxnSpPr>
            <a:cxnSpLocks/>
            <a:stCxn id="14" idx="3"/>
            <a:endCxn id="17" idx="7"/>
          </p:cNvCxnSpPr>
          <p:nvPr/>
        </p:nvCxnSpPr>
        <p:spPr>
          <a:xfrm flipH="1">
            <a:off x="8070195" y="3848743"/>
            <a:ext cx="1684822" cy="135032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D3FEBC08-909E-4235-FC62-45B1D9D2D46A}"/>
              </a:ext>
              <a:ext uri="{C183D7F6-B498-43B3-948B-1728B52AA6E4}">
                <adec:decorative xmlns:adec="http://schemas.microsoft.com/office/drawing/2017/decorative" val="1"/>
              </a:ext>
            </a:extLst>
          </p:cNvPr>
          <p:cNvCxnSpPr>
            <a:stCxn id="9" idx="4"/>
            <a:endCxn id="12" idx="0"/>
          </p:cNvCxnSpPr>
          <p:nvPr/>
        </p:nvCxnSpPr>
        <p:spPr>
          <a:xfrm>
            <a:off x="7745134" y="2250042"/>
            <a:ext cx="0" cy="83666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 name="Title 4">
            <a:extLst>
              <a:ext uri="{FF2B5EF4-FFF2-40B4-BE49-F238E27FC236}">
                <a16:creationId xmlns:a16="http://schemas.microsoft.com/office/drawing/2014/main" id="{DF75DBBC-C2C6-13AC-A342-70318C705B01}"/>
              </a:ext>
            </a:extLst>
          </p:cNvPr>
          <p:cNvSpPr>
            <a:spLocks noGrp="1"/>
          </p:cNvSpPr>
          <p:nvPr>
            <p:ph type="title"/>
          </p:nvPr>
        </p:nvSpPr>
        <p:spPr/>
        <p:txBody>
          <a:bodyPr/>
          <a:lstStyle/>
          <a:p>
            <a:r>
              <a:rPr lang="en-US"/>
              <a:t>Try It Yourself</a:t>
            </a:r>
            <a:endParaRPr lang="en-US" dirty="0"/>
          </a:p>
        </p:txBody>
      </p:sp>
      <p:sp>
        <p:nvSpPr>
          <p:cNvPr id="2" name="Date Placeholder 1">
            <a:extLst>
              <a:ext uri="{FF2B5EF4-FFF2-40B4-BE49-F238E27FC236}">
                <a16:creationId xmlns:a16="http://schemas.microsoft.com/office/drawing/2014/main" id="{73A33E60-C722-F90F-7696-BA11BDC1CB41}"/>
              </a:ext>
            </a:extLst>
          </p:cNvPr>
          <p:cNvSpPr>
            <a:spLocks noGrp="1"/>
          </p:cNvSpPr>
          <p:nvPr>
            <p:ph type="dt" sz="half" idx="2"/>
          </p:nvPr>
        </p:nvSpPr>
        <p:spPr/>
        <p:txBody>
          <a:bodyPr/>
          <a:lstStyle/>
          <a:p>
            <a:r>
              <a:rPr lang="en-US"/>
              <a:t>CSE 473</a:t>
            </a:r>
            <a:endParaRPr lang="en-US" dirty="0"/>
          </a:p>
        </p:txBody>
      </p:sp>
      <p:grpSp>
        <p:nvGrpSpPr>
          <p:cNvPr id="8" name="Group 7" descr="Node A">
            <a:extLst>
              <a:ext uri="{FF2B5EF4-FFF2-40B4-BE49-F238E27FC236}">
                <a16:creationId xmlns:a16="http://schemas.microsoft.com/office/drawing/2014/main" id="{09AF4376-C383-B178-631D-50F004FDA442}"/>
              </a:ext>
            </a:extLst>
          </p:cNvPr>
          <p:cNvGrpSpPr/>
          <p:nvPr/>
        </p:nvGrpSpPr>
        <p:grpSpPr>
          <a:xfrm>
            <a:off x="7287934" y="1335642"/>
            <a:ext cx="914400" cy="914400"/>
            <a:chOff x="3335437" y="3336401"/>
            <a:chExt cx="914400" cy="914400"/>
          </a:xfrm>
        </p:grpSpPr>
        <p:sp>
          <p:nvSpPr>
            <p:cNvPr id="9" name="Oval 8">
              <a:extLst>
                <a:ext uri="{FF2B5EF4-FFF2-40B4-BE49-F238E27FC236}">
                  <a16:creationId xmlns:a16="http://schemas.microsoft.com/office/drawing/2014/main" id="{F847C9E3-4711-9D01-C72E-F494F745F885}"/>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D9DE8D96-7E4A-4ABF-B522-C03200DE4655}"/>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tx1"/>
                            </a:solidFill>
                            <a:latin typeface="Cambria Math" panose="02040503050406030204" pitchFamily="18" charset="0"/>
                          </a:rPr>
                          <m:t>𝑨</m:t>
                        </m:r>
                      </m:oMath>
                    </m:oMathPara>
                  </a14:m>
                  <a:endParaRPr lang="en-US" sz="2400" b="1" i="1" dirty="0">
                    <a:solidFill>
                      <a:schemeClr val="tx1"/>
                    </a:solidFill>
                  </a:endParaRPr>
                </a:p>
              </p:txBody>
            </p:sp>
          </mc:Choice>
          <mc:Fallback>
            <p:sp>
              <p:nvSpPr>
                <p:cNvPr id="10" name="TextBox 9">
                  <a:extLst>
                    <a:ext uri="{FF2B5EF4-FFF2-40B4-BE49-F238E27FC236}">
                      <a16:creationId xmlns:a16="http://schemas.microsoft.com/office/drawing/2014/main" id="{D9DE8D96-7E4A-4ABF-B522-C03200DE4655}"/>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2"/>
                  <a:stretch>
                    <a:fillRect/>
                  </a:stretch>
                </a:blipFill>
              </p:spPr>
              <p:txBody>
                <a:bodyPr/>
                <a:lstStyle/>
                <a:p>
                  <a:r>
                    <a:rPr lang="en-US">
                      <a:noFill/>
                    </a:rPr>
                    <a:t> </a:t>
                  </a:r>
                </a:p>
              </p:txBody>
            </p:sp>
          </mc:Fallback>
        </mc:AlternateContent>
      </p:grpSp>
      <p:grpSp>
        <p:nvGrpSpPr>
          <p:cNvPr id="11" name="Group 10" descr="Node J">
            <a:extLst>
              <a:ext uri="{FF2B5EF4-FFF2-40B4-BE49-F238E27FC236}">
                <a16:creationId xmlns:a16="http://schemas.microsoft.com/office/drawing/2014/main" id="{F8E0622E-CDB4-0234-2765-880F87E52EF7}"/>
              </a:ext>
            </a:extLst>
          </p:cNvPr>
          <p:cNvGrpSpPr/>
          <p:nvPr/>
        </p:nvGrpSpPr>
        <p:grpSpPr>
          <a:xfrm>
            <a:off x="7287934" y="3086710"/>
            <a:ext cx="914400" cy="914400"/>
            <a:chOff x="1792259" y="4967324"/>
            <a:chExt cx="914400" cy="914400"/>
          </a:xfrm>
        </p:grpSpPr>
        <p:sp>
          <p:nvSpPr>
            <p:cNvPr id="12" name="Oval 11">
              <a:extLst>
                <a:ext uri="{FF2B5EF4-FFF2-40B4-BE49-F238E27FC236}">
                  <a16:creationId xmlns:a16="http://schemas.microsoft.com/office/drawing/2014/main" id="{9978BD3F-5B65-CA2F-1406-C06DDD1CF381}"/>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tx1">
                <a:lumMod val="10000"/>
                <a:lumOff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686B3469-CFB9-76F7-946C-D6224B48BC48}"/>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tx1"/>
                            </a:solidFill>
                            <a:latin typeface="Cambria Math" panose="02040503050406030204" pitchFamily="18" charset="0"/>
                          </a:rPr>
                          <m:t>𝑪</m:t>
                        </m:r>
                      </m:oMath>
                    </m:oMathPara>
                  </a14:m>
                  <a:endParaRPr lang="en-US" sz="2400" b="1" i="1" dirty="0">
                    <a:solidFill>
                      <a:schemeClr val="tx1"/>
                    </a:solidFill>
                  </a:endParaRPr>
                </a:p>
              </p:txBody>
            </p:sp>
          </mc:Choice>
          <mc:Fallback>
            <p:sp>
              <p:nvSpPr>
                <p:cNvPr id="13" name="TextBox 12">
                  <a:extLst>
                    <a:ext uri="{FF2B5EF4-FFF2-40B4-BE49-F238E27FC236}">
                      <a16:creationId xmlns:a16="http://schemas.microsoft.com/office/drawing/2014/main" id="{686B3469-CFB9-76F7-946C-D6224B48BC48}"/>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3"/>
                  <a:stretch>
                    <a:fillRect/>
                  </a:stretch>
                </a:blipFill>
              </p:spPr>
              <p:txBody>
                <a:bodyPr/>
                <a:lstStyle/>
                <a:p>
                  <a:r>
                    <a:rPr lang="en-US">
                      <a:noFill/>
                    </a:rPr>
                    <a:t> </a:t>
                  </a:r>
                </a:p>
              </p:txBody>
            </p:sp>
          </mc:Fallback>
        </mc:AlternateContent>
      </p:grpSp>
      <p:sp>
        <p:nvSpPr>
          <p:cNvPr id="14" name="Oval 13">
            <a:extLst>
              <a:ext uri="{FF2B5EF4-FFF2-40B4-BE49-F238E27FC236}">
                <a16:creationId xmlns:a16="http://schemas.microsoft.com/office/drawing/2014/main" id="{5805C585-52D4-9325-B481-E2BC6461C548}"/>
              </a:ext>
              <a:ext uri="{C183D7F6-B498-43B3-948B-1728B52AA6E4}">
                <adec:decorative xmlns:adec="http://schemas.microsoft.com/office/drawing/2017/decorative" val="1"/>
              </a:ext>
            </a:extLst>
          </p:cNvPr>
          <p:cNvSpPr/>
          <p:nvPr/>
        </p:nvSpPr>
        <p:spPr>
          <a:xfrm>
            <a:off x="9621106" y="3068254"/>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3B64565D-CD2B-8C25-BF88-B2774309053C}"/>
                  </a:ext>
                </a:extLst>
              </p:cNvPr>
              <p:cNvSpPr txBox="1"/>
              <p:nvPr/>
            </p:nvSpPr>
            <p:spPr>
              <a:xfrm>
                <a:off x="9844094" y="331307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tx1"/>
                          </a:solidFill>
                          <a:latin typeface="Cambria Math" panose="02040503050406030204" pitchFamily="18" charset="0"/>
                        </a:rPr>
                        <m:t>𝑫</m:t>
                      </m:r>
                    </m:oMath>
                  </m:oMathPara>
                </a14:m>
                <a:endParaRPr lang="en-US" sz="2400" b="1" i="1" dirty="0">
                  <a:solidFill>
                    <a:schemeClr val="tx1"/>
                  </a:solidFill>
                </a:endParaRPr>
              </a:p>
            </p:txBody>
          </p:sp>
        </mc:Choice>
        <mc:Fallback>
          <p:sp>
            <p:nvSpPr>
              <p:cNvPr id="15" name="TextBox 14">
                <a:extLst>
                  <a:ext uri="{FF2B5EF4-FFF2-40B4-BE49-F238E27FC236}">
                    <a16:creationId xmlns:a16="http://schemas.microsoft.com/office/drawing/2014/main" id="{3B64565D-CD2B-8C25-BF88-B2774309053C}"/>
                  </a:ext>
                </a:extLst>
              </p:cNvPr>
              <p:cNvSpPr txBox="1">
                <a:spLocks noRot="1" noChangeAspect="1" noMove="1" noResize="1" noEditPoints="1" noAdjustHandles="1" noChangeArrowheads="1" noChangeShapeType="1" noTextEdit="1"/>
              </p:cNvSpPr>
              <p:nvPr/>
            </p:nvSpPr>
            <p:spPr>
              <a:xfrm>
                <a:off x="9844094" y="3313078"/>
                <a:ext cx="496134" cy="461665"/>
              </a:xfrm>
              <a:prstGeom prst="rect">
                <a:avLst/>
              </a:prstGeom>
              <a:blipFill>
                <a:blip r:embed="rId4"/>
                <a:stretch>
                  <a:fillRect/>
                </a:stretch>
              </a:blipFill>
            </p:spPr>
            <p:txBody>
              <a:bodyPr/>
              <a:lstStyle/>
              <a:p>
                <a:r>
                  <a:rPr lang="en-US">
                    <a:noFill/>
                  </a:rPr>
                  <a:t> </a:t>
                </a:r>
              </a:p>
            </p:txBody>
          </p:sp>
        </mc:Fallback>
      </mc:AlternateContent>
      <p:grpSp>
        <p:nvGrpSpPr>
          <p:cNvPr id="16" name="Group 15" descr="Node J">
            <a:extLst>
              <a:ext uri="{FF2B5EF4-FFF2-40B4-BE49-F238E27FC236}">
                <a16:creationId xmlns:a16="http://schemas.microsoft.com/office/drawing/2014/main" id="{4402F38D-CD1F-0EFD-7CDD-6A1A3CD02135}"/>
              </a:ext>
            </a:extLst>
          </p:cNvPr>
          <p:cNvGrpSpPr/>
          <p:nvPr/>
        </p:nvGrpSpPr>
        <p:grpSpPr>
          <a:xfrm>
            <a:off x="7289706" y="5065158"/>
            <a:ext cx="914400" cy="914400"/>
            <a:chOff x="1792259" y="4967324"/>
            <a:chExt cx="914400" cy="914400"/>
          </a:xfrm>
        </p:grpSpPr>
        <p:sp>
          <p:nvSpPr>
            <p:cNvPr id="17" name="Oval 16">
              <a:extLst>
                <a:ext uri="{FF2B5EF4-FFF2-40B4-BE49-F238E27FC236}">
                  <a16:creationId xmlns:a16="http://schemas.microsoft.com/office/drawing/2014/main" id="{1F4BF8C2-C1D7-71C8-714E-2E79444B3BE3}"/>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780AA2D9-BCED-6E6B-AAA9-209FAA9DE630}"/>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tx1"/>
                            </a:solidFill>
                            <a:latin typeface="Cambria Math" panose="02040503050406030204" pitchFamily="18" charset="0"/>
                          </a:rPr>
                          <m:t>𝑬</m:t>
                        </m:r>
                      </m:oMath>
                    </m:oMathPara>
                  </a14:m>
                  <a:endParaRPr lang="en-US" sz="2400" b="1" i="1" dirty="0">
                    <a:solidFill>
                      <a:schemeClr val="tx1"/>
                    </a:solidFill>
                  </a:endParaRPr>
                </a:p>
              </p:txBody>
            </p:sp>
          </mc:Choice>
          <mc:Fallback>
            <p:sp>
              <p:nvSpPr>
                <p:cNvPr id="18" name="TextBox 17">
                  <a:extLst>
                    <a:ext uri="{FF2B5EF4-FFF2-40B4-BE49-F238E27FC236}">
                      <a16:creationId xmlns:a16="http://schemas.microsoft.com/office/drawing/2014/main" id="{780AA2D9-BCED-6E6B-AAA9-209FAA9DE630}"/>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5"/>
                  <a:stretch>
                    <a:fillRect/>
                  </a:stretch>
                </a:blipFill>
              </p:spPr>
              <p:txBody>
                <a:bodyPr/>
                <a:lstStyle/>
                <a:p>
                  <a:r>
                    <a:rPr lang="en-US">
                      <a:noFill/>
                    </a:rPr>
                    <a:t> </a:t>
                  </a:r>
                </a:p>
              </p:txBody>
            </p:sp>
          </mc:Fallback>
        </mc:AlternateContent>
      </p:grpSp>
      <p:grpSp>
        <p:nvGrpSpPr>
          <p:cNvPr id="19" name="Group 18" descr="Node J">
            <a:extLst>
              <a:ext uri="{FF2B5EF4-FFF2-40B4-BE49-F238E27FC236}">
                <a16:creationId xmlns:a16="http://schemas.microsoft.com/office/drawing/2014/main" id="{22651451-83CC-0C2B-AD50-B557282D2021}"/>
              </a:ext>
            </a:extLst>
          </p:cNvPr>
          <p:cNvGrpSpPr/>
          <p:nvPr/>
        </p:nvGrpSpPr>
        <p:grpSpPr>
          <a:xfrm>
            <a:off x="9621106" y="1335642"/>
            <a:ext cx="914400" cy="914400"/>
            <a:chOff x="1792259" y="4967324"/>
            <a:chExt cx="914400" cy="914400"/>
          </a:xfrm>
        </p:grpSpPr>
        <p:sp>
          <p:nvSpPr>
            <p:cNvPr id="20" name="Oval 19">
              <a:extLst>
                <a:ext uri="{FF2B5EF4-FFF2-40B4-BE49-F238E27FC236}">
                  <a16:creationId xmlns:a16="http://schemas.microsoft.com/office/drawing/2014/main" id="{028A8A39-A6C0-1F32-6EAE-C3C63FEB5B6C}"/>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tx1">
                <a:lumMod val="10000"/>
                <a:lumOff val="9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78E13BE9-23C7-262B-C5E7-8D814C5462F2}"/>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tx1"/>
                            </a:solidFill>
                            <a:latin typeface="Cambria Math" panose="02040503050406030204" pitchFamily="18" charset="0"/>
                          </a:rPr>
                          <m:t>𝑩</m:t>
                        </m:r>
                      </m:oMath>
                    </m:oMathPara>
                  </a14:m>
                  <a:endParaRPr lang="en-US" sz="2400" b="1" i="1" dirty="0">
                    <a:solidFill>
                      <a:schemeClr val="tx1"/>
                    </a:solidFill>
                  </a:endParaRPr>
                </a:p>
              </p:txBody>
            </p:sp>
          </mc:Choice>
          <mc:Fallback>
            <p:sp>
              <p:nvSpPr>
                <p:cNvPr id="21" name="TextBox 20">
                  <a:extLst>
                    <a:ext uri="{FF2B5EF4-FFF2-40B4-BE49-F238E27FC236}">
                      <a16:creationId xmlns:a16="http://schemas.microsoft.com/office/drawing/2014/main" id="{78E13BE9-23C7-262B-C5E7-8D814C5462F2}"/>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a:stretch>
                </a:blipFill>
              </p:spPr>
              <p:txBody>
                <a:bodyPr/>
                <a:lstStyle/>
                <a:p>
                  <a:r>
                    <a:rPr lang="en-US">
                      <a:noFill/>
                    </a:rPr>
                    <a:t> </a:t>
                  </a:r>
                </a:p>
              </p:txBody>
            </p:sp>
          </mc:Fallback>
        </mc:AlternateContent>
      </p:grpSp>
      <p:cxnSp>
        <p:nvCxnSpPr>
          <p:cNvPr id="24" name="Straight Arrow Connector 23">
            <a:extLst>
              <a:ext uri="{FF2B5EF4-FFF2-40B4-BE49-F238E27FC236}">
                <a16:creationId xmlns:a16="http://schemas.microsoft.com/office/drawing/2014/main" id="{7C4AC65F-05B8-68F8-AF73-6841A7206345}"/>
              </a:ext>
              <a:ext uri="{C183D7F6-B498-43B3-948B-1728B52AA6E4}">
                <adec:decorative xmlns:adec="http://schemas.microsoft.com/office/drawing/2017/decorative" val="1"/>
              </a:ext>
            </a:extLst>
          </p:cNvPr>
          <p:cNvCxnSpPr>
            <a:cxnSpLocks/>
            <a:stCxn id="12" idx="4"/>
            <a:endCxn id="17" idx="0"/>
          </p:cNvCxnSpPr>
          <p:nvPr/>
        </p:nvCxnSpPr>
        <p:spPr>
          <a:xfrm>
            <a:off x="7745134" y="4001110"/>
            <a:ext cx="1772" cy="106404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graphicFrame>
            <p:nvGraphicFramePr>
              <p:cNvPr id="37" name="Table 36">
                <a:extLst>
                  <a:ext uri="{FF2B5EF4-FFF2-40B4-BE49-F238E27FC236}">
                    <a16:creationId xmlns:a16="http://schemas.microsoft.com/office/drawing/2014/main" id="{43B9CE20-038A-4F50-FF26-E16A28552E2D}"/>
                  </a:ext>
                </a:extLst>
              </p:cNvPr>
              <p:cNvGraphicFramePr>
                <a:graphicFrameLocks noGrp="1"/>
              </p:cNvGraphicFramePr>
              <p:nvPr>
                <p:extLst>
                  <p:ext uri="{D42A27DB-BD31-4B8C-83A1-F6EECF244321}">
                    <p14:modId xmlns:p14="http://schemas.microsoft.com/office/powerpoint/2010/main" val="2991759452"/>
                  </p:ext>
                </p:extLst>
              </p:nvPr>
            </p:nvGraphicFramePr>
            <p:xfrm>
              <a:off x="7298013" y="342658"/>
              <a:ext cx="935166" cy="77349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𝑨</m:t>
                                </m:r>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𝑷</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𝑨</m:t>
                                </m:r>
                                <m:r>
                                  <a:rPr lang="en-US" sz="1000" b="1" i="1" smtClean="0">
                                    <a:solidFill>
                                      <a:schemeClr val="tx1"/>
                                    </a:solidFill>
                                    <a:latin typeface="Cambria Math" panose="02040503050406030204" pitchFamily="18" charset="0"/>
                                  </a:rPr>
                                  <m:t>)</m:t>
                                </m:r>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𝒂</m:t>
                                    </m:r>
                                  </m:e>
                                  <m:sub>
                                    <m:r>
                                      <a:rPr lang="en-US" sz="1000" b="1" i="1" smtClean="0">
                                        <a:solidFill>
                                          <a:schemeClr val="tx1"/>
                                        </a:solidFill>
                                        <a:latin typeface="Cambria Math" panose="02040503050406030204" pitchFamily="18" charset="0"/>
                                      </a:rPr>
                                      <m:t>𝟏</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0.2</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𝒂</m:t>
                                    </m:r>
                                  </m:e>
                                  <m:sub>
                                    <m:r>
                                      <a:rPr lang="en-US" sz="1000" b="1" i="1" smtClean="0">
                                        <a:solidFill>
                                          <a:schemeClr val="tx1"/>
                                        </a:solidFill>
                                        <a:latin typeface="Cambria Math" panose="02040503050406030204" pitchFamily="18" charset="0"/>
                                      </a:rPr>
                                      <m:t>𝟐</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0.8</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p:graphicFrame>
            <p:nvGraphicFramePr>
              <p:cNvPr id="37" name="Table 36">
                <a:extLst>
                  <a:ext uri="{FF2B5EF4-FFF2-40B4-BE49-F238E27FC236}">
                    <a16:creationId xmlns:a16="http://schemas.microsoft.com/office/drawing/2014/main" id="{43B9CE20-038A-4F50-FF26-E16A28552E2D}"/>
                  </a:ext>
                </a:extLst>
              </p:cNvPr>
              <p:cNvGraphicFramePr>
                <a:graphicFrameLocks noGrp="1"/>
              </p:cNvGraphicFramePr>
              <p:nvPr>
                <p:extLst>
                  <p:ext uri="{D42A27DB-BD31-4B8C-83A1-F6EECF244321}">
                    <p14:modId xmlns:p14="http://schemas.microsoft.com/office/powerpoint/2010/main" val="2991759452"/>
                  </p:ext>
                </p:extLst>
              </p:nvPr>
            </p:nvGraphicFramePr>
            <p:xfrm>
              <a:off x="7298013" y="342658"/>
              <a:ext cx="935166" cy="77349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r="-145161" b="-17826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r="-2273" b="-178261"/>
                          </a:stretch>
                        </a:blipFill>
                      </a:tcPr>
                    </a:tc>
                    <a:extLst>
                      <a:ext uri="{0D108BD9-81ED-4DB2-BD59-A6C34878D82A}">
                        <a16:rowId xmlns:a16="http://schemas.microsoft.com/office/drawing/2014/main" val="3882012806"/>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t="-121053" r="-145161" b="-11578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t="-121053" r="-2273" b="-115789"/>
                          </a:stretch>
                        </a:blipFill>
                      </a:tcPr>
                    </a:tc>
                    <a:extLst>
                      <a:ext uri="{0D108BD9-81ED-4DB2-BD59-A6C34878D82A}">
                        <a16:rowId xmlns:a16="http://schemas.microsoft.com/office/drawing/2014/main" val="2252410155"/>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t="-210000" r="-145161" b="-1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t="-210000" r="-2273" b="-10000"/>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38" name="Table 37">
                <a:extLst>
                  <a:ext uri="{FF2B5EF4-FFF2-40B4-BE49-F238E27FC236}">
                    <a16:creationId xmlns:a16="http://schemas.microsoft.com/office/drawing/2014/main" id="{75EADADB-EF4B-B795-F90A-35EE98702717}"/>
                  </a:ext>
                </a:extLst>
              </p:cNvPr>
              <p:cNvGraphicFramePr>
                <a:graphicFrameLocks noGrp="1"/>
              </p:cNvGraphicFramePr>
              <p:nvPr>
                <p:extLst>
                  <p:ext uri="{D42A27DB-BD31-4B8C-83A1-F6EECF244321}">
                    <p14:modId xmlns:p14="http://schemas.microsoft.com/office/powerpoint/2010/main" val="3609100203"/>
                  </p:ext>
                </p:extLst>
              </p:nvPr>
            </p:nvGraphicFramePr>
            <p:xfrm>
              <a:off x="9661224" y="334206"/>
              <a:ext cx="935166" cy="77349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𝑩</m:t>
                                </m:r>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𝑷</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𝑩</m:t>
                                </m:r>
                                <m:r>
                                  <a:rPr lang="en-US" sz="1000" b="1" i="1" smtClean="0">
                                    <a:solidFill>
                                      <a:schemeClr val="tx1"/>
                                    </a:solidFill>
                                    <a:latin typeface="Cambria Math" panose="02040503050406030204" pitchFamily="18" charset="0"/>
                                  </a:rPr>
                                  <m:t>)</m:t>
                                </m:r>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𝒃</m:t>
                                    </m:r>
                                  </m:e>
                                  <m:sub>
                                    <m:r>
                                      <a:rPr lang="en-US" sz="1000" b="1" i="1" smtClean="0">
                                        <a:solidFill>
                                          <a:schemeClr val="tx1"/>
                                        </a:solidFill>
                                        <a:latin typeface="Cambria Math" panose="02040503050406030204" pitchFamily="18" charset="0"/>
                                      </a:rPr>
                                      <m:t>𝟏</m:t>
                                    </m:r>
                                  </m:sub>
                                </m:sSub>
                              </m:oMath>
                            </m:oMathPara>
                          </a14:m>
                          <a:endParaRPr lang="en-US" sz="100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0.6</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𝒃</m:t>
                                    </m:r>
                                  </m:e>
                                  <m:sub>
                                    <m:r>
                                      <a:rPr lang="en-US" sz="1000" b="1" i="1" smtClean="0">
                                        <a:solidFill>
                                          <a:schemeClr val="tx1"/>
                                        </a:solidFill>
                                        <a:latin typeface="Cambria Math" panose="02040503050406030204" pitchFamily="18" charset="0"/>
                                      </a:rPr>
                                      <m:t>𝟐</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0.4</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p:graphicFrame>
            <p:nvGraphicFramePr>
              <p:cNvPr id="38" name="Table 37">
                <a:extLst>
                  <a:ext uri="{FF2B5EF4-FFF2-40B4-BE49-F238E27FC236}">
                    <a16:creationId xmlns:a16="http://schemas.microsoft.com/office/drawing/2014/main" id="{75EADADB-EF4B-B795-F90A-35EE98702717}"/>
                  </a:ext>
                </a:extLst>
              </p:cNvPr>
              <p:cNvGraphicFramePr>
                <a:graphicFrameLocks noGrp="1"/>
              </p:cNvGraphicFramePr>
              <p:nvPr>
                <p:extLst>
                  <p:ext uri="{D42A27DB-BD31-4B8C-83A1-F6EECF244321}">
                    <p14:modId xmlns:p14="http://schemas.microsoft.com/office/powerpoint/2010/main" val="3609100203"/>
                  </p:ext>
                </p:extLst>
              </p:nvPr>
            </p:nvGraphicFramePr>
            <p:xfrm>
              <a:off x="9661224" y="334206"/>
              <a:ext cx="935166" cy="77349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226" t="-4348" r="-145161" b="-17391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72727" t="-4348" r="-2273" b="-173913"/>
                          </a:stretch>
                        </a:blipFill>
                      </a:tcPr>
                    </a:tc>
                    <a:extLst>
                      <a:ext uri="{0D108BD9-81ED-4DB2-BD59-A6C34878D82A}">
                        <a16:rowId xmlns:a16="http://schemas.microsoft.com/office/drawing/2014/main" val="3882012806"/>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226" t="-126316" r="-145161" b="-1105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72727" t="-126316" r="-2273" b="-110526"/>
                          </a:stretch>
                        </a:blipFill>
                      </a:tcPr>
                    </a:tc>
                    <a:extLst>
                      <a:ext uri="{0D108BD9-81ED-4DB2-BD59-A6C34878D82A}">
                        <a16:rowId xmlns:a16="http://schemas.microsoft.com/office/drawing/2014/main" val="2252410155"/>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3226" t="-215000" r="-145161" b="-5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72727" t="-215000" r="-2273" b="-5000"/>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40" name="Table 39">
                <a:extLst>
                  <a:ext uri="{FF2B5EF4-FFF2-40B4-BE49-F238E27FC236}">
                    <a16:creationId xmlns:a16="http://schemas.microsoft.com/office/drawing/2014/main" id="{CBF58B34-4116-CFC8-8A28-1DD8AC8AE845}"/>
                  </a:ext>
                </a:extLst>
              </p:cNvPr>
              <p:cNvGraphicFramePr>
                <a:graphicFrameLocks noGrp="1"/>
              </p:cNvGraphicFramePr>
              <p:nvPr>
                <p:extLst>
                  <p:ext uri="{D42A27DB-BD31-4B8C-83A1-F6EECF244321}">
                    <p14:modId xmlns:p14="http://schemas.microsoft.com/office/powerpoint/2010/main" val="559012299"/>
                  </p:ext>
                </p:extLst>
              </p:nvPr>
            </p:nvGraphicFramePr>
            <p:xfrm>
              <a:off x="5511162" y="2250042"/>
              <a:ext cx="1548172" cy="773498"/>
            </p:xfrm>
            <a:graphic>
              <a:graphicData uri="http://schemas.openxmlformats.org/drawingml/2006/table">
                <a:tbl>
                  <a:tblPr firstRow="1" bandRow="1">
                    <a:tableStyleId>{5C22544A-7EE6-4342-B048-85BDC9FD1C3A}</a:tableStyleId>
                  </a:tblPr>
                  <a:tblGrid>
                    <a:gridCol w="471338">
                      <a:extLst>
                        <a:ext uri="{9D8B030D-6E8A-4147-A177-3AD203B41FA5}">
                          <a16:colId xmlns:a16="http://schemas.microsoft.com/office/drawing/2014/main" val="2373026643"/>
                        </a:ext>
                      </a:extLst>
                    </a:gridCol>
                    <a:gridCol w="538843">
                      <a:extLst>
                        <a:ext uri="{9D8B030D-6E8A-4147-A177-3AD203B41FA5}">
                          <a16:colId xmlns:a16="http://schemas.microsoft.com/office/drawing/2014/main" val="517511994"/>
                        </a:ext>
                      </a:extLst>
                    </a:gridCol>
                    <a:gridCol w="537991">
                      <a:extLst>
                        <a:ext uri="{9D8B030D-6E8A-4147-A177-3AD203B41FA5}">
                          <a16:colId xmlns:a16="http://schemas.microsoft.com/office/drawing/2014/main" val="3286144191"/>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𝑨</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𝑪</m:t>
                                </m:r>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𝒄</m:t>
                                    </m:r>
                                  </m:e>
                                  <m:sub>
                                    <m:r>
                                      <a:rPr lang="en-US" sz="1000" b="1" i="1" smtClean="0">
                                        <a:solidFill>
                                          <a:schemeClr val="tx1"/>
                                        </a:solidFill>
                                        <a:latin typeface="Cambria Math" panose="02040503050406030204" pitchFamily="18" charset="0"/>
                                      </a:rPr>
                                      <m:t>𝟏</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𝒄</m:t>
                                    </m:r>
                                  </m:e>
                                  <m:sub>
                                    <m:r>
                                      <a:rPr lang="en-US" sz="1000" b="1" i="1" smtClean="0">
                                        <a:solidFill>
                                          <a:schemeClr val="tx1"/>
                                        </a:solidFill>
                                        <a:latin typeface="Cambria Math" panose="02040503050406030204" pitchFamily="18" charset="0"/>
                                      </a:rPr>
                                      <m:t>𝟐</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𝒂</m:t>
                                    </m:r>
                                  </m:e>
                                  <m:sub>
                                    <m:r>
                                      <a:rPr lang="en-US" sz="1000" b="1" i="1" smtClean="0">
                                        <a:solidFill>
                                          <a:schemeClr val="tx1"/>
                                        </a:solidFill>
                                        <a:latin typeface="Cambria Math" panose="02040503050406030204" pitchFamily="18" charset="0"/>
                                      </a:rPr>
                                      <m:t>𝟏</m:t>
                                    </m:r>
                                  </m:sub>
                                </m:sSub>
                              </m:oMath>
                            </m:oMathPara>
                          </a14:m>
                          <a:endParaRPr lang="en-US" sz="100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0.7</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𝒂</m:t>
                                    </m:r>
                                  </m:e>
                                  <m:sub>
                                    <m:r>
                                      <a:rPr lang="en-US" sz="1000" b="1" i="1" smtClean="0">
                                        <a:solidFill>
                                          <a:schemeClr val="tx1"/>
                                        </a:solidFill>
                                        <a:latin typeface="Cambria Math" panose="02040503050406030204" pitchFamily="18" charset="0"/>
                                      </a:rPr>
                                      <m:t>𝟐</m:t>
                                    </m:r>
                                  </m:sub>
                                </m:sSub>
                              </m:oMath>
                            </m:oMathPara>
                          </a14:m>
                          <a:endParaRPr lang="en-US" sz="10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p:graphicFrame>
            <p:nvGraphicFramePr>
              <p:cNvPr id="40" name="Table 39">
                <a:extLst>
                  <a:ext uri="{FF2B5EF4-FFF2-40B4-BE49-F238E27FC236}">
                    <a16:creationId xmlns:a16="http://schemas.microsoft.com/office/drawing/2014/main" id="{CBF58B34-4116-CFC8-8A28-1DD8AC8AE845}"/>
                  </a:ext>
                </a:extLst>
              </p:cNvPr>
              <p:cNvGraphicFramePr>
                <a:graphicFrameLocks noGrp="1"/>
              </p:cNvGraphicFramePr>
              <p:nvPr>
                <p:extLst>
                  <p:ext uri="{D42A27DB-BD31-4B8C-83A1-F6EECF244321}">
                    <p14:modId xmlns:p14="http://schemas.microsoft.com/office/powerpoint/2010/main" val="559012299"/>
                  </p:ext>
                </p:extLst>
              </p:nvPr>
            </p:nvGraphicFramePr>
            <p:xfrm>
              <a:off x="5511162" y="2250042"/>
              <a:ext cx="1548172" cy="773498"/>
            </p:xfrm>
            <a:graphic>
              <a:graphicData uri="http://schemas.openxmlformats.org/drawingml/2006/table">
                <a:tbl>
                  <a:tblPr firstRow="1" bandRow="1">
                    <a:tableStyleId>{5C22544A-7EE6-4342-B048-85BDC9FD1C3A}</a:tableStyleId>
                  </a:tblPr>
                  <a:tblGrid>
                    <a:gridCol w="471338">
                      <a:extLst>
                        <a:ext uri="{9D8B030D-6E8A-4147-A177-3AD203B41FA5}">
                          <a16:colId xmlns:a16="http://schemas.microsoft.com/office/drawing/2014/main" val="2373026643"/>
                        </a:ext>
                      </a:extLst>
                    </a:gridCol>
                    <a:gridCol w="538843">
                      <a:extLst>
                        <a:ext uri="{9D8B030D-6E8A-4147-A177-3AD203B41FA5}">
                          <a16:colId xmlns:a16="http://schemas.microsoft.com/office/drawing/2014/main" val="517511994"/>
                        </a:ext>
                      </a:extLst>
                    </a:gridCol>
                    <a:gridCol w="537991">
                      <a:extLst>
                        <a:ext uri="{9D8B030D-6E8A-4147-A177-3AD203B41FA5}">
                          <a16:colId xmlns:a16="http://schemas.microsoft.com/office/drawing/2014/main" val="3286144191"/>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4348" r="-237838" b="-17391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6047" t="-4348" r="-104651" b="-17391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86047" t="-4348" r="-4651" b="-173913"/>
                          </a:stretch>
                        </a:blipFill>
                      </a:tcPr>
                    </a:tc>
                    <a:extLst>
                      <a:ext uri="{0D108BD9-81ED-4DB2-BD59-A6C34878D82A}">
                        <a16:rowId xmlns:a16="http://schemas.microsoft.com/office/drawing/2014/main" val="3882012806"/>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126316" r="-237838" b="-1105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6047" t="-126316" r="-104651" b="-1105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86047" t="-126316" r="-4651" b="-110526"/>
                          </a:stretch>
                        </a:blipFill>
                      </a:tcPr>
                    </a:tc>
                    <a:extLst>
                      <a:ext uri="{0D108BD9-81ED-4DB2-BD59-A6C34878D82A}">
                        <a16:rowId xmlns:a16="http://schemas.microsoft.com/office/drawing/2014/main" val="2252410155"/>
                      </a:ext>
                    </a:extLst>
                  </a:tr>
                  <a:tr h="243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215000" r="-237838" b="-5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6047" t="-215000" r="-104651" b="-5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86047" t="-215000" r="-4651" b="-5000"/>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43" name="Content Placeholder 41">
                <a:extLst>
                  <a:ext uri="{FF2B5EF4-FFF2-40B4-BE49-F238E27FC236}">
                    <a16:creationId xmlns:a16="http://schemas.microsoft.com/office/drawing/2014/main" id="{63BAB814-5A9A-334D-17F4-5282B819FBCF}"/>
                  </a:ext>
                </a:extLst>
              </p:cNvPr>
              <p:cNvGraphicFramePr>
                <a:graphicFrameLocks/>
              </p:cNvGraphicFramePr>
              <p:nvPr>
                <p:extLst>
                  <p:ext uri="{D42A27DB-BD31-4B8C-83A1-F6EECF244321}">
                    <p14:modId xmlns:p14="http://schemas.microsoft.com/office/powerpoint/2010/main" val="3055594182"/>
                  </p:ext>
                </p:extLst>
              </p:nvPr>
            </p:nvGraphicFramePr>
            <p:xfrm>
              <a:off x="4749657" y="4223294"/>
              <a:ext cx="2213692" cy="2382147"/>
            </p:xfrm>
            <a:graphic>
              <a:graphicData uri="http://schemas.openxmlformats.org/drawingml/2006/table">
                <a:tbl>
                  <a:tblPr firstRow="1" bandRow="1">
                    <a:tableStyleId>{5C22544A-7EE6-4342-B048-85BDC9FD1C3A}</a:tableStyleId>
                  </a:tblPr>
                  <a:tblGrid>
                    <a:gridCol w="495147">
                      <a:extLst>
                        <a:ext uri="{9D8B030D-6E8A-4147-A177-3AD203B41FA5}">
                          <a16:colId xmlns:a16="http://schemas.microsoft.com/office/drawing/2014/main" val="627713574"/>
                        </a:ext>
                      </a:extLst>
                    </a:gridCol>
                    <a:gridCol w="555172">
                      <a:extLst>
                        <a:ext uri="{9D8B030D-6E8A-4147-A177-3AD203B41FA5}">
                          <a16:colId xmlns:a16="http://schemas.microsoft.com/office/drawing/2014/main" val="2991040295"/>
                        </a:ext>
                      </a:extLst>
                    </a:gridCol>
                    <a:gridCol w="473528">
                      <a:extLst>
                        <a:ext uri="{9D8B030D-6E8A-4147-A177-3AD203B41FA5}">
                          <a16:colId xmlns:a16="http://schemas.microsoft.com/office/drawing/2014/main" val="3252185397"/>
                        </a:ext>
                      </a:extLst>
                    </a:gridCol>
                    <a:gridCol w="689845">
                      <a:extLst>
                        <a:ext uri="{9D8B030D-6E8A-4147-A177-3AD203B41FA5}">
                          <a16:colId xmlns:a16="http://schemas.microsoft.com/office/drawing/2014/main" val="1646497901"/>
                        </a:ext>
                      </a:extLst>
                    </a:gridCol>
                  </a:tblGrid>
                  <a:tr h="264683">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𝑪</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𝑫</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𝑬</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𝑷</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𝑬</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𝑪</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𝑬</m:t>
                                </m:r>
                                <m:r>
                                  <a:rPr lang="en-US" sz="1000" b="1" i="1" smtClean="0">
                                    <a:solidFill>
                                      <a:schemeClr val="tx1"/>
                                    </a:solidFill>
                                    <a:latin typeface="Cambria Math" panose="02040503050406030204" pitchFamily="18" charset="0"/>
                                  </a:rPr>
                                  <m:t>)</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0854533"/>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4490673"/>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508351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0.7</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59385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0.3</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20746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0.6</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366"/>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0.4</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569129"/>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1</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8240621"/>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𝑐</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𝑒</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275598"/>
                      </a:ext>
                    </a:extLst>
                  </a:tr>
                </a:tbl>
              </a:graphicData>
            </a:graphic>
          </p:graphicFrame>
        </mc:Choice>
        <mc:Fallback>
          <p:graphicFrame>
            <p:nvGraphicFramePr>
              <p:cNvPr id="43" name="Content Placeholder 41">
                <a:extLst>
                  <a:ext uri="{FF2B5EF4-FFF2-40B4-BE49-F238E27FC236}">
                    <a16:creationId xmlns:a16="http://schemas.microsoft.com/office/drawing/2014/main" id="{63BAB814-5A9A-334D-17F4-5282B819FBCF}"/>
                  </a:ext>
                </a:extLst>
              </p:cNvPr>
              <p:cNvGraphicFramePr>
                <a:graphicFrameLocks/>
              </p:cNvGraphicFramePr>
              <p:nvPr>
                <p:extLst>
                  <p:ext uri="{D42A27DB-BD31-4B8C-83A1-F6EECF244321}">
                    <p14:modId xmlns:p14="http://schemas.microsoft.com/office/powerpoint/2010/main" val="3055594182"/>
                  </p:ext>
                </p:extLst>
              </p:nvPr>
            </p:nvGraphicFramePr>
            <p:xfrm>
              <a:off x="4749657" y="4223294"/>
              <a:ext cx="2213692" cy="2382147"/>
            </p:xfrm>
            <a:graphic>
              <a:graphicData uri="http://schemas.openxmlformats.org/drawingml/2006/table">
                <a:tbl>
                  <a:tblPr firstRow="1" bandRow="1">
                    <a:tableStyleId>{5C22544A-7EE6-4342-B048-85BDC9FD1C3A}</a:tableStyleId>
                  </a:tblPr>
                  <a:tblGrid>
                    <a:gridCol w="495147">
                      <a:extLst>
                        <a:ext uri="{9D8B030D-6E8A-4147-A177-3AD203B41FA5}">
                          <a16:colId xmlns:a16="http://schemas.microsoft.com/office/drawing/2014/main" val="627713574"/>
                        </a:ext>
                      </a:extLst>
                    </a:gridCol>
                    <a:gridCol w="555172">
                      <a:extLst>
                        <a:ext uri="{9D8B030D-6E8A-4147-A177-3AD203B41FA5}">
                          <a16:colId xmlns:a16="http://schemas.microsoft.com/office/drawing/2014/main" val="2991040295"/>
                        </a:ext>
                      </a:extLst>
                    </a:gridCol>
                    <a:gridCol w="473528">
                      <a:extLst>
                        <a:ext uri="{9D8B030D-6E8A-4147-A177-3AD203B41FA5}">
                          <a16:colId xmlns:a16="http://schemas.microsoft.com/office/drawing/2014/main" val="3252185397"/>
                        </a:ext>
                      </a:extLst>
                    </a:gridCol>
                    <a:gridCol w="689845">
                      <a:extLst>
                        <a:ext uri="{9D8B030D-6E8A-4147-A177-3AD203B41FA5}">
                          <a16:colId xmlns:a16="http://schemas.microsoft.com/office/drawing/2014/main" val="1646497901"/>
                        </a:ext>
                      </a:extLst>
                    </a:gridCol>
                  </a:tblGrid>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4762" r="-353846"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4762" r="-206667"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4762" r="-151351"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4762" r="-1818" b="-804762"/>
                          </a:stretch>
                        </a:blipFill>
                      </a:tcPr>
                    </a:tc>
                    <a:extLst>
                      <a:ext uri="{0D108BD9-81ED-4DB2-BD59-A6C34878D82A}">
                        <a16:rowId xmlns:a16="http://schemas.microsoft.com/office/drawing/2014/main" val="2640854533"/>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104762" r="-353846"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104762" r="-206667"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104762" r="-151351"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104762" r="-1818" b="-704762"/>
                          </a:stretch>
                        </a:blipFill>
                      </a:tcPr>
                    </a:tc>
                    <a:extLst>
                      <a:ext uri="{0D108BD9-81ED-4DB2-BD59-A6C34878D82A}">
                        <a16:rowId xmlns:a16="http://schemas.microsoft.com/office/drawing/2014/main" val="2334490673"/>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204762" r="-353846"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204762" r="-206667"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204762" r="-151351"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204762" r="-1818" b="-604762"/>
                          </a:stretch>
                        </a:blipFill>
                      </a:tcPr>
                    </a:tc>
                    <a:extLst>
                      <a:ext uri="{0D108BD9-81ED-4DB2-BD59-A6C34878D82A}">
                        <a16:rowId xmlns:a16="http://schemas.microsoft.com/office/drawing/2014/main" val="330508351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304762" r="-353846"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304762" r="-206667"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304762" r="-151351"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304762" r="-1818" b="-504762"/>
                          </a:stretch>
                        </a:blipFill>
                      </a:tcPr>
                    </a:tc>
                    <a:extLst>
                      <a:ext uri="{0D108BD9-81ED-4DB2-BD59-A6C34878D82A}">
                        <a16:rowId xmlns:a16="http://schemas.microsoft.com/office/drawing/2014/main" val="7459385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404762" r="-353846"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404762" r="-206667"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404762" r="-151351"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404762" r="-1818" b="-404762"/>
                          </a:stretch>
                        </a:blipFill>
                      </a:tcPr>
                    </a:tc>
                    <a:extLst>
                      <a:ext uri="{0D108BD9-81ED-4DB2-BD59-A6C34878D82A}">
                        <a16:rowId xmlns:a16="http://schemas.microsoft.com/office/drawing/2014/main" val="33220746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504762" r="-353846"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504762" r="-206667"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504762" r="-151351"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504762" r="-1818" b="-304762"/>
                          </a:stretch>
                        </a:blipFill>
                      </a:tcPr>
                    </a:tc>
                    <a:extLst>
                      <a:ext uri="{0D108BD9-81ED-4DB2-BD59-A6C34878D82A}">
                        <a16:rowId xmlns:a16="http://schemas.microsoft.com/office/drawing/2014/main" val="543090366"/>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604762" r="-353846"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604762" r="-206667"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604762" r="-151351"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604762" r="-1818" b="-204762"/>
                          </a:stretch>
                        </a:blipFill>
                      </a:tcPr>
                    </a:tc>
                    <a:extLst>
                      <a:ext uri="{0D108BD9-81ED-4DB2-BD59-A6C34878D82A}">
                        <a16:rowId xmlns:a16="http://schemas.microsoft.com/office/drawing/2014/main" val="315569129"/>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704762" r="-353846"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704762" r="-206667"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704762" r="-151351"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704762" r="-1818" b="-104762"/>
                          </a:stretch>
                        </a:blipFill>
                      </a:tcPr>
                    </a:tc>
                    <a:extLst>
                      <a:ext uri="{0D108BD9-81ED-4DB2-BD59-A6C34878D82A}">
                        <a16:rowId xmlns:a16="http://schemas.microsoft.com/office/drawing/2014/main" val="2598240621"/>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804762" r="-353846"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6667" t="-804762" r="-206667"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7027" t="-804762" r="-151351"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20000" t="-804762" r="-1818" b="-4762"/>
                          </a:stretch>
                        </a:blipFill>
                      </a:tcPr>
                    </a:tc>
                    <a:extLst>
                      <a:ext uri="{0D108BD9-81ED-4DB2-BD59-A6C34878D82A}">
                        <a16:rowId xmlns:a16="http://schemas.microsoft.com/office/drawing/2014/main" val="490275598"/>
                      </a:ext>
                    </a:extLst>
                  </a:tr>
                </a:tbl>
              </a:graphicData>
            </a:graphic>
          </p:graphicFrame>
        </mc:Fallback>
      </mc:AlternateContent>
      <mc:AlternateContent xmlns:mc="http://schemas.openxmlformats.org/markup-compatibility/2006">
        <mc:Choice xmlns:a14="http://schemas.microsoft.com/office/drawing/2010/main" Requires="a14">
          <p:sp>
            <p:nvSpPr>
              <p:cNvPr id="48" name="Content Placeholder 47">
                <a:extLst>
                  <a:ext uri="{FF2B5EF4-FFF2-40B4-BE49-F238E27FC236}">
                    <a16:creationId xmlns:a16="http://schemas.microsoft.com/office/drawing/2014/main" id="{2B3B0EC3-7EB3-1B44-7CC3-BD0B11CDF6E8}"/>
                  </a:ext>
                </a:extLst>
              </p:cNvPr>
              <p:cNvSpPr>
                <a:spLocks noGrp="1"/>
              </p:cNvSpPr>
              <p:nvPr>
                <p:ph idx="1"/>
              </p:nvPr>
            </p:nvSpPr>
            <p:spPr>
              <a:xfrm>
                <a:off x="497158" y="1590261"/>
                <a:ext cx="4685875" cy="4606139"/>
              </a:xfrm>
            </p:spPr>
            <p:txBody>
              <a:bodyPr/>
              <a:lstStyle/>
              <a:p>
                <a:r>
                  <a:rPr lang="en-US" dirty="0"/>
                  <a:t>Evidence</a:t>
                </a:r>
              </a:p>
              <a:p>
                <a:pPr lvl="1"/>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1</m:t>
                        </m:r>
                      </m:sub>
                    </m:sSub>
                  </m:oMath>
                </a14:m>
                <a:r>
                  <a:rPr lang="en-US" dirty="0"/>
                  <a:t>, </a:t>
                </a:r>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2</m:t>
                        </m:r>
                      </m:sub>
                    </m:sSub>
                  </m:oMath>
                </a14:m>
                <a:endParaRPr lang="en-US" dirty="0"/>
              </a:p>
              <a:p>
                <a:r>
                  <a:rPr lang="en-US" dirty="0"/>
                  <a:t>Initial Factors</a:t>
                </a:r>
              </a:p>
              <a:p>
                <a:endParaRPr lang="en-US" dirty="0"/>
              </a:p>
              <a:p>
                <a:r>
                  <a:rPr lang="en-US" dirty="0"/>
                  <a:t>What is </a:t>
                </a:r>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r>
                      <a:rPr lang="en-US" b="1" i="1" smtClean="0">
                        <a:latin typeface="Cambria Math" panose="02040503050406030204" pitchFamily="18" charset="0"/>
                      </a:rPr>
                      <m:t>𝑨</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𝒃</m:t>
                        </m:r>
                      </m:e>
                      <m:sub>
                        <m:r>
                          <a:rPr lang="en-US" b="1" i="1" smtClean="0">
                            <a:latin typeface="Cambria Math" panose="02040503050406030204" pitchFamily="18" charset="0"/>
                          </a:rPr>
                          <m:t>𝟐</m:t>
                        </m:r>
                      </m:sub>
                    </m:sSub>
                    <m:r>
                      <a:rPr lang="en-US" b="1" i="1" smtClean="0">
                        <a:latin typeface="Cambria Math" panose="02040503050406030204" pitchFamily="18" charset="0"/>
                      </a:rPr>
                      <m:t>,</m:t>
                    </m:r>
                    <m:r>
                      <a:rPr lang="en-US" b="1" i="1" smtClean="0">
                        <a:latin typeface="Cambria Math" panose="02040503050406030204" pitchFamily="18" charset="0"/>
                      </a:rPr>
                      <m:t>𝑫</m:t>
                    </m:r>
                    <m:r>
                      <a:rPr lang="en-US" b="1" i="1" smtClean="0">
                        <a:latin typeface="Cambria Math" panose="02040503050406030204" pitchFamily="18" charset="0"/>
                      </a:rPr>
                      <m:t>)</m:t>
                    </m:r>
                  </m:oMath>
                </a14:m>
                <a:r>
                  <a:rPr lang="en-US" dirty="0"/>
                  <a:t>?</a:t>
                </a:r>
              </a:p>
              <a:p>
                <a:r>
                  <a:rPr lang="en-US" dirty="0"/>
                  <a:t>What is </a:t>
                </a:r>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𝒄</m:t>
                        </m:r>
                      </m:e>
                      <m:sub>
                        <m:r>
                          <a:rPr lang="en-US" b="1" i="1" smtClean="0">
                            <a:latin typeface="Cambria Math" panose="02040503050406030204" pitchFamily="18" charset="0"/>
                          </a:rPr>
                          <m:t>𝟏</m:t>
                        </m:r>
                      </m:sub>
                    </m:sSub>
                    <m:r>
                      <a:rPr lang="en-US" b="1" i="1" smtClean="0">
                        <a:latin typeface="Cambria Math" panose="02040503050406030204" pitchFamily="18" charset="0"/>
                      </a:rPr>
                      <m:t>|</m:t>
                    </m:r>
                    <m:r>
                      <a:rPr lang="en-US" b="1" i="1" smtClean="0">
                        <a:latin typeface="Cambria Math" panose="02040503050406030204" pitchFamily="18" charset="0"/>
                      </a:rPr>
                      <m:t>𝑬</m:t>
                    </m:r>
                    <m:r>
                      <a:rPr lang="en-US" b="1" i="1" smtClean="0">
                        <a:latin typeface="Cambria Math" panose="02040503050406030204" pitchFamily="18" charset="0"/>
                      </a:rPr>
                      <m:t>)</m:t>
                    </m:r>
                  </m:oMath>
                </a14:m>
                <a:r>
                  <a:rPr lang="en-US" dirty="0"/>
                  <a:t>?</a:t>
                </a:r>
              </a:p>
            </p:txBody>
          </p:sp>
        </mc:Choice>
        <mc:Fallback>
          <p:sp>
            <p:nvSpPr>
              <p:cNvPr id="48" name="Content Placeholder 47">
                <a:extLst>
                  <a:ext uri="{FF2B5EF4-FFF2-40B4-BE49-F238E27FC236}">
                    <a16:creationId xmlns:a16="http://schemas.microsoft.com/office/drawing/2014/main" id="{2B3B0EC3-7EB3-1B44-7CC3-BD0B11CDF6E8}"/>
                  </a:ext>
                </a:extLst>
              </p:cNvPr>
              <p:cNvSpPr>
                <a:spLocks noGrp="1" noRot="1" noChangeAspect="1" noMove="1" noResize="1" noEditPoints="1" noAdjustHandles="1" noChangeArrowheads="1" noChangeShapeType="1" noTextEdit="1"/>
              </p:cNvSpPr>
              <p:nvPr>
                <p:ph idx="1"/>
              </p:nvPr>
            </p:nvSpPr>
            <p:spPr>
              <a:xfrm>
                <a:off x="497158" y="1590261"/>
                <a:ext cx="4685875" cy="4606139"/>
              </a:xfrm>
              <a:blipFill>
                <a:blip r:embed="rId11"/>
                <a:stretch>
                  <a:fillRect l="-189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49" name="Content Placeholder 41">
                <a:extLst>
                  <a:ext uri="{FF2B5EF4-FFF2-40B4-BE49-F238E27FC236}">
                    <a16:creationId xmlns:a16="http://schemas.microsoft.com/office/drawing/2014/main" id="{6DBD42AE-86C5-B2C5-CF10-F380FAF7C869}"/>
                  </a:ext>
                </a:extLst>
              </p:cNvPr>
              <p:cNvGraphicFramePr>
                <a:graphicFrameLocks/>
              </p:cNvGraphicFramePr>
              <p:nvPr>
                <p:extLst>
                  <p:ext uri="{D42A27DB-BD31-4B8C-83A1-F6EECF244321}">
                    <p14:modId xmlns:p14="http://schemas.microsoft.com/office/powerpoint/2010/main" val="1106237984"/>
                  </p:ext>
                </p:extLst>
              </p:nvPr>
            </p:nvGraphicFramePr>
            <p:xfrm>
              <a:off x="9755017" y="4223295"/>
              <a:ext cx="2213692" cy="2382147"/>
            </p:xfrm>
            <a:graphic>
              <a:graphicData uri="http://schemas.openxmlformats.org/drawingml/2006/table">
                <a:tbl>
                  <a:tblPr firstRow="1" bandRow="1">
                    <a:tableStyleId>{5C22544A-7EE6-4342-B048-85BDC9FD1C3A}</a:tableStyleId>
                  </a:tblPr>
                  <a:tblGrid>
                    <a:gridCol w="495147">
                      <a:extLst>
                        <a:ext uri="{9D8B030D-6E8A-4147-A177-3AD203B41FA5}">
                          <a16:colId xmlns:a16="http://schemas.microsoft.com/office/drawing/2014/main" val="627713574"/>
                        </a:ext>
                      </a:extLst>
                    </a:gridCol>
                    <a:gridCol w="555172">
                      <a:extLst>
                        <a:ext uri="{9D8B030D-6E8A-4147-A177-3AD203B41FA5}">
                          <a16:colId xmlns:a16="http://schemas.microsoft.com/office/drawing/2014/main" val="2991040295"/>
                        </a:ext>
                      </a:extLst>
                    </a:gridCol>
                    <a:gridCol w="473528">
                      <a:extLst>
                        <a:ext uri="{9D8B030D-6E8A-4147-A177-3AD203B41FA5}">
                          <a16:colId xmlns:a16="http://schemas.microsoft.com/office/drawing/2014/main" val="3252185397"/>
                        </a:ext>
                      </a:extLst>
                    </a:gridCol>
                    <a:gridCol w="689845">
                      <a:extLst>
                        <a:ext uri="{9D8B030D-6E8A-4147-A177-3AD203B41FA5}">
                          <a16:colId xmlns:a16="http://schemas.microsoft.com/office/drawing/2014/main" val="1646497901"/>
                        </a:ext>
                      </a:extLst>
                    </a:gridCol>
                  </a:tblGrid>
                  <a:tr h="264683">
                    <a:tc>
                      <a:txBody>
                        <a:bodyPr/>
                        <a:lstStyle/>
                        <a:p>
                          <a:pPr/>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𝑨</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𝑩</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𝑫</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1" i="1" smtClean="0">
                                    <a:solidFill>
                                      <a:schemeClr val="tx1"/>
                                    </a:solidFill>
                                    <a:latin typeface="Cambria Math" panose="02040503050406030204" pitchFamily="18" charset="0"/>
                                  </a:rPr>
                                  <m:t>𝑷</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𝑫</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𝑨</m:t>
                                </m:r>
                                <m:r>
                                  <a:rPr lang="en-US" sz="1000" b="1" i="1" smtClean="0">
                                    <a:solidFill>
                                      <a:schemeClr val="tx1"/>
                                    </a:solidFill>
                                    <a:latin typeface="Cambria Math" panose="02040503050406030204" pitchFamily="18" charset="0"/>
                                  </a:rPr>
                                  <m:t>,</m:t>
                                </m:r>
                                <m:r>
                                  <a:rPr lang="en-US" sz="1000" b="1" i="1" smtClean="0">
                                    <a:solidFill>
                                      <a:schemeClr val="tx1"/>
                                    </a:solidFill>
                                    <a:latin typeface="Cambria Math" panose="02040503050406030204" pitchFamily="18" charset="0"/>
                                  </a:rPr>
                                  <m:t>𝑩</m:t>
                                </m:r>
                                <m:r>
                                  <a:rPr lang="en-US" sz="1000" b="1" i="1" smtClean="0">
                                    <a:solidFill>
                                      <a:schemeClr val="tx1"/>
                                    </a:solidFill>
                                    <a:latin typeface="Cambria Math" panose="02040503050406030204" pitchFamily="18" charset="0"/>
                                  </a:rPr>
                                  <m:t>)</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0854533"/>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4490673"/>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1</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508351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0.9</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59385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0.1</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207460"/>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0.25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3090366"/>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0.75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569129"/>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1</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8240621"/>
                      </a:ext>
                    </a:extLst>
                  </a:tr>
                  <a:tr h="264683">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𝑎</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𝑏</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sSub>
                                  <m:sSubPr>
                                    <m:ctrlPr>
                                      <a:rPr lang="en-US" sz="1000" i="1" smtClean="0">
                                        <a:solidFill>
                                          <a:schemeClr val="tx1"/>
                                        </a:solidFill>
                                        <a:latin typeface="Cambria Math" panose="02040503050406030204" pitchFamily="18" charset="0"/>
                                      </a:rPr>
                                    </m:ctrlPr>
                                  </m:sSubPr>
                                  <m:e>
                                    <m:r>
                                      <a:rPr lang="en-US" sz="1000" b="0" i="1" smtClean="0">
                                        <a:solidFill>
                                          <a:schemeClr val="tx1"/>
                                        </a:solidFill>
                                        <a:latin typeface="Cambria Math" panose="02040503050406030204" pitchFamily="18" charset="0"/>
                                      </a:rPr>
                                      <m:t>𝑑</m:t>
                                    </m:r>
                                  </m:e>
                                  <m:sub>
                                    <m:r>
                                      <a:rPr lang="en-US" sz="1000" b="0" i="1" smtClean="0">
                                        <a:solidFill>
                                          <a:schemeClr val="tx1"/>
                                        </a:solidFill>
                                        <a:latin typeface="Cambria Math" panose="02040503050406030204" pitchFamily="18" charset="0"/>
                                      </a:rPr>
                                      <m:t>2</m:t>
                                    </m:r>
                                  </m:sub>
                                </m:sSub>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r>
                                  <a:rPr lang="en-US" sz="1000" b="0" i="1" smtClean="0">
                                    <a:solidFill>
                                      <a:schemeClr val="tx1"/>
                                    </a:solidFill>
                                    <a:latin typeface="Cambria Math" panose="02040503050406030204" pitchFamily="18" charset="0"/>
                                  </a:rPr>
                                  <m:t>0.5</m:t>
                                </m:r>
                              </m:oMath>
                            </m:oMathPara>
                          </a14:m>
                          <a:endParaRPr lang="en-US" sz="1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0275598"/>
                      </a:ext>
                    </a:extLst>
                  </a:tr>
                </a:tbl>
              </a:graphicData>
            </a:graphic>
          </p:graphicFrame>
        </mc:Choice>
        <mc:Fallback>
          <p:graphicFrame>
            <p:nvGraphicFramePr>
              <p:cNvPr id="49" name="Content Placeholder 41">
                <a:extLst>
                  <a:ext uri="{FF2B5EF4-FFF2-40B4-BE49-F238E27FC236}">
                    <a16:creationId xmlns:a16="http://schemas.microsoft.com/office/drawing/2014/main" id="{6DBD42AE-86C5-B2C5-CF10-F380FAF7C869}"/>
                  </a:ext>
                </a:extLst>
              </p:cNvPr>
              <p:cNvGraphicFramePr>
                <a:graphicFrameLocks/>
              </p:cNvGraphicFramePr>
              <p:nvPr>
                <p:extLst>
                  <p:ext uri="{D42A27DB-BD31-4B8C-83A1-F6EECF244321}">
                    <p14:modId xmlns:p14="http://schemas.microsoft.com/office/powerpoint/2010/main" val="1106237984"/>
                  </p:ext>
                </p:extLst>
              </p:nvPr>
            </p:nvGraphicFramePr>
            <p:xfrm>
              <a:off x="9755017" y="4223295"/>
              <a:ext cx="2213692" cy="2382147"/>
            </p:xfrm>
            <a:graphic>
              <a:graphicData uri="http://schemas.openxmlformats.org/drawingml/2006/table">
                <a:tbl>
                  <a:tblPr firstRow="1" bandRow="1">
                    <a:tableStyleId>{5C22544A-7EE6-4342-B048-85BDC9FD1C3A}</a:tableStyleId>
                  </a:tblPr>
                  <a:tblGrid>
                    <a:gridCol w="495147">
                      <a:extLst>
                        <a:ext uri="{9D8B030D-6E8A-4147-A177-3AD203B41FA5}">
                          <a16:colId xmlns:a16="http://schemas.microsoft.com/office/drawing/2014/main" val="627713574"/>
                        </a:ext>
                      </a:extLst>
                    </a:gridCol>
                    <a:gridCol w="555172">
                      <a:extLst>
                        <a:ext uri="{9D8B030D-6E8A-4147-A177-3AD203B41FA5}">
                          <a16:colId xmlns:a16="http://schemas.microsoft.com/office/drawing/2014/main" val="2991040295"/>
                        </a:ext>
                      </a:extLst>
                    </a:gridCol>
                    <a:gridCol w="473528">
                      <a:extLst>
                        <a:ext uri="{9D8B030D-6E8A-4147-A177-3AD203B41FA5}">
                          <a16:colId xmlns:a16="http://schemas.microsoft.com/office/drawing/2014/main" val="3252185397"/>
                        </a:ext>
                      </a:extLst>
                    </a:gridCol>
                    <a:gridCol w="689845">
                      <a:extLst>
                        <a:ext uri="{9D8B030D-6E8A-4147-A177-3AD203B41FA5}">
                          <a16:colId xmlns:a16="http://schemas.microsoft.com/office/drawing/2014/main" val="1646497901"/>
                        </a:ext>
                      </a:extLst>
                    </a:gridCol>
                  </a:tblGrid>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4762" r="-351282"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4762" r="-211364"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4762" r="-151351" b="-8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4762" r="-1818" b="-804762"/>
                          </a:stretch>
                        </a:blipFill>
                      </a:tcPr>
                    </a:tc>
                    <a:extLst>
                      <a:ext uri="{0D108BD9-81ED-4DB2-BD59-A6C34878D82A}">
                        <a16:rowId xmlns:a16="http://schemas.microsoft.com/office/drawing/2014/main" val="2640854533"/>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104762" r="-351282"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104762" r="-211364"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104762" r="-151351" b="-7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104762" r="-1818" b="-704762"/>
                          </a:stretch>
                        </a:blipFill>
                      </a:tcPr>
                    </a:tc>
                    <a:extLst>
                      <a:ext uri="{0D108BD9-81ED-4DB2-BD59-A6C34878D82A}">
                        <a16:rowId xmlns:a16="http://schemas.microsoft.com/office/drawing/2014/main" val="2334490673"/>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204762" r="-351282"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204762" r="-211364"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204762" r="-151351" b="-6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204762" r="-1818" b="-604762"/>
                          </a:stretch>
                        </a:blipFill>
                      </a:tcPr>
                    </a:tc>
                    <a:extLst>
                      <a:ext uri="{0D108BD9-81ED-4DB2-BD59-A6C34878D82A}">
                        <a16:rowId xmlns:a16="http://schemas.microsoft.com/office/drawing/2014/main" val="330508351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304762" r="-351282"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304762" r="-211364"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304762" r="-151351" b="-5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304762" r="-1818" b="-504762"/>
                          </a:stretch>
                        </a:blipFill>
                      </a:tcPr>
                    </a:tc>
                    <a:extLst>
                      <a:ext uri="{0D108BD9-81ED-4DB2-BD59-A6C34878D82A}">
                        <a16:rowId xmlns:a16="http://schemas.microsoft.com/office/drawing/2014/main" val="7459385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404762" r="-351282"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404762" r="-211364"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404762" r="-151351" b="-4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404762" r="-1818" b="-404762"/>
                          </a:stretch>
                        </a:blipFill>
                      </a:tcPr>
                    </a:tc>
                    <a:extLst>
                      <a:ext uri="{0D108BD9-81ED-4DB2-BD59-A6C34878D82A}">
                        <a16:rowId xmlns:a16="http://schemas.microsoft.com/office/drawing/2014/main" val="332207460"/>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504762" r="-351282"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504762" r="-211364"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504762" r="-151351" b="-3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504762" r="-1818" b="-304762"/>
                          </a:stretch>
                        </a:blipFill>
                      </a:tcPr>
                    </a:tc>
                    <a:extLst>
                      <a:ext uri="{0D108BD9-81ED-4DB2-BD59-A6C34878D82A}">
                        <a16:rowId xmlns:a16="http://schemas.microsoft.com/office/drawing/2014/main" val="543090366"/>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604762" r="-351282"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604762" r="-211364"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604762" r="-151351" b="-2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604762" r="-1818" b="-204762"/>
                          </a:stretch>
                        </a:blipFill>
                      </a:tcPr>
                    </a:tc>
                    <a:extLst>
                      <a:ext uri="{0D108BD9-81ED-4DB2-BD59-A6C34878D82A}">
                        <a16:rowId xmlns:a16="http://schemas.microsoft.com/office/drawing/2014/main" val="315569129"/>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704762" r="-351282"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704762" r="-211364"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704762" r="-151351" b="-10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704762" r="-1818" b="-104762"/>
                          </a:stretch>
                        </a:blipFill>
                      </a:tcPr>
                    </a:tc>
                    <a:extLst>
                      <a:ext uri="{0D108BD9-81ED-4DB2-BD59-A6C34878D82A}">
                        <a16:rowId xmlns:a16="http://schemas.microsoft.com/office/drawing/2014/main" val="2598240621"/>
                      </a:ext>
                    </a:extLst>
                  </a:tr>
                  <a:tr h="264683">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564" t="-804762" r="-351282"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0909" t="-804762" r="-211364"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7027" t="-804762" r="-151351" b="-476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220000" t="-804762" r="-1818" b="-4762"/>
                          </a:stretch>
                        </a:blipFill>
                      </a:tcPr>
                    </a:tc>
                    <a:extLst>
                      <a:ext uri="{0D108BD9-81ED-4DB2-BD59-A6C34878D82A}">
                        <a16:rowId xmlns:a16="http://schemas.microsoft.com/office/drawing/2014/main" val="490275598"/>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50" name="Table 49">
                <a:extLst>
                  <a:ext uri="{FF2B5EF4-FFF2-40B4-BE49-F238E27FC236}">
                    <a16:creationId xmlns:a16="http://schemas.microsoft.com/office/drawing/2014/main" id="{F876FC4E-362E-E6A3-2B19-4BB90AD7B8F8}"/>
                  </a:ext>
                </a:extLst>
              </p:cNvPr>
              <p:cNvGraphicFramePr>
                <a:graphicFrameLocks noGrp="1"/>
              </p:cNvGraphicFramePr>
              <p:nvPr>
                <p:extLst>
                  <p:ext uri="{D42A27DB-BD31-4B8C-83A1-F6EECF244321}">
                    <p14:modId xmlns:p14="http://schemas.microsoft.com/office/powerpoint/2010/main" val="2744753871"/>
                  </p:ext>
                </p:extLst>
              </p:nvPr>
            </p:nvGraphicFramePr>
            <p:xfrm>
              <a:off x="786660" y="3403903"/>
              <a:ext cx="4619360" cy="370840"/>
            </p:xfrm>
            <a:graphic>
              <a:graphicData uri="http://schemas.openxmlformats.org/drawingml/2006/table">
                <a:tbl>
                  <a:tblPr firstRow="1" bandRow="1">
                    <a:tableStyleId>{5C22544A-7EE6-4342-B048-85BDC9FD1C3A}</a:tableStyleId>
                  </a:tblPr>
                  <a:tblGrid>
                    <a:gridCol w="764554">
                      <a:extLst>
                        <a:ext uri="{9D8B030D-6E8A-4147-A177-3AD203B41FA5}">
                          <a16:colId xmlns:a16="http://schemas.microsoft.com/office/drawing/2014/main" val="2735676073"/>
                        </a:ext>
                      </a:extLst>
                    </a:gridCol>
                    <a:gridCol w="881743">
                      <a:extLst>
                        <a:ext uri="{9D8B030D-6E8A-4147-A177-3AD203B41FA5}">
                          <a16:colId xmlns:a16="http://schemas.microsoft.com/office/drawing/2014/main" val="377331582"/>
                        </a:ext>
                      </a:extLst>
                    </a:gridCol>
                    <a:gridCol w="947057">
                      <a:extLst>
                        <a:ext uri="{9D8B030D-6E8A-4147-A177-3AD203B41FA5}">
                          <a16:colId xmlns:a16="http://schemas.microsoft.com/office/drawing/2014/main" val="887991221"/>
                        </a:ext>
                      </a:extLst>
                    </a:gridCol>
                    <a:gridCol w="979715">
                      <a:extLst>
                        <a:ext uri="{9D8B030D-6E8A-4147-A177-3AD203B41FA5}">
                          <a16:colId xmlns:a16="http://schemas.microsoft.com/office/drawing/2014/main" val="2234154636"/>
                        </a:ext>
                      </a:extLst>
                    </a:gridCol>
                    <a:gridCol w="1046291">
                      <a:extLst>
                        <a:ext uri="{9D8B030D-6E8A-4147-A177-3AD203B41FA5}">
                          <a16:colId xmlns:a16="http://schemas.microsoft.com/office/drawing/2014/main" val="607091722"/>
                        </a:ext>
                      </a:extLst>
                    </a:gridCol>
                  </a:tblGrid>
                  <a:tr h="370840">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𝑏</m:t>
                                    </m:r>
                                  </m:e>
                                  <m:sub>
                                    <m:r>
                                      <a:rPr lang="en-US" sz="1400" b="0" i="1" smtClean="0">
                                        <a:solidFill>
                                          <a:schemeClr val="tx1"/>
                                        </a:solidFill>
                                        <a:latin typeface="Cambria Math" panose="02040503050406030204" pitchFamily="18" charset="0"/>
                                      </a:rPr>
                                      <m:t>2</m:t>
                                    </m:r>
                                  </m:sub>
                                </m:sSub>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𝑐</m:t>
                                    </m:r>
                                  </m:e>
                                  <m:sub>
                                    <m:r>
                                      <a:rPr lang="en-US" sz="1400" b="0" i="1" smtClean="0">
                                        <a:solidFill>
                                          <a:schemeClr val="tx1"/>
                                        </a:solidFill>
                                        <a:latin typeface="Cambria Math" panose="02040503050406030204" pitchFamily="18" charset="0"/>
                                      </a:rPr>
                                      <m:t>1</m:t>
                                    </m:r>
                                  </m:sub>
                                </m:sSub>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𝐷</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𝐴</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𝑏</m:t>
                                    </m:r>
                                  </m:e>
                                  <m:sub>
                                    <m:r>
                                      <a:rPr lang="en-US" sz="1400" b="0" i="1" smtClean="0">
                                        <a:solidFill>
                                          <a:schemeClr val="tx1"/>
                                        </a:solidFill>
                                        <a:latin typeface="Cambria Math" panose="02040503050406030204" pitchFamily="18" charset="0"/>
                                      </a:rPr>
                                      <m:t>2</m:t>
                                    </m:r>
                                  </m:sub>
                                </m:sSub>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𝑃</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𝐸</m:t>
                                </m:r>
                                <m:r>
                                  <a:rPr lang="en-US" sz="1400" b="0" i="1" smtClean="0">
                                    <a:solidFill>
                                      <a:schemeClr val="tx1"/>
                                    </a:solidFill>
                                    <a:latin typeface="Cambria Math" panose="02040503050406030204" pitchFamily="18" charset="0"/>
                                  </a:rPr>
                                  <m:t>|</m:t>
                                </m:r>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𝑐</m:t>
                                    </m:r>
                                  </m:e>
                                  <m:sub>
                                    <m:r>
                                      <a:rPr lang="en-US" sz="1400" b="0" i="1" smtClean="0">
                                        <a:solidFill>
                                          <a:schemeClr val="tx1"/>
                                        </a:solidFill>
                                        <a:latin typeface="Cambria Math" panose="02040503050406030204" pitchFamily="18" charset="0"/>
                                      </a:rPr>
                                      <m:t>1</m:t>
                                    </m:r>
                                  </m:sub>
                                </m:sSub>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𝐷</m:t>
                                </m:r>
                                <m:r>
                                  <a:rPr lang="en-US" sz="1400" b="0" i="1" smtClean="0">
                                    <a:solidFill>
                                      <a:schemeClr val="tx1"/>
                                    </a:solidFill>
                                    <a:latin typeface="Cambria Math" panose="02040503050406030204" pitchFamily="18" charset="0"/>
                                  </a:rPr>
                                  <m:t>)</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906178"/>
                      </a:ext>
                    </a:extLst>
                  </a:tr>
                </a:tbl>
              </a:graphicData>
            </a:graphic>
          </p:graphicFrame>
        </mc:Choice>
        <mc:Fallback>
          <p:graphicFrame>
            <p:nvGraphicFramePr>
              <p:cNvPr id="50" name="Table 49">
                <a:extLst>
                  <a:ext uri="{FF2B5EF4-FFF2-40B4-BE49-F238E27FC236}">
                    <a16:creationId xmlns:a16="http://schemas.microsoft.com/office/drawing/2014/main" id="{F876FC4E-362E-E6A3-2B19-4BB90AD7B8F8}"/>
                  </a:ext>
                </a:extLst>
              </p:cNvPr>
              <p:cNvGraphicFramePr>
                <a:graphicFrameLocks noGrp="1"/>
              </p:cNvGraphicFramePr>
              <p:nvPr>
                <p:extLst>
                  <p:ext uri="{D42A27DB-BD31-4B8C-83A1-F6EECF244321}">
                    <p14:modId xmlns:p14="http://schemas.microsoft.com/office/powerpoint/2010/main" val="2744753871"/>
                  </p:ext>
                </p:extLst>
              </p:nvPr>
            </p:nvGraphicFramePr>
            <p:xfrm>
              <a:off x="786660" y="3403903"/>
              <a:ext cx="4619360" cy="370840"/>
            </p:xfrm>
            <a:graphic>
              <a:graphicData uri="http://schemas.openxmlformats.org/drawingml/2006/table">
                <a:tbl>
                  <a:tblPr firstRow="1" bandRow="1">
                    <a:tableStyleId>{5C22544A-7EE6-4342-B048-85BDC9FD1C3A}</a:tableStyleId>
                  </a:tblPr>
                  <a:tblGrid>
                    <a:gridCol w="764554">
                      <a:extLst>
                        <a:ext uri="{9D8B030D-6E8A-4147-A177-3AD203B41FA5}">
                          <a16:colId xmlns:a16="http://schemas.microsoft.com/office/drawing/2014/main" val="2735676073"/>
                        </a:ext>
                      </a:extLst>
                    </a:gridCol>
                    <a:gridCol w="881743">
                      <a:extLst>
                        <a:ext uri="{9D8B030D-6E8A-4147-A177-3AD203B41FA5}">
                          <a16:colId xmlns:a16="http://schemas.microsoft.com/office/drawing/2014/main" val="377331582"/>
                        </a:ext>
                      </a:extLst>
                    </a:gridCol>
                    <a:gridCol w="947057">
                      <a:extLst>
                        <a:ext uri="{9D8B030D-6E8A-4147-A177-3AD203B41FA5}">
                          <a16:colId xmlns:a16="http://schemas.microsoft.com/office/drawing/2014/main" val="887991221"/>
                        </a:ext>
                      </a:extLst>
                    </a:gridCol>
                    <a:gridCol w="979715">
                      <a:extLst>
                        <a:ext uri="{9D8B030D-6E8A-4147-A177-3AD203B41FA5}">
                          <a16:colId xmlns:a16="http://schemas.microsoft.com/office/drawing/2014/main" val="2234154636"/>
                        </a:ext>
                      </a:extLst>
                    </a:gridCol>
                    <a:gridCol w="1046291">
                      <a:extLst>
                        <a:ext uri="{9D8B030D-6E8A-4147-A177-3AD203B41FA5}">
                          <a16:colId xmlns:a16="http://schemas.microsoft.com/office/drawing/2014/main" val="607091722"/>
                        </a:ext>
                      </a:extLst>
                    </a:gridCol>
                  </a:tblGrid>
                  <a:tr h="3708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3333" r="-510000"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85714" t="-3333" r="-337143"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173333" t="-3333" r="-214667"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66234" t="-3333" r="-109091" b="-333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339759" t="-3333" r="-1205" b="-3333"/>
                          </a:stretch>
                        </a:blipFill>
                      </a:tcPr>
                    </a:tc>
                    <a:extLst>
                      <a:ext uri="{0D108BD9-81ED-4DB2-BD59-A6C34878D82A}">
                        <a16:rowId xmlns:a16="http://schemas.microsoft.com/office/drawing/2014/main" val="4227906178"/>
                      </a:ext>
                    </a:extLst>
                  </a:tr>
                </a:tbl>
              </a:graphicData>
            </a:graphic>
          </p:graphicFrame>
        </mc:Fallback>
      </mc:AlternateContent>
    </p:spTree>
    <p:extLst>
      <p:ext uri="{BB962C8B-B14F-4D97-AF65-F5344CB8AC3E}">
        <p14:creationId xmlns:p14="http://schemas.microsoft.com/office/powerpoint/2010/main" val="2665469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llustration of a bayes net of multiple gren orb robots connected together via purple energy arcs. A yellow robot dressed in a lab coat and protective goggles assembles the final piece of the network, which now resembles a robot with arms and legs.">
            <a:extLst>
              <a:ext uri="{FF2B5EF4-FFF2-40B4-BE49-F238E27FC236}">
                <a16:creationId xmlns:a16="http://schemas.microsoft.com/office/drawing/2014/main" id="{9D5DD442-5017-8563-4310-C6230523EE7E}"/>
              </a:ext>
            </a:extLst>
          </p:cNvPr>
          <p:cNvPicPr>
            <a:picLocks noChangeAspect="1"/>
          </p:cNvPicPr>
          <p:nvPr/>
        </p:nvPicPr>
        <p:blipFill>
          <a:blip r:embed="rId2"/>
          <a:srcRect/>
          <a:stretch/>
        </p:blipFill>
        <p:spPr>
          <a:xfrm>
            <a:off x="7744780" y="2904334"/>
            <a:ext cx="4046680" cy="3047999"/>
          </a:xfrm>
          <a:prstGeom prst="rect">
            <a:avLst/>
          </a:prstGeom>
        </p:spPr>
      </p:pic>
      <p:sp>
        <p:nvSpPr>
          <p:cNvPr id="5" name="Title 4">
            <a:extLst>
              <a:ext uri="{FF2B5EF4-FFF2-40B4-BE49-F238E27FC236}">
                <a16:creationId xmlns:a16="http://schemas.microsoft.com/office/drawing/2014/main" id="{F72B2B62-8A65-4040-BE49-0F5F435C5153}"/>
              </a:ext>
            </a:extLst>
          </p:cNvPr>
          <p:cNvSpPr>
            <a:spLocks noGrp="1"/>
          </p:cNvSpPr>
          <p:nvPr>
            <p:ph type="title"/>
          </p:nvPr>
        </p:nvSpPr>
        <p:spPr/>
        <p:txBody>
          <a:bodyPr/>
          <a:lstStyle/>
          <a:p>
            <a:r>
              <a:rPr lang="en-US" dirty="0"/>
              <a:t>Bayes Nets</a:t>
            </a:r>
          </a:p>
        </p:txBody>
      </p:sp>
      <p:sp>
        <p:nvSpPr>
          <p:cNvPr id="6" name="Content Placeholder 5">
            <a:extLst>
              <a:ext uri="{FF2B5EF4-FFF2-40B4-BE49-F238E27FC236}">
                <a16:creationId xmlns:a16="http://schemas.microsoft.com/office/drawing/2014/main" id="{2139EB0B-3A99-50B6-0E38-B988C35774A3}"/>
              </a:ext>
            </a:extLst>
          </p:cNvPr>
          <p:cNvSpPr>
            <a:spLocks noGrp="1"/>
          </p:cNvSpPr>
          <p:nvPr>
            <p:ph idx="1"/>
          </p:nvPr>
        </p:nvSpPr>
        <p:spPr>
          <a:xfrm>
            <a:off x="497157" y="1590261"/>
            <a:ext cx="8046767" cy="4606139"/>
          </a:xfrm>
        </p:spPr>
        <p:txBody>
          <a:bodyPr/>
          <a:lstStyle/>
          <a:p>
            <a:pPr marL="0" indent="0">
              <a:lnSpc>
                <a:spcPct val="100000"/>
              </a:lnSpc>
              <a:buNone/>
            </a:pPr>
            <a:r>
              <a:rPr lang="en-US" b="1" dirty="0">
                <a:solidFill>
                  <a:schemeClr val="accent1"/>
                </a:solidFill>
                <a:latin typeface="Avenir Next" panose="020B0503020202020204" pitchFamily="34" charset="0"/>
              </a:rPr>
              <a:t>Bayes Nets </a:t>
            </a:r>
            <a:r>
              <a:rPr lang="en-US" dirty="0"/>
              <a:t>provide a technique describing </a:t>
            </a:r>
            <a:r>
              <a:rPr lang="en-US" dirty="0">
                <a:solidFill>
                  <a:schemeClr val="accent2"/>
                </a:solidFill>
                <a:latin typeface="+mj-lt"/>
              </a:rPr>
              <a:t>complex joint distributions </a:t>
            </a:r>
            <a:r>
              <a:rPr lang="en-US" dirty="0"/>
              <a:t>using </a:t>
            </a:r>
            <a:r>
              <a:rPr lang="en-US" dirty="0">
                <a:solidFill>
                  <a:schemeClr val="accent3"/>
                </a:solidFill>
                <a:latin typeface="+mj-lt"/>
              </a:rPr>
              <a:t>simple conditional distributions</a:t>
            </a:r>
          </a:p>
          <a:p>
            <a:pPr lvl="1"/>
            <a:r>
              <a:rPr lang="en-US" dirty="0">
                <a:latin typeface="+mn-lt"/>
              </a:rPr>
              <a:t>Use local causality / conditional independence</a:t>
            </a:r>
          </a:p>
          <a:p>
            <a:pPr lvl="1"/>
            <a:r>
              <a:rPr lang="en-US" dirty="0">
                <a:latin typeface="+mn-lt"/>
              </a:rPr>
              <a:t>Trading expressivity of joint distributions for efficiency of conditional distributions</a:t>
            </a:r>
          </a:p>
        </p:txBody>
      </p:sp>
      <p:sp>
        <p:nvSpPr>
          <p:cNvPr id="3" name="Date Placeholder 2">
            <a:extLst>
              <a:ext uri="{FF2B5EF4-FFF2-40B4-BE49-F238E27FC236}">
                <a16:creationId xmlns:a16="http://schemas.microsoft.com/office/drawing/2014/main" id="{0C67108F-7D01-7E6C-550A-750424FD10D1}"/>
              </a:ext>
            </a:extLst>
          </p:cNvPr>
          <p:cNvSpPr>
            <a:spLocks noGrp="1"/>
          </p:cNvSpPr>
          <p:nvPr>
            <p:ph type="dt" sz="half" idx="2"/>
          </p:nvPr>
        </p:nvSpPr>
        <p:spPr/>
        <p:txBody>
          <a:bodyPr/>
          <a:lstStyle/>
          <a:p>
            <a:r>
              <a:rPr lang="en-US" dirty="0"/>
              <a:t>CSE 473</a:t>
            </a:r>
          </a:p>
        </p:txBody>
      </p:sp>
      <p:sp>
        <p:nvSpPr>
          <p:cNvPr id="4" name="Slide Number Placeholder 3">
            <a:extLst>
              <a:ext uri="{FF2B5EF4-FFF2-40B4-BE49-F238E27FC236}">
                <a16:creationId xmlns:a16="http://schemas.microsoft.com/office/drawing/2014/main" id="{7C707A7B-8AA4-D44E-1E23-E6D7CABDCF63}"/>
              </a:ext>
            </a:extLst>
          </p:cNvPr>
          <p:cNvSpPr>
            <a:spLocks noGrp="1"/>
          </p:cNvSpPr>
          <p:nvPr>
            <p:ph type="sldNum" sz="quarter" idx="12"/>
          </p:nvPr>
        </p:nvSpPr>
        <p:spPr/>
        <p:txBody>
          <a:bodyPr/>
          <a:lstStyle/>
          <a:p>
            <a:fld id="{0C6CD854-DD62-6C4B-87F1-66B34D688D3F}" type="slidenum">
              <a:rPr lang="en-US" smtClean="0"/>
              <a:t>3</a:t>
            </a:fld>
            <a:endParaRPr lang="en-US"/>
          </a:p>
        </p:txBody>
      </p:sp>
      <p:pic>
        <p:nvPicPr>
          <p:cNvPr id="8" name="Picture 7" descr="Illustration of an open book lying next to a stack of three closed books.">
            <a:extLst>
              <a:ext uri="{FF2B5EF4-FFF2-40B4-BE49-F238E27FC236}">
                <a16:creationId xmlns:a16="http://schemas.microsoft.com/office/drawing/2014/main" id="{07AAD0DA-27B9-C3C1-4B33-93E1A118088B}"/>
              </a:ext>
            </a:extLst>
          </p:cNvPr>
          <p:cNvPicPr>
            <a:picLocks noChangeAspect="1"/>
          </p:cNvPicPr>
          <p:nvPr/>
        </p:nvPicPr>
        <p:blipFill>
          <a:blip r:embed="rId3"/>
          <a:srcRect/>
          <a:stretch/>
        </p:blipFill>
        <p:spPr>
          <a:xfrm>
            <a:off x="8790045" y="1174753"/>
            <a:ext cx="2877756" cy="1325564"/>
          </a:xfrm>
          <a:prstGeom prst="rect">
            <a:avLst/>
          </a:prstGeom>
        </p:spPr>
      </p:pic>
      <p:sp>
        <p:nvSpPr>
          <p:cNvPr id="2" name="Rounded Rectangle 1">
            <a:extLst>
              <a:ext uri="{FF2B5EF4-FFF2-40B4-BE49-F238E27FC236}">
                <a16:creationId xmlns:a16="http://schemas.microsoft.com/office/drawing/2014/main" id="{EC917D09-E7AE-CA5E-192A-AD2043BEC78D}"/>
              </a:ext>
            </a:extLst>
          </p:cNvPr>
          <p:cNvSpPr/>
          <p:nvPr/>
        </p:nvSpPr>
        <p:spPr>
          <a:xfrm>
            <a:off x="497157" y="4243753"/>
            <a:ext cx="2098431" cy="1266093"/>
          </a:xfrm>
          <a:prstGeom prst="roundRect">
            <a:avLst>
              <a:gd name="adj" fmla="val 555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Representation</a:t>
            </a:r>
          </a:p>
        </p:txBody>
      </p:sp>
      <p:sp>
        <p:nvSpPr>
          <p:cNvPr id="9" name="Rounded Rectangle 8">
            <a:extLst>
              <a:ext uri="{FF2B5EF4-FFF2-40B4-BE49-F238E27FC236}">
                <a16:creationId xmlns:a16="http://schemas.microsoft.com/office/drawing/2014/main" id="{9279FF93-12AE-7A46-A17B-61D572861701}"/>
              </a:ext>
            </a:extLst>
          </p:cNvPr>
          <p:cNvSpPr/>
          <p:nvPr/>
        </p:nvSpPr>
        <p:spPr>
          <a:xfrm>
            <a:off x="2865218" y="4243752"/>
            <a:ext cx="2098431" cy="1266093"/>
          </a:xfrm>
          <a:prstGeom prst="roundRect">
            <a:avLst>
              <a:gd name="adj" fmla="val 5556"/>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solidFill>
              </a:rPr>
              <a:t>Inference</a:t>
            </a:r>
          </a:p>
        </p:txBody>
      </p:sp>
      <p:sp>
        <p:nvSpPr>
          <p:cNvPr id="10" name="Rounded Rectangle 9">
            <a:extLst>
              <a:ext uri="{FF2B5EF4-FFF2-40B4-BE49-F238E27FC236}">
                <a16:creationId xmlns:a16="http://schemas.microsoft.com/office/drawing/2014/main" id="{9C2FDF64-EAE0-97A1-5E33-E2BF5F0FEC79}"/>
              </a:ext>
            </a:extLst>
          </p:cNvPr>
          <p:cNvSpPr/>
          <p:nvPr/>
        </p:nvSpPr>
        <p:spPr>
          <a:xfrm>
            <a:off x="5304999" y="4243752"/>
            <a:ext cx="2098431" cy="1266093"/>
          </a:xfrm>
          <a:prstGeom prst="roundRect">
            <a:avLst>
              <a:gd name="adj" fmla="val 5556"/>
            </a:avLst>
          </a:prstGeom>
          <a:noFill/>
          <a:ln w="28575">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Sampling</a:t>
            </a:r>
          </a:p>
        </p:txBody>
      </p:sp>
      <p:sp>
        <p:nvSpPr>
          <p:cNvPr id="11" name="TextBox 10">
            <a:extLst>
              <a:ext uri="{FF2B5EF4-FFF2-40B4-BE49-F238E27FC236}">
                <a16:creationId xmlns:a16="http://schemas.microsoft.com/office/drawing/2014/main" id="{8694188A-A57A-7B7F-3264-BEC172716C73}"/>
              </a:ext>
            </a:extLst>
          </p:cNvPr>
          <p:cNvSpPr txBox="1"/>
          <p:nvPr/>
        </p:nvSpPr>
        <p:spPr>
          <a:xfrm>
            <a:off x="972336" y="5668276"/>
            <a:ext cx="1148071" cy="307777"/>
          </a:xfrm>
          <a:prstGeom prst="rect">
            <a:avLst/>
          </a:prstGeom>
          <a:noFill/>
        </p:spPr>
        <p:txBody>
          <a:bodyPr wrap="none" rtlCol="0">
            <a:spAutoFit/>
          </a:bodyPr>
          <a:lstStyle/>
          <a:p>
            <a:pPr algn="ctr"/>
            <a:r>
              <a:rPr lang="en-US" sz="1400" i="1" dirty="0"/>
              <a:t>Wednesday</a:t>
            </a:r>
          </a:p>
        </p:txBody>
      </p:sp>
      <p:sp>
        <p:nvSpPr>
          <p:cNvPr id="12" name="TextBox 11">
            <a:extLst>
              <a:ext uri="{FF2B5EF4-FFF2-40B4-BE49-F238E27FC236}">
                <a16:creationId xmlns:a16="http://schemas.microsoft.com/office/drawing/2014/main" id="{BB9E969B-029F-D859-69C6-C14410C94C41}"/>
              </a:ext>
            </a:extLst>
          </p:cNvPr>
          <p:cNvSpPr txBox="1"/>
          <p:nvPr/>
        </p:nvSpPr>
        <p:spPr>
          <a:xfrm>
            <a:off x="3580655" y="5644556"/>
            <a:ext cx="667555" cy="307777"/>
          </a:xfrm>
          <a:prstGeom prst="rect">
            <a:avLst/>
          </a:prstGeom>
          <a:noFill/>
        </p:spPr>
        <p:txBody>
          <a:bodyPr wrap="none" rtlCol="0">
            <a:spAutoFit/>
          </a:bodyPr>
          <a:lstStyle/>
          <a:p>
            <a:pPr algn="ctr"/>
            <a:r>
              <a:rPr lang="en-US" sz="1400" i="1" dirty="0"/>
              <a:t>Today</a:t>
            </a:r>
          </a:p>
        </p:txBody>
      </p:sp>
      <p:sp>
        <p:nvSpPr>
          <p:cNvPr id="13" name="TextBox 12">
            <a:extLst>
              <a:ext uri="{FF2B5EF4-FFF2-40B4-BE49-F238E27FC236}">
                <a16:creationId xmlns:a16="http://schemas.microsoft.com/office/drawing/2014/main" id="{A198535C-2889-B94E-F1B6-5C7CF689489A}"/>
              </a:ext>
            </a:extLst>
          </p:cNvPr>
          <p:cNvSpPr txBox="1"/>
          <p:nvPr/>
        </p:nvSpPr>
        <p:spPr>
          <a:xfrm>
            <a:off x="5929258" y="5663796"/>
            <a:ext cx="849913" cy="307777"/>
          </a:xfrm>
          <a:prstGeom prst="rect">
            <a:avLst/>
          </a:prstGeom>
          <a:noFill/>
        </p:spPr>
        <p:txBody>
          <a:bodyPr wrap="none" rtlCol="0">
            <a:spAutoFit/>
          </a:bodyPr>
          <a:lstStyle/>
          <a:p>
            <a:pPr algn="ctr"/>
            <a:r>
              <a:rPr lang="en-US" sz="1400" i="1" dirty="0"/>
              <a:t>Monday</a:t>
            </a:r>
          </a:p>
        </p:txBody>
      </p:sp>
    </p:spTree>
    <p:extLst>
      <p:ext uri="{BB962C8B-B14F-4D97-AF65-F5344CB8AC3E}">
        <p14:creationId xmlns:p14="http://schemas.microsoft.com/office/powerpoint/2010/main" val="11436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4AE851C-6282-FDE1-1710-70A48763A54E}"/>
              </a:ext>
            </a:extLst>
          </p:cNvPr>
          <p:cNvSpPr>
            <a:spLocks noGrp="1"/>
          </p:cNvSpPr>
          <p:nvPr>
            <p:ph type="title"/>
          </p:nvPr>
        </p:nvSpPr>
        <p:spPr/>
        <p:txBody>
          <a:bodyPr/>
          <a:lstStyle/>
          <a:p>
            <a:r>
              <a:rPr lang="en-US" dirty="0"/>
              <a:t>Order Matters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062CE80A-C29E-99C1-4C16-7CA311CC2BBD}"/>
                  </a:ext>
                </a:extLst>
              </p:cNvPr>
              <p:cNvSpPr>
                <a:spLocks noGrp="1"/>
              </p:cNvSpPr>
              <p:nvPr>
                <p:ph idx="1"/>
              </p:nvPr>
            </p:nvSpPr>
            <p:spPr>
              <a:ln w="28575">
                <a:noFill/>
              </a:ln>
            </p:spPr>
            <p:txBody>
              <a:bodyPr>
                <a:noAutofit/>
              </a:bodyPr>
              <a:lstStyle/>
              <a:p>
                <a:r>
                  <a:rPr lang="en-US" dirty="0"/>
                  <a:t>Query: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a:p>
                <a:r>
                  <a:rPr lang="en-US" dirty="0"/>
                  <a:t>With elimination ordering </a:t>
                </a:r>
                <a14:m>
                  <m:oMath xmlns:m="http://schemas.openxmlformats.org/officeDocument/2006/math">
                    <m:r>
                      <a:rPr lang="en-US" b="0" i="1" smtClean="0">
                        <a:latin typeface="Cambria Math" panose="02040503050406030204" pitchFamily="18" charset="0"/>
                      </a:rPr>
                      <m:t>𝐴</m:t>
                    </m:r>
                  </m:oMath>
                </a14:m>
                <a:r>
                  <a:rPr lang="en-US" dirty="0"/>
                  <a:t>, </a:t>
                </a:r>
                <a14:m>
                  <m:oMath xmlns:m="http://schemas.openxmlformats.org/officeDocument/2006/math">
                    <m:r>
                      <a:rPr lang="en-US" b="0" i="1" smtClean="0">
                        <a:latin typeface="Cambria Math" panose="02040503050406030204" pitchFamily="18" charset="0"/>
                      </a:rPr>
                      <m:t>𝐵</m:t>
                    </m:r>
                  </m:oMath>
                </a14:m>
                <a:r>
                  <a:rPr lang="en-US" dirty="0"/>
                  <a:t>, </a:t>
                </a:r>
                <a14:m>
                  <m:oMath xmlns:m="http://schemas.openxmlformats.org/officeDocument/2006/math">
                    <m:r>
                      <a:rPr lang="en-US" b="0" i="1" smtClean="0">
                        <a:latin typeface="Cambria Math" panose="02040503050406030204" pitchFamily="18" charset="0"/>
                      </a:rPr>
                      <m:t>𝑍</m:t>
                    </m:r>
                  </m:oMath>
                </a14:m>
                <a:r>
                  <a:rPr lang="en-US" dirty="0"/>
                  <a:t>:</a:t>
                </a:r>
              </a:p>
              <a:p>
                <a:pPr lvl="1">
                  <a:lnSpc>
                    <a:spcPct val="150000"/>
                  </a:lnSpc>
                </a:pP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nary>
                  </m:oMath>
                </a14:m>
                <a:endParaRPr lang="en-US" b="0" dirty="0">
                  <a:ea typeface="Cambria Math" panose="02040503050406030204" pitchFamily="18" charset="0"/>
                </a:endParaRPr>
              </a:p>
              <a:p>
                <a:pPr marL="914400" lvl="2" indent="0">
                  <a:lnSpc>
                    <a:spcPct val="200000"/>
                  </a:lnSpc>
                  <a:buNone/>
                </a:pPr>
                <a:r>
                  <a:rPr lang="en-US" dirty="0"/>
                  <a:t>     </a:t>
                </a:r>
                <a14:m>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𝑧</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𝑏</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𝑏</m:t>
                                </m:r>
                              </m:e>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𝑎</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𝑎</m:t>
                                        </m:r>
                                      </m:e>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𝐶</m:t>
                                        </m:r>
                                      </m:e>
                                      <m:e>
                                        <m:r>
                                          <a:rPr lang="en-US" b="0" i="1" smtClean="0">
                                            <a:latin typeface="Cambria Math" panose="02040503050406030204" pitchFamily="18" charset="0"/>
                                            <a:ea typeface="Cambria Math" panose="02040503050406030204" pitchFamily="18" charset="0"/>
                                          </a:rPr>
                                          <m:t>𝑧</m:t>
                                        </m:r>
                                      </m:e>
                                    </m:d>
                                  </m:e>
                                </m:nary>
                              </m:e>
                            </m:d>
                          </m:e>
                        </m:nary>
                        <m:r>
                          <a:rPr lang="en-US" b="0" i="1" smtClean="0">
                            <a:latin typeface="Cambria Math" panose="02040503050406030204" pitchFamily="18" charset="0"/>
                            <a:ea typeface="Cambria Math" panose="02040503050406030204" pitchFamily="18" charset="0"/>
                          </a:rPr>
                          <m:t>]</m:t>
                        </m:r>
                      </m:e>
                    </m:nary>
                  </m:oMath>
                </a14:m>
                <a:endParaRPr lang="en-US" dirty="0"/>
              </a:p>
              <a:p>
                <a:pPr lvl="1">
                  <a:lnSpc>
                    <a:spcPct val="150000"/>
                  </a:lnSpc>
                </a:pPr>
                <a:r>
                  <a:rPr lang="en-US" dirty="0"/>
                  <a:t>Largest factor has two variables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𝑍</m:t>
                        </m:r>
                      </m:e>
                    </m:d>
                  </m:oMath>
                </a14:m>
                <a:endParaRPr lang="en-US" b="0" dirty="0"/>
              </a:p>
              <a:p>
                <a:r>
                  <a:rPr lang="en-US" dirty="0"/>
                  <a:t>With elimination ordering </a:t>
                </a:r>
                <a14:m>
                  <m:oMath xmlns:m="http://schemas.openxmlformats.org/officeDocument/2006/math">
                    <m:r>
                      <a:rPr lang="en-US" b="0" i="1" smtClean="0">
                        <a:latin typeface="Cambria Math" panose="02040503050406030204" pitchFamily="18" charset="0"/>
                      </a:rPr>
                      <m:t>𝑍</m:t>
                    </m:r>
                  </m:oMath>
                </a14:m>
                <a:r>
                  <a:rPr lang="en-US" dirty="0"/>
                  <a:t>, </a:t>
                </a:r>
                <a14:m>
                  <m:oMath xmlns:m="http://schemas.openxmlformats.org/officeDocument/2006/math">
                    <m:r>
                      <a:rPr lang="en-US" b="0" i="1" smtClean="0">
                        <a:latin typeface="Cambria Math" panose="02040503050406030204" pitchFamily="18" charset="0"/>
                      </a:rPr>
                      <m:t>𝐴</m:t>
                    </m:r>
                  </m:oMath>
                </a14:m>
                <a:r>
                  <a:rPr lang="en-US" dirty="0"/>
                  <a:t>, </a:t>
                </a:r>
                <a14:m>
                  <m:oMath xmlns:m="http://schemas.openxmlformats.org/officeDocument/2006/math">
                    <m:r>
                      <a:rPr lang="en-US" b="0" i="1" smtClean="0">
                        <a:latin typeface="Cambria Math" panose="02040503050406030204" pitchFamily="18" charset="0"/>
                      </a:rPr>
                      <m:t>𝐵</m:t>
                    </m:r>
                  </m:oMath>
                </a14:m>
                <a:r>
                  <a:rPr lang="en-US" dirty="0"/>
                  <a:t>:</a:t>
                </a:r>
              </a:p>
              <a:p>
                <a:pPr lvl="1">
                  <a:lnSpc>
                    <a:spcPct val="150000"/>
                  </a:lnSpc>
                </a:pP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𝑏</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nary>
                  </m:oMath>
                </a14:m>
                <a:endParaRPr lang="en-US" b="0" dirty="0">
                  <a:ea typeface="Cambria Math" panose="02040503050406030204" pitchFamily="18" charset="0"/>
                </a:endParaRPr>
              </a:p>
              <a:p>
                <a:pPr marL="457200" lvl="1" indent="0">
                  <a:lnSpc>
                    <a:spcPct val="200000"/>
                  </a:lnSpc>
                  <a:buNone/>
                </a:pPr>
                <a:r>
                  <a:rPr lang="en-US"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𝑏</m:t>
                        </m:r>
                      </m:sub>
                      <m:sup/>
                      <m:e>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𝑎</m:t>
                            </m:r>
                          </m:sub>
                          <m:sup/>
                          <m:e>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𝑧</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𝑎</m:t>
                                    </m:r>
                                  </m:e>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𝑏</m:t>
                                    </m:r>
                                  </m:e>
                                  <m:e>
                                    <m:r>
                                      <a:rPr lang="en-US" b="0" i="1" smtClean="0">
                                        <a:latin typeface="Cambria Math" panose="02040503050406030204" pitchFamily="18" charset="0"/>
                                        <a:ea typeface="Cambria Math" panose="02040503050406030204" pitchFamily="18" charset="0"/>
                                      </a:rPr>
                                      <m:t>𝑧</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nary>
                            <m:r>
                              <a:rPr lang="en-US" b="0" i="1" smtClean="0">
                                <a:latin typeface="Cambria Math" panose="02040503050406030204" pitchFamily="18" charset="0"/>
                                <a:ea typeface="Cambria Math" panose="02040503050406030204" pitchFamily="18" charset="0"/>
                              </a:rPr>
                              <m:t>]</m:t>
                            </m:r>
                          </m:e>
                        </m:nary>
                        <m:r>
                          <a:rPr lang="en-US" b="0" i="1" smtClean="0">
                            <a:latin typeface="Cambria Math" panose="02040503050406030204" pitchFamily="18" charset="0"/>
                            <a:ea typeface="Cambria Math" panose="02040503050406030204" pitchFamily="18" charset="0"/>
                          </a:rPr>
                          <m:t>]</m:t>
                        </m:r>
                      </m:e>
                    </m:nary>
                  </m:oMath>
                </a14:m>
                <a:endParaRPr lang="en-US" dirty="0"/>
              </a:p>
            </p:txBody>
          </p:sp>
        </mc:Choice>
        <mc:Fallback xmlns="">
          <p:sp>
            <p:nvSpPr>
              <p:cNvPr id="7" name="Content Placeholder 6">
                <a:extLst>
                  <a:ext uri="{FF2B5EF4-FFF2-40B4-BE49-F238E27FC236}">
                    <a16:creationId xmlns:a16="http://schemas.microsoft.com/office/drawing/2014/main" id="{062CE80A-C29E-99C1-4C16-7CA311CC2BBD}"/>
                  </a:ext>
                </a:extLst>
              </p:cNvPr>
              <p:cNvSpPr>
                <a:spLocks noGrp="1" noRot="1" noChangeAspect="1" noMove="1" noResize="1" noEditPoints="1" noAdjustHandles="1" noChangeArrowheads="1" noChangeShapeType="1" noTextEdit="1"/>
              </p:cNvSpPr>
              <p:nvPr>
                <p:ph idx="1"/>
              </p:nvPr>
            </p:nvSpPr>
            <p:spPr>
              <a:blipFill>
                <a:blip r:embed="rId2"/>
                <a:stretch>
                  <a:fillRect l="-794" b="-14325"/>
                </a:stretch>
              </a:blipFill>
              <a:ln w="28575">
                <a:noFill/>
              </a:ln>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5E97EA2-8030-502C-0689-39DB15BC48B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CD25AB8-B033-8D72-08C8-6BFA23927F30}"/>
              </a:ext>
            </a:extLst>
          </p:cNvPr>
          <p:cNvSpPr>
            <a:spLocks noGrp="1"/>
          </p:cNvSpPr>
          <p:nvPr>
            <p:ph type="sldNum" sz="quarter" idx="12"/>
          </p:nvPr>
        </p:nvSpPr>
        <p:spPr/>
        <p:txBody>
          <a:bodyPr/>
          <a:lstStyle/>
          <a:p>
            <a:fld id="{0C6CD854-DD62-6C4B-87F1-66B34D688D3F}" type="slidenum">
              <a:rPr lang="en-US" smtClean="0"/>
              <a:t>30</a:t>
            </a:fld>
            <a:endParaRPr lang="en-US"/>
          </a:p>
        </p:txBody>
      </p:sp>
      <p:cxnSp>
        <p:nvCxnSpPr>
          <p:cNvPr id="8" name="Straight Arrow Connector 7">
            <a:extLst>
              <a:ext uri="{FF2B5EF4-FFF2-40B4-BE49-F238E27FC236}">
                <a16:creationId xmlns:a16="http://schemas.microsoft.com/office/drawing/2014/main" id="{A9ED541A-F22C-804D-10E6-77BA225D91C5}"/>
              </a:ext>
              <a:ext uri="{C183D7F6-B498-43B3-948B-1728B52AA6E4}">
                <adec:decorative xmlns:adec="http://schemas.microsoft.com/office/drawing/2017/decorative" val="1"/>
              </a:ext>
            </a:extLst>
          </p:cNvPr>
          <p:cNvCxnSpPr>
            <a:cxnSpLocks/>
            <a:stCxn id="12" idx="4"/>
            <a:endCxn id="20" idx="0"/>
          </p:cNvCxnSpPr>
          <p:nvPr/>
        </p:nvCxnSpPr>
        <p:spPr>
          <a:xfrm>
            <a:off x="9847292" y="2351731"/>
            <a:ext cx="5274" cy="7099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EC10BB5E-3262-8612-173E-5540496EF6E2}"/>
              </a:ext>
              <a:ext uri="{C183D7F6-B498-43B3-948B-1728B52AA6E4}">
                <adec:decorative xmlns:adec="http://schemas.microsoft.com/office/drawing/2017/decorative" val="1"/>
              </a:ext>
            </a:extLst>
          </p:cNvPr>
          <p:cNvCxnSpPr>
            <a:stCxn id="12" idx="5"/>
            <a:endCxn id="15" idx="1"/>
          </p:cNvCxnSpPr>
          <p:nvPr/>
        </p:nvCxnSpPr>
        <p:spPr>
          <a:xfrm>
            <a:off x="10170581" y="2217820"/>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EA534B8E-878B-EBC9-4426-27C06BB17646}"/>
              </a:ext>
              <a:ext uri="{C183D7F6-B498-43B3-948B-1728B52AA6E4}">
                <adec:decorative xmlns:adec="http://schemas.microsoft.com/office/drawing/2017/decorative" val="1"/>
              </a:ext>
            </a:extLst>
          </p:cNvPr>
          <p:cNvCxnSpPr>
            <a:stCxn id="12" idx="3"/>
            <a:endCxn id="18" idx="7"/>
          </p:cNvCxnSpPr>
          <p:nvPr/>
        </p:nvCxnSpPr>
        <p:spPr>
          <a:xfrm flipH="1">
            <a:off x="8627403" y="2217820"/>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1" name="Group 10" descr="Node A">
            <a:extLst>
              <a:ext uri="{FF2B5EF4-FFF2-40B4-BE49-F238E27FC236}">
                <a16:creationId xmlns:a16="http://schemas.microsoft.com/office/drawing/2014/main" id="{354193C8-FFFD-E08D-446A-F82735BE4115}"/>
              </a:ext>
            </a:extLst>
          </p:cNvPr>
          <p:cNvGrpSpPr/>
          <p:nvPr/>
        </p:nvGrpSpPr>
        <p:grpSpPr>
          <a:xfrm>
            <a:off x="9390092" y="1437331"/>
            <a:ext cx="914400" cy="914400"/>
            <a:chOff x="3335437" y="3336401"/>
            <a:chExt cx="914400" cy="914400"/>
          </a:xfrm>
        </p:grpSpPr>
        <p:sp>
          <p:nvSpPr>
            <p:cNvPr id="12" name="Oval 11">
              <a:extLst>
                <a:ext uri="{FF2B5EF4-FFF2-40B4-BE49-F238E27FC236}">
                  <a16:creationId xmlns:a16="http://schemas.microsoft.com/office/drawing/2014/main" id="{95054C1A-3E3E-7074-E486-25D787669007}"/>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1403AD7-AB1B-4166-29B0-C2D3D4433964}"/>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𝒁</m:t>
                        </m:r>
                      </m:oMath>
                    </m:oMathPara>
                  </a14:m>
                  <a:endParaRPr lang="en-US" sz="2400" b="1" i="1" dirty="0">
                    <a:solidFill>
                      <a:schemeClr val="accent2"/>
                    </a:solidFill>
                  </a:endParaRPr>
                </a:p>
              </p:txBody>
            </p:sp>
          </mc:Choice>
          <mc:Fallback xmlns="">
            <p:sp>
              <p:nvSpPr>
                <p:cNvPr id="13" name="TextBox 12">
                  <a:extLst>
                    <a:ext uri="{FF2B5EF4-FFF2-40B4-BE49-F238E27FC236}">
                      <a16:creationId xmlns:a16="http://schemas.microsoft.com/office/drawing/2014/main" id="{D1403AD7-AB1B-4166-29B0-C2D3D4433964}"/>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3"/>
                  <a:stretch>
                    <a:fillRect/>
                  </a:stretch>
                </a:blipFill>
              </p:spPr>
              <p:txBody>
                <a:bodyPr/>
                <a:lstStyle/>
                <a:p>
                  <a:r>
                    <a:rPr lang="en-US">
                      <a:noFill/>
                    </a:rPr>
                    <a:t> </a:t>
                  </a:r>
                </a:p>
              </p:txBody>
            </p:sp>
          </mc:Fallback>
        </mc:AlternateContent>
      </p:grpSp>
      <p:grpSp>
        <p:nvGrpSpPr>
          <p:cNvPr id="14" name="Group 13" descr="Node M">
            <a:extLst>
              <a:ext uri="{FF2B5EF4-FFF2-40B4-BE49-F238E27FC236}">
                <a16:creationId xmlns:a16="http://schemas.microsoft.com/office/drawing/2014/main" id="{22BF4EDA-EBA5-123B-26D5-33E70816D82A}"/>
              </a:ext>
            </a:extLst>
          </p:cNvPr>
          <p:cNvGrpSpPr/>
          <p:nvPr/>
        </p:nvGrpSpPr>
        <p:grpSpPr>
          <a:xfrm>
            <a:off x="10933268" y="3068254"/>
            <a:ext cx="914400" cy="914400"/>
            <a:chOff x="4878613" y="4967324"/>
            <a:chExt cx="914400" cy="914400"/>
          </a:xfrm>
        </p:grpSpPr>
        <p:sp>
          <p:nvSpPr>
            <p:cNvPr id="15" name="Oval 14">
              <a:extLst>
                <a:ext uri="{FF2B5EF4-FFF2-40B4-BE49-F238E27FC236}">
                  <a16:creationId xmlns:a16="http://schemas.microsoft.com/office/drawing/2014/main" id="{FD8F2588-86E0-9283-06A5-E0CF90E96A1F}"/>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1193150-8EAE-9890-316A-3DE6AF0467BB}"/>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𝑪</m:t>
                        </m:r>
                      </m:oMath>
                    </m:oMathPara>
                  </a14:m>
                  <a:endParaRPr lang="en-US" sz="2400" b="1" i="1" dirty="0">
                    <a:solidFill>
                      <a:schemeClr val="accent1"/>
                    </a:solidFill>
                  </a:endParaRPr>
                </a:p>
              </p:txBody>
            </p:sp>
          </mc:Choice>
          <mc:Fallback xmlns="">
            <p:sp>
              <p:nvSpPr>
                <p:cNvPr id="16" name="TextBox 15">
                  <a:extLst>
                    <a:ext uri="{FF2B5EF4-FFF2-40B4-BE49-F238E27FC236}">
                      <a16:creationId xmlns:a16="http://schemas.microsoft.com/office/drawing/2014/main" id="{71193150-8EAE-9890-316A-3DE6AF0467BB}"/>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17" name="Group 16" descr="Node J">
            <a:extLst>
              <a:ext uri="{FF2B5EF4-FFF2-40B4-BE49-F238E27FC236}">
                <a16:creationId xmlns:a16="http://schemas.microsoft.com/office/drawing/2014/main" id="{328D2ED8-9716-FEA5-29F3-F773514F17FC}"/>
              </a:ext>
            </a:extLst>
          </p:cNvPr>
          <p:cNvGrpSpPr/>
          <p:nvPr/>
        </p:nvGrpSpPr>
        <p:grpSpPr>
          <a:xfrm>
            <a:off x="7846914" y="3068254"/>
            <a:ext cx="914400" cy="914400"/>
            <a:chOff x="1792259" y="4967324"/>
            <a:chExt cx="914400" cy="914400"/>
          </a:xfrm>
        </p:grpSpPr>
        <p:sp>
          <p:nvSpPr>
            <p:cNvPr id="18" name="Oval 17">
              <a:extLst>
                <a:ext uri="{FF2B5EF4-FFF2-40B4-BE49-F238E27FC236}">
                  <a16:creationId xmlns:a16="http://schemas.microsoft.com/office/drawing/2014/main" id="{1C2C3030-7963-D6D8-728A-DA5D64766AED}"/>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4D5AA14-E4DE-8C6D-1C4A-872212EFC38D}"/>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𝑨</m:t>
                        </m:r>
                      </m:oMath>
                    </m:oMathPara>
                  </a14:m>
                  <a:endParaRPr lang="en-US" sz="2400" b="1" i="1" dirty="0">
                    <a:solidFill>
                      <a:schemeClr val="accent1"/>
                    </a:solidFill>
                  </a:endParaRPr>
                </a:p>
              </p:txBody>
            </p:sp>
          </mc:Choice>
          <mc:Fallback xmlns="">
            <p:sp>
              <p:nvSpPr>
                <p:cNvPr id="19" name="TextBox 18">
                  <a:extLst>
                    <a:ext uri="{FF2B5EF4-FFF2-40B4-BE49-F238E27FC236}">
                      <a16:creationId xmlns:a16="http://schemas.microsoft.com/office/drawing/2014/main" id="{B4D5AA14-E4DE-8C6D-1C4A-872212EFC38D}"/>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5"/>
                  <a:stretch>
                    <a:fillRect/>
                  </a:stretch>
                </a:blipFill>
              </p:spPr>
              <p:txBody>
                <a:bodyPr/>
                <a:lstStyle/>
                <a:p>
                  <a:r>
                    <a:rPr lang="en-US">
                      <a:noFill/>
                    </a:rPr>
                    <a:t> </a:t>
                  </a:r>
                </a:p>
              </p:txBody>
            </p:sp>
          </mc:Fallback>
        </mc:AlternateContent>
      </p:grpSp>
      <p:sp>
        <p:nvSpPr>
          <p:cNvPr id="20" name="Oval 19">
            <a:extLst>
              <a:ext uri="{FF2B5EF4-FFF2-40B4-BE49-F238E27FC236}">
                <a16:creationId xmlns:a16="http://schemas.microsoft.com/office/drawing/2014/main" id="{57D3D27B-2961-ACA5-DE47-66C60FC4169B}"/>
              </a:ext>
              <a:ext uri="{C183D7F6-B498-43B3-948B-1728B52AA6E4}">
                <adec:decorative xmlns:adec="http://schemas.microsoft.com/office/drawing/2017/decorative" val="1"/>
              </a:ext>
            </a:extLst>
          </p:cNvPr>
          <p:cNvSpPr/>
          <p:nvPr/>
        </p:nvSpPr>
        <p:spPr>
          <a:xfrm>
            <a:off x="9395366" y="3061669"/>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E5A8EFD-CED3-E701-2998-E92A28FBA44C}"/>
                  </a:ext>
                </a:extLst>
              </p:cNvPr>
              <p:cNvSpPr txBox="1"/>
              <p:nvPr/>
            </p:nvSpPr>
            <p:spPr>
              <a:xfrm>
                <a:off x="9618354" y="3306493"/>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𝑩</m:t>
                      </m:r>
                    </m:oMath>
                  </m:oMathPara>
                </a14:m>
                <a:endParaRPr lang="en-US" sz="2400" b="1" i="1" dirty="0">
                  <a:solidFill>
                    <a:schemeClr val="accent1"/>
                  </a:solidFill>
                </a:endParaRPr>
              </a:p>
            </p:txBody>
          </p:sp>
        </mc:Choice>
        <mc:Fallback xmlns="">
          <p:sp>
            <p:nvSpPr>
              <p:cNvPr id="21" name="TextBox 20">
                <a:extLst>
                  <a:ext uri="{FF2B5EF4-FFF2-40B4-BE49-F238E27FC236}">
                    <a16:creationId xmlns:a16="http://schemas.microsoft.com/office/drawing/2014/main" id="{1E5A8EFD-CED3-E701-2998-E92A28FBA44C}"/>
                  </a:ext>
                </a:extLst>
              </p:cNvPr>
              <p:cNvSpPr txBox="1">
                <a:spLocks noRot="1" noChangeAspect="1" noMove="1" noResize="1" noEditPoints="1" noAdjustHandles="1" noChangeArrowheads="1" noChangeShapeType="1" noTextEdit="1"/>
              </p:cNvSpPr>
              <p:nvPr/>
            </p:nvSpPr>
            <p:spPr>
              <a:xfrm>
                <a:off x="9618354" y="3306493"/>
                <a:ext cx="496134" cy="461665"/>
              </a:xfrm>
              <a:prstGeom prst="rect">
                <a:avLst/>
              </a:prstGeom>
              <a:blipFill>
                <a:blip r:embed="rId6"/>
                <a:stretch>
                  <a:fillRect/>
                </a:stretch>
              </a:blipFill>
            </p:spPr>
            <p:txBody>
              <a:bodyPr/>
              <a:lstStyle/>
              <a:p>
                <a:r>
                  <a:rPr lang="en-US">
                    <a:noFill/>
                  </a:rPr>
                  <a:t> </a:t>
                </a:r>
              </a:p>
            </p:txBody>
          </p:sp>
        </mc:Fallback>
      </mc:AlternateContent>
      <p:sp>
        <p:nvSpPr>
          <p:cNvPr id="22" name="Rounded Rectangle 21">
            <a:extLst>
              <a:ext uri="{FF2B5EF4-FFF2-40B4-BE49-F238E27FC236}">
                <a16:creationId xmlns:a16="http://schemas.microsoft.com/office/drawing/2014/main" id="{B6B4E5BA-5C91-950C-B4E7-ECA9D9194D88}"/>
              </a:ext>
              <a:ext uri="{C183D7F6-B498-43B3-948B-1728B52AA6E4}">
                <adec:decorative xmlns:adec="http://schemas.microsoft.com/office/drawing/2017/decorative" val="1"/>
              </a:ext>
            </a:extLst>
          </p:cNvPr>
          <p:cNvSpPr/>
          <p:nvPr/>
        </p:nvSpPr>
        <p:spPr>
          <a:xfrm>
            <a:off x="4327451" y="3519384"/>
            <a:ext cx="2020186" cy="437700"/>
          </a:xfrm>
          <a:prstGeom prst="roundRect">
            <a:avLst>
              <a:gd name="adj" fmla="val 6950"/>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98A25AD-483C-66C9-3688-6BA92BC8B85B}"/>
                  </a:ext>
                </a:extLst>
              </p:cNvPr>
              <p:cNvSpPr txBox="1"/>
              <p:nvPr/>
            </p:nvSpPr>
            <p:spPr>
              <a:xfrm>
                <a:off x="6347637" y="1858718"/>
                <a:ext cx="10038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𝑓</m:t>
                          </m:r>
                        </m:e>
                        <m:sub>
                          <m:r>
                            <a:rPr lang="en-US" b="0" i="1" smtClean="0">
                              <a:solidFill>
                                <a:schemeClr val="accent2"/>
                              </a:solidFill>
                              <a:latin typeface="Cambria Math" panose="02040503050406030204" pitchFamily="18" charset="0"/>
                            </a:rPr>
                            <m:t>1</m:t>
                          </m:r>
                        </m:sub>
                      </m:sSub>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𝐶</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𝑍</m:t>
                      </m:r>
                      <m:r>
                        <a:rPr lang="en-US" b="0" i="1" smtClean="0">
                          <a:solidFill>
                            <a:schemeClr val="accent2"/>
                          </a:solidFill>
                          <a:latin typeface="Cambria Math" panose="02040503050406030204" pitchFamily="18" charset="0"/>
                        </a:rPr>
                        <m:t>)</m:t>
                      </m:r>
                    </m:oMath>
                  </m:oMathPara>
                </a14:m>
                <a:endParaRPr lang="en-US" dirty="0">
                  <a:solidFill>
                    <a:schemeClr val="accent2"/>
                  </a:solidFill>
                </a:endParaRPr>
              </a:p>
            </p:txBody>
          </p:sp>
        </mc:Choice>
        <mc:Fallback xmlns="">
          <p:sp>
            <p:nvSpPr>
              <p:cNvPr id="23" name="TextBox 22">
                <a:extLst>
                  <a:ext uri="{FF2B5EF4-FFF2-40B4-BE49-F238E27FC236}">
                    <a16:creationId xmlns:a16="http://schemas.microsoft.com/office/drawing/2014/main" id="{198A25AD-483C-66C9-3688-6BA92BC8B85B}"/>
                  </a:ext>
                </a:extLst>
              </p:cNvPr>
              <p:cNvSpPr txBox="1">
                <a:spLocks noRot="1" noChangeAspect="1" noMove="1" noResize="1" noEditPoints="1" noAdjustHandles="1" noChangeArrowheads="1" noChangeShapeType="1" noTextEdit="1"/>
              </p:cNvSpPr>
              <p:nvPr/>
            </p:nvSpPr>
            <p:spPr>
              <a:xfrm>
                <a:off x="6347637" y="1858718"/>
                <a:ext cx="1003801" cy="369332"/>
              </a:xfrm>
              <a:prstGeom prst="rect">
                <a:avLst/>
              </a:prstGeom>
              <a:blipFill>
                <a:blip r:embed="rId7"/>
                <a:stretch>
                  <a:fillRect b="-10000"/>
                </a:stretch>
              </a:blipFill>
            </p:spPr>
            <p:txBody>
              <a:bodyPr/>
              <a:lstStyle/>
              <a:p>
                <a:r>
                  <a:rPr lang="en-US">
                    <a:noFill/>
                  </a:rPr>
                  <a:t> </a:t>
                </a:r>
              </a:p>
            </p:txBody>
          </p:sp>
        </mc:Fallback>
      </mc:AlternateContent>
      <p:sp>
        <p:nvSpPr>
          <p:cNvPr id="24" name="Rounded Rectangle 23">
            <a:extLst>
              <a:ext uri="{FF2B5EF4-FFF2-40B4-BE49-F238E27FC236}">
                <a16:creationId xmlns:a16="http://schemas.microsoft.com/office/drawing/2014/main" id="{2FF2CAF8-EE57-5600-3A7B-3436E0204084}"/>
              </a:ext>
              <a:ext uri="{C183D7F6-B498-43B3-948B-1728B52AA6E4}">
                <adec:decorative xmlns:adec="http://schemas.microsoft.com/office/drawing/2017/decorative" val="1"/>
              </a:ext>
            </a:extLst>
          </p:cNvPr>
          <p:cNvSpPr/>
          <p:nvPr/>
        </p:nvSpPr>
        <p:spPr>
          <a:xfrm>
            <a:off x="3157870" y="3480114"/>
            <a:ext cx="3223119" cy="508869"/>
          </a:xfrm>
          <a:prstGeom prst="roundRect">
            <a:avLst>
              <a:gd name="adj" fmla="val 6950"/>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708EBCCE-D1B7-DC92-29C8-345C72108389}"/>
              </a:ext>
              <a:ext uri="{C183D7F6-B498-43B3-948B-1728B52AA6E4}">
                <adec:decorative xmlns:adec="http://schemas.microsoft.com/office/drawing/2017/decorative" val="1"/>
              </a:ext>
            </a:extLst>
          </p:cNvPr>
          <p:cNvSpPr/>
          <p:nvPr/>
        </p:nvSpPr>
        <p:spPr>
          <a:xfrm>
            <a:off x="2211571" y="3448215"/>
            <a:ext cx="4203299" cy="581019"/>
          </a:xfrm>
          <a:prstGeom prst="roundRect">
            <a:avLst>
              <a:gd name="adj" fmla="val 6950"/>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B362837-4720-EBF3-6A6C-BAA3B690F256}"/>
                  </a:ext>
                </a:extLst>
              </p:cNvPr>
              <p:cNvSpPr txBox="1"/>
              <p:nvPr/>
            </p:nvSpPr>
            <p:spPr>
              <a:xfrm>
                <a:off x="6347636" y="2301153"/>
                <a:ext cx="100912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3"/>
                              </a:solidFill>
                              <a:latin typeface="Cambria Math" panose="02040503050406030204" pitchFamily="18" charset="0"/>
                            </a:rPr>
                          </m:ctrlPr>
                        </m:sSubPr>
                        <m:e>
                          <m:r>
                            <a:rPr lang="en-US" b="0" i="1" smtClean="0">
                              <a:solidFill>
                                <a:schemeClr val="accent3"/>
                              </a:solidFill>
                              <a:latin typeface="Cambria Math" panose="02040503050406030204" pitchFamily="18" charset="0"/>
                            </a:rPr>
                            <m:t>𝑓</m:t>
                          </m:r>
                        </m:e>
                        <m:sub>
                          <m:r>
                            <a:rPr lang="en-US" b="0" i="1" smtClean="0">
                              <a:solidFill>
                                <a:schemeClr val="accent3"/>
                              </a:solidFill>
                              <a:latin typeface="Cambria Math" panose="02040503050406030204" pitchFamily="18" charset="0"/>
                            </a:rPr>
                            <m:t>2</m:t>
                          </m:r>
                        </m:sub>
                      </m:sSub>
                      <m:r>
                        <a:rPr lang="en-US" b="0" i="1" smtClean="0">
                          <a:solidFill>
                            <a:schemeClr val="accent3"/>
                          </a:solidFill>
                          <a:latin typeface="Cambria Math" panose="02040503050406030204" pitchFamily="18" charset="0"/>
                        </a:rPr>
                        <m:t>(</m:t>
                      </m:r>
                      <m:r>
                        <a:rPr lang="en-US" b="0" i="1" smtClean="0">
                          <a:solidFill>
                            <a:schemeClr val="accent3"/>
                          </a:solidFill>
                          <a:latin typeface="Cambria Math" panose="02040503050406030204" pitchFamily="18" charset="0"/>
                        </a:rPr>
                        <m:t>𝐶</m:t>
                      </m:r>
                      <m:r>
                        <a:rPr lang="en-US" b="0" i="1" smtClean="0">
                          <a:solidFill>
                            <a:schemeClr val="accent3"/>
                          </a:solidFill>
                          <a:latin typeface="Cambria Math" panose="02040503050406030204" pitchFamily="18" charset="0"/>
                        </a:rPr>
                        <m:t>,</m:t>
                      </m:r>
                      <m:r>
                        <a:rPr lang="en-US" b="0" i="1" smtClean="0">
                          <a:solidFill>
                            <a:schemeClr val="accent3"/>
                          </a:solidFill>
                          <a:latin typeface="Cambria Math" panose="02040503050406030204" pitchFamily="18" charset="0"/>
                        </a:rPr>
                        <m:t>𝑍</m:t>
                      </m:r>
                      <m:r>
                        <a:rPr lang="en-US" b="0" i="1" smtClean="0">
                          <a:solidFill>
                            <a:schemeClr val="accent3"/>
                          </a:solidFill>
                          <a:latin typeface="Cambria Math" panose="02040503050406030204" pitchFamily="18" charset="0"/>
                        </a:rPr>
                        <m:t>)</m:t>
                      </m:r>
                    </m:oMath>
                  </m:oMathPara>
                </a14:m>
                <a:endParaRPr lang="en-US" dirty="0">
                  <a:solidFill>
                    <a:schemeClr val="accent3"/>
                  </a:solidFill>
                </a:endParaRPr>
              </a:p>
            </p:txBody>
          </p:sp>
        </mc:Choice>
        <mc:Fallback xmlns="">
          <p:sp>
            <p:nvSpPr>
              <p:cNvPr id="26" name="TextBox 25">
                <a:extLst>
                  <a:ext uri="{FF2B5EF4-FFF2-40B4-BE49-F238E27FC236}">
                    <a16:creationId xmlns:a16="http://schemas.microsoft.com/office/drawing/2014/main" id="{0B362837-4720-EBF3-6A6C-BAA3B690F256}"/>
                  </a:ext>
                </a:extLst>
              </p:cNvPr>
              <p:cNvSpPr txBox="1">
                <a:spLocks noRot="1" noChangeAspect="1" noMove="1" noResize="1" noEditPoints="1" noAdjustHandles="1" noChangeArrowheads="1" noChangeShapeType="1" noTextEdit="1"/>
              </p:cNvSpPr>
              <p:nvPr/>
            </p:nvSpPr>
            <p:spPr>
              <a:xfrm>
                <a:off x="6347636" y="2301153"/>
                <a:ext cx="1009122" cy="369332"/>
              </a:xfrm>
              <a:prstGeom prst="rect">
                <a:avLst/>
              </a:prstGeom>
              <a:blipFill>
                <a:blip r:embed="rId8"/>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5349E64-0FAD-4019-DEEF-564727532BA2}"/>
                  </a:ext>
                </a:extLst>
              </p:cNvPr>
              <p:cNvSpPr txBox="1"/>
              <p:nvPr/>
            </p:nvSpPr>
            <p:spPr>
              <a:xfrm>
                <a:off x="6352047" y="2743588"/>
                <a:ext cx="78066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1"/>
                              </a:solidFill>
                              <a:latin typeface="Cambria Math" panose="02040503050406030204" pitchFamily="18" charset="0"/>
                            </a:rPr>
                          </m:ctrlPr>
                        </m:sSubPr>
                        <m:e>
                          <m:r>
                            <a:rPr lang="en-US" b="0" i="1" smtClean="0">
                              <a:solidFill>
                                <a:schemeClr val="accent1"/>
                              </a:solidFill>
                              <a:latin typeface="Cambria Math" panose="02040503050406030204" pitchFamily="18" charset="0"/>
                            </a:rPr>
                            <m:t>𝑓</m:t>
                          </m:r>
                        </m:e>
                        <m:sub>
                          <m:r>
                            <a:rPr lang="en-US" b="0" i="1" smtClean="0">
                              <a:solidFill>
                                <a:schemeClr val="accent1"/>
                              </a:solidFill>
                              <a:latin typeface="Cambria Math" panose="02040503050406030204" pitchFamily="18" charset="0"/>
                            </a:rPr>
                            <m:t>3</m:t>
                          </m:r>
                        </m:sub>
                      </m:sSub>
                      <m:r>
                        <a:rPr lang="en-US" b="0" i="1" smtClean="0">
                          <a:solidFill>
                            <a:schemeClr val="accent1"/>
                          </a:solidFill>
                          <a:latin typeface="Cambria Math" panose="02040503050406030204" pitchFamily="18" charset="0"/>
                        </a:rPr>
                        <m:t>(</m:t>
                      </m:r>
                      <m:r>
                        <a:rPr lang="en-US" b="0" i="1" smtClean="0">
                          <a:solidFill>
                            <a:schemeClr val="accent1"/>
                          </a:solidFill>
                          <a:latin typeface="Cambria Math" panose="02040503050406030204" pitchFamily="18" charset="0"/>
                        </a:rPr>
                        <m:t>𝐶</m:t>
                      </m:r>
                      <m:r>
                        <a:rPr lang="en-US" b="0" i="1" smtClean="0">
                          <a:solidFill>
                            <a:schemeClr val="accent1"/>
                          </a:solidFill>
                          <a:latin typeface="Cambria Math" panose="02040503050406030204" pitchFamily="18" charset="0"/>
                        </a:rPr>
                        <m:t>)</m:t>
                      </m:r>
                    </m:oMath>
                  </m:oMathPara>
                </a14:m>
                <a:endParaRPr lang="en-US" dirty="0">
                  <a:solidFill>
                    <a:schemeClr val="accent1"/>
                  </a:solidFill>
                </a:endParaRPr>
              </a:p>
            </p:txBody>
          </p:sp>
        </mc:Choice>
        <mc:Fallback xmlns="">
          <p:sp>
            <p:nvSpPr>
              <p:cNvPr id="27" name="TextBox 26">
                <a:extLst>
                  <a:ext uri="{FF2B5EF4-FFF2-40B4-BE49-F238E27FC236}">
                    <a16:creationId xmlns:a16="http://schemas.microsoft.com/office/drawing/2014/main" id="{15349E64-0FAD-4019-DEEF-564727532BA2}"/>
                  </a:ext>
                </a:extLst>
              </p:cNvPr>
              <p:cNvSpPr txBox="1">
                <a:spLocks noRot="1" noChangeAspect="1" noMove="1" noResize="1" noEditPoints="1" noAdjustHandles="1" noChangeArrowheads="1" noChangeShapeType="1" noTextEdit="1"/>
              </p:cNvSpPr>
              <p:nvPr/>
            </p:nvSpPr>
            <p:spPr>
              <a:xfrm>
                <a:off x="6352047" y="2743588"/>
                <a:ext cx="780663" cy="369332"/>
              </a:xfrm>
              <a:prstGeom prst="rect">
                <a:avLst/>
              </a:prstGeom>
              <a:blipFill>
                <a:blip r:embed="rId9"/>
                <a:stretch>
                  <a:fillRect b="-10000"/>
                </a:stretch>
              </a:blipFill>
            </p:spPr>
            <p:txBody>
              <a:bodyPr/>
              <a:lstStyle/>
              <a:p>
                <a:r>
                  <a:rPr lang="en-US">
                    <a:noFill/>
                  </a:rPr>
                  <a:t> </a:t>
                </a:r>
              </a:p>
            </p:txBody>
          </p:sp>
        </mc:Fallback>
      </mc:AlternateContent>
      <p:sp>
        <p:nvSpPr>
          <p:cNvPr id="28" name="Rounded Rectangle 27">
            <a:extLst>
              <a:ext uri="{FF2B5EF4-FFF2-40B4-BE49-F238E27FC236}">
                <a16:creationId xmlns:a16="http://schemas.microsoft.com/office/drawing/2014/main" id="{6F00C62C-DEC0-4031-6C0B-F714D6D6229A}"/>
              </a:ext>
              <a:ext uri="{C183D7F6-B498-43B3-948B-1728B52AA6E4}">
                <adec:decorative xmlns:adec="http://schemas.microsoft.com/office/drawing/2017/decorative" val="1"/>
              </a:ext>
            </a:extLst>
          </p:cNvPr>
          <p:cNvSpPr/>
          <p:nvPr/>
        </p:nvSpPr>
        <p:spPr>
          <a:xfrm>
            <a:off x="2863701" y="5808603"/>
            <a:ext cx="3398875" cy="437700"/>
          </a:xfrm>
          <a:prstGeom prst="roundRect">
            <a:avLst>
              <a:gd name="adj" fmla="val 6950"/>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B69D7513-F4BD-A3A9-1021-97505985889E}"/>
              </a:ext>
              <a:ext uri="{C183D7F6-B498-43B3-948B-1728B52AA6E4}">
                <adec:decorative xmlns:adec="http://schemas.microsoft.com/office/drawing/2017/decorative" val="1"/>
              </a:ext>
            </a:extLst>
          </p:cNvPr>
          <p:cNvSpPr/>
          <p:nvPr/>
        </p:nvSpPr>
        <p:spPr>
          <a:xfrm>
            <a:off x="2512828" y="5778139"/>
            <a:ext cx="3829971" cy="508869"/>
          </a:xfrm>
          <a:prstGeom prst="roundRect">
            <a:avLst>
              <a:gd name="adj" fmla="val 6950"/>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a:extLst>
              <a:ext uri="{FF2B5EF4-FFF2-40B4-BE49-F238E27FC236}">
                <a16:creationId xmlns:a16="http://schemas.microsoft.com/office/drawing/2014/main" id="{62DBA33A-B2A4-470D-86F0-E628193E3FC0}"/>
              </a:ext>
              <a:ext uri="{C183D7F6-B498-43B3-948B-1728B52AA6E4}">
                <adec:decorative xmlns:adec="http://schemas.microsoft.com/office/drawing/2017/decorative" val="1"/>
              </a:ext>
            </a:extLst>
          </p:cNvPr>
          <p:cNvSpPr/>
          <p:nvPr/>
        </p:nvSpPr>
        <p:spPr>
          <a:xfrm>
            <a:off x="2225802" y="5736943"/>
            <a:ext cx="4155188" cy="581019"/>
          </a:xfrm>
          <a:prstGeom prst="roundRect">
            <a:avLst>
              <a:gd name="adj" fmla="val 6950"/>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C719F1C-6237-64C9-BFCE-076696BB7214}"/>
                  </a:ext>
                </a:extLst>
              </p:cNvPr>
              <p:cNvSpPr txBox="1"/>
              <p:nvPr/>
            </p:nvSpPr>
            <p:spPr>
              <a:xfrm>
                <a:off x="6342317" y="4469057"/>
                <a:ext cx="125508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𝑓</m:t>
                          </m:r>
                        </m:e>
                        <m:sub>
                          <m:r>
                            <a:rPr lang="en-US" b="0" i="1" smtClean="0">
                              <a:solidFill>
                                <a:schemeClr val="accent2"/>
                              </a:solidFill>
                              <a:latin typeface="Cambria Math" panose="02040503050406030204" pitchFamily="18" charset="0"/>
                            </a:rPr>
                            <m:t>1</m:t>
                          </m:r>
                        </m:sub>
                      </m:sSub>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𝐴</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𝐵</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𝐶</m:t>
                      </m:r>
                      <m:r>
                        <a:rPr lang="en-US" b="0" i="1" smtClean="0">
                          <a:solidFill>
                            <a:schemeClr val="accent2"/>
                          </a:solidFill>
                          <a:latin typeface="Cambria Math" panose="02040503050406030204" pitchFamily="18" charset="0"/>
                        </a:rPr>
                        <m:t>)</m:t>
                      </m:r>
                    </m:oMath>
                  </m:oMathPara>
                </a14:m>
                <a:endParaRPr lang="en-US" dirty="0">
                  <a:solidFill>
                    <a:schemeClr val="accent2"/>
                  </a:solidFill>
                </a:endParaRPr>
              </a:p>
            </p:txBody>
          </p:sp>
        </mc:Choice>
        <mc:Fallback xmlns="">
          <p:sp>
            <p:nvSpPr>
              <p:cNvPr id="32" name="TextBox 31">
                <a:extLst>
                  <a:ext uri="{FF2B5EF4-FFF2-40B4-BE49-F238E27FC236}">
                    <a16:creationId xmlns:a16="http://schemas.microsoft.com/office/drawing/2014/main" id="{3C719F1C-6237-64C9-BFCE-076696BB7214}"/>
                  </a:ext>
                </a:extLst>
              </p:cNvPr>
              <p:cNvSpPr txBox="1">
                <a:spLocks noRot="1" noChangeAspect="1" noMove="1" noResize="1" noEditPoints="1" noAdjustHandles="1" noChangeArrowheads="1" noChangeShapeType="1" noTextEdit="1"/>
              </p:cNvSpPr>
              <p:nvPr/>
            </p:nvSpPr>
            <p:spPr>
              <a:xfrm>
                <a:off x="6342317" y="4469057"/>
                <a:ext cx="1255087" cy="369332"/>
              </a:xfrm>
              <a:prstGeom prst="rect">
                <a:avLst/>
              </a:prstGeom>
              <a:blipFill>
                <a:blip r:embed="rId10"/>
                <a:stretch>
                  <a:fillRect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88D92DD4-1057-19A3-3A94-593A528EF09F}"/>
                  </a:ext>
                </a:extLst>
              </p:cNvPr>
              <p:cNvSpPr txBox="1"/>
              <p:nvPr/>
            </p:nvSpPr>
            <p:spPr>
              <a:xfrm>
                <a:off x="6342316" y="4911492"/>
                <a:ext cx="102573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3"/>
                              </a:solidFill>
                              <a:latin typeface="Cambria Math" panose="02040503050406030204" pitchFamily="18" charset="0"/>
                            </a:rPr>
                          </m:ctrlPr>
                        </m:sSubPr>
                        <m:e>
                          <m:r>
                            <a:rPr lang="en-US" b="0" i="1" smtClean="0">
                              <a:solidFill>
                                <a:schemeClr val="accent3"/>
                              </a:solidFill>
                              <a:latin typeface="Cambria Math" panose="02040503050406030204" pitchFamily="18" charset="0"/>
                            </a:rPr>
                            <m:t>𝑓</m:t>
                          </m:r>
                        </m:e>
                        <m:sub>
                          <m:r>
                            <a:rPr lang="en-US" b="0" i="1" smtClean="0">
                              <a:solidFill>
                                <a:schemeClr val="accent3"/>
                              </a:solidFill>
                              <a:latin typeface="Cambria Math" panose="02040503050406030204" pitchFamily="18" charset="0"/>
                            </a:rPr>
                            <m:t>2</m:t>
                          </m:r>
                        </m:sub>
                      </m:sSub>
                      <m:r>
                        <a:rPr lang="en-US" b="0" i="1" smtClean="0">
                          <a:solidFill>
                            <a:schemeClr val="accent3"/>
                          </a:solidFill>
                          <a:latin typeface="Cambria Math" panose="02040503050406030204" pitchFamily="18" charset="0"/>
                        </a:rPr>
                        <m:t>(</m:t>
                      </m:r>
                      <m:r>
                        <a:rPr lang="en-US" b="0" i="1" smtClean="0">
                          <a:solidFill>
                            <a:schemeClr val="accent3"/>
                          </a:solidFill>
                          <a:latin typeface="Cambria Math" panose="02040503050406030204" pitchFamily="18" charset="0"/>
                        </a:rPr>
                        <m:t>𝐵</m:t>
                      </m:r>
                      <m:r>
                        <a:rPr lang="en-US" b="0" i="1" smtClean="0">
                          <a:solidFill>
                            <a:schemeClr val="accent3"/>
                          </a:solidFill>
                          <a:latin typeface="Cambria Math" panose="02040503050406030204" pitchFamily="18" charset="0"/>
                        </a:rPr>
                        <m:t>,</m:t>
                      </m:r>
                      <m:r>
                        <a:rPr lang="en-US" b="0" i="1" smtClean="0">
                          <a:solidFill>
                            <a:schemeClr val="accent3"/>
                          </a:solidFill>
                          <a:latin typeface="Cambria Math" panose="02040503050406030204" pitchFamily="18" charset="0"/>
                        </a:rPr>
                        <m:t>𝐶</m:t>
                      </m:r>
                      <m:r>
                        <a:rPr lang="en-US" b="0" i="1" smtClean="0">
                          <a:solidFill>
                            <a:schemeClr val="accent3"/>
                          </a:solidFill>
                          <a:latin typeface="Cambria Math" panose="02040503050406030204" pitchFamily="18" charset="0"/>
                        </a:rPr>
                        <m:t>)</m:t>
                      </m:r>
                    </m:oMath>
                  </m:oMathPara>
                </a14:m>
                <a:endParaRPr lang="en-US" dirty="0">
                  <a:solidFill>
                    <a:schemeClr val="accent3"/>
                  </a:solidFill>
                </a:endParaRPr>
              </a:p>
            </p:txBody>
          </p:sp>
        </mc:Choice>
        <mc:Fallback xmlns="">
          <p:sp>
            <p:nvSpPr>
              <p:cNvPr id="33" name="TextBox 32">
                <a:extLst>
                  <a:ext uri="{FF2B5EF4-FFF2-40B4-BE49-F238E27FC236}">
                    <a16:creationId xmlns:a16="http://schemas.microsoft.com/office/drawing/2014/main" id="{88D92DD4-1057-19A3-3A94-593A528EF09F}"/>
                  </a:ext>
                </a:extLst>
              </p:cNvPr>
              <p:cNvSpPr txBox="1">
                <a:spLocks noRot="1" noChangeAspect="1" noMove="1" noResize="1" noEditPoints="1" noAdjustHandles="1" noChangeArrowheads="1" noChangeShapeType="1" noTextEdit="1"/>
              </p:cNvSpPr>
              <p:nvPr/>
            </p:nvSpPr>
            <p:spPr>
              <a:xfrm>
                <a:off x="6342316" y="4911492"/>
                <a:ext cx="1025730" cy="369332"/>
              </a:xfrm>
              <a:prstGeom prst="rect">
                <a:avLst/>
              </a:prstGeom>
              <a:blipFill>
                <a:blip r:embed="rId11"/>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16FB7D58-20DE-1994-7867-F5949A818721}"/>
                  </a:ext>
                </a:extLst>
              </p:cNvPr>
              <p:cNvSpPr txBox="1"/>
              <p:nvPr/>
            </p:nvSpPr>
            <p:spPr>
              <a:xfrm>
                <a:off x="6346727" y="5353927"/>
                <a:ext cx="78066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1"/>
                              </a:solidFill>
                              <a:latin typeface="Cambria Math" panose="02040503050406030204" pitchFamily="18" charset="0"/>
                            </a:rPr>
                          </m:ctrlPr>
                        </m:sSubPr>
                        <m:e>
                          <m:r>
                            <a:rPr lang="en-US" b="0" i="1" smtClean="0">
                              <a:solidFill>
                                <a:schemeClr val="accent1"/>
                              </a:solidFill>
                              <a:latin typeface="Cambria Math" panose="02040503050406030204" pitchFamily="18" charset="0"/>
                            </a:rPr>
                            <m:t>𝑓</m:t>
                          </m:r>
                        </m:e>
                        <m:sub>
                          <m:r>
                            <a:rPr lang="en-US" b="0" i="1" smtClean="0">
                              <a:solidFill>
                                <a:schemeClr val="accent1"/>
                              </a:solidFill>
                              <a:latin typeface="Cambria Math" panose="02040503050406030204" pitchFamily="18" charset="0"/>
                            </a:rPr>
                            <m:t>3</m:t>
                          </m:r>
                        </m:sub>
                      </m:sSub>
                      <m:r>
                        <a:rPr lang="en-US" b="0" i="1" smtClean="0">
                          <a:solidFill>
                            <a:schemeClr val="accent1"/>
                          </a:solidFill>
                          <a:latin typeface="Cambria Math" panose="02040503050406030204" pitchFamily="18" charset="0"/>
                        </a:rPr>
                        <m:t>(</m:t>
                      </m:r>
                      <m:r>
                        <a:rPr lang="en-US" b="0" i="1" smtClean="0">
                          <a:solidFill>
                            <a:schemeClr val="accent1"/>
                          </a:solidFill>
                          <a:latin typeface="Cambria Math" panose="02040503050406030204" pitchFamily="18" charset="0"/>
                        </a:rPr>
                        <m:t>𝐶</m:t>
                      </m:r>
                      <m:r>
                        <a:rPr lang="en-US" b="0" i="1" smtClean="0">
                          <a:solidFill>
                            <a:schemeClr val="accent1"/>
                          </a:solidFill>
                          <a:latin typeface="Cambria Math" panose="02040503050406030204" pitchFamily="18" charset="0"/>
                        </a:rPr>
                        <m:t>)</m:t>
                      </m:r>
                    </m:oMath>
                  </m:oMathPara>
                </a14:m>
                <a:endParaRPr lang="en-US" dirty="0">
                  <a:solidFill>
                    <a:schemeClr val="accent1"/>
                  </a:solidFill>
                </a:endParaRPr>
              </a:p>
            </p:txBody>
          </p:sp>
        </mc:Choice>
        <mc:Fallback xmlns="">
          <p:sp>
            <p:nvSpPr>
              <p:cNvPr id="34" name="TextBox 33">
                <a:extLst>
                  <a:ext uri="{FF2B5EF4-FFF2-40B4-BE49-F238E27FC236}">
                    <a16:creationId xmlns:a16="http://schemas.microsoft.com/office/drawing/2014/main" id="{16FB7D58-20DE-1994-7867-F5949A818721}"/>
                  </a:ext>
                </a:extLst>
              </p:cNvPr>
              <p:cNvSpPr txBox="1">
                <a:spLocks noRot="1" noChangeAspect="1" noMove="1" noResize="1" noEditPoints="1" noAdjustHandles="1" noChangeArrowheads="1" noChangeShapeType="1" noTextEdit="1"/>
              </p:cNvSpPr>
              <p:nvPr/>
            </p:nvSpPr>
            <p:spPr>
              <a:xfrm>
                <a:off x="6346727" y="5353927"/>
                <a:ext cx="780663" cy="369332"/>
              </a:xfrm>
              <a:prstGeom prst="rect">
                <a:avLst/>
              </a:prstGeom>
              <a:blipFill>
                <a:blip r:embed="rId12"/>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137878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animBg="1"/>
      <p:bldP spid="25" grpId="0" animBg="1"/>
      <p:bldP spid="26" grpId="0"/>
      <p:bldP spid="27" grpId="0"/>
      <p:bldP spid="28" grpId="0" animBg="1"/>
      <p:bldP spid="30" grpId="0" animBg="1"/>
      <p:bldP spid="31" grpId="0" animBg="1"/>
      <p:bldP spid="32" grpId="0"/>
      <p:bldP spid="33" grpId="0"/>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3E5A4A0-2F2E-BF34-D88F-7EEEE827A1FC}"/>
              </a:ext>
            </a:extLst>
          </p:cNvPr>
          <p:cNvSpPr>
            <a:spLocks noGrp="1"/>
          </p:cNvSpPr>
          <p:nvPr>
            <p:ph type="title"/>
          </p:nvPr>
        </p:nvSpPr>
        <p:spPr/>
        <p:txBody>
          <a:bodyPr/>
          <a:lstStyle/>
          <a:p>
            <a:r>
              <a:rPr lang="en-US" dirty="0"/>
              <a:t>Properties of Variable Elimination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4BA26D8-5A41-6271-3436-06060163F459}"/>
                  </a:ext>
                </a:extLst>
              </p:cNvPr>
              <p:cNvSpPr>
                <a:spLocks noGrp="1"/>
              </p:cNvSpPr>
              <p:nvPr>
                <p:ph idx="1"/>
              </p:nvPr>
            </p:nvSpPr>
            <p:spPr/>
            <p:txBody>
              <a:bodyPr/>
              <a:lstStyle/>
              <a:p>
                <a:pPr marL="0" indent="0">
                  <a:lnSpc>
                    <a:spcPct val="100000"/>
                  </a:lnSpc>
                  <a:buNone/>
                </a:pPr>
                <a:r>
                  <a:rPr lang="en-US" dirty="0"/>
                  <a:t>The computational and space complexity of variable elimination is determined by the </a:t>
                </a:r>
                <a:r>
                  <a:rPr lang="en-US" b="1" dirty="0">
                    <a:solidFill>
                      <a:schemeClr val="accent2"/>
                    </a:solidFill>
                    <a:latin typeface="Avenir Next" panose="020B0503020202020204" pitchFamily="34" charset="0"/>
                  </a:rPr>
                  <a:t>largest factor</a:t>
                </a:r>
              </a:p>
              <a:p>
                <a:r>
                  <a:rPr lang="en-US" dirty="0"/>
                  <a:t>Elimination ordering greatly affects the size of the largest factor</a:t>
                </a:r>
              </a:p>
              <a:p>
                <a:pPr lvl="1"/>
                <a:r>
                  <a:rPr lang="en-US" dirty="0"/>
                  <a:t>In the shallow tree scenario:</a:t>
                </a:r>
              </a:p>
              <a:p>
                <a:pPr lvl="2"/>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𝑛</m:t>
                        </m:r>
                      </m:sup>
                    </m:sSup>
                  </m:oMath>
                </a14:m>
                <a:r>
                  <a:rPr lang="en-US" dirty="0"/>
                  <a:t> when eliminating the root first</a:t>
                </a:r>
              </a:p>
              <a:p>
                <a:pPr lvl="2"/>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𝑘</m:t>
                        </m:r>
                      </m:sup>
                    </m:sSup>
                  </m:oMath>
                </a14:m>
                <a:r>
                  <a:rPr lang="en-US" dirty="0"/>
                  <a:t> when eliminating leaves first, where </a:t>
                </a:r>
                <a14:m>
                  <m:oMath xmlns:m="http://schemas.openxmlformats.org/officeDocument/2006/math">
                    <m:r>
                      <a:rPr lang="en-US" b="0" i="1" smtClean="0">
                        <a:latin typeface="Cambria Math" panose="02040503050406030204" pitchFamily="18" charset="0"/>
                      </a:rPr>
                      <m:t>𝑘</m:t>
                    </m:r>
                  </m:oMath>
                </a14:m>
                <a:r>
                  <a:rPr lang="en-US" dirty="0"/>
                  <a:t> is the number of variables involves in the query</a:t>
                </a:r>
              </a:p>
              <a:p>
                <a:r>
                  <a:rPr lang="en-US" dirty="0"/>
                  <a:t>Does there always exist an ordering that only results in small factors?</a:t>
                </a:r>
              </a:p>
              <a:p>
                <a:pPr lvl="1"/>
                <a:r>
                  <a:rPr lang="en-US" dirty="0"/>
                  <a:t>No. Such an ordering cannot be guaranteed. Sometimes the network structure will require a large factor</a:t>
                </a:r>
              </a:p>
            </p:txBody>
          </p:sp>
        </mc:Choice>
        <mc:Fallback xmlns="">
          <p:sp>
            <p:nvSpPr>
              <p:cNvPr id="7" name="Content Placeholder 6">
                <a:extLst>
                  <a:ext uri="{FF2B5EF4-FFF2-40B4-BE49-F238E27FC236}">
                    <a16:creationId xmlns:a16="http://schemas.microsoft.com/office/drawing/2014/main" id="{94BA26D8-5A41-6271-3436-06060163F459}"/>
                  </a:ext>
                </a:extLst>
              </p:cNvPr>
              <p:cNvSpPr>
                <a:spLocks noGrp="1" noRot="1" noChangeAspect="1" noMove="1" noResize="1" noEditPoints="1" noAdjustHandles="1" noChangeArrowheads="1" noChangeShapeType="1" noTextEdit="1"/>
              </p:cNvSpPr>
              <p:nvPr>
                <p:ph idx="1"/>
              </p:nvPr>
            </p:nvSpPr>
            <p:spPr>
              <a:blipFill>
                <a:blip r:embed="rId2"/>
                <a:stretch>
                  <a:fillRect l="-907" t="-1102" r="-56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7FBEF19-CECC-2DE7-FBA0-4C732BE22E2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05942F2-082E-587A-2666-2A599662567C}"/>
              </a:ext>
            </a:extLst>
          </p:cNvPr>
          <p:cNvSpPr>
            <a:spLocks noGrp="1"/>
          </p:cNvSpPr>
          <p:nvPr>
            <p:ph type="sldNum" sz="quarter" idx="12"/>
          </p:nvPr>
        </p:nvSpPr>
        <p:spPr/>
        <p:txBody>
          <a:bodyPr/>
          <a:lstStyle/>
          <a:p>
            <a:fld id="{0C6CD854-DD62-6C4B-87F1-66B34D688D3F}" type="slidenum">
              <a:rPr lang="en-US" smtClean="0"/>
              <a:t>31</a:t>
            </a:fld>
            <a:endParaRPr lang="en-US"/>
          </a:p>
        </p:txBody>
      </p:sp>
    </p:spTree>
    <p:extLst>
      <p:ext uri="{BB962C8B-B14F-4D97-AF65-F5344CB8AC3E}">
        <p14:creationId xmlns:p14="http://schemas.microsoft.com/office/powerpoint/2010/main" val="205463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1E5EA-FEEA-FA3A-B129-97E0FAE172B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3E93168-24FC-C9A1-89D0-ACB3C863D8BC}"/>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69CECF57-6E11-8EBA-9978-B267DAC497AA}"/>
              </a:ext>
            </a:extLst>
          </p:cNvPr>
          <p:cNvSpPr>
            <a:spLocks noGrp="1"/>
          </p:cNvSpPr>
          <p:nvPr>
            <p:ph type="sldNum" sz="quarter" idx="12"/>
          </p:nvPr>
        </p:nvSpPr>
        <p:spPr/>
        <p:txBody>
          <a:bodyPr/>
          <a:lstStyle/>
          <a:p>
            <a:fld id="{0C6CD854-DD62-6C4B-87F1-66B34D688D3F}" type="slidenum">
              <a:rPr lang="en-US" smtClean="0"/>
              <a:t>32</a:t>
            </a:fld>
            <a:endParaRPr lang="en-US"/>
          </a:p>
        </p:txBody>
      </p:sp>
      <p:sp>
        <p:nvSpPr>
          <p:cNvPr id="5" name="Title 4">
            <a:extLst>
              <a:ext uri="{FF2B5EF4-FFF2-40B4-BE49-F238E27FC236}">
                <a16:creationId xmlns:a16="http://schemas.microsoft.com/office/drawing/2014/main" id="{84997684-7123-0B4A-0D27-7E9F0692A74D}"/>
              </a:ext>
            </a:extLst>
          </p:cNvPr>
          <p:cNvSpPr>
            <a:spLocks noGrp="1"/>
          </p:cNvSpPr>
          <p:nvPr>
            <p:ph type="title"/>
          </p:nvPr>
        </p:nvSpPr>
        <p:spPr/>
        <p:txBody>
          <a:bodyPr/>
          <a:lstStyle/>
          <a:p>
            <a:r>
              <a:rPr lang="en-US" dirty="0"/>
              <a:t>Questions (5)</a:t>
            </a:r>
          </a:p>
        </p:txBody>
      </p:sp>
    </p:spTree>
    <p:extLst>
      <p:ext uri="{BB962C8B-B14F-4D97-AF65-F5344CB8AC3E}">
        <p14:creationId xmlns:p14="http://schemas.microsoft.com/office/powerpoint/2010/main" val="14110601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33</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979538" cy="2259013"/>
          </a:xfrm>
        </p:spPr>
        <p:txBody>
          <a:bodyPr>
            <a:normAutofit/>
          </a:bodyPr>
          <a:lstStyle/>
          <a:p>
            <a:r>
              <a:rPr lang="en-US" dirty="0"/>
              <a:t>Implications of independence and conditional independence </a:t>
            </a:r>
          </a:p>
          <a:p>
            <a:r>
              <a:rPr lang="en-US" dirty="0"/>
              <a:t>Bayes nets encode joint distributions by tracking conditional probabilities</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995300" cy="2259013"/>
          </a:xfrm>
        </p:spPr>
        <p:txBody>
          <a:bodyPr/>
          <a:lstStyle/>
          <a:p>
            <a:r>
              <a:rPr lang="en-US" dirty="0"/>
              <a:t>Complete </a:t>
            </a:r>
            <a:r>
              <a:rPr lang="en-US" b="1" dirty="0">
                <a:solidFill>
                  <a:schemeClr val="accent4"/>
                </a:solidFill>
              </a:rPr>
              <a:t>Practice Problem 12</a:t>
            </a:r>
          </a:p>
          <a:p>
            <a:r>
              <a:rPr lang="en-US" dirty="0"/>
              <a:t>Fill out the </a:t>
            </a:r>
            <a:r>
              <a:rPr lang="en-US" b="1" dirty="0">
                <a:solidFill>
                  <a:schemeClr val="accent4"/>
                </a:solidFill>
                <a:hlinkClick r:id="rId3">
                  <a:extLst>
                    <a:ext uri="{A12FA001-AC4F-418D-AE19-62706E023703}">
                      <ahyp:hlinkClr xmlns:ahyp="http://schemas.microsoft.com/office/drawing/2018/hyperlinkcolor" val="tx"/>
                    </a:ext>
                  </a:extLst>
                </a:hlinkClick>
              </a:rPr>
              <a:t>Mid-Quarter Feedback Survey</a:t>
            </a:r>
            <a:endParaRPr lang="en-US" b="1" dirty="0">
              <a:solidFill>
                <a:schemeClr val="accent4"/>
              </a:solidFill>
            </a:endParaRPr>
          </a:p>
          <a:p>
            <a:r>
              <a:rPr lang="en-US" dirty="0"/>
              <a:t>Do </a:t>
            </a:r>
            <a:r>
              <a:rPr lang="en-US" b="1" dirty="0">
                <a:solidFill>
                  <a:schemeClr val="accent4"/>
                </a:solidFill>
              </a:rPr>
              <a:t>Project 3</a:t>
            </a:r>
            <a:r>
              <a:rPr lang="en-US" dirty="0"/>
              <a:t> (due 7.30)</a:t>
            </a:r>
          </a:p>
          <a:p>
            <a:r>
              <a:rPr lang="en-US" dirty="0"/>
              <a:t>Do </a:t>
            </a:r>
            <a:r>
              <a:rPr lang="en-US" b="1" dirty="0">
                <a:solidFill>
                  <a:schemeClr val="accent4"/>
                </a:solidFill>
              </a:rPr>
              <a:t>Homework 3 </a:t>
            </a:r>
            <a:r>
              <a:rPr lang="en-US" dirty="0"/>
              <a:t>(due 8.6)</a:t>
            </a:r>
          </a:p>
          <a:p>
            <a:pPr marL="0" indent="0">
              <a:buNone/>
            </a:pPr>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How to compute conditional probabilities of queries given evidence?</a:t>
            </a:r>
          </a:p>
        </p:txBody>
      </p:sp>
    </p:spTree>
    <p:extLst>
      <p:ext uri="{BB962C8B-B14F-4D97-AF65-F5344CB8AC3E}">
        <p14:creationId xmlns:p14="http://schemas.microsoft.com/office/powerpoint/2010/main" val="358234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AF7F0-45D5-212F-0699-10F9F1F4E337}"/>
              </a:ext>
            </a:extLst>
          </p:cNvPr>
          <p:cNvSpPr>
            <a:spLocks noGrp="1"/>
          </p:cNvSpPr>
          <p:nvPr>
            <p:ph type="title"/>
          </p:nvPr>
        </p:nvSpPr>
        <p:spPr/>
        <p:txBody>
          <a:bodyPr/>
          <a:lstStyle/>
          <a:p>
            <a:r>
              <a:rPr lang="en-US" dirty="0"/>
              <a:t>Inference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0CB2432-E8DF-F3B6-A892-A0AA1566066E}"/>
                  </a:ext>
                </a:extLst>
              </p:cNvPr>
              <p:cNvSpPr>
                <a:spLocks noGrp="1"/>
              </p:cNvSpPr>
              <p:nvPr>
                <p:ph idx="1"/>
              </p:nvPr>
            </p:nvSpPr>
            <p:spPr/>
            <p:txBody>
              <a:bodyPr/>
              <a:lstStyle/>
              <a:p>
                <a:pPr marL="0" indent="0">
                  <a:buNone/>
                </a:pPr>
                <a:r>
                  <a:rPr lang="en-US" b="1" dirty="0">
                    <a:solidFill>
                      <a:schemeClr val="accent4"/>
                    </a:solidFill>
                    <a:latin typeface="Avenir Next" panose="020B0503020202020204" pitchFamily="34" charset="0"/>
                  </a:rPr>
                  <a:t>Inference</a:t>
                </a:r>
                <a:r>
                  <a:rPr lang="en-US" dirty="0"/>
                  <a:t> involves calculating some useful quantity from a joint distribution</a:t>
                </a:r>
              </a:p>
              <a:p>
                <a:r>
                  <a:rPr lang="en-US" dirty="0"/>
                  <a:t>Given posterior probability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oMath>
                </a14:m>
                <a:endParaRPr lang="en-US" b="0" dirty="0"/>
              </a:p>
              <a:p>
                <a:r>
                  <a:rPr lang="en-US" dirty="0"/>
                  <a:t>Most likely explanation is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argmax</m:t>
                        </m:r>
                      </m:e>
                      <m:sub>
                        <m:r>
                          <a:rPr lang="en-US" b="0" i="1" smtClean="0">
                            <a:latin typeface="Cambria Math" panose="02040503050406030204" pitchFamily="18" charset="0"/>
                          </a:rPr>
                          <m:t>𝑞</m:t>
                        </m:r>
                      </m:sub>
                    </m:sSub>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oMath>
                </a14:m>
                <a:endParaRPr lang="en-US" i="1" dirty="0"/>
              </a:p>
            </p:txBody>
          </p:sp>
        </mc:Choice>
        <mc:Fallback xmlns="">
          <p:sp>
            <p:nvSpPr>
              <p:cNvPr id="3" name="Content Placeholder 2">
                <a:extLst>
                  <a:ext uri="{FF2B5EF4-FFF2-40B4-BE49-F238E27FC236}">
                    <a16:creationId xmlns:a16="http://schemas.microsoft.com/office/drawing/2014/main" id="{80CB2432-E8DF-F3B6-A892-A0AA1566066E}"/>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28C7A09-B1EF-F6E9-0C3D-CA4BE2BAA61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C74B7D4-A649-1696-BC6E-53B6D29594C6}"/>
              </a:ext>
            </a:extLst>
          </p:cNvPr>
          <p:cNvSpPr>
            <a:spLocks noGrp="1"/>
          </p:cNvSpPr>
          <p:nvPr>
            <p:ph type="sldNum" sz="quarter" idx="12"/>
          </p:nvPr>
        </p:nvSpPr>
        <p:spPr/>
        <p:txBody>
          <a:bodyPr/>
          <a:lstStyle/>
          <a:p>
            <a:fld id="{0C6CD854-DD62-6C4B-87F1-66B34D688D3F}" type="slidenum">
              <a:rPr lang="en-US" smtClean="0"/>
              <a:t>4</a:t>
            </a:fld>
            <a:endParaRPr lang="en-US"/>
          </a:p>
        </p:txBody>
      </p:sp>
      <p:pic>
        <p:nvPicPr>
          <p:cNvPr id="6" name="Picture 5" descr="The robot with a computerized brain contemplates how to arrange a variety of factors (skinny red rectangles and blue squares) together, which would result in a combination red and blue square.">
            <a:extLst>
              <a:ext uri="{FF2B5EF4-FFF2-40B4-BE49-F238E27FC236}">
                <a16:creationId xmlns:a16="http://schemas.microsoft.com/office/drawing/2014/main" id="{2E5F2B2B-3A7C-17B4-96BF-CC0F632C6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8130" y="4009489"/>
            <a:ext cx="8155737" cy="1964173"/>
          </a:xfrm>
          <a:prstGeom prst="rect">
            <a:avLst/>
          </a:prstGeom>
        </p:spPr>
      </p:pic>
    </p:spTree>
    <p:extLst>
      <p:ext uri="{BB962C8B-B14F-4D97-AF65-F5344CB8AC3E}">
        <p14:creationId xmlns:p14="http://schemas.microsoft.com/office/powerpoint/2010/main" val="206166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95B5E0-F2EC-6DFD-2A30-ED40585D93F5}"/>
              </a:ext>
            </a:extLst>
          </p:cNvPr>
          <p:cNvSpPr>
            <a:spLocks noGrp="1"/>
          </p:cNvSpPr>
          <p:nvPr>
            <p:ph type="title"/>
          </p:nvPr>
        </p:nvSpPr>
        <p:spPr/>
        <p:txBody>
          <a:bodyPr/>
          <a:lstStyle/>
          <a:p>
            <a:r>
              <a:rPr lang="en-US" dirty="0"/>
              <a:t>Inference by Enumeration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38802877-FE31-8090-83C8-105BE8E43CB2}"/>
                  </a:ext>
                </a:extLst>
              </p:cNvPr>
              <p:cNvSpPr>
                <a:spLocks noGrp="1"/>
              </p:cNvSpPr>
              <p:nvPr>
                <p:ph idx="1"/>
              </p:nvPr>
            </p:nvSpPr>
            <p:spPr/>
            <p:txBody>
              <a:bodyPr/>
              <a:lstStyle/>
              <a:p>
                <a:r>
                  <a:rPr lang="en-US" dirty="0"/>
                  <a:t>Calculate probability of query </a:t>
                </a:r>
                <a14:m>
                  <m:oMath xmlns:m="http://schemas.openxmlformats.org/officeDocument/2006/math">
                    <m:r>
                      <a:rPr lang="en-US" b="0" i="1" smtClean="0">
                        <a:latin typeface="Cambria Math" panose="02040503050406030204" pitchFamily="18" charset="0"/>
                      </a:rPr>
                      <m:t>𝑄</m:t>
                    </m:r>
                  </m:oMath>
                </a14:m>
                <a:r>
                  <a:rPr lang="en-US" dirty="0"/>
                  <a:t> given:</a:t>
                </a:r>
              </a:p>
              <a:p>
                <a:pPr lvl="1"/>
                <a:r>
                  <a:rPr lang="en-US" dirty="0"/>
                  <a:t>Observations about  evidence variables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oMath>
                </a14:m>
                <a:endParaRPr lang="en-US" dirty="0"/>
              </a:p>
              <a:p>
                <a:pPr lvl="1"/>
                <a:r>
                  <a:rPr lang="en-US" dirty="0"/>
                  <a:t>Hidden (unobserved) variables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𝑟</m:t>
                        </m:r>
                      </m:sub>
                    </m:sSub>
                  </m:oMath>
                </a14:m>
                <a:endParaRPr lang="en-US" b="0" dirty="0"/>
              </a:p>
            </p:txBody>
          </p:sp>
        </mc:Choice>
        <mc:Fallback xmlns="">
          <p:sp>
            <p:nvSpPr>
              <p:cNvPr id="7" name="Content Placeholder 6">
                <a:extLst>
                  <a:ext uri="{FF2B5EF4-FFF2-40B4-BE49-F238E27FC236}">
                    <a16:creationId xmlns:a16="http://schemas.microsoft.com/office/drawing/2014/main" id="{38802877-FE31-8090-83C8-105BE8E43CB2}"/>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DB5223E-325B-998F-E4D8-1E3BC4D0CB5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6ED3CC1-36B7-0453-A905-D5383675404E}"/>
              </a:ext>
            </a:extLst>
          </p:cNvPr>
          <p:cNvSpPr>
            <a:spLocks noGrp="1"/>
          </p:cNvSpPr>
          <p:nvPr>
            <p:ph type="sldNum" sz="quarter" idx="12"/>
          </p:nvPr>
        </p:nvSpPr>
        <p:spPr/>
        <p:txBody>
          <a:bodyPr/>
          <a:lstStyle/>
          <a:p>
            <a:fld id="{0C6CD854-DD62-6C4B-87F1-66B34D688D3F}" type="slidenum">
              <a:rPr lang="en-US" smtClean="0"/>
              <a:t>5</a:t>
            </a:fld>
            <a:endParaRPr lang="en-US"/>
          </a:p>
        </p:txBody>
      </p:sp>
      <p:pic>
        <p:nvPicPr>
          <p:cNvPr id="2" name="Picture 1" descr="Illustration of a robot pushing out relevant entries from a probability table.">
            <a:extLst>
              <a:ext uri="{FF2B5EF4-FFF2-40B4-BE49-F238E27FC236}">
                <a16:creationId xmlns:a16="http://schemas.microsoft.com/office/drawing/2014/main" id="{5A3ECD9D-BA60-AACB-6B54-B3C13C4B0B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909" y="3041786"/>
            <a:ext cx="3096444" cy="1780921"/>
          </a:xfrm>
          <a:prstGeom prst="rect">
            <a:avLst/>
          </a:prstGeom>
        </p:spPr>
      </p:pic>
      <p:pic>
        <p:nvPicPr>
          <p:cNvPr id="3" name="Picture 2" descr="Illustration of a joint probability being squeezed in a vice until it becomes only a single vertical line representing a marginal probability.">
            <a:extLst>
              <a:ext uri="{FF2B5EF4-FFF2-40B4-BE49-F238E27FC236}">
                <a16:creationId xmlns:a16="http://schemas.microsoft.com/office/drawing/2014/main" id="{882A4A19-C293-238A-19DC-63F603D1D3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9182" y="3153121"/>
            <a:ext cx="2520819" cy="1680546"/>
          </a:xfrm>
          <a:prstGeom prst="rect">
            <a:avLst/>
          </a:prstGeom>
        </p:spPr>
      </p:pic>
      <p:sp>
        <p:nvSpPr>
          <p:cNvPr id="8" name="TextBox 7">
            <a:extLst>
              <a:ext uri="{FF2B5EF4-FFF2-40B4-BE49-F238E27FC236}">
                <a16:creationId xmlns:a16="http://schemas.microsoft.com/office/drawing/2014/main" id="{0AD973C5-12C3-CB08-813E-36F6A5F5C0EB}"/>
              </a:ext>
            </a:extLst>
          </p:cNvPr>
          <p:cNvSpPr txBox="1"/>
          <p:nvPr/>
        </p:nvSpPr>
        <p:spPr>
          <a:xfrm>
            <a:off x="806600" y="5753155"/>
            <a:ext cx="2269107" cy="523220"/>
          </a:xfrm>
          <a:prstGeom prst="rect">
            <a:avLst/>
          </a:prstGeom>
          <a:noFill/>
        </p:spPr>
        <p:txBody>
          <a:bodyPr wrap="square" rtlCol="0">
            <a:spAutoFit/>
          </a:bodyPr>
          <a:lstStyle/>
          <a:p>
            <a:pPr algn="ctr"/>
            <a:r>
              <a:rPr lang="en-US" sz="1400" dirty="0"/>
              <a:t>Select model entries consistent with evidence</a:t>
            </a:r>
          </a:p>
        </p:txBody>
      </p:sp>
      <p:sp>
        <p:nvSpPr>
          <p:cNvPr id="9" name="TextBox 8">
            <a:extLst>
              <a:ext uri="{FF2B5EF4-FFF2-40B4-BE49-F238E27FC236}">
                <a16:creationId xmlns:a16="http://schemas.microsoft.com/office/drawing/2014/main" id="{215DB4B8-7A2D-A6AD-0A55-F61368B6AE13}"/>
              </a:ext>
            </a:extLst>
          </p:cNvPr>
          <p:cNvSpPr txBox="1"/>
          <p:nvPr/>
        </p:nvSpPr>
        <p:spPr>
          <a:xfrm>
            <a:off x="4835589" y="5753155"/>
            <a:ext cx="2520819" cy="523220"/>
          </a:xfrm>
          <a:prstGeom prst="rect">
            <a:avLst/>
          </a:prstGeom>
          <a:noFill/>
        </p:spPr>
        <p:txBody>
          <a:bodyPr wrap="square" rtlCol="0">
            <a:spAutoFit/>
          </a:bodyPr>
          <a:lstStyle/>
          <a:p>
            <a:pPr algn="ctr"/>
            <a:r>
              <a:rPr lang="en-US" sz="1400" dirty="0"/>
              <a:t>Sum out hidden variables to calculate joint probability</a:t>
            </a:r>
          </a:p>
        </p:txBody>
      </p:sp>
      <mc:AlternateContent xmlns:mc="http://schemas.openxmlformats.org/markup-compatibility/2006" xmlns:a14="http://schemas.microsoft.com/office/drawing/2010/main">
        <mc:Choice Requires="a14">
          <p:sp>
            <p:nvSpPr>
              <p:cNvPr id="10" name="Rounded Rectangle 9">
                <a:extLst>
                  <a:ext uri="{FF2B5EF4-FFF2-40B4-BE49-F238E27FC236}">
                    <a16:creationId xmlns:a16="http://schemas.microsoft.com/office/drawing/2014/main" id="{57E7BF1B-B6AC-5FC6-D18A-0A9D45A3EBE7}"/>
                  </a:ext>
                </a:extLst>
              </p:cNvPr>
              <p:cNvSpPr/>
              <p:nvPr/>
            </p:nvSpPr>
            <p:spPr>
              <a:xfrm>
                <a:off x="8548255" y="1848900"/>
                <a:ext cx="2673928" cy="1166794"/>
              </a:xfrm>
              <a:prstGeom prst="roundRect">
                <a:avLst>
                  <a:gd name="adj" fmla="val 11917"/>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Infer </a:t>
                </a:r>
                <a14:m>
                  <m:oMath xmlns:m="http://schemas.openxmlformats.org/officeDocument/2006/math">
                    <m:r>
                      <a:rPr lang="en-US" i="1">
                        <a:solidFill>
                          <a:schemeClr val="tx1"/>
                        </a:solidFill>
                        <a:latin typeface="Cambria Math" panose="02040503050406030204" pitchFamily="18" charset="0"/>
                      </a:rPr>
                      <m:t>𝑃</m:t>
                    </m:r>
                    <m:d>
                      <m:dPr>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𝑄</m:t>
                        </m:r>
                      </m:e>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𝑒</m:t>
                            </m:r>
                          </m:e>
                          <m:sub>
                            <m:r>
                              <a:rPr lang="en-US" i="1">
                                <a:solidFill>
                                  <a:schemeClr val="tx1"/>
                                </a:solidFill>
                                <a:latin typeface="Cambria Math" panose="02040503050406030204" pitchFamily="18" charset="0"/>
                              </a:rPr>
                              <m:t>1</m:t>
                            </m:r>
                          </m:sub>
                        </m:sSub>
                        <m:r>
                          <a:rPr lang="en-US"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𝑒</m:t>
                            </m:r>
                          </m:e>
                          <m:sub>
                            <m:r>
                              <a:rPr lang="en-US" i="1">
                                <a:solidFill>
                                  <a:schemeClr val="tx1"/>
                                </a:solidFill>
                                <a:latin typeface="Cambria Math" panose="02040503050406030204" pitchFamily="18" charset="0"/>
                              </a:rPr>
                              <m:t>𝑘</m:t>
                            </m:r>
                          </m:sub>
                        </m:sSub>
                      </m:e>
                    </m:d>
                  </m:oMath>
                </a14:m>
                <a:r>
                  <a:rPr lang="en-US" dirty="0">
                    <a:solidFill>
                      <a:schemeClr val="tx1"/>
                    </a:solidFill>
                  </a:rPr>
                  <a:t> </a:t>
                </a:r>
                <a:br>
                  <a:rPr lang="en-US" dirty="0">
                    <a:solidFill>
                      <a:schemeClr val="tx1"/>
                    </a:solidFill>
                  </a:rPr>
                </a:br>
                <a:r>
                  <a:rPr lang="en-US" dirty="0">
                    <a:solidFill>
                      <a:schemeClr val="tx1"/>
                    </a:solidFill>
                  </a:rPr>
                  <a:t>from full probability model </a:t>
                </a:r>
                <a14:m>
                  <m:oMath xmlns:m="http://schemas.openxmlformats.org/officeDocument/2006/math">
                    <m:r>
                      <a:rPr lang="en-US" i="1">
                        <a:solidFill>
                          <a:schemeClr val="tx1"/>
                        </a:solidFill>
                        <a:latin typeface="Cambria Math" panose="02040503050406030204" pitchFamily="18" charset="0"/>
                      </a:rPr>
                      <m:t>𝑃</m:t>
                    </m:r>
                    <m:r>
                      <a:rPr lang="en-US"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1</m:t>
                        </m:r>
                      </m:sub>
                    </m:sSub>
                    <m:r>
                      <a:rPr lang="en-US"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𝑛</m:t>
                        </m:r>
                      </m:sub>
                    </m:sSub>
                    <m:r>
                      <a:rPr lang="en-US" i="1">
                        <a:solidFill>
                          <a:schemeClr val="tx1"/>
                        </a:solidFill>
                        <a:latin typeface="Cambria Math" panose="02040503050406030204" pitchFamily="18" charset="0"/>
                      </a:rPr>
                      <m:t>)</m:t>
                    </m:r>
                  </m:oMath>
                </a14:m>
                <a:endParaRPr lang="en-US" dirty="0">
                  <a:solidFill>
                    <a:schemeClr val="tx1"/>
                  </a:solidFill>
                </a:endParaRPr>
              </a:p>
            </p:txBody>
          </p:sp>
        </mc:Choice>
        <mc:Fallback xmlns="">
          <p:sp>
            <p:nvSpPr>
              <p:cNvPr id="10" name="Rounded Rectangle 9">
                <a:extLst>
                  <a:ext uri="{FF2B5EF4-FFF2-40B4-BE49-F238E27FC236}">
                    <a16:creationId xmlns:a16="http://schemas.microsoft.com/office/drawing/2014/main" id="{57E7BF1B-B6AC-5FC6-D18A-0A9D45A3EBE7}"/>
                  </a:ext>
                </a:extLst>
              </p:cNvPr>
              <p:cNvSpPr>
                <a:spLocks noRot="1" noChangeAspect="1" noMove="1" noResize="1" noEditPoints="1" noAdjustHandles="1" noChangeArrowheads="1" noChangeShapeType="1" noTextEdit="1"/>
              </p:cNvSpPr>
              <p:nvPr/>
            </p:nvSpPr>
            <p:spPr>
              <a:xfrm>
                <a:off x="8548255" y="1848900"/>
                <a:ext cx="2673928" cy="1166794"/>
              </a:xfrm>
              <a:prstGeom prst="roundRect">
                <a:avLst>
                  <a:gd name="adj" fmla="val 11917"/>
                </a:avLst>
              </a:prstGeom>
              <a:blipFill>
                <a:blip r:embed="rId5"/>
                <a:stretch>
                  <a:fillRect/>
                </a:stretch>
              </a:blipFill>
              <a:ln w="57150">
                <a:solidFill>
                  <a:schemeClr val="accent3"/>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9F762FB-460B-D1A0-A803-32C9DD55EAEA}"/>
                  </a:ext>
                </a:extLst>
              </p:cNvPr>
              <p:cNvSpPr txBox="1"/>
              <p:nvPr/>
            </p:nvSpPr>
            <p:spPr>
              <a:xfrm>
                <a:off x="649036" y="5103265"/>
                <a:ext cx="258423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oMath>
                  </m:oMathPara>
                </a14:m>
                <a:endParaRPr lang="en-US" dirty="0"/>
              </a:p>
            </p:txBody>
          </p:sp>
        </mc:Choice>
        <mc:Fallback xmlns="">
          <p:sp>
            <p:nvSpPr>
              <p:cNvPr id="12" name="TextBox 11">
                <a:extLst>
                  <a:ext uri="{FF2B5EF4-FFF2-40B4-BE49-F238E27FC236}">
                    <a16:creationId xmlns:a16="http://schemas.microsoft.com/office/drawing/2014/main" id="{F9F762FB-460B-D1A0-A803-32C9DD55EAEA}"/>
                  </a:ext>
                </a:extLst>
              </p:cNvPr>
              <p:cNvSpPr txBox="1">
                <a:spLocks noRot="1" noChangeAspect="1" noMove="1" noResize="1" noEditPoints="1" noAdjustHandles="1" noChangeArrowheads="1" noChangeShapeType="1" noTextEdit="1"/>
              </p:cNvSpPr>
              <p:nvPr/>
            </p:nvSpPr>
            <p:spPr>
              <a:xfrm>
                <a:off x="649036" y="5103265"/>
                <a:ext cx="2584234" cy="369332"/>
              </a:xfrm>
              <a:prstGeom prst="rect">
                <a:avLst/>
              </a:prstGeom>
              <a:blipFill>
                <a:blip r:embed="rId6"/>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BECD93B-D70D-9E37-5DF6-59F13FAE22F6}"/>
                  </a:ext>
                </a:extLst>
              </p:cNvPr>
              <p:cNvSpPr txBox="1"/>
              <p:nvPr/>
            </p:nvSpPr>
            <p:spPr>
              <a:xfrm>
                <a:off x="3904303" y="4944861"/>
                <a:ext cx="4910575" cy="7973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r>
                            <m:rPr>
                              <m:brk m:alnAt="7"/>
                            </m:rPr>
                            <a:rPr lang="en-US" b="0" i="1" smtClean="0">
                              <a:latin typeface="Cambria Math" panose="02040503050406030204" pitchFamily="18" charset="0"/>
                            </a:rPr>
                            <m:t>,</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m:t>
                              </m:r>
                            </m:sub>
                          </m:sSub>
                        </m:sub>
                        <m:sup/>
                        <m:e>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𝑘</m:t>
                              </m:r>
                            </m:sub>
                          </m:sSub>
                          <m:r>
                            <a:rPr lang="en-US" i="1">
                              <a:latin typeface="Cambria Math" panose="02040503050406030204" pitchFamily="18" charset="0"/>
                            </a:rPr>
                            <m:t>)</m:t>
                          </m:r>
                        </m:e>
                      </m:nary>
                    </m:oMath>
                  </m:oMathPara>
                </a14:m>
                <a:endParaRPr lang="en-US" dirty="0"/>
              </a:p>
            </p:txBody>
          </p:sp>
        </mc:Choice>
        <mc:Fallback xmlns="">
          <p:sp>
            <p:nvSpPr>
              <p:cNvPr id="13" name="TextBox 12">
                <a:extLst>
                  <a:ext uri="{FF2B5EF4-FFF2-40B4-BE49-F238E27FC236}">
                    <a16:creationId xmlns:a16="http://schemas.microsoft.com/office/drawing/2014/main" id="{FBECD93B-D70D-9E37-5DF6-59F13FAE22F6}"/>
                  </a:ext>
                </a:extLst>
              </p:cNvPr>
              <p:cNvSpPr txBox="1">
                <a:spLocks noRot="1" noChangeAspect="1" noMove="1" noResize="1" noEditPoints="1" noAdjustHandles="1" noChangeArrowheads="1" noChangeShapeType="1" noTextEdit="1"/>
              </p:cNvSpPr>
              <p:nvPr/>
            </p:nvSpPr>
            <p:spPr>
              <a:xfrm>
                <a:off x="3904303" y="4944861"/>
                <a:ext cx="4910575" cy="797334"/>
              </a:xfrm>
              <a:prstGeom prst="rect">
                <a:avLst/>
              </a:prstGeom>
              <a:blipFill>
                <a:blip r:embed="rId7"/>
                <a:stretch>
                  <a:fillRect t="-117188" b="-1578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47A9BD3-58C8-0C10-8C79-0889741005DC}"/>
                  </a:ext>
                </a:extLst>
              </p:cNvPr>
              <p:cNvSpPr txBox="1"/>
              <p:nvPr/>
            </p:nvSpPr>
            <p:spPr>
              <a:xfrm>
                <a:off x="8056513" y="3795611"/>
                <a:ext cx="3344249" cy="6790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𝑘</m:t>
                                  </m:r>
                                </m:sub>
                              </m:sSub>
                            </m:e>
                          </m:d>
                        </m:num>
                        <m:den>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den>
                      </m:f>
                    </m:oMath>
                  </m:oMathPara>
                </a14:m>
                <a:endParaRPr lang="en-US" dirty="0"/>
              </a:p>
            </p:txBody>
          </p:sp>
        </mc:Choice>
        <mc:Fallback xmlns="">
          <p:sp>
            <p:nvSpPr>
              <p:cNvPr id="14" name="TextBox 13">
                <a:extLst>
                  <a:ext uri="{FF2B5EF4-FFF2-40B4-BE49-F238E27FC236}">
                    <a16:creationId xmlns:a16="http://schemas.microsoft.com/office/drawing/2014/main" id="{B47A9BD3-58C8-0C10-8C79-0889741005DC}"/>
                  </a:ext>
                </a:extLst>
              </p:cNvPr>
              <p:cNvSpPr txBox="1">
                <a:spLocks noRot="1" noChangeAspect="1" noMove="1" noResize="1" noEditPoints="1" noAdjustHandles="1" noChangeArrowheads="1" noChangeShapeType="1" noTextEdit="1"/>
              </p:cNvSpPr>
              <p:nvPr/>
            </p:nvSpPr>
            <p:spPr>
              <a:xfrm>
                <a:off x="8056513" y="3795611"/>
                <a:ext cx="3344249" cy="679032"/>
              </a:xfrm>
              <a:prstGeom prst="rect">
                <a:avLst/>
              </a:prstGeom>
              <a:blipFill>
                <a:blip r:embed="rId8"/>
                <a:stretch>
                  <a:fillRect b="-9259"/>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69AE7F8F-4AD4-1B7C-1C4D-3F6193D09FB6}"/>
              </a:ext>
            </a:extLst>
          </p:cNvPr>
          <p:cNvSpPr txBox="1"/>
          <p:nvPr/>
        </p:nvSpPr>
        <p:spPr>
          <a:xfrm>
            <a:off x="8624809" y="5678660"/>
            <a:ext cx="2520819" cy="523220"/>
          </a:xfrm>
          <a:prstGeom prst="rect">
            <a:avLst/>
          </a:prstGeom>
          <a:noFill/>
        </p:spPr>
        <p:txBody>
          <a:bodyPr wrap="square" rtlCol="0">
            <a:spAutoFit/>
          </a:bodyPr>
          <a:lstStyle/>
          <a:p>
            <a:pPr algn="ctr"/>
            <a:r>
              <a:rPr lang="en-US" sz="1400" dirty="0"/>
              <a:t>Normalize by joint probability of the evidence</a:t>
            </a:r>
          </a:p>
        </p:txBody>
      </p:sp>
    </p:spTree>
    <p:extLst>
      <p:ext uri="{BB962C8B-B14F-4D97-AF65-F5344CB8AC3E}">
        <p14:creationId xmlns:p14="http://schemas.microsoft.com/office/powerpoint/2010/main" val="11794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515D8E-CCCF-9F27-4756-E2E6A1088BCD}"/>
              </a:ext>
            </a:extLst>
          </p:cNvPr>
          <p:cNvSpPr>
            <a:spLocks noGrp="1"/>
          </p:cNvSpPr>
          <p:nvPr>
            <p:ph type="title"/>
          </p:nvPr>
        </p:nvSpPr>
        <p:spPr/>
        <p:txBody>
          <a:bodyPr/>
          <a:lstStyle/>
          <a:p>
            <a:r>
              <a:rPr lang="en-US" dirty="0"/>
              <a:t>Bayes Net Inference by Enumeration</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696F7DA0-1677-7171-E794-9CAE7E4E6476}"/>
                  </a:ext>
                </a:extLst>
              </p:cNvPr>
              <p:cNvSpPr>
                <a:spLocks noGrp="1"/>
              </p:cNvSpPr>
              <p:nvPr>
                <p:ph idx="1"/>
              </p:nvPr>
            </p:nvSpPr>
            <p:spPr>
              <a:xfrm>
                <a:off x="497159" y="1590261"/>
                <a:ext cx="7079458" cy="4606139"/>
              </a:xfrm>
            </p:spPr>
            <p:txBody>
              <a:bodyPr/>
              <a:lstStyle/>
              <a:p>
                <a:r>
                  <a:rPr lang="en-US" dirty="0"/>
                  <a:t>Goal:</a:t>
                </a:r>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1" i="1" smtClean="0">
                        <a:latin typeface="Cambria Math" panose="02040503050406030204" pitchFamily="18" charset="0"/>
                      </a:rPr>
                      <m:t>𝑸</m:t>
                    </m:r>
                    <m:r>
                      <a:rPr lang="en-US" b="0" i="1" smtClean="0">
                        <a:latin typeface="Cambria Math" panose="02040503050406030204" pitchFamily="18" charset="0"/>
                      </a:rPr>
                      <m:t>|</m:t>
                    </m:r>
                    <m:r>
                      <a:rPr lang="en-US" b="1" i="1" smtClean="0">
                        <a:latin typeface="Cambria Math" panose="02040503050406030204" pitchFamily="18" charset="0"/>
                      </a:rPr>
                      <m:t>𝒆</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1" i="1" smtClean="0">
                            <a:latin typeface="Cambria Math" panose="02040503050406030204" pitchFamily="18" charset="0"/>
                            <a:ea typeface="Cambria Math" panose="02040503050406030204" pitchFamily="18" charset="0"/>
                          </a:rPr>
                        </m:ctrlPr>
                      </m:naryPr>
                      <m:sub>
                        <m:r>
                          <m:rPr>
                            <m:brk m:alnAt="7"/>
                          </m:rPr>
                          <a:rPr lang="en-US" b="1" i="1" smtClean="0">
                            <a:latin typeface="Cambria Math" panose="02040503050406030204" pitchFamily="18" charset="0"/>
                            <a:ea typeface="Cambria Math" panose="02040503050406030204" pitchFamily="18" charset="0"/>
                          </a:rPr>
                          <m:t>𝒉</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𝑸</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𝒉</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𝒆</m:t>
                        </m:r>
                        <m:r>
                          <a:rPr lang="en-US" b="0" i="1" smtClean="0">
                            <a:latin typeface="Cambria Math" panose="02040503050406030204" pitchFamily="18" charset="0"/>
                            <a:ea typeface="Cambria Math" panose="02040503050406030204" pitchFamily="18" charset="0"/>
                          </a:rPr>
                          <m:t>)</m:t>
                        </m:r>
                      </m:e>
                    </m:nary>
                  </m:oMath>
                </a14:m>
                <a:endParaRPr lang="en-US" i="1" dirty="0"/>
              </a:p>
              <a:p>
                <a:r>
                  <a:rPr lang="en-US" dirty="0"/>
                  <a:t>In a Bayes Net: </a:t>
                </a:r>
                <a:endParaRPr lang="en-US" b="0" i="1" dirty="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1" i="1" smtClean="0">
                        <a:latin typeface="Cambria Math" panose="02040503050406030204" pitchFamily="18" charset="0"/>
                      </a:rPr>
                      <m:t>𝑸</m:t>
                    </m:r>
                    <m:r>
                      <a:rPr lang="en-US" b="0" i="1" smtClean="0">
                        <a:latin typeface="Cambria Math" panose="02040503050406030204" pitchFamily="18" charset="0"/>
                      </a:rPr>
                      <m:t>,</m:t>
                    </m:r>
                    <m:r>
                      <a:rPr lang="en-US" b="1" i="1" smtClean="0">
                        <a:latin typeface="Cambria Math" panose="02040503050406030204" pitchFamily="18" charset="0"/>
                      </a:rPr>
                      <m:t>𝒉</m:t>
                    </m:r>
                    <m:r>
                      <a:rPr lang="en-US" b="0" i="1" smtClean="0">
                        <a:latin typeface="Cambria Math" panose="02040503050406030204" pitchFamily="18" charset="0"/>
                      </a:rPr>
                      <m:t>,</m:t>
                    </m:r>
                    <m:r>
                      <a:rPr lang="en-US" b="1" i="1" smtClean="0">
                        <a:latin typeface="Cambria Math" panose="02040503050406030204" pitchFamily="18" charset="0"/>
                      </a:rPr>
                      <m:t>𝒆</m:t>
                    </m:r>
                    <m:r>
                      <a:rPr lang="en-US" b="0" i="1" smtClean="0">
                        <a:latin typeface="Cambria Math" panose="02040503050406030204" pitchFamily="18" charset="0"/>
                      </a:rPr>
                      <m:t>)=</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𝑖</m:t>
                        </m:r>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parents</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e>
                    </m:nary>
                  </m:oMath>
                </a14:m>
                <a:endParaRPr lang="en-US" i="1" dirty="0"/>
              </a:p>
              <a:p>
                <a:pPr lvl="1"/>
                <a:r>
                  <a:rPr lang="en-US" dirty="0"/>
                  <a:t>For example: </a:t>
                </a:r>
              </a:p>
              <a:p>
                <a:pPr marL="914400" lvl="2"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e>
                      </m:nary>
                    </m:oMath>
                  </m:oMathPara>
                </a14:m>
                <a:endParaRPr lang="en-US" dirty="0"/>
              </a:p>
              <a:p>
                <a:pPr lvl="1"/>
                <a:r>
                  <a:rPr lang="en-US" dirty="0"/>
                  <a:t>Therefore, inference involves computing </a:t>
                </a:r>
                <a:r>
                  <a:rPr lang="en-US" b="1" i="1" dirty="0">
                    <a:latin typeface="+mj-lt"/>
                  </a:rPr>
                  <a:t>sums of products</a:t>
                </a:r>
              </a:p>
              <a:p>
                <a:r>
                  <a:rPr lang="en-US" dirty="0"/>
                  <a:t>Problem:</a:t>
                </a:r>
              </a:p>
              <a:p>
                <a:pPr lvl="1"/>
                <a:r>
                  <a:rPr lang="en-US" dirty="0"/>
                  <a:t>Sums of </a:t>
                </a:r>
                <a:r>
                  <a:rPr lang="en-US" i="1" dirty="0">
                    <a:latin typeface="+mj-lt"/>
                  </a:rPr>
                  <a:t>exponentially many</a:t>
                </a:r>
                <a:r>
                  <a:rPr lang="en-US" dirty="0">
                    <a:latin typeface="+mj-lt"/>
                  </a:rPr>
                  <a:t> products</a:t>
                </a:r>
                <a:r>
                  <a:rPr lang="en-US" dirty="0"/>
                  <a:t>!</a:t>
                </a:r>
              </a:p>
            </p:txBody>
          </p:sp>
        </mc:Choice>
        <mc:Fallback>
          <p:sp>
            <p:nvSpPr>
              <p:cNvPr id="7" name="Content Placeholder 6">
                <a:extLst>
                  <a:ext uri="{FF2B5EF4-FFF2-40B4-BE49-F238E27FC236}">
                    <a16:creationId xmlns:a16="http://schemas.microsoft.com/office/drawing/2014/main" id="{696F7DA0-1677-7171-E794-9CAE7E4E6476}"/>
                  </a:ext>
                </a:extLst>
              </p:cNvPr>
              <p:cNvSpPr>
                <a:spLocks noGrp="1" noRot="1" noChangeAspect="1" noMove="1" noResize="1" noEditPoints="1" noAdjustHandles="1" noChangeArrowheads="1" noChangeShapeType="1" noTextEdit="1"/>
              </p:cNvSpPr>
              <p:nvPr>
                <p:ph idx="1"/>
              </p:nvPr>
            </p:nvSpPr>
            <p:spPr>
              <a:xfrm>
                <a:off x="497159" y="1590261"/>
                <a:ext cx="7079458" cy="4606139"/>
              </a:xfrm>
              <a:blipFill>
                <a:blip r:embed="rId2"/>
                <a:stretch>
                  <a:fillRect l="-125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AFE2835-1CA8-B4B5-D7D5-2303B2B6434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3D3CF63-5F1F-635B-DED0-10764A8D8B2F}"/>
              </a:ext>
            </a:extLst>
          </p:cNvPr>
          <p:cNvSpPr>
            <a:spLocks noGrp="1"/>
          </p:cNvSpPr>
          <p:nvPr>
            <p:ph type="sldNum" sz="quarter" idx="12"/>
          </p:nvPr>
        </p:nvSpPr>
        <p:spPr/>
        <p:txBody>
          <a:bodyPr/>
          <a:lstStyle/>
          <a:p>
            <a:fld id="{0C6CD854-DD62-6C4B-87F1-66B34D688D3F}" type="slidenum">
              <a:rPr lang="en-US" smtClean="0"/>
              <a:t>6</a:t>
            </a:fld>
            <a:endParaRPr lang="en-US"/>
          </a:p>
        </p:txBody>
      </p:sp>
      <p:cxnSp>
        <p:nvCxnSpPr>
          <p:cNvPr id="8" name="Straight Arrow Connector 7">
            <a:extLst>
              <a:ext uri="{FF2B5EF4-FFF2-40B4-BE49-F238E27FC236}">
                <a16:creationId xmlns:a16="http://schemas.microsoft.com/office/drawing/2014/main" id="{773DC0CE-9E85-7DA6-A8C3-7CC5684B2359}"/>
              </a:ext>
              <a:ext uri="{C183D7F6-B498-43B3-948B-1728B52AA6E4}">
                <adec:decorative xmlns:adec="http://schemas.microsoft.com/office/drawing/2017/decorative" val="1"/>
              </a:ext>
            </a:extLst>
          </p:cNvPr>
          <p:cNvCxnSpPr>
            <a:stCxn id="13" idx="5"/>
            <a:endCxn id="21" idx="1"/>
          </p:cNvCxnSpPr>
          <p:nvPr/>
        </p:nvCxnSpPr>
        <p:spPr>
          <a:xfrm>
            <a:off x="8339305" y="2296063"/>
            <a:ext cx="896600"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CD47893-511D-BD5B-DF9C-EC3A371E1FED}"/>
              </a:ext>
              <a:ext uri="{C183D7F6-B498-43B3-948B-1728B52AA6E4}">
                <adec:decorative xmlns:adec="http://schemas.microsoft.com/office/drawing/2017/decorative" val="1"/>
              </a:ext>
            </a:extLst>
          </p:cNvPr>
          <p:cNvCxnSpPr>
            <a:stCxn id="21" idx="5"/>
            <a:endCxn id="25" idx="1"/>
          </p:cNvCxnSpPr>
          <p:nvPr/>
        </p:nvCxnSpPr>
        <p:spPr>
          <a:xfrm>
            <a:off x="9882483" y="4009038"/>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C2EA4549-68DE-300B-32CF-57635639446A}"/>
              </a:ext>
              <a:ext uri="{C183D7F6-B498-43B3-948B-1728B52AA6E4}">
                <adec:decorative xmlns:adec="http://schemas.microsoft.com/office/drawing/2017/decorative" val="1"/>
              </a:ext>
            </a:extLst>
          </p:cNvPr>
          <p:cNvCxnSpPr>
            <a:stCxn id="21" idx="3"/>
            <a:endCxn id="29" idx="7"/>
          </p:cNvCxnSpPr>
          <p:nvPr/>
        </p:nvCxnSpPr>
        <p:spPr>
          <a:xfrm flipH="1">
            <a:off x="8339305" y="4009038"/>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5B7B2D8F-8C2F-9969-972A-A6C88FAA724B}"/>
              </a:ext>
              <a:ext uri="{C183D7F6-B498-43B3-948B-1728B52AA6E4}">
                <adec:decorative xmlns:adec="http://schemas.microsoft.com/office/drawing/2017/decorative" val="1"/>
              </a:ext>
            </a:extLst>
          </p:cNvPr>
          <p:cNvCxnSpPr>
            <a:stCxn id="17" idx="3"/>
            <a:endCxn id="21" idx="7"/>
          </p:cNvCxnSpPr>
          <p:nvPr/>
        </p:nvCxnSpPr>
        <p:spPr>
          <a:xfrm flipH="1">
            <a:off x="9882483" y="2296063"/>
            <a:ext cx="896598" cy="106639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 name="Group 11" descr="Node B">
            <a:extLst>
              <a:ext uri="{FF2B5EF4-FFF2-40B4-BE49-F238E27FC236}">
                <a16:creationId xmlns:a16="http://schemas.microsoft.com/office/drawing/2014/main" id="{F1493A2A-8747-8227-21F0-8AA45E03C3B1}"/>
              </a:ext>
            </a:extLst>
          </p:cNvPr>
          <p:cNvGrpSpPr/>
          <p:nvPr/>
        </p:nvGrpSpPr>
        <p:grpSpPr>
          <a:xfrm>
            <a:off x="7552587" y="1515574"/>
            <a:ext cx="926857" cy="1334046"/>
            <a:chOff x="1786030" y="1623426"/>
            <a:chExt cx="926857" cy="1334046"/>
          </a:xfrm>
        </p:grpSpPr>
        <p:sp>
          <p:nvSpPr>
            <p:cNvPr id="13" name="Oval 12">
              <a:extLst>
                <a:ext uri="{FF2B5EF4-FFF2-40B4-BE49-F238E27FC236}">
                  <a16:creationId xmlns:a16="http://schemas.microsoft.com/office/drawing/2014/main" id="{ABA9989D-8A4A-F60E-84C0-A54AE06AF718}"/>
                </a:ext>
                <a:ext uri="{C183D7F6-B498-43B3-948B-1728B52AA6E4}">
                  <adec:decorative xmlns:adec="http://schemas.microsoft.com/office/drawing/2017/decorative" val="1"/>
                </a:ext>
              </a:extLst>
            </p:cNvPr>
            <p:cNvSpPr/>
            <p:nvPr/>
          </p:nvSpPr>
          <p:spPr>
            <a:xfrm>
              <a:off x="1792259"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A7AAA11-E247-00B1-205F-DAAF1F86A913}"/>
                    </a:ext>
                  </a:extLst>
                </p:cNvPr>
                <p:cNvSpPr txBox="1"/>
                <p:nvPr/>
              </p:nvSpPr>
              <p:spPr>
                <a:xfrm>
                  <a:off x="2015247"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𝑩</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C61C84A3-47D5-73CC-3373-7D819119C150}"/>
                    </a:ext>
                  </a:extLst>
                </p:cNvPr>
                <p:cNvSpPr txBox="1">
                  <a:spLocks noRot="1" noChangeAspect="1" noMove="1" noResize="1" noEditPoints="1" noAdjustHandles="1" noChangeArrowheads="1" noChangeShapeType="1" noTextEdit="1"/>
                </p:cNvSpPr>
                <p:nvPr/>
              </p:nvSpPr>
              <p:spPr>
                <a:xfrm>
                  <a:off x="2015247" y="1868250"/>
                  <a:ext cx="496134" cy="461665"/>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5EB64A6E-4C89-1D1F-9D4A-7665AFDE98C5}"/>
                </a:ext>
              </a:extLst>
            </p:cNvPr>
            <p:cNvSpPr txBox="1"/>
            <p:nvPr/>
          </p:nvSpPr>
          <p:spPr>
            <a:xfrm>
              <a:off x="1786030" y="2649695"/>
              <a:ext cx="926857" cy="307777"/>
            </a:xfrm>
            <a:prstGeom prst="rect">
              <a:avLst/>
            </a:prstGeom>
            <a:noFill/>
          </p:spPr>
          <p:txBody>
            <a:bodyPr wrap="none" rtlCol="0">
              <a:spAutoFit/>
            </a:bodyPr>
            <a:lstStyle/>
            <a:p>
              <a:pPr algn="ctr"/>
              <a:r>
                <a:rPr lang="en-US" sz="1400" b="1" dirty="0">
                  <a:solidFill>
                    <a:schemeClr val="accent1"/>
                  </a:solidFill>
                </a:rPr>
                <a:t>Burglary</a:t>
              </a:r>
            </a:p>
          </p:txBody>
        </p:sp>
      </p:grpSp>
      <p:grpSp>
        <p:nvGrpSpPr>
          <p:cNvPr id="16" name="Group 15" descr="Node E">
            <a:extLst>
              <a:ext uri="{FF2B5EF4-FFF2-40B4-BE49-F238E27FC236}">
                <a16:creationId xmlns:a16="http://schemas.microsoft.com/office/drawing/2014/main" id="{1EBD4B09-C580-5858-2F6E-A0FB5B1D6CDC}"/>
              </a:ext>
            </a:extLst>
          </p:cNvPr>
          <p:cNvGrpSpPr/>
          <p:nvPr/>
        </p:nvGrpSpPr>
        <p:grpSpPr>
          <a:xfrm>
            <a:off x="10509900" y="1515574"/>
            <a:ext cx="1184941" cy="1334046"/>
            <a:chOff x="4743343" y="1623426"/>
            <a:chExt cx="1184941" cy="1334046"/>
          </a:xfrm>
        </p:grpSpPr>
        <p:sp>
          <p:nvSpPr>
            <p:cNvPr id="17" name="Oval 16">
              <a:extLst>
                <a:ext uri="{FF2B5EF4-FFF2-40B4-BE49-F238E27FC236}">
                  <a16:creationId xmlns:a16="http://schemas.microsoft.com/office/drawing/2014/main" id="{5A9B73E6-2FE3-C065-258D-93FB83446667}"/>
                </a:ext>
                <a:ext uri="{C183D7F6-B498-43B3-948B-1728B52AA6E4}">
                  <adec:decorative xmlns:adec="http://schemas.microsoft.com/office/drawing/2017/decorative" val="1"/>
                </a:ext>
              </a:extLst>
            </p:cNvPr>
            <p:cNvSpPr/>
            <p:nvPr/>
          </p:nvSpPr>
          <p:spPr>
            <a:xfrm>
              <a:off x="4878613" y="1623426"/>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7725532-ECAF-CB0D-E63F-5C13232896D7}"/>
                    </a:ext>
                  </a:extLst>
                </p:cNvPr>
                <p:cNvSpPr txBox="1"/>
                <p:nvPr/>
              </p:nvSpPr>
              <p:spPr>
                <a:xfrm>
                  <a:off x="5101601" y="18682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𝑬</m:t>
                        </m:r>
                      </m:oMath>
                    </m:oMathPara>
                  </a14:m>
                  <a:endParaRPr lang="en-US" sz="2400" b="1" i="1" dirty="0">
                    <a:solidFill>
                      <a:schemeClr val="accent1"/>
                    </a:solidFill>
                  </a:endParaRPr>
                </a:p>
              </p:txBody>
            </p:sp>
          </mc:Choice>
          <mc:Fallback xmlns="">
            <p:sp>
              <p:nvSpPr>
                <p:cNvPr id="20" name="TextBox 19">
                  <a:extLst>
                    <a:ext uri="{FF2B5EF4-FFF2-40B4-BE49-F238E27FC236}">
                      <a16:creationId xmlns:a16="http://schemas.microsoft.com/office/drawing/2014/main" id="{8B7C38CD-8347-86A8-D833-A0A71CC7D1A6}"/>
                    </a:ext>
                  </a:extLst>
                </p:cNvPr>
                <p:cNvSpPr txBox="1">
                  <a:spLocks noRot="1" noChangeAspect="1" noMove="1" noResize="1" noEditPoints="1" noAdjustHandles="1" noChangeArrowheads="1" noChangeShapeType="1" noTextEdit="1"/>
                </p:cNvSpPr>
                <p:nvPr/>
              </p:nvSpPr>
              <p:spPr>
                <a:xfrm>
                  <a:off x="5101601" y="1868250"/>
                  <a:ext cx="496134" cy="461665"/>
                </a:xfrm>
                <a:prstGeom prst="rect">
                  <a:avLst/>
                </a:prstGeom>
                <a:blipFill>
                  <a:blip r:embed="rId4"/>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17DC17F8-6575-1AEE-BA2E-F6EE9B7F7C61}"/>
                </a:ext>
              </a:extLst>
            </p:cNvPr>
            <p:cNvSpPr txBox="1"/>
            <p:nvPr/>
          </p:nvSpPr>
          <p:spPr>
            <a:xfrm>
              <a:off x="4743343" y="2649695"/>
              <a:ext cx="1184941" cy="307777"/>
            </a:xfrm>
            <a:prstGeom prst="rect">
              <a:avLst/>
            </a:prstGeom>
            <a:noFill/>
          </p:spPr>
          <p:txBody>
            <a:bodyPr wrap="none" rtlCol="0">
              <a:spAutoFit/>
            </a:bodyPr>
            <a:lstStyle/>
            <a:p>
              <a:pPr algn="ctr"/>
              <a:r>
                <a:rPr lang="en-US" sz="1400" b="1" dirty="0">
                  <a:solidFill>
                    <a:schemeClr val="accent1"/>
                  </a:solidFill>
                </a:rPr>
                <a:t>Earthquake</a:t>
              </a:r>
            </a:p>
          </p:txBody>
        </p:sp>
      </p:grpSp>
      <p:grpSp>
        <p:nvGrpSpPr>
          <p:cNvPr id="20" name="Group 19" descr="Node A">
            <a:extLst>
              <a:ext uri="{FF2B5EF4-FFF2-40B4-BE49-F238E27FC236}">
                <a16:creationId xmlns:a16="http://schemas.microsoft.com/office/drawing/2014/main" id="{00E03322-6CF2-8290-648B-D0C11291D8B8}"/>
              </a:ext>
            </a:extLst>
          </p:cNvPr>
          <p:cNvGrpSpPr/>
          <p:nvPr/>
        </p:nvGrpSpPr>
        <p:grpSpPr>
          <a:xfrm>
            <a:off x="9101994" y="3228549"/>
            <a:ext cx="914400" cy="1339616"/>
            <a:chOff x="3335437" y="3336401"/>
            <a:chExt cx="914400" cy="1339616"/>
          </a:xfrm>
        </p:grpSpPr>
        <p:sp>
          <p:nvSpPr>
            <p:cNvPr id="21" name="Oval 20">
              <a:extLst>
                <a:ext uri="{FF2B5EF4-FFF2-40B4-BE49-F238E27FC236}">
                  <a16:creationId xmlns:a16="http://schemas.microsoft.com/office/drawing/2014/main" id="{EA9EB79B-73E2-1A07-CE25-4CF0F90DE968}"/>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468E3FD-3091-B062-542F-5A30386A3480}"/>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𝑨</m:t>
                        </m:r>
                      </m:oMath>
                    </m:oMathPara>
                  </a14:m>
                  <a:endParaRPr lang="en-US" sz="2400" b="1" i="1" dirty="0">
                    <a:solidFill>
                      <a:schemeClr val="accent2"/>
                    </a:solidFill>
                  </a:endParaRPr>
                </a:p>
              </p:txBody>
            </p:sp>
          </mc:Choice>
          <mc:Fallback xmlns="">
            <p:sp>
              <p:nvSpPr>
                <p:cNvPr id="16" name="TextBox 15">
                  <a:extLst>
                    <a:ext uri="{FF2B5EF4-FFF2-40B4-BE49-F238E27FC236}">
                      <a16:creationId xmlns:a16="http://schemas.microsoft.com/office/drawing/2014/main" id="{695B7AE3-8031-CBCE-A81B-E6C6BAE5E6AB}"/>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5"/>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F156C610-1F36-84AD-9982-7FF5EB97B01C}"/>
                </a:ext>
              </a:extLst>
            </p:cNvPr>
            <p:cNvSpPr txBox="1"/>
            <p:nvPr/>
          </p:nvSpPr>
          <p:spPr>
            <a:xfrm>
              <a:off x="3439815" y="4368240"/>
              <a:ext cx="705641" cy="307777"/>
            </a:xfrm>
            <a:prstGeom prst="rect">
              <a:avLst/>
            </a:prstGeom>
            <a:noFill/>
          </p:spPr>
          <p:txBody>
            <a:bodyPr wrap="none" rtlCol="0">
              <a:spAutoFit/>
            </a:bodyPr>
            <a:lstStyle/>
            <a:p>
              <a:pPr algn="ctr"/>
              <a:r>
                <a:rPr lang="en-US" sz="1400" b="1" dirty="0">
                  <a:solidFill>
                    <a:schemeClr val="accent2"/>
                  </a:solidFill>
                </a:rPr>
                <a:t>Alarm</a:t>
              </a:r>
            </a:p>
          </p:txBody>
        </p:sp>
      </p:grpSp>
      <p:grpSp>
        <p:nvGrpSpPr>
          <p:cNvPr id="24" name="Group 23" descr="Node M">
            <a:extLst>
              <a:ext uri="{FF2B5EF4-FFF2-40B4-BE49-F238E27FC236}">
                <a16:creationId xmlns:a16="http://schemas.microsoft.com/office/drawing/2014/main" id="{025A86EA-4B7F-1305-928E-6E63B1DF68B6}"/>
              </a:ext>
            </a:extLst>
          </p:cNvPr>
          <p:cNvGrpSpPr/>
          <p:nvPr/>
        </p:nvGrpSpPr>
        <p:grpSpPr>
          <a:xfrm>
            <a:off x="10543917" y="4859472"/>
            <a:ext cx="1140056" cy="1336928"/>
            <a:chOff x="4777360" y="4967324"/>
            <a:chExt cx="1140056" cy="1336928"/>
          </a:xfrm>
        </p:grpSpPr>
        <p:sp>
          <p:nvSpPr>
            <p:cNvPr id="25" name="Oval 24">
              <a:extLst>
                <a:ext uri="{FF2B5EF4-FFF2-40B4-BE49-F238E27FC236}">
                  <a16:creationId xmlns:a16="http://schemas.microsoft.com/office/drawing/2014/main" id="{4CCB6894-455D-66F9-784E-3E4636E4B141}"/>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08DB94D-1A26-A911-A37D-486F91DD7C13}"/>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𝑴</m:t>
                        </m:r>
                      </m:oMath>
                    </m:oMathPara>
                  </a14:m>
                  <a:endParaRPr lang="en-US" sz="2400" b="1" i="1" dirty="0">
                    <a:solidFill>
                      <a:schemeClr val="accent3"/>
                    </a:solidFill>
                  </a:endParaRPr>
                </a:p>
              </p:txBody>
            </p:sp>
          </mc:Choice>
          <mc:Fallback xmlns="">
            <p:sp>
              <p:nvSpPr>
                <p:cNvPr id="14" name="TextBox 13">
                  <a:extLst>
                    <a:ext uri="{FF2B5EF4-FFF2-40B4-BE49-F238E27FC236}">
                      <a16:creationId xmlns:a16="http://schemas.microsoft.com/office/drawing/2014/main" id="{C4E1A3A7-FC90-4A78-18F4-62385FC57CC1}"/>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6"/>
                  <a:stretch>
                    <a:fillRect/>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07D44146-DA6B-1F7C-4529-7EE2A8EDE6A7}"/>
                </a:ext>
              </a:extLst>
            </p:cNvPr>
            <p:cNvSpPr txBox="1"/>
            <p:nvPr/>
          </p:nvSpPr>
          <p:spPr>
            <a:xfrm>
              <a:off x="4777360" y="5996475"/>
              <a:ext cx="1140056" cy="307777"/>
            </a:xfrm>
            <a:prstGeom prst="rect">
              <a:avLst/>
            </a:prstGeom>
            <a:noFill/>
          </p:spPr>
          <p:txBody>
            <a:bodyPr wrap="none" rtlCol="0">
              <a:spAutoFit/>
            </a:bodyPr>
            <a:lstStyle/>
            <a:p>
              <a:pPr algn="ctr"/>
              <a:r>
                <a:rPr lang="en-US" sz="1400" b="1" dirty="0">
                  <a:solidFill>
                    <a:schemeClr val="accent3"/>
                  </a:solidFill>
                </a:rPr>
                <a:t>Maria Calls</a:t>
              </a:r>
            </a:p>
          </p:txBody>
        </p:sp>
      </p:grpSp>
      <p:grpSp>
        <p:nvGrpSpPr>
          <p:cNvPr id="28" name="Group 27" descr="Node J">
            <a:extLst>
              <a:ext uri="{FF2B5EF4-FFF2-40B4-BE49-F238E27FC236}">
                <a16:creationId xmlns:a16="http://schemas.microsoft.com/office/drawing/2014/main" id="{2CFF0215-13E1-7F66-D47C-C9511B6BBBAD}"/>
              </a:ext>
            </a:extLst>
          </p:cNvPr>
          <p:cNvGrpSpPr/>
          <p:nvPr/>
        </p:nvGrpSpPr>
        <p:grpSpPr>
          <a:xfrm>
            <a:off x="7543291" y="4859472"/>
            <a:ext cx="949299" cy="1336928"/>
            <a:chOff x="1776734" y="4967324"/>
            <a:chExt cx="949299" cy="1336928"/>
          </a:xfrm>
        </p:grpSpPr>
        <p:sp>
          <p:nvSpPr>
            <p:cNvPr id="29" name="Oval 28">
              <a:extLst>
                <a:ext uri="{FF2B5EF4-FFF2-40B4-BE49-F238E27FC236}">
                  <a16:creationId xmlns:a16="http://schemas.microsoft.com/office/drawing/2014/main" id="{856C2BED-C5C9-47AA-B062-77A0897F699F}"/>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FAA85C5-68FD-C8FF-2320-60D3DA395C1D}"/>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𝑱</m:t>
                        </m:r>
                      </m:oMath>
                    </m:oMathPara>
                  </a14:m>
                  <a:endParaRPr lang="en-US" sz="2400" b="1" i="1" dirty="0">
                    <a:solidFill>
                      <a:schemeClr val="accent3"/>
                    </a:solidFill>
                  </a:endParaRPr>
                </a:p>
              </p:txBody>
            </p:sp>
          </mc:Choice>
          <mc:Fallback xmlns="">
            <p:sp>
              <p:nvSpPr>
                <p:cNvPr id="12" name="TextBox 11">
                  <a:extLst>
                    <a:ext uri="{FF2B5EF4-FFF2-40B4-BE49-F238E27FC236}">
                      <a16:creationId xmlns:a16="http://schemas.microsoft.com/office/drawing/2014/main" id="{689F6C27-8590-3FC8-2781-8A8913309383}"/>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b="-13514"/>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684FF1C2-9CBA-0214-EEB6-A7C639523A4B}"/>
                </a:ext>
              </a:extLst>
            </p:cNvPr>
            <p:cNvSpPr txBox="1"/>
            <p:nvPr/>
          </p:nvSpPr>
          <p:spPr>
            <a:xfrm>
              <a:off x="1776734" y="5996475"/>
              <a:ext cx="949299" cy="307777"/>
            </a:xfrm>
            <a:prstGeom prst="rect">
              <a:avLst/>
            </a:prstGeom>
            <a:noFill/>
          </p:spPr>
          <p:txBody>
            <a:bodyPr wrap="none" rtlCol="0">
              <a:spAutoFit/>
            </a:bodyPr>
            <a:lstStyle/>
            <a:p>
              <a:pPr algn="ctr"/>
              <a:r>
                <a:rPr lang="en-US" sz="1400" b="1" dirty="0">
                  <a:solidFill>
                    <a:schemeClr val="accent3"/>
                  </a:solidFill>
                </a:rPr>
                <a:t>Jan Calls</a:t>
              </a:r>
            </a:p>
          </p:txBody>
        </p:sp>
      </p:grpSp>
    </p:spTree>
    <p:extLst>
      <p:ext uri="{BB962C8B-B14F-4D97-AF65-F5344CB8AC3E}">
        <p14:creationId xmlns:p14="http://schemas.microsoft.com/office/powerpoint/2010/main" val="357570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itle 5">
                <a:extLst>
                  <a:ext uri="{FF2B5EF4-FFF2-40B4-BE49-F238E27FC236}">
                    <a16:creationId xmlns:a16="http://schemas.microsoft.com/office/drawing/2014/main" id="{D1FB8516-6F3F-1B96-1644-AC1BDD925DB8}"/>
                  </a:ext>
                </a:extLst>
              </p:cNvPr>
              <p:cNvSpPr>
                <a:spLocks noGrp="1"/>
              </p:cNvSpPr>
              <p:nvPr>
                <p:ph type="title"/>
              </p:nvPr>
            </p:nvSpPr>
            <p:spPr/>
            <p:txBody>
              <a:bodyPr/>
              <a:lstStyle/>
              <a:p>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r>
                      <a:rPr lang="en-US" b="1" i="0" smtClean="0">
                        <a:latin typeface="Cambria Math" panose="02040503050406030204" pitchFamily="18" charset="0"/>
                      </a:rPr>
                      <m:t>𝐀𝐧𝐭𝐢𝐥𝐨𝐜𝐤</m:t>
                    </m:r>
                    <m:r>
                      <a:rPr lang="en-US" b="1" i="1" smtClean="0">
                        <a:latin typeface="Cambria Math" panose="02040503050406030204" pitchFamily="18" charset="0"/>
                      </a:rPr>
                      <m:t>|</m:t>
                    </m:r>
                    <m:r>
                      <a:rPr lang="en-US" b="1" i="0" smtClean="0">
                        <a:latin typeface="Cambria Math" panose="02040503050406030204" pitchFamily="18" charset="0"/>
                      </a:rPr>
                      <m:t>𝐨𝐛𝐬𝐞𝐫𝐯𝐞𝐝</m:t>
                    </m:r>
                    <m:r>
                      <a:rPr lang="en-US" b="1" i="1" smtClean="0">
                        <a:latin typeface="Cambria Math" panose="02040503050406030204" pitchFamily="18" charset="0"/>
                      </a:rPr>
                      <m:t> </m:t>
                    </m:r>
                    <m:r>
                      <a:rPr lang="en-US" b="1" i="0" smtClean="0">
                        <a:latin typeface="Cambria Math" panose="02040503050406030204" pitchFamily="18" charset="0"/>
                      </a:rPr>
                      <m:t>𝐯𝐚𝐫𝐢𝐚𝐛𝐥𝐞𝐬</m:t>
                    </m:r>
                    <m:r>
                      <a:rPr lang="en-US" b="1" i="1" smtClean="0">
                        <a:latin typeface="Cambria Math" panose="02040503050406030204" pitchFamily="18" charset="0"/>
                      </a:rPr>
                      <m:t>)</m:t>
                    </m:r>
                  </m:oMath>
                </a14:m>
                <a:r>
                  <a:rPr lang="en-US" dirty="0"/>
                  <a:t>?</a:t>
                </a:r>
              </a:p>
            </p:txBody>
          </p:sp>
        </mc:Choice>
        <mc:Fallback xmlns="">
          <p:sp>
            <p:nvSpPr>
              <p:cNvPr id="6" name="Title 5">
                <a:extLst>
                  <a:ext uri="{FF2B5EF4-FFF2-40B4-BE49-F238E27FC236}">
                    <a16:creationId xmlns:a16="http://schemas.microsoft.com/office/drawing/2014/main" id="{D1FB8516-6F3F-1B96-1644-AC1BDD925DB8}"/>
                  </a:ext>
                </a:extLst>
              </p:cNvPr>
              <p:cNvSpPr>
                <a:spLocks noGrp="1" noRot="1" noChangeAspect="1" noMove="1" noResize="1" noEditPoints="1" noAdjustHandles="1" noChangeArrowheads="1" noChangeShapeType="1" noTextEdit="1"/>
              </p:cNvSpPr>
              <p:nvPr>
                <p:ph type="title"/>
              </p:nvPr>
            </p:nvSpPr>
            <p:spPr>
              <a:blipFill>
                <a:blip r:embed="rId2"/>
                <a:stretch>
                  <a:fillRect t="-3333" b="-1333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10F0C8D-30E7-FDBE-3C0B-3EFB039D53D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F325A0F-44BE-AD01-B962-F3FB1A6D9997}"/>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7" name="Picture 4" descr="Illustration of the car insurance Bayes net with dozens of variables with dozens of arcs. All variables and arcs are shown in red to indicate they are all involve in forming the joint distribution over the entire network.">
            <a:extLst>
              <a:ext uri="{FF2B5EF4-FFF2-40B4-BE49-F238E27FC236}">
                <a16:creationId xmlns:a16="http://schemas.microsoft.com/office/drawing/2014/main" id="{F3B3A2BD-1CFE-C770-2E99-DF1903B345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2554" y="532464"/>
            <a:ext cx="7666892" cy="5070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00165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BC750B-7860-F1DF-2CA0-D699323F10D6}"/>
              </a:ext>
            </a:extLst>
          </p:cNvPr>
          <p:cNvSpPr>
            <a:spLocks noGrp="1"/>
          </p:cNvSpPr>
          <p:nvPr>
            <p:ph type="title"/>
          </p:nvPr>
        </p:nvSpPr>
        <p:spPr/>
        <p:txBody>
          <a:bodyPr/>
          <a:lstStyle/>
          <a:p>
            <a:r>
              <a:rPr lang="en-US" dirty="0"/>
              <a:t>Can We Do Better?</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EACE7D33-9A16-C8A8-B3CE-375C9B3EAF38}"/>
                  </a:ext>
                </a:extLst>
              </p:cNvPr>
              <p:cNvSpPr>
                <a:spLocks noGrp="1"/>
              </p:cNvSpPr>
              <p:nvPr>
                <p:ph idx="1"/>
              </p:nvPr>
            </p:nvSpPr>
            <p:spPr/>
            <p:txBody>
              <a:bodyPr/>
              <a:lstStyle/>
              <a:p>
                <a:r>
                  <a:rPr lang="en-US" dirty="0"/>
                  <a:t>Consider </a:t>
                </a:r>
                <a14:m>
                  <m:oMath xmlns:m="http://schemas.openxmlformats.org/officeDocument/2006/math">
                    <m:r>
                      <a:rPr lang="en-US" b="0" i="1" smtClean="0">
                        <a:solidFill>
                          <a:schemeClr val="accent2"/>
                        </a:solidFill>
                        <a:latin typeface="Cambria Math" panose="02040503050406030204" pitchFamily="18" charset="0"/>
                      </a:rPr>
                      <m:t>𝑢</m:t>
                    </m:r>
                    <m:r>
                      <a:rPr lang="en-US" b="0" i="1" smtClean="0">
                        <a:solidFill>
                          <a:schemeClr val="accent3"/>
                        </a:solidFill>
                        <a:latin typeface="Cambria Math" panose="02040503050406030204" pitchFamily="18" charset="0"/>
                      </a:rPr>
                      <m:t>𝑤</m:t>
                    </m:r>
                    <m:r>
                      <a:rPr lang="en-US" b="0" i="1" smtClean="0">
                        <a:solidFill>
                          <a:schemeClr val="accent4"/>
                        </a:solidFill>
                        <a:latin typeface="Cambria Math" panose="02040503050406030204" pitchFamily="18" charset="0"/>
                      </a:rPr>
                      <m:t>𝑦</m:t>
                    </m:r>
                    <m:r>
                      <a:rPr lang="en-US" b="0" i="1" smtClean="0">
                        <a:latin typeface="Cambria Math" panose="02040503050406030204" pitchFamily="18" charset="0"/>
                      </a:rPr>
                      <m:t>+</m:t>
                    </m:r>
                    <m:r>
                      <a:rPr lang="en-US" b="0" i="1" smtClean="0">
                        <a:solidFill>
                          <a:schemeClr val="accent2"/>
                        </a:solidFill>
                        <a:latin typeface="Cambria Math" panose="02040503050406030204" pitchFamily="18" charset="0"/>
                      </a:rPr>
                      <m:t>𝑢</m:t>
                    </m:r>
                    <m:r>
                      <a:rPr lang="en-US" b="0" i="1" smtClean="0">
                        <a:solidFill>
                          <a:schemeClr val="accent3"/>
                        </a:solidFill>
                        <a:latin typeface="Cambria Math" panose="02040503050406030204" pitchFamily="18" charset="0"/>
                      </a:rPr>
                      <m:t>𝑤</m:t>
                    </m:r>
                    <m:r>
                      <a:rPr lang="en-US" b="0" i="1" smtClean="0">
                        <a:solidFill>
                          <a:srgbClr val="C28B67"/>
                        </a:solidFill>
                        <a:latin typeface="Cambria Math" panose="02040503050406030204" pitchFamily="18" charset="0"/>
                      </a:rPr>
                      <m:t>𝑧</m:t>
                    </m:r>
                    <m:r>
                      <a:rPr lang="en-US" b="0" i="1" smtClean="0">
                        <a:latin typeface="Cambria Math" panose="02040503050406030204" pitchFamily="18" charset="0"/>
                      </a:rPr>
                      <m:t>+</m:t>
                    </m:r>
                    <m:r>
                      <a:rPr lang="en-US" b="0" i="1" smtClean="0">
                        <a:solidFill>
                          <a:schemeClr val="accent2"/>
                        </a:solidFill>
                        <a:latin typeface="Cambria Math" panose="02040503050406030204" pitchFamily="18" charset="0"/>
                      </a:rPr>
                      <m:t>𝑢</m:t>
                    </m:r>
                    <m:r>
                      <a:rPr lang="en-US" b="0" i="1" smtClean="0">
                        <a:solidFill>
                          <a:schemeClr val="tx2"/>
                        </a:solidFill>
                        <a:latin typeface="Cambria Math" panose="02040503050406030204" pitchFamily="18" charset="0"/>
                      </a:rPr>
                      <m:t>𝑥</m:t>
                    </m:r>
                    <m:r>
                      <a:rPr lang="en-US" b="0" i="1" smtClean="0">
                        <a:solidFill>
                          <a:schemeClr val="accent4"/>
                        </a:solidFill>
                        <a:latin typeface="Cambria Math" panose="02040503050406030204" pitchFamily="18" charset="0"/>
                      </a:rPr>
                      <m:t>𝑦</m:t>
                    </m:r>
                    <m:r>
                      <a:rPr lang="en-US" b="0" i="1" smtClean="0">
                        <a:latin typeface="Cambria Math" panose="02040503050406030204" pitchFamily="18" charset="0"/>
                      </a:rPr>
                      <m:t>+</m:t>
                    </m:r>
                    <m:r>
                      <a:rPr lang="en-US" b="0" i="1" smtClean="0">
                        <a:solidFill>
                          <a:schemeClr val="accent2"/>
                        </a:solidFill>
                        <a:latin typeface="Cambria Math" panose="02040503050406030204" pitchFamily="18" charset="0"/>
                      </a:rPr>
                      <m:t>𝑢</m:t>
                    </m:r>
                    <m:r>
                      <a:rPr lang="en-US" b="0" i="1" smtClean="0">
                        <a:solidFill>
                          <a:schemeClr val="tx2"/>
                        </a:solidFill>
                        <a:latin typeface="Cambria Math" panose="02040503050406030204" pitchFamily="18" charset="0"/>
                      </a:rPr>
                      <m:t>𝑥</m:t>
                    </m:r>
                    <m:r>
                      <a:rPr lang="en-US" b="0" i="1" smtClean="0">
                        <a:solidFill>
                          <a:srgbClr val="E1985B"/>
                        </a:solidFill>
                        <a:latin typeface="Cambria Math" panose="02040503050406030204" pitchFamily="18" charset="0"/>
                      </a:rPr>
                      <m:t>𝑧</m:t>
                    </m:r>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𝑣</m:t>
                    </m:r>
                    <m:r>
                      <a:rPr lang="en-US" b="0" i="1" smtClean="0">
                        <a:solidFill>
                          <a:schemeClr val="accent3"/>
                        </a:solidFill>
                        <a:latin typeface="Cambria Math" panose="02040503050406030204" pitchFamily="18" charset="0"/>
                      </a:rPr>
                      <m:t>𝑤</m:t>
                    </m:r>
                    <m:r>
                      <a:rPr lang="en-US" b="0" i="1" smtClean="0">
                        <a:solidFill>
                          <a:schemeClr val="accent4"/>
                        </a:solidFill>
                        <a:latin typeface="Cambria Math" panose="02040503050406030204" pitchFamily="18" charset="0"/>
                      </a:rPr>
                      <m:t>𝑦</m:t>
                    </m:r>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𝑣</m:t>
                    </m:r>
                    <m:r>
                      <a:rPr lang="en-US" b="0" i="1" smtClean="0">
                        <a:solidFill>
                          <a:schemeClr val="accent3"/>
                        </a:solidFill>
                        <a:latin typeface="Cambria Math" panose="02040503050406030204" pitchFamily="18" charset="0"/>
                      </a:rPr>
                      <m:t>𝑤</m:t>
                    </m:r>
                    <m:r>
                      <a:rPr lang="en-US" b="0" i="1" smtClean="0">
                        <a:solidFill>
                          <a:srgbClr val="E1985B"/>
                        </a:solidFill>
                        <a:latin typeface="Cambria Math" panose="02040503050406030204" pitchFamily="18" charset="0"/>
                      </a:rPr>
                      <m:t>𝑧</m:t>
                    </m:r>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𝑣</m:t>
                    </m:r>
                    <m:r>
                      <a:rPr lang="en-US" b="0" i="1" smtClean="0">
                        <a:solidFill>
                          <a:schemeClr val="tx2"/>
                        </a:solidFill>
                        <a:latin typeface="Cambria Math" panose="02040503050406030204" pitchFamily="18" charset="0"/>
                      </a:rPr>
                      <m:t>𝑥</m:t>
                    </m:r>
                    <m:r>
                      <a:rPr lang="en-US" b="0" i="1" smtClean="0">
                        <a:solidFill>
                          <a:schemeClr val="accent4"/>
                        </a:solidFill>
                        <a:latin typeface="Cambria Math" panose="02040503050406030204" pitchFamily="18" charset="0"/>
                      </a:rPr>
                      <m:t>𝑦</m:t>
                    </m:r>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𝑣</m:t>
                    </m:r>
                    <m:r>
                      <a:rPr lang="en-US" b="0" i="1" smtClean="0">
                        <a:solidFill>
                          <a:schemeClr val="tx2"/>
                        </a:solidFill>
                        <a:latin typeface="Cambria Math" panose="02040503050406030204" pitchFamily="18" charset="0"/>
                      </a:rPr>
                      <m:t>𝑥</m:t>
                    </m:r>
                    <m:r>
                      <a:rPr lang="en-US" b="0" i="1" smtClean="0">
                        <a:solidFill>
                          <a:srgbClr val="E1985B"/>
                        </a:solidFill>
                        <a:latin typeface="Cambria Math" panose="02040503050406030204" pitchFamily="18" charset="0"/>
                      </a:rPr>
                      <m:t>𝑧</m:t>
                    </m:r>
                  </m:oMath>
                </a14:m>
                <a:endParaRPr lang="en-US" i="1" dirty="0"/>
              </a:p>
              <a:p>
                <a:pPr lvl="1"/>
                <a:r>
                  <a:rPr lang="en-US" dirty="0"/>
                  <a:t>16 multiplications, 7 additions</a:t>
                </a:r>
              </a:p>
              <a:p>
                <a:pPr lvl="1"/>
                <a:r>
                  <a:rPr lang="en-US" dirty="0"/>
                  <a:t>Lots of repeated subexpressions!</a:t>
                </a:r>
              </a:p>
              <a:p>
                <a:r>
                  <a:rPr lang="en-US" dirty="0"/>
                  <a:t>Rewrite as </a:t>
                </a:r>
                <a14:m>
                  <m:oMath xmlns:m="http://schemas.openxmlformats.org/officeDocument/2006/math">
                    <m:r>
                      <a:rPr lang="en-US" b="0" i="1" smtClean="0">
                        <a:latin typeface="Cambria Math" panose="02040503050406030204" pitchFamily="18" charset="0"/>
                      </a:rPr>
                      <m:t>(</m:t>
                    </m:r>
                    <m:r>
                      <a:rPr lang="en-US" b="0" i="1" smtClean="0">
                        <a:solidFill>
                          <a:schemeClr val="accent2"/>
                        </a:solidFill>
                        <a:latin typeface="Cambria Math" panose="02040503050406030204" pitchFamily="18" charset="0"/>
                      </a:rPr>
                      <m:t>𝑢</m:t>
                    </m:r>
                    <m:r>
                      <a:rPr lang="en-US" b="0" i="1" smtClean="0">
                        <a:latin typeface="Cambria Math" panose="02040503050406030204" pitchFamily="18" charset="0"/>
                      </a:rPr>
                      <m:t>+</m:t>
                    </m:r>
                    <m:r>
                      <a:rPr lang="en-US" b="0" i="1" smtClean="0">
                        <a:solidFill>
                          <a:schemeClr val="accent1"/>
                        </a:solidFill>
                        <a:latin typeface="Cambria Math" panose="02040503050406030204" pitchFamily="18" charset="0"/>
                      </a:rPr>
                      <m:t>𝑣</m:t>
                    </m:r>
                    <m:r>
                      <a:rPr lang="en-US" b="0" i="1" smtClean="0">
                        <a:latin typeface="Cambria Math" panose="02040503050406030204" pitchFamily="18" charset="0"/>
                      </a:rPr>
                      <m:t>)(</m:t>
                    </m:r>
                    <m:r>
                      <a:rPr lang="en-US" b="0" i="1" smtClean="0">
                        <a:solidFill>
                          <a:schemeClr val="accent3"/>
                        </a:solidFill>
                        <a:latin typeface="Cambria Math" panose="02040503050406030204" pitchFamily="18" charset="0"/>
                      </a:rPr>
                      <m:t>𝑤</m:t>
                    </m:r>
                    <m:r>
                      <a:rPr lang="en-US" b="0" i="1" smtClean="0">
                        <a:latin typeface="Cambria Math" panose="02040503050406030204" pitchFamily="18" charset="0"/>
                      </a:rPr>
                      <m:t>+</m:t>
                    </m:r>
                    <m:r>
                      <a:rPr lang="en-US" b="0" i="1" smtClean="0">
                        <a:solidFill>
                          <a:schemeClr val="bg2"/>
                        </a:solidFill>
                        <a:latin typeface="Cambria Math" panose="02040503050406030204" pitchFamily="18" charset="0"/>
                      </a:rPr>
                      <m:t>𝑥</m:t>
                    </m:r>
                    <m:r>
                      <a:rPr lang="en-US" b="0" i="1" smtClean="0">
                        <a:latin typeface="Cambria Math" panose="02040503050406030204" pitchFamily="18" charset="0"/>
                      </a:rPr>
                      <m:t>)(</m:t>
                    </m:r>
                    <m:r>
                      <a:rPr lang="en-US" b="0" i="1" smtClean="0">
                        <a:solidFill>
                          <a:schemeClr val="accent4"/>
                        </a:solidFill>
                        <a:latin typeface="Cambria Math" panose="02040503050406030204" pitchFamily="18" charset="0"/>
                      </a:rPr>
                      <m:t>𝑦</m:t>
                    </m:r>
                    <m:r>
                      <a:rPr lang="en-US" b="0" i="1" smtClean="0">
                        <a:latin typeface="Cambria Math" panose="02040503050406030204" pitchFamily="18" charset="0"/>
                      </a:rPr>
                      <m:t>+</m:t>
                    </m:r>
                    <m:r>
                      <a:rPr lang="en-US" b="0" i="1" smtClean="0">
                        <a:solidFill>
                          <a:srgbClr val="C28B67"/>
                        </a:solidFill>
                        <a:latin typeface="Cambria Math" panose="02040503050406030204" pitchFamily="18" charset="0"/>
                      </a:rPr>
                      <m:t>𝑧</m:t>
                    </m:r>
                    <m:r>
                      <a:rPr lang="en-US" b="0" i="1" smtClean="0">
                        <a:latin typeface="Cambria Math" panose="02040503050406030204" pitchFamily="18" charset="0"/>
                      </a:rPr>
                      <m:t>)</m:t>
                    </m:r>
                  </m:oMath>
                </a14:m>
                <a:endParaRPr lang="en-US" i="1" dirty="0"/>
              </a:p>
              <a:p>
                <a:r>
                  <a:rPr lang="en-US" dirty="0"/>
                  <a:t>Bayes Net Example</a:t>
                </a:r>
              </a:p>
              <a:p>
                <a:pPr lvl="1"/>
                <a14:m>
                  <m:oMath xmlns:m="http://schemas.openxmlformats.org/officeDocument/2006/math">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𝑎</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e>
                    </m:nary>
                  </m:oMath>
                </a14:m>
                <a:endParaRPr lang="en-US" i="1" dirty="0"/>
              </a:p>
              <a:p>
                <a:pPr lvl="1"/>
                <a:endParaRPr lang="en-US" i="1" dirty="0"/>
              </a:p>
              <a:p>
                <a:pPr lvl="1">
                  <a:lnSpc>
                    <a:spcPct val="200000"/>
                  </a:lnSpc>
                </a:pP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𝑒</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𝑒</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m:t>
                        </m:r>
                        <m:r>
                          <a:rPr lang="en-US" b="0" i="1" smtClean="0">
                            <a:latin typeface="Cambria Math" panose="02040503050406030204" pitchFamily="18" charset="0"/>
                          </a:rPr>
                          <m:t>𝑒</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𝑒</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𝑎</m:t>
                        </m:r>
                      </m:e>
                    </m:d>
                  </m:oMath>
                </a14:m>
                <a:br>
                  <a:rPr lang="en-US" b="0" i="1" dirty="0">
                    <a:latin typeface="Cambria Math" panose="02040503050406030204" pitchFamily="18" charset="0"/>
                  </a:rPr>
                </a:br>
                <a14:m>
                  <m:oMath xmlns:m="http://schemas.openxmlformats.org/officeDocument/2006/math">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oMath>
                </a14:m>
                <a:endParaRPr lang="en-US" b="0" i="1" dirty="0">
                  <a:ea typeface="Cambria Math" panose="02040503050406030204" pitchFamily="18" charset="0"/>
                </a:endParaRPr>
              </a:p>
              <a:p>
                <a:pPr lvl="1"/>
                <a:endParaRPr lang="en-US" i="1" dirty="0"/>
              </a:p>
            </p:txBody>
          </p:sp>
        </mc:Choice>
        <mc:Fallback xmlns="">
          <p:sp>
            <p:nvSpPr>
              <p:cNvPr id="6" name="Content Placeholder 5">
                <a:extLst>
                  <a:ext uri="{FF2B5EF4-FFF2-40B4-BE49-F238E27FC236}">
                    <a16:creationId xmlns:a16="http://schemas.microsoft.com/office/drawing/2014/main" id="{EACE7D33-9A16-C8A8-B3CE-375C9B3EAF38}"/>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9FEBF6E5-3169-BEAB-9E40-C0AFA2A07C6C}"/>
              </a:ext>
            </a:extLst>
          </p:cNvPr>
          <p:cNvSpPr>
            <a:spLocks noGrp="1"/>
          </p:cNvSpPr>
          <p:nvPr>
            <p:ph type="dt" sz="half" idx="2"/>
          </p:nvPr>
        </p:nvSpPr>
        <p:spPr/>
        <p:txBody>
          <a:bodyPr/>
          <a:lstStyle/>
          <a:p>
            <a:r>
              <a:rPr lang="en-US" dirty="0"/>
              <a:t>CSE 473</a:t>
            </a:r>
          </a:p>
        </p:txBody>
      </p:sp>
      <p:sp>
        <p:nvSpPr>
          <p:cNvPr id="4" name="Slide Number Placeholder 3">
            <a:extLst>
              <a:ext uri="{FF2B5EF4-FFF2-40B4-BE49-F238E27FC236}">
                <a16:creationId xmlns:a16="http://schemas.microsoft.com/office/drawing/2014/main" id="{FAC8EFC0-C9B4-B85A-BC5C-D7516CFAA753}"/>
              </a:ext>
            </a:extLst>
          </p:cNvPr>
          <p:cNvSpPr>
            <a:spLocks noGrp="1"/>
          </p:cNvSpPr>
          <p:nvPr>
            <p:ph type="sldNum" sz="quarter" idx="12"/>
          </p:nvPr>
        </p:nvSpPr>
        <p:spPr/>
        <p:txBody>
          <a:bodyPr/>
          <a:lstStyle/>
          <a:p>
            <a:fld id="{0C6CD854-DD62-6C4B-87F1-66B34D688D3F}" type="slidenum">
              <a:rPr lang="en-US" smtClean="0"/>
              <a:t>8</a:t>
            </a:fld>
            <a:endParaRPr lang="en-US"/>
          </a:p>
        </p:txBody>
      </p:sp>
      <p:sp>
        <p:nvSpPr>
          <p:cNvPr id="7" name="Rounded Rectangle 6">
            <a:extLst>
              <a:ext uri="{FF2B5EF4-FFF2-40B4-BE49-F238E27FC236}">
                <a16:creationId xmlns:a16="http://schemas.microsoft.com/office/drawing/2014/main" id="{E66E8C4F-A3D8-170E-732B-C567FD348D75}"/>
              </a:ext>
              <a:ext uri="{C183D7F6-B498-43B3-948B-1728B52AA6E4}">
                <adec:decorative xmlns:adec="http://schemas.microsoft.com/office/drawing/2017/decorative" val="1"/>
              </a:ext>
            </a:extLst>
          </p:cNvPr>
          <p:cNvSpPr/>
          <p:nvPr/>
        </p:nvSpPr>
        <p:spPr>
          <a:xfrm>
            <a:off x="1465385" y="5099539"/>
            <a:ext cx="1195753" cy="402661"/>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82E8132A-86FE-D93B-73FF-BEAA5AEAEA34}"/>
              </a:ext>
              <a:ext uri="{C183D7F6-B498-43B3-948B-1728B52AA6E4}">
                <adec:decorative xmlns:adec="http://schemas.microsoft.com/office/drawing/2017/decorative" val="1"/>
              </a:ext>
            </a:extLst>
          </p:cNvPr>
          <p:cNvSpPr/>
          <p:nvPr/>
        </p:nvSpPr>
        <p:spPr>
          <a:xfrm>
            <a:off x="1465384" y="5647969"/>
            <a:ext cx="1195753" cy="402661"/>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C32BE8AE-61CA-8DA5-043F-16BAB12D02A1}"/>
              </a:ext>
              <a:ext uri="{C183D7F6-B498-43B3-948B-1728B52AA6E4}">
                <adec:decorative xmlns:adec="http://schemas.microsoft.com/office/drawing/2017/decorative" val="1"/>
              </a:ext>
            </a:extLst>
          </p:cNvPr>
          <p:cNvSpPr/>
          <p:nvPr/>
        </p:nvSpPr>
        <p:spPr>
          <a:xfrm>
            <a:off x="3821724" y="5099539"/>
            <a:ext cx="1606061" cy="40266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A95FA2E6-0AD0-9832-CD6D-A18E097301BB}"/>
              </a:ext>
              <a:ext uri="{C183D7F6-B498-43B3-948B-1728B52AA6E4}">
                <adec:decorative xmlns:adec="http://schemas.microsoft.com/office/drawing/2017/decorative" val="1"/>
              </a:ext>
            </a:extLst>
          </p:cNvPr>
          <p:cNvSpPr/>
          <p:nvPr/>
        </p:nvSpPr>
        <p:spPr>
          <a:xfrm>
            <a:off x="8311663" y="5099539"/>
            <a:ext cx="1606061" cy="40266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15B0CDB-09CD-C584-AEA5-6C9FEE6A6D16}"/>
              </a:ext>
              <a:ext uri="{C183D7F6-B498-43B3-948B-1728B52AA6E4}">
                <adec:decorative xmlns:adec="http://schemas.microsoft.com/office/drawing/2017/decorative" val="1"/>
              </a:ext>
            </a:extLst>
          </p:cNvPr>
          <p:cNvSpPr/>
          <p:nvPr/>
        </p:nvSpPr>
        <p:spPr>
          <a:xfrm>
            <a:off x="5591910" y="5099538"/>
            <a:ext cx="1395044" cy="40266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9E6D712B-B0CB-CFCD-01C7-BC148C796B75}"/>
              </a:ext>
              <a:ext uri="{C183D7F6-B498-43B3-948B-1728B52AA6E4}">
                <adec:decorative xmlns:adec="http://schemas.microsoft.com/office/drawing/2017/decorative" val="1"/>
              </a:ext>
            </a:extLst>
          </p:cNvPr>
          <p:cNvSpPr/>
          <p:nvPr/>
        </p:nvSpPr>
        <p:spPr>
          <a:xfrm>
            <a:off x="6101867" y="5647968"/>
            <a:ext cx="1395044" cy="40266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E5D62DDC-40D1-12D8-FF2B-7A0B8582C22A}"/>
              </a:ext>
              <a:ext uri="{C183D7F6-B498-43B3-948B-1728B52AA6E4}">
                <adec:decorative xmlns:adec="http://schemas.microsoft.com/office/drawing/2017/decorative" val="1"/>
              </a:ext>
            </a:extLst>
          </p:cNvPr>
          <p:cNvSpPr/>
          <p:nvPr/>
        </p:nvSpPr>
        <p:spPr>
          <a:xfrm>
            <a:off x="3968794" y="5647967"/>
            <a:ext cx="1951360" cy="402661"/>
          </a:xfrm>
          <a:prstGeom prst="round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0E91262F-B5E9-5EA5-D9A5-0E50A9DFD289}"/>
              </a:ext>
              <a:ext uri="{C183D7F6-B498-43B3-948B-1728B52AA6E4}">
                <adec:decorative xmlns:adec="http://schemas.microsoft.com/office/drawing/2017/decorative" val="1"/>
              </a:ext>
            </a:extLst>
          </p:cNvPr>
          <p:cNvSpPr/>
          <p:nvPr/>
        </p:nvSpPr>
        <p:spPr>
          <a:xfrm>
            <a:off x="8986281" y="5647967"/>
            <a:ext cx="1951360" cy="402661"/>
          </a:xfrm>
          <a:prstGeom prst="round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559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9</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16828</TotalTime>
  <Words>2224</Words>
  <Application>Microsoft Macintosh PowerPoint</Application>
  <PresentationFormat>Widescreen</PresentationFormat>
  <Paragraphs>589</Paragraphs>
  <Slides>33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Avenir Next</vt:lpstr>
      <vt:lpstr>Avenir Next Demi Bold</vt:lpstr>
      <vt:lpstr>Avenir Next Medium</vt:lpstr>
      <vt:lpstr>Cambria Math</vt:lpstr>
      <vt:lpstr>Consolas</vt:lpstr>
      <vt:lpstr>Wingdings</vt:lpstr>
      <vt:lpstr>Office Theme</vt:lpstr>
      <vt:lpstr>Bayes Nets II: Inference</vt:lpstr>
      <vt:lpstr>Administrivia</vt:lpstr>
      <vt:lpstr>Bayes Nets</vt:lpstr>
      <vt:lpstr>Inference</vt:lpstr>
      <vt:lpstr>Inference by Enumeration</vt:lpstr>
      <vt:lpstr>Bayes Net Inference by Enumeration</vt:lpstr>
      <vt:lpstr>P(Antilock|observed variables)?</vt:lpstr>
      <vt:lpstr>Can We Do Better?</vt:lpstr>
      <vt:lpstr>Questions (1)</vt:lpstr>
      <vt:lpstr>Variable Elimination</vt:lpstr>
      <vt:lpstr>Inference by Enumeration vs. Variable Elimination</vt:lpstr>
      <vt:lpstr>Factor Zoo</vt:lpstr>
      <vt:lpstr>Joint Factors</vt:lpstr>
      <vt:lpstr>Conditional Factors</vt:lpstr>
      <vt:lpstr>Questions (2)</vt:lpstr>
      <vt:lpstr>Operation 1: Pointwise Product</vt:lpstr>
      <vt:lpstr>Making Larger Factors</vt:lpstr>
      <vt:lpstr>Beware of Large Factors!</vt:lpstr>
      <vt:lpstr>Operation 2: Marginalize</vt:lpstr>
      <vt:lpstr>‘Long’ Way: Inference by Enumeration</vt:lpstr>
      <vt:lpstr>Shortcut: Variable Elimination</vt:lpstr>
      <vt:lpstr>Variable Elimination Implementation</vt:lpstr>
      <vt:lpstr>Questions (3)</vt:lpstr>
      <vt:lpstr>Alarm Variable Elimination (1)</vt:lpstr>
      <vt:lpstr>Alarm Variable Elimination (2)</vt:lpstr>
      <vt:lpstr>Alarm Variable Elimination (3)</vt:lpstr>
      <vt:lpstr>Common Cause Variable Elimination</vt:lpstr>
      <vt:lpstr>Questions (4)</vt:lpstr>
      <vt:lpstr>Try It Yourself</vt:lpstr>
      <vt:lpstr>Order Matters</vt:lpstr>
      <vt:lpstr>Properties of Variable Elimination</vt:lpstr>
      <vt:lpstr>Questions (5)</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170</cp:revision>
  <cp:lastPrinted>2026-07-24T17:27:05Z</cp:lastPrinted>
  <dcterms:created xsi:type="dcterms:W3CDTF">2026-06-18T15:37:04Z</dcterms:created>
  <dcterms:modified xsi:type="dcterms:W3CDTF">2026-07-24T19:44:21Z</dcterms:modified>
</cp:coreProperties>
</file>