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83" r:id="rId3"/>
    <p:sldId id="473" r:id="rId4"/>
    <p:sldId id="474" r:id="rId5"/>
    <p:sldId id="475" r:id="rId6"/>
    <p:sldId id="476" r:id="rId7"/>
    <p:sldId id="477" r:id="rId8"/>
    <p:sldId id="478" r:id="rId9"/>
    <p:sldId id="479" r:id="rId10"/>
    <p:sldId id="483" r:id="rId11"/>
    <p:sldId id="495" r:id="rId12"/>
    <p:sldId id="297" r:id="rId13"/>
    <p:sldId id="480" r:id="rId14"/>
    <p:sldId id="481" r:id="rId15"/>
    <p:sldId id="489" r:id="rId16"/>
    <p:sldId id="490" r:id="rId17"/>
    <p:sldId id="491" r:id="rId18"/>
    <p:sldId id="492" r:id="rId19"/>
    <p:sldId id="493" r:id="rId20"/>
    <p:sldId id="329" r:id="rId21"/>
    <p:sldId id="485" r:id="rId22"/>
    <p:sldId id="482" r:id="rId23"/>
    <p:sldId id="298" r:id="rId24"/>
    <p:sldId id="486" r:id="rId25"/>
    <p:sldId id="487" r:id="rId26"/>
    <p:sldId id="468" r:id="rId27"/>
    <p:sldId id="497" r:id="rId28"/>
    <p:sldId id="496" r:id="rId29"/>
    <p:sldId id="498" r:id="rId30"/>
    <p:sldId id="499" r:id="rId31"/>
    <p:sldId id="500" r:id="rId32"/>
    <p:sldId id="278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576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199"/>
    <p:restoredTop sz="96301"/>
  </p:normalViewPr>
  <p:slideViewPr>
    <p:cSldViewPr snapToGrid="0">
      <p:cViewPr varScale="1">
        <p:scale>
          <a:sx n="83" d="100"/>
          <a:sy n="83" d="100"/>
        </p:scale>
        <p:origin x="232" y="1040"/>
      </p:cViewPr>
      <p:guideLst/>
    </p:cSldViewPr>
  </p:slideViewPr>
  <p:outlineViewPr>
    <p:cViewPr>
      <p:scale>
        <a:sx n="33" d="100"/>
        <a:sy n="33" d="100"/>
      </p:scale>
      <p:origin x="0" y="-669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8B3DF3-877D-684C-AE35-476B60C7BD12}" type="datetimeFigureOut">
              <a:rPr lang="en-US" smtClean="0"/>
              <a:t>7/22/26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8E8CD-B525-7F42-9E34-08FAB223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158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58E8CD-B525-7F42-9E34-08FAB223346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18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sli.do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sli.do/" TargetMode="Externa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BC0A6-4A08-7A82-6313-89C52ED0C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C4369E-035A-4CDE-B08F-79998962BD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09181"/>
            <a:ext cx="9144000" cy="1821338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416877-0F64-0DA5-37BE-73193BD10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624360" y="3506765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A2CF66F-B4D1-BE27-528C-45028F2A1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312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gorithm Pseudo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1"/>
                </a:solidFill>
                <a:latin typeface="Avenir Next" panose="020B0503020202020204" pitchFamily="34" charset="0"/>
              </a:rPr>
              <a:t>ALGORITHM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EF7A763-4698-7F89-CB17-3873A8E8EF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89968" y="2009971"/>
            <a:ext cx="7612062" cy="3509963"/>
          </a:xfrm>
          <a:ln w="38100">
            <a:solidFill>
              <a:schemeClr val="accent1"/>
            </a:solidFill>
          </a:ln>
        </p:spPr>
        <p:txBody>
          <a:bodyPr lIns="274320" tIns="274320" rIns="274320" bIns="274320"/>
          <a:lstStyle>
            <a:lvl1pPr>
              <a:lnSpc>
                <a:spcPct val="100000"/>
              </a:lnSpc>
              <a:buNone/>
              <a:defRPr sz="1600"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95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796A-833A-2ADB-9E0B-58D06FDE6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9" y="5960410"/>
            <a:ext cx="5598842" cy="365126"/>
          </a:xfrm>
        </p:spPr>
        <p:txBody>
          <a:bodyPr/>
          <a:lstStyle>
            <a:lvl1pPr>
              <a:defRPr sz="1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30C07F-37D3-986B-D568-1B4347510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CSE 473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82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: Slido Respon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796A-833A-2ADB-9E0B-58D06FDE6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945" y="2755884"/>
            <a:ext cx="10074109" cy="1161039"/>
          </a:xfrm>
        </p:spPr>
        <p:txBody>
          <a:bodyPr/>
          <a:lstStyle>
            <a:lvl1pPr algn="ctr">
              <a:defRPr sz="5600" i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30C07F-37D3-986B-D568-1B4347510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CSE 473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F13BBE-AA55-446F-64C8-1CC6A249A1C4}"/>
              </a:ext>
            </a:extLst>
          </p:cNvPr>
          <p:cNvSpPr txBox="1"/>
          <p:nvPr userDrawn="1"/>
        </p:nvSpPr>
        <p:spPr>
          <a:xfrm>
            <a:off x="1182027" y="267886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4"/>
                </a:solidFill>
                <a:latin typeface="Avenir Next" panose="020B0503020202020204" pitchFamily="34" charset="0"/>
              </a:rPr>
              <a:t>BIG PICTURE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585545-C611-2C5A-0DAC-F4EAABCBF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6574" y="318004"/>
            <a:ext cx="795453" cy="1062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Slido QR Code: https://app.sli.do/event/aYQQ3D6Mc2YgmDjUa3pibR">
            <a:extLst>
              <a:ext uri="{FF2B5EF4-FFF2-40B4-BE49-F238E27FC236}">
                <a16:creationId xmlns:a16="http://schemas.microsoft.com/office/drawing/2014/main" id="{D68E6C67-B790-4041-280A-811B102C27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76337" y="136525"/>
            <a:ext cx="1283148" cy="12831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98FDA21-2C3C-36CF-9674-11D38439F036}"/>
              </a:ext>
            </a:extLst>
          </p:cNvPr>
          <p:cNvSpPr txBox="1"/>
          <p:nvPr userDrawn="1"/>
        </p:nvSpPr>
        <p:spPr>
          <a:xfrm>
            <a:off x="4238732" y="3987813"/>
            <a:ext cx="3714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0" dirty="0">
                <a:solidFill>
                  <a:schemeClr val="bg2"/>
                </a:solidFill>
                <a:latin typeface="+mj-lt"/>
              </a:rPr>
              <a:t>respond on </a:t>
            </a:r>
            <a:r>
              <a:rPr lang="en-US" sz="2400" b="0" dirty="0">
                <a:solidFill>
                  <a:schemeClr val="bg2"/>
                </a:solidFill>
                <a:latin typeface="+mj-lt"/>
                <a:hlinkClick r:id="rId3"/>
              </a:rPr>
              <a:t>sli.do</a:t>
            </a:r>
            <a:r>
              <a:rPr lang="en-US" sz="2400" b="0" dirty="0">
                <a:solidFill>
                  <a:schemeClr val="bg2"/>
                </a:solidFill>
                <a:latin typeface="+mj-lt"/>
              </a:rPr>
              <a:t>  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B273BB3-C8A2-3327-C246-6D3E42ED0111}"/>
              </a:ext>
            </a:extLst>
          </p:cNvPr>
          <p:cNvSpPr/>
          <p:nvPr userDrawn="1"/>
        </p:nvSpPr>
        <p:spPr>
          <a:xfrm>
            <a:off x="6919597" y="4058703"/>
            <a:ext cx="1033670" cy="319883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+mj-lt"/>
              </a:rPr>
              <a:t>#cse473</a:t>
            </a:r>
          </a:p>
        </p:txBody>
      </p:sp>
    </p:spTree>
    <p:extLst>
      <p:ext uri="{BB962C8B-B14F-4D97-AF65-F5344CB8AC3E}">
        <p14:creationId xmlns:p14="http://schemas.microsoft.com/office/powerpoint/2010/main" val="56367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: Big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796A-833A-2ADB-9E0B-58D06FDE6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945" y="2755884"/>
            <a:ext cx="10074109" cy="1161039"/>
          </a:xfrm>
        </p:spPr>
        <p:txBody>
          <a:bodyPr/>
          <a:lstStyle>
            <a:lvl1pPr algn="ctr">
              <a:defRPr sz="5600" i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30C07F-37D3-986B-D568-1B4347510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CSE 473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F13BBE-AA55-446F-64C8-1CC6A249A1C4}"/>
              </a:ext>
            </a:extLst>
          </p:cNvPr>
          <p:cNvSpPr txBox="1"/>
          <p:nvPr userDrawn="1"/>
        </p:nvSpPr>
        <p:spPr>
          <a:xfrm>
            <a:off x="1182027" y="267886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4"/>
                </a:solidFill>
                <a:latin typeface="Avenir Next" panose="020B0503020202020204" pitchFamily="34" charset="0"/>
              </a:rPr>
              <a:t>BIG PICTURE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585545-C611-2C5A-0DAC-F4EAABCBF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6574" y="318004"/>
            <a:ext cx="795453" cy="1062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8545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796A-833A-2ADB-9E0B-58D06FDE6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945" y="2755884"/>
            <a:ext cx="10074109" cy="1161039"/>
          </a:xfrm>
        </p:spPr>
        <p:txBody>
          <a:bodyPr/>
          <a:lstStyle>
            <a:lvl1pPr algn="ctr">
              <a:defRPr sz="5600" i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30C07F-37D3-986B-D568-1B4347510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CSE 473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22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30C07F-37D3-986B-D568-1B4347510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CSE 473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F13BBE-AA55-446F-64C8-1CC6A249A1C4}"/>
              </a:ext>
            </a:extLst>
          </p:cNvPr>
          <p:cNvSpPr txBox="1"/>
          <p:nvPr userDrawn="1"/>
        </p:nvSpPr>
        <p:spPr>
          <a:xfrm>
            <a:off x="1182027" y="267886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3"/>
                </a:solidFill>
                <a:latin typeface="Avenir Next" panose="020B0503020202020204" pitchFamily="34" charset="0"/>
              </a:rPr>
              <a:t>QUESTIONS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585545-C611-2C5A-0DAC-F4EAABCBF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6574" y="318004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C7EDCA-ACC3-60BE-A411-C502B1E39FC1}"/>
              </a:ext>
            </a:extLst>
          </p:cNvPr>
          <p:cNvSpPr txBox="1"/>
          <p:nvPr userDrawn="1"/>
        </p:nvSpPr>
        <p:spPr>
          <a:xfrm>
            <a:off x="4238732" y="3987813"/>
            <a:ext cx="3714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0" dirty="0">
                <a:solidFill>
                  <a:schemeClr val="bg2"/>
                </a:solidFill>
                <a:latin typeface="+mj-lt"/>
              </a:rPr>
              <a:t>live and on </a:t>
            </a:r>
            <a:r>
              <a:rPr lang="en-US" sz="2400" b="0" dirty="0" err="1">
                <a:solidFill>
                  <a:schemeClr val="bg2"/>
                </a:solidFill>
                <a:latin typeface="+mj-lt"/>
                <a:hlinkClick r:id="rId2"/>
              </a:rPr>
              <a:t>sli.do</a:t>
            </a:r>
            <a:r>
              <a:rPr lang="en-US" sz="2400" b="0" dirty="0">
                <a:solidFill>
                  <a:schemeClr val="bg2"/>
                </a:solidFill>
                <a:latin typeface="+mj-lt"/>
              </a:rPr>
              <a:t>  </a:t>
            </a:r>
          </a:p>
        </p:txBody>
      </p:sp>
      <p:pic>
        <p:nvPicPr>
          <p:cNvPr id="7" name="Picture 6" descr="Slido QR Code: https://app.sli.do/event/aYQQ3D6Mc2YgmDjUa3pibR">
            <a:extLst>
              <a:ext uri="{FF2B5EF4-FFF2-40B4-BE49-F238E27FC236}">
                <a16:creationId xmlns:a16="http://schemas.microsoft.com/office/drawing/2014/main" id="{3C76C6F7-F499-29B9-77D6-872235B424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86574" y="564225"/>
            <a:ext cx="1594624" cy="1594624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BD13390-E1C8-49EA-71D7-74D1FEDE0B7B}"/>
              </a:ext>
            </a:extLst>
          </p:cNvPr>
          <p:cNvSpPr/>
          <p:nvPr userDrawn="1"/>
        </p:nvSpPr>
        <p:spPr>
          <a:xfrm>
            <a:off x="6919597" y="4058703"/>
            <a:ext cx="1033670" cy="319883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+mj-lt"/>
              </a:rPr>
              <a:t>#cse473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98A6512-0AA6-C8EB-D719-DD0205DF043D}"/>
              </a:ext>
            </a:extLst>
          </p:cNvPr>
          <p:cNvSpPr txBox="1">
            <a:spLocks/>
          </p:cNvSpPr>
          <p:nvPr userDrawn="1"/>
        </p:nvSpPr>
        <p:spPr>
          <a:xfrm>
            <a:off x="1238463" y="2897664"/>
            <a:ext cx="9715072" cy="11610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b="1" i="1" kern="1200">
                <a:solidFill>
                  <a:schemeClr val="tx1"/>
                </a:solidFill>
                <a:latin typeface="Avenir Next" panose="020B050302020202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i="0" dirty="0"/>
              <a:t>Questions?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CC184BE7-022A-A27D-C943-41473A977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-1344845"/>
            <a:ext cx="1119768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062579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BC0A6-4A08-7A82-6313-89C52ED0C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84035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416877-0F64-0DA5-37BE-73193BD10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624360" y="3442757"/>
            <a:ext cx="795453" cy="1062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A2CF66F-B4D1-BE27-528C-45028F2A1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3364CE-FC90-EE81-0C85-AB1B3ABC9D4E}"/>
              </a:ext>
            </a:extLst>
          </p:cNvPr>
          <p:cNvSpPr txBox="1"/>
          <p:nvPr userDrawn="1"/>
        </p:nvSpPr>
        <p:spPr>
          <a:xfrm>
            <a:off x="2419813" y="3372761"/>
            <a:ext cx="9360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2"/>
                </a:solidFill>
                <a:latin typeface="Avenir Next" panose="020B0503020202020204" pitchFamily="34" charset="0"/>
              </a:rPr>
              <a:t>SUMMARY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68A7CF4-0FC0-1051-4B95-5233CF4D37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24360" y="3768662"/>
            <a:ext cx="2801336" cy="2259013"/>
          </a:xfrm>
        </p:spPr>
        <p:txBody>
          <a:bodyPr/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341BD03-D38D-4889-DDFD-CA0F5498D0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66664" y="3436535"/>
            <a:ext cx="795453" cy="1062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A84C4D-3877-454D-DE80-40637B35D436}"/>
              </a:ext>
            </a:extLst>
          </p:cNvPr>
          <p:cNvSpPr txBox="1"/>
          <p:nvPr userDrawn="1"/>
        </p:nvSpPr>
        <p:spPr>
          <a:xfrm>
            <a:off x="8662117" y="3366539"/>
            <a:ext cx="11100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4"/>
                </a:solidFill>
                <a:latin typeface="Avenir Next" panose="020B0503020202020204" pitchFamily="34" charset="0"/>
              </a:rPr>
              <a:t>REMINDERS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4CBA48C4-C824-B605-6727-F7E2EB6B85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66664" y="3762440"/>
            <a:ext cx="2801336" cy="2259013"/>
          </a:xfrm>
        </p:spPr>
        <p:txBody>
          <a:bodyPr/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538C9C4-A634-C527-770A-874B3E7B3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745512" y="3436535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580644-FA07-988F-6FF5-DE87D669B6CF}"/>
              </a:ext>
            </a:extLst>
          </p:cNvPr>
          <p:cNvSpPr txBox="1"/>
          <p:nvPr userDrawn="1"/>
        </p:nvSpPr>
        <p:spPr>
          <a:xfrm>
            <a:off x="5540965" y="3366539"/>
            <a:ext cx="9360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3"/>
                </a:solidFill>
                <a:latin typeface="Avenir Next" panose="020B0503020202020204" pitchFamily="34" charset="0"/>
              </a:rPr>
              <a:t>UPCOMING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5F9B325-0B36-5AA9-7D12-5A17DF8C65C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45512" y="3762440"/>
            <a:ext cx="2801336" cy="2259013"/>
          </a:xfrm>
        </p:spPr>
        <p:txBody>
          <a:bodyPr/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56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ouncem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BC0A6-4A08-7A82-6313-89C52ED0C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84035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416877-0F64-0DA5-37BE-73193BD10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624360" y="3442757"/>
            <a:ext cx="795453" cy="1062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A2CF66F-B4D1-BE27-528C-45028F2A1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3364CE-FC90-EE81-0C85-AB1B3ABC9D4E}"/>
              </a:ext>
            </a:extLst>
          </p:cNvPr>
          <p:cNvSpPr txBox="1"/>
          <p:nvPr userDrawn="1"/>
        </p:nvSpPr>
        <p:spPr>
          <a:xfrm>
            <a:off x="2419813" y="3372761"/>
            <a:ext cx="14663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2"/>
                </a:solidFill>
                <a:latin typeface="Avenir Next" panose="020B0503020202020204" pitchFamily="34" charset="0"/>
              </a:rPr>
              <a:t>ANNOUNCEMENTS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68A7CF4-0FC0-1051-4B95-5233CF4D37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24360" y="3768662"/>
            <a:ext cx="2801336" cy="2259013"/>
          </a:xfrm>
        </p:spPr>
        <p:txBody>
          <a:bodyPr/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538C9C4-A634-C527-770A-874B3E7B3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745512" y="3436535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580644-FA07-988F-6FF5-DE87D669B6CF}"/>
              </a:ext>
            </a:extLst>
          </p:cNvPr>
          <p:cNvSpPr txBox="1"/>
          <p:nvPr userDrawn="1"/>
        </p:nvSpPr>
        <p:spPr>
          <a:xfrm>
            <a:off x="5540965" y="3366539"/>
            <a:ext cx="11100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3"/>
                </a:solidFill>
                <a:latin typeface="Avenir Next" panose="020B0503020202020204" pitchFamily="34" charset="0"/>
              </a:rPr>
              <a:t>ASSIGNMENTS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5F9B325-0B36-5AA9-7D12-5A17DF8C65C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45512" y="3762440"/>
            <a:ext cx="2801336" cy="2259013"/>
          </a:xfrm>
        </p:spPr>
        <p:txBody>
          <a:bodyPr/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46628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796A-833A-2ADB-9E0B-58D06FDE6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D4E5D7-6AE8-399B-80A3-BA2673C59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8C0F763-E5C9-6C8D-9C27-9FA42555EC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594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50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97768A8-06D8-056C-235C-FA33DBE1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E4592B9-97B4-2687-1616-9564CCD75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9" y="1590261"/>
            <a:ext cx="5598842" cy="4606139"/>
          </a:xfrm>
        </p:spPr>
        <p:txBody>
          <a:bodyPr/>
          <a:lstStyle>
            <a:lvl1pPr>
              <a:lnSpc>
                <a:spcPct val="150000"/>
              </a:lnSpc>
              <a:defRPr sz="2400" b="0" i="0">
                <a:latin typeface="Avenir Next Medium" panose="020B0503020202020204" pitchFamily="34" charset="0"/>
              </a:defRPr>
            </a:lvl1pPr>
            <a:lvl2pPr>
              <a:lnSpc>
                <a:spcPct val="150000"/>
              </a:lnSpc>
              <a:defRPr sz="18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800"/>
            </a:lvl4pPr>
            <a:lvl5pPr>
              <a:lnSpc>
                <a:spcPct val="150000"/>
              </a:lnSpc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6EE43D-F642-8E1A-450D-683DCFEFE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217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xt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4"/>
                </a:solidFill>
                <a:latin typeface="Avenir Next" panose="020B0503020202020204" pitchFamily="34" charset="0"/>
              </a:rPr>
              <a:t>CONTEXT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265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ndations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1"/>
                </a:solidFill>
                <a:latin typeface="Avenir Next" panose="020B0503020202020204" pitchFamily="34" charset="0"/>
              </a:rPr>
              <a:t>FOUNDATIONS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32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inition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2"/>
                </a:solidFill>
                <a:latin typeface="Avenir Next" panose="020B0503020202020204" pitchFamily="34" charset="0"/>
              </a:rPr>
              <a:t>DEFINITION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340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ample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3"/>
                </a:solidFill>
                <a:latin typeface="Avenir Next" panose="020B0503020202020204" pitchFamily="34" charset="0"/>
              </a:rPr>
              <a:t>EXAMPLE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064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of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2"/>
                </a:solidFill>
                <a:latin typeface="Avenir Next" panose="020B0503020202020204" pitchFamily="34" charset="0"/>
              </a:rPr>
              <a:t>PROOF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788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586B17-E70C-C36B-F4F9-F03908D14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384562"/>
            <a:ext cx="1119768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4BB32B-3746-DA1E-D750-837D24E64E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158" y="1845062"/>
            <a:ext cx="1119768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927D7-1CDC-B6C6-C311-3C22254170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BFEB64-4673-6A43-8616-7941BB3CDF8B}"/>
              </a:ext>
            </a:extLst>
          </p:cNvPr>
          <p:cNvSpPr txBox="1"/>
          <p:nvPr userDrawn="1"/>
        </p:nvSpPr>
        <p:spPr>
          <a:xfrm>
            <a:off x="4417740" y="6400412"/>
            <a:ext cx="33565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0" i="0" dirty="0">
                <a:solidFill>
                  <a:schemeClr val="bg2"/>
                </a:solidFill>
                <a:latin typeface="Avenir Next" panose="020B0503020202020204" pitchFamily="34" charset="0"/>
              </a:rPr>
              <a:t>Bayes Nets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1F53-FD27-C80E-DCB5-8DB9F3A84B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164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fld id="{0C6CD854-DD62-6C4B-87F1-66B34D688D3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C3A93F-7135-699B-56F1-3ACAFD26B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11293985" y="372368"/>
            <a:ext cx="534134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600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9" r:id="rId5"/>
    <p:sldLayoutId id="2147483660" r:id="rId6"/>
    <p:sldLayoutId id="2147483661" r:id="rId7"/>
    <p:sldLayoutId id="2147483662" r:id="rId8"/>
    <p:sldLayoutId id="2147483670" r:id="rId9"/>
    <p:sldLayoutId id="2147483669" r:id="rId10"/>
    <p:sldLayoutId id="2147483652" r:id="rId11"/>
    <p:sldLayoutId id="2147483663" r:id="rId12"/>
    <p:sldLayoutId id="2147483666" r:id="rId13"/>
    <p:sldLayoutId id="2147483664" r:id="rId14"/>
    <p:sldLayoutId id="2147483665" r:id="rId15"/>
    <p:sldLayoutId id="2147483667" r:id="rId16"/>
    <p:sldLayoutId id="2147483668" r:id="rId1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venir Next Demi Bold" panose="020B050302020202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urses.cs.washington.edu/courses/cse473/26su/syllabus/#acknowledgements" TargetMode="External"/><Relationship Id="rId2" Type="http://schemas.openxmlformats.org/officeDocument/2006/relationships/hyperlink" Target="http://cs.uw.edu/473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s://sli.do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5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7.png"/><Relationship Id="rId11" Type="http://schemas.openxmlformats.org/officeDocument/2006/relationships/image" Target="../media/image53.png"/><Relationship Id="rId5" Type="http://schemas.openxmlformats.org/officeDocument/2006/relationships/image" Target="../media/image46.png"/><Relationship Id="rId10" Type="http://schemas.openxmlformats.org/officeDocument/2006/relationships/image" Target="../media/image52.png"/><Relationship Id="rId4" Type="http://schemas.openxmlformats.org/officeDocument/2006/relationships/image" Target="../media/image45.png"/><Relationship Id="rId9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6.png"/><Relationship Id="rId3" Type="http://schemas.openxmlformats.org/officeDocument/2006/relationships/image" Target="../media/image45.png"/><Relationship Id="rId12" Type="http://schemas.openxmlformats.org/officeDocument/2006/relationships/image" Target="../media/image5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56.png"/><Relationship Id="rId3" Type="http://schemas.openxmlformats.org/officeDocument/2006/relationships/image" Target="../media/image45.png"/><Relationship Id="rId12" Type="http://schemas.openxmlformats.org/officeDocument/2006/relationships/image" Target="../media/image6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8.png"/><Relationship Id="rId11" Type="http://schemas.openxmlformats.org/officeDocument/2006/relationships/image" Target="../media/image60.png"/><Relationship Id="rId5" Type="http://schemas.openxmlformats.org/officeDocument/2006/relationships/image" Target="../media/image47.png"/><Relationship Id="rId10" Type="http://schemas.openxmlformats.org/officeDocument/2006/relationships/image" Target="../media/image59.png"/><Relationship Id="rId4" Type="http://schemas.openxmlformats.org/officeDocument/2006/relationships/image" Target="../media/image46.png"/><Relationship Id="rId9" Type="http://schemas.openxmlformats.org/officeDocument/2006/relationships/image" Target="../media/image58.png"/><Relationship Id="rId1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56.png"/><Relationship Id="rId18" Type="http://schemas.openxmlformats.org/officeDocument/2006/relationships/image" Target="../media/image43.png"/><Relationship Id="rId3" Type="http://schemas.openxmlformats.org/officeDocument/2006/relationships/image" Target="../media/image45.png"/><Relationship Id="rId12" Type="http://schemas.openxmlformats.org/officeDocument/2006/relationships/image" Target="../media/image61.png"/><Relationship Id="rId17" Type="http://schemas.openxmlformats.org/officeDocument/2006/relationships/image" Target="../media/image65.png"/><Relationship Id="rId2" Type="http://schemas.openxmlformats.org/officeDocument/2006/relationships/image" Target="../media/image44.png"/><Relationship Id="rId16" Type="http://schemas.openxmlformats.org/officeDocument/2006/relationships/image" Target="../media/image6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8.png"/><Relationship Id="rId11" Type="http://schemas.openxmlformats.org/officeDocument/2006/relationships/image" Target="../media/image60.png"/><Relationship Id="rId5" Type="http://schemas.openxmlformats.org/officeDocument/2006/relationships/image" Target="../media/image47.png"/><Relationship Id="rId15" Type="http://schemas.openxmlformats.org/officeDocument/2006/relationships/image" Target="../media/image63.png"/><Relationship Id="rId10" Type="http://schemas.openxmlformats.org/officeDocument/2006/relationships/image" Target="../media/image59.png"/><Relationship Id="rId4" Type="http://schemas.openxmlformats.org/officeDocument/2006/relationships/image" Target="../media/image46.png"/><Relationship Id="rId9" Type="http://schemas.openxmlformats.org/officeDocument/2006/relationships/image" Target="../media/image58.png"/><Relationship Id="rId14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0.png"/><Relationship Id="rId3" Type="http://schemas.openxmlformats.org/officeDocument/2006/relationships/image" Target="../media/image45.png"/><Relationship Id="rId12" Type="http://schemas.openxmlformats.org/officeDocument/2006/relationships/image" Target="../media/image6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8.png"/><Relationship Id="rId11" Type="http://schemas.openxmlformats.org/officeDocument/2006/relationships/image" Target="../media/image68.png"/><Relationship Id="rId5" Type="http://schemas.openxmlformats.org/officeDocument/2006/relationships/image" Target="../media/image47.png"/><Relationship Id="rId10" Type="http://schemas.openxmlformats.org/officeDocument/2006/relationships/image" Target="../media/image67.png"/><Relationship Id="rId4" Type="http://schemas.openxmlformats.org/officeDocument/2006/relationships/image" Target="../media/image46.png"/><Relationship Id="rId9" Type="http://schemas.openxmlformats.org/officeDocument/2006/relationships/image" Target="../media/image58.png"/><Relationship Id="rId1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1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12" Type="http://schemas.openxmlformats.org/officeDocument/2006/relationships/image" Target="../media/image90.png"/><Relationship Id="rId2" Type="http://schemas.openxmlformats.org/officeDocument/2006/relationships/image" Target="../media/image80.png"/><Relationship Id="rId16" Type="http://schemas.openxmlformats.org/officeDocument/2006/relationships/image" Target="../media/image9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5" Type="http://schemas.openxmlformats.org/officeDocument/2006/relationships/image" Target="../media/image9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Relationship Id="rId14" Type="http://schemas.openxmlformats.org/officeDocument/2006/relationships/image" Target="../media/image9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QNx1BQSMVZdafNzN8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11469C9-0764-13BE-B1CC-9CE35D8ED8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CSE 473: Introduction to Artificial Intelligence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127AB39-AED4-942B-DAD1-E1FE5557A3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7006684" cy="2387600"/>
          </a:xfrm>
        </p:spPr>
        <p:txBody>
          <a:bodyPr/>
          <a:lstStyle/>
          <a:p>
            <a:r>
              <a:rPr lang="en-US" dirty="0">
                <a:latin typeface="+mj-lt"/>
              </a:rPr>
              <a:t>Bayes Nets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B1834C-CC29-1208-6D3D-632195F587DF}"/>
              </a:ext>
            </a:extLst>
          </p:cNvPr>
          <p:cNvSpPr txBox="1"/>
          <p:nvPr/>
        </p:nvSpPr>
        <p:spPr>
          <a:xfrm>
            <a:off x="214743" y="6026719"/>
            <a:ext cx="2424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2"/>
                </a:solidFill>
                <a:latin typeface="Avenir Next Demi Bold" panose="020B0503020202020204" pitchFamily="34" charset="0"/>
              </a:rPr>
              <a:t>James Weichert </a:t>
            </a:r>
            <a:r>
              <a:rPr lang="en-US" sz="1200" dirty="0">
                <a:solidFill>
                  <a:schemeClr val="bg2"/>
                </a:solidFill>
                <a:latin typeface="Avenir Next" panose="020B0503020202020204" pitchFamily="34" charset="0"/>
              </a:rPr>
              <a:t>(</a:t>
            </a:r>
            <a:r>
              <a:rPr lang="en-US" sz="1200" dirty="0" err="1">
                <a:solidFill>
                  <a:schemeClr val="bg2"/>
                </a:solidFill>
                <a:latin typeface="Avenir Next" panose="020B0503020202020204" pitchFamily="34" charset="0"/>
              </a:rPr>
              <a:t>jpw@cs</a:t>
            </a:r>
            <a:r>
              <a:rPr lang="en-US" sz="1200" dirty="0">
                <a:solidFill>
                  <a:schemeClr val="bg2"/>
                </a:solidFill>
                <a:latin typeface="Avenir Next" panose="020B0503020202020204" pitchFamily="34" charset="0"/>
              </a:rPr>
              <a:t>)</a:t>
            </a:r>
          </a:p>
          <a:p>
            <a:r>
              <a:rPr lang="en-US" sz="1200" b="1" dirty="0" err="1">
                <a:solidFill>
                  <a:schemeClr val="bg2"/>
                </a:solidFill>
                <a:latin typeface="Avenir Next" panose="020B0503020202020204" pitchFamily="34" charset="0"/>
                <a:hlinkClick r:id="rId2"/>
              </a:rPr>
              <a:t>cs.uw.edu</a:t>
            </a:r>
            <a:r>
              <a:rPr lang="en-US" sz="1200" b="1" dirty="0">
                <a:solidFill>
                  <a:schemeClr val="bg2"/>
                </a:solidFill>
                <a:latin typeface="Avenir Next" panose="020B0503020202020204" pitchFamily="34" charset="0"/>
                <a:hlinkClick r:id="rId2"/>
              </a:rPr>
              <a:t>/473</a:t>
            </a:r>
            <a:endParaRPr lang="en-US" sz="1200" b="1" dirty="0">
              <a:solidFill>
                <a:schemeClr val="bg2"/>
              </a:solidFill>
              <a:latin typeface="Avenir Next" panose="020B0503020202020204" pitchFamily="34" charset="0"/>
            </a:endParaRPr>
          </a:p>
          <a:p>
            <a:r>
              <a:rPr lang="en-US" sz="1200" dirty="0">
                <a:solidFill>
                  <a:schemeClr val="bg2"/>
                </a:solidFill>
                <a:latin typeface="Avenir Next" panose="020B0503020202020204" pitchFamily="34" charset="0"/>
                <a:hlinkClick r:id="rId3"/>
              </a:rPr>
              <a:t>acknowledgements</a:t>
            </a:r>
            <a:endParaRPr lang="en-US" sz="1200" dirty="0">
              <a:solidFill>
                <a:schemeClr val="bg2"/>
              </a:solidFill>
              <a:latin typeface="Avenir Next" panose="020B0503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6C3B27-066E-8525-19EC-1D936788C0CC}"/>
              </a:ext>
            </a:extLst>
          </p:cNvPr>
          <p:cNvSpPr txBox="1"/>
          <p:nvPr/>
        </p:nvSpPr>
        <p:spPr>
          <a:xfrm>
            <a:off x="8530684" y="6026719"/>
            <a:ext cx="3446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2"/>
                </a:solidFill>
                <a:latin typeface="Avenir Next" panose="020B0503020202020204" pitchFamily="34" charset="0"/>
              </a:rPr>
              <a:t>Welcome!</a:t>
            </a:r>
          </a:p>
          <a:p>
            <a:pPr algn="r"/>
            <a:r>
              <a:rPr lang="en-US" sz="1200" i="1" dirty="0">
                <a:solidFill>
                  <a:schemeClr val="bg2"/>
                </a:solidFill>
                <a:latin typeface="Avenir Next" panose="020B0503020202020204" pitchFamily="34" charset="0"/>
              </a:rPr>
              <a:t>What should the CSE 473 logo/mascot be?</a:t>
            </a:r>
          </a:p>
          <a:p>
            <a:pPr algn="r"/>
            <a:r>
              <a:rPr lang="en-US" sz="1200" dirty="0">
                <a:solidFill>
                  <a:schemeClr val="bg2"/>
                </a:solidFill>
                <a:latin typeface="Avenir Next" panose="020B0503020202020204" pitchFamily="34" charset="0"/>
                <a:hlinkClick r:id="rId4"/>
              </a:rPr>
              <a:t>sli.do</a:t>
            </a:r>
            <a:r>
              <a:rPr lang="en-US" sz="1200" dirty="0">
                <a:solidFill>
                  <a:schemeClr val="bg2"/>
                </a:solidFill>
                <a:latin typeface="Avenir Next" panose="020B0503020202020204" pitchFamily="34" charset="0"/>
              </a:rPr>
              <a:t> </a:t>
            </a:r>
            <a:r>
              <a:rPr lang="en-US" sz="1200" b="1" dirty="0">
                <a:solidFill>
                  <a:schemeClr val="accent3"/>
                </a:solidFill>
                <a:latin typeface="Avenir Next Demi Bold" panose="020B0503020202020204" pitchFamily="34" charset="0"/>
              </a:rPr>
              <a:t>#cse473</a:t>
            </a:r>
          </a:p>
        </p:txBody>
      </p:sp>
      <p:pic>
        <p:nvPicPr>
          <p:cNvPr id="4" name="Picture 3" descr="Illustration of a bayes net of multiple gren orb robots connected together via purple energy arcs. A yellow robot dressed in a lab coat and protective goggles assembles the final piece of the network, which now resembles a robot with arms and legs.">
            <a:extLst>
              <a:ext uri="{FF2B5EF4-FFF2-40B4-BE49-F238E27FC236}">
                <a16:creationId xmlns:a16="http://schemas.microsoft.com/office/drawing/2014/main" id="{813EEDF5-5128-7B63-591F-BAFBD42EC7E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314374" y="1888981"/>
            <a:ext cx="4046680" cy="304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582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626DE-B020-6F91-BA32-BB4E9F232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 Insurance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6CE15F-9BF6-3979-8864-0B5A8F4FE29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75C809-0D82-365D-9986-2C1D1D2E5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 descr="A large Bayes net with dozens of nodes and arcs representing the causal relationships in a car insurance model. Nodes such as “age” relate to “GoodStudent”, “SocioEcon”, “RiskAversion”, “YearsLicesnced”, “DrivingSkill” and “Medical Cost”">
            <a:extLst>
              <a:ext uri="{FF2B5EF4-FFF2-40B4-BE49-F238E27FC236}">
                <a16:creationId xmlns:a16="http://schemas.microsoft.com/office/drawing/2014/main" id="{53723275-5F32-EED3-86EC-E643BE653A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651" y="1562461"/>
            <a:ext cx="7210696" cy="444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474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AD91A-76FE-08F0-75B2-B6B179F50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ADF8BA8-466E-B2FA-7B16-7A58ADB37E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1" idx="4"/>
            <a:endCxn id="15" idx="0"/>
          </p:cNvCxnSpPr>
          <p:nvPr/>
        </p:nvCxnSpPr>
        <p:spPr>
          <a:xfrm flipH="1">
            <a:off x="6089821" y="3706651"/>
            <a:ext cx="6179" cy="71548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C44E396-4D1F-859F-6211-99675D666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1" idx="5"/>
            <a:endCxn id="8" idx="1"/>
          </p:cNvCxnSpPr>
          <p:nvPr/>
        </p:nvCxnSpPr>
        <p:spPr>
          <a:xfrm>
            <a:off x="6419289" y="3572740"/>
            <a:ext cx="896598" cy="9843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07BD054-25D3-F0E3-AE27-76462C33E9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1" idx="3"/>
            <a:endCxn id="6" idx="7"/>
          </p:cNvCxnSpPr>
          <p:nvPr/>
        </p:nvCxnSpPr>
        <p:spPr>
          <a:xfrm flipH="1">
            <a:off x="4876111" y="3572740"/>
            <a:ext cx="896600" cy="9843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C0A3658-228A-A7C0-AAA8-356426FBC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Naïve Bayes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0A69C8-C1A0-7F59-720B-8F8C50CB7A7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Variables</a:t>
                </a:r>
              </a:p>
              <a:p>
                <a:pPr lvl="1">
                  <a:buClr>
                    <a:schemeClr val="tx1"/>
                  </a:buClr>
                </a:pP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dirty="0"/>
                  <a:t> class we want to predict</a:t>
                </a:r>
              </a:p>
              <a:p>
                <a:pPr lvl="1">
                  <a:buClr>
                    <a:schemeClr val="tx1"/>
                  </a:buCl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b="1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b="1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1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b="1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b="1" i="1" dirty="0">
                    <a:solidFill>
                      <a:schemeClr val="accent3"/>
                    </a:solidFill>
                  </a:rPr>
                  <a:t> </a:t>
                </a:r>
                <a:r>
                  <a:rPr lang="en-US" dirty="0"/>
                  <a:t>evidence (or features)</a:t>
                </a:r>
              </a:p>
              <a:p>
                <a:pPr marL="0" indent="0">
                  <a:buClr>
                    <a:schemeClr val="tx1"/>
                  </a:buClr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0A69C8-C1A0-7F59-720B-8F8C50CB7A7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99E197-E14E-D9FC-99EE-6229E846899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E61718-0733-0EA9-51DE-671E5E1E2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11</a:t>
            </a:fld>
            <a:endParaRPr lang="en-US"/>
          </a:p>
        </p:txBody>
      </p:sp>
      <p:grpSp>
        <p:nvGrpSpPr>
          <p:cNvPr id="18" name="Group 17" descr="Node E1">
            <a:extLst>
              <a:ext uri="{FF2B5EF4-FFF2-40B4-BE49-F238E27FC236}">
                <a16:creationId xmlns:a16="http://schemas.microsoft.com/office/drawing/2014/main" id="{C5E89304-948C-5A42-6193-AEF885E14244}"/>
              </a:ext>
            </a:extLst>
          </p:cNvPr>
          <p:cNvGrpSpPr/>
          <p:nvPr/>
        </p:nvGrpSpPr>
        <p:grpSpPr>
          <a:xfrm>
            <a:off x="4095622" y="4423174"/>
            <a:ext cx="914400" cy="914400"/>
            <a:chOff x="4095622" y="4423174"/>
            <a:chExt cx="914400" cy="9144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CAFC93B-8578-B34E-3187-5D284A544D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095622" y="4423174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3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3CD51442-5FFE-C5CC-A763-289134F40F5A}"/>
                    </a:ext>
                  </a:extLst>
                </p:cNvPr>
                <p:cNvSpPr txBox="1"/>
                <p:nvPr/>
              </p:nvSpPr>
              <p:spPr>
                <a:xfrm>
                  <a:off x="4318610" y="4667998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n-US" sz="2400" b="1" i="1" dirty="0">
                    <a:solidFill>
                      <a:schemeClr val="accent3"/>
                    </a:solidFill>
                  </a:endParaRPr>
                </a:p>
              </p:txBody>
            </p:sp>
          </mc:Choice>
          <mc:Fallback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3CD51442-5FFE-C5CC-A763-289134F40F5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18610" y="4667998"/>
                  <a:ext cx="496134" cy="461665"/>
                </a:xfrm>
                <a:prstGeom prst="rect">
                  <a:avLst/>
                </a:prstGeom>
                <a:blipFill>
                  <a:blip r:embed="rId3"/>
                  <a:stretch>
                    <a:fillRect l="-2439" b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" name="Group 12" descr="Node En">
            <a:extLst>
              <a:ext uri="{FF2B5EF4-FFF2-40B4-BE49-F238E27FC236}">
                <a16:creationId xmlns:a16="http://schemas.microsoft.com/office/drawing/2014/main" id="{AD8C7909-1C9B-700F-BF47-FB496E6184B1}"/>
              </a:ext>
            </a:extLst>
          </p:cNvPr>
          <p:cNvGrpSpPr/>
          <p:nvPr/>
        </p:nvGrpSpPr>
        <p:grpSpPr>
          <a:xfrm>
            <a:off x="7181976" y="4423174"/>
            <a:ext cx="914400" cy="914400"/>
            <a:chOff x="7181976" y="4423174"/>
            <a:chExt cx="914400" cy="9144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A5BDB66-8694-A846-9948-B6BA1EB3E3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181976" y="4423174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629A7744-2655-A10D-F86D-54F783A2B133}"/>
                    </a:ext>
                  </a:extLst>
                </p:cNvPr>
                <p:cNvSpPr txBox="1"/>
                <p:nvPr/>
              </p:nvSpPr>
              <p:spPr>
                <a:xfrm>
                  <a:off x="7404964" y="4667998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</m:oMath>
                    </m:oMathPara>
                  </a14:m>
                  <a:endParaRPr lang="en-US" sz="2400" b="1" i="1" dirty="0">
                    <a:solidFill>
                      <a:schemeClr val="accent3"/>
                    </a:solidFill>
                  </a:endParaRPr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629A7744-2655-A10D-F86D-54F783A2B13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04964" y="4667998"/>
                  <a:ext cx="496134" cy="461665"/>
                </a:xfrm>
                <a:prstGeom prst="rect">
                  <a:avLst/>
                </a:prstGeom>
                <a:blipFill>
                  <a:blip r:embed="rId4"/>
                  <a:stretch>
                    <a:fillRect l="-25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Group 9" descr="Node C">
            <a:extLst>
              <a:ext uri="{FF2B5EF4-FFF2-40B4-BE49-F238E27FC236}">
                <a16:creationId xmlns:a16="http://schemas.microsoft.com/office/drawing/2014/main" id="{34D3CFD9-586A-BFF9-C182-E19326F4B362}"/>
              </a:ext>
            </a:extLst>
          </p:cNvPr>
          <p:cNvGrpSpPr/>
          <p:nvPr/>
        </p:nvGrpSpPr>
        <p:grpSpPr>
          <a:xfrm>
            <a:off x="5638800" y="2792251"/>
            <a:ext cx="914400" cy="914400"/>
            <a:chOff x="5638800" y="2792251"/>
            <a:chExt cx="914400" cy="9144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3200695-F70E-7229-88AE-80E139B64F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638800" y="2792251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9886831A-BB45-EE0A-8C78-4168430A0DCB}"/>
                    </a:ext>
                  </a:extLst>
                </p:cNvPr>
                <p:cNvSpPr txBox="1"/>
                <p:nvPr/>
              </p:nvSpPr>
              <p:spPr>
                <a:xfrm>
                  <a:off x="5861788" y="3037075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oMath>
                    </m:oMathPara>
                  </a14:m>
                  <a:endParaRPr lang="en-US" sz="2400" b="1" i="1" dirty="0">
                    <a:solidFill>
                      <a:schemeClr val="accent4"/>
                    </a:solidFill>
                  </a:endParaRP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9886831A-BB45-EE0A-8C78-4168430A0DC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61788" y="3037075"/>
                  <a:ext cx="496134" cy="46166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Group 13" descr="Node E2">
            <a:extLst>
              <a:ext uri="{FF2B5EF4-FFF2-40B4-BE49-F238E27FC236}">
                <a16:creationId xmlns:a16="http://schemas.microsoft.com/office/drawing/2014/main" id="{3785CB57-688C-B0D1-62BA-6A8D98602FA9}"/>
              </a:ext>
            </a:extLst>
          </p:cNvPr>
          <p:cNvGrpSpPr/>
          <p:nvPr/>
        </p:nvGrpSpPr>
        <p:grpSpPr>
          <a:xfrm>
            <a:off x="5632621" y="4422136"/>
            <a:ext cx="914400" cy="914400"/>
            <a:chOff x="5632621" y="4422136"/>
            <a:chExt cx="914400" cy="9144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53A1774-CC4E-5408-DACE-53B7340DD3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632621" y="4422136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3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CAA599DA-EAB4-71F1-6B55-7F794F54BECE}"/>
                    </a:ext>
                  </a:extLst>
                </p:cNvPr>
                <p:cNvSpPr txBox="1"/>
                <p:nvPr/>
              </p:nvSpPr>
              <p:spPr>
                <a:xfrm>
                  <a:off x="5855609" y="4666960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n-US" sz="2400" b="1" i="1" dirty="0">
                    <a:solidFill>
                      <a:schemeClr val="accent3"/>
                    </a:solidFill>
                  </a:endParaRPr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CAA599DA-EAB4-71F1-6B55-7F794F54BE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55609" y="4666960"/>
                  <a:ext cx="496134" cy="461665"/>
                </a:xfrm>
                <a:prstGeom prst="rect">
                  <a:avLst/>
                </a:prstGeom>
                <a:blipFill>
                  <a:blip r:embed="rId6"/>
                  <a:stretch>
                    <a:fillRect l="-5000" b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02B63BD-69AD-793C-BE98-33765C698D4E}"/>
              </a:ext>
            </a:extLst>
          </p:cNvPr>
          <p:cNvSpPr txBox="1"/>
          <p:nvPr/>
        </p:nvSpPr>
        <p:spPr>
          <a:xfrm>
            <a:off x="6656749" y="469467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ounded Rectangle 24">
                <a:extLst>
                  <a:ext uri="{FF2B5EF4-FFF2-40B4-BE49-F238E27FC236}">
                    <a16:creationId xmlns:a16="http://schemas.microsoft.com/office/drawing/2014/main" id="{E557DA5C-D4D9-D2FB-48FE-E251923CB7DE}"/>
                  </a:ext>
                </a:extLst>
              </p:cNvPr>
              <p:cNvSpPr/>
              <p:nvPr/>
            </p:nvSpPr>
            <p:spPr>
              <a:xfrm>
                <a:off x="7844879" y="1424245"/>
                <a:ext cx="3947601" cy="1195969"/>
              </a:xfrm>
              <a:prstGeom prst="roundRect">
                <a:avLst>
                  <a:gd name="adj" fmla="val 5141"/>
                </a:avLst>
              </a:prstGeom>
              <a:noFill/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“</a:t>
                </a:r>
                <a:r>
                  <a:rPr lang="en-US" sz="1600" b="1" dirty="0">
                    <a:solidFill>
                      <a:schemeClr val="accent2"/>
                    </a:solidFill>
                  </a:rPr>
                  <a:t>Naïve</a:t>
                </a:r>
                <a:r>
                  <a:rPr lang="en-US" sz="1600" dirty="0">
                    <a:solidFill>
                      <a:schemeClr val="tx1"/>
                    </a:solidFill>
                  </a:rPr>
                  <a:t>” because of the simplifying assumption that evidence variables are </a:t>
                </a:r>
                <a:r>
                  <a:rPr lang="en-US" sz="1600" b="1" dirty="0">
                    <a:solidFill>
                      <a:schemeClr val="accent1"/>
                    </a:solidFill>
                  </a:rPr>
                  <a:t>conditionally independent </a:t>
                </a:r>
                <a:r>
                  <a:rPr lang="en-US" sz="1600" dirty="0">
                    <a:solidFill>
                      <a:schemeClr val="tx1"/>
                    </a:solidFill>
                  </a:rPr>
                  <a:t>given </a:t>
                </a:r>
                <a14:m>
                  <m:oMath xmlns:m="http://schemas.openxmlformats.org/officeDocument/2006/math">
                    <m:r>
                      <a:rPr lang="en-US" sz="16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endParaRPr lang="en-US" sz="1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ounded Rectangle 24">
                <a:extLst>
                  <a:ext uri="{FF2B5EF4-FFF2-40B4-BE49-F238E27FC236}">
                    <a16:creationId xmlns:a16="http://schemas.microsoft.com/office/drawing/2014/main" id="{E557DA5C-D4D9-D2FB-48FE-E251923CB7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4879" y="1424245"/>
                <a:ext cx="3947601" cy="1195969"/>
              </a:xfrm>
              <a:prstGeom prst="roundRect">
                <a:avLst>
                  <a:gd name="adj" fmla="val 5141"/>
                </a:avLst>
              </a:prstGeom>
              <a:blipFill>
                <a:blip r:embed="rId7"/>
                <a:stretch>
                  <a:fillRect/>
                </a:stretch>
              </a:blipFill>
              <a:ln w="38100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4496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FED7B-6A77-2F4F-F86A-92E8F8948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A40B-DA2A-BF00-BF63-37528CDD3B7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116C60-1BE6-169C-C29B-612037C0E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EFEB909-C111-28D6-63C9-876C1F4E1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(1)</a:t>
            </a:r>
          </a:p>
        </p:txBody>
      </p:sp>
    </p:spTree>
    <p:extLst>
      <p:ext uri="{BB962C8B-B14F-4D97-AF65-F5344CB8AC3E}">
        <p14:creationId xmlns:p14="http://schemas.microsoft.com/office/powerpoint/2010/main" val="779342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278CB95-779E-FBD3-B9EF-ECB0029BD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Syntax and Semantics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AA999F-DDF6-F350-E1F7-0D0420735F8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53C23F-B318-3CE1-A29A-90E51E425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13</a:t>
            </a:fld>
            <a:endParaRPr lang="en-US"/>
          </a:p>
        </p:txBody>
      </p:sp>
      <p:pic>
        <p:nvPicPr>
          <p:cNvPr id="8" name="Picture 7" descr="A blue wheeled robot unpacks a brown box labeled “Build Your Own Bayes Net” and examines the instruction manual next to a set of disassembled robot parts.">
            <a:extLst>
              <a:ext uri="{FF2B5EF4-FFF2-40B4-BE49-F238E27FC236}">
                <a16:creationId xmlns:a16="http://schemas.microsoft.com/office/drawing/2014/main" id="{F2B30FE6-46BC-9641-6963-A8A4C2FDF9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17" b="58461"/>
          <a:stretch>
            <a:fillRect/>
          </a:stretch>
        </p:blipFill>
        <p:spPr>
          <a:xfrm>
            <a:off x="2765733" y="2192653"/>
            <a:ext cx="6660534" cy="323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664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EC0FB53-4BFD-2D6B-E61F-27ECE45AD8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4" idx="4"/>
            <a:endCxn id="16" idx="0"/>
          </p:cNvCxnSpPr>
          <p:nvPr/>
        </p:nvCxnSpPr>
        <p:spPr>
          <a:xfrm flipH="1">
            <a:off x="9267462" y="1431831"/>
            <a:ext cx="1" cy="71652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id="{0D3649B1-0F6E-8167-D927-2E2D748E9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Bayes Net Syntax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501A4B96-C444-17DB-8D99-DC25AA74076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8" y="1590261"/>
                <a:ext cx="6034271" cy="4606139"/>
              </a:xfrm>
            </p:spPr>
            <p:txBody>
              <a:bodyPr/>
              <a:lstStyle/>
              <a:p>
                <a:r>
                  <a:rPr lang="en-US" dirty="0"/>
                  <a:t>Set of nodes, one per variable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Directed, acyclic graph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dirty="0"/>
                  <a:t>Conditional distribution for each node given parent</a:t>
                </a:r>
              </a:p>
              <a:p>
                <a:pPr lvl="1"/>
                <a:r>
                  <a:rPr lang="en-US" dirty="0"/>
                  <a:t>Conditional Probability Table (CPT)</a:t>
                </a:r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501A4B96-C444-17DB-8D99-DC25AA74076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8" y="1590261"/>
                <a:ext cx="6034271" cy="4606139"/>
              </a:xfrm>
              <a:blipFill>
                <a:blip r:embed="rId2"/>
                <a:stretch>
                  <a:fillRect l="-14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37B3E7-4EEA-16BD-72D7-F2DCA012730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06F77D-EFB9-3CB1-38A6-272C47B2B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14</a:t>
            </a:fld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A61C8B8-4366-C599-FDBA-729C321763DF}"/>
              </a:ext>
            </a:extLst>
          </p:cNvPr>
          <p:cNvSpPr/>
          <p:nvPr/>
        </p:nvSpPr>
        <p:spPr>
          <a:xfrm>
            <a:off x="2129244" y="4950824"/>
            <a:ext cx="7933510" cy="98432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2"/>
                </a:solidFill>
              </a:rPr>
              <a:t>Bayes Net </a:t>
            </a:r>
            <a:r>
              <a:rPr lang="en-US" sz="2400" b="1" dirty="0">
                <a:solidFill>
                  <a:schemeClr val="tx1"/>
                </a:solidFill>
              </a:rPr>
              <a:t>= Graph + Local Probability Tables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5AC8819-63CC-51DE-3359-B8FCABD49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4" idx="5"/>
            <a:endCxn id="12" idx="1"/>
          </p:cNvCxnSpPr>
          <p:nvPr/>
        </p:nvCxnSpPr>
        <p:spPr>
          <a:xfrm>
            <a:off x="9590752" y="1297920"/>
            <a:ext cx="896598" cy="9843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43CCDB1-573A-2D6D-5123-96EDE39E7F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4" idx="3"/>
            <a:endCxn id="10" idx="7"/>
          </p:cNvCxnSpPr>
          <p:nvPr/>
        </p:nvCxnSpPr>
        <p:spPr>
          <a:xfrm flipH="1">
            <a:off x="8047574" y="1297920"/>
            <a:ext cx="896600" cy="9843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1" descr="Node Y1">
            <a:extLst>
              <a:ext uri="{FF2B5EF4-FFF2-40B4-BE49-F238E27FC236}">
                <a16:creationId xmlns:a16="http://schemas.microsoft.com/office/drawing/2014/main" id="{73EDD55A-2913-C426-EED6-DA20F45DEB10}"/>
              </a:ext>
            </a:extLst>
          </p:cNvPr>
          <p:cNvGrpSpPr/>
          <p:nvPr/>
        </p:nvGrpSpPr>
        <p:grpSpPr>
          <a:xfrm>
            <a:off x="7267085" y="2148354"/>
            <a:ext cx="914400" cy="914400"/>
            <a:chOff x="7267085" y="2148354"/>
            <a:chExt cx="914400" cy="9144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E1C0272-EAAC-EFB4-99DA-BAE8E6F507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267085" y="2148354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88881788-3268-8F20-050B-69E73A4CFD04}"/>
                    </a:ext>
                  </a:extLst>
                </p:cNvPr>
                <p:cNvSpPr txBox="1"/>
                <p:nvPr/>
              </p:nvSpPr>
              <p:spPr>
                <a:xfrm>
                  <a:off x="7490073" y="2393178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𝒀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n-US" sz="2400" b="1" i="1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88881788-3268-8F20-050B-69E73A4CFD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90073" y="2393178"/>
                  <a:ext cx="496134" cy="461665"/>
                </a:xfrm>
                <a:prstGeom prst="rect">
                  <a:avLst/>
                </a:prstGeom>
                <a:blipFill>
                  <a:blip r:embed="rId3"/>
                  <a:stretch>
                    <a:fillRect l="-2500" b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3" name="Group 22" descr="Node Y3">
            <a:extLst>
              <a:ext uri="{FF2B5EF4-FFF2-40B4-BE49-F238E27FC236}">
                <a16:creationId xmlns:a16="http://schemas.microsoft.com/office/drawing/2014/main" id="{FB5B7C7B-E851-C6CA-9068-29A01052F195}"/>
              </a:ext>
            </a:extLst>
          </p:cNvPr>
          <p:cNvGrpSpPr/>
          <p:nvPr/>
        </p:nvGrpSpPr>
        <p:grpSpPr>
          <a:xfrm>
            <a:off x="10353439" y="2148354"/>
            <a:ext cx="914400" cy="914400"/>
            <a:chOff x="10353439" y="2148354"/>
            <a:chExt cx="914400" cy="9144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2C1DF49-EC42-7F44-0E1D-E678A1A7E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0353439" y="2148354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D1E9943B-BFAC-92D7-DAE2-4FB93E381F27}"/>
                    </a:ext>
                  </a:extLst>
                </p:cNvPr>
                <p:cNvSpPr txBox="1"/>
                <p:nvPr/>
              </p:nvSpPr>
              <p:spPr>
                <a:xfrm>
                  <a:off x="10576427" y="2393178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𝒀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en-US" sz="2400" b="1" i="1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D1E9943B-BFAC-92D7-DAE2-4FB93E381F2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76427" y="2393178"/>
                  <a:ext cx="496134" cy="461665"/>
                </a:xfrm>
                <a:prstGeom prst="rect">
                  <a:avLst/>
                </a:prstGeom>
                <a:blipFill>
                  <a:blip r:embed="rId4"/>
                  <a:stretch>
                    <a:fillRect l="-2500" r="-2500" b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" name="Group 23" descr="Node X">
            <a:extLst>
              <a:ext uri="{FF2B5EF4-FFF2-40B4-BE49-F238E27FC236}">
                <a16:creationId xmlns:a16="http://schemas.microsoft.com/office/drawing/2014/main" id="{202257A6-D7CD-F335-04D6-22E4394F6637}"/>
              </a:ext>
            </a:extLst>
          </p:cNvPr>
          <p:cNvGrpSpPr/>
          <p:nvPr/>
        </p:nvGrpSpPr>
        <p:grpSpPr>
          <a:xfrm>
            <a:off x="8810263" y="517431"/>
            <a:ext cx="914400" cy="914400"/>
            <a:chOff x="8810263" y="517431"/>
            <a:chExt cx="914400" cy="9144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8BABBFB-6530-023F-9D46-F5AAD6114D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810263" y="517431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3EE0465A-021A-E4A2-5880-4F2ADF2960DC}"/>
                    </a:ext>
                  </a:extLst>
                </p:cNvPr>
                <p:cNvSpPr txBox="1"/>
                <p:nvPr/>
              </p:nvSpPr>
              <p:spPr>
                <a:xfrm>
                  <a:off x="9033251" y="762255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oMath>
                    </m:oMathPara>
                  </a14:m>
                  <a:endParaRPr lang="en-US" sz="2400" b="1" i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3EE0465A-021A-E4A2-5880-4F2ADF2960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33251" y="762255"/>
                  <a:ext cx="496134" cy="46166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Group 17" descr="Node Y2">
            <a:extLst>
              <a:ext uri="{FF2B5EF4-FFF2-40B4-BE49-F238E27FC236}">
                <a16:creationId xmlns:a16="http://schemas.microsoft.com/office/drawing/2014/main" id="{A7BAACAB-A81C-0020-8E4F-E24B97F87ECF}"/>
              </a:ext>
            </a:extLst>
          </p:cNvPr>
          <p:cNvGrpSpPr/>
          <p:nvPr/>
        </p:nvGrpSpPr>
        <p:grpSpPr>
          <a:xfrm>
            <a:off x="8810262" y="2148354"/>
            <a:ext cx="914400" cy="914400"/>
            <a:chOff x="8810262" y="2148354"/>
            <a:chExt cx="914400" cy="9144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212AB9F-0F7B-9405-435C-8BF8E32D66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810262" y="2148354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E7CBD5E3-D915-3C8B-FA72-49402785123E}"/>
                    </a:ext>
                  </a:extLst>
                </p:cNvPr>
                <p:cNvSpPr txBox="1"/>
                <p:nvPr/>
              </p:nvSpPr>
              <p:spPr>
                <a:xfrm>
                  <a:off x="9033250" y="2393178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𝒀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n-US" sz="2400" b="1" i="1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E7CBD5E3-D915-3C8B-FA72-4940278512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33250" y="2393178"/>
                  <a:ext cx="496134" cy="461665"/>
                </a:xfrm>
                <a:prstGeom prst="rect">
                  <a:avLst/>
                </a:prstGeom>
                <a:blipFill>
                  <a:blip r:embed="rId6"/>
                  <a:stretch>
                    <a:fillRect l="-2500" b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0" name="Table 19">
                <a:extLst>
                  <a:ext uri="{FF2B5EF4-FFF2-40B4-BE49-F238E27FC236}">
                    <a16:creationId xmlns:a16="http://schemas.microsoft.com/office/drawing/2014/main" id="{9D122C89-26EB-FB71-87AF-7500FE81A83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21624079"/>
                  </p:ext>
                </p:extLst>
              </p:nvPr>
            </p:nvGraphicFramePr>
            <p:xfrm>
              <a:off x="6595764" y="3262741"/>
              <a:ext cx="2257041" cy="126117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4908">
                      <a:extLst>
                        <a:ext uri="{9D8B030D-6E8A-4147-A177-3AD203B41FA5}">
                          <a16:colId xmlns:a16="http://schemas.microsoft.com/office/drawing/2014/main" val="2373026643"/>
                        </a:ext>
                      </a:extLst>
                    </a:gridCol>
                    <a:gridCol w="550258">
                      <a:extLst>
                        <a:ext uri="{9D8B030D-6E8A-4147-A177-3AD203B41FA5}">
                          <a16:colId xmlns:a16="http://schemas.microsoft.com/office/drawing/2014/main" val="517511994"/>
                        </a:ext>
                      </a:extLst>
                    </a:gridCol>
                    <a:gridCol w="631405">
                      <a:extLst>
                        <a:ext uri="{9D8B030D-6E8A-4147-A177-3AD203B41FA5}">
                          <a16:colId xmlns:a16="http://schemas.microsoft.com/office/drawing/2014/main" val="2008509430"/>
                        </a:ext>
                      </a:extLst>
                    </a:gridCol>
                    <a:gridCol w="690470">
                      <a:extLst>
                        <a:ext uri="{9D8B030D-6E8A-4147-A177-3AD203B41FA5}">
                          <a16:colId xmlns:a16="http://schemas.microsoft.com/office/drawing/2014/main" val="1978952721"/>
                        </a:ext>
                      </a:extLst>
                    </a:gridCol>
                  </a:tblGrid>
                  <a:tr h="228906">
                    <a:tc>
                      <a:txBody>
                        <a:bodyPr/>
                        <a:lstStyle/>
                        <a:p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3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1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𝒀</m:t>
                                    </m:r>
                                  </m:e>
                                  <m:sub>
                                    <m:r>
                                      <a:rPr lang="en-US" sz="1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81027923"/>
                      </a:ext>
                    </a:extLst>
                  </a:tr>
                  <a:tr h="28581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𝑌</m:t>
                                    </m:r>
                                  </m:e>
                                  <m:sub>
                                    <m: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𝑌</m:t>
                                    </m:r>
                                  </m:e>
                                  <m:sub>
                                    <m: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𝑌</m:t>
                                    </m:r>
                                  </m:e>
                                  <m:sub>
                                    <m: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2012806"/>
                      </a:ext>
                    </a:extLst>
                  </a:tr>
                  <a:tr h="22890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0.2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0.6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0.2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52410155"/>
                      </a:ext>
                    </a:extLst>
                  </a:tr>
                  <a:tr h="22890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0.1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0644909"/>
                      </a:ext>
                    </a:extLst>
                  </a:tr>
                  <a:tr h="22890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0.4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0.3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0.3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957545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0" name="Table 19">
                <a:extLst>
                  <a:ext uri="{FF2B5EF4-FFF2-40B4-BE49-F238E27FC236}">
                    <a16:creationId xmlns:a16="http://schemas.microsoft.com/office/drawing/2014/main" id="{9D122C89-26EB-FB71-87AF-7500FE81A83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21624079"/>
                  </p:ext>
                </p:extLst>
              </p:nvPr>
            </p:nvGraphicFramePr>
            <p:xfrm>
              <a:off x="6595764" y="3262741"/>
              <a:ext cx="2257041" cy="126117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4908">
                      <a:extLst>
                        <a:ext uri="{9D8B030D-6E8A-4147-A177-3AD203B41FA5}">
                          <a16:colId xmlns:a16="http://schemas.microsoft.com/office/drawing/2014/main" val="2373026643"/>
                        </a:ext>
                      </a:extLst>
                    </a:gridCol>
                    <a:gridCol w="550258">
                      <a:extLst>
                        <a:ext uri="{9D8B030D-6E8A-4147-A177-3AD203B41FA5}">
                          <a16:colId xmlns:a16="http://schemas.microsoft.com/office/drawing/2014/main" val="517511994"/>
                        </a:ext>
                      </a:extLst>
                    </a:gridCol>
                    <a:gridCol w="631405">
                      <a:extLst>
                        <a:ext uri="{9D8B030D-6E8A-4147-A177-3AD203B41FA5}">
                          <a16:colId xmlns:a16="http://schemas.microsoft.com/office/drawing/2014/main" val="2008509430"/>
                        </a:ext>
                      </a:extLst>
                    </a:gridCol>
                    <a:gridCol w="690470">
                      <a:extLst>
                        <a:ext uri="{9D8B030D-6E8A-4147-A177-3AD203B41FA5}">
                          <a16:colId xmlns:a16="http://schemas.microsoft.com/office/drawing/2014/main" val="1978952721"/>
                        </a:ext>
                      </a:extLst>
                    </a:gridCol>
                  </a:tblGrid>
                  <a:tr h="243840">
                    <a:tc>
                      <a:txBody>
                        <a:bodyPr/>
                        <a:lstStyle/>
                        <a:p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3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21622" r="-676" b="-410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81027923"/>
                      </a:ext>
                    </a:extLst>
                  </a:tr>
                  <a:tr h="28581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3226" t="-90909" r="-480645" b="-2727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74419" t="-90909" r="-246512" b="-2727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50000" t="-90909" r="-112000" b="-2727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227273" t="-90909" r="-1818" b="-27272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82012806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3226" t="-210000" r="-480645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74419" t="-210000" r="-24651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50000" t="-210000" r="-112000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227273" t="-210000" r="-1818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2410155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3226" t="-326316" r="-480645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74419" t="-326316" r="-246512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50000" t="-326316" r="-112000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227273" t="-326316" r="-1818" b="-1105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644909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3226" t="-405000" r="-480645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74419" t="-405000" r="-246512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50000" t="-405000" r="-112000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227273" t="-405000" r="-1818" b="-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9575450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1" name="Table 20">
                <a:extLst>
                  <a:ext uri="{FF2B5EF4-FFF2-40B4-BE49-F238E27FC236}">
                    <a16:creationId xmlns:a16="http://schemas.microsoft.com/office/drawing/2014/main" id="{8E7527D6-A22B-2184-2539-0FD5251864B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05814544"/>
                  </p:ext>
                </p:extLst>
              </p:nvPr>
            </p:nvGraphicFramePr>
            <p:xfrm>
              <a:off x="9682118" y="3262741"/>
              <a:ext cx="2257041" cy="126117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4908">
                      <a:extLst>
                        <a:ext uri="{9D8B030D-6E8A-4147-A177-3AD203B41FA5}">
                          <a16:colId xmlns:a16="http://schemas.microsoft.com/office/drawing/2014/main" val="2373026643"/>
                        </a:ext>
                      </a:extLst>
                    </a:gridCol>
                    <a:gridCol w="550258">
                      <a:extLst>
                        <a:ext uri="{9D8B030D-6E8A-4147-A177-3AD203B41FA5}">
                          <a16:colId xmlns:a16="http://schemas.microsoft.com/office/drawing/2014/main" val="517511994"/>
                        </a:ext>
                      </a:extLst>
                    </a:gridCol>
                    <a:gridCol w="631405">
                      <a:extLst>
                        <a:ext uri="{9D8B030D-6E8A-4147-A177-3AD203B41FA5}">
                          <a16:colId xmlns:a16="http://schemas.microsoft.com/office/drawing/2014/main" val="2008509430"/>
                        </a:ext>
                      </a:extLst>
                    </a:gridCol>
                    <a:gridCol w="690470">
                      <a:extLst>
                        <a:ext uri="{9D8B030D-6E8A-4147-A177-3AD203B41FA5}">
                          <a16:colId xmlns:a16="http://schemas.microsoft.com/office/drawing/2014/main" val="1978952721"/>
                        </a:ext>
                      </a:extLst>
                    </a:gridCol>
                  </a:tblGrid>
                  <a:tr h="228906">
                    <a:tc>
                      <a:txBody>
                        <a:bodyPr/>
                        <a:lstStyle/>
                        <a:p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3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1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𝒀</m:t>
                                    </m:r>
                                  </m:e>
                                  <m:sub>
                                    <m:r>
                                      <a:rPr lang="en-US" sz="1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81027923"/>
                      </a:ext>
                    </a:extLst>
                  </a:tr>
                  <a:tr h="28581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𝑌</m:t>
                                    </m:r>
                                  </m:e>
                                  <m:sub>
                                    <m: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𝑌</m:t>
                                    </m:r>
                                  </m:e>
                                  <m:sub>
                                    <m: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𝑌</m:t>
                                    </m:r>
                                  </m:e>
                                  <m:sub>
                                    <m: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2012806"/>
                      </a:ext>
                    </a:extLst>
                  </a:tr>
                  <a:tr h="22890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0.1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52410155"/>
                      </a:ext>
                    </a:extLst>
                  </a:tr>
                  <a:tr h="22890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0.25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0.25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0644909"/>
                      </a:ext>
                    </a:extLst>
                  </a:tr>
                  <a:tr h="22890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0.8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0.1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0.1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957545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1" name="Table 20">
                <a:extLst>
                  <a:ext uri="{FF2B5EF4-FFF2-40B4-BE49-F238E27FC236}">
                    <a16:creationId xmlns:a16="http://schemas.microsoft.com/office/drawing/2014/main" id="{8E7527D6-A22B-2184-2539-0FD5251864B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05814544"/>
                  </p:ext>
                </p:extLst>
              </p:nvPr>
            </p:nvGraphicFramePr>
            <p:xfrm>
              <a:off x="9682118" y="3262741"/>
              <a:ext cx="2257041" cy="126117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4908">
                      <a:extLst>
                        <a:ext uri="{9D8B030D-6E8A-4147-A177-3AD203B41FA5}">
                          <a16:colId xmlns:a16="http://schemas.microsoft.com/office/drawing/2014/main" val="2373026643"/>
                        </a:ext>
                      </a:extLst>
                    </a:gridCol>
                    <a:gridCol w="550258">
                      <a:extLst>
                        <a:ext uri="{9D8B030D-6E8A-4147-A177-3AD203B41FA5}">
                          <a16:colId xmlns:a16="http://schemas.microsoft.com/office/drawing/2014/main" val="517511994"/>
                        </a:ext>
                      </a:extLst>
                    </a:gridCol>
                    <a:gridCol w="631405">
                      <a:extLst>
                        <a:ext uri="{9D8B030D-6E8A-4147-A177-3AD203B41FA5}">
                          <a16:colId xmlns:a16="http://schemas.microsoft.com/office/drawing/2014/main" val="2008509430"/>
                        </a:ext>
                      </a:extLst>
                    </a:gridCol>
                    <a:gridCol w="690470">
                      <a:extLst>
                        <a:ext uri="{9D8B030D-6E8A-4147-A177-3AD203B41FA5}">
                          <a16:colId xmlns:a16="http://schemas.microsoft.com/office/drawing/2014/main" val="1978952721"/>
                        </a:ext>
                      </a:extLst>
                    </a:gridCol>
                  </a:tblGrid>
                  <a:tr h="243840">
                    <a:tc>
                      <a:txBody>
                        <a:bodyPr/>
                        <a:lstStyle/>
                        <a:p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3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21622" r="-676" b="-410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81027923"/>
                      </a:ext>
                    </a:extLst>
                  </a:tr>
                  <a:tr h="28581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3226" t="-90909" r="-480645" b="-2727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74419" t="-90909" r="-246512" b="-2727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150000" t="-90909" r="-112000" b="-2727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227273" t="-90909" r="-1818" b="-27272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82012806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3226" t="-210000" r="-480645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74419" t="-210000" r="-24651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150000" t="-210000" r="-112000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227273" t="-210000" r="-1818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2410155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3226" t="-326316" r="-480645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74419" t="-326316" r="-246512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150000" t="-326316" r="-112000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227273" t="-326316" r="-1818" b="-1105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644909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3226" t="-405000" r="-480645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74419" t="-405000" r="-246512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150000" t="-405000" r="-112000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227273" t="-405000" r="-1818" b="-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9575450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2" name="Table 21">
                <a:extLst>
                  <a:ext uri="{FF2B5EF4-FFF2-40B4-BE49-F238E27FC236}">
                    <a16:creationId xmlns:a16="http://schemas.microsoft.com/office/drawing/2014/main" id="{AC0D07DF-332F-4E16-71D1-86EA3DB0922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89740196"/>
                  </p:ext>
                </p:extLst>
              </p:nvPr>
            </p:nvGraphicFramePr>
            <p:xfrm>
              <a:off x="7518624" y="253586"/>
              <a:ext cx="935166" cy="101733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4908">
                      <a:extLst>
                        <a:ext uri="{9D8B030D-6E8A-4147-A177-3AD203B41FA5}">
                          <a16:colId xmlns:a16="http://schemas.microsoft.com/office/drawing/2014/main" val="2373026643"/>
                        </a:ext>
                      </a:extLst>
                    </a:gridCol>
                    <a:gridCol w="550258">
                      <a:extLst>
                        <a:ext uri="{9D8B030D-6E8A-4147-A177-3AD203B41FA5}">
                          <a16:colId xmlns:a16="http://schemas.microsoft.com/office/drawing/2014/main" val="517511994"/>
                        </a:ext>
                      </a:extLst>
                    </a:gridCol>
                  </a:tblGrid>
                  <a:tr h="28581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2012806"/>
                      </a:ext>
                    </a:extLst>
                  </a:tr>
                  <a:tr h="22890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0.2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52410155"/>
                      </a:ext>
                    </a:extLst>
                  </a:tr>
                  <a:tr h="22890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0644909"/>
                      </a:ext>
                    </a:extLst>
                  </a:tr>
                  <a:tr h="22890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1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0.3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957545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2" name="Table 21">
                <a:extLst>
                  <a:ext uri="{FF2B5EF4-FFF2-40B4-BE49-F238E27FC236}">
                    <a16:creationId xmlns:a16="http://schemas.microsoft.com/office/drawing/2014/main" id="{AC0D07DF-332F-4E16-71D1-86EA3DB0922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89740196"/>
                  </p:ext>
                </p:extLst>
              </p:nvPr>
            </p:nvGraphicFramePr>
            <p:xfrm>
              <a:off x="7518624" y="253586"/>
              <a:ext cx="935166" cy="101733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4908">
                      <a:extLst>
                        <a:ext uri="{9D8B030D-6E8A-4147-A177-3AD203B41FA5}">
                          <a16:colId xmlns:a16="http://schemas.microsoft.com/office/drawing/2014/main" val="2373026643"/>
                        </a:ext>
                      </a:extLst>
                    </a:gridCol>
                    <a:gridCol w="550258">
                      <a:extLst>
                        <a:ext uri="{9D8B030D-6E8A-4147-A177-3AD203B41FA5}">
                          <a16:colId xmlns:a16="http://schemas.microsoft.com/office/drawing/2014/main" val="517511994"/>
                        </a:ext>
                      </a:extLst>
                    </a:gridCol>
                  </a:tblGrid>
                  <a:tr h="28581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l="-3333" r="-150000" b="-2608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l="-70455" r="-2273" b="-26087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82012806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l="-3333" t="-115000" r="-150000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l="-70455" t="-115000" r="-2273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2410155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l="-3333" t="-226316" r="-150000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l="-70455" t="-226316" r="-2273" b="-1105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644909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l="-3333" t="-310000" r="-150000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l="-70455" t="-310000" r="-2273" b="-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9575450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888328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FD3140F-2C36-14AE-F9A3-A0BB6FF8B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7" idx="5"/>
            <a:endCxn id="15" idx="1"/>
          </p:cNvCxnSpPr>
          <p:nvPr/>
        </p:nvCxnSpPr>
        <p:spPr>
          <a:xfrm>
            <a:off x="2572748" y="2403915"/>
            <a:ext cx="896600" cy="106639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id="{01EC146B-A068-7F09-A4EF-39BB2EE30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Alarm Bayes Net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A56363-9CC4-EFC1-760A-6FCF7A61CA6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7A52B2-A71E-85C4-A75F-D35780D82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15</a:t>
            </a:fld>
            <a:endParaRPr lang="en-US" dirty="0"/>
          </a:p>
        </p:txBody>
      </p:sp>
      <p:pic>
        <p:nvPicPr>
          <p:cNvPr id="8" name="Picture 7" descr="Illustration of a room with a green wall. An alarm is sounding while a robot can be seen entering through the window. A tear in the floor suggests an earthquake. Two people, Jan and Maria, are drawn talking on the phone.">
            <a:extLst>
              <a:ext uri="{FF2B5EF4-FFF2-40B4-BE49-F238E27FC236}">
                <a16:creationId xmlns:a16="http://schemas.microsoft.com/office/drawing/2014/main" id="{916C0F0B-8952-3442-FE9A-BCC837036C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454130" y="1431831"/>
            <a:ext cx="2809133" cy="1882409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78D5973-02B4-BBD9-EC40-5EB02CEB08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5" idx="5"/>
            <a:endCxn id="13" idx="1"/>
          </p:cNvCxnSpPr>
          <p:nvPr/>
        </p:nvCxnSpPr>
        <p:spPr>
          <a:xfrm>
            <a:off x="4115926" y="4116890"/>
            <a:ext cx="896598" cy="9843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DE24B08-364A-9CC7-AE6A-11D125920D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5" idx="3"/>
            <a:endCxn id="11" idx="7"/>
          </p:cNvCxnSpPr>
          <p:nvPr/>
        </p:nvCxnSpPr>
        <p:spPr>
          <a:xfrm flipH="1">
            <a:off x="2572748" y="4116890"/>
            <a:ext cx="896600" cy="9843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0777AEC-BA7E-B359-6350-32CF95B79D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9" idx="3"/>
            <a:endCxn id="15" idx="7"/>
          </p:cNvCxnSpPr>
          <p:nvPr/>
        </p:nvCxnSpPr>
        <p:spPr>
          <a:xfrm flipH="1">
            <a:off x="4115926" y="2403915"/>
            <a:ext cx="896598" cy="106639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1" descr="Node B">
            <a:extLst>
              <a:ext uri="{FF2B5EF4-FFF2-40B4-BE49-F238E27FC236}">
                <a16:creationId xmlns:a16="http://schemas.microsoft.com/office/drawing/2014/main" id="{9BCC11A5-D800-28F9-DCE6-11CD101A8596}"/>
              </a:ext>
            </a:extLst>
          </p:cNvPr>
          <p:cNvGrpSpPr/>
          <p:nvPr/>
        </p:nvGrpSpPr>
        <p:grpSpPr>
          <a:xfrm>
            <a:off x="1786030" y="1623426"/>
            <a:ext cx="926857" cy="1334046"/>
            <a:chOff x="1786030" y="1623426"/>
            <a:chExt cx="926857" cy="133404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B0C124C-5AED-4C69-F3DE-11406F332B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792259" y="1623426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C61C84A3-47D5-73CC-3373-7D819119C150}"/>
                    </a:ext>
                  </a:extLst>
                </p:cNvPr>
                <p:cNvSpPr txBox="1"/>
                <p:nvPr/>
              </p:nvSpPr>
              <p:spPr>
                <a:xfrm>
                  <a:off x="2015247" y="1868250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oMath>
                    </m:oMathPara>
                  </a14:m>
                  <a:endParaRPr lang="en-US" sz="2400" b="1" i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C61C84A3-47D5-73CC-3373-7D819119C15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5247" y="1868250"/>
                  <a:ext cx="496134" cy="46166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8F5466A-333D-F872-EF3D-F0AE7967C9D9}"/>
                </a:ext>
              </a:extLst>
            </p:cNvPr>
            <p:cNvSpPr txBox="1"/>
            <p:nvPr/>
          </p:nvSpPr>
          <p:spPr>
            <a:xfrm>
              <a:off x="1786030" y="2649695"/>
              <a:ext cx="9268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1"/>
                  </a:solidFill>
                </a:rPr>
                <a:t>Burglary</a:t>
              </a:r>
            </a:p>
          </p:txBody>
        </p:sp>
      </p:grpSp>
      <p:grpSp>
        <p:nvGrpSpPr>
          <p:cNvPr id="3" name="Group 2" descr="Node E">
            <a:extLst>
              <a:ext uri="{FF2B5EF4-FFF2-40B4-BE49-F238E27FC236}">
                <a16:creationId xmlns:a16="http://schemas.microsoft.com/office/drawing/2014/main" id="{D20D18E1-0189-356D-C0C8-F1F630133608}"/>
              </a:ext>
            </a:extLst>
          </p:cNvPr>
          <p:cNvGrpSpPr/>
          <p:nvPr/>
        </p:nvGrpSpPr>
        <p:grpSpPr>
          <a:xfrm>
            <a:off x="4743343" y="1623426"/>
            <a:ext cx="1184941" cy="1334046"/>
            <a:chOff x="4743343" y="1623426"/>
            <a:chExt cx="1184941" cy="1334046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BDE75FA-23DA-6E9E-EB6E-A28B55417F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878613" y="1623426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8B7C38CD-8347-86A8-D833-A0A71CC7D1A6}"/>
                    </a:ext>
                  </a:extLst>
                </p:cNvPr>
                <p:cNvSpPr txBox="1"/>
                <p:nvPr/>
              </p:nvSpPr>
              <p:spPr>
                <a:xfrm>
                  <a:off x="5101601" y="1868250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oMath>
                    </m:oMathPara>
                  </a14:m>
                  <a:endParaRPr lang="en-US" sz="2400" b="1" i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8B7C38CD-8347-86A8-D833-A0A71CC7D1A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01601" y="1868250"/>
                  <a:ext cx="496134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81F237B-8B7A-21EC-B6CE-65322410A401}"/>
                </a:ext>
              </a:extLst>
            </p:cNvPr>
            <p:cNvSpPr txBox="1"/>
            <p:nvPr/>
          </p:nvSpPr>
          <p:spPr>
            <a:xfrm>
              <a:off x="4743343" y="2649695"/>
              <a:ext cx="11849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1"/>
                  </a:solidFill>
                </a:rPr>
                <a:t>Earthquake</a:t>
              </a:r>
            </a:p>
          </p:txBody>
        </p:sp>
      </p:grpSp>
      <p:grpSp>
        <p:nvGrpSpPr>
          <p:cNvPr id="7" name="Group 6" descr="Node A">
            <a:extLst>
              <a:ext uri="{FF2B5EF4-FFF2-40B4-BE49-F238E27FC236}">
                <a16:creationId xmlns:a16="http://schemas.microsoft.com/office/drawing/2014/main" id="{20FECFCA-B56F-1867-969B-8ED1C814DCB8}"/>
              </a:ext>
            </a:extLst>
          </p:cNvPr>
          <p:cNvGrpSpPr/>
          <p:nvPr/>
        </p:nvGrpSpPr>
        <p:grpSpPr>
          <a:xfrm>
            <a:off x="3335437" y="3336401"/>
            <a:ext cx="914400" cy="1339616"/>
            <a:chOff x="3335437" y="3336401"/>
            <a:chExt cx="914400" cy="133961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A9A9849-6F74-C47A-40ED-24613C9EA7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335437" y="3336401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695B7AE3-8031-CBCE-A81B-E6C6BAE5E6AB}"/>
                    </a:ext>
                  </a:extLst>
                </p:cNvPr>
                <p:cNvSpPr txBox="1"/>
                <p:nvPr/>
              </p:nvSpPr>
              <p:spPr>
                <a:xfrm>
                  <a:off x="3535275" y="3569650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oMath>
                    </m:oMathPara>
                  </a14:m>
                  <a:endParaRPr lang="en-US" sz="2400" b="1" i="1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695B7AE3-8031-CBCE-A81B-E6C6BAE5E6A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35275" y="3569650"/>
                  <a:ext cx="496134" cy="46166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CD1BBD9-9218-0D51-80E2-F049E75D1101}"/>
                </a:ext>
              </a:extLst>
            </p:cNvPr>
            <p:cNvSpPr txBox="1"/>
            <p:nvPr/>
          </p:nvSpPr>
          <p:spPr>
            <a:xfrm>
              <a:off x="3439815" y="4368240"/>
              <a:ext cx="7056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2"/>
                  </a:solidFill>
                </a:rPr>
                <a:t>Alarm</a:t>
              </a:r>
            </a:p>
          </p:txBody>
        </p:sp>
      </p:grpSp>
      <p:grpSp>
        <p:nvGrpSpPr>
          <p:cNvPr id="23" name="Group 22" descr="Node M">
            <a:extLst>
              <a:ext uri="{FF2B5EF4-FFF2-40B4-BE49-F238E27FC236}">
                <a16:creationId xmlns:a16="http://schemas.microsoft.com/office/drawing/2014/main" id="{6DA77D09-E8E0-DD1A-6F30-21359AB8D066}"/>
              </a:ext>
            </a:extLst>
          </p:cNvPr>
          <p:cNvGrpSpPr/>
          <p:nvPr/>
        </p:nvGrpSpPr>
        <p:grpSpPr>
          <a:xfrm>
            <a:off x="4777360" y="4967324"/>
            <a:ext cx="1140056" cy="1336928"/>
            <a:chOff x="4777360" y="4967324"/>
            <a:chExt cx="1140056" cy="1336928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220703C-F132-AD5C-711C-9639ADE86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878613" y="4967324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C4E1A3A7-FC90-4A78-18F4-62385FC57CC1}"/>
                    </a:ext>
                  </a:extLst>
                </p:cNvPr>
                <p:cNvSpPr txBox="1"/>
                <p:nvPr/>
              </p:nvSpPr>
              <p:spPr>
                <a:xfrm>
                  <a:off x="5101601" y="5212148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oMath>
                    </m:oMathPara>
                  </a14:m>
                  <a:endParaRPr lang="en-US" sz="2400" b="1" i="1" dirty="0">
                    <a:solidFill>
                      <a:schemeClr val="accent3"/>
                    </a:solidFill>
                  </a:endParaRPr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C4E1A3A7-FC90-4A78-18F4-62385FC57CC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01601" y="5212148"/>
                  <a:ext cx="496134" cy="46166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CC05C86-497A-E19B-CC23-41DBC4F03265}"/>
                </a:ext>
              </a:extLst>
            </p:cNvPr>
            <p:cNvSpPr txBox="1"/>
            <p:nvPr/>
          </p:nvSpPr>
          <p:spPr>
            <a:xfrm>
              <a:off x="4777360" y="5996475"/>
              <a:ext cx="11400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3"/>
                  </a:solidFill>
                </a:rPr>
                <a:t>Maria Calls</a:t>
              </a:r>
            </a:p>
          </p:txBody>
        </p:sp>
      </p:grpSp>
      <p:grpSp>
        <p:nvGrpSpPr>
          <p:cNvPr id="21" name="Group 20" descr="Node J">
            <a:extLst>
              <a:ext uri="{FF2B5EF4-FFF2-40B4-BE49-F238E27FC236}">
                <a16:creationId xmlns:a16="http://schemas.microsoft.com/office/drawing/2014/main" id="{6B8885A2-CC1D-CF2C-3835-B974764AF460}"/>
              </a:ext>
            </a:extLst>
          </p:cNvPr>
          <p:cNvGrpSpPr/>
          <p:nvPr/>
        </p:nvGrpSpPr>
        <p:grpSpPr>
          <a:xfrm>
            <a:off x="1776734" y="4967324"/>
            <a:ext cx="949299" cy="1336928"/>
            <a:chOff x="1776734" y="4967324"/>
            <a:chExt cx="949299" cy="133692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B31B429-F730-7FBD-C735-4AD423A04D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792259" y="4967324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689F6C27-8590-3FC8-2781-8A8913309383}"/>
                    </a:ext>
                  </a:extLst>
                </p:cNvPr>
                <p:cNvSpPr txBox="1"/>
                <p:nvPr/>
              </p:nvSpPr>
              <p:spPr>
                <a:xfrm>
                  <a:off x="2015247" y="5212148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𝑱</m:t>
                        </m:r>
                      </m:oMath>
                    </m:oMathPara>
                  </a14:m>
                  <a:endParaRPr lang="en-US" sz="2400" b="1" i="1" dirty="0">
                    <a:solidFill>
                      <a:schemeClr val="accent3"/>
                    </a:solidFill>
                  </a:endParaRP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689F6C27-8590-3FC8-2781-8A891330938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5247" y="5212148"/>
                  <a:ext cx="496134" cy="461665"/>
                </a:xfrm>
                <a:prstGeom prst="rect">
                  <a:avLst/>
                </a:prstGeom>
                <a:blipFill>
                  <a:blip r:embed="rId7"/>
                  <a:stretch>
                    <a:fillRect b="-135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E9DADEB-4D11-1BD5-C7D9-BAFE5E7FAE30}"/>
                </a:ext>
              </a:extLst>
            </p:cNvPr>
            <p:cNvSpPr txBox="1"/>
            <p:nvPr/>
          </p:nvSpPr>
          <p:spPr>
            <a:xfrm>
              <a:off x="1776734" y="5996475"/>
              <a:ext cx="9492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3"/>
                  </a:solidFill>
                </a:rPr>
                <a:t>Jan Calls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1" name="Table 30">
                <a:extLst>
                  <a:ext uri="{FF2B5EF4-FFF2-40B4-BE49-F238E27FC236}">
                    <a16:creationId xmlns:a16="http://schemas.microsoft.com/office/drawing/2014/main" id="{0D0BBB73-C49B-C3FB-D2AE-5089A23FD8E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39095070"/>
                  </p:ext>
                </p:extLst>
              </p:nvPr>
            </p:nvGraphicFramePr>
            <p:xfrm>
              <a:off x="561987" y="1636002"/>
              <a:ext cx="935166" cy="77349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4908">
                      <a:extLst>
                        <a:ext uri="{9D8B030D-6E8A-4147-A177-3AD203B41FA5}">
                          <a16:colId xmlns:a16="http://schemas.microsoft.com/office/drawing/2014/main" val="2373026643"/>
                        </a:ext>
                      </a:extLst>
                    </a:gridCol>
                    <a:gridCol w="550258">
                      <a:extLst>
                        <a:ext uri="{9D8B030D-6E8A-4147-A177-3AD203B41FA5}">
                          <a16:colId xmlns:a16="http://schemas.microsoft.com/office/drawing/2014/main" val="517511994"/>
                        </a:ext>
                      </a:extLst>
                    </a:gridCol>
                  </a:tblGrid>
                  <a:tr h="28581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2012806"/>
                      </a:ext>
                    </a:extLst>
                  </a:tr>
                  <a:tr h="22890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0.001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52410155"/>
                      </a:ext>
                    </a:extLst>
                  </a:tr>
                  <a:tr h="22890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0.999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064490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1" name="Table 30">
                <a:extLst>
                  <a:ext uri="{FF2B5EF4-FFF2-40B4-BE49-F238E27FC236}">
                    <a16:creationId xmlns:a16="http://schemas.microsoft.com/office/drawing/2014/main" id="{0D0BBB73-C49B-C3FB-D2AE-5089A23FD8E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39095070"/>
                  </p:ext>
                </p:extLst>
              </p:nvPr>
            </p:nvGraphicFramePr>
            <p:xfrm>
              <a:off x="561987" y="1636002"/>
              <a:ext cx="935166" cy="77349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4908">
                      <a:extLst>
                        <a:ext uri="{9D8B030D-6E8A-4147-A177-3AD203B41FA5}">
                          <a16:colId xmlns:a16="http://schemas.microsoft.com/office/drawing/2014/main" val="2373026643"/>
                        </a:ext>
                      </a:extLst>
                    </a:gridCol>
                    <a:gridCol w="550258">
                      <a:extLst>
                        <a:ext uri="{9D8B030D-6E8A-4147-A177-3AD203B41FA5}">
                          <a16:colId xmlns:a16="http://schemas.microsoft.com/office/drawing/2014/main" val="517511994"/>
                        </a:ext>
                      </a:extLst>
                    </a:gridCol>
                  </a:tblGrid>
                  <a:tr h="28581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3333" r="-153333" b="-1782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70455" r="-4545" b="-17826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82012806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3333" t="-121053" r="-153333" b="-1157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70455" t="-121053" r="-4545" b="-1157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2410155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3333" t="-210000" r="-153333" b="-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70455" t="-210000" r="-4545" b="-1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64490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2" name="Table 31">
                <a:extLst>
                  <a:ext uri="{FF2B5EF4-FFF2-40B4-BE49-F238E27FC236}">
                    <a16:creationId xmlns:a16="http://schemas.microsoft.com/office/drawing/2014/main" id="{38B0039B-F314-6193-6847-E5F20E8BA7D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10362400"/>
                  </p:ext>
                </p:extLst>
              </p:nvPr>
            </p:nvGraphicFramePr>
            <p:xfrm>
              <a:off x="6082596" y="1712333"/>
              <a:ext cx="935166" cy="77349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4908">
                      <a:extLst>
                        <a:ext uri="{9D8B030D-6E8A-4147-A177-3AD203B41FA5}">
                          <a16:colId xmlns:a16="http://schemas.microsoft.com/office/drawing/2014/main" val="2373026643"/>
                        </a:ext>
                      </a:extLst>
                    </a:gridCol>
                    <a:gridCol w="550258">
                      <a:extLst>
                        <a:ext uri="{9D8B030D-6E8A-4147-A177-3AD203B41FA5}">
                          <a16:colId xmlns:a16="http://schemas.microsoft.com/office/drawing/2014/main" val="517511994"/>
                        </a:ext>
                      </a:extLst>
                    </a:gridCol>
                  </a:tblGrid>
                  <a:tr h="28581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2012806"/>
                      </a:ext>
                    </a:extLst>
                  </a:tr>
                  <a:tr h="22890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0.002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52410155"/>
                      </a:ext>
                    </a:extLst>
                  </a:tr>
                  <a:tr h="22890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0.998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064490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2" name="Table 31">
                <a:extLst>
                  <a:ext uri="{FF2B5EF4-FFF2-40B4-BE49-F238E27FC236}">
                    <a16:creationId xmlns:a16="http://schemas.microsoft.com/office/drawing/2014/main" id="{38B0039B-F314-6193-6847-E5F20E8BA7D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10362400"/>
                  </p:ext>
                </p:extLst>
              </p:nvPr>
            </p:nvGraphicFramePr>
            <p:xfrm>
              <a:off x="6082596" y="1712333"/>
              <a:ext cx="935166" cy="77349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4908">
                      <a:extLst>
                        <a:ext uri="{9D8B030D-6E8A-4147-A177-3AD203B41FA5}">
                          <a16:colId xmlns:a16="http://schemas.microsoft.com/office/drawing/2014/main" val="2373026643"/>
                        </a:ext>
                      </a:extLst>
                    </a:gridCol>
                    <a:gridCol w="550258">
                      <a:extLst>
                        <a:ext uri="{9D8B030D-6E8A-4147-A177-3AD203B41FA5}">
                          <a16:colId xmlns:a16="http://schemas.microsoft.com/office/drawing/2014/main" val="517511994"/>
                        </a:ext>
                      </a:extLst>
                    </a:gridCol>
                  </a:tblGrid>
                  <a:tr h="28581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t="-4348" r="-145161" b="-1739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l="-70455" t="-4348" r="-2273" b="-1739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82012806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t="-126316" r="-145161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l="-70455" t="-126316" r="-2273" b="-1105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2410155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t="-215000" r="-145161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l="-70455" t="-215000" r="-2273" b="-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64490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4" name="Table 33">
                <a:extLst>
                  <a:ext uri="{FF2B5EF4-FFF2-40B4-BE49-F238E27FC236}">
                    <a16:creationId xmlns:a16="http://schemas.microsoft.com/office/drawing/2014/main" id="{2253D63C-BB07-02CB-9C04-7E8C07B579F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71486125"/>
                  </p:ext>
                </p:extLst>
              </p:nvPr>
            </p:nvGraphicFramePr>
            <p:xfrm>
              <a:off x="5012523" y="3085246"/>
              <a:ext cx="2577960" cy="148336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4490">
                      <a:extLst>
                        <a:ext uri="{9D8B030D-6E8A-4147-A177-3AD203B41FA5}">
                          <a16:colId xmlns:a16="http://schemas.microsoft.com/office/drawing/2014/main" val="3213845883"/>
                        </a:ext>
                      </a:extLst>
                    </a:gridCol>
                    <a:gridCol w="644490">
                      <a:extLst>
                        <a:ext uri="{9D8B030D-6E8A-4147-A177-3AD203B41FA5}">
                          <a16:colId xmlns:a16="http://schemas.microsoft.com/office/drawing/2014/main" val="772835189"/>
                        </a:ext>
                      </a:extLst>
                    </a:gridCol>
                    <a:gridCol w="644490">
                      <a:extLst>
                        <a:ext uri="{9D8B030D-6E8A-4147-A177-3AD203B41FA5}">
                          <a16:colId xmlns:a16="http://schemas.microsoft.com/office/drawing/2014/main" val="3412981773"/>
                        </a:ext>
                      </a:extLst>
                    </a:gridCol>
                    <a:gridCol w="644490">
                      <a:extLst>
                        <a:ext uri="{9D8B030D-6E8A-4147-A177-3AD203B41FA5}">
                          <a16:colId xmlns:a16="http://schemas.microsoft.com/office/drawing/2014/main" val="2676978741"/>
                        </a:ext>
                      </a:extLst>
                    </a:gridCol>
                  </a:tblGrid>
                  <a:tr h="247227">
                    <a:tc gridSpan="2">
                      <a:txBody>
                        <a:bodyPr/>
                        <a:lstStyle/>
                        <a:p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2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64269645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oMath>
                            </m:oMathPara>
                          </a14:m>
                          <a:endParaRPr lang="en-US" sz="1000" b="1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36542732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0.95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0.05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45567268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0.94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0.06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83287263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0.29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0.71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57084436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0.001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0.999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9747108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4" name="Table 33">
                <a:extLst>
                  <a:ext uri="{FF2B5EF4-FFF2-40B4-BE49-F238E27FC236}">
                    <a16:creationId xmlns:a16="http://schemas.microsoft.com/office/drawing/2014/main" id="{2253D63C-BB07-02CB-9C04-7E8C07B579F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71486125"/>
                  </p:ext>
                </p:extLst>
              </p:nvPr>
            </p:nvGraphicFramePr>
            <p:xfrm>
              <a:off x="5012523" y="3085246"/>
              <a:ext cx="2577960" cy="148336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4490">
                      <a:extLst>
                        <a:ext uri="{9D8B030D-6E8A-4147-A177-3AD203B41FA5}">
                          <a16:colId xmlns:a16="http://schemas.microsoft.com/office/drawing/2014/main" val="3213845883"/>
                        </a:ext>
                      </a:extLst>
                    </a:gridCol>
                    <a:gridCol w="644490">
                      <a:extLst>
                        <a:ext uri="{9D8B030D-6E8A-4147-A177-3AD203B41FA5}">
                          <a16:colId xmlns:a16="http://schemas.microsoft.com/office/drawing/2014/main" val="772835189"/>
                        </a:ext>
                      </a:extLst>
                    </a:gridCol>
                    <a:gridCol w="644490">
                      <a:extLst>
                        <a:ext uri="{9D8B030D-6E8A-4147-A177-3AD203B41FA5}">
                          <a16:colId xmlns:a16="http://schemas.microsoft.com/office/drawing/2014/main" val="3412981773"/>
                        </a:ext>
                      </a:extLst>
                    </a:gridCol>
                    <a:gridCol w="644490">
                      <a:extLst>
                        <a:ext uri="{9D8B030D-6E8A-4147-A177-3AD203B41FA5}">
                          <a16:colId xmlns:a16="http://schemas.microsoft.com/office/drawing/2014/main" val="2676978741"/>
                        </a:ext>
                      </a:extLst>
                    </a:gridCol>
                  </a:tblGrid>
                  <a:tr h="247227">
                    <a:tc gridSpan="2">
                      <a:txBody>
                        <a:bodyPr/>
                        <a:lstStyle/>
                        <a:p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100000" r="-1961" b="-495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64269645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t="-105263" r="-303922" b="-42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100000" t="-105263" r="-203922" b="-42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200000" t="-105263" r="-103922" b="-42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300000" t="-105263" r="-3922" b="-4210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36542732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t="-195000" r="-303922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100000" t="-195000" r="-203922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200000" t="-195000" r="-103922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300000" t="-195000" r="-3922" b="-3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45567268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t="-295000" r="-30392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100000" t="-295000" r="-20392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200000" t="-295000" r="-10392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300000" t="-295000" r="-3922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83287263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t="-415789" r="-303922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100000" t="-415789" r="-203922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200000" t="-415789" r="-103922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300000" t="-415789" r="-3922" b="-1105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57084436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t="-490000" r="-303922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100000" t="-490000" r="-203922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200000" t="-490000" r="-103922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300000" t="-490000" r="-3922" b="-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9747108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6" name="Table 35">
                <a:extLst>
                  <a:ext uri="{FF2B5EF4-FFF2-40B4-BE49-F238E27FC236}">
                    <a16:creationId xmlns:a16="http://schemas.microsoft.com/office/drawing/2014/main" id="{E2DAA0D0-0024-AF12-C488-B8EDFF5885A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12570445"/>
                  </p:ext>
                </p:extLst>
              </p:nvPr>
            </p:nvGraphicFramePr>
            <p:xfrm>
              <a:off x="352048" y="4927314"/>
              <a:ext cx="1220304" cy="10313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6768">
                      <a:extLst>
                        <a:ext uri="{9D8B030D-6E8A-4147-A177-3AD203B41FA5}">
                          <a16:colId xmlns:a16="http://schemas.microsoft.com/office/drawing/2014/main" val="2372495364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1362174146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3279669880"/>
                        </a:ext>
                      </a:extLst>
                    </a:gridCol>
                  </a:tblGrid>
                  <a:tr h="257833">
                    <a:tc>
                      <a:txBody>
                        <a:bodyPr/>
                        <a:lstStyle/>
                        <a:p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2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𝑱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41937881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oMath>
                            </m:oMathPara>
                          </a14:m>
                          <a:endParaRPr lang="en-US" sz="1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39297432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0.1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52829860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0.05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0.95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356948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6" name="Table 35">
                <a:extLst>
                  <a:ext uri="{FF2B5EF4-FFF2-40B4-BE49-F238E27FC236}">
                    <a16:creationId xmlns:a16="http://schemas.microsoft.com/office/drawing/2014/main" id="{E2DAA0D0-0024-AF12-C488-B8EDFF5885A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12570445"/>
                  </p:ext>
                </p:extLst>
              </p:nvPr>
            </p:nvGraphicFramePr>
            <p:xfrm>
              <a:off x="352048" y="4927314"/>
              <a:ext cx="1220304" cy="10313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6768">
                      <a:extLst>
                        <a:ext uri="{9D8B030D-6E8A-4147-A177-3AD203B41FA5}">
                          <a16:colId xmlns:a16="http://schemas.microsoft.com/office/drawing/2014/main" val="2372495364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1362174146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3279669880"/>
                        </a:ext>
                      </a:extLst>
                    </a:gridCol>
                  </a:tblGrid>
                  <a:tr h="257833">
                    <a:tc>
                      <a:txBody>
                        <a:bodyPr/>
                        <a:lstStyle/>
                        <a:p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50769" r="-3077" b="-300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41937881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3125" t="-100000" r="-209375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100000" t="-100000" r="-103030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206250" t="-100000" r="-6250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9297432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3125" t="-210000" r="-209375" b="-1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100000" t="-210000" r="-103030" b="-1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206250" t="-210000" r="-6250" b="-11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52829860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3125" t="-295238" r="-209375" b="-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100000" t="-295238" r="-103030" b="-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206250" t="-295238" r="-6250" b="-47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356948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7" name="Table 36">
                <a:extLst>
                  <a:ext uri="{FF2B5EF4-FFF2-40B4-BE49-F238E27FC236}">
                    <a16:creationId xmlns:a16="http://schemas.microsoft.com/office/drawing/2014/main" id="{B16E0CD6-AE2A-BA5B-76BA-07AFFC4D51D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82362035"/>
                  </p:ext>
                </p:extLst>
              </p:nvPr>
            </p:nvGraphicFramePr>
            <p:xfrm>
              <a:off x="6016001" y="4905065"/>
              <a:ext cx="1220304" cy="10313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6768">
                      <a:extLst>
                        <a:ext uri="{9D8B030D-6E8A-4147-A177-3AD203B41FA5}">
                          <a16:colId xmlns:a16="http://schemas.microsoft.com/office/drawing/2014/main" val="2372495364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1362174146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3279669880"/>
                        </a:ext>
                      </a:extLst>
                    </a:gridCol>
                  </a:tblGrid>
                  <a:tr h="257833">
                    <a:tc>
                      <a:txBody>
                        <a:bodyPr/>
                        <a:lstStyle/>
                        <a:p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2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𝑴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41937881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oMath>
                            </m:oMathPara>
                          </a14:m>
                          <a:endParaRPr lang="en-US" sz="1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39297432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0.7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0.3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52829860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0.01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0.99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356948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7" name="Table 36">
                <a:extLst>
                  <a:ext uri="{FF2B5EF4-FFF2-40B4-BE49-F238E27FC236}">
                    <a16:creationId xmlns:a16="http://schemas.microsoft.com/office/drawing/2014/main" id="{B16E0CD6-AE2A-BA5B-76BA-07AFFC4D51D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82362035"/>
                  </p:ext>
                </p:extLst>
              </p:nvPr>
            </p:nvGraphicFramePr>
            <p:xfrm>
              <a:off x="6016001" y="4905065"/>
              <a:ext cx="1220304" cy="10313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6768">
                      <a:extLst>
                        <a:ext uri="{9D8B030D-6E8A-4147-A177-3AD203B41FA5}">
                          <a16:colId xmlns:a16="http://schemas.microsoft.com/office/drawing/2014/main" val="2372495364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1362174146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3279669880"/>
                        </a:ext>
                      </a:extLst>
                    </a:gridCol>
                  </a:tblGrid>
                  <a:tr h="257833">
                    <a:tc>
                      <a:txBody>
                        <a:bodyPr/>
                        <a:lstStyle/>
                        <a:p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50769" t="-4762" r="-3077" b="-295238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41937881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3125" t="-110000" r="-209375" b="-2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100000" t="-110000" r="-103030" b="-2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206250" t="-110000" r="-6250" b="-21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9297432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3125" t="-200000" r="-209375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100000" t="-200000" r="-10303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206250" t="-200000" r="-6250" b="-1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52829860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3125" t="-315000" r="-209375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100000" t="-315000" r="-103030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206250" t="-315000" r="-6250" b="-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356948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FC7F8025-6A10-09B0-A7CE-E37255FF4218}"/>
                  </a:ext>
                </a:extLst>
              </p:cNvPr>
              <p:cNvSpPr/>
              <p:nvPr/>
            </p:nvSpPr>
            <p:spPr>
              <a:xfrm>
                <a:off x="8284540" y="3826927"/>
                <a:ext cx="3148314" cy="1882409"/>
              </a:xfrm>
              <a:prstGeom prst="roundRect">
                <a:avLst>
                  <a:gd name="adj" fmla="val 5141"/>
                </a:avLst>
              </a:prstGeom>
              <a:noFill/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chemeClr val="accent2"/>
                    </a:solidFill>
                  </a:rPr>
                  <a:t>Factor Size</a:t>
                </a:r>
                <a:r>
                  <a:rPr lang="en-US" dirty="0">
                    <a:solidFill>
                      <a:schemeClr val="tx1"/>
                    </a:solidFill>
                  </a:rPr>
                  <a:t> per CPT:</a:t>
                </a:r>
              </a:p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nary>
                        <m:naryPr>
                          <m:chr m:val="∏"/>
                          <m:supHide m:val="on"/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parents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m:rPr>
                              <m:brk m:alnAt="7"/>
                            </m:r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FC7F8025-6A10-09B0-A7CE-E37255FF42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4540" y="3826927"/>
                <a:ext cx="3148314" cy="1882409"/>
              </a:xfrm>
              <a:prstGeom prst="roundRect">
                <a:avLst>
                  <a:gd name="adj" fmla="val 5141"/>
                </a:avLst>
              </a:prstGeom>
              <a:blipFill>
                <a:blip r:embed="rId13"/>
                <a:stretch>
                  <a:fillRect t="-5921" b="-51974"/>
                </a:stretch>
              </a:blipFill>
              <a:ln w="38100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891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2980C-7B34-245E-F066-EBE661114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379BF7A-297D-810C-C67E-E0B0A2D1A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7" idx="5"/>
            <a:endCxn id="15" idx="1"/>
          </p:cNvCxnSpPr>
          <p:nvPr/>
        </p:nvCxnSpPr>
        <p:spPr>
          <a:xfrm>
            <a:off x="2572748" y="2403915"/>
            <a:ext cx="896600" cy="106639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id="{75077815-FB09-482C-B052-66EFD4D1A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Alarm Bayes Net Practice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97245-157E-8632-EB7F-321AE244624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7E2897-4E85-7E29-B56A-F04A1711F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16</a:t>
            </a:fld>
            <a:endParaRPr lang="en-US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221307B-033B-0265-1094-02A295E44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5" idx="5"/>
            <a:endCxn id="13" idx="1"/>
          </p:cNvCxnSpPr>
          <p:nvPr/>
        </p:nvCxnSpPr>
        <p:spPr>
          <a:xfrm>
            <a:off x="4115926" y="4116890"/>
            <a:ext cx="896598" cy="9843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004D153-8B55-EFB7-090C-50A0A7549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5" idx="3"/>
            <a:endCxn id="11" idx="7"/>
          </p:cNvCxnSpPr>
          <p:nvPr/>
        </p:nvCxnSpPr>
        <p:spPr>
          <a:xfrm flipH="1">
            <a:off x="2572748" y="4116890"/>
            <a:ext cx="896600" cy="9843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B3C2A0A6-8DA9-2DD6-D20E-9E1F798AB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9" idx="3"/>
            <a:endCxn id="15" idx="7"/>
          </p:cNvCxnSpPr>
          <p:nvPr/>
        </p:nvCxnSpPr>
        <p:spPr>
          <a:xfrm flipH="1">
            <a:off x="4115926" y="2403915"/>
            <a:ext cx="896598" cy="106639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1" descr="Burglary node B">
            <a:extLst>
              <a:ext uri="{FF2B5EF4-FFF2-40B4-BE49-F238E27FC236}">
                <a16:creationId xmlns:a16="http://schemas.microsoft.com/office/drawing/2014/main" id="{C9464EC7-8A41-4905-2672-0A3533927D33}"/>
              </a:ext>
            </a:extLst>
          </p:cNvPr>
          <p:cNvGrpSpPr/>
          <p:nvPr/>
        </p:nvGrpSpPr>
        <p:grpSpPr>
          <a:xfrm>
            <a:off x="1786030" y="1623426"/>
            <a:ext cx="926857" cy="1334046"/>
            <a:chOff x="1786030" y="1623426"/>
            <a:chExt cx="926857" cy="133404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086E53E5-A418-1E98-9349-5CF422302C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792259" y="1623426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34FA432C-3010-5893-385A-21D1C1F983AE}"/>
                    </a:ext>
                  </a:extLst>
                </p:cNvPr>
                <p:cNvSpPr txBox="1"/>
                <p:nvPr/>
              </p:nvSpPr>
              <p:spPr>
                <a:xfrm>
                  <a:off x="2015247" y="1868250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oMath>
                    </m:oMathPara>
                  </a14:m>
                  <a:endParaRPr lang="en-US" sz="2400" b="1" i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34FA432C-3010-5893-385A-21D1C1F983A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5247" y="1868250"/>
                  <a:ext cx="496134" cy="46166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0E809D9-5A40-41F9-7F4B-75BA1D3F4F00}"/>
                </a:ext>
              </a:extLst>
            </p:cNvPr>
            <p:cNvSpPr txBox="1"/>
            <p:nvPr/>
          </p:nvSpPr>
          <p:spPr>
            <a:xfrm>
              <a:off x="1786030" y="2649695"/>
              <a:ext cx="9268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1"/>
                  </a:solidFill>
                </a:rPr>
                <a:t>Burglary</a:t>
              </a:r>
            </a:p>
          </p:txBody>
        </p:sp>
      </p:grpSp>
      <p:grpSp>
        <p:nvGrpSpPr>
          <p:cNvPr id="3" name="Group 2" descr="Earthquake node E">
            <a:extLst>
              <a:ext uri="{FF2B5EF4-FFF2-40B4-BE49-F238E27FC236}">
                <a16:creationId xmlns:a16="http://schemas.microsoft.com/office/drawing/2014/main" id="{06023E6E-D5BD-C1B4-2771-B8B264A0E39D}"/>
              </a:ext>
            </a:extLst>
          </p:cNvPr>
          <p:cNvGrpSpPr/>
          <p:nvPr/>
        </p:nvGrpSpPr>
        <p:grpSpPr>
          <a:xfrm>
            <a:off x="4743343" y="1623426"/>
            <a:ext cx="1184941" cy="1334046"/>
            <a:chOff x="4743343" y="1623426"/>
            <a:chExt cx="1184941" cy="1334046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6D45B03-0A90-DBD4-F0E4-3D815F1C12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878613" y="1623426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EDEF01EA-4838-36F3-8BAC-3405646C2356}"/>
                    </a:ext>
                  </a:extLst>
                </p:cNvPr>
                <p:cNvSpPr txBox="1"/>
                <p:nvPr/>
              </p:nvSpPr>
              <p:spPr>
                <a:xfrm>
                  <a:off x="5101601" y="1868250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oMath>
                    </m:oMathPara>
                  </a14:m>
                  <a:endParaRPr lang="en-US" sz="2400" b="1" i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EDEF01EA-4838-36F3-8BAC-3405646C235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01601" y="1868250"/>
                  <a:ext cx="496134" cy="46166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8F8FFD3-1B2B-A974-8974-B30C26795047}"/>
                </a:ext>
              </a:extLst>
            </p:cNvPr>
            <p:cNvSpPr txBox="1"/>
            <p:nvPr/>
          </p:nvSpPr>
          <p:spPr>
            <a:xfrm>
              <a:off x="4743343" y="2649695"/>
              <a:ext cx="11849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1"/>
                  </a:solidFill>
                </a:rPr>
                <a:t>Earthquake</a:t>
              </a:r>
            </a:p>
          </p:txBody>
        </p:sp>
      </p:grpSp>
      <p:grpSp>
        <p:nvGrpSpPr>
          <p:cNvPr id="7" name="Group 6" descr="Alarm node A">
            <a:extLst>
              <a:ext uri="{FF2B5EF4-FFF2-40B4-BE49-F238E27FC236}">
                <a16:creationId xmlns:a16="http://schemas.microsoft.com/office/drawing/2014/main" id="{D902424F-59EE-D2CA-7DF0-A8EC7E831110}"/>
              </a:ext>
            </a:extLst>
          </p:cNvPr>
          <p:cNvGrpSpPr/>
          <p:nvPr/>
        </p:nvGrpSpPr>
        <p:grpSpPr>
          <a:xfrm>
            <a:off x="3335437" y="3336401"/>
            <a:ext cx="914400" cy="1339616"/>
            <a:chOff x="3335437" y="3336401"/>
            <a:chExt cx="914400" cy="133961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EF153B0-B588-16EF-5903-1C9E366CA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335437" y="3336401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848A4097-DF80-69D2-6510-83688B93D3DA}"/>
                    </a:ext>
                  </a:extLst>
                </p:cNvPr>
                <p:cNvSpPr txBox="1"/>
                <p:nvPr/>
              </p:nvSpPr>
              <p:spPr>
                <a:xfrm>
                  <a:off x="3535275" y="3569650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oMath>
                    </m:oMathPara>
                  </a14:m>
                  <a:endParaRPr lang="en-US" sz="2400" b="1" i="1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848A4097-DF80-69D2-6510-83688B93D3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35275" y="3569650"/>
                  <a:ext cx="496134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25D6187-FEC4-504E-46B1-7AF1B70BAA2B}"/>
                </a:ext>
              </a:extLst>
            </p:cNvPr>
            <p:cNvSpPr txBox="1"/>
            <p:nvPr/>
          </p:nvSpPr>
          <p:spPr>
            <a:xfrm>
              <a:off x="3439815" y="4368240"/>
              <a:ext cx="7056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2"/>
                  </a:solidFill>
                </a:rPr>
                <a:t>Alarm</a:t>
              </a:r>
            </a:p>
          </p:txBody>
        </p:sp>
      </p:grpSp>
      <p:grpSp>
        <p:nvGrpSpPr>
          <p:cNvPr id="23" name="Group 22" descr="“Maria Calls” node M">
            <a:extLst>
              <a:ext uri="{FF2B5EF4-FFF2-40B4-BE49-F238E27FC236}">
                <a16:creationId xmlns:a16="http://schemas.microsoft.com/office/drawing/2014/main" id="{39A3518C-DB6E-DF25-7B46-A89F2032B808}"/>
              </a:ext>
            </a:extLst>
          </p:cNvPr>
          <p:cNvGrpSpPr/>
          <p:nvPr/>
        </p:nvGrpSpPr>
        <p:grpSpPr>
          <a:xfrm>
            <a:off x="4777360" y="4967324"/>
            <a:ext cx="1140056" cy="1336928"/>
            <a:chOff x="4777360" y="4967324"/>
            <a:chExt cx="1140056" cy="1336928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A8F4AD8-BAF3-8CD5-DEB1-7900F40DEC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878613" y="4967324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15988CF9-DC9C-4D86-7783-624F4715CE37}"/>
                    </a:ext>
                  </a:extLst>
                </p:cNvPr>
                <p:cNvSpPr txBox="1"/>
                <p:nvPr/>
              </p:nvSpPr>
              <p:spPr>
                <a:xfrm>
                  <a:off x="5101601" y="5212148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oMath>
                    </m:oMathPara>
                  </a14:m>
                  <a:endParaRPr lang="en-US" sz="2400" b="1" i="1" dirty="0">
                    <a:solidFill>
                      <a:schemeClr val="accent3"/>
                    </a:solidFill>
                  </a:endParaRPr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15988CF9-DC9C-4D86-7783-624F4715CE3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01601" y="5212148"/>
                  <a:ext cx="496134" cy="46166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C55D8BA-52DC-0E4E-2DD2-E4529983512D}"/>
                </a:ext>
              </a:extLst>
            </p:cNvPr>
            <p:cNvSpPr txBox="1"/>
            <p:nvPr/>
          </p:nvSpPr>
          <p:spPr>
            <a:xfrm>
              <a:off x="4777360" y="5996475"/>
              <a:ext cx="11400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3"/>
                  </a:solidFill>
                </a:rPr>
                <a:t>Maria Calls</a:t>
              </a:r>
            </a:p>
          </p:txBody>
        </p:sp>
      </p:grpSp>
      <p:grpSp>
        <p:nvGrpSpPr>
          <p:cNvPr id="21" name="Group 20" descr="“Jan Calls” node J">
            <a:extLst>
              <a:ext uri="{FF2B5EF4-FFF2-40B4-BE49-F238E27FC236}">
                <a16:creationId xmlns:a16="http://schemas.microsoft.com/office/drawing/2014/main" id="{9B37BFCF-7124-A1E1-FE68-08CE427BD2BA}"/>
              </a:ext>
            </a:extLst>
          </p:cNvPr>
          <p:cNvGrpSpPr/>
          <p:nvPr/>
        </p:nvGrpSpPr>
        <p:grpSpPr>
          <a:xfrm>
            <a:off x="1776734" y="4967324"/>
            <a:ext cx="949299" cy="1336928"/>
            <a:chOff x="1776734" y="4967324"/>
            <a:chExt cx="949299" cy="133692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7473323-E555-8664-5048-E67CE36B20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792259" y="4967324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C7BD7531-36E9-8AB1-A312-9461392CD492}"/>
                    </a:ext>
                  </a:extLst>
                </p:cNvPr>
                <p:cNvSpPr txBox="1"/>
                <p:nvPr/>
              </p:nvSpPr>
              <p:spPr>
                <a:xfrm>
                  <a:off x="2015247" y="5212148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𝑱</m:t>
                        </m:r>
                      </m:oMath>
                    </m:oMathPara>
                  </a14:m>
                  <a:endParaRPr lang="en-US" sz="2400" b="1" i="1" dirty="0">
                    <a:solidFill>
                      <a:schemeClr val="accent3"/>
                    </a:solidFill>
                  </a:endParaRP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C7BD7531-36E9-8AB1-A312-9461392CD49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5247" y="5212148"/>
                  <a:ext cx="496134" cy="461665"/>
                </a:xfrm>
                <a:prstGeom prst="rect">
                  <a:avLst/>
                </a:prstGeom>
                <a:blipFill>
                  <a:blip r:embed="rId6"/>
                  <a:stretch>
                    <a:fillRect b="-135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34F5572-F456-D651-2519-A66CCA47AA07}"/>
                </a:ext>
              </a:extLst>
            </p:cNvPr>
            <p:cNvSpPr txBox="1"/>
            <p:nvPr/>
          </p:nvSpPr>
          <p:spPr>
            <a:xfrm>
              <a:off x="1776734" y="5996475"/>
              <a:ext cx="9492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3"/>
                  </a:solidFill>
                </a:rPr>
                <a:t>Jan Calls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1" name="Table 30">
                <a:extLst>
                  <a:ext uri="{FF2B5EF4-FFF2-40B4-BE49-F238E27FC236}">
                    <a16:creationId xmlns:a16="http://schemas.microsoft.com/office/drawing/2014/main" id="{A6B02F4F-1416-6778-B0C1-3400E9A63DC2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561987" y="1636002"/>
              <a:ext cx="935166" cy="77349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4908">
                      <a:extLst>
                        <a:ext uri="{9D8B030D-6E8A-4147-A177-3AD203B41FA5}">
                          <a16:colId xmlns:a16="http://schemas.microsoft.com/office/drawing/2014/main" val="2373026643"/>
                        </a:ext>
                      </a:extLst>
                    </a:gridCol>
                    <a:gridCol w="550258">
                      <a:extLst>
                        <a:ext uri="{9D8B030D-6E8A-4147-A177-3AD203B41FA5}">
                          <a16:colId xmlns:a16="http://schemas.microsoft.com/office/drawing/2014/main" val="517511994"/>
                        </a:ext>
                      </a:extLst>
                    </a:gridCol>
                  </a:tblGrid>
                  <a:tr h="28581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2012806"/>
                      </a:ext>
                    </a:extLst>
                  </a:tr>
                  <a:tr h="22890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0.001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52410155"/>
                      </a:ext>
                    </a:extLst>
                  </a:tr>
                  <a:tr h="22890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0.999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064490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1" name="Table 30">
                <a:extLst>
                  <a:ext uri="{FF2B5EF4-FFF2-40B4-BE49-F238E27FC236}">
                    <a16:creationId xmlns:a16="http://schemas.microsoft.com/office/drawing/2014/main" id="{A6B02F4F-1416-6778-B0C1-3400E9A63DC2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561987" y="1636002"/>
              <a:ext cx="935166" cy="77349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4908">
                      <a:extLst>
                        <a:ext uri="{9D8B030D-6E8A-4147-A177-3AD203B41FA5}">
                          <a16:colId xmlns:a16="http://schemas.microsoft.com/office/drawing/2014/main" val="2373026643"/>
                        </a:ext>
                      </a:extLst>
                    </a:gridCol>
                    <a:gridCol w="550258">
                      <a:extLst>
                        <a:ext uri="{9D8B030D-6E8A-4147-A177-3AD203B41FA5}">
                          <a16:colId xmlns:a16="http://schemas.microsoft.com/office/drawing/2014/main" val="517511994"/>
                        </a:ext>
                      </a:extLst>
                    </a:gridCol>
                  </a:tblGrid>
                  <a:tr h="28581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3333" r="-153333" b="-1782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70455" r="-4545" b="-17826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82012806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3333" t="-121053" r="-153333" b="-1157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70455" t="-121053" r="-4545" b="-1157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2410155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3333" t="-210000" r="-153333" b="-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70455" t="-210000" r="-4545" b="-1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64490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2" name="Table 31">
                <a:extLst>
                  <a:ext uri="{FF2B5EF4-FFF2-40B4-BE49-F238E27FC236}">
                    <a16:creationId xmlns:a16="http://schemas.microsoft.com/office/drawing/2014/main" id="{8CF61C6B-AE3C-CFCE-4BFB-56691A5148D8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082596" y="1712333"/>
              <a:ext cx="935166" cy="77349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4908">
                      <a:extLst>
                        <a:ext uri="{9D8B030D-6E8A-4147-A177-3AD203B41FA5}">
                          <a16:colId xmlns:a16="http://schemas.microsoft.com/office/drawing/2014/main" val="2373026643"/>
                        </a:ext>
                      </a:extLst>
                    </a:gridCol>
                    <a:gridCol w="550258">
                      <a:extLst>
                        <a:ext uri="{9D8B030D-6E8A-4147-A177-3AD203B41FA5}">
                          <a16:colId xmlns:a16="http://schemas.microsoft.com/office/drawing/2014/main" val="517511994"/>
                        </a:ext>
                      </a:extLst>
                    </a:gridCol>
                  </a:tblGrid>
                  <a:tr h="28581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2012806"/>
                      </a:ext>
                    </a:extLst>
                  </a:tr>
                  <a:tr h="22890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0.002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52410155"/>
                      </a:ext>
                    </a:extLst>
                  </a:tr>
                  <a:tr h="22890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0.998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064490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2" name="Table 31">
                <a:extLst>
                  <a:ext uri="{FF2B5EF4-FFF2-40B4-BE49-F238E27FC236}">
                    <a16:creationId xmlns:a16="http://schemas.microsoft.com/office/drawing/2014/main" id="{8CF61C6B-AE3C-CFCE-4BFB-56691A5148D8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082596" y="1712333"/>
              <a:ext cx="935166" cy="77349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4908">
                      <a:extLst>
                        <a:ext uri="{9D8B030D-6E8A-4147-A177-3AD203B41FA5}">
                          <a16:colId xmlns:a16="http://schemas.microsoft.com/office/drawing/2014/main" val="2373026643"/>
                        </a:ext>
                      </a:extLst>
                    </a:gridCol>
                    <a:gridCol w="550258">
                      <a:extLst>
                        <a:ext uri="{9D8B030D-6E8A-4147-A177-3AD203B41FA5}">
                          <a16:colId xmlns:a16="http://schemas.microsoft.com/office/drawing/2014/main" val="517511994"/>
                        </a:ext>
                      </a:extLst>
                    </a:gridCol>
                  </a:tblGrid>
                  <a:tr h="28581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t="-4348" r="-145161" b="-1739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l="-70455" t="-4348" r="-2273" b="-1739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82012806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t="-126316" r="-145161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l="-70455" t="-126316" r="-2273" b="-1105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2410155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t="-215000" r="-145161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l="-70455" t="-215000" r="-2273" b="-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64490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4" name="Table 33">
                <a:extLst>
                  <a:ext uri="{FF2B5EF4-FFF2-40B4-BE49-F238E27FC236}">
                    <a16:creationId xmlns:a16="http://schemas.microsoft.com/office/drawing/2014/main" id="{65EFB276-1F9D-4186-9416-FF6ED3C750A4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5012523" y="3085246"/>
              <a:ext cx="2577960" cy="148336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4490">
                      <a:extLst>
                        <a:ext uri="{9D8B030D-6E8A-4147-A177-3AD203B41FA5}">
                          <a16:colId xmlns:a16="http://schemas.microsoft.com/office/drawing/2014/main" val="3213845883"/>
                        </a:ext>
                      </a:extLst>
                    </a:gridCol>
                    <a:gridCol w="644490">
                      <a:extLst>
                        <a:ext uri="{9D8B030D-6E8A-4147-A177-3AD203B41FA5}">
                          <a16:colId xmlns:a16="http://schemas.microsoft.com/office/drawing/2014/main" val="772835189"/>
                        </a:ext>
                      </a:extLst>
                    </a:gridCol>
                    <a:gridCol w="644490">
                      <a:extLst>
                        <a:ext uri="{9D8B030D-6E8A-4147-A177-3AD203B41FA5}">
                          <a16:colId xmlns:a16="http://schemas.microsoft.com/office/drawing/2014/main" val="3412981773"/>
                        </a:ext>
                      </a:extLst>
                    </a:gridCol>
                    <a:gridCol w="644490">
                      <a:extLst>
                        <a:ext uri="{9D8B030D-6E8A-4147-A177-3AD203B41FA5}">
                          <a16:colId xmlns:a16="http://schemas.microsoft.com/office/drawing/2014/main" val="2676978741"/>
                        </a:ext>
                      </a:extLst>
                    </a:gridCol>
                  </a:tblGrid>
                  <a:tr h="247227">
                    <a:tc gridSpan="2">
                      <a:txBody>
                        <a:bodyPr/>
                        <a:lstStyle/>
                        <a:p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2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64269645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oMath>
                            </m:oMathPara>
                          </a14:m>
                          <a:endParaRPr lang="en-US" sz="1000" b="1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36542732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0.95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0.05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45567268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0.94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0.06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83287263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0.29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0.71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57084436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0.001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0.999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9747108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4" name="Table 33">
                <a:extLst>
                  <a:ext uri="{FF2B5EF4-FFF2-40B4-BE49-F238E27FC236}">
                    <a16:creationId xmlns:a16="http://schemas.microsoft.com/office/drawing/2014/main" id="{65EFB276-1F9D-4186-9416-FF6ED3C750A4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5012523" y="3085246"/>
              <a:ext cx="2577960" cy="148336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4490">
                      <a:extLst>
                        <a:ext uri="{9D8B030D-6E8A-4147-A177-3AD203B41FA5}">
                          <a16:colId xmlns:a16="http://schemas.microsoft.com/office/drawing/2014/main" val="3213845883"/>
                        </a:ext>
                      </a:extLst>
                    </a:gridCol>
                    <a:gridCol w="644490">
                      <a:extLst>
                        <a:ext uri="{9D8B030D-6E8A-4147-A177-3AD203B41FA5}">
                          <a16:colId xmlns:a16="http://schemas.microsoft.com/office/drawing/2014/main" val="772835189"/>
                        </a:ext>
                      </a:extLst>
                    </a:gridCol>
                    <a:gridCol w="644490">
                      <a:extLst>
                        <a:ext uri="{9D8B030D-6E8A-4147-A177-3AD203B41FA5}">
                          <a16:colId xmlns:a16="http://schemas.microsoft.com/office/drawing/2014/main" val="3412981773"/>
                        </a:ext>
                      </a:extLst>
                    </a:gridCol>
                    <a:gridCol w="644490">
                      <a:extLst>
                        <a:ext uri="{9D8B030D-6E8A-4147-A177-3AD203B41FA5}">
                          <a16:colId xmlns:a16="http://schemas.microsoft.com/office/drawing/2014/main" val="2676978741"/>
                        </a:ext>
                      </a:extLst>
                    </a:gridCol>
                  </a:tblGrid>
                  <a:tr h="247227">
                    <a:tc gridSpan="2">
                      <a:txBody>
                        <a:bodyPr/>
                        <a:lstStyle/>
                        <a:p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100000" r="-1961" b="-495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64269645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t="-105263" r="-303922" b="-42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100000" t="-105263" r="-203922" b="-42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200000" t="-105263" r="-103922" b="-42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300000" t="-105263" r="-3922" b="-4210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36542732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t="-195000" r="-303922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100000" t="-195000" r="-203922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200000" t="-195000" r="-103922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300000" t="-195000" r="-3922" b="-3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45567268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t="-295000" r="-30392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100000" t="-295000" r="-20392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200000" t="-295000" r="-10392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300000" t="-295000" r="-3922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83287263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t="-415789" r="-303922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100000" t="-415789" r="-203922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200000" t="-415789" r="-103922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300000" t="-415789" r="-3922" b="-1105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57084436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t="-490000" r="-303922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100000" t="-490000" r="-203922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200000" t="-490000" r="-103922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300000" t="-490000" r="-3922" b="-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9747108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6" name="Table 35">
                <a:extLst>
                  <a:ext uri="{FF2B5EF4-FFF2-40B4-BE49-F238E27FC236}">
                    <a16:creationId xmlns:a16="http://schemas.microsoft.com/office/drawing/2014/main" id="{453347D3-09E2-A4D0-C606-2FBF60BC3376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2048" y="4927314"/>
              <a:ext cx="1220304" cy="10313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6768">
                      <a:extLst>
                        <a:ext uri="{9D8B030D-6E8A-4147-A177-3AD203B41FA5}">
                          <a16:colId xmlns:a16="http://schemas.microsoft.com/office/drawing/2014/main" val="2372495364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1362174146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3279669880"/>
                        </a:ext>
                      </a:extLst>
                    </a:gridCol>
                  </a:tblGrid>
                  <a:tr h="257833">
                    <a:tc>
                      <a:txBody>
                        <a:bodyPr/>
                        <a:lstStyle/>
                        <a:p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2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𝑱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41937881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oMath>
                            </m:oMathPara>
                          </a14:m>
                          <a:endParaRPr lang="en-US" sz="1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39297432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0.1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52829860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0.05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0.95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356948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6" name="Table 35">
                <a:extLst>
                  <a:ext uri="{FF2B5EF4-FFF2-40B4-BE49-F238E27FC236}">
                    <a16:creationId xmlns:a16="http://schemas.microsoft.com/office/drawing/2014/main" id="{453347D3-09E2-A4D0-C606-2FBF60BC3376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2048" y="4927314"/>
              <a:ext cx="1220304" cy="10313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6768">
                      <a:extLst>
                        <a:ext uri="{9D8B030D-6E8A-4147-A177-3AD203B41FA5}">
                          <a16:colId xmlns:a16="http://schemas.microsoft.com/office/drawing/2014/main" val="2372495364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1362174146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3279669880"/>
                        </a:ext>
                      </a:extLst>
                    </a:gridCol>
                  </a:tblGrid>
                  <a:tr h="257833">
                    <a:tc>
                      <a:txBody>
                        <a:bodyPr/>
                        <a:lstStyle/>
                        <a:p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50769" r="-3077" b="-300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41937881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3125" t="-100000" r="-209375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100000" t="-100000" r="-103030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206250" t="-100000" r="-6250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9297432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3125" t="-210000" r="-209375" b="-1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100000" t="-210000" r="-103030" b="-1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206250" t="-210000" r="-6250" b="-11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52829860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3125" t="-295238" r="-209375" b="-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100000" t="-295238" r="-103030" b="-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206250" t="-295238" r="-6250" b="-47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356948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7" name="Table 36">
                <a:extLst>
                  <a:ext uri="{FF2B5EF4-FFF2-40B4-BE49-F238E27FC236}">
                    <a16:creationId xmlns:a16="http://schemas.microsoft.com/office/drawing/2014/main" id="{AB128293-4B00-68D3-5452-F626A965FCEF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016001" y="4905065"/>
              <a:ext cx="1220304" cy="10313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6768">
                      <a:extLst>
                        <a:ext uri="{9D8B030D-6E8A-4147-A177-3AD203B41FA5}">
                          <a16:colId xmlns:a16="http://schemas.microsoft.com/office/drawing/2014/main" val="2372495364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1362174146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3279669880"/>
                        </a:ext>
                      </a:extLst>
                    </a:gridCol>
                  </a:tblGrid>
                  <a:tr h="257833">
                    <a:tc>
                      <a:txBody>
                        <a:bodyPr/>
                        <a:lstStyle/>
                        <a:p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2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𝑴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41937881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oMath>
                            </m:oMathPara>
                          </a14:m>
                          <a:endParaRPr lang="en-US" sz="1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39297432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0.7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0.3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52829860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0.01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0.99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356948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7" name="Table 36">
                <a:extLst>
                  <a:ext uri="{FF2B5EF4-FFF2-40B4-BE49-F238E27FC236}">
                    <a16:creationId xmlns:a16="http://schemas.microsoft.com/office/drawing/2014/main" id="{AB128293-4B00-68D3-5452-F626A965FCEF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016001" y="4905065"/>
              <a:ext cx="1220304" cy="10313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6768">
                      <a:extLst>
                        <a:ext uri="{9D8B030D-6E8A-4147-A177-3AD203B41FA5}">
                          <a16:colId xmlns:a16="http://schemas.microsoft.com/office/drawing/2014/main" val="2372495364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1362174146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3279669880"/>
                        </a:ext>
                      </a:extLst>
                    </a:gridCol>
                  </a:tblGrid>
                  <a:tr h="257833">
                    <a:tc>
                      <a:txBody>
                        <a:bodyPr/>
                        <a:lstStyle/>
                        <a:p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50769" t="-4762" r="-3077" b="-295238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41937881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3125" t="-110000" r="-209375" b="-2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100000" t="-110000" r="-103030" b="-2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206250" t="-110000" r="-6250" b="-21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9297432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3125" t="-200000" r="-209375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100000" t="-200000" r="-10303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206250" t="-200000" r="-6250" b="-1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52829860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3125" t="-315000" r="-209375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100000" t="-315000" r="-103030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206250" t="-315000" r="-6250" b="-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356948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7B0B47AA-B8ED-D536-4710-FB19019E3AF4}"/>
                  </a:ext>
                </a:extLst>
              </p:cNvPr>
              <p:cNvSpPr/>
              <p:nvPr/>
            </p:nvSpPr>
            <p:spPr>
              <a:xfrm>
                <a:off x="8233920" y="3826927"/>
                <a:ext cx="3249553" cy="741681"/>
              </a:xfrm>
              <a:prstGeom prst="roundRect">
                <a:avLst>
                  <a:gd name="adj" fmla="val 11384"/>
                </a:avLst>
              </a:prstGeom>
              <a:noFill/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Calculate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𝑷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¬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𝒆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,¬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𝒋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¬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𝒎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7B0B47AA-B8ED-D536-4710-FB19019E3A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3920" y="3826927"/>
                <a:ext cx="3249553" cy="741681"/>
              </a:xfrm>
              <a:prstGeom prst="roundRect">
                <a:avLst>
                  <a:gd name="adj" fmla="val 11384"/>
                </a:avLst>
              </a:prstGeom>
              <a:blipFill>
                <a:blip r:embed="rId13"/>
                <a:stretch>
                  <a:fillRect/>
                </a:stretch>
              </a:blipFill>
              <a:ln w="38100">
                <a:solidFill>
                  <a:schemeClr val="accent4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Picture 28" descr="Illustration of a room with a green wall. An alarm is sounding while a robot can be seen entering through the window. A tear in the floor suggests an earthquake. Two people, Jan and Maria, are drawn talking on the phone.">
            <a:extLst>
              <a:ext uri="{FF2B5EF4-FFF2-40B4-BE49-F238E27FC236}">
                <a16:creationId xmlns:a16="http://schemas.microsoft.com/office/drawing/2014/main" id="{E9CF49EE-1A8B-A3CD-CE40-C906E2CA39A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8454130" y="1431831"/>
            <a:ext cx="2809133" cy="188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539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DEBEA-7C78-D698-E6C0-FFF93E760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1A2FBB2-684E-1D7B-4FBD-D8452F43FF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7" idx="5"/>
            <a:endCxn id="15" idx="1"/>
          </p:cNvCxnSpPr>
          <p:nvPr/>
        </p:nvCxnSpPr>
        <p:spPr>
          <a:xfrm>
            <a:off x="2572748" y="2403915"/>
            <a:ext cx="896600" cy="106639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id="{75A4E2AC-F05D-DECB-F137-8EB62D60C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Alarm Bayes Net Practice (1)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C7DF49-1926-650A-171A-C52AAB49650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021743-4AA5-8998-D9F4-D8AF84324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17</a:t>
            </a:fld>
            <a:endParaRPr lang="en-US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1AE9AE5-8E62-FFE2-7977-B05B9C29AF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5" idx="5"/>
            <a:endCxn id="13" idx="1"/>
          </p:cNvCxnSpPr>
          <p:nvPr/>
        </p:nvCxnSpPr>
        <p:spPr>
          <a:xfrm>
            <a:off x="4115926" y="4116890"/>
            <a:ext cx="896598" cy="9843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881D3E4-0D8D-DADE-134C-B182A18AC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5" idx="3"/>
            <a:endCxn id="11" idx="7"/>
          </p:cNvCxnSpPr>
          <p:nvPr/>
        </p:nvCxnSpPr>
        <p:spPr>
          <a:xfrm flipH="1">
            <a:off x="2572748" y="4116890"/>
            <a:ext cx="896600" cy="9843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3A16AD2-3ED6-2272-1711-00C2F3951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9" idx="3"/>
            <a:endCxn id="15" idx="7"/>
          </p:cNvCxnSpPr>
          <p:nvPr/>
        </p:nvCxnSpPr>
        <p:spPr>
          <a:xfrm flipH="1">
            <a:off x="4115926" y="2403915"/>
            <a:ext cx="896598" cy="106639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1" descr="Burglary node B">
            <a:extLst>
              <a:ext uri="{FF2B5EF4-FFF2-40B4-BE49-F238E27FC236}">
                <a16:creationId xmlns:a16="http://schemas.microsoft.com/office/drawing/2014/main" id="{13688C33-7629-F35F-E700-07FFAB73C15F}"/>
              </a:ext>
            </a:extLst>
          </p:cNvPr>
          <p:cNvGrpSpPr/>
          <p:nvPr/>
        </p:nvGrpSpPr>
        <p:grpSpPr>
          <a:xfrm>
            <a:off x="1786030" y="1623426"/>
            <a:ext cx="926857" cy="1334046"/>
            <a:chOff x="1786030" y="1623426"/>
            <a:chExt cx="926857" cy="133404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86E51A-6C40-0B48-72F9-12F3FBF38D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792259" y="1623426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713203A1-97F1-BB6A-B6B7-71EFAD834405}"/>
                    </a:ext>
                  </a:extLst>
                </p:cNvPr>
                <p:cNvSpPr txBox="1"/>
                <p:nvPr/>
              </p:nvSpPr>
              <p:spPr>
                <a:xfrm>
                  <a:off x="2015247" y="1868250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oMath>
                    </m:oMathPara>
                  </a14:m>
                  <a:endParaRPr lang="en-US" sz="2400" b="1" i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713203A1-97F1-BB6A-B6B7-71EFAD83440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5247" y="1868250"/>
                  <a:ext cx="496134" cy="46166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2F4CDB0-8E88-949A-147E-FD949D0BC104}"/>
                </a:ext>
              </a:extLst>
            </p:cNvPr>
            <p:cNvSpPr txBox="1"/>
            <p:nvPr/>
          </p:nvSpPr>
          <p:spPr>
            <a:xfrm>
              <a:off x="1786030" y="2649695"/>
              <a:ext cx="9268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1"/>
                  </a:solidFill>
                </a:rPr>
                <a:t>Burglary</a:t>
              </a:r>
            </a:p>
          </p:txBody>
        </p:sp>
      </p:grpSp>
      <p:grpSp>
        <p:nvGrpSpPr>
          <p:cNvPr id="3" name="Group 2" descr="Earthquake node E">
            <a:extLst>
              <a:ext uri="{FF2B5EF4-FFF2-40B4-BE49-F238E27FC236}">
                <a16:creationId xmlns:a16="http://schemas.microsoft.com/office/drawing/2014/main" id="{0D08F959-63CC-7766-037E-0FE1CFDF336A}"/>
              </a:ext>
            </a:extLst>
          </p:cNvPr>
          <p:cNvGrpSpPr/>
          <p:nvPr/>
        </p:nvGrpSpPr>
        <p:grpSpPr>
          <a:xfrm>
            <a:off x="4743343" y="1623426"/>
            <a:ext cx="1184941" cy="1334046"/>
            <a:chOff x="4743343" y="1623426"/>
            <a:chExt cx="1184941" cy="1334046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92A6887-0AD6-1568-ED72-4BB746573C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878613" y="1623426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69B8D996-AABF-40C4-CBAF-CEDECCB57E36}"/>
                    </a:ext>
                  </a:extLst>
                </p:cNvPr>
                <p:cNvSpPr txBox="1"/>
                <p:nvPr/>
              </p:nvSpPr>
              <p:spPr>
                <a:xfrm>
                  <a:off x="5101601" y="1868250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oMath>
                    </m:oMathPara>
                  </a14:m>
                  <a:endParaRPr lang="en-US" sz="2400" b="1" i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69B8D996-AABF-40C4-CBAF-CEDECCB57E3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01601" y="1868250"/>
                  <a:ext cx="496134" cy="46166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60E025E-AF69-1128-357C-F2EAEA62F111}"/>
                </a:ext>
              </a:extLst>
            </p:cNvPr>
            <p:cNvSpPr txBox="1"/>
            <p:nvPr/>
          </p:nvSpPr>
          <p:spPr>
            <a:xfrm>
              <a:off x="4743343" y="2649695"/>
              <a:ext cx="11849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1"/>
                  </a:solidFill>
                </a:rPr>
                <a:t>Earthquake</a:t>
              </a:r>
            </a:p>
          </p:txBody>
        </p:sp>
      </p:grpSp>
      <p:grpSp>
        <p:nvGrpSpPr>
          <p:cNvPr id="23" name="Group 22" descr="Alarm node A">
            <a:extLst>
              <a:ext uri="{FF2B5EF4-FFF2-40B4-BE49-F238E27FC236}">
                <a16:creationId xmlns:a16="http://schemas.microsoft.com/office/drawing/2014/main" id="{252133DB-9383-D983-5B13-9676B4FB13F4}"/>
              </a:ext>
            </a:extLst>
          </p:cNvPr>
          <p:cNvGrpSpPr/>
          <p:nvPr/>
        </p:nvGrpSpPr>
        <p:grpSpPr>
          <a:xfrm>
            <a:off x="3335437" y="3336401"/>
            <a:ext cx="914400" cy="1339616"/>
            <a:chOff x="3335437" y="3336401"/>
            <a:chExt cx="914400" cy="133961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CECAC7-243C-3D69-979A-81590BF56C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335437" y="3336401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A86099E0-A9BA-D1BB-C0CB-1ED4A5C6C4EB}"/>
                    </a:ext>
                  </a:extLst>
                </p:cNvPr>
                <p:cNvSpPr txBox="1"/>
                <p:nvPr/>
              </p:nvSpPr>
              <p:spPr>
                <a:xfrm>
                  <a:off x="3535275" y="3569650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oMath>
                    </m:oMathPara>
                  </a14:m>
                  <a:endParaRPr lang="en-US" sz="2400" b="1" i="1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A86099E0-A9BA-D1BB-C0CB-1ED4A5C6C4E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35275" y="3569650"/>
                  <a:ext cx="496134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4C6CE41-0C75-44C3-D34D-285B9A965470}"/>
                </a:ext>
              </a:extLst>
            </p:cNvPr>
            <p:cNvSpPr txBox="1"/>
            <p:nvPr/>
          </p:nvSpPr>
          <p:spPr>
            <a:xfrm>
              <a:off x="3439815" y="4368240"/>
              <a:ext cx="7056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2"/>
                  </a:solidFill>
                </a:rPr>
                <a:t>Alarm</a:t>
              </a:r>
            </a:p>
          </p:txBody>
        </p:sp>
      </p:grpSp>
      <p:grpSp>
        <p:nvGrpSpPr>
          <p:cNvPr id="21" name="Group 20" descr="“Maria Calls” node M">
            <a:extLst>
              <a:ext uri="{FF2B5EF4-FFF2-40B4-BE49-F238E27FC236}">
                <a16:creationId xmlns:a16="http://schemas.microsoft.com/office/drawing/2014/main" id="{66268BEB-FD09-6EF9-289D-D294299552B3}"/>
              </a:ext>
            </a:extLst>
          </p:cNvPr>
          <p:cNvGrpSpPr/>
          <p:nvPr/>
        </p:nvGrpSpPr>
        <p:grpSpPr>
          <a:xfrm>
            <a:off x="4777360" y="4967324"/>
            <a:ext cx="1140056" cy="1336928"/>
            <a:chOff x="4777360" y="4967324"/>
            <a:chExt cx="1140056" cy="1336928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02D96D9-8483-3B62-E25E-89715D98A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878613" y="4967324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44F93D9E-4869-CAB5-9C14-D8CF24E9A62E}"/>
                    </a:ext>
                  </a:extLst>
                </p:cNvPr>
                <p:cNvSpPr txBox="1"/>
                <p:nvPr/>
              </p:nvSpPr>
              <p:spPr>
                <a:xfrm>
                  <a:off x="5101601" y="5212148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oMath>
                    </m:oMathPara>
                  </a14:m>
                  <a:endParaRPr lang="en-US" sz="2400" b="1" i="1" dirty="0">
                    <a:solidFill>
                      <a:schemeClr val="accent3"/>
                    </a:solidFill>
                  </a:endParaRPr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44F93D9E-4869-CAB5-9C14-D8CF24E9A6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01601" y="5212148"/>
                  <a:ext cx="496134" cy="46166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F03F5DD-62D2-25A2-2924-F16EB2065C93}"/>
                </a:ext>
              </a:extLst>
            </p:cNvPr>
            <p:cNvSpPr txBox="1"/>
            <p:nvPr/>
          </p:nvSpPr>
          <p:spPr>
            <a:xfrm>
              <a:off x="4777360" y="5996475"/>
              <a:ext cx="11400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3"/>
                  </a:solidFill>
                </a:rPr>
                <a:t>Maria Calls</a:t>
              </a:r>
            </a:p>
          </p:txBody>
        </p:sp>
      </p:grpSp>
      <p:grpSp>
        <p:nvGrpSpPr>
          <p:cNvPr id="7" name="Group 6" descr="“Jan Calls” node J">
            <a:extLst>
              <a:ext uri="{FF2B5EF4-FFF2-40B4-BE49-F238E27FC236}">
                <a16:creationId xmlns:a16="http://schemas.microsoft.com/office/drawing/2014/main" id="{3588B00B-242C-F722-58C9-6E81EA5D95F7}"/>
              </a:ext>
            </a:extLst>
          </p:cNvPr>
          <p:cNvGrpSpPr/>
          <p:nvPr/>
        </p:nvGrpSpPr>
        <p:grpSpPr>
          <a:xfrm>
            <a:off x="1776734" y="4967324"/>
            <a:ext cx="949299" cy="1336928"/>
            <a:chOff x="1776734" y="4967324"/>
            <a:chExt cx="949299" cy="133692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A435EFA-603F-F9B7-CE91-F5D0596982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792259" y="4967324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0E2F2301-00FC-564A-05D6-1A604FD32ED5}"/>
                    </a:ext>
                  </a:extLst>
                </p:cNvPr>
                <p:cNvSpPr txBox="1"/>
                <p:nvPr/>
              </p:nvSpPr>
              <p:spPr>
                <a:xfrm>
                  <a:off x="2015247" y="5212148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𝑱</m:t>
                        </m:r>
                      </m:oMath>
                    </m:oMathPara>
                  </a14:m>
                  <a:endParaRPr lang="en-US" sz="2400" b="1" i="1" dirty="0">
                    <a:solidFill>
                      <a:schemeClr val="accent3"/>
                    </a:solidFill>
                  </a:endParaRP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0E2F2301-00FC-564A-05D6-1A604FD32ED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5247" y="5212148"/>
                  <a:ext cx="496134" cy="461665"/>
                </a:xfrm>
                <a:prstGeom prst="rect">
                  <a:avLst/>
                </a:prstGeom>
                <a:blipFill>
                  <a:blip r:embed="rId6"/>
                  <a:stretch>
                    <a:fillRect b="-135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9B1CDFF-86EE-05C8-817C-5E8F6DC74EA6}"/>
                </a:ext>
              </a:extLst>
            </p:cNvPr>
            <p:cNvSpPr txBox="1"/>
            <p:nvPr/>
          </p:nvSpPr>
          <p:spPr>
            <a:xfrm>
              <a:off x="1776734" y="5996475"/>
              <a:ext cx="9492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3"/>
                  </a:solidFill>
                </a:rPr>
                <a:t>Jan Calls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1" name="Table 30">
                <a:extLst>
                  <a:ext uri="{FF2B5EF4-FFF2-40B4-BE49-F238E27FC236}">
                    <a16:creationId xmlns:a16="http://schemas.microsoft.com/office/drawing/2014/main" id="{65BAFE23-A1E7-306A-0329-BF2CAA48BE4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44096849"/>
                  </p:ext>
                </p:extLst>
              </p:nvPr>
            </p:nvGraphicFramePr>
            <p:xfrm>
              <a:off x="561987" y="1636002"/>
              <a:ext cx="935166" cy="77349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4908">
                      <a:extLst>
                        <a:ext uri="{9D8B030D-6E8A-4147-A177-3AD203B41FA5}">
                          <a16:colId xmlns:a16="http://schemas.microsoft.com/office/drawing/2014/main" val="2373026643"/>
                        </a:ext>
                      </a:extLst>
                    </a:gridCol>
                    <a:gridCol w="550258">
                      <a:extLst>
                        <a:ext uri="{9D8B030D-6E8A-4147-A177-3AD203B41FA5}">
                          <a16:colId xmlns:a16="http://schemas.microsoft.com/office/drawing/2014/main" val="517511994"/>
                        </a:ext>
                      </a:extLst>
                    </a:gridCol>
                  </a:tblGrid>
                  <a:tr h="28581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2012806"/>
                      </a:ext>
                    </a:extLst>
                  </a:tr>
                  <a:tr h="22890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0.001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2410155"/>
                      </a:ext>
                    </a:extLst>
                  </a:tr>
                  <a:tr h="22890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0.999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064490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1" name="Table 30">
                <a:extLst>
                  <a:ext uri="{FF2B5EF4-FFF2-40B4-BE49-F238E27FC236}">
                    <a16:creationId xmlns:a16="http://schemas.microsoft.com/office/drawing/2014/main" id="{65BAFE23-A1E7-306A-0329-BF2CAA48BE4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44096849"/>
                  </p:ext>
                </p:extLst>
              </p:nvPr>
            </p:nvGraphicFramePr>
            <p:xfrm>
              <a:off x="561987" y="1636002"/>
              <a:ext cx="935166" cy="77349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4908">
                      <a:extLst>
                        <a:ext uri="{9D8B030D-6E8A-4147-A177-3AD203B41FA5}">
                          <a16:colId xmlns:a16="http://schemas.microsoft.com/office/drawing/2014/main" val="2373026643"/>
                        </a:ext>
                      </a:extLst>
                    </a:gridCol>
                    <a:gridCol w="550258">
                      <a:extLst>
                        <a:ext uri="{9D8B030D-6E8A-4147-A177-3AD203B41FA5}">
                          <a16:colId xmlns:a16="http://schemas.microsoft.com/office/drawing/2014/main" val="517511994"/>
                        </a:ext>
                      </a:extLst>
                    </a:gridCol>
                  </a:tblGrid>
                  <a:tr h="28581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3333" r="-153333" b="-1782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70455" r="-4545" b="-17826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82012806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3333" t="-121053" r="-153333" b="-1157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70455" t="-121053" r="-4545" b="-1157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2410155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3333" t="-210000" r="-153333" b="-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70455" t="-210000" r="-4545" b="-1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64490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2" name="Table 31">
                <a:extLst>
                  <a:ext uri="{FF2B5EF4-FFF2-40B4-BE49-F238E27FC236}">
                    <a16:creationId xmlns:a16="http://schemas.microsoft.com/office/drawing/2014/main" id="{5AD8C9C7-C7FE-0A06-335B-50864162699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2237471"/>
                  </p:ext>
                </p:extLst>
              </p:nvPr>
            </p:nvGraphicFramePr>
            <p:xfrm>
              <a:off x="6082596" y="1712333"/>
              <a:ext cx="935166" cy="77349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4908">
                      <a:extLst>
                        <a:ext uri="{9D8B030D-6E8A-4147-A177-3AD203B41FA5}">
                          <a16:colId xmlns:a16="http://schemas.microsoft.com/office/drawing/2014/main" val="2373026643"/>
                        </a:ext>
                      </a:extLst>
                    </a:gridCol>
                    <a:gridCol w="550258">
                      <a:extLst>
                        <a:ext uri="{9D8B030D-6E8A-4147-A177-3AD203B41FA5}">
                          <a16:colId xmlns:a16="http://schemas.microsoft.com/office/drawing/2014/main" val="517511994"/>
                        </a:ext>
                      </a:extLst>
                    </a:gridCol>
                  </a:tblGrid>
                  <a:tr h="28581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2012806"/>
                      </a:ext>
                    </a:extLst>
                  </a:tr>
                  <a:tr h="22890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0.002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52410155"/>
                      </a:ext>
                    </a:extLst>
                  </a:tr>
                  <a:tr h="22890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0.998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64490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2" name="Table 31">
                <a:extLst>
                  <a:ext uri="{FF2B5EF4-FFF2-40B4-BE49-F238E27FC236}">
                    <a16:creationId xmlns:a16="http://schemas.microsoft.com/office/drawing/2014/main" id="{5AD8C9C7-C7FE-0A06-335B-50864162699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2237471"/>
                  </p:ext>
                </p:extLst>
              </p:nvPr>
            </p:nvGraphicFramePr>
            <p:xfrm>
              <a:off x="6082596" y="1712333"/>
              <a:ext cx="935166" cy="77349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4908">
                      <a:extLst>
                        <a:ext uri="{9D8B030D-6E8A-4147-A177-3AD203B41FA5}">
                          <a16:colId xmlns:a16="http://schemas.microsoft.com/office/drawing/2014/main" val="2373026643"/>
                        </a:ext>
                      </a:extLst>
                    </a:gridCol>
                    <a:gridCol w="550258">
                      <a:extLst>
                        <a:ext uri="{9D8B030D-6E8A-4147-A177-3AD203B41FA5}">
                          <a16:colId xmlns:a16="http://schemas.microsoft.com/office/drawing/2014/main" val="517511994"/>
                        </a:ext>
                      </a:extLst>
                    </a:gridCol>
                  </a:tblGrid>
                  <a:tr h="28581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t="-4348" r="-145161" b="-1739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l="-70455" t="-4348" r="-2273" b="-1739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82012806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t="-126316" r="-145161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l="-70455" t="-126316" r="-2273" b="-1105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2410155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t="-215000" r="-145161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l="-70455" t="-215000" r="-2273" b="-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64490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4" name="Table 33">
                <a:extLst>
                  <a:ext uri="{FF2B5EF4-FFF2-40B4-BE49-F238E27FC236}">
                    <a16:creationId xmlns:a16="http://schemas.microsoft.com/office/drawing/2014/main" id="{4F59B0D3-2FB3-6D7D-F826-A3FAD899430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52123889"/>
                  </p:ext>
                </p:extLst>
              </p:nvPr>
            </p:nvGraphicFramePr>
            <p:xfrm>
              <a:off x="5012523" y="3085246"/>
              <a:ext cx="2577960" cy="148336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4490">
                      <a:extLst>
                        <a:ext uri="{9D8B030D-6E8A-4147-A177-3AD203B41FA5}">
                          <a16:colId xmlns:a16="http://schemas.microsoft.com/office/drawing/2014/main" val="3213845883"/>
                        </a:ext>
                      </a:extLst>
                    </a:gridCol>
                    <a:gridCol w="644490">
                      <a:extLst>
                        <a:ext uri="{9D8B030D-6E8A-4147-A177-3AD203B41FA5}">
                          <a16:colId xmlns:a16="http://schemas.microsoft.com/office/drawing/2014/main" val="772835189"/>
                        </a:ext>
                      </a:extLst>
                    </a:gridCol>
                    <a:gridCol w="644490">
                      <a:extLst>
                        <a:ext uri="{9D8B030D-6E8A-4147-A177-3AD203B41FA5}">
                          <a16:colId xmlns:a16="http://schemas.microsoft.com/office/drawing/2014/main" val="3412981773"/>
                        </a:ext>
                      </a:extLst>
                    </a:gridCol>
                    <a:gridCol w="644490">
                      <a:extLst>
                        <a:ext uri="{9D8B030D-6E8A-4147-A177-3AD203B41FA5}">
                          <a16:colId xmlns:a16="http://schemas.microsoft.com/office/drawing/2014/main" val="2676978741"/>
                        </a:ext>
                      </a:extLst>
                    </a:gridCol>
                  </a:tblGrid>
                  <a:tr h="247227">
                    <a:tc gridSpan="2">
                      <a:txBody>
                        <a:bodyPr/>
                        <a:lstStyle/>
                        <a:p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2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64269645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oMath>
                            </m:oMathPara>
                          </a14:m>
                          <a:endParaRPr lang="en-US" sz="1000" b="1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36542732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0.95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0.05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45567268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0.94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0.06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83287263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0.29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0.71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57084436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0.001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0.999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9747108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4" name="Table 33">
                <a:extLst>
                  <a:ext uri="{FF2B5EF4-FFF2-40B4-BE49-F238E27FC236}">
                    <a16:creationId xmlns:a16="http://schemas.microsoft.com/office/drawing/2014/main" id="{4F59B0D3-2FB3-6D7D-F826-A3FAD899430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52123889"/>
                  </p:ext>
                </p:extLst>
              </p:nvPr>
            </p:nvGraphicFramePr>
            <p:xfrm>
              <a:off x="5012523" y="3085246"/>
              <a:ext cx="2577960" cy="148336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4490">
                      <a:extLst>
                        <a:ext uri="{9D8B030D-6E8A-4147-A177-3AD203B41FA5}">
                          <a16:colId xmlns:a16="http://schemas.microsoft.com/office/drawing/2014/main" val="3213845883"/>
                        </a:ext>
                      </a:extLst>
                    </a:gridCol>
                    <a:gridCol w="644490">
                      <a:extLst>
                        <a:ext uri="{9D8B030D-6E8A-4147-A177-3AD203B41FA5}">
                          <a16:colId xmlns:a16="http://schemas.microsoft.com/office/drawing/2014/main" val="772835189"/>
                        </a:ext>
                      </a:extLst>
                    </a:gridCol>
                    <a:gridCol w="644490">
                      <a:extLst>
                        <a:ext uri="{9D8B030D-6E8A-4147-A177-3AD203B41FA5}">
                          <a16:colId xmlns:a16="http://schemas.microsoft.com/office/drawing/2014/main" val="3412981773"/>
                        </a:ext>
                      </a:extLst>
                    </a:gridCol>
                    <a:gridCol w="644490">
                      <a:extLst>
                        <a:ext uri="{9D8B030D-6E8A-4147-A177-3AD203B41FA5}">
                          <a16:colId xmlns:a16="http://schemas.microsoft.com/office/drawing/2014/main" val="2676978741"/>
                        </a:ext>
                      </a:extLst>
                    </a:gridCol>
                  </a:tblGrid>
                  <a:tr h="247227">
                    <a:tc gridSpan="2">
                      <a:txBody>
                        <a:bodyPr/>
                        <a:lstStyle/>
                        <a:p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100000" r="-1961" b="-495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64269645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t="-105263" r="-303922" b="-42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100000" t="-105263" r="-203922" b="-42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200000" t="-105263" r="-103922" b="-42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300000" t="-105263" r="-3922" b="-4210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36542732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t="-195000" r="-303922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100000" t="-195000" r="-203922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200000" t="-195000" r="-103922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300000" t="-195000" r="-3922" b="-3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45567268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t="-295000" r="-30392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100000" t="-295000" r="-20392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200000" t="-295000" r="-10392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300000" t="-295000" r="-3922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83287263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t="-415789" r="-303922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100000" t="-415789" r="-203922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200000" t="-415789" r="-103922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300000" t="-415789" r="-3922" b="-1105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57084436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t="-490000" r="-303922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100000" t="-490000" r="-203922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200000" t="-490000" r="-103922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300000" t="-490000" r="-3922" b="-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9747108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6" name="Table 35">
                <a:extLst>
                  <a:ext uri="{FF2B5EF4-FFF2-40B4-BE49-F238E27FC236}">
                    <a16:creationId xmlns:a16="http://schemas.microsoft.com/office/drawing/2014/main" id="{78FD0B72-B204-DC17-70BD-2E8D2C5D15A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66643086"/>
                  </p:ext>
                </p:extLst>
              </p:nvPr>
            </p:nvGraphicFramePr>
            <p:xfrm>
              <a:off x="352048" y="4927314"/>
              <a:ext cx="1220304" cy="10313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6768">
                      <a:extLst>
                        <a:ext uri="{9D8B030D-6E8A-4147-A177-3AD203B41FA5}">
                          <a16:colId xmlns:a16="http://schemas.microsoft.com/office/drawing/2014/main" val="2372495364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1362174146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3279669880"/>
                        </a:ext>
                      </a:extLst>
                    </a:gridCol>
                  </a:tblGrid>
                  <a:tr h="257833">
                    <a:tc>
                      <a:txBody>
                        <a:bodyPr/>
                        <a:lstStyle/>
                        <a:p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2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𝑱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41937881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oMath>
                            </m:oMathPara>
                          </a14:m>
                          <a:endParaRPr lang="en-US" sz="1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9297432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0.1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52829860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0.05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0.95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356948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6" name="Table 35">
                <a:extLst>
                  <a:ext uri="{FF2B5EF4-FFF2-40B4-BE49-F238E27FC236}">
                    <a16:creationId xmlns:a16="http://schemas.microsoft.com/office/drawing/2014/main" id="{78FD0B72-B204-DC17-70BD-2E8D2C5D15A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66643086"/>
                  </p:ext>
                </p:extLst>
              </p:nvPr>
            </p:nvGraphicFramePr>
            <p:xfrm>
              <a:off x="352048" y="4927314"/>
              <a:ext cx="1220304" cy="10313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6768">
                      <a:extLst>
                        <a:ext uri="{9D8B030D-6E8A-4147-A177-3AD203B41FA5}">
                          <a16:colId xmlns:a16="http://schemas.microsoft.com/office/drawing/2014/main" val="2372495364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1362174146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3279669880"/>
                        </a:ext>
                      </a:extLst>
                    </a:gridCol>
                  </a:tblGrid>
                  <a:tr h="257833">
                    <a:tc>
                      <a:txBody>
                        <a:bodyPr/>
                        <a:lstStyle/>
                        <a:p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50769" r="-3077" b="-300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41937881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3125" t="-100000" r="-209375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100000" t="-100000" r="-103030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206250" t="-100000" r="-6250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9297432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3125" t="-210000" r="-209375" b="-1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100000" t="-210000" r="-103030" b="-1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206250" t="-210000" r="-6250" b="-11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52829860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3125" t="-295238" r="-209375" b="-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100000" t="-295238" r="-103030" b="-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206250" t="-295238" r="-6250" b="-47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356948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7" name="Table 36">
                <a:extLst>
                  <a:ext uri="{FF2B5EF4-FFF2-40B4-BE49-F238E27FC236}">
                    <a16:creationId xmlns:a16="http://schemas.microsoft.com/office/drawing/2014/main" id="{56064BF0-3F32-7597-2486-8F89FAA66A5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11456401"/>
                  </p:ext>
                </p:extLst>
              </p:nvPr>
            </p:nvGraphicFramePr>
            <p:xfrm>
              <a:off x="6016001" y="4905065"/>
              <a:ext cx="1220304" cy="10313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6768">
                      <a:extLst>
                        <a:ext uri="{9D8B030D-6E8A-4147-A177-3AD203B41FA5}">
                          <a16:colId xmlns:a16="http://schemas.microsoft.com/office/drawing/2014/main" val="2372495364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1362174146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3279669880"/>
                        </a:ext>
                      </a:extLst>
                    </a:gridCol>
                  </a:tblGrid>
                  <a:tr h="257833">
                    <a:tc>
                      <a:txBody>
                        <a:bodyPr/>
                        <a:lstStyle/>
                        <a:p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2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𝑴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41937881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oMath>
                            </m:oMathPara>
                          </a14:m>
                          <a:endParaRPr lang="en-US" sz="1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9297432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0.7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0.3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52829860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0.01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0.99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356948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7" name="Table 36">
                <a:extLst>
                  <a:ext uri="{FF2B5EF4-FFF2-40B4-BE49-F238E27FC236}">
                    <a16:creationId xmlns:a16="http://schemas.microsoft.com/office/drawing/2014/main" id="{56064BF0-3F32-7597-2486-8F89FAA66A5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11456401"/>
                  </p:ext>
                </p:extLst>
              </p:nvPr>
            </p:nvGraphicFramePr>
            <p:xfrm>
              <a:off x="6016001" y="4905065"/>
              <a:ext cx="1220304" cy="10313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6768">
                      <a:extLst>
                        <a:ext uri="{9D8B030D-6E8A-4147-A177-3AD203B41FA5}">
                          <a16:colId xmlns:a16="http://schemas.microsoft.com/office/drawing/2014/main" val="2372495364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1362174146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3279669880"/>
                        </a:ext>
                      </a:extLst>
                    </a:gridCol>
                  </a:tblGrid>
                  <a:tr h="257833">
                    <a:tc>
                      <a:txBody>
                        <a:bodyPr/>
                        <a:lstStyle/>
                        <a:p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50769" t="-4762" r="-3077" b="-295238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41937881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3125" t="-110000" r="-209375" b="-2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100000" t="-110000" r="-103030" b="-2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206250" t="-110000" r="-6250" b="-21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9297432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3125" t="-200000" r="-209375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100000" t="-200000" r="-10303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206250" t="-200000" r="-6250" b="-1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52829860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3125" t="-315000" r="-209375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100000" t="-315000" r="-103030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206250" t="-315000" r="-6250" b="-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356948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352BF76B-115A-2AF7-0E50-E319072B6B5F}"/>
                  </a:ext>
                </a:extLst>
              </p:cNvPr>
              <p:cNvSpPr/>
              <p:nvPr/>
            </p:nvSpPr>
            <p:spPr>
              <a:xfrm>
                <a:off x="8233920" y="3826927"/>
                <a:ext cx="3249553" cy="741681"/>
              </a:xfrm>
              <a:prstGeom prst="roundRect">
                <a:avLst>
                  <a:gd name="adj" fmla="val 11384"/>
                </a:avLst>
              </a:prstGeom>
              <a:noFill/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Calculate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𝑷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¬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𝒆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,¬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𝒋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¬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𝒎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352BF76B-115A-2AF7-0E50-E319072B6B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3920" y="3826927"/>
                <a:ext cx="3249553" cy="741681"/>
              </a:xfrm>
              <a:prstGeom prst="roundRect">
                <a:avLst>
                  <a:gd name="adj" fmla="val 11384"/>
                </a:avLst>
              </a:prstGeom>
              <a:blipFill>
                <a:blip r:embed="rId13"/>
                <a:stretch>
                  <a:fillRect/>
                </a:stretch>
              </a:blipFill>
              <a:ln w="38100">
                <a:solidFill>
                  <a:schemeClr val="accent4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Picture 28" descr="Illustration of a room with a green wall. An alarm is sounding while a robot can be seen entering through the window. A tear in the floor suggests an earthquake. Two people, Jan and Maria, are drawn talking on the phone.">
            <a:extLst>
              <a:ext uri="{FF2B5EF4-FFF2-40B4-BE49-F238E27FC236}">
                <a16:creationId xmlns:a16="http://schemas.microsoft.com/office/drawing/2014/main" id="{D9DE301F-B9E7-8477-EA55-E48642B2FA77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8454130" y="1431831"/>
            <a:ext cx="2809133" cy="188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9392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5FB9C-BE94-5E87-A617-62300594B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A9188E8-6274-AA06-4ED6-ABF34A688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7" idx="5"/>
            <a:endCxn id="15" idx="1"/>
          </p:cNvCxnSpPr>
          <p:nvPr/>
        </p:nvCxnSpPr>
        <p:spPr>
          <a:xfrm>
            <a:off x="2572748" y="2403915"/>
            <a:ext cx="896600" cy="106639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id="{230AC4E7-86F4-FAC7-37B6-BE37CC08F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Alarm Bayes Net Practice (2)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20D9D9-88C5-E230-198B-5FBC4082120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E7FC74-E33A-C1EB-1142-F316375A1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18</a:t>
            </a:fld>
            <a:endParaRPr lang="en-US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448075A-5DB1-78BE-4CC2-F076A89ED4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5" idx="5"/>
            <a:endCxn id="13" idx="1"/>
          </p:cNvCxnSpPr>
          <p:nvPr/>
        </p:nvCxnSpPr>
        <p:spPr>
          <a:xfrm>
            <a:off x="4115926" y="4116890"/>
            <a:ext cx="896598" cy="9843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D1259DE-489E-7D9A-CD0C-F608923A0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5" idx="3"/>
            <a:endCxn id="11" idx="7"/>
          </p:cNvCxnSpPr>
          <p:nvPr/>
        </p:nvCxnSpPr>
        <p:spPr>
          <a:xfrm flipH="1">
            <a:off x="2572748" y="4116890"/>
            <a:ext cx="896600" cy="9843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C232029-B099-D84A-5565-498D563C4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9" idx="3"/>
            <a:endCxn id="15" idx="7"/>
          </p:cNvCxnSpPr>
          <p:nvPr/>
        </p:nvCxnSpPr>
        <p:spPr>
          <a:xfrm flipH="1">
            <a:off x="4115926" y="2403915"/>
            <a:ext cx="896598" cy="106639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5" name="Group 34" descr="Burglary node B">
            <a:extLst>
              <a:ext uri="{FF2B5EF4-FFF2-40B4-BE49-F238E27FC236}">
                <a16:creationId xmlns:a16="http://schemas.microsoft.com/office/drawing/2014/main" id="{AD31D368-E49D-B3F1-E759-01E531206E0C}"/>
              </a:ext>
            </a:extLst>
          </p:cNvPr>
          <p:cNvGrpSpPr/>
          <p:nvPr/>
        </p:nvGrpSpPr>
        <p:grpSpPr>
          <a:xfrm>
            <a:off x="1786030" y="1623426"/>
            <a:ext cx="926857" cy="1334046"/>
            <a:chOff x="1786030" y="1623426"/>
            <a:chExt cx="926857" cy="133404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93ABDB2-B099-D2C7-5962-3221984FE4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792259" y="1623426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9390D7E3-2E10-3FD4-7FC7-9718BFEFC39C}"/>
                    </a:ext>
                  </a:extLst>
                </p:cNvPr>
                <p:cNvSpPr txBox="1"/>
                <p:nvPr/>
              </p:nvSpPr>
              <p:spPr>
                <a:xfrm>
                  <a:off x="2015247" y="1868250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oMath>
                    </m:oMathPara>
                  </a14:m>
                  <a:endParaRPr lang="en-US" sz="2400" b="1" i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9390D7E3-2E10-3FD4-7FC7-9718BFEFC39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5247" y="1868250"/>
                  <a:ext cx="496134" cy="46166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B7F894F-1A74-0AC2-5575-1E6D939AEC30}"/>
                </a:ext>
              </a:extLst>
            </p:cNvPr>
            <p:cNvSpPr txBox="1"/>
            <p:nvPr/>
          </p:nvSpPr>
          <p:spPr>
            <a:xfrm>
              <a:off x="1786030" y="2649695"/>
              <a:ext cx="9268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1"/>
                  </a:solidFill>
                </a:rPr>
                <a:t>Burglary</a:t>
              </a:r>
            </a:p>
          </p:txBody>
        </p:sp>
      </p:grpSp>
      <p:grpSp>
        <p:nvGrpSpPr>
          <p:cNvPr id="39" name="Group 38" descr="Earthquake node E">
            <a:extLst>
              <a:ext uri="{FF2B5EF4-FFF2-40B4-BE49-F238E27FC236}">
                <a16:creationId xmlns:a16="http://schemas.microsoft.com/office/drawing/2014/main" id="{9F2ECF0E-C655-FC41-0B62-2FBE00748687}"/>
              </a:ext>
            </a:extLst>
          </p:cNvPr>
          <p:cNvGrpSpPr/>
          <p:nvPr/>
        </p:nvGrpSpPr>
        <p:grpSpPr>
          <a:xfrm>
            <a:off x="4743343" y="1623426"/>
            <a:ext cx="1184941" cy="1334046"/>
            <a:chOff x="4743343" y="1623426"/>
            <a:chExt cx="1184941" cy="1334046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79AD25C9-A890-CDB8-8F8E-D345676BF7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878613" y="1623426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F60C78EB-B507-0A51-A4F4-B6E96EED9600}"/>
                    </a:ext>
                  </a:extLst>
                </p:cNvPr>
                <p:cNvSpPr txBox="1"/>
                <p:nvPr/>
              </p:nvSpPr>
              <p:spPr>
                <a:xfrm>
                  <a:off x="5101601" y="1868250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oMath>
                    </m:oMathPara>
                  </a14:m>
                  <a:endParaRPr lang="en-US" sz="2400" b="1" i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F60C78EB-B507-0A51-A4F4-B6E96EED960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01601" y="1868250"/>
                  <a:ext cx="496134" cy="46166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0433CF2-DDDA-6E87-A757-E7DA709FB7C9}"/>
                </a:ext>
              </a:extLst>
            </p:cNvPr>
            <p:cNvSpPr txBox="1"/>
            <p:nvPr/>
          </p:nvSpPr>
          <p:spPr>
            <a:xfrm>
              <a:off x="4743343" y="2649695"/>
              <a:ext cx="11849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1"/>
                  </a:solidFill>
                </a:rPr>
                <a:t>Earthquake</a:t>
              </a:r>
            </a:p>
          </p:txBody>
        </p:sp>
      </p:grpSp>
      <p:grpSp>
        <p:nvGrpSpPr>
          <p:cNvPr id="2" name="Group 1" descr="Alarm node A">
            <a:extLst>
              <a:ext uri="{FF2B5EF4-FFF2-40B4-BE49-F238E27FC236}">
                <a16:creationId xmlns:a16="http://schemas.microsoft.com/office/drawing/2014/main" id="{027E5CC7-AC56-61D9-216B-785A4C29C8BA}"/>
              </a:ext>
            </a:extLst>
          </p:cNvPr>
          <p:cNvGrpSpPr/>
          <p:nvPr/>
        </p:nvGrpSpPr>
        <p:grpSpPr>
          <a:xfrm>
            <a:off x="3335437" y="3336401"/>
            <a:ext cx="914400" cy="1339616"/>
            <a:chOff x="3335437" y="3336401"/>
            <a:chExt cx="914400" cy="133961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C473FD1-AEAE-A335-EBC3-36ED415D40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335437" y="3336401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AFF0603F-7DC5-DD19-21D0-4F368E0F3F37}"/>
                    </a:ext>
                  </a:extLst>
                </p:cNvPr>
                <p:cNvSpPr txBox="1"/>
                <p:nvPr/>
              </p:nvSpPr>
              <p:spPr>
                <a:xfrm>
                  <a:off x="3535275" y="3569650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oMath>
                    </m:oMathPara>
                  </a14:m>
                  <a:endParaRPr lang="en-US" sz="2400" b="1" i="1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AFF0603F-7DC5-DD19-21D0-4F368E0F3F3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35275" y="3569650"/>
                  <a:ext cx="496134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AF45643-A072-98A3-4F1E-F56B9C0D0E31}"/>
                </a:ext>
              </a:extLst>
            </p:cNvPr>
            <p:cNvSpPr txBox="1"/>
            <p:nvPr/>
          </p:nvSpPr>
          <p:spPr>
            <a:xfrm>
              <a:off x="3439815" y="4368240"/>
              <a:ext cx="7056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2"/>
                  </a:solidFill>
                </a:rPr>
                <a:t>Alarm</a:t>
              </a:r>
            </a:p>
          </p:txBody>
        </p:sp>
      </p:grpSp>
      <p:grpSp>
        <p:nvGrpSpPr>
          <p:cNvPr id="33" name="Group 32" descr="“Maria Calls” node M">
            <a:extLst>
              <a:ext uri="{FF2B5EF4-FFF2-40B4-BE49-F238E27FC236}">
                <a16:creationId xmlns:a16="http://schemas.microsoft.com/office/drawing/2014/main" id="{070CD3BE-F2E3-B216-D368-C3581D633CE7}"/>
              </a:ext>
            </a:extLst>
          </p:cNvPr>
          <p:cNvGrpSpPr/>
          <p:nvPr/>
        </p:nvGrpSpPr>
        <p:grpSpPr>
          <a:xfrm>
            <a:off x="4777360" y="4967324"/>
            <a:ext cx="1140056" cy="1336928"/>
            <a:chOff x="4777360" y="4967324"/>
            <a:chExt cx="1140056" cy="1336928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06B0374-D3AF-6BC8-AE2A-85AAEED77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878613" y="4967324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E017541E-6810-2F5F-C87E-9B36285C7E6D}"/>
                    </a:ext>
                  </a:extLst>
                </p:cNvPr>
                <p:cNvSpPr txBox="1"/>
                <p:nvPr/>
              </p:nvSpPr>
              <p:spPr>
                <a:xfrm>
                  <a:off x="5101601" y="5212148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oMath>
                    </m:oMathPara>
                  </a14:m>
                  <a:endParaRPr lang="en-US" sz="2400" b="1" i="1" dirty="0">
                    <a:solidFill>
                      <a:schemeClr val="accent3"/>
                    </a:solidFill>
                  </a:endParaRPr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E017541E-6810-2F5F-C87E-9B36285C7E6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01601" y="5212148"/>
                  <a:ext cx="496134" cy="46166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B65D4BE-E253-3425-E489-BD08F4CFA0D0}"/>
                </a:ext>
              </a:extLst>
            </p:cNvPr>
            <p:cNvSpPr txBox="1"/>
            <p:nvPr/>
          </p:nvSpPr>
          <p:spPr>
            <a:xfrm>
              <a:off x="4777360" y="5996475"/>
              <a:ext cx="11400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3"/>
                  </a:solidFill>
                </a:rPr>
                <a:t>Maria Calls</a:t>
              </a:r>
            </a:p>
          </p:txBody>
        </p:sp>
      </p:grpSp>
      <p:grpSp>
        <p:nvGrpSpPr>
          <p:cNvPr id="29" name="Group 28" descr="“Jan Calls” node J">
            <a:extLst>
              <a:ext uri="{FF2B5EF4-FFF2-40B4-BE49-F238E27FC236}">
                <a16:creationId xmlns:a16="http://schemas.microsoft.com/office/drawing/2014/main" id="{AC1CC129-7809-DE1E-E0FA-FD80ABFE8276}"/>
              </a:ext>
            </a:extLst>
          </p:cNvPr>
          <p:cNvGrpSpPr/>
          <p:nvPr/>
        </p:nvGrpSpPr>
        <p:grpSpPr>
          <a:xfrm>
            <a:off x="1776734" y="4967324"/>
            <a:ext cx="949299" cy="1336928"/>
            <a:chOff x="1776734" y="4967324"/>
            <a:chExt cx="949299" cy="133692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4CC0D2B-A47F-BEC6-68A8-AA3AC32568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792259" y="4967324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12D15A86-D310-CFF3-FACA-899EDC1232F4}"/>
                    </a:ext>
                  </a:extLst>
                </p:cNvPr>
                <p:cNvSpPr txBox="1"/>
                <p:nvPr/>
              </p:nvSpPr>
              <p:spPr>
                <a:xfrm>
                  <a:off x="2015247" y="5212148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𝑱</m:t>
                        </m:r>
                      </m:oMath>
                    </m:oMathPara>
                  </a14:m>
                  <a:endParaRPr lang="en-US" sz="2400" b="1" i="1" dirty="0">
                    <a:solidFill>
                      <a:schemeClr val="accent3"/>
                    </a:solidFill>
                  </a:endParaRP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12D15A86-D310-CFF3-FACA-899EDC1232F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5247" y="5212148"/>
                  <a:ext cx="496134" cy="461665"/>
                </a:xfrm>
                <a:prstGeom prst="rect">
                  <a:avLst/>
                </a:prstGeom>
                <a:blipFill>
                  <a:blip r:embed="rId6"/>
                  <a:stretch>
                    <a:fillRect b="-135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662611C-2B0D-FD65-ADA1-A43CF6AA6049}"/>
                </a:ext>
              </a:extLst>
            </p:cNvPr>
            <p:cNvSpPr txBox="1"/>
            <p:nvPr/>
          </p:nvSpPr>
          <p:spPr>
            <a:xfrm>
              <a:off x="1776734" y="5996475"/>
              <a:ext cx="9492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3"/>
                  </a:solidFill>
                </a:rPr>
                <a:t>Jan Calls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1" name="Table 30">
                <a:extLst>
                  <a:ext uri="{FF2B5EF4-FFF2-40B4-BE49-F238E27FC236}">
                    <a16:creationId xmlns:a16="http://schemas.microsoft.com/office/drawing/2014/main" id="{9E5E90A3-A0D1-F78A-20BA-B1E4F11BAEBE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561987" y="1636002"/>
              <a:ext cx="935166" cy="77349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4908">
                      <a:extLst>
                        <a:ext uri="{9D8B030D-6E8A-4147-A177-3AD203B41FA5}">
                          <a16:colId xmlns:a16="http://schemas.microsoft.com/office/drawing/2014/main" val="2373026643"/>
                        </a:ext>
                      </a:extLst>
                    </a:gridCol>
                    <a:gridCol w="550258">
                      <a:extLst>
                        <a:ext uri="{9D8B030D-6E8A-4147-A177-3AD203B41FA5}">
                          <a16:colId xmlns:a16="http://schemas.microsoft.com/office/drawing/2014/main" val="517511994"/>
                        </a:ext>
                      </a:extLst>
                    </a:gridCol>
                  </a:tblGrid>
                  <a:tr h="28581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2012806"/>
                      </a:ext>
                    </a:extLst>
                  </a:tr>
                  <a:tr h="22890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0.001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2410155"/>
                      </a:ext>
                    </a:extLst>
                  </a:tr>
                  <a:tr h="22890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0.999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064490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1" name="Table 30">
                <a:extLst>
                  <a:ext uri="{FF2B5EF4-FFF2-40B4-BE49-F238E27FC236}">
                    <a16:creationId xmlns:a16="http://schemas.microsoft.com/office/drawing/2014/main" id="{9E5E90A3-A0D1-F78A-20BA-B1E4F11BAEBE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561987" y="1636002"/>
              <a:ext cx="935166" cy="77349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4908">
                      <a:extLst>
                        <a:ext uri="{9D8B030D-6E8A-4147-A177-3AD203B41FA5}">
                          <a16:colId xmlns:a16="http://schemas.microsoft.com/office/drawing/2014/main" val="2373026643"/>
                        </a:ext>
                      </a:extLst>
                    </a:gridCol>
                    <a:gridCol w="550258">
                      <a:extLst>
                        <a:ext uri="{9D8B030D-6E8A-4147-A177-3AD203B41FA5}">
                          <a16:colId xmlns:a16="http://schemas.microsoft.com/office/drawing/2014/main" val="517511994"/>
                        </a:ext>
                      </a:extLst>
                    </a:gridCol>
                  </a:tblGrid>
                  <a:tr h="28581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3333" r="-153333" b="-1782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70455" r="-4545" b="-17826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82012806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3333" t="-121053" r="-153333" b="-1157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70455" t="-121053" r="-4545" b="-1157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2410155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3333" t="-210000" r="-153333" b="-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70455" t="-210000" r="-4545" b="-1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64490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2" name="Table 31">
                <a:extLst>
                  <a:ext uri="{FF2B5EF4-FFF2-40B4-BE49-F238E27FC236}">
                    <a16:creationId xmlns:a16="http://schemas.microsoft.com/office/drawing/2014/main" id="{AB10D8A5-D790-02F8-6247-0263EDE1AF9A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082596" y="1712333"/>
              <a:ext cx="935166" cy="77349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4908">
                      <a:extLst>
                        <a:ext uri="{9D8B030D-6E8A-4147-A177-3AD203B41FA5}">
                          <a16:colId xmlns:a16="http://schemas.microsoft.com/office/drawing/2014/main" val="2373026643"/>
                        </a:ext>
                      </a:extLst>
                    </a:gridCol>
                    <a:gridCol w="550258">
                      <a:extLst>
                        <a:ext uri="{9D8B030D-6E8A-4147-A177-3AD203B41FA5}">
                          <a16:colId xmlns:a16="http://schemas.microsoft.com/office/drawing/2014/main" val="517511994"/>
                        </a:ext>
                      </a:extLst>
                    </a:gridCol>
                  </a:tblGrid>
                  <a:tr h="28581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2012806"/>
                      </a:ext>
                    </a:extLst>
                  </a:tr>
                  <a:tr h="22890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0.002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52410155"/>
                      </a:ext>
                    </a:extLst>
                  </a:tr>
                  <a:tr h="22890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0.998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64490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2" name="Table 31">
                <a:extLst>
                  <a:ext uri="{FF2B5EF4-FFF2-40B4-BE49-F238E27FC236}">
                    <a16:creationId xmlns:a16="http://schemas.microsoft.com/office/drawing/2014/main" id="{AB10D8A5-D790-02F8-6247-0263EDE1AF9A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082596" y="1712333"/>
              <a:ext cx="935166" cy="77349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4908">
                      <a:extLst>
                        <a:ext uri="{9D8B030D-6E8A-4147-A177-3AD203B41FA5}">
                          <a16:colId xmlns:a16="http://schemas.microsoft.com/office/drawing/2014/main" val="2373026643"/>
                        </a:ext>
                      </a:extLst>
                    </a:gridCol>
                    <a:gridCol w="550258">
                      <a:extLst>
                        <a:ext uri="{9D8B030D-6E8A-4147-A177-3AD203B41FA5}">
                          <a16:colId xmlns:a16="http://schemas.microsoft.com/office/drawing/2014/main" val="517511994"/>
                        </a:ext>
                      </a:extLst>
                    </a:gridCol>
                  </a:tblGrid>
                  <a:tr h="28581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t="-4348" r="-145161" b="-1739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l="-70455" t="-4348" r="-2273" b="-1739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82012806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t="-126316" r="-145161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l="-70455" t="-126316" r="-2273" b="-1105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2410155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t="-215000" r="-145161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l="-70455" t="-215000" r="-2273" b="-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64490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4" name="Table 33">
                <a:extLst>
                  <a:ext uri="{FF2B5EF4-FFF2-40B4-BE49-F238E27FC236}">
                    <a16:creationId xmlns:a16="http://schemas.microsoft.com/office/drawing/2014/main" id="{D8166536-94BB-975C-4787-707F07471837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5012523" y="3085246"/>
              <a:ext cx="2577960" cy="148336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4490">
                      <a:extLst>
                        <a:ext uri="{9D8B030D-6E8A-4147-A177-3AD203B41FA5}">
                          <a16:colId xmlns:a16="http://schemas.microsoft.com/office/drawing/2014/main" val="3213845883"/>
                        </a:ext>
                      </a:extLst>
                    </a:gridCol>
                    <a:gridCol w="644490">
                      <a:extLst>
                        <a:ext uri="{9D8B030D-6E8A-4147-A177-3AD203B41FA5}">
                          <a16:colId xmlns:a16="http://schemas.microsoft.com/office/drawing/2014/main" val="772835189"/>
                        </a:ext>
                      </a:extLst>
                    </a:gridCol>
                    <a:gridCol w="644490">
                      <a:extLst>
                        <a:ext uri="{9D8B030D-6E8A-4147-A177-3AD203B41FA5}">
                          <a16:colId xmlns:a16="http://schemas.microsoft.com/office/drawing/2014/main" val="3412981773"/>
                        </a:ext>
                      </a:extLst>
                    </a:gridCol>
                    <a:gridCol w="644490">
                      <a:extLst>
                        <a:ext uri="{9D8B030D-6E8A-4147-A177-3AD203B41FA5}">
                          <a16:colId xmlns:a16="http://schemas.microsoft.com/office/drawing/2014/main" val="2676978741"/>
                        </a:ext>
                      </a:extLst>
                    </a:gridCol>
                  </a:tblGrid>
                  <a:tr h="247227">
                    <a:tc gridSpan="2">
                      <a:txBody>
                        <a:bodyPr/>
                        <a:lstStyle/>
                        <a:p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2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64269645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oMath>
                            </m:oMathPara>
                          </a14:m>
                          <a:endParaRPr lang="en-US" sz="1000" b="1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36542732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0.95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0.05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45567268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0.94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0.06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83287263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0.29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0.71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57084436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0.001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0.999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9747108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4" name="Table 33">
                <a:extLst>
                  <a:ext uri="{FF2B5EF4-FFF2-40B4-BE49-F238E27FC236}">
                    <a16:creationId xmlns:a16="http://schemas.microsoft.com/office/drawing/2014/main" id="{D8166536-94BB-975C-4787-707F07471837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5012523" y="3085246"/>
              <a:ext cx="2577960" cy="148336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4490">
                      <a:extLst>
                        <a:ext uri="{9D8B030D-6E8A-4147-A177-3AD203B41FA5}">
                          <a16:colId xmlns:a16="http://schemas.microsoft.com/office/drawing/2014/main" val="3213845883"/>
                        </a:ext>
                      </a:extLst>
                    </a:gridCol>
                    <a:gridCol w="644490">
                      <a:extLst>
                        <a:ext uri="{9D8B030D-6E8A-4147-A177-3AD203B41FA5}">
                          <a16:colId xmlns:a16="http://schemas.microsoft.com/office/drawing/2014/main" val="772835189"/>
                        </a:ext>
                      </a:extLst>
                    </a:gridCol>
                    <a:gridCol w="644490">
                      <a:extLst>
                        <a:ext uri="{9D8B030D-6E8A-4147-A177-3AD203B41FA5}">
                          <a16:colId xmlns:a16="http://schemas.microsoft.com/office/drawing/2014/main" val="3412981773"/>
                        </a:ext>
                      </a:extLst>
                    </a:gridCol>
                    <a:gridCol w="644490">
                      <a:extLst>
                        <a:ext uri="{9D8B030D-6E8A-4147-A177-3AD203B41FA5}">
                          <a16:colId xmlns:a16="http://schemas.microsoft.com/office/drawing/2014/main" val="2676978741"/>
                        </a:ext>
                      </a:extLst>
                    </a:gridCol>
                  </a:tblGrid>
                  <a:tr h="247227">
                    <a:tc gridSpan="2">
                      <a:txBody>
                        <a:bodyPr/>
                        <a:lstStyle/>
                        <a:p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100000" r="-1961" b="-495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64269645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t="-105263" r="-303922" b="-42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100000" t="-105263" r="-203922" b="-42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200000" t="-105263" r="-103922" b="-42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300000" t="-105263" r="-3922" b="-4210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36542732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t="-195000" r="-303922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100000" t="-195000" r="-203922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200000" t="-195000" r="-103922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300000" t="-195000" r="-3922" b="-3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45567268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t="-295000" r="-30392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100000" t="-295000" r="-20392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200000" t="-295000" r="-10392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300000" t="-295000" r="-3922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83287263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t="-415789" r="-303922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100000" t="-415789" r="-203922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200000" t="-415789" r="-103922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300000" t="-415789" r="-3922" b="-1105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57084436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t="-490000" r="-303922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100000" t="-490000" r="-203922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200000" t="-490000" r="-103922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300000" t="-490000" r="-3922" b="-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9747108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6" name="Table 35">
                <a:extLst>
                  <a:ext uri="{FF2B5EF4-FFF2-40B4-BE49-F238E27FC236}">
                    <a16:creationId xmlns:a16="http://schemas.microsoft.com/office/drawing/2014/main" id="{960AF7AD-E178-1C85-49FC-6207617E7224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2048" y="4927314"/>
              <a:ext cx="1220304" cy="10313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6768">
                      <a:extLst>
                        <a:ext uri="{9D8B030D-6E8A-4147-A177-3AD203B41FA5}">
                          <a16:colId xmlns:a16="http://schemas.microsoft.com/office/drawing/2014/main" val="2372495364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1362174146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3279669880"/>
                        </a:ext>
                      </a:extLst>
                    </a:gridCol>
                  </a:tblGrid>
                  <a:tr h="257833">
                    <a:tc>
                      <a:txBody>
                        <a:bodyPr/>
                        <a:lstStyle/>
                        <a:p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2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𝑱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41937881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oMath>
                            </m:oMathPara>
                          </a14:m>
                          <a:endParaRPr lang="en-US" sz="1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9297432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0.1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52829860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0.05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0.95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356948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6" name="Table 35">
                <a:extLst>
                  <a:ext uri="{FF2B5EF4-FFF2-40B4-BE49-F238E27FC236}">
                    <a16:creationId xmlns:a16="http://schemas.microsoft.com/office/drawing/2014/main" id="{960AF7AD-E178-1C85-49FC-6207617E7224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2048" y="4927314"/>
              <a:ext cx="1220304" cy="10313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6768">
                      <a:extLst>
                        <a:ext uri="{9D8B030D-6E8A-4147-A177-3AD203B41FA5}">
                          <a16:colId xmlns:a16="http://schemas.microsoft.com/office/drawing/2014/main" val="2372495364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1362174146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3279669880"/>
                        </a:ext>
                      </a:extLst>
                    </a:gridCol>
                  </a:tblGrid>
                  <a:tr h="257833">
                    <a:tc>
                      <a:txBody>
                        <a:bodyPr/>
                        <a:lstStyle/>
                        <a:p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50769" r="-3077" b="-300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41937881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3125" t="-100000" r="-209375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100000" t="-100000" r="-103030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206250" t="-100000" r="-6250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9297432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3125" t="-210000" r="-209375" b="-1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100000" t="-210000" r="-103030" b="-1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206250" t="-210000" r="-6250" b="-11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52829860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3125" t="-295238" r="-209375" b="-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100000" t="-295238" r="-103030" b="-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206250" t="-295238" r="-6250" b="-47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356948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7" name="Table 36">
                <a:extLst>
                  <a:ext uri="{FF2B5EF4-FFF2-40B4-BE49-F238E27FC236}">
                    <a16:creationId xmlns:a16="http://schemas.microsoft.com/office/drawing/2014/main" id="{AA364C66-D4F6-1AF7-8EB0-9B02C6C243DB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016001" y="4905065"/>
              <a:ext cx="1220304" cy="10313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6768">
                      <a:extLst>
                        <a:ext uri="{9D8B030D-6E8A-4147-A177-3AD203B41FA5}">
                          <a16:colId xmlns:a16="http://schemas.microsoft.com/office/drawing/2014/main" val="2372495364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1362174146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3279669880"/>
                        </a:ext>
                      </a:extLst>
                    </a:gridCol>
                  </a:tblGrid>
                  <a:tr h="257833">
                    <a:tc>
                      <a:txBody>
                        <a:bodyPr/>
                        <a:lstStyle/>
                        <a:p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2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𝑴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41937881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oMath>
                            </m:oMathPara>
                          </a14:m>
                          <a:endParaRPr lang="en-US" sz="1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9297432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0.7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0.3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52829860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0.01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0.99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356948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7" name="Table 36">
                <a:extLst>
                  <a:ext uri="{FF2B5EF4-FFF2-40B4-BE49-F238E27FC236}">
                    <a16:creationId xmlns:a16="http://schemas.microsoft.com/office/drawing/2014/main" id="{AA364C66-D4F6-1AF7-8EB0-9B02C6C243DB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016001" y="4905065"/>
              <a:ext cx="1220304" cy="10313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6768">
                      <a:extLst>
                        <a:ext uri="{9D8B030D-6E8A-4147-A177-3AD203B41FA5}">
                          <a16:colId xmlns:a16="http://schemas.microsoft.com/office/drawing/2014/main" val="2372495364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1362174146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3279669880"/>
                        </a:ext>
                      </a:extLst>
                    </a:gridCol>
                  </a:tblGrid>
                  <a:tr h="257833">
                    <a:tc>
                      <a:txBody>
                        <a:bodyPr/>
                        <a:lstStyle/>
                        <a:p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50769" t="-4762" r="-3077" b="-295238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41937881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3125" t="-110000" r="-209375" b="-2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100000" t="-110000" r="-103030" b="-2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206250" t="-110000" r="-6250" b="-21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9297432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3125" t="-200000" r="-209375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100000" t="-200000" r="-10303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206250" t="-200000" r="-6250" b="-1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52829860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3125" t="-315000" r="-209375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100000" t="-315000" r="-103030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206250" t="-315000" r="-6250" b="-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356948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33681C79-A7A2-462C-49DF-A8CF5CDD2CB4}"/>
                  </a:ext>
                </a:extLst>
              </p:cNvPr>
              <p:cNvSpPr/>
              <p:nvPr/>
            </p:nvSpPr>
            <p:spPr>
              <a:xfrm>
                <a:off x="8233920" y="3826927"/>
                <a:ext cx="3249553" cy="741681"/>
              </a:xfrm>
              <a:prstGeom prst="roundRect">
                <a:avLst>
                  <a:gd name="adj" fmla="val 11384"/>
                </a:avLst>
              </a:prstGeom>
              <a:noFill/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Calculate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𝑷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¬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𝒆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,¬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𝒋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¬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𝒎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33681C79-A7A2-462C-49DF-A8CF5CDD2C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3920" y="3826927"/>
                <a:ext cx="3249553" cy="741681"/>
              </a:xfrm>
              <a:prstGeom prst="roundRect">
                <a:avLst>
                  <a:gd name="adj" fmla="val 11384"/>
                </a:avLst>
              </a:prstGeom>
              <a:blipFill>
                <a:blip r:embed="rId13"/>
                <a:stretch>
                  <a:fillRect/>
                </a:stretch>
              </a:blipFill>
              <a:ln w="38100">
                <a:solidFill>
                  <a:schemeClr val="accent4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B84D525-7813-AF8E-3166-E19990E78D93}"/>
                  </a:ext>
                </a:extLst>
              </p:cNvPr>
              <p:cNvSpPr txBox="1"/>
              <p:nvPr/>
            </p:nvSpPr>
            <p:spPr>
              <a:xfrm>
                <a:off x="8233920" y="4782658"/>
                <a:ext cx="19870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(¬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)⋯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B84D525-7813-AF8E-3166-E19990E78D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3920" y="4782658"/>
                <a:ext cx="1987018" cy="369332"/>
              </a:xfrm>
              <a:prstGeom prst="rect">
                <a:avLst/>
              </a:prstGeom>
              <a:blipFill>
                <a:blip r:embed="rId14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3A67DCC-D29B-834B-4650-000BC1FFA812}"/>
                  </a:ext>
                </a:extLst>
              </p:cNvPr>
              <p:cNvSpPr txBox="1"/>
              <p:nvPr/>
            </p:nvSpPr>
            <p:spPr>
              <a:xfrm>
                <a:off x="8469563" y="5236065"/>
                <a:ext cx="16519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,¬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3A67DCC-D29B-834B-4650-000BC1FFA8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9563" y="5236065"/>
                <a:ext cx="1651991" cy="369332"/>
              </a:xfrm>
              <a:prstGeom prst="rect">
                <a:avLst/>
              </a:prstGeom>
              <a:blipFill>
                <a:blip r:embed="rId15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62B29D5-8EE2-DC56-1ADE-2F8828C44C21}"/>
                  </a:ext>
                </a:extLst>
              </p:cNvPr>
              <p:cNvSpPr txBox="1"/>
              <p:nvPr/>
            </p:nvSpPr>
            <p:spPr>
              <a:xfrm>
                <a:off x="8469563" y="5689472"/>
                <a:ext cx="24914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(¬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(¬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62B29D5-8EE2-DC56-1ADE-2F8828C44C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9563" y="5689472"/>
                <a:ext cx="2491451" cy="369332"/>
              </a:xfrm>
              <a:prstGeom prst="rect">
                <a:avLst/>
              </a:prstGeom>
              <a:blipFill>
                <a:blip r:embed="rId16"/>
                <a:stretch>
                  <a:fillRect b="-9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4888845-C614-2204-5B32-49B5D92FE8E6}"/>
                  </a:ext>
                </a:extLst>
              </p:cNvPr>
              <p:cNvSpPr txBox="1"/>
              <p:nvPr/>
            </p:nvSpPr>
            <p:spPr>
              <a:xfrm>
                <a:off x="8222345" y="6132985"/>
                <a:ext cx="358046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=0.001∙0.998∙0.94∙0.1∙0.3=0.000028</m:t>
                      </m:r>
                    </m:oMath>
                  </m:oMathPara>
                </a14:m>
                <a:endParaRPr lang="en-US" sz="1400" i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4888845-C614-2204-5B32-49B5D92FE8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2345" y="6132985"/>
                <a:ext cx="3580467" cy="30777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" name="Picture 39" descr="Illustration of a room with a green wall. An alarm is sounding while a robot can be seen entering through the window. A tear in the floor suggests an earthquake. Two people, Jan and Maria, are drawn talking on the phone.">
            <a:extLst>
              <a:ext uri="{FF2B5EF4-FFF2-40B4-BE49-F238E27FC236}">
                <a16:creationId xmlns:a16="http://schemas.microsoft.com/office/drawing/2014/main" id="{9D8A8C33-1429-77DF-FC9E-2E4798C93FFF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8454130" y="1431831"/>
            <a:ext cx="2809133" cy="188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589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21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D971C-A01A-DCE8-8F22-045FF5E2E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E422A74-AD3F-DC6E-479D-CDBD2439B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7" idx="5"/>
            <a:endCxn id="15" idx="1"/>
          </p:cNvCxnSpPr>
          <p:nvPr/>
        </p:nvCxnSpPr>
        <p:spPr>
          <a:xfrm>
            <a:off x="2572748" y="2403915"/>
            <a:ext cx="896600" cy="106639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id="{463F9BCF-61C6-F208-C1A5-BEDB12FA3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Alarm Bayes Net Practice (3)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90D95-69DB-DF61-D3F0-B3E7AABFCE0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B7F1D6-FB25-93F4-0E09-93B356B1A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19</a:t>
            </a:fld>
            <a:endParaRPr lang="en-US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9A08671-57FC-57CD-4C7C-7568AAC68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5" idx="5"/>
            <a:endCxn id="13" idx="1"/>
          </p:cNvCxnSpPr>
          <p:nvPr/>
        </p:nvCxnSpPr>
        <p:spPr>
          <a:xfrm>
            <a:off x="4115926" y="4116890"/>
            <a:ext cx="896598" cy="9843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5B5480A-6730-14B4-37A9-924E007103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5" idx="3"/>
            <a:endCxn id="11" idx="7"/>
          </p:cNvCxnSpPr>
          <p:nvPr/>
        </p:nvCxnSpPr>
        <p:spPr>
          <a:xfrm flipH="1">
            <a:off x="2572748" y="4116890"/>
            <a:ext cx="896600" cy="9843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7153F66-4790-27B2-BC2C-04D68BE36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9" idx="3"/>
            <a:endCxn id="15" idx="7"/>
          </p:cNvCxnSpPr>
          <p:nvPr/>
        </p:nvCxnSpPr>
        <p:spPr>
          <a:xfrm flipH="1">
            <a:off x="4115926" y="2403915"/>
            <a:ext cx="896598" cy="106639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1" descr="Burglary node B">
            <a:extLst>
              <a:ext uri="{FF2B5EF4-FFF2-40B4-BE49-F238E27FC236}">
                <a16:creationId xmlns:a16="http://schemas.microsoft.com/office/drawing/2014/main" id="{69F2F037-889D-B2DB-3E0A-84A64A721FD9}"/>
              </a:ext>
            </a:extLst>
          </p:cNvPr>
          <p:cNvGrpSpPr/>
          <p:nvPr/>
        </p:nvGrpSpPr>
        <p:grpSpPr>
          <a:xfrm>
            <a:off x="1786030" y="1623426"/>
            <a:ext cx="926857" cy="1334046"/>
            <a:chOff x="1786030" y="1623426"/>
            <a:chExt cx="926857" cy="133404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BAF3806-B2DF-5B74-D2B8-6D38803F1C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792259" y="1623426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E90E7FEA-64E6-0DDC-06D8-2BA25EA1DCB5}"/>
                    </a:ext>
                  </a:extLst>
                </p:cNvPr>
                <p:cNvSpPr txBox="1"/>
                <p:nvPr/>
              </p:nvSpPr>
              <p:spPr>
                <a:xfrm>
                  <a:off x="2015247" y="1868250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oMath>
                    </m:oMathPara>
                  </a14:m>
                  <a:endParaRPr lang="en-US" sz="2400" b="1" i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E90E7FEA-64E6-0DDC-06D8-2BA25EA1DCB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5247" y="1868250"/>
                  <a:ext cx="496134" cy="46166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865B08E-5AB3-EA32-B90C-503A877E0D3F}"/>
                </a:ext>
              </a:extLst>
            </p:cNvPr>
            <p:cNvSpPr txBox="1"/>
            <p:nvPr/>
          </p:nvSpPr>
          <p:spPr>
            <a:xfrm>
              <a:off x="1786030" y="2649695"/>
              <a:ext cx="9268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1"/>
                  </a:solidFill>
                </a:rPr>
                <a:t>Burglary</a:t>
              </a:r>
            </a:p>
          </p:txBody>
        </p:sp>
      </p:grpSp>
      <p:grpSp>
        <p:nvGrpSpPr>
          <p:cNvPr id="3" name="Group 2" descr="Earthquake node E">
            <a:extLst>
              <a:ext uri="{FF2B5EF4-FFF2-40B4-BE49-F238E27FC236}">
                <a16:creationId xmlns:a16="http://schemas.microsoft.com/office/drawing/2014/main" id="{5DFFA6AC-0F6F-9BE6-4F44-59DF5A96E47D}"/>
              </a:ext>
            </a:extLst>
          </p:cNvPr>
          <p:cNvGrpSpPr/>
          <p:nvPr/>
        </p:nvGrpSpPr>
        <p:grpSpPr>
          <a:xfrm>
            <a:off x="4743343" y="1623426"/>
            <a:ext cx="1184941" cy="1334046"/>
            <a:chOff x="4743343" y="1623426"/>
            <a:chExt cx="1184941" cy="1334046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FAFC207-67E2-C025-A621-1768A6BC6D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878613" y="1623426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A9F89079-BCFB-7670-754A-3E6B94E927E1}"/>
                    </a:ext>
                  </a:extLst>
                </p:cNvPr>
                <p:cNvSpPr txBox="1"/>
                <p:nvPr/>
              </p:nvSpPr>
              <p:spPr>
                <a:xfrm>
                  <a:off x="5101601" y="1868250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oMath>
                    </m:oMathPara>
                  </a14:m>
                  <a:endParaRPr lang="en-US" sz="2400" b="1" i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A9F89079-BCFB-7670-754A-3E6B94E927E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01601" y="1868250"/>
                  <a:ext cx="496134" cy="46166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C0F61EE-D7D5-2AB7-4770-A7C3AC3C1B9B}"/>
                </a:ext>
              </a:extLst>
            </p:cNvPr>
            <p:cNvSpPr txBox="1"/>
            <p:nvPr/>
          </p:nvSpPr>
          <p:spPr>
            <a:xfrm>
              <a:off x="4743343" y="2649695"/>
              <a:ext cx="11849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1"/>
                  </a:solidFill>
                </a:rPr>
                <a:t>Earthquake</a:t>
              </a:r>
            </a:p>
          </p:txBody>
        </p:sp>
      </p:grpSp>
      <p:grpSp>
        <p:nvGrpSpPr>
          <p:cNvPr id="7" name="Group 6" descr="Alarm node A">
            <a:extLst>
              <a:ext uri="{FF2B5EF4-FFF2-40B4-BE49-F238E27FC236}">
                <a16:creationId xmlns:a16="http://schemas.microsoft.com/office/drawing/2014/main" id="{F9370A7C-2F08-79C6-5D8C-506C2097C636}"/>
              </a:ext>
            </a:extLst>
          </p:cNvPr>
          <p:cNvGrpSpPr/>
          <p:nvPr/>
        </p:nvGrpSpPr>
        <p:grpSpPr>
          <a:xfrm>
            <a:off x="3335437" y="3336401"/>
            <a:ext cx="914400" cy="1339616"/>
            <a:chOff x="3335437" y="3336401"/>
            <a:chExt cx="914400" cy="133961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BCF5EE9-122B-4058-F4AA-B96AB47A1A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335437" y="3336401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300DB337-2BE6-C42E-EC6D-AF3B000DA845}"/>
                    </a:ext>
                  </a:extLst>
                </p:cNvPr>
                <p:cNvSpPr txBox="1"/>
                <p:nvPr/>
              </p:nvSpPr>
              <p:spPr>
                <a:xfrm>
                  <a:off x="3535275" y="3569650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oMath>
                    </m:oMathPara>
                  </a14:m>
                  <a:endParaRPr lang="en-US" sz="2400" b="1" i="1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300DB337-2BE6-C42E-EC6D-AF3B000DA84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35275" y="3569650"/>
                  <a:ext cx="496134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E805356-F894-EB24-CD4B-E11E2D30E16D}"/>
                </a:ext>
              </a:extLst>
            </p:cNvPr>
            <p:cNvSpPr txBox="1"/>
            <p:nvPr/>
          </p:nvSpPr>
          <p:spPr>
            <a:xfrm>
              <a:off x="3439815" y="4368240"/>
              <a:ext cx="7056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2"/>
                  </a:solidFill>
                </a:rPr>
                <a:t>Alarm</a:t>
              </a:r>
            </a:p>
          </p:txBody>
        </p:sp>
      </p:grpSp>
      <p:grpSp>
        <p:nvGrpSpPr>
          <p:cNvPr id="23" name="Group 22" descr="“Maria Calls” node M">
            <a:extLst>
              <a:ext uri="{FF2B5EF4-FFF2-40B4-BE49-F238E27FC236}">
                <a16:creationId xmlns:a16="http://schemas.microsoft.com/office/drawing/2014/main" id="{E4914FD3-37A6-5BD7-EFE9-75F0768114D3}"/>
              </a:ext>
            </a:extLst>
          </p:cNvPr>
          <p:cNvGrpSpPr/>
          <p:nvPr/>
        </p:nvGrpSpPr>
        <p:grpSpPr>
          <a:xfrm>
            <a:off x="4777360" y="4967324"/>
            <a:ext cx="1140056" cy="1336928"/>
            <a:chOff x="4777360" y="4967324"/>
            <a:chExt cx="1140056" cy="1336928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99BAFFE-31E3-08D6-0FC8-DA8BF76504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878613" y="4967324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3ECFD8E0-4687-BA75-1317-823645465823}"/>
                    </a:ext>
                  </a:extLst>
                </p:cNvPr>
                <p:cNvSpPr txBox="1"/>
                <p:nvPr/>
              </p:nvSpPr>
              <p:spPr>
                <a:xfrm>
                  <a:off x="5101601" y="5212148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oMath>
                    </m:oMathPara>
                  </a14:m>
                  <a:endParaRPr lang="en-US" sz="2400" b="1" i="1" dirty="0">
                    <a:solidFill>
                      <a:schemeClr val="accent3"/>
                    </a:solidFill>
                  </a:endParaRPr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3ECFD8E0-4687-BA75-1317-82364546582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01601" y="5212148"/>
                  <a:ext cx="496134" cy="46166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B045685-9F1C-7725-6EBF-32951E68064F}"/>
                </a:ext>
              </a:extLst>
            </p:cNvPr>
            <p:cNvSpPr txBox="1"/>
            <p:nvPr/>
          </p:nvSpPr>
          <p:spPr>
            <a:xfrm>
              <a:off x="4777360" y="5996475"/>
              <a:ext cx="11400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3"/>
                  </a:solidFill>
                </a:rPr>
                <a:t>Maria Calls</a:t>
              </a:r>
            </a:p>
          </p:txBody>
        </p:sp>
      </p:grpSp>
      <p:grpSp>
        <p:nvGrpSpPr>
          <p:cNvPr id="21" name="Group 20" descr="“Jan Calls” node J">
            <a:extLst>
              <a:ext uri="{FF2B5EF4-FFF2-40B4-BE49-F238E27FC236}">
                <a16:creationId xmlns:a16="http://schemas.microsoft.com/office/drawing/2014/main" id="{265A6829-D646-B9F7-1720-28321A316672}"/>
              </a:ext>
            </a:extLst>
          </p:cNvPr>
          <p:cNvGrpSpPr/>
          <p:nvPr/>
        </p:nvGrpSpPr>
        <p:grpSpPr>
          <a:xfrm>
            <a:off x="1776734" y="4967324"/>
            <a:ext cx="949299" cy="1336928"/>
            <a:chOff x="1776734" y="4967324"/>
            <a:chExt cx="949299" cy="133692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0806FEC-BF1C-3DFF-80CA-FCFB6A01C6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792259" y="4967324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7D99F7BF-3BDE-A910-D21D-1E78C1B92DA7}"/>
                    </a:ext>
                  </a:extLst>
                </p:cNvPr>
                <p:cNvSpPr txBox="1"/>
                <p:nvPr/>
              </p:nvSpPr>
              <p:spPr>
                <a:xfrm>
                  <a:off x="2015247" y="5212148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𝑱</m:t>
                        </m:r>
                      </m:oMath>
                    </m:oMathPara>
                  </a14:m>
                  <a:endParaRPr lang="en-US" sz="2400" b="1" i="1" dirty="0">
                    <a:solidFill>
                      <a:schemeClr val="accent3"/>
                    </a:solidFill>
                  </a:endParaRP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7D99F7BF-3BDE-A910-D21D-1E78C1B92DA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5247" y="5212148"/>
                  <a:ext cx="496134" cy="461665"/>
                </a:xfrm>
                <a:prstGeom prst="rect">
                  <a:avLst/>
                </a:prstGeom>
                <a:blipFill>
                  <a:blip r:embed="rId6"/>
                  <a:stretch>
                    <a:fillRect b="-135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DD77FDF-8ECA-8BB8-BE06-E991EA9FC536}"/>
                </a:ext>
              </a:extLst>
            </p:cNvPr>
            <p:cNvSpPr txBox="1"/>
            <p:nvPr/>
          </p:nvSpPr>
          <p:spPr>
            <a:xfrm>
              <a:off x="1776734" y="5996475"/>
              <a:ext cx="9492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3"/>
                  </a:solidFill>
                </a:rPr>
                <a:t>Jan Calls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1" name="Table 30">
                <a:extLst>
                  <a:ext uri="{FF2B5EF4-FFF2-40B4-BE49-F238E27FC236}">
                    <a16:creationId xmlns:a16="http://schemas.microsoft.com/office/drawing/2014/main" id="{D5F39EB9-430E-4789-5A3D-333F1C0534A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14778846"/>
                  </p:ext>
                </p:extLst>
              </p:nvPr>
            </p:nvGraphicFramePr>
            <p:xfrm>
              <a:off x="561987" y="1636002"/>
              <a:ext cx="935166" cy="77349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4908">
                      <a:extLst>
                        <a:ext uri="{9D8B030D-6E8A-4147-A177-3AD203B41FA5}">
                          <a16:colId xmlns:a16="http://schemas.microsoft.com/office/drawing/2014/main" val="2373026643"/>
                        </a:ext>
                      </a:extLst>
                    </a:gridCol>
                    <a:gridCol w="550258">
                      <a:extLst>
                        <a:ext uri="{9D8B030D-6E8A-4147-A177-3AD203B41FA5}">
                          <a16:colId xmlns:a16="http://schemas.microsoft.com/office/drawing/2014/main" val="517511994"/>
                        </a:ext>
                      </a:extLst>
                    </a:gridCol>
                  </a:tblGrid>
                  <a:tr h="28581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2012806"/>
                      </a:ext>
                    </a:extLst>
                  </a:tr>
                  <a:tr h="22890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0.001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2410155"/>
                      </a:ext>
                    </a:extLst>
                  </a:tr>
                  <a:tr h="22890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0.999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64490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1" name="Table 30">
                <a:extLst>
                  <a:ext uri="{FF2B5EF4-FFF2-40B4-BE49-F238E27FC236}">
                    <a16:creationId xmlns:a16="http://schemas.microsoft.com/office/drawing/2014/main" id="{D5F39EB9-430E-4789-5A3D-333F1C0534A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14778846"/>
                  </p:ext>
                </p:extLst>
              </p:nvPr>
            </p:nvGraphicFramePr>
            <p:xfrm>
              <a:off x="561987" y="1636002"/>
              <a:ext cx="935166" cy="77349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4908">
                      <a:extLst>
                        <a:ext uri="{9D8B030D-6E8A-4147-A177-3AD203B41FA5}">
                          <a16:colId xmlns:a16="http://schemas.microsoft.com/office/drawing/2014/main" val="2373026643"/>
                        </a:ext>
                      </a:extLst>
                    </a:gridCol>
                    <a:gridCol w="550258">
                      <a:extLst>
                        <a:ext uri="{9D8B030D-6E8A-4147-A177-3AD203B41FA5}">
                          <a16:colId xmlns:a16="http://schemas.microsoft.com/office/drawing/2014/main" val="517511994"/>
                        </a:ext>
                      </a:extLst>
                    </a:gridCol>
                  </a:tblGrid>
                  <a:tr h="28581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3333" r="-153333" b="-1782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70455" r="-4545" b="-17826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82012806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3333" t="-121053" r="-153333" b="-1157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70455" t="-121053" r="-4545" b="-1157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2410155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3333" t="-210000" r="-153333" b="-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70455" t="-210000" r="-4545" b="-1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64490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2" name="Table 31">
                <a:extLst>
                  <a:ext uri="{FF2B5EF4-FFF2-40B4-BE49-F238E27FC236}">
                    <a16:creationId xmlns:a16="http://schemas.microsoft.com/office/drawing/2014/main" id="{4878B997-EF9D-CBAE-E5A8-3FACB2F673B2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082596" y="1712333"/>
              <a:ext cx="935166" cy="77349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4908">
                      <a:extLst>
                        <a:ext uri="{9D8B030D-6E8A-4147-A177-3AD203B41FA5}">
                          <a16:colId xmlns:a16="http://schemas.microsoft.com/office/drawing/2014/main" val="2373026643"/>
                        </a:ext>
                      </a:extLst>
                    </a:gridCol>
                    <a:gridCol w="550258">
                      <a:extLst>
                        <a:ext uri="{9D8B030D-6E8A-4147-A177-3AD203B41FA5}">
                          <a16:colId xmlns:a16="http://schemas.microsoft.com/office/drawing/2014/main" val="517511994"/>
                        </a:ext>
                      </a:extLst>
                    </a:gridCol>
                  </a:tblGrid>
                  <a:tr h="28581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2012806"/>
                      </a:ext>
                    </a:extLst>
                  </a:tr>
                  <a:tr h="22890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0.002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52410155"/>
                      </a:ext>
                    </a:extLst>
                  </a:tr>
                  <a:tr h="22890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0.998</m:t>
                                </m:r>
                              </m:oMath>
                            </m:oMathPara>
                          </a14:m>
                          <a:endParaRPr lang="en-US" sz="1000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64490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2" name="Table 31">
                <a:extLst>
                  <a:ext uri="{FF2B5EF4-FFF2-40B4-BE49-F238E27FC236}">
                    <a16:creationId xmlns:a16="http://schemas.microsoft.com/office/drawing/2014/main" id="{4878B997-EF9D-CBAE-E5A8-3FACB2F673B2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082596" y="1712333"/>
              <a:ext cx="935166" cy="77349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4908">
                      <a:extLst>
                        <a:ext uri="{9D8B030D-6E8A-4147-A177-3AD203B41FA5}">
                          <a16:colId xmlns:a16="http://schemas.microsoft.com/office/drawing/2014/main" val="2373026643"/>
                        </a:ext>
                      </a:extLst>
                    </a:gridCol>
                    <a:gridCol w="550258">
                      <a:extLst>
                        <a:ext uri="{9D8B030D-6E8A-4147-A177-3AD203B41FA5}">
                          <a16:colId xmlns:a16="http://schemas.microsoft.com/office/drawing/2014/main" val="517511994"/>
                        </a:ext>
                      </a:extLst>
                    </a:gridCol>
                  </a:tblGrid>
                  <a:tr h="28581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t="-4348" r="-145161" b="-1739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l="-70455" t="-4348" r="-2273" b="-1739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82012806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t="-126316" r="-145161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l="-70455" t="-126316" r="-2273" b="-1105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2410155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t="-215000" r="-145161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l="-70455" t="-215000" r="-2273" b="-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64490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4" name="Table 33">
                <a:extLst>
                  <a:ext uri="{FF2B5EF4-FFF2-40B4-BE49-F238E27FC236}">
                    <a16:creationId xmlns:a16="http://schemas.microsoft.com/office/drawing/2014/main" id="{E9C4B7E6-CEFE-C602-9B6D-2A297C818E2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92821702"/>
                  </p:ext>
                </p:extLst>
              </p:nvPr>
            </p:nvGraphicFramePr>
            <p:xfrm>
              <a:off x="5012523" y="3085246"/>
              <a:ext cx="2577960" cy="148336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4490">
                      <a:extLst>
                        <a:ext uri="{9D8B030D-6E8A-4147-A177-3AD203B41FA5}">
                          <a16:colId xmlns:a16="http://schemas.microsoft.com/office/drawing/2014/main" val="3213845883"/>
                        </a:ext>
                      </a:extLst>
                    </a:gridCol>
                    <a:gridCol w="644490">
                      <a:extLst>
                        <a:ext uri="{9D8B030D-6E8A-4147-A177-3AD203B41FA5}">
                          <a16:colId xmlns:a16="http://schemas.microsoft.com/office/drawing/2014/main" val="772835189"/>
                        </a:ext>
                      </a:extLst>
                    </a:gridCol>
                    <a:gridCol w="644490">
                      <a:extLst>
                        <a:ext uri="{9D8B030D-6E8A-4147-A177-3AD203B41FA5}">
                          <a16:colId xmlns:a16="http://schemas.microsoft.com/office/drawing/2014/main" val="3412981773"/>
                        </a:ext>
                      </a:extLst>
                    </a:gridCol>
                    <a:gridCol w="644490">
                      <a:extLst>
                        <a:ext uri="{9D8B030D-6E8A-4147-A177-3AD203B41FA5}">
                          <a16:colId xmlns:a16="http://schemas.microsoft.com/office/drawing/2014/main" val="2676978741"/>
                        </a:ext>
                      </a:extLst>
                    </a:gridCol>
                  </a:tblGrid>
                  <a:tr h="247227">
                    <a:tc gridSpan="2">
                      <a:txBody>
                        <a:bodyPr/>
                        <a:lstStyle/>
                        <a:p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2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64269645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oMath>
                            </m:oMathPara>
                          </a14:m>
                          <a:endParaRPr lang="en-US" sz="1000" b="1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36542732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0.95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0.05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45567268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0.94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0.06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83287263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0.29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0.71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57084436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0.001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0.999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9747108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4" name="Table 33">
                <a:extLst>
                  <a:ext uri="{FF2B5EF4-FFF2-40B4-BE49-F238E27FC236}">
                    <a16:creationId xmlns:a16="http://schemas.microsoft.com/office/drawing/2014/main" id="{E9C4B7E6-CEFE-C602-9B6D-2A297C818E2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92821702"/>
                  </p:ext>
                </p:extLst>
              </p:nvPr>
            </p:nvGraphicFramePr>
            <p:xfrm>
              <a:off x="5012523" y="3085246"/>
              <a:ext cx="2577960" cy="148336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4490">
                      <a:extLst>
                        <a:ext uri="{9D8B030D-6E8A-4147-A177-3AD203B41FA5}">
                          <a16:colId xmlns:a16="http://schemas.microsoft.com/office/drawing/2014/main" val="3213845883"/>
                        </a:ext>
                      </a:extLst>
                    </a:gridCol>
                    <a:gridCol w="644490">
                      <a:extLst>
                        <a:ext uri="{9D8B030D-6E8A-4147-A177-3AD203B41FA5}">
                          <a16:colId xmlns:a16="http://schemas.microsoft.com/office/drawing/2014/main" val="772835189"/>
                        </a:ext>
                      </a:extLst>
                    </a:gridCol>
                    <a:gridCol w="644490">
                      <a:extLst>
                        <a:ext uri="{9D8B030D-6E8A-4147-A177-3AD203B41FA5}">
                          <a16:colId xmlns:a16="http://schemas.microsoft.com/office/drawing/2014/main" val="3412981773"/>
                        </a:ext>
                      </a:extLst>
                    </a:gridCol>
                    <a:gridCol w="644490">
                      <a:extLst>
                        <a:ext uri="{9D8B030D-6E8A-4147-A177-3AD203B41FA5}">
                          <a16:colId xmlns:a16="http://schemas.microsoft.com/office/drawing/2014/main" val="2676978741"/>
                        </a:ext>
                      </a:extLst>
                    </a:gridCol>
                  </a:tblGrid>
                  <a:tr h="247227">
                    <a:tc gridSpan="2">
                      <a:txBody>
                        <a:bodyPr/>
                        <a:lstStyle/>
                        <a:p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100000" r="-1961" b="-495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64269645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t="-105263" r="-303922" b="-42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100000" t="-105263" r="-203922" b="-42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200000" t="-105263" r="-103922" b="-42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300000" t="-105263" r="-3922" b="-4210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36542732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t="-195000" r="-303922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100000" t="-195000" r="-203922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200000" t="-195000" r="-103922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300000" t="-195000" r="-3922" b="-3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45567268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t="-295000" r="-30392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100000" t="-295000" r="-20392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200000" t="-295000" r="-10392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300000" t="-295000" r="-3922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83287263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t="-415789" r="-303922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100000" t="-415789" r="-203922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200000" t="-415789" r="-103922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300000" t="-415789" r="-3922" b="-1105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57084436"/>
                      </a:ext>
                    </a:extLst>
                  </a:tr>
                  <a:tr h="24722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t="-490000" r="-303922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100000" t="-490000" r="-203922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200000" t="-490000" r="-103922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300000" t="-490000" r="-3922" b="-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9747108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6" name="Table 35">
                <a:extLst>
                  <a:ext uri="{FF2B5EF4-FFF2-40B4-BE49-F238E27FC236}">
                    <a16:creationId xmlns:a16="http://schemas.microsoft.com/office/drawing/2014/main" id="{42397BC4-0CC6-D6AA-190D-87E7AA6D523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79346342"/>
                  </p:ext>
                </p:extLst>
              </p:nvPr>
            </p:nvGraphicFramePr>
            <p:xfrm>
              <a:off x="352048" y="4927314"/>
              <a:ext cx="1220304" cy="10313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6768">
                      <a:extLst>
                        <a:ext uri="{9D8B030D-6E8A-4147-A177-3AD203B41FA5}">
                          <a16:colId xmlns:a16="http://schemas.microsoft.com/office/drawing/2014/main" val="2372495364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1362174146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3279669880"/>
                        </a:ext>
                      </a:extLst>
                    </a:gridCol>
                  </a:tblGrid>
                  <a:tr h="257833">
                    <a:tc>
                      <a:txBody>
                        <a:bodyPr/>
                        <a:lstStyle/>
                        <a:p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2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𝑱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41937881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oMath>
                            </m:oMathPara>
                          </a14:m>
                          <a:endParaRPr lang="en-US" sz="1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39297432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0.1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52829860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0.05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0.95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356948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6" name="Table 35">
                <a:extLst>
                  <a:ext uri="{FF2B5EF4-FFF2-40B4-BE49-F238E27FC236}">
                    <a16:creationId xmlns:a16="http://schemas.microsoft.com/office/drawing/2014/main" id="{42397BC4-0CC6-D6AA-190D-87E7AA6D523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79346342"/>
                  </p:ext>
                </p:extLst>
              </p:nvPr>
            </p:nvGraphicFramePr>
            <p:xfrm>
              <a:off x="352048" y="4927314"/>
              <a:ext cx="1220304" cy="10313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6768">
                      <a:extLst>
                        <a:ext uri="{9D8B030D-6E8A-4147-A177-3AD203B41FA5}">
                          <a16:colId xmlns:a16="http://schemas.microsoft.com/office/drawing/2014/main" val="2372495364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1362174146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3279669880"/>
                        </a:ext>
                      </a:extLst>
                    </a:gridCol>
                  </a:tblGrid>
                  <a:tr h="257833">
                    <a:tc>
                      <a:txBody>
                        <a:bodyPr/>
                        <a:lstStyle/>
                        <a:p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50769" r="-3077" b="-300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41937881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3125" t="-100000" r="-209375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100000" t="-100000" r="-103030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206250" t="-100000" r="-6250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9297432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3125" t="-210000" r="-209375" b="-1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100000" t="-210000" r="-103030" b="-1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206250" t="-210000" r="-6250" b="-11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52829860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3125" t="-295238" r="-209375" b="-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100000" t="-295238" r="-103030" b="-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206250" t="-295238" r="-6250" b="-47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356948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7" name="Table 36">
                <a:extLst>
                  <a:ext uri="{FF2B5EF4-FFF2-40B4-BE49-F238E27FC236}">
                    <a16:creationId xmlns:a16="http://schemas.microsoft.com/office/drawing/2014/main" id="{42605272-7AAF-7C2A-04FD-6589A3CD3BA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6821740"/>
                  </p:ext>
                </p:extLst>
              </p:nvPr>
            </p:nvGraphicFramePr>
            <p:xfrm>
              <a:off x="6016001" y="4905065"/>
              <a:ext cx="1220304" cy="10313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6768">
                      <a:extLst>
                        <a:ext uri="{9D8B030D-6E8A-4147-A177-3AD203B41FA5}">
                          <a16:colId xmlns:a16="http://schemas.microsoft.com/office/drawing/2014/main" val="2372495364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1362174146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3279669880"/>
                        </a:ext>
                      </a:extLst>
                    </a:gridCol>
                  </a:tblGrid>
                  <a:tr h="257833">
                    <a:tc>
                      <a:txBody>
                        <a:bodyPr/>
                        <a:lstStyle/>
                        <a:p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2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𝑴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000" b="1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41937881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oMath>
                            </m:oMathPara>
                          </a14:m>
                          <a:endParaRPr lang="en-US" sz="1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39297432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true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0.7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0.3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52829860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false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0.01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0.99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356948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7" name="Table 36">
                <a:extLst>
                  <a:ext uri="{FF2B5EF4-FFF2-40B4-BE49-F238E27FC236}">
                    <a16:creationId xmlns:a16="http://schemas.microsoft.com/office/drawing/2014/main" id="{42605272-7AAF-7C2A-04FD-6589A3CD3BA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6821740"/>
                  </p:ext>
                </p:extLst>
              </p:nvPr>
            </p:nvGraphicFramePr>
            <p:xfrm>
              <a:off x="6016001" y="4905065"/>
              <a:ext cx="1220304" cy="10313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6768">
                      <a:extLst>
                        <a:ext uri="{9D8B030D-6E8A-4147-A177-3AD203B41FA5}">
                          <a16:colId xmlns:a16="http://schemas.microsoft.com/office/drawing/2014/main" val="2372495364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1362174146"/>
                        </a:ext>
                      </a:extLst>
                    </a:gridCol>
                    <a:gridCol w="406768">
                      <a:extLst>
                        <a:ext uri="{9D8B030D-6E8A-4147-A177-3AD203B41FA5}">
                          <a16:colId xmlns:a16="http://schemas.microsoft.com/office/drawing/2014/main" val="3279669880"/>
                        </a:ext>
                      </a:extLst>
                    </a:gridCol>
                  </a:tblGrid>
                  <a:tr h="257833">
                    <a:tc>
                      <a:txBody>
                        <a:bodyPr/>
                        <a:lstStyle/>
                        <a:p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50769" t="-4762" r="-3077" b="-295238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41937881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3125" t="-110000" r="-209375" b="-2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100000" t="-110000" r="-103030" b="-2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206250" t="-110000" r="-6250" b="-21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9297432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3125" t="-200000" r="-209375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100000" t="-200000" r="-10303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206250" t="-200000" r="-6250" b="-1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52829860"/>
                      </a:ext>
                    </a:extLst>
                  </a:tr>
                  <a:tr h="25783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3125" t="-315000" r="-209375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100000" t="-315000" r="-103030" b="-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206250" t="-315000" r="-6250" b="-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356948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ABE60D0A-CD14-C021-AFA4-34E000103606}"/>
                  </a:ext>
                </a:extLst>
              </p:cNvPr>
              <p:cNvSpPr/>
              <p:nvPr/>
            </p:nvSpPr>
            <p:spPr>
              <a:xfrm>
                <a:off x="8233920" y="3826927"/>
                <a:ext cx="3249553" cy="741681"/>
              </a:xfrm>
              <a:prstGeom prst="roundRect">
                <a:avLst>
                  <a:gd name="adj" fmla="val 11384"/>
                </a:avLst>
              </a:prstGeom>
              <a:noFill/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What about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𝑷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𝑩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𝒆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𝒋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𝒎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</mc:Choice>
        <mc:Fallback xmlns=""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ABE60D0A-CD14-C021-AFA4-34E0001036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3920" y="3826927"/>
                <a:ext cx="3249553" cy="741681"/>
              </a:xfrm>
              <a:prstGeom prst="roundRect">
                <a:avLst>
                  <a:gd name="adj" fmla="val 11384"/>
                </a:avLst>
              </a:prstGeom>
              <a:blipFill>
                <a:blip r:embed="rId13"/>
                <a:stretch>
                  <a:fillRect/>
                </a:stretch>
              </a:blipFill>
              <a:ln w="38100">
                <a:solidFill>
                  <a:schemeClr val="accent4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Picture 28" descr="Illustration of a room with a green wall. An alarm is sounding while a robot can be seen entering through the window. A tear in the floor suggests an earthquake. Two people, Jan and Maria, are drawn talking on the phone.">
            <a:extLst>
              <a:ext uri="{FF2B5EF4-FFF2-40B4-BE49-F238E27FC236}">
                <a16:creationId xmlns:a16="http://schemas.microsoft.com/office/drawing/2014/main" id="{65610250-558D-C3C3-6DED-7DF254CE799E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8454130" y="1431831"/>
            <a:ext cx="2809133" cy="188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9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5DBAE-2F44-295B-A155-159DDF159C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232766-7746-2DD7-7347-F864637B6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2A06076-620B-1F66-6CB0-B63FCF3822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24359" y="3768662"/>
            <a:ext cx="3043333" cy="2259013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b="1" dirty="0">
                <a:solidFill>
                  <a:schemeClr val="accent2"/>
                </a:solidFill>
              </a:rPr>
              <a:t>Test 1 </a:t>
            </a:r>
            <a:r>
              <a:rPr lang="en-US" dirty="0"/>
              <a:t>scores released, regrade requests due tomorrow</a:t>
            </a:r>
          </a:p>
          <a:p>
            <a:pPr>
              <a:buClr>
                <a:schemeClr val="tx1"/>
              </a:buClr>
            </a:pPr>
            <a:r>
              <a:rPr lang="en-US" dirty="0"/>
              <a:t>Complete the </a:t>
            </a:r>
            <a:r>
              <a:rPr lang="en-US" b="1" dirty="0">
                <a:solidFill>
                  <a:schemeClr val="accent2"/>
                </a:solidFill>
              </a:rPr>
              <a:t>Mid-Quarter Feedback</a:t>
            </a:r>
            <a:r>
              <a:rPr lang="en-US" dirty="0"/>
              <a:t> survey!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435079F-CE98-A269-61B2-F74BFA6D95E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45511" y="3762440"/>
            <a:ext cx="3319965" cy="2259013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b="1" dirty="0">
                <a:solidFill>
                  <a:schemeClr val="accent3"/>
                </a:solidFill>
              </a:rPr>
              <a:t>Homework 2 </a:t>
            </a:r>
            <a:r>
              <a:rPr lang="en-US" dirty="0">
                <a:latin typeface="+mj-lt"/>
              </a:rPr>
              <a:t>due</a:t>
            </a:r>
            <a:r>
              <a:rPr lang="en-US" dirty="0"/>
              <a:t> tomorrow (7.23)</a:t>
            </a:r>
          </a:p>
          <a:p>
            <a:pPr>
              <a:buClr>
                <a:schemeClr val="tx1"/>
              </a:buClr>
            </a:pPr>
            <a:r>
              <a:rPr lang="en-US" b="1" dirty="0">
                <a:solidFill>
                  <a:schemeClr val="accent3"/>
                </a:solidFill>
              </a:rPr>
              <a:t>Project 3 </a:t>
            </a:r>
            <a:r>
              <a:rPr lang="en-US" b="1" dirty="0">
                <a:latin typeface="Avenir Next Demi Bold" panose="020B0503020202020204" pitchFamily="34" charset="0"/>
              </a:rPr>
              <a:t>due</a:t>
            </a:r>
            <a:r>
              <a:rPr lang="en-US" dirty="0"/>
              <a:t> next Thursday (7.30)</a:t>
            </a:r>
          </a:p>
          <a:p>
            <a:pPr marL="0" indent="0">
              <a:buClr>
                <a:schemeClr val="tx1"/>
              </a:buClr>
              <a:buNone/>
            </a:pPr>
            <a:endParaRPr lang="en-US" b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662D48-429A-BE0A-ED5A-EC012FABD3A8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497159" y="6356350"/>
            <a:ext cx="2743200" cy="365125"/>
          </a:xfrm>
        </p:spPr>
        <p:txBody>
          <a:bodyPr/>
          <a:lstStyle/>
          <a:p>
            <a:r>
              <a:rPr lang="en-US" dirty="0"/>
              <a:t>CSE 473</a:t>
            </a:r>
          </a:p>
        </p:txBody>
      </p:sp>
      <p:pic>
        <p:nvPicPr>
          <p:cNvPr id="9" name="Picture 2" descr="Illustration of a robot holding a clipboard with its back turned">
            <a:extLst>
              <a:ext uri="{FF2B5EF4-FFF2-40B4-BE49-F238E27FC236}">
                <a16:creationId xmlns:a16="http://schemas.microsoft.com/office/drawing/2014/main" id="{3530B264-99D7-642F-0118-9E9B1F334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6" t="47968" r="37446"/>
          <a:stretch>
            <a:fillRect/>
          </a:stretch>
        </p:blipFill>
        <p:spPr bwMode="auto">
          <a:xfrm flipH="1">
            <a:off x="8357144" y="1771233"/>
            <a:ext cx="2470764" cy="3315534"/>
          </a:xfrm>
          <a:prstGeom prst="rect">
            <a:avLst/>
          </a:prstGeom>
          <a:noFill/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2C7F413-3057-84C0-A8D4-309866A75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65477" y="1606062"/>
            <a:ext cx="773723" cy="9964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Mid-Quarter Feedback Survey QR Code: https://forms.gle/KH3JMY9booDNjA5P8">
            <a:extLst>
              <a:ext uri="{FF2B5EF4-FFF2-40B4-BE49-F238E27FC236}">
                <a16:creationId xmlns:a16="http://schemas.microsoft.com/office/drawing/2014/main" id="{FB906213-F998-46DE-4306-9E7951048F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3" y="2546"/>
            <a:ext cx="1965150" cy="19651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36C3228-DA08-5B8B-2099-35504C0C7005}"/>
              </a:ext>
            </a:extLst>
          </p:cNvPr>
          <p:cNvSpPr txBox="1"/>
          <p:nvPr/>
        </p:nvSpPr>
        <p:spPr>
          <a:xfrm>
            <a:off x="1973153" y="162458"/>
            <a:ext cx="2355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Mid-Quarter Feedback Survey </a:t>
            </a:r>
            <a:r>
              <a:rPr lang="en-US" b="1" dirty="0">
                <a:solidFill>
                  <a:schemeClr val="accent2"/>
                </a:solidFill>
                <a:sym typeface="Wingdings" pitchFamily="2" charset="2"/>
              </a:rPr>
              <a:t>:)</a:t>
            </a:r>
            <a:endParaRPr lang="en-US" b="1" dirty="0">
              <a:solidFill>
                <a:schemeClr val="accent2"/>
              </a:solidFill>
            </a:endParaRPr>
          </a:p>
        </p:txBody>
      </p:sp>
      <p:cxnSp>
        <p:nvCxnSpPr>
          <p:cNvPr id="16" name="Elbow Connector 15">
            <a:extLst>
              <a:ext uri="{FF2B5EF4-FFF2-40B4-BE49-F238E27FC236}">
                <a16:creationId xmlns:a16="http://schemas.microsoft.com/office/drawing/2014/main" id="{F8550AB0-91DB-4706-9878-A0D208683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1" idx="2"/>
          </p:cNvCxnSpPr>
          <p:nvPr/>
        </p:nvCxnSpPr>
        <p:spPr>
          <a:xfrm rot="5400000">
            <a:off x="2295161" y="486781"/>
            <a:ext cx="533874" cy="1177890"/>
          </a:xfrm>
          <a:prstGeom prst="bentConnector2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2857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7876E-68DE-A87F-6363-294FFF4D2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90EECB-EB1E-2464-A26F-674ACB5EA6F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6E66D4-A270-3FE9-44B5-25832B143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20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696F296-8991-8E3F-CC48-8D6016692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(2)</a:t>
            </a:r>
          </a:p>
        </p:txBody>
      </p:sp>
    </p:spTree>
    <p:extLst>
      <p:ext uri="{BB962C8B-B14F-4D97-AF65-F5344CB8AC3E}">
        <p14:creationId xmlns:p14="http://schemas.microsoft.com/office/powerpoint/2010/main" val="34665793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7312F-F972-C47A-19FD-189F6C7AE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Sparse Bayes Nets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E0C9BD1-68DA-3230-9D38-2DC266F7C46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Suppose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variables</a:t>
                </a:r>
              </a:p>
              <a:p>
                <a:pPr lvl="1"/>
                <a:r>
                  <a:rPr lang="en-US" dirty="0"/>
                  <a:t>Maximum range size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Maximum number of parents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US" dirty="0"/>
              </a:p>
              <a:p>
                <a:r>
                  <a:rPr lang="en-US" dirty="0"/>
                  <a:t>Full Joint Distribution: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Bayes Net: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dirty="0"/>
                  <a:t>)</a:t>
                </a:r>
              </a:p>
              <a:p>
                <a:pPr lvl="1"/>
                <a:r>
                  <a:rPr lang="en-US" dirty="0"/>
                  <a:t>Linear scaling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as long as causal structure is local </a:t>
                </a:r>
              </a:p>
              <a:p>
                <a:r>
                  <a:rPr lang="en-US" dirty="0"/>
                  <a:t>Often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≪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E0C9BD1-68DA-3230-9D38-2DC266F7C4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374241-3A7F-E1A3-B78C-08935C21395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C7FBBB-0197-C6F9-22A3-22FB0AF49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21</a:t>
            </a:fld>
            <a:endParaRPr lang="en-US"/>
          </a:p>
        </p:txBody>
      </p:sp>
      <p:pic>
        <p:nvPicPr>
          <p:cNvPr id="6" name="Picture 5" descr="Illustration of a brown box with the warning label “Warning: This Bayes Net contains Independence Assumptions!”">
            <a:extLst>
              <a:ext uri="{FF2B5EF4-FFF2-40B4-BE49-F238E27FC236}">
                <a16:creationId xmlns:a16="http://schemas.microsoft.com/office/drawing/2014/main" id="{B2F21FE2-23CA-3070-A8E7-DE82A22220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706" y="1978364"/>
            <a:ext cx="3444707" cy="2865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96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6ACAA-8A17-8D52-7A58-99FB919F1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Bayes Net Semantics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18DBD3F-94EE-9D7B-98FB-116855B6463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Bayes nets encode joint distributions as products of conditional distributions on each variable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∏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parents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Compare with chain rule: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∏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Assume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sorted in topological order, so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parents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⊆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Therefore, bayes net asserts the conditional independence:</a:t>
                </a:r>
              </a:p>
              <a:p>
                <a:pPr lvl="1"/>
                <a:endParaRPr lang="en-US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parents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18DBD3F-94EE-9D7B-98FB-116855B646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7" t="-11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1486C5-5F61-6A05-EB5E-0F91B96E33E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316623-2BAE-0EAB-C396-DA0FB08D0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903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9CA54-0CFA-DEAD-9E73-76A5C80AF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8A9EDC-2340-F74C-24C7-FE68B4729EA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1E368D-6013-080D-52F7-4958B3638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E93A10D-49A2-6A2D-456C-22CA1C025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(3)</a:t>
            </a:r>
          </a:p>
        </p:txBody>
      </p:sp>
    </p:spTree>
    <p:extLst>
      <p:ext uri="{BB962C8B-B14F-4D97-AF65-F5344CB8AC3E}">
        <p14:creationId xmlns:p14="http://schemas.microsoft.com/office/powerpoint/2010/main" val="41325893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8B85FCE-63C9-00D9-DA5E-C735F8290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Conditional Independence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7FFA9BB-869E-D9AF-CEC5-715E1A0DCF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/>
              <a:t>Every variable is conditionally independent of its non-descendants, given its parents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D709E5-DF6E-A105-549C-9803FDC58F0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99DDD3-D877-F032-B75B-697E96634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24</a:t>
            </a:fld>
            <a:endParaRPr lang="en-US"/>
          </a:p>
        </p:txBody>
      </p:sp>
      <p:pic>
        <p:nvPicPr>
          <p:cNvPr id="8" name="Picture 7" descr="nondescendants.eps">
            <a:extLst>
              <a:ext uri="{FF2B5EF4-FFF2-40B4-BE49-F238E27FC236}">
                <a16:creationId xmlns:a16="http://schemas.microsoft.com/office/drawing/2014/main" id="{65C06EE6-3400-E0E4-8D12-1835B1708A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078" y="2322900"/>
            <a:ext cx="4753841" cy="387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2925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7F60F-7184-8547-BB99-B1C2ED616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Markov Blanket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3F5AFA-5BAC-A76E-4FFC-25A61E126D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6944651" cy="4606139"/>
          </a:xfrm>
        </p:spPr>
        <p:txBody>
          <a:bodyPr/>
          <a:lstStyle/>
          <a:p>
            <a:r>
              <a:rPr lang="en-US" dirty="0"/>
              <a:t>Compare with Markov Assumption</a:t>
            </a:r>
          </a:p>
          <a:p>
            <a:pPr lvl="1"/>
            <a:r>
              <a:rPr lang="en-US" dirty="0"/>
              <a:t>“The future is independent of the past, given the present”</a:t>
            </a:r>
          </a:p>
          <a:p>
            <a:r>
              <a:rPr lang="en-US" dirty="0"/>
              <a:t>Similar Formulation</a:t>
            </a:r>
          </a:p>
          <a:p>
            <a:pPr lvl="1">
              <a:buClr>
                <a:schemeClr val="tx1"/>
              </a:buClr>
            </a:pPr>
            <a:r>
              <a:rPr lang="en-US" b="1" dirty="0">
                <a:solidFill>
                  <a:schemeClr val="accent1"/>
                </a:solidFill>
              </a:rPr>
              <a:t>Markov blanket </a:t>
            </a:r>
            <a:r>
              <a:rPr lang="en-US" dirty="0"/>
              <a:t>consists of a node’s parents, children, and children’s other parents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Every variable is conditionally independent of all other variables, given its Markov blanket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45375-769D-4634-8C07-F3591958D27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E451E4-D4EA-ECC4-646A-3A61A84CD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25</a:t>
            </a:fld>
            <a:endParaRPr lang="en-US" dirty="0"/>
          </a:p>
        </p:txBody>
      </p:sp>
      <p:pic>
        <p:nvPicPr>
          <p:cNvPr id="6" name="Picture 5" descr="markov-blanket.eps">
            <a:extLst>
              <a:ext uri="{FF2B5EF4-FFF2-40B4-BE49-F238E27FC236}">
                <a16:creationId xmlns:a16="http://schemas.microsoft.com/office/drawing/2014/main" id="{9BA067C0-8A1D-18A1-C32C-349B8677F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648" y="1755557"/>
            <a:ext cx="3920583" cy="366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890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51E5EA-FEEA-FA3A-B129-97E0FAE17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E93168-24FC-C9A1-89D0-ACB3C863D8B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CECF57-6E11-8EBA-9978-B267DAC49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26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997684-7123-0B4A-0D27-7E9F0692A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(4)</a:t>
            </a:r>
          </a:p>
        </p:txBody>
      </p:sp>
    </p:spTree>
    <p:extLst>
      <p:ext uri="{BB962C8B-B14F-4D97-AF65-F5344CB8AC3E}">
        <p14:creationId xmlns:p14="http://schemas.microsoft.com/office/powerpoint/2010/main" val="14110601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CAF0E2F-9D78-D5FC-7227-2FC0716DE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5" idx="6"/>
            <a:endCxn id="9" idx="2"/>
          </p:cNvCxnSpPr>
          <p:nvPr/>
        </p:nvCxnSpPr>
        <p:spPr>
          <a:xfrm>
            <a:off x="6553200" y="3213776"/>
            <a:ext cx="13208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D8C9DE8-B706-B09B-E220-9FB6FE437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2" idx="6"/>
            <a:endCxn id="15" idx="2"/>
          </p:cNvCxnSpPr>
          <p:nvPr/>
        </p:nvCxnSpPr>
        <p:spPr>
          <a:xfrm>
            <a:off x="4318000" y="3213776"/>
            <a:ext cx="13208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id="{4DF6E1C8-FEB3-25D4-B542-39AD530BBEE2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𝑿</m:t>
                    </m:r>
                  </m:oMath>
                </a14:m>
                <a:r>
                  <a:rPr lang="en-US" dirty="0"/>
                  <a:t> independent of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𝒁</m:t>
                    </m:r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id="{4DF6E1C8-FEB3-25D4-B542-39AD530BBEE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3333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F1DEF5-08EA-B77C-19C1-B65305C3E7E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E0F3C2-AF7E-105B-F615-76C27E73B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27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C1ECCCC-4339-3F8F-D1B1-5F78B1274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874000" y="2756576"/>
            <a:ext cx="914400" cy="914400"/>
            <a:chOff x="5638800" y="1392888"/>
            <a:chExt cx="914400" cy="9144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A88B3A1-2680-602E-9C1A-17D03ABE88F1}"/>
                </a:ext>
              </a:extLst>
            </p:cNvPr>
            <p:cNvSpPr/>
            <p:nvPr/>
          </p:nvSpPr>
          <p:spPr>
            <a:xfrm>
              <a:off x="5638800" y="1392888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B11D7A48-4940-72A8-D5AC-1661635D6885}"/>
                    </a:ext>
                  </a:extLst>
                </p:cNvPr>
                <p:cNvSpPr txBox="1"/>
                <p:nvPr/>
              </p:nvSpPr>
              <p:spPr>
                <a:xfrm>
                  <a:off x="5861788" y="1637712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oMath>
                    </m:oMathPara>
                  </a14:m>
                  <a:endParaRPr lang="en-US" sz="2400" b="1" i="1" dirty="0">
                    <a:solidFill>
                      <a:schemeClr val="accent3"/>
                    </a:solidFill>
                  </a:endParaRP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B11D7A48-4940-72A8-D5AC-1661635D688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61788" y="1637712"/>
                  <a:ext cx="496134" cy="46166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B229984-13DD-8491-177F-42FB56458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03600" y="2756576"/>
            <a:ext cx="914400" cy="914400"/>
            <a:chOff x="5638800" y="1392888"/>
            <a:chExt cx="914400" cy="9144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BFE343E-90A7-4A9F-250F-207A5D31B7C4}"/>
                </a:ext>
              </a:extLst>
            </p:cNvPr>
            <p:cNvSpPr/>
            <p:nvPr/>
          </p:nvSpPr>
          <p:spPr>
            <a:xfrm>
              <a:off x="5638800" y="1392888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C07E44B1-CB11-2819-9AE6-7BC811739762}"/>
                    </a:ext>
                  </a:extLst>
                </p:cNvPr>
                <p:cNvSpPr txBox="1"/>
                <p:nvPr/>
              </p:nvSpPr>
              <p:spPr>
                <a:xfrm>
                  <a:off x="5861788" y="1637712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oMath>
                    </m:oMathPara>
                  </a14:m>
                  <a:endParaRPr lang="en-US" sz="2400" b="1" i="1" dirty="0">
                    <a:solidFill>
                      <a:schemeClr val="accent4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C07E44B1-CB11-2819-9AE6-7BC81173976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61788" y="1637712"/>
                  <a:ext cx="496134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8281D83-3977-0D18-B553-37172A2C4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638800" y="2756576"/>
            <a:ext cx="914400" cy="914400"/>
            <a:chOff x="5638800" y="1392888"/>
            <a:chExt cx="914400" cy="9144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6F87EEE-3E64-EC11-CDA8-B1136175DB53}"/>
                </a:ext>
              </a:extLst>
            </p:cNvPr>
            <p:cNvSpPr/>
            <p:nvPr/>
          </p:nvSpPr>
          <p:spPr>
            <a:xfrm>
              <a:off x="5638800" y="1392888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70970D8E-09A0-5379-E741-4F6D87971EDD}"/>
                    </a:ext>
                  </a:extLst>
                </p:cNvPr>
                <p:cNvSpPr txBox="1"/>
                <p:nvPr/>
              </p:nvSpPr>
              <p:spPr>
                <a:xfrm>
                  <a:off x="5861788" y="1637712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𝒀</m:t>
                        </m:r>
                      </m:oMath>
                    </m:oMathPara>
                  </a14:m>
                  <a:endParaRPr lang="en-US" sz="2400" b="1" i="1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70970D8E-09A0-5379-E741-4F6D87971ED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61788" y="1637712"/>
                  <a:ext cx="496134" cy="46166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63E13A06-6788-6933-A5DB-5FD20031B696}"/>
                  </a:ext>
                </a:extLst>
              </p:cNvPr>
              <p:cNvSpPr/>
              <p:nvPr/>
            </p:nvSpPr>
            <p:spPr>
              <a:xfrm>
                <a:off x="4419921" y="4409887"/>
                <a:ext cx="3352158" cy="1124027"/>
              </a:xfrm>
              <a:prstGeom prst="roundRect">
                <a:avLst>
                  <a:gd name="adj" fmla="val 6820"/>
                </a:avLst>
              </a:prstGeom>
              <a:noFill/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𝑿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𝒁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| 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𝒀</m:t>
                    </m:r>
                  </m:oMath>
                </a14:m>
                <a:r>
                  <a:rPr lang="en-US" b="1" dirty="0">
                    <a:solidFill>
                      <a:schemeClr val="tx1"/>
                    </a:solidFill>
                  </a:rPr>
                  <a:t> </a:t>
                </a:r>
                <a:br>
                  <a:rPr lang="en-US" dirty="0">
                    <a:solidFill>
                      <a:schemeClr val="tx1"/>
                    </a:solidFill>
                  </a:rPr>
                </a:br>
                <a:br>
                  <a:rPr lang="en-US" dirty="0">
                    <a:solidFill>
                      <a:schemeClr val="tx1"/>
                    </a:solidFill>
                  </a:rPr>
                </a:br>
                <a:r>
                  <a:rPr lang="en-US" sz="1400" i="1" dirty="0">
                    <a:solidFill>
                      <a:schemeClr val="tx1"/>
                    </a:solidFill>
                  </a:rPr>
                  <a:t>(not absolute independence)</a:t>
                </a:r>
              </a:p>
            </p:txBody>
          </p:sp>
        </mc:Choice>
        <mc:Fallback xmlns=""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63E13A06-6788-6933-A5DB-5FD20031B6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921" y="4409887"/>
                <a:ext cx="3352158" cy="1124027"/>
              </a:xfrm>
              <a:prstGeom prst="roundRect">
                <a:avLst>
                  <a:gd name="adj" fmla="val 6820"/>
                </a:avLst>
              </a:prstGeom>
              <a:blipFill>
                <a:blip r:embed="rId6"/>
                <a:stretch>
                  <a:fillRect/>
                </a:stretch>
              </a:blipFill>
              <a:ln w="38100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077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DB111-048D-00BF-7007-E5066E04F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CFD1E90-30E2-5051-8A87-1285EFD86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945" y="1598594"/>
            <a:ext cx="10074109" cy="1161039"/>
          </a:xfrm>
        </p:spPr>
        <p:txBody>
          <a:bodyPr>
            <a:normAutofit/>
          </a:bodyPr>
          <a:lstStyle/>
          <a:p>
            <a:r>
              <a:rPr lang="en-US" dirty="0"/>
              <a:t>absolute independence?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907477-600D-EA2F-B921-DFA0C23C01C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5D40AD-15D1-776E-8B12-1F50A3216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28</a:t>
            </a:fld>
            <a:endParaRPr lang="en-US"/>
          </a:p>
        </p:txBody>
      </p:sp>
      <p:pic>
        <p:nvPicPr>
          <p:cNvPr id="2" name="Picture 1" descr="Illustration of a red book cover with the title “Conditional Independence in 3 Easy Steps!”">
            <a:extLst>
              <a:ext uri="{FF2B5EF4-FFF2-40B4-BE49-F238E27FC236}">
                <a16:creationId xmlns:a16="http://schemas.microsoft.com/office/drawing/2014/main" id="{6BA9103F-EF4D-11F3-1633-7A5DA71E75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926" y="2834528"/>
            <a:ext cx="4290145" cy="27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9724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 descr="Illustration of three robot orbs forming a ‘common effect’ triple The nodes X and Y, representing rain and there being a ballgame, respectively, both have arcs connecting to the node Z, representing traffic.">
            <a:extLst>
              <a:ext uri="{FF2B5EF4-FFF2-40B4-BE49-F238E27FC236}">
                <a16:creationId xmlns:a16="http://schemas.microsoft.com/office/drawing/2014/main" id="{8EE63791-C673-F865-1D4C-25A6AB6950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858" y="1943880"/>
            <a:ext cx="2056341" cy="260419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2C9EF748-C237-47D3-210B-FA9ECB148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Node Triples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BAC244-72A0-D5DB-40C0-50C73712C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244821"/>
            <a:ext cx="11197683" cy="665259"/>
          </a:xfrm>
        </p:spPr>
        <p:txBody>
          <a:bodyPr/>
          <a:lstStyle/>
          <a:p>
            <a:pPr marL="0" indent="0" algn="ctr">
              <a:buNone/>
            </a:pPr>
            <a:r>
              <a:rPr lang="en-US" b="1" i="1" dirty="0"/>
              <a:t>How can three nodes be arranged?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9026C2-DF24-6569-6279-A831A029D0E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209EAA-9AD7-DB65-8344-7867399D6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29</a:t>
            </a:fld>
            <a:endParaRPr lang="en-US"/>
          </a:p>
        </p:txBody>
      </p:sp>
      <p:pic>
        <p:nvPicPr>
          <p:cNvPr id="7" name="Picture 6" descr="Illustration of three robot orbs forming a ‘causal chain’ triple. The node X, representing pressure, influences Y, representing rain, which influences Z, representing traffic.">
            <a:extLst>
              <a:ext uri="{FF2B5EF4-FFF2-40B4-BE49-F238E27FC236}">
                <a16:creationId xmlns:a16="http://schemas.microsoft.com/office/drawing/2014/main" id="{7A6A5DA9-4988-D6F1-EAE6-EC5D02AE8F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86" y="2724519"/>
            <a:ext cx="3255588" cy="1427480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04E8C92-BDB3-DD0C-8CA2-645934BDF806}"/>
              </a:ext>
            </a:extLst>
          </p:cNvPr>
          <p:cNvSpPr/>
          <p:nvPr/>
        </p:nvSpPr>
        <p:spPr>
          <a:xfrm>
            <a:off x="1227620" y="4788124"/>
            <a:ext cx="1798320" cy="56896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Causal Chain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F24A9C7-ECDB-0C28-B334-54DDEEFC3D81}"/>
                  </a:ext>
                </a:extLst>
              </p:cNvPr>
              <p:cNvSpPr txBox="1"/>
              <p:nvPr/>
            </p:nvSpPr>
            <p:spPr>
              <a:xfrm>
                <a:off x="253318" y="5630689"/>
                <a:ext cx="37469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F24A9C7-ECDB-0C28-B334-54DDEEFC3D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318" y="5630689"/>
                <a:ext cx="3746923" cy="369332"/>
              </a:xfrm>
              <a:prstGeom prst="rect">
                <a:avLst/>
              </a:prstGeom>
              <a:blipFill>
                <a:blip r:embed="rId4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B93D117-6372-CB05-493A-1C47CC393DBE}"/>
              </a:ext>
            </a:extLst>
          </p:cNvPr>
          <p:cNvSpPr/>
          <p:nvPr/>
        </p:nvSpPr>
        <p:spPr>
          <a:xfrm>
            <a:off x="5082539" y="4788124"/>
            <a:ext cx="2026920" cy="56896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Common Cause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F47EB9B-BEC4-203B-F1F0-735390443AD8}"/>
                  </a:ext>
                </a:extLst>
              </p:cNvPr>
              <p:cNvSpPr txBox="1"/>
              <p:nvPr/>
            </p:nvSpPr>
            <p:spPr>
              <a:xfrm>
                <a:off x="4227346" y="5629927"/>
                <a:ext cx="37373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F47EB9B-BEC4-203B-F1F0-735390443A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7346" y="5629927"/>
                <a:ext cx="3737305" cy="369332"/>
              </a:xfrm>
              <a:prstGeom prst="rect">
                <a:avLst/>
              </a:prstGeom>
              <a:blipFill>
                <a:blip r:embed="rId5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 descr="Illustration of three robot orbs forming a ‘common cause’ triple. The node Y, representing a class project being due, influences X, representing submission times, and Z, representing computer lab occupancy.">
            <a:extLst>
              <a:ext uri="{FF2B5EF4-FFF2-40B4-BE49-F238E27FC236}">
                <a16:creationId xmlns:a16="http://schemas.microsoft.com/office/drawing/2014/main" id="{140824F8-F59D-215D-7AF0-14FD855481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829" y="2074956"/>
            <a:ext cx="2056341" cy="24731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53B4285-1B5D-3A02-7DD1-2D441D44377C}"/>
                  </a:ext>
                </a:extLst>
              </p:cNvPr>
              <p:cNvSpPr txBox="1"/>
              <p:nvPr/>
            </p:nvSpPr>
            <p:spPr>
              <a:xfrm>
                <a:off x="791756" y="4045007"/>
                <a:ext cx="35458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400" b="1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𝑿</m:t>
                      </m:r>
                    </m:oMath>
                  </m:oMathPara>
                </a14:m>
                <a:endParaRPr lang="en-US" sz="1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53B4285-1B5D-3A02-7DD1-2D441D4437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756" y="4045007"/>
                <a:ext cx="354584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0FDA00C-914F-24C1-7453-A23408042BAD}"/>
                  </a:ext>
                </a:extLst>
              </p:cNvPr>
              <p:cNvSpPr txBox="1"/>
              <p:nvPr/>
            </p:nvSpPr>
            <p:spPr>
              <a:xfrm>
                <a:off x="1899238" y="4045007"/>
                <a:ext cx="34131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4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𝒀</m:t>
                      </m:r>
                    </m:oMath>
                  </m:oMathPara>
                </a14:m>
                <a:endParaRPr lang="en-US" sz="1400" b="1" i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0FDA00C-914F-24C1-7453-A23408042B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9238" y="4045007"/>
                <a:ext cx="341311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83B5D65-9D12-3F94-8996-D7D39C209E14}"/>
                  </a:ext>
                </a:extLst>
              </p:cNvPr>
              <p:cNvSpPr txBox="1"/>
              <p:nvPr/>
            </p:nvSpPr>
            <p:spPr>
              <a:xfrm>
                <a:off x="3045578" y="4047823"/>
                <a:ext cx="34336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4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𝒁</m:t>
                      </m:r>
                    </m:oMath>
                  </m:oMathPara>
                </a14:m>
                <a:endParaRPr lang="en-US" sz="1400" b="1" i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83B5D65-9D12-3F94-8996-D7D39C209E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5578" y="4047823"/>
                <a:ext cx="343363" cy="30777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73CEF12-2F82-6E49-9B6C-632677A2AC2C}"/>
                  </a:ext>
                </a:extLst>
              </p:cNvPr>
              <p:cNvSpPr txBox="1"/>
              <p:nvPr/>
            </p:nvSpPr>
            <p:spPr>
              <a:xfrm>
                <a:off x="4915407" y="3502866"/>
                <a:ext cx="35458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400" b="1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𝑿</m:t>
                      </m:r>
                    </m:oMath>
                  </m:oMathPara>
                </a14:m>
                <a:endParaRPr lang="en-US" sz="14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73CEF12-2F82-6E49-9B6C-632677A2AC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5407" y="3502866"/>
                <a:ext cx="354584" cy="30777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C65A96C-F4E0-857A-0805-5B3716F7AAF6}"/>
                  </a:ext>
                </a:extLst>
              </p:cNvPr>
              <p:cNvSpPr txBox="1"/>
              <p:nvPr/>
            </p:nvSpPr>
            <p:spPr>
              <a:xfrm>
                <a:off x="6936718" y="3502866"/>
                <a:ext cx="34336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𝒁</m:t>
                      </m:r>
                    </m:oMath>
                  </m:oMathPara>
                </a14:m>
                <a:endParaRPr lang="en-US" sz="1400" b="1" i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C65A96C-F4E0-857A-0805-5B3716F7AA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6718" y="3502866"/>
                <a:ext cx="343364" cy="30777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D6CE2BD-65BB-72A3-FA8C-6A8DC8341D43}"/>
                  </a:ext>
                </a:extLst>
              </p:cNvPr>
              <p:cNvSpPr txBox="1"/>
              <p:nvPr/>
            </p:nvSpPr>
            <p:spPr>
              <a:xfrm>
                <a:off x="5463942" y="2651664"/>
                <a:ext cx="34131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𝒀</m:t>
                      </m:r>
                    </m:oMath>
                  </m:oMathPara>
                </a14:m>
                <a:endParaRPr lang="en-US" sz="1400" b="1" i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D6CE2BD-65BB-72A3-FA8C-6A8DC8341D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3942" y="2651664"/>
                <a:ext cx="341311" cy="30777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2C04D08F-0868-AB59-68B1-400DA59998F3}"/>
              </a:ext>
            </a:extLst>
          </p:cNvPr>
          <p:cNvSpPr/>
          <p:nvPr/>
        </p:nvSpPr>
        <p:spPr>
          <a:xfrm>
            <a:off x="9056570" y="4788124"/>
            <a:ext cx="2026920" cy="56896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Common Effect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ADDD822-2A99-7CEC-6951-9D34EEAA54B9}"/>
                  </a:ext>
                </a:extLst>
              </p:cNvPr>
              <p:cNvSpPr txBox="1"/>
              <p:nvPr/>
            </p:nvSpPr>
            <p:spPr>
              <a:xfrm>
                <a:off x="8191756" y="5614466"/>
                <a:ext cx="375974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ADDD822-2A99-7CEC-6951-9D34EEAA54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1756" y="5614466"/>
                <a:ext cx="3759747" cy="369332"/>
              </a:xfrm>
              <a:prstGeom prst="rect">
                <a:avLst/>
              </a:prstGeom>
              <a:blipFill>
                <a:blip r:embed="rId13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D24AF13-A29F-BE7C-04D7-0E5C681963F2}"/>
                  </a:ext>
                </a:extLst>
              </p:cNvPr>
              <p:cNvSpPr txBox="1"/>
              <p:nvPr/>
            </p:nvSpPr>
            <p:spPr>
              <a:xfrm>
                <a:off x="8879278" y="2692303"/>
                <a:ext cx="35458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400" b="1" i="1" dirty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𝑿</m:t>
                      </m:r>
                    </m:oMath>
                  </m:oMathPara>
                </a14:m>
                <a:endParaRPr lang="en-US" sz="1400" b="1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D24AF13-A29F-BE7C-04D7-0E5C681963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9278" y="2692303"/>
                <a:ext cx="354584" cy="30777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9DF2051-DB56-E223-F308-52EED4C2F15F}"/>
                  </a:ext>
                </a:extLst>
              </p:cNvPr>
              <p:cNvSpPr txBox="1"/>
              <p:nvPr/>
            </p:nvSpPr>
            <p:spPr>
              <a:xfrm>
                <a:off x="10433229" y="3570705"/>
                <a:ext cx="34336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400" b="1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𝒁</m:t>
                      </m:r>
                    </m:oMath>
                  </m:oMathPara>
                </a14:m>
                <a:endParaRPr lang="en-US" sz="1400" b="1" i="1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9DF2051-DB56-E223-F308-52EED4C2F1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3229" y="3570705"/>
                <a:ext cx="343364" cy="30777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A51B0B9-2B36-D93A-BE20-E5F513906298}"/>
                  </a:ext>
                </a:extLst>
              </p:cNvPr>
              <p:cNvSpPr txBox="1"/>
              <p:nvPr/>
            </p:nvSpPr>
            <p:spPr>
              <a:xfrm>
                <a:off x="10921333" y="2692304"/>
                <a:ext cx="34131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400" b="1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𝒀</m:t>
                      </m:r>
                    </m:oMath>
                  </m:oMathPara>
                </a14:m>
                <a:endParaRPr lang="en-US" sz="1400" b="1" i="1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A51B0B9-2B36-D93A-BE20-E5F5139062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1333" y="2692304"/>
                <a:ext cx="341311" cy="30777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2922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 animBg="1"/>
      <p:bldP spid="12" grpId="0"/>
      <p:bldP spid="15" grpId="0"/>
      <p:bldP spid="16" grpId="0"/>
      <p:bldP spid="17" grpId="0"/>
      <p:bldP spid="18" grpId="0"/>
      <p:bldP spid="19" grpId="0"/>
      <p:bldP spid="20" grpId="0"/>
      <p:bldP spid="27" grpId="0" animBg="1"/>
      <p:bldP spid="28" grpId="0"/>
      <p:bldP spid="30" grpId="0"/>
      <p:bldP spid="31" grpId="0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061A261-2C63-F085-BFFB-86B4405D9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Probability Recap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B3C0E553-A411-5DFA-4769-619EBD6DDBB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9" y="1590261"/>
                <a:ext cx="5598842" cy="4606139"/>
              </a:xfrm>
            </p:spPr>
            <p:txBody>
              <a:bodyPr/>
              <a:lstStyle/>
              <a:p>
                <a:r>
                  <a:rPr lang="en-US" dirty="0"/>
                  <a:t>Laws of Probability</a:t>
                </a:r>
              </a:p>
              <a:p>
                <a:pPr lvl="1"/>
                <a:r>
                  <a:rPr lang="en-US" dirty="0"/>
                  <a:t>‘Worlds’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dirty="0"/>
                  <a:t> in universe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)≤1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m:rPr>
                            <m:sty m:val="p"/>
                            <m:brk m:alnAt="7"/>
                          </m:rPr>
                          <a:rPr lang="el-G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sub>
                      <m:sup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e>
                    </m:nary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sub>
                      <m:sup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dirty="0"/>
              </a:p>
              <a:p>
                <a:r>
                  <a:rPr lang="en-US" dirty="0"/>
                  <a:t>Random Variable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latin typeface="+mn-lt"/>
                  </a:rPr>
                  <a:t> maps outcomes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dirty="0">
                    <a:latin typeface="+mn-lt"/>
                  </a:rPr>
                  <a:t> to range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>
                    <a:latin typeface="+mn-lt"/>
                  </a:rPr>
                  <a:t> </a:t>
                </a:r>
                <a:endParaRPr lang="en-US" b="0" dirty="0">
                  <a:latin typeface="+mn-lt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a deterministic function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[0,1]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B3C0E553-A411-5DFA-4769-619EBD6DDBB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9" y="1590261"/>
                <a:ext cx="5598842" cy="4606139"/>
              </a:xfrm>
              <a:blipFill>
                <a:blip r:embed="rId2"/>
                <a:stretch>
                  <a:fillRect l="-15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B9E206-3CED-10D7-618E-539D0F07D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pPr/>
              <a:t>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6">
                <a:extLst>
                  <a:ext uri="{FF2B5EF4-FFF2-40B4-BE49-F238E27FC236}">
                    <a16:creationId xmlns:a16="http://schemas.microsoft.com/office/drawing/2014/main" id="{A16216F4-59A1-49CA-B9CE-7E38DC5443C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52219" y="1750211"/>
                <a:ext cx="5720693" cy="460613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5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400" b="0" i="0" kern="1200">
                    <a:solidFill>
                      <a:schemeClr val="tx1"/>
                    </a:solidFill>
                    <a:latin typeface="Avenir Next Medium" panose="020B0503020202020204" pitchFamily="34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1"/>
                    </a:solidFill>
                    <a:latin typeface="Avenir Next" panose="020B0503020202020204" pitchFamily="34" charset="0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1"/>
                    </a:solidFill>
                    <a:latin typeface="Avenir Next" panose="020B0503020202020204" pitchFamily="34" charset="0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1"/>
                    </a:solidFill>
                    <a:latin typeface="Avenir Next" panose="020B0503020202020204" pitchFamily="34" charset="0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1"/>
                    </a:solidFill>
                    <a:latin typeface="Avenir Next" panose="020B0503020202020204" pitchFamily="34" charset="0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/>
                  <a:t>Distributions</a:t>
                </a:r>
              </a:p>
              <a:p>
                <a:pPr lvl="1"/>
                <a:r>
                  <a:rPr lang="en-US" b="1" dirty="0">
                    <a:latin typeface="Avenir Next Demi Bold" panose="020B0503020202020204" pitchFamily="34" charset="0"/>
                  </a:rPr>
                  <a:t>Joint Distribution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gives total probability for each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/>
                  <a:t> combination</a:t>
                </a:r>
              </a:p>
              <a:p>
                <a:pPr lvl="1"/>
                <a:r>
                  <a:rPr lang="en-US" dirty="0">
                    <a:latin typeface="+mj-lt"/>
                  </a:rPr>
                  <a:t>Marginal Distribution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  <m:sup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dirty="0"/>
              </a:p>
              <a:p>
                <a:pPr lvl="1"/>
                <a:r>
                  <a:rPr lang="en-US" dirty="0">
                    <a:latin typeface="+mj-lt"/>
                  </a:rPr>
                  <a:t>Conditional Distribution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Product Rule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Chain Rule: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∏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Bayes Rule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8" name="Content Placeholder 6">
                <a:extLst>
                  <a:ext uri="{FF2B5EF4-FFF2-40B4-BE49-F238E27FC236}">
                    <a16:creationId xmlns:a16="http://schemas.microsoft.com/office/drawing/2014/main" id="{A16216F4-59A1-49CA-B9CE-7E38DC5443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2219" y="1750211"/>
                <a:ext cx="5720693" cy="4606139"/>
              </a:xfrm>
              <a:prstGeom prst="rect">
                <a:avLst/>
              </a:prstGeom>
              <a:blipFill>
                <a:blip r:embed="rId3"/>
                <a:stretch>
                  <a:fillRect l="-1327" b="-16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19950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A2F659E-5C69-D876-1430-90B3375C5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D-Separation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91817A86-B820-41DF-91F1-D9E546D5EE3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8" y="1590261"/>
                <a:ext cx="7279612" cy="4606139"/>
              </a:xfrm>
            </p:spPr>
            <p:txBody>
              <a:bodyPr/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b="1" dirty="0">
                    <a:solidFill>
                      <a:schemeClr val="accent2"/>
                    </a:solidFill>
                    <a:latin typeface="Avenir Next" panose="020B0503020202020204" pitchFamily="34" charset="0"/>
                  </a:rPr>
                  <a:t>D-separation</a:t>
                </a:r>
                <a:r>
                  <a:rPr lang="en-US" dirty="0"/>
                  <a:t> is an algorithm for checking (conditional) independence of two nodes</a:t>
                </a:r>
              </a:p>
              <a:p>
                <a:pPr>
                  <a:buClr>
                    <a:schemeClr val="tx1"/>
                  </a:buClr>
                </a:pPr>
                <a:r>
                  <a:rPr lang="en-US" b="1" dirty="0">
                    <a:solidFill>
                      <a:schemeClr val="accent4"/>
                    </a:solidFill>
                  </a:rPr>
                  <a:t>Query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| {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?</a:t>
                </a:r>
              </a:p>
              <a:p>
                <a:pPr>
                  <a:buClr>
                    <a:schemeClr val="tx1"/>
                  </a:buClr>
                </a:pPr>
                <a:r>
                  <a:rPr lang="en-US" b="1" dirty="0">
                    <a:solidFill>
                      <a:schemeClr val="accent3"/>
                    </a:solidFill>
                  </a:rPr>
                  <a:t>Test</a:t>
                </a:r>
                <a:r>
                  <a:rPr lang="en-US" dirty="0"/>
                  <a:t>: </a:t>
                </a:r>
              </a:p>
              <a:p>
                <a:pPr lvl="1">
                  <a:buClr>
                    <a:schemeClr val="tx1"/>
                  </a:buClr>
                </a:pPr>
                <a:r>
                  <a:rPr lang="en-US" dirty="0"/>
                  <a:t>Check all </a:t>
                </a:r>
                <a:r>
                  <a:rPr lang="en-US" i="1" dirty="0"/>
                  <a:t>undirected</a:t>
                </a:r>
                <a:r>
                  <a:rPr lang="en-US" dirty="0"/>
                  <a:t> paths 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/>
                  <a:t>:</a:t>
                </a:r>
              </a:p>
              <a:p>
                <a:pPr lvl="2">
                  <a:buClr>
                    <a:schemeClr val="tx1"/>
                  </a:buClr>
                </a:pPr>
                <a:r>
                  <a:rPr lang="en-US" dirty="0"/>
                  <a:t>If any paths are </a:t>
                </a:r>
                <a:r>
                  <a:rPr lang="en-US" b="1" dirty="0">
                    <a:solidFill>
                      <a:schemeClr val="accent1"/>
                    </a:solidFill>
                  </a:rPr>
                  <a:t>active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 strike="sngStrike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| {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i="1" dirty="0"/>
                  <a:t> </a:t>
                </a:r>
              </a:p>
              <a:p>
                <a:pPr lvl="2">
                  <a:buClr>
                    <a:schemeClr val="tx1"/>
                  </a:buClr>
                </a:pPr>
                <a:r>
                  <a:rPr lang="en-US" dirty="0"/>
                  <a:t>If all paths are </a:t>
                </a:r>
                <a:r>
                  <a:rPr lang="en-US" b="1" dirty="0">
                    <a:solidFill>
                      <a:schemeClr val="accent2"/>
                    </a:solidFill>
                  </a:rPr>
                  <a:t>inactive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| {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i="1" dirty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91817A86-B820-41DF-91F1-D9E546D5EE3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8" y="1590261"/>
                <a:ext cx="7279612" cy="4606139"/>
              </a:xfrm>
              <a:blipFill>
                <a:blip r:embed="rId2"/>
                <a:stretch>
                  <a:fillRect l="-1394" t="-11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5E9B4-96DA-C6DF-3AD5-D1C379C47CB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CB291-A5A2-A835-D6A1-36B21F4ED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30</a:t>
            </a:fld>
            <a:endParaRPr lang="en-US"/>
          </a:p>
        </p:txBody>
      </p:sp>
      <p:grpSp>
        <p:nvGrpSpPr>
          <p:cNvPr id="8" name="Group 186" descr="A causal chain of three nodes">
            <a:extLst>
              <a:ext uri="{FF2B5EF4-FFF2-40B4-BE49-F238E27FC236}">
                <a16:creationId xmlns:a16="http://schemas.microsoft.com/office/drawing/2014/main" id="{13877360-A44B-37EF-0A99-10B97D4529EF}"/>
              </a:ext>
            </a:extLst>
          </p:cNvPr>
          <p:cNvGrpSpPr>
            <a:grpSpLocks/>
          </p:cNvGrpSpPr>
          <p:nvPr/>
        </p:nvGrpSpPr>
        <p:grpSpPr bwMode="auto">
          <a:xfrm>
            <a:off x="7420021" y="1848485"/>
            <a:ext cx="1600200" cy="320675"/>
            <a:chOff x="4572000" y="1676400"/>
            <a:chExt cx="1905000" cy="381000"/>
          </a:xfrm>
        </p:grpSpPr>
        <p:sp>
          <p:nvSpPr>
            <p:cNvPr id="9" name="Oval 9">
              <a:extLst>
                <a:ext uri="{FF2B5EF4-FFF2-40B4-BE49-F238E27FC236}">
                  <a16:creationId xmlns:a16="http://schemas.microsoft.com/office/drawing/2014/main" id="{50776239-6475-9279-62C1-FAC020C41E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2000" y="16764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>
                <a:latin typeface="Calibri"/>
                <a:cs typeface="Calibri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E0757C9-C264-FAC3-FEDF-718C8B3F15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34000" y="16764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>
                <a:latin typeface="Calibri"/>
                <a:cs typeface="Calibri"/>
              </a:endParaRPr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B9C16437-ACD8-7053-37F3-0419E42775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6000" y="16764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>
                <a:latin typeface="Calibri"/>
                <a:cs typeface="Calibri"/>
              </a:endParaRPr>
            </a:p>
          </p:txBody>
        </p:sp>
        <p:cxnSp>
          <p:nvCxnSpPr>
            <p:cNvPr id="12" name="AutoShape 10">
              <a:extLst>
                <a:ext uri="{FF2B5EF4-FFF2-40B4-BE49-F238E27FC236}">
                  <a16:creationId xmlns:a16="http://schemas.microsoft.com/office/drawing/2014/main" id="{0E6FB082-7C4B-327A-478C-E1D649EC7196}"/>
                </a:ext>
              </a:extLst>
            </p:cNvPr>
            <p:cNvCxnSpPr>
              <a:cxnSpLocks noChangeShapeType="1"/>
              <a:stCxn id="9" idx="6"/>
              <a:endCxn id="10" idx="2"/>
            </p:cNvCxnSpPr>
            <p:nvPr/>
          </p:nvCxnSpPr>
          <p:spPr bwMode="auto">
            <a:xfrm>
              <a:off x="4953000" y="1866900"/>
              <a:ext cx="381000" cy="1588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" name="AutoShape 10">
              <a:extLst>
                <a:ext uri="{FF2B5EF4-FFF2-40B4-BE49-F238E27FC236}">
                  <a16:creationId xmlns:a16="http://schemas.microsoft.com/office/drawing/2014/main" id="{A2C87470-40E9-643D-615C-75ED2A0247D0}"/>
                </a:ext>
              </a:extLst>
            </p:cNvPr>
            <p:cNvCxnSpPr>
              <a:cxnSpLocks noChangeShapeType="1"/>
              <a:stCxn id="10" idx="6"/>
              <a:endCxn id="11" idx="2"/>
            </p:cNvCxnSpPr>
            <p:nvPr/>
          </p:nvCxnSpPr>
          <p:spPr bwMode="auto">
            <a:xfrm>
              <a:off x="5715000" y="1866900"/>
              <a:ext cx="381000" cy="1588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4" name="Group 187" descr="A common cause chain">
            <a:extLst>
              <a:ext uri="{FF2B5EF4-FFF2-40B4-BE49-F238E27FC236}">
                <a16:creationId xmlns:a16="http://schemas.microsoft.com/office/drawing/2014/main" id="{CC5E6024-74CD-3767-CAAC-EFD56439A85E}"/>
              </a:ext>
            </a:extLst>
          </p:cNvPr>
          <p:cNvGrpSpPr>
            <a:grpSpLocks/>
          </p:cNvGrpSpPr>
          <p:nvPr/>
        </p:nvGrpSpPr>
        <p:grpSpPr bwMode="auto">
          <a:xfrm>
            <a:off x="7420021" y="2380298"/>
            <a:ext cx="1600200" cy="576262"/>
            <a:chOff x="4572000" y="2362200"/>
            <a:chExt cx="1905000" cy="685800"/>
          </a:xfrm>
        </p:grpSpPr>
        <p:sp>
          <p:nvSpPr>
            <p:cNvPr id="15" name="Oval 9">
              <a:extLst>
                <a:ext uri="{FF2B5EF4-FFF2-40B4-BE49-F238E27FC236}">
                  <a16:creationId xmlns:a16="http://schemas.microsoft.com/office/drawing/2014/main" id="{F07EE9A0-C459-2225-16D5-DD1947BC36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2000" y="26670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>
                <a:latin typeface="Calibri"/>
                <a:cs typeface="Calibri"/>
              </a:endParaRPr>
            </a:p>
          </p:txBody>
        </p:sp>
        <p:sp>
          <p:nvSpPr>
            <p:cNvPr id="16" name="Oval 9">
              <a:extLst>
                <a:ext uri="{FF2B5EF4-FFF2-40B4-BE49-F238E27FC236}">
                  <a16:creationId xmlns:a16="http://schemas.microsoft.com/office/drawing/2014/main" id="{5969A1F5-74C8-4D1F-B079-3E334D6118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34000" y="23622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>
                <a:latin typeface="Calibri"/>
                <a:cs typeface="Calibri"/>
              </a:endParaRPr>
            </a:p>
          </p:txBody>
        </p:sp>
        <p:sp>
          <p:nvSpPr>
            <p:cNvPr id="17" name="Oval 9">
              <a:extLst>
                <a:ext uri="{FF2B5EF4-FFF2-40B4-BE49-F238E27FC236}">
                  <a16:creationId xmlns:a16="http://schemas.microsoft.com/office/drawing/2014/main" id="{00D3403A-9390-3FB7-D161-C21F88F88F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6000" y="26670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>
                <a:latin typeface="Calibri"/>
                <a:cs typeface="Calibri"/>
              </a:endParaRPr>
            </a:p>
          </p:txBody>
        </p:sp>
        <p:cxnSp>
          <p:nvCxnSpPr>
            <p:cNvPr id="18" name="AutoShape 10">
              <a:extLst>
                <a:ext uri="{FF2B5EF4-FFF2-40B4-BE49-F238E27FC236}">
                  <a16:creationId xmlns:a16="http://schemas.microsoft.com/office/drawing/2014/main" id="{A0D93D8A-E3BC-C774-EB0B-439E0AF675B1}"/>
                </a:ext>
              </a:extLst>
            </p:cNvPr>
            <p:cNvCxnSpPr>
              <a:cxnSpLocks noChangeShapeType="1"/>
              <a:stCxn id="16" idx="2"/>
              <a:endCxn id="15" idx="7"/>
            </p:cNvCxnSpPr>
            <p:nvPr/>
          </p:nvCxnSpPr>
          <p:spPr bwMode="auto">
            <a:xfrm rot="10800000" flipV="1">
              <a:off x="4897204" y="2552700"/>
              <a:ext cx="436796" cy="170096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AutoShape 10">
              <a:extLst>
                <a:ext uri="{FF2B5EF4-FFF2-40B4-BE49-F238E27FC236}">
                  <a16:creationId xmlns:a16="http://schemas.microsoft.com/office/drawing/2014/main" id="{43FEBFC4-7A81-DE4B-5437-B8F0BDC7BB7F}"/>
                </a:ext>
              </a:extLst>
            </p:cNvPr>
            <p:cNvCxnSpPr>
              <a:cxnSpLocks noChangeShapeType="1"/>
              <a:stCxn id="16" idx="6"/>
              <a:endCxn id="17" idx="1"/>
            </p:cNvCxnSpPr>
            <p:nvPr/>
          </p:nvCxnSpPr>
          <p:spPr bwMode="auto">
            <a:xfrm>
              <a:off x="5715000" y="2552700"/>
              <a:ext cx="436796" cy="170096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0" name="Group 188" descr="A common effect chain where the effect node is observed (shaded)">
            <a:extLst>
              <a:ext uri="{FF2B5EF4-FFF2-40B4-BE49-F238E27FC236}">
                <a16:creationId xmlns:a16="http://schemas.microsoft.com/office/drawing/2014/main" id="{CB415D70-47A6-77FA-3ABA-E39C0D60F902}"/>
              </a:ext>
            </a:extLst>
          </p:cNvPr>
          <p:cNvGrpSpPr>
            <a:grpSpLocks/>
          </p:cNvGrpSpPr>
          <p:nvPr/>
        </p:nvGrpSpPr>
        <p:grpSpPr bwMode="auto">
          <a:xfrm>
            <a:off x="7420021" y="3190558"/>
            <a:ext cx="1600200" cy="639762"/>
            <a:chOff x="4572000" y="3810000"/>
            <a:chExt cx="1905000" cy="762000"/>
          </a:xfrm>
        </p:grpSpPr>
        <p:sp>
          <p:nvSpPr>
            <p:cNvPr id="21" name="Oval 9">
              <a:extLst>
                <a:ext uri="{FF2B5EF4-FFF2-40B4-BE49-F238E27FC236}">
                  <a16:creationId xmlns:a16="http://schemas.microsoft.com/office/drawing/2014/main" id="{63705D61-E219-DBCC-234E-6539388FCE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2000" y="38100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>
                <a:latin typeface="Calibri"/>
                <a:cs typeface="Calibri"/>
              </a:endParaRPr>
            </a:p>
          </p:txBody>
        </p:sp>
        <p:sp>
          <p:nvSpPr>
            <p:cNvPr id="22" name="Oval 9">
              <a:extLst>
                <a:ext uri="{FF2B5EF4-FFF2-40B4-BE49-F238E27FC236}">
                  <a16:creationId xmlns:a16="http://schemas.microsoft.com/office/drawing/2014/main" id="{6D0441D1-3E65-B3BF-B66B-D7583FDA4C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33623" y="4191946"/>
              <a:ext cx="381756" cy="380054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latin typeface="Calibri"/>
                <a:ea typeface="+mn-ea"/>
                <a:cs typeface="Calibri"/>
              </a:endParaRPr>
            </a:p>
          </p:txBody>
        </p:sp>
        <p:sp>
          <p:nvSpPr>
            <p:cNvPr id="23" name="Oval 9">
              <a:extLst>
                <a:ext uri="{FF2B5EF4-FFF2-40B4-BE49-F238E27FC236}">
                  <a16:creationId xmlns:a16="http://schemas.microsoft.com/office/drawing/2014/main" id="{04DAF8FF-7606-E31F-8C39-0F02BCD339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6000" y="38100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>
                <a:latin typeface="Calibri"/>
                <a:cs typeface="Calibri"/>
              </a:endParaRPr>
            </a:p>
          </p:txBody>
        </p:sp>
        <p:cxnSp>
          <p:nvCxnSpPr>
            <p:cNvPr id="24" name="AutoShape 10">
              <a:extLst>
                <a:ext uri="{FF2B5EF4-FFF2-40B4-BE49-F238E27FC236}">
                  <a16:creationId xmlns:a16="http://schemas.microsoft.com/office/drawing/2014/main" id="{59F272F1-F940-8696-3CF1-F932599E8EAB}"/>
                </a:ext>
              </a:extLst>
            </p:cNvPr>
            <p:cNvCxnSpPr>
              <a:cxnSpLocks noChangeShapeType="1"/>
              <a:stCxn id="21" idx="6"/>
              <a:endCxn id="22" idx="1"/>
            </p:cNvCxnSpPr>
            <p:nvPr/>
          </p:nvCxnSpPr>
          <p:spPr bwMode="auto">
            <a:xfrm>
              <a:off x="4953000" y="4000500"/>
              <a:ext cx="436796" cy="246296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" name="AutoShape 10">
              <a:extLst>
                <a:ext uri="{FF2B5EF4-FFF2-40B4-BE49-F238E27FC236}">
                  <a16:creationId xmlns:a16="http://schemas.microsoft.com/office/drawing/2014/main" id="{CB027CB1-C8C9-66AB-0AF8-15578487191E}"/>
                </a:ext>
              </a:extLst>
            </p:cNvPr>
            <p:cNvCxnSpPr>
              <a:cxnSpLocks noChangeShapeType="1"/>
              <a:stCxn id="23" idx="2"/>
              <a:endCxn id="22" idx="7"/>
            </p:cNvCxnSpPr>
            <p:nvPr/>
          </p:nvCxnSpPr>
          <p:spPr bwMode="auto">
            <a:xfrm rot="10800000" flipV="1">
              <a:off x="5659204" y="4000500"/>
              <a:ext cx="436796" cy="246296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6" name="Group 189" descr="A common effect chain where a descendant of the effect node is observed (shaded)">
            <a:extLst>
              <a:ext uri="{FF2B5EF4-FFF2-40B4-BE49-F238E27FC236}">
                <a16:creationId xmlns:a16="http://schemas.microsoft.com/office/drawing/2014/main" id="{21754B19-B30F-EBBB-75F7-128C7C18136A}"/>
              </a:ext>
            </a:extLst>
          </p:cNvPr>
          <p:cNvGrpSpPr>
            <a:grpSpLocks/>
          </p:cNvGrpSpPr>
          <p:nvPr/>
        </p:nvGrpSpPr>
        <p:grpSpPr bwMode="auto">
          <a:xfrm>
            <a:off x="7420021" y="3942080"/>
            <a:ext cx="1600200" cy="1600200"/>
            <a:chOff x="4572000" y="4800600"/>
            <a:chExt cx="1905000" cy="1905000"/>
          </a:xfrm>
        </p:grpSpPr>
        <p:sp>
          <p:nvSpPr>
            <p:cNvPr id="27" name="Oval 9">
              <a:extLst>
                <a:ext uri="{FF2B5EF4-FFF2-40B4-BE49-F238E27FC236}">
                  <a16:creationId xmlns:a16="http://schemas.microsoft.com/office/drawing/2014/main" id="{31763554-B648-B6B4-B665-01F948BAD2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2000" y="48006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>
                <a:latin typeface="Calibri"/>
                <a:cs typeface="Calibri"/>
              </a:endParaRPr>
            </a:p>
          </p:txBody>
        </p:sp>
        <p:sp>
          <p:nvSpPr>
            <p:cNvPr id="28" name="Oval 9">
              <a:extLst>
                <a:ext uri="{FF2B5EF4-FFF2-40B4-BE49-F238E27FC236}">
                  <a16:creationId xmlns:a16="http://schemas.microsoft.com/office/drawing/2014/main" id="{5A7E2926-CA94-F70A-8F79-E46822A3FE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6000" y="48006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>
                <a:latin typeface="Calibri"/>
                <a:cs typeface="Calibri"/>
              </a:endParaRPr>
            </a:p>
          </p:txBody>
        </p:sp>
        <p:cxnSp>
          <p:nvCxnSpPr>
            <p:cNvPr id="29" name="AutoShape 10">
              <a:extLst>
                <a:ext uri="{FF2B5EF4-FFF2-40B4-BE49-F238E27FC236}">
                  <a16:creationId xmlns:a16="http://schemas.microsoft.com/office/drawing/2014/main" id="{9E47466D-3D0B-9CA4-FA60-95D090331CEA}"/>
                </a:ext>
              </a:extLst>
            </p:cNvPr>
            <p:cNvCxnSpPr>
              <a:cxnSpLocks noChangeShapeType="1"/>
              <a:stCxn id="27" idx="6"/>
              <a:endCxn id="32" idx="1"/>
            </p:cNvCxnSpPr>
            <p:nvPr/>
          </p:nvCxnSpPr>
          <p:spPr bwMode="auto">
            <a:xfrm>
              <a:off x="4953000" y="4991100"/>
              <a:ext cx="436796" cy="246296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" name="AutoShape 10">
              <a:extLst>
                <a:ext uri="{FF2B5EF4-FFF2-40B4-BE49-F238E27FC236}">
                  <a16:creationId xmlns:a16="http://schemas.microsoft.com/office/drawing/2014/main" id="{76CF22D7-86FD-6721-2D48-26CE8EEF130D}"/>
                </a:ext>
              </a:extLst>
            </p:cNvPr>
            <p:cNvCxnSpPr>
              <a:cxnSpLocks noChangeShapeType="1"/>
              <a:stCxn id="28" idx="2"/>
              <a:endCxn id="32" idx="7"/>
            </p:cNvCxnSpPr>
            <p:nvPr/>
          </p:nvCxnSpPr>
          <p:spPr bwMode="auto">
            <a:xfrm rot="10800000" flipV="1">
              <a:off x="5659204" y="4991100"/>
              <a:ext cx="436796" cy="246296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1" name="Oval 9">
              <a:extLst>
                <a:ext uri="{FF2B5EF4-FFF2-40B4-BE49-F238E27FC236}">
                  <a16:creationId xmlns:a16="http://schemas.microsoft.com/office/drawing/2014/main" id="{3BD4E441-B008-C43F-DCC7-E68AD5854A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33623" y="6323844"/>
              <a:ext cx="381756" cy="381756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latin typeface="Calibri"/>
                <a:ea typeface="+mn-ea"/>
                <a:cs typeface="Calibri"/>
              </a:endParaRPr>
            </a:p>
          </p:txBody>
        </p:sp>
        <p:sp>
          <p:nvSpPr>
            <p:cNvPr id="32" name="Oval 9">
              <a:extLst>
                <a:ext uri="{FF2B5EF4-FFF2-40B4-BE49-F238E27FC236}">
                  <a16:creationId xmlns:a16="http://schemas.microsoft.com/office/drawing/2014/main" id="{5BC98BFB-6160-DB83-EBFE-9469C7738C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34000" y="51816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>
                <a:latin typeface="Calibri"/>
                <a:cs typeface="Calibri"/>
              </a:endParaRPr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C53F54FA-45E8-F669-47A2-68D2B6E53F90}"/>
                </a:ext>
              </a:extLst>
            </p:cNvPr>
            <p:cNvSpPr/>
            <p:nvPr/>
          </p:nvSpPr>
          <p:spPr>
            <a:xfrm>
              <a:off x="5312833" y="5562223"/>
              <a:ext cx="468690" cy="752173"/>
            </a:xfrm>
            <a:custGeom>
              <a:avLst/>
              <a:gdLst>
                <a:gd name="connsiteX0" fmla="*/ 200186 w 467532"/>
                <a:gd name="connsiteY0" fmla="*/ 0 h 836909"/>
                <a:gd name="connsiteX1" fmla="*/ 440410 w 467532"/>
                <a:gd name="connsiteY1" fmla="*/ 294468 h 836909"/>
                <a:gd name="connsiteX2" fmla="*/ 37454 w 467532"/>
                <a:gd name="connsiteY2" fmla="*/ 503695 h 836909"/>
                <a:gd name="connsiteX3" fmla="*/ 215684 w 467532"/>
                <a:gd name="connsiteY3" fmla="*/ 836909 h 836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7532" h="836909">
                  <a:moveTo>
                    <a:pt x="200186" y="0"/>
                  </a:moveTo>
                  <a:cubicBezTo>
                    <a:pt x="333859" y="105259"/>
                    <a:pt x="467532" y="210519"/>
                    <a:pt x="440410" y="294468"/>
                  </a:cubicBezTo>
                  <a:cubicBezTo>
                    <a:pt x="413288" y="378417"/>
                    <a:pt x="74908" y="413288"/>
                    <a:pt x="37454" y="503695"/>
                  </a:cubicBezTo>
                  <a:cubicBezTo>
                    <a:pt x="0" y="594102"/>
                    <a:pt x="107842" y="715505"/>
                    <a:pt x="215684" y="836909"/>
                  </a:cubicBezTo>
                </a:path>
              </a:pathLst>
            </a:custGeom>
            <a:ln w="28575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Calibri"/>
                <a:cs typeface="Calibri"/>
              </a:endParaRPr>
            </a:p>
          </p:txBody>
        </p:sp>
      </p:grpSp>
      <p:grpSp>
        <p:nvGrpSpPr>
          <p:cNvPr id="34" name="Group 185" descr="A causal chain triple where the middle node is observed (shaded)">
            <a:extLst>
              <a:ext uri="{FF2B5EF4-FFF2-40B4-BE49-F238E27FC236}">
                <a16:creationId xmlns:a16="http://schemas.microsoft.com/office/drawing/2014/main" id="{66FBD7B9-7832-1D2D-736B-EA56BBE4A2A9}"/>
              </a:ext>
            </a:extLst>
          </p:cNvPr>
          <p:cNvGrpSpPr>
            <a:grpSpLocks/>
          </p:cNvGrpSpPr>
          <p:nvPr/>
        </p:nvGrpSpPr>
        <p:grpSpPr bwMode="auto">
          <a:xfrm>
            <a:off x="9662373" y="1848485"/>
            <a:ext cx="1600200" cy="320675"/>
            <a:chOff x="6934200" y="1676400"/>
            <a:chExt cx="1905000" cy="381000"/>
          </a:xfrm>
        </p:grpSpPr>
        <p:sp>
          <p:nvSpPr>
            <p:cNvPr id="35" name="Oval 9">
              <a:extLst>
                <a:ext uri="{FF2B5EF4-FFF2-40B4-BE49-F238E27FC236}">
                  <a16:creationId xmlns:a16="http://schemas.microsoft.com/office/drawing/2014/main" id="{3E5974A8-FA19-5715-478F-50921CE222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4200" y="16764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>
                <a:latin typeface="Calibri"/>
                <a:cs typeface="Calibri"/>
              </a:endParaRPr>
            </a:p>
          </p:txBody>
        </p:sp>
        <p:sp>
          <p:nvSpPr>
            <p:cNvPr id="36" name="Oval 9">
              <a:extLst>
                <a:ext uri="{FF2B5EF4-FFF2-40B4-BE49-F238E27FC236}">
                  <a16:creationId xmlns:a16="http://schemas.microsoft.com/office/drawing/2014/main" id="{63307271-CDF0-3E53-1E2E-80201E4BD4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5823" y="1676400"/>
              <a:ext cx="381756" cy="381000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latin typeface="Calibri"/>
                <a:ea typeface="+mn-ea"/>
                <a:cs typeface="Calibri"/>
              </a:endParaRPr>
            </a:p>
          </p:txBody>
        </p:sp>
        <p:sp>
          <p:nvSpPr>
            <p:cNvPr id="37" name="Oval 9">
              <a:extLst>
                <a:ext uri="{FF2B5EF4-FFF2-40B4-BE49-F238E27FC236}">
                  <a16:creationId xmlns:a16="http://schemas.microsoft.com/office/drawing/2014/main" id="{4CD5CC9A-ABD9-6CB3-8D7C-BB3EAB0D31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58200" y="16764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>
                <a:latin typeface="Calibri"/>
                <a:cs typeface="Calibri"/>
              </a:endParaRPr>
            </a:p>
          </p:txBody>
        </p:sp>
        <p:cxnSp>
          <p:nvCxnSpPr>
            <p:cNvPr id="38" name="AutoShape 10">
              <a:extLst>
                <a:ext uri="{FF2B5EF4-FFF2-40B4-BE49-F238E27FC236}">
                  <a16:creationId xmlns:a16="http://schemas.microsoft.com/office/drawing/2014/main" id="{569C68B5-7EA8-9041-9915-8D577C1607A6}"/>
                </a:ext>
              </a:extLst>
            </p:cNvPr>
            <p:cNvCxnSpPr>
              <a:cxnSpLocks noChangeShapeType="1"/>
              <a:stCxn id="35" idx="6"/>
              <a:endCxn id="36" idx="2"/>
            </p:cNvCxnSpPr>
            <p:nvPr/>
          </p:nvCxnSpPr>
          <p:spPr bwMode="auto">
            <a:xfrm>
              <a:off x="7315200" y="1866900"/>
              <a:ext cx="381000" cy="1588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" name="AutoShape 10">
              <a:extLst>
                <a:ext uri="{FF2B5EF4-FFF2-40B4-BE49-F238E27FC236}">
                  <a16:creationId xmlns:a16="http://schemas.microsoft.com/office/drawing/2014/main" id="{D89F7E5B-1EA2-5485-484B-FFAC41114A5F}"/>
                </a:ext>
              </a:extLst>
            </p:cNvPr>
            <p:cNvCxnSpPr>
              <a:cxnSpLocks noChangeShapeType="1"/>
              <a:stCxn id="36" idx="6"/>
              <a:endCxn id="37" idx="2"/>
            </p:cNvCxnSpPr>
            <p:nvPr/>
          </p:nvCxnSpPr>
          <p:spPr bwMode="auto">
            <a:xfrm>
              <a:off x="8077200" y="1866900"/>
              <a:ext cx="381000" cy="1588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0" name="Group 184" descr="A common cause triple where the cause node is observed (shaded).">
            <a:extLst>
              <a:ext uri="{FF2B5EF4-FFF2-40B4-BE49-F238E27FC236}">
                <a16:creationId xmlns:a16="http://schemas.microsoft.com/office/drawing/2014/main" id="{A0152B05-32C7-E55C-47CB-1A7B545192AA}"/>
              </a:ext>
            </a:extLst>
          </p:cNvPr>
          <p:cNvGrpSpPr>
            <a:grpSpLocks/>
          </p:cNvGrpSpPr>
          <p:nvPr/>
        </p:nvGrpSpPr>
        <p:grpSpPr bwMode="auto">
          <a:xfrm>
            <a:off x="9662373" y="2380298"/>
            <a:ext cx="1600200" cy="576262"/>
            <a:chOff x="6934200" y="2362200"/>
            <a:chExt cx="1905000" cy="685800"/>
          </a:xfrm>
        </p:grpSpPr>
        <p:sp>
          <p:nvSpPr>
            <p:cNvPr id="41" name="Oval 9">
              <a:extLst>
                <a:ext uri="{FF2B5EF4-FFF2-40B4-BE49-F238E27FC236}">
                  <a16:creationId xmlns:a16="http://schemas.microsoft.com/office/drawing/2014/main" id="{9BAFB572-BF30-53FC-65D7-8527F8F7D8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4200" y="26670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>
                <a:latin typeface="Calibri"/>
                <a:cs typeface="Calibri"/>
              </a:endParaRPr>
            </a:p>
          </p:txBody>
        </p:sp>
        <p:sp>
          <p:nvSpPr>
            <p:cNvPr id="42" name="Oval 9">
              <a:extLst>
                <a:ext uri="{FF2B5EF4-FFF2-40B4-BE49-F238E27FC236}">
                  <a16:creationId xmlns:a16="http://schemas.microsoft.com/office/drawing/2014/main" id="{57DA502A-DF53-F929-C48C-5767F76109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5823" y="2362200"/>
              <a:ext cx="381756" cy="381630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latin typeface="Calibri"/>
                <a:ea typeface="+mn-ea"/>
                <a:cs typeface="Calibri"/>
              </a:endParaRPr>
            </a:p>
          </p:txBody>
        </p:sp>
        <p:sp>
          <p:nvSpPr>
            <p:cNvPr id="43" name="Oval 9">
              <a:extLst>
                <a:ext uri="{FF2B5EF4-FFF2-40B4-BE49-F238E27FC236}">
                  <a16:creationId xmlns:a16="http://schemas.microsoft.com/office/drawing/2014/main" id="{2CB2ADEA-DCD8-749F-C41F-0FD12BA340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58200" y="26670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>
                <a:latin typeface="Calibri"/>
                <a:cs typeface="Calibri"/>
              </a:endParaRPr>
            </a:p>
          </p:txBody>
        </p:sp>
        <p:cxnSp>
          <p:nvCxnSpPr>
            <p:cNvPr id="44" name="AutoShape 10">
              <a:extLst>
                <a:ext uri="{FF2B5EF4-FFF2-40B4-BE49-F238E27FC236}">
                  <a16:creationId xmlns:a16="http://schemas.microsoft.com/office/drawing/2014/main" id="{A3182B9C-C4FC-CDFC-7E1E-E41D62CADECD}"/>
                </a:ext>
              </a:extLst>
            </p:cNvPr>
            <p:cNvCxnSpPr>
              <a:cxnSpLocks noChangeShapeType="1"/>
              <a:stCxn id="42" idx="2"/>
              <a:endCxn id="41" idx="7"/>
            </p:cNvCxnSpPr>
            <p:nvPr/>
          </p:nvCxnSpPr>
          <p:spPr bwMode="auto">
            <a:xfrm rot="10800000" flipV="1">
              <a:off x="7259404" y="2552700"/>
              <a:ext cx="436796" cy="170096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" name="AutoShape 10">
              <a:extLst>
                <a:ext uri="{FF2B5EF4-FFF2-40B4-BE49-F238E27FC236}">
                  <a16:creationId xmlns:a16="http://schemas.microsoft.com/office/drawing/2014/main" id="{2E12106B-4573-B1A7-1CE1-B7DC7CD101B1}"/>
                </a:ext>
              </a:extLst>
            </p:cNvPr>
            <p:cNvCxnSpPr>
              <a:cxnSpLocks noChangeShapeType="1"/>
              <a:stCxn id="42" idx="6"/>
              <a:endCxn id="43" idx="1"/>
            </p:cNvCxnSpPr>
            <p:nvPr/>
          </p:nvCxnSpPr>
          <p:spPr bwMode="auto">
            <a:xfrm>
              <a:off x="8077200" y="2552700"/>
              <a:ext cx="436796" cy="170096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6" name="Group 183" descr="A common effect triple with no observed nodes">
            <a:extLst>
              <a:ext uri="{FF2B5EF4-FFF2-40B4-BE49-F238E27FC236}">
                <a16:creationId xmlns:a16="http://schemas.microsoft.com/office/drawing/2014/main" id="{BF60FF02-E6EF-76F0-48A0-A5C06FD6114B}"/>
              </a:ext>
            </a:extLst>
          </p:cNvPr>
          <p:cNvGrpSpPr>
            <a:grpSpLocks/>
          </p:cNvGrpSpPr>
          <p:nvPr/>
        </p:nvGrpSpPr>
        <p:grpSpPr bwMode="auto">
          <a:xfrm>
            <a:off x="9657761" y="3190558"/>
            <a:ext cx="1600200" cy="639762"/>
            <a:chOff x="6934200" y="3810000"/>
            <a:chExt cx="1905000" cy="762000"/>
          </a:xfrm>
        </p:grpSpPr>
        <p:sp>
          <p:nvSpPr>
            <p:cNvPr id="47" name="Oval 9">
              <a:extLst>
                <a:ext uri="{FF2B5EF4-FFF2-40B4-BE49-F238E27FC236}">
                  <a16:creationId xmlns:a16="http://schemas.microsoft.com/office/drawing/2014/main" id="{B7F07C99-E6DD-8CF4-1A00-FA7903FB95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4200" y="38100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>
                <a:latin typeface="Calibri"/>
                <a:cs typeface="Calibri"/>
              </a:endParaRPr>
            </a:p>
          </p:txBody>
        </p:sp>
        <p:sp>
          <p:nvSpPr>
            <p:cNvPr id="48" name="Oval 9">
              <a:extLst>
                <a:ext uri="{FF2B5EF4-FFF2-40B4-BE49-F238E27FC236}">
                  <a16:creationId xmlns:a16="http://schemas.microsoft.com/office/drawing/2014/main" id="{CDCEB4CA-0515-BE67-68AF-94118852DA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6200" y="41910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>
                <a:latin typeface="Calibri"/>
                <a:cs typeface="Calibri"/>
              </a:endParaRPr>
            </a:p>
          </p:txBody>
        </p:sp>
        <p:sp>
          <p:nvSpPr>
            <p:cNvPr id="49" name="Oval 9">
              <a:extLst>
                <a:ext uri="{FF2B5EF4-FFF2-40B4-BE49-F238E27FC236}">
                  <a16:creationId xmlns:a16="http://schemas.microsoft.com/office/drawing/2014/main" id="{7A2C7427-23DA-452F-4FD0-56708C945C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58200" y="3810000"/>
              <a:ext cx="381000" cy="381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000">
                <a:latin typeface="Calibri"/>
                <a:cs typeface="Calibri"/>
              </a:endParaRPr>
            </a:p>
          </p:txBody>
        </p:sp>
        <p:cxnSp>
          <p:nvCxnSpPr>
            <p:cNvPr id="50" name="AutoShape 10">
              <a:extLst>
                <a:ext uri="{FF2B5EF4-FFF2-40B4-BE49-F238E27FC236}">
                  <a16:creationId xmlns:a16="http://schemas.microsoft.com/office/drawing/2014/main" id="{5DCBB9EF-5689-2F67-F353-786F06E3416B}"/>
                </a:ext>
              </a:extLst>
            </p:cNvPr>
            <p:cNvCxnSpPr>
              <a:cxnSpLocks noChangeShapeType="1"/>
              <a:stCxn id="47" idx="6"/>
              <a:endCxn id="48" idx="1"/>
            </p:cNvCxnSpPr>
            <p:nvPr/>
          </p:nvCxnSpPr>
          <p:spPr bwMode="auto">
            <a:xfrm>
              <a:off x="7315200" y="4000500"/>
              <a:ext cx="436796" cy="246296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" name="AutoShape 10">
              <a:extLst>
                <a:ext uri="{FF2B5EF4-FFF2-40B4-BE49-F238E27FC236}">
                  <a16:creationId xmlns:a16="http://schemas.microsoft.com/office/drawing/2014/main" id="{F04B6280-179F-592A-C6B3-7540E9D2C331}"/>
                </a:ext>
              </a:extLst>
            </p:cNvPr>
            <p:cNvCxnSpPr>
              <a:cxnSpLocks noChangeShapeType="1"/>
              <a:stCxn id="49" idx="2"/>
              <a:endCxn id="48" idx="7"/>
            </p:cNvCxnSpPr>
            <p:nvPr/>
          </p:nvCxnSpPr>
          <p:spPr bwMode="auto">
            <a:xfrm rot="10800000" flipV="1">
              <a:off x="8021404" y="4000500"/>
              <a:ext cx="436796" cy="246296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FE4298C0-B33D-9CA6-8A24-5E66B9674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23442" y="1635760"/>
            <a:ext cx="1992041" cy="4139950"/>
          </a:xfrm>
          <a:prstGeom prst="roundRect">
            <a:avLst>
              <a:gd name="adj" fmla="val 4667"/>
            </a:avLst>
          </a:prstGeom>
          <a:noFill/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C076D5ED-EF55-0DB2-D394-566E838B9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456783" y="1635760"/>
            <a:ext cx="1992041" cy="2466340"/>
          </a:xfrm>
          <a:prstGeom prst="roundRect">
            <a:avLst>
              <a:gd name="adj" fmla="val 4667"/>
            </a:avLst>
          </a:prstGeom>
          <a:noFill/>
          <a:ln w="3810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9C4A2182-616D-9021-3EEE-0E5F1CC4EDBE}"/>
              </a:ext>
            </a:extLst>
          </p:cNvPr>
          <p:cNvSpPr/>
          <p:nvPr/>
        </p:nvSpPr>
        <p:spPr>
          <a:xfrm>
            <a:off x="7501936" y="1060804"/>
            <a:ext cx="1474470" cy="38988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Active Triples</a:t>
            </a:r>
          </a:p>
        </p:txBody>
      </p:sp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1BD55981-D1D4-979A-39D7-CBE36FAB90AE}"/>
              </a:ext>
            </a:extLst>
          </p:cNvPr>
          <p:cNvSpPr/>
          <p:nvPr/>
        </p:nvSpPr>
        <p:spPr>
          <a:xfrm>
            <a:off x="9659066" y="1060804"/>
            <a:ext cx="1606813" cy="38988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Inactive Triples</a:t>
            </a:r>
          </a:p>
        </p:txBody>
      </p:sp>
    </p:spTree>
    <p:extLst>
      <p:ext uri="{BB962C8B-B14F-4D97-AF65-F5344CB8AC3E}">
        <p14:creationId xmlns:p14="http://schemas.microsoft.com/office/powerpoint/2010/main" val="896207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EF488-0FDF-CA4C-6EC1-C3B004A6F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50EE0E-88AF-EE72-C9CD-4E135787B7E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CA61DF-301D-115C-321E-7850FFBFE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31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5696401-9AA3-EBB1-4726-57D51BC7A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(5)</a:t>
            </a:r>
          </a:p>
        </p:txBody>
      </p:sp>
    </p:spTree>
    <p:extLst>
      <p:ext uri="{BB962C8B-B14F-4D97-AF65-F5344CB8AC3E}">
        <p14:creationId xmlns:p14="http://schemas.microsoft.com/office/powerpoint/2010/main" val="39398848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2BA22-5C09-0A8D-1C06-267910A6DB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that’s it for today!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695C3F-CD66-A7C6-F527-FB6964B09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D9D130-F724-CF65-D97C-C03F9B16F5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24360" y="3768662"/>
            <a:ext cx="2979538" cy="2259013"/>
          </a:xfrm>
        </p:spPr>
        <p:txBody>
          <a:bodyPr>
            <a:normAutofit/>
          </a:bodyPr>
          <a:lstStyle/>
          <a:p>
            <a:r>
              <a:rPr lang="en-US" dirty="0"/>
              <a:t>Implications of independence and conditional independence </a:t>
            </a:r>
          </a:p>
          <a:p>
            <a:r>
              <a:rPr lang="en-US" dirty="0"/>
              <a:t>Bayes nets encode joint distributions by tracking conditional probabilities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29183C-B3B2-40BC-0A6A-85C188234C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66664" y="3762440"/>
            <a:ext cx="2995300" cy="2259013"/>
          </a:xfrm>
        </p:spPr>
        <p:txBody>
          <a:bodyPr/>
          <a:lstStyle/>
          <a:p>
            <a:r>
              <a:rPr lang="en-US" dirty="0"/>
              <a:t>Complete </a:t>
            </a:r>
            <a:r>
              <a:rPr lang="en-US" b="1" dirty="0">
                <a:solidFill>
                  <a:schemeClr val="accent4"/>
                </a:solidFill>
              </a:rPr>
              <a:t>Practice Problem 11</a:t>
            </a:r>
          </a:p>
          <a:p>
            <a:r>
              <a:rPr lang="en-US" dirty="0"/>
              <a:t>Fill out the </a:t>
            </a:r>
            <a:r>
              <a:rPr lang="en-US" b="1" dirty="0">
                <a:solidFill>
                  <a:schemeClr val="accent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Mid-Quarter Feedback Survey</a:t>
            </a:r>
            <a:endParaRPr lang="en-US" b="1" dirty="0">
              <a:solidFill>
                <a:schemeClr val="accent4"/>
              </a:solidFill>
            </a:endParaRPr>
          </a:p>
          <a:p>
            <a:r>
              <a:rPr lang="en-US" dirty="0"/>
              <a:t>Do </a:t>
            </a:r>
            <a:r>
              <a:rPr lang="en-US" b="1" dirty="0">
                <a:solidFill>
                  <a:schemeClr val="accent4"/>
                </a:solidFill>
              </a:rPr>
              <a:t>Homework 2 </a:t>
            </a:r>
            <a:r>
              <a:rPr lang="en-US" dirty="0"/>
              <a:t>(due 7.23)</a:t>
            </a:r>
          </a:p>
          <a:p>
            <a:r>
              <a:rPr lang="en-US" dirty="0"/>
              <a:t>Do </a:t>
            </a:r>
            <a:r>
              <a:rPr lang="en-US" b="1" dirty="0">
                <a:solidFill>
                  <a:schemeClr val="accent4"/>
                </a:solidFill>
              </a:rPr>
              <a:t>Project 3</a:t>
            </a:r>
            <a:r>
              <a:rPr lang="en-US" dirty="0"/>
              <a:t> (due 7.30)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1707F8-922E-989E-1D14-57F87FE0DD2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How to compute conditional probabilities of queries given evidence?</a:t>
            </a:r>
          </a:p>
        </p:txBody>
      </p:sp>
    </p:spTree>
    <p:extLst>
      <p:ext uri="{BB962C8B-B14F-4D97-AF65-F5344CB8AC3E}">
        <p14:creationId xmlns:p14="http://schemas.microsoft.com/office/powerpoint/2010/main" val="3582346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16A3ABD-8929-AE8C-E181-921009249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945" y="1598594"/>
            <a:ext cx="10074109" cy="1161039"/>
          </a:xfrm>
        </p:spPr>
        <p:txBody>
          <a:bodyPr>
            <a:normAutofit fontScale="90000"/>
          </a:bodyPr>
          <a:lstStyle/>
          <a:p>
            <a:r>
              <a:rPr lang="en-US" dirty="0"/>
              <a:t>How to manage complex probability distributions?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ED4155-5E13-B9D5-42FC-A83808AB687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C346BF-6E5E-82EA-D504-6EADA79A7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4</a:t>
            </a:fld>
            <a:endParaRPr lang="en-US"/>
          </a:p>
        </p:txBody>
      </p:sp>
      <p:pic>
        <p:nvPicPr>
          <p:cNvPr id="7" name="Picture 6" descr="Illustration of a green book cover with the title “Encoding Complex Distributions in n Easy Steps!”">
            <a:extLst>
              <a:ext uri="{FF2B5EF4-FFF2-40B4-BE49-F238E27FC236}">
                <a16:creationId xmlns:a16="http://schemas.microsoft.com/office/drawing/2014/main" id="{736E8B17-3CD1-416F-7D06-9CF268BDA9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330" y="3337235"/>
            <a:ext cx="3843337" cy="244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30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72B2B62-8A65-4040-BE49-0F5F435C5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Bayesian Networks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39EB0B-3A99-50B6-0E38-B988C3577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7" y="1590261"/>
            <a:ext cx="8046767" cy="4606139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b="1" dirty="0">
                <a:solidFill>
                  <a:schemeClr val="accent1"/>
                </a:solidFill>
                <a:latin typeface="Avenir Next" panose="020B0503020202020204" pitchFamily="34" charset="0"/>
              </a:rPr>
              <a:t>Bayes Nets </a:t>
            </a:r>
            <a:r>
              <a:rPr lang="en-US" dirty="0"/>
              <a:t>provide a technique describing </a:t>
            </a:r>
            <a:r>
              <a:rPr lang="en-US" dirty="0">
                <a:solidFill>
                  <a:schemeClr val="accent2"/>
                </a:solidFill>
                <a:latin typeface="+mj-lt"/>
              </a:rPr>
              <a:t>complex joint distributions </a:t>
            </a:r>
            <a:r>
              <a:rPr lang="en-US" dirty="0"/>
              <a:t>using </a:t>
            </a:r>
            <a:r>
              <a:rPr lang="en-US" dirty="0">
                <a:solidFill>
                  <a:schemeClr val="accent3"/>
                </a:solidFill>
                <a:latin typeface="+mj-lt"/>
              </a:rPr>
              <a:t>simple conditional distributions</a:t>
            </a:r>
          </a:p>
          <a:p>
            <a:pPr lvl="1"/>
            <a:r>
              <a:rPr lang="en-US" dirty="0">
                <a:latin typeface="+mn-lt"/>
              </a:rPr>
              <a:t>Subset of a general class of graphical models</a:t>
            </a:r>
          </a:p>
          <a:p>
            <a:pPr lvl="1"/>
            <a:r>
              <a:rPr lang="en-US" dirty="0">
                <a:latin typeface="+mn-lt"/>
              </a:rPr>
              <a:t>Also called “belief networks”</a:t>
            </a:r>
          </a:p>
          <a:p>
            <a:r>
              <a:rPr lang="en-US" dirty="0">
                <a:latin typeface="+mn-lt"/>
              </a:rPr>
              <a:t>Use local causality / conditional independence</a:t>
            </a:r>
          </a:p>
          <a:p>
            <a:pPr lvl="1"/>
            <a:r>
              <a:rPr lang="en-US" dirty="0">
                <a:latin typeface="+mn-lt"/>
              </a:rPr>
              <a:t>The world is composed of many variables</a:t>
            </a:r>
          </a:p>
          <a:p>
            <a:pPr lvl="1"/>
            <a:r>
              <a:rPr lang="en-US" dirty="0">
                <a:latin typeface="+mn-lt"/>
              </a:rPr>
              <a:t>Each interacting locally with a few others</a:t>
            </a:r>
          </a:p>
          <a:p>
            <a:r>
              <a:rPr lang="en-US" dirty="0">
                <a:latin typeface="+mn-lt"/>
              </a:rPr>
              <a:t>Expressivity vs. Efficiency</a:t>
            </a:r>
          </a:p>
          <a:p>
            <a:pPr lvl="1"/>
            <a:r>
              <a:rPr lang="en-US" dirty="0">
                <a:latin typeface="+mn-lt"/>
              </a:rPr>
              <a:t>While conditional probabilities are less expressive </a:t>
            </a: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>(comprehensive) than joint probabilities, they are faster </a:t>
            </a: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>and more space-efficient to work with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67108F-7D01-7E6C-550A-750424FD10D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707A7B-8AA4-D44E-1E23-E6D7CABDC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5</a:t>
            </a:fld>
            <a:endParaRPr lang="en-US"/>
          </a:p>
        </p:txBody>
      </p:sp>
      <p:pic>
        <p:nvPicPr>
          <p:cNvPr id="7" name="Picture 6" descr="Illustration of a bayes net of multiple gren orb robots connected together via purple energy arcs. A yellow robot dressed in a lab coat and protective goggles assembles the final piece of the network, which now resembles a robot with arms and legs.">
            <a:extLst>
              <a:ext uri="{FF2B5EF4-FFF2-40B4-BE49-F238E27FC236}">
                <a16:creationId xmlns:a16="http://schemas.microsoft.com/office/drawing/2014/main" id="{9D5DD442-5017-8563-4310-C6230523EE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744780" y="2904334"/>
            <a:ext cx="4046680" cy="3047999"/>
          </a:xfrm>
          <a:prstGeom prst="rect">
            <a:avLst/>
          </a:prstGeom>
        </p:spPr>
      </p:pic>
      <p:pic>
        <p:nvPicPr>
          <p:cNvPr id="8" name="Picture 7" descr="Illustration of an open book lying next to a stack of three closed books.">
            <a:extLst>
              <a:ext uri="{FF2B5EF4-FFF2-40B4-BE49-F238E27FC236}">
                <a16:creationId xmlns:a16="http://schemas.microsoft.com/office/drawing/2014/main" id="{07AAD0DA-27B9-C3C1-4B33-93E1A11808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790045" y="1174753"/>
            <a:ext cx="2877756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668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C38FAA5-D2D4-ACD3-46D7-E9E6146FA8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9" idx="4"/>
            <a:endCxn id="12" idx="0"/>
          </p:cNvCxnSpPr>
          <p:nvPr/>
        </p:nvCxnSpPr>
        <p:spPr>
          <a:xfrm>
            <a:off x="8494441" y="4246418"/>
            <a:ext cx="0" cy="63832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id="{4D9331B2-C056-B975-1528-D4B9AFD47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Graphical Models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307266-9470-4830-AD3E-DB8324AFE2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Nodes: Variables</a:t>
            </a:r>
          </a:p>
          <a:p>
            <a:pPr lvl="1"/>
            <a:r>
              <a:rPr lang="en-US" dirty="0"/>
              <a:t>Assigned (observed)</a:t>
            </a:r>
          </a:p>
          <a:p>
            <a:pPr lvl="1"/>
            <a:r>
              <a:rPr lang="en-US" dirty="0"/>
              <a:t>Unassigned (unobserved)</a:t>
            </a:r>
          </a:p>
          <a:p>
            <a:r>
              <a:rPr lang="en-US" dirty="0"/>
              <a:t>Arcs: Interactions</a:t>
            </a:r>
          </a:p>
          <a:p>
            <a:pPr lvl="1"/>
            <a:r>
              <a:rPr lang="en-US" dirty="0"/>
              <a:t>Indicate “direct influence” between variables</a:t>
            </a:r>
          </a:p>
          <a:p>
            <a:pPr lvl="1"/>
            <a:r>
              <a:rPr lang="en-US" dirty="0"/>
              <a:t>Formally: encode conditional (in)dependence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34B8F-2D7E-E2E8-E9FF-00BF1626F42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C04019-6B6A-46A6-8D0F-30A595BB5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6</a:t>
            </a:fld>
            <a:endParaRPr lang="en-US"/>
          </a:p>
        </p:txBody>
      </p:sp>
      <p:pic>
        <p:nvPicPr>
          <p:cNvPr id="8" name="Picture 7" descr="Illustration of the robot with a computerized brain in four different weather scenarios. From top left to bottom right: sunny, rainy, foggy, and a fiery meteor shower.">
            <a:extLst>
              <a:ext uri="{FF2B5EF4-FFF2-40B4-BE49-F238E27FC236}">
                <a16:creationId xmlns:a16="http://schemas.microsoft.com/office/drawing/2014/main" id="{B96A3FA5-15ED-2E9E-0044-AA76BB4255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flipH="1">
            <a:off x="6846674" y="433119"/>
            <a:ext cx="3476567" cy="2314282"/>
          </a:xfrm>
          <a:prstGeom prst="rect">
            <a:avLst/>
          </a:prstGeom>
        </p:spPr>
      </p:pic>
      <p:grpSp>
        <p:nvGrpSpPr>
          <p:cNvPr id="2" name="Group 1" descr="Node T">
            <a:extLst>
              <a:ext uri="{FF2B5EF4-FFF2-40B4-BE49-F238E27FC236}">
                <a16:creationId xmlns:a16="http://schemas.microsoft.com/office/drawing/2014/main" id="{84B61256-E25B-78FB-386E-CBC95C7F0ADA}"/>
              </a:ext>
            </a:extLst>
          </p:cNvPr>
          <p:cNvGrpSpPr/>
          <p:nvPr/>
        </p:nvGrpSpPr>
        <p:grpSpPr>
          <a:xfrm>
            <a:off x="8037241" y="3332018"/>
            <a:ext cx="914400" cy="914400"/>
            <a:chOff x="8037241" y="3332018"/>
            <a:chExt cx="914400" cy="9144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3BEF835-3818-43B2-0E3E-F6DA48DC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037241" y="3332018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8B0DF24-1E1C-0AD8-48AC-1937997E6ED4}"/>
                    </a:ext>
                  </a:extLst>
                </p:cNvPr>
                <p:cNvSpPr txBox="1"/>
                <p:nvPr/>
              </p:nvSpPr>
              <p:spPr>
                <a:xfrm>
                  <a:off x="8260229" y="3576842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oMath>
                    </m:oMathPara>
                  </a14:m>
                  <a:endParaRPr lang="en-US" sz="2400" b="1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8B0DF24-1E1C-0AD8-48AC-1937997E6ED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60229" y="3576842"/>
                  <a:ext cx="496134" cy="46166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" name="Group 2" descr="Node W">
            <a:extLst>
              <a:ext uri="{FF2B5EF4-FFF2-40B4-BE49-F238E27FC236}">
                <a16:creationId xmlns:a16="http://schemas.microsoft.com/office/drawing/2014/main" id="{19879FA3-CBE2-91D2-0DCF-C33CA4554754}"/>
              </a:ext>
            </a:extLst>
          </p:cNvPr>
          <p:cNvGrpSpPr/>
          <p:nvPr/>
        </p:nvGrpSpPr>
        <p:grpSpPr>
          <a:xfrm>
            <a:off x="8037241" y="4884740"/>
            <a:ext cx="914400" cy="914400"/>
            <a:chOff x="8037241" y="4884740"/>
            <a:chExt cx="914400" cy="9144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9720C53-A3A0-8E4C-4E23-FE8987549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037241" y="4884740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65164D00-B330-87BB-4B30-83C6149D2879}"/>
                    </a:ext>
                  </a:extLst>
                </p:cNvPr>
                <p:cNvSpPr txBox="1"/>
                <p:nvPr/>
              </p:nvSpPr>
              <p:spPr>
                <a:xfrm>
                  <a:off x="8246374" y="5129564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𝑾</m:t>
                        </m:r>
                      </m:oMath>
                    </m:oMathPara>
                  </a14:m>
                  <a:endParaRPr lang="en-US" sz="2400" b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65164D00-B330-87BB-4B30-83C6149D287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46374" y="5129564"/>
                  <a:ext cx="496134" cy="461665"/>
                </a:xfrm>
                <a:prstGeom prst="rect">
                  <a:avLst/>
                </a:prstGeom>
                <a:blipFill>
                  <a:blip r:embed="rId4"/>
                  <a:stretch>
                    <a:fillRect l="-25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862347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C10331E-E20F-FF47-79EC-25F945887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Coin Flips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29B50D9B-9AAC-C232-AE1F-F210AA7483A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dirty="0"/>
                  <a:t> independent coin flips</a:t>
                </a:r>
              </a:p>
              <a:p>
                <a:r>
                  <a:rPr lang="en-US" dirty="0"/>
                  <a:t>No interactions between variables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dirty="0"/>
                  <a:t> absolute independence </a:t>
                </a:r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29B50D9B-9AAC-C232-AE1F-F210AA7483A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5DBA5C-F740-B2F4-4660-A37CC4EEC81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8862E8-C452-99FD-3CAE-DD003F32A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7</a:t>
            </a:fld>
            <a:endParaRPr lang="en-US"/>
          </a:p>
        </p:txBody>
      </p:sp>
      <p:pic>
        <p:nvPicPr>
          <p:cNvPr id="8" name="Picture 7" descr="Purple robot with six arms all flipping a coin.">
            <a:extLst>
              <a:ext uri="{FF2B5EF4-FFF2-40B4-BE49-F238E27FC236}">
                <a16:creationId xmlns:a16="http://schemas.microsoft.com/office/drawing/2014/main" id="{0898DDF4-99FF-105C-A676-70CF4DB847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684909" y="3210796"/>
            <a:ext cx="2871386" cy="2736261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6F7ABC5-F998-B191-1B22-1E4BF95209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17790" y="4010893"/>
            <a:ext cx="914400" cy="914400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225A759-47A9-FE19-C99A-BF9294400B00}"/>
                  </a:ext>
                </a:extLst>
              </p:cNvPr>
              <p:cNvSpPr txBox="1"/>
              <p:nvPr/>
            </p:nvSpPr>
            <p:spPr>
              <a:xfrm>
                <a:off x="1540778" y="4255717"/>
                <a:ext cx="49613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225A759-47A9-FE19-C99A-BF9294400B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0778" y="4255717"/>
                <a:ext cx="496134" cy="461665"/>
              </a:xfrm>
              <a:prstGeom prst="rect">
                <a:avLst/>
              </a:prstGeom>
              <a:blipFill>
                <a:blip r:embed="rId4"/>
                <a:stretch>
                  <a:fillRect l="-2500" r="-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12">
            <a:extLst>
              <a:ext uri="{FF2B5EF4-FFF2-40B4-BE49-F238E27FC236}">
                <a16:creationId xmlns:a16="http://schemas.microsoft.com/office/drawing/2014/main" id="{E0D50870-23A6-D8EB-2DA0-7300B1FAE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93997" y="4010893"/>
            <a:ext cx="914400" cy="914400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D2B8224-F851-8458-DCE7-0B8FFB5D87FB}"/>
                  </a:ext>
                </a:extLst>
              </p:cNvPr>
              <p:cNvSpPr txBox="1"/>
              <p:nvPr/>
            </p:nvSpPr>
            <p:spPr>
              <a:xfrm>
                <a:off x="3116985" y="4255717"/>
                <a:ext cx="49613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D2B8224-F851-8458-DCE7-0B8FFB5D87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985" y="4255717"/>
                <a:ext cx="496134" cy="461665"/>
              </a:xfrm>
              <a:prstGeom prst="rect">
                <a:avLst/>
              </a:prstGeom>
              <a:blipFill>
                <a:blip r:embed="rId5"/>
                <a:stretch>
                  <a:fillRect l="-2500" r="-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>
            <a:extLst>
              <a:ext uri="{FF2B5EF4-FFF2-40B4-BE49-F238E27FC236}">
                <a16:creationId xmlns:a16="http://schemas.microsoft.com/office/drawing/2014/main" id="{721EAFC8-2709-3637-876A-82F894A5B5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46990" y="4010893"/>
            <a:ext cx="914400" cy="914400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9A6D206-1D0D-04F2-4697-3B796C51560A}"/>
                  </a:ext>
                </a:extLst>
              </p:cNvPr>
              <p:cNvSpPr txBox="1"/>
              <p:nvPr/>
            </p:nvSpPr>
            <p:spPr>
              <a:xfrm>
                <a:off x="6569978" y="4255717"/>
                <a:ext cx="49613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</m:oMath>
                  </m:oMathPara>
                </a14:m>
                <a:endParaRPr lang="en-US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9A6D206-1D0D-04F2-4697-3B796C5156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9978" y="4255717"/>
                <a:ext cx="496134" cy="461665"/>
              </a:xfrm>
              <a:prstGeom prst="rect">
                <a:avLst/>
              </a:prstGeom>
              <a:blipFill>
                <a:blip r:embed="rId6"/>
                <a:stretch>
                  <a:fillRect l="-2500" r="-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25B4105D-10F2-842B-D767-232F4ECB5D5C}"/>
              </a:ext>
            </a:extLst>
          </p:cNvPr>
          <p:cNvSpPr txBox="1"/>
          <p:nvPr/>
        </p:nvSpPr>
        <p:spPr>
          <a:xfrm>
            <a:off x="4708209" y="4144877"/>
            <a:ext cx="7389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369829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AA4ED4F-903E-2869-CCFC-4290EDB722E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Variables</a:t>
                </a:r>
              </a:p>
              <a:p>
                <a:pPr lvl="1">
                  <a:buClr>
                    <a:schemeClr val="tx1"/>
                  </a:buClr>
                </a:pP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𝑹</m:t>
                    </m:r>
                  </m:oMath>
                </a14:m>
                <a:r>
                  <a:rPr lang="en-US" dirty="0"/>
                  <a:t> it rains</a:t>
                </a:r>
              </a:p>
              <a:p>
                <a:pPr lvl="1">
                  <a:buClr>
                    <a:schemeClr val="tx1"/>
                  </a:buClr>
                </a:pP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𝑻</m:t>
                    </m:r>
                  </m:oMath>
                </a14:m>
                <a:r>
                  <a:rPr lang="en-US" dirty="0"/>
                  <a:t> there’s traffic</a:t>
                </a:r>
              </a:p>
              <a:p>
                <a:pPr lvl="1">
                  <a:buClr>
                    <a:schemeClr val="tx1"/>
                  </a:buClr>
                </a:pP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𝑼</m:t>
                    </m:r>
                  </m:oMath>
                </a14:m>
                <a:r>
                  <a:rPr lang="en-US" dirty="0"/>
                  <a:t> I’m holding my umbrella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AA4ED4F-903E-2869-CCFC-4290EDB722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7C87303-C782-BCF6-55C8-927936F5E2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1" idx="5"/>
            <a:endCxn id="8" idx="1"/>
          </p:cNvCxnSpPr>
          <p:nvPr/>
        </p:nvCxnSpPr>
        <p:spPr>
          <a:xfrm>
            <a:off x="6419289" y="4209489"/>
            <a:ext cx="896598" cy="9843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BDCCA2F-5D21-0852-6F99-593621D47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1" idx="3"/>
            <a:endCxn id="6" idx="7"/>
          </p:cNvCxnSpPr>
          <p:nvPr/>
        </p:nvCxnSpPr>
        <p:spPr>
          <a:xfrm flipH="1">
            <a:off x="4876111" y="4209489"/>
            <a:ext cx="896600" cy="9843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877D165-556C-229A-C83F-3F12CCBE1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53B7AB-21C4-D3F1-7B2D-FCA54F0D796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7C88A8-9FB2-555F-9382-CAC41C4CC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8</a:t>
            </a:fld>
            <a:endParaRPr lang="en-US"/>
          </a:p>
        </p:txBody>
      </p:sp>
      <p:grpSp>
        <p:nvGrpSpPr>
          <p:cNvPr id="13" name="Group 12" descr="Node T">
            <a:extLst>
              <a:ext uri="{FF2B5EF4-FFF2-40B4-BE49-F238E27FC236}">
                <a16:creationId xmlns:a16="http://schemas.microsoft.com/office/drawing/2014/main" id="{46764B53-C215-55BA-C2D2-0894D2684B8D}"/>
              </a:ext>
            </a:extLst>
          </p:cNvPr>
          <p:cNvGrpSpPr/>
          <p:nvPr/>
        </p:nvGrpSpPr>
        <p:grpSpPr>
          <a:xfrm>
            <a:off x="4095622" y="5059923"/>
            <a:ext cx="914400" cy="914400"/>
            <a:chOff x="4095622" y="5059923"/>
            <a:chExt cx="914400" cy="9144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D70CBCB-AAA6-E099-1996-525E495419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095622" y="5059923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121FCDD8-CF7C-2A82-DB35-E6C912CD2CB6}"/>
                    </a:ext>
                  </a:extLst>
                </p:cNvPr>
                <p:cNvSpPr txBox="1"/>
                <p:nvPr/>
              </p:nvSpPr>
              <p:spPr>
                <a:xfrm>
                  <a:off x="4318610" y="5304747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oMath>
                    </m:oMathPara>
                  </a14:m>
                  <a:endParaRPr lang="en-US" sz="2400" b="1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121FCDD8-CF7C-2A82-DB35-E6C912CD2C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18610" y="5304747"/>
                  <a:ext cx="496134" cy="46166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Group 13" descr="Node U">
            <a:extLst>
              <a:ext uri="{FF2B5EF4-FFF2-40B4-BE49-F238E27FC236}">
                <a16:creationId xmlns:a16="http://schemas.microsoft.com/office/drawing/2014/main" id="{0B4CBBF0-B7C1-530E-5BBA-49AEE4131B32}"/>
              </a:ext>
            </a:extLst>
          </p:cNvPr>
          <p:cNvGrpSpPr/>
          <p:nvPr/>
        </p:nvGrpSpPr>
        <p:grpSpPr>
          <a:xfrm>
            <a:off x="7181976" y="5059923"/>
            <a:ext cx="914400" cy="914400"/>
            <a:chOff x="7181976" y="5059923"/>
            <a:chExt cx="914400" cy="9144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ECDE491-3947-9DB6-A370-646CBBF31D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181976" y="5059923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E1B1E0E9-605A-4B09-8F4E-909A452E28D6}"/>
                    </a:ext>
                  </a:extLst>
                </p:cNvPr>
                <p:cNvSpPr txBox="1"/>
                <p:nvPr/>
              </p:nvSpPr>
              <p:spPr>
                <a:xfrm>
                  <a:off x="7404964" y="5304747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𝑼</m:t>
                        </m:r>
                      </m:oMath>
                    </m:oMathPara>
                  </a14:m>
                  <a:endParaRPr lang="en-US" sz="2400" b="1" dirty="0">
                    <a:solidFill>
                      <a:schemeClr val="accent4"/>
                    </a:solidFill>
                  </a:endParaRPr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E1B1E0E9-605A-4B09-8F4E-909A452E28D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04964" y="5304747"/>
                  <a:ext cx="496134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Group 9" descr="Node R">
            <a:extLst>
              <a:ext uri="{FF2B5EF4-FFF2-40B4-BE49-F238E27FC236}">
                <a16:creationId xmlns:a16="http://schemas.microsoft.com/office/drawing/2014/main" id="{E89E802B-FDD8-84CE-0F72-5F37B51B1D3D}"/>
              </a:ext>
            </a:extLst>
          </p:cNvPr>
          <p:cNvGrpSpPr/>
          <p:nvPr/>
        </p:nvGrpSpPr>
        <p:grpSpPr>
          <a:xfrm>
            <a:off x="5638800" y="3429000"/>
            <a:ext cx="914400" cy="914400"/>
            <a:chOff x="5638800" y="3429000"/>
            <a:chExt cx="914400" cy="9144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4971D71-E9CA-F9C2-1815-856033290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638800" y="3429000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AB402FAD-35A9-65A2-BCC2-106569000522}"/>
                    </a:ext>
                  </a:extLst>
                </p:cNvPr>
                <p:cNvSpPr txBox="1"/>
                <p:nvPr/>
              </p:nvSpPr>
              <p:spPr>
                <a:xfrm>
                  <a:off x="5861788" y="3673824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oMath>
                    </m:oMathPara>
                  </a14:m>
                  <a:endParaRPr lang="en-US" sz="2400" b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AB402FAD-35A9-65A2-BCC2-1065690005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61788" y="3673824"/>
                  <a:ext cx="496134" cy="46166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2" name="Picture 21" descr="A yellow helicopter robot hovers over a street with a few cars.">
            <a:extLst>
              <a:ext uri="{FF2B5EF4-FFF2-40B4-BE49-F238E27FC236}">
                <a16:creationId xmlns:a16="http://schemas.microsoft.com/office/drawing/2014/main" id="{BE1B6916-9C0A-2C40-F154-9D004A4B9A9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124" y="1253003"/>
            <a:ext cx="1655751" cy="1602034"/>
          </a:xfrm>
          <a:prstGeom prst="rect">
            <a:avLst/>
          </a:prstGeom>
        </p:spPr>
      </p:pic>
      <p:pic>
        <p:nvPicPr>
          <p:cNvPr id="23" name="Picture 22" descr="A two-panel illustration. On the left, the yellow helicopter robot hovers over heavy traffic on a road. On the right, the robot observes heavy traffic and heavy rain.">
            <a:extLst>
              <a:ext uri="{FF2B5EF4-FFF2-40B4-BE49-F238E27FC236}">
                <a16:creationId xmlns:a16="http://schemas.microsoft.com/office/drawing/2014/main" id="{718F74C4-BDC6-1DBE-8435-66C0D0DC942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0"/>
          <a:stretch>
            <a:fillRect/>
          </a:stretch>
        </p:blipFill>
        <p:spPr>
          <a:xfrm>
            <a:off x="542493" y="3794567"/>
            <a:ext cx="3330671" cy="1473927"/>
          </a:xfrm>
          <a:prstGeom prst="rect">
            <a:avLst/>
          </a:prstGeom>
        </p:spPr>
      </p:pic>
      <p:pic>
        <p:nvPicPr>
          <p:cNvPr id="24" name="Picture 23" descr="Illustration of an orange robot standing on the side of a congested road holding an umbrella to protect from the heavy rain.">
            <a:extLst>
              <a:ext uri="{FF2B5EF4-FFF2-40B4-BE49-F238E27FC236}">
                <a16:creationId xmlns:a16="http://schemas.microsoft.com/office/drawing/2014/main" id="{B436299D-966F-82D8-B5BF-99CD875E7E21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9876" y="3694639"/>
            <a:ext cx="3105410" cy="1610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898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81EE911-D0FE-6AF8-3A57-C858638614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1" idx="4"/>
            <a:endCxn id="14" idx="0"/>
          </p:cNvCxnSpPr>
          <p:nvPr/>
        </p:nvCxnSpPr>
        <p:spPr>
          <a:xfrm>
            <a:off x="6095999" y="3900260"/>
            <a:ext cx="0" cy="8694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4252923-22C6-CE81-7044-17E342FF48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7" idx="4"/>
            <a:endCxn id="11" idx="0"/>
          </p:cNvCxnSpPr>
          <p:nvPr/>
        </p:nvCxnSpPr>
        <p:spPr>
          <a:xfrm flipH="1">
            <a:off x="6095999" y="2116415"/>
            <a:ext cx="1" cy="8694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D1394DDC-AD64-0481-796E-916AEB5B4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Smoke Alarm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B9314BF-E4AA-CDAD-2121-2AB3603255E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Variables</a:t>
                </a:r>
              </a:p>
              <a:p>
                <a:pPr lvl="1">
                  <a:buClr>
                    <a:schemeClr val="tx1"/>
                  </a:buClr>
                </a:pP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𝑭</m:t>
                    </m:r>
                  </m:oMath>
                </a14:m>
                <a:r>
                  <a:rPr lang="en-US" dirty="0"/>
                  <a:t> there is a fire</a:t>
                </a:r>
              </a:p>
              <a:p>
                <a:pPr lvl="1">
                  <a:buClr>
                    <a:schemeClr val="tx1"/>
                  </a:buClr>
                </a:pP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𝑺</m:t>
                    </m:r>
                  </m:oMath>
                </a14:m>
                <a:r>
                  <a:rPr lang="en-US" dirty="0"/>
                  <a:t> there is smoke</a:t>
                </a:r>
              </a:p>
              <a:p>
                <a:pPr lvl="1">
                  <a:buClr>
                    <a:schemeClr val="tx1"/>
                  </a:buClr>
                </a:pP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en-US" dirty="0"/>
                  <a:t> alarm sounds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B9314BF-E4AA-CDAD-2121-2AB3603255E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B591CD-6712-5D24-2379-AA944C81CE0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AFF169-D718-39D6-D325-D5C959D78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5" descr="Illustration of a rectangular robot roasting marshmallows over a campfire indoors, causing smoke to trigger a fire alarm. A blue wheeled robot rushes in, panicked.">
            <a:extLst>
              <a:ext uri="{FF2B5EF4-FFF2-40B4-BE49-F238E27FC236}">
                <a16:creationId xmlns:a16="http://schemas.microsoft.com/office/drawing/2014/main" id="{D9D621CD-8DE3-1306-53E6-E67C9FB21C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857092" y="2416863"/>
            <a:ext cx="4035470" cy="2653291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47F809BF-8A30-6CB1-4D43-7A8DF7E59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638800" y="1202015"/>
            <a:ext cx="914400" cy="914400"/>
            <a:chOff x="5638800" y="1392888"/>
            <a:chExt cx="914400" cy="9144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DC306BC-B21B-F592-002D-6A6EB073F606}"/>
                </a:ext>
              </a:extLst>
            </p:cNvPr>
            <p:cNvSpPr/>
            <p:nvPr/>
          </p:nvSpPr>
          <p:spPr>
            <a:xfrm>
              <a:off x="5638800" y="1392888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3E625FDE-5FD2-87CC-06DF-BD36F088E647}"/>
                    </a:ext>
                  </a:extLst>
                </p:cNvPr>
                <p:cNvSpPr txBox="1"/>
                <p:nvPr/>
              </p:nvSpPr>
              <p:spPr>
                <a:xfrm>
                  <a:off x="5861788" y="1637712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oMath>
                    </m:oMathPara>
                  </a14:m>
                  <a:endParaRPr lang="en-US" sz="2400" b="1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3E625FDE-5FD2-87CC-06DF-BD36F088E64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61788" y="1637712"/>
                  <a:ext cx="496134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BFC475B-6F2D-B23D-34C0-8FBB1DFF76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638799" y="2985860"/>
            <a:ext cx="914400" cy="914400"/>
            <a:chOff x="5638800" y="1392888"/>
            <a:chExt cx="914400" cy="9144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058D4AD-5F0F-4497-3C32-A9FA3A5A4100}"/>
                </a:ext>
              </a:extLst>
            </p:cNvPr>
            <p:cNvSpPr/>
            <p:nvPr/>
          </p:nvSpPr>
          <p:spPr>
            <a:xfrm>
              <a:off x="5638800" y="1392888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E3858F9A-19DC-9A3D-335A-E6670D17B6C3}"/>
                    </a:ext>
                  </a:extLst>
                </p:cNvPr>
                <p:cNvSpPr txBox="1"/>
                <p:nvPr/>
              </p:nvSpPr>
              <p:spPr>
                <a:xfrm>
                  <a:off x="5861788" y="1637712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oMath>
                    </m:oMathPara>
                  </a14:m>
                  <a:endParaRPr lang="en-US" sz="2400" b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E3858F9A-19DC-9A3D-335A-E6670D17B6C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61788" y="1637712"/>
                  <a:ext cx="496134" cy="46166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D62D57A-609E-DD52-1CB3-3E3E3FC9A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638799" y="4769705"/>
            <a:ext cx="914400" cy="914400"/>
            <a:chOff x="5638800" y="1392888"/>
            <a:chExt cx="914400" cy="9144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A6BF4F4-4751-9B80-695E-1788798818CD}"/>
                </a:ext>
              </a:extLst>
            </p:cNvPr>
            <p:cNvSpPr/>
            <p:nvPr/>
          </p:nvSpPr>
          <p:spPr>
            <a:xfrm>
              <a:off x="5638800" y="1392888"/>
              <a:ext cx="914400" cy="914400"/>
            </a:xfrm>
            <a:prstGeom prst="ellipse">
              <a:avLst/>
            </a:prstGeom>
            <a:noFill/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3DD57D1E-1B65-ADDB-49BE-F159D9DC325A}"/>
                    </a:ext>
                  </a:extLst>
                </p:cNvPr>
                <p:cNvSpPr txBox="1"/>
                <p:nvPr/>
              </p:nvSpPr>
              <p:spPr>
                <a:xfrm>
                  <a:off x="5861788" y="1637712"/>
                  <a:ext cx="4961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oMath>
                    </m:oMathPara>
                  </a14:m>
                  <a:endParaRPr lang="en-US" sz="2400" b="1" dirty="0">
                    <a:solidFill>
                      <a:schemeClr val="accent3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3DD57D1E-1B65-ADDB-49BE-F159D9DC325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61788" y="1637712"/>
                  <a:ext cx="496134" cy="46166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030004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SE 473 Colors">
      <a:dk1>
        <a:srgbClr val="323232"/>
      </a:dk1>
      <a:lt1>
        <a:srgbClr val="FFFFFF"/>
      </a:lt1>
      <a:dk2>
        <a:srgbClr val="5C5961"/>
      </a:dk2>
      <a:lt2>
        <a:srgbClr val="6E6E6E"/>
      </a:lt2>
      <a:accent1>
        <a:srgbClr val="156082"/>
      </a:accent1>
      <a:accent2>
        <a:srgbClr val="B7576E"/>
      </a:accent2>
      <a:accent3>
        <a:srgbClr val="588051"/>
      </a:accent3>
      <a:accent4>
        <a:srgbClr val="7164A3"/>
      </a:accent4>
      <a:accent5>
        <a:srgbClr val="D6AD5B"/>
      </a:accent5>
      <a:accent6>
        <a:srgbClr val="4EA72E"/>
      </a:accent6>
      <a:hlink>
        <a:srgbClr val="597996"/>
      </a:hlink>
      <a:folHlink>
        <a:srgbClr val="597895"/>
      </a:folHlink>
    </a:clrScheme>
    <a:fontScheme name="Arial">
      <a:majorFont>
        <a:latin typeface="Avenir Next Demi Bold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venir Next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16140</TotalTime>
  <Words>1635</Words>
  <Application>Microsoft Macintosh PowerPoint</Application>
  <PresentationFormat>Widescreen</PresentationFormat>
  <Paragraphs>600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2" baseType="lpstr">
      <vt:lpstr>Aptos</vt:lpstr>
      <vt:lpstr>Arial</vt:lpstr>
      <vt:lpstr>Avenir Next</vt:lpstr>
      <vt:lpstr>Avenir Next Demi Bold</vt:lpstr>
      <vt:lpstr>Avenir Next Medium</vt:lpstr>
      <vt:lpstr>Calibri</vt:lpstr>
      <vt:lpstr>Cambria Math</vt:lpstr>
      <vt:lpstr>Consolas</vt:lpstr>
      <vt:lpstr>Wingdings</vt:lpstr>
      <vt:lpstr>Office Theme</vt:lpstr>
      <vt:lpstr>Bayes Nets</vt:lpstr>
      <vt:lpstr>Administrivia</vt:lpstr>
      <vt:lpstr>Probability Recap</vt:lpstr>
      <vt:lpstr>How to manage complex probability distributions?</vt:lpstr>
      <vt:lpstr>Bayesian Networks</vt:lpstr>
      <vt:lpstr>Graphical Models</vt:lpstr>
      <vt:lpstr>Coin Flips</vt:lpstr>
      <vt:lpstr>Traffic</vt:lpstr>
      <vt:lpstr>Smoke Alarm</vt:lpstr>
      <vt:lpstr>Car Insurance</vt:lpstr>
      <vt:lpstr>Naïve Bayes</vt:lpstr>
      <vt:lpstr>Questions (1)</vt:lpstr>
      <vt:lpstr>Syntax and Semantics</vt:lpstr>
      <vt:lpstr>Bayes Net Syntax</vt:lpstr>
      <vt:lpstr>Alarm Bayes Net</vt:lpstr>
      <vt:lpstr>Alarm Bayes Net Practice</vt:lpstr>
      <vt:lpstr>Alarm Bayes Net Practice (1)</vt:lpstr>
      <vt:lpstr>Alarm Bayes Net Practice (2)</vt:lpstr>
      <vt:lpstr>Alarm Bayes Net Practice (3)</vt:lpstr>
      <vt:lpstr>Questions (2)</vt:lpstr>
      <vt:lpstr>Sparse Bayes Nets</vt:lpstr>
      <vt:lpstr>Bayes Net Semantics</vt:lpstr>
      <vt:lpstr>Questions (3)</vt:lpstr>
      <vt:lpstr>Conditional Independence</vt:lpstr>
      <vt:lpstr>Markov Blanket</vt:lpstr>
      <vt:lpstr>Questions (4)</vt:lpstr>
      <vt:lpstr>X independent of Z?</vt:lpstr>
      <vt:lpstr>absolute independence?</vt:lpstr>
      <vt:lpstr>Node Triples </vt:lpstr>
      <vt:lpstr>D-Separation</vt:lpstr>
      <vt:lpstr>Questions (5)</vt:lpstr>
      <vt:lpstr>that’s it for today!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Weichert</dc:creator>
  <cp:lastModifiedBy>James Weichert</cp:lastModifiedBy>
  <cp:revision>160</cp:revision>
  <cp:lastPrinted>2026-06-22T02:35:20Z</cp:lastPrinted>
  <dcterms:created xsi:type="dcterms:W3CDTF">2026-06-18T15:37:04Z</dcterms:created>
  <dcterms:modified xsi:type="dcterms:W3CDTF">2026-07-22T17:08:44Z</dcterms:modified>
</cp:coreProperties>
</file>