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83" r:id="rId3"/>
    <p:sldId id="470" r:id="rId4"/>
    <p:sldId id="455" r:id="rId5"/>
    <p:sldId id="446" r:id="rId6"/>
    <p:sldId id="448" r:id="rId7"/>
    <p:sldId id="449" r:id="rId8"/>
    <p:sldId id="297" r:id="rId9"/>
    <p:sldId id="467" r:id="rId10"/>
    <p:sldId id="450" r:id="rId11"/>
    <p:sldId id="451" r:id="rId12"/>
    <p:sldId id="452" r:id="rId13"/>
    <p:sldId id="469" r:id="rId14"/>
    <p:sldId id="329" r:id="rId15"/>
    <p:sldId id="471" r:id="rId16"/>
    <p:sldId id="472" r:id="rId17"/>
    <p:sldId id="457" r:id="rId18"/>
    <p:sldId id="453" r:id="rId19"/>
    <p:sldId id="454" r:id="rId20"/>
    <p:sldId id="465" r:id="rId21"/>
    <p:sldId id="458" r:id="rId22"/>
    <p:sldId id="298" r:id="rId23"/>
    <p:sldId id="459" r:id="rId24"/>
    <p:sldId id="460" r:id="rId25"/>
    <p:sldId id="461" r:id="rId26"/>
    <p:sldId id="462" r:id="rId27"/>
    <p:sldId id="463" r:id="rId28"/>
    <p:sldId id="464" r:id="rId29"/>
    <p:sldId id="468" r:id="rId30"/>
    <p:sldId id="27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576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771"/>
    <p:restoredTop sz="96279"/>
  </p:normalViewPr>
  <p:slideViewPr>
    <p:cSldViewPr snapToGrid="0">
      <p:cViewPr>
        <p:scale>
          <a:sx n="117" d="100"/>
          <a:sy n="117" d="100"/>
        </p:scale>
        <p:origin x="216" y="792"/>
      </p:cViewPr>
      <p:guideLst/>
    </p:cSldViewPr>
  </p:slideViewPr>
  <p:outlineViewPr>
    <p:cViewPr>
      <p:scale>
        <a:sx n="33" d="100"/>
        <a:sy n="33" d="100"/>
      </p:scale>
      <p:origin x="0" y="-669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B3DF3-877D-684C-AE35-476B60C7BD1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8E8CD-B525-7F42-9E34-08FAB223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5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47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1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sli.do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sli.do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li.do/" TargetMode="Externa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C4369E-035A-4CDE-B08F-79998962BD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09181"/>
            <a:ext cx="9144000" cy="1821338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50676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1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gorithm Pseudo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ALGORITHM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EF7A763-4698-7F89-CB17-3873A8E8EF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9968" y="2009971"/>
            <a:ext cx="7612062" cy="3509963"/>
          </a:xfrm>
          <a:ln w="38100">
            <a:solidFill>
              <a:schemeClr val="accent1"/>
            </a:solidFill>
          </a:ln>
        </p:spPr>
        <p:txBody>
          <a:bodyPr lIns="274320" tIns="274320" rIns="274320" bIns="274320"/>
          <a:lstStyle>
            <a:lvl1pPr>
              <a:lnSpc>
                <a:spcPct val="100000"/>
              </a:lnSpc>
              <a:buNone/>
              <a:defRPr sz="1600"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9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9" y="5960410"/>
            <a:ext cx="5598842" cy="365126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2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Slido Respon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lido QR Code: https://app.sli.do/event/aYQQ3D6Mc2YgmDjUa3pibR">
            <a:extLst>
              <a:ext uri="{FF2B5EF4-FFF2-40B4-BE49-F238E27FC236}">
                <a16:creationId xmlns:a16="http://schemas.microsoft.com/office/drawing/2014/main" id="{D68E6C67-B790-4041-280A-811B102C27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76337" y="136525"/>
            <a:ext cx="1283148" cy="1283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8FDA21-2C3C-36CF-9674-11D38439F036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respond on </a:t>
            </a:r>
            <a:r>
              <a:rPr lang="en-US" sz="2400" b="0" dirty="0">
                <a:solidFill>
                  <a:schemeClr val="bg2"/>
                </a:solidFill>
                <a:latin typeface="+mj-lt"/>
                <a:hlinkClick r:id="rId3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B273BB3-C8A2-3327-C246-6D3E42ED0111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</p:spTree>
    <p:extLst>
      <p:ext uri="{BB962C8B-B14F-4D97-AF65-F5344CB8AC3E}">
        <p14:creationId xmlns:p14="http://schemas.microsoft.com/office/powerpoint/2010/main" val="56367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o Example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EXAMPLE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Slido QR Code: https://app.sli.do/event/aYQQ3D6Mc2YgmDjUa3pibR">
            <a:extLst>
              <a:ext uri="{FF2B5EF4-FFF2-40B4-BE49-F238E27FC236}">
                <a16:creationId xmlns:a16="http://schemas.microsoft.com/office/drawing/2014/main" id="{90370942-23E7-D57A-CDFC-631070033C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76337" y="136525"/>
            <a:ext cx="1283148" cy="1283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B3A214-1E8F-3223-DA30-1C6E3B090A56}"/>
              </a:ext>
            </a:extLst>
          </p:cNvPr>
          <p:cNvSpPr txBox="1"/>
          <p:nvPr userDrawn="1"/>
        </p:nvSpPr>
        <p:spPr>
          <a:xfrm>
            <a:off x="10745092" y="1462088"/>
            <a:ext cx="1345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1" dirty="0">
                <a:solidFill>
                  <a:schemeClr val="bg2"/>
                </a:solidFill>
                <a:latin typeface="+mj-lt"/>
              </a:rPr>
              <a:t>answer on </a:t>
            </a:r>
            <a:r>
              <a:rPr lang="en-US" sz="1200" b="0" i="1" dirty="0">
                <a:solidFill>
                  <a:schemeClr val="bg2"/>
                </a:solidFill>
                <a:latin typeface="+mj-lt"/>
                <a:hlinkClick r:id="rId3"/>
              </a:rPr>
              <a:t>sli.do</a:t>
            </a:r>
            <a:r>
              <a:rPr lang="en-US" sz="1200" b="0" i="1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4D1746A-EA76-FE9F-16C0-4B3C944B0243}"/>
              </a:ext>
            </a:extLst>
          </p:cNvPr>
          <p:cNvSpPr/>
          <p:nvPr userDrawn="1"/>
        </p:nvSpPr>
        <p:spPr>
          <a:xfrm>
            <a:off x="10901076" y="1769344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</p:spTree>
    <p:extLst>
      <p:ext uri="{BB962C8B-B14F-4D97-AF65-F5344CB8AC3E}">
        <p14:creationId xmlns:p14="http://schemas.microsoft.com/office/powerpoint/2010/main" val="2880207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54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22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QUESTIONS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C7EDCA-ACC3-60BE-A411-C502B1E39FC1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live and on </a:t>
            </a:r>
            <a:r>
              <a:rPr lang="en-US" sz="2400" b="0" dirty="0" err="1">
                <a:solidFill>
                  <a:schemeClr val="bg2"/>
                </a:solidFill>
                <a:latin typeface="+mj-lt"/>
                <a:hlinkClick r:id="rId2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pic>
        <p:nvPicPr>
          <p:cNvPr id="7" name="Picture 6" descr="Slido QR Code: https://app.sli.do/event/aYQQ3D6Mc2YgmDjUa3pibR">
            <a:extLst>
              <a:ext uri="{FF2B5EF4-FFF2-40B4-BE49-F238E27FC236}">
                <a16:creationId xmlns:a16="http://schemas.microsoft.com/office/drawing/2014/main" id="{3C76C6F7-F499-29B9-77D6-872235B424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6574" y="564225"/>
            <a:ext cx="1594624" cy="1594624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BD13390-E1C8-49EA-71D7-74D1FEDE0B7B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8A6512-0AA6-C8EB-D719-DD0205DF043D}"/>
              </a:ext>
            </a:extLst>
          </p:cNvPr>
          <p:cNvSpPr txBox="1">
            <a:spLocks/>
          </p:cNvSpPr>
          <p:nvPr userDrawn="1"/>
        </p:nvSpPr>
        <p:spPr>
          <a:xfrm>
            <a:off x="1238463" y="2897664"/>
            <a:ext cx="9715072" cy="1161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1" i="1" kern="1200">
                <a:solidFill>
                  <a:schemeClr val="tx1"/>
                </a:solidFill>
                <a:latin typeface="Avenir Next" panose="020B050302020202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i="0" dirty="0"/>
              <a:t>Questions?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C184BE7-022A-A27D-C943-41473A977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-1344845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257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SUMMARY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41BD03-D38D-4889-DDFD-CA0F5498D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66664" y="343653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A84C4D-3877-454D-DE80-40637B35D436}"/>
              </a:ext>
            </a:extLst>
          </p:cNvPr>
          <p:cNvSpPr txBox="1"/>
          <p:nvPr userDrawn="1"/>
        </p:nvSpPr>
        <p:spPr>
          <a:xfrm>
            <a:off x="8662117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REMINDERS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CBA48C4-C824-B605-6727-F7E2EB6B85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UPCOMING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5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ouncem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1466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ANNOUNCEMENTS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ASSIGNMENTS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662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D4E5D7-6AE8-399B-80A3-BA2673C5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0F763-E5C9-6C8D-9C27-9FA42555E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94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7768A8-06D8-056C-235C-FA33DBE1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E4592B9-97B4-2687-1616-9564CCD75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9" y="1590261"/>
            <a:ext cx="5598842" cy="4606139"/>
          </a:xfrm>
        </p:spPr>
        <p:txBody>
          <a:bodyPr/>
          <a:lstStyle>
            <a:lvl1pPr>
              <a:lnSpc>
                <a:spcPct val="150000"/>
              </a:lnSpc>
              <a:defRPr sz="2400" b="0" i="0">
                <a:latin typeface="Avenir Next Medium" panose="020B0503020202020204" pitchFamily="34" charset="0"/>
              </a:defRPr>
            </a:lvl1pPr>
            <a:lvl2pPr>
              <a:lnSpc>
                <a:spcPct val="150000"/>
              </a:lnSpc>
              <a:defRPr sz="18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800"/>
            </a:lvl4pPr>
            <a:lvl5pPr>
              <a:lnSpc>
                <a:spcPct val="150000"/>
              </a:lnSpc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EE43D-F642-8E1A-450D-683DCFEFE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1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CONTEXT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6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ndations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FOUNDATIONS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3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inition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DEFINITION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4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EXAMPLE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6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of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PROOF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8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586B17-E70C-C36B-F4F9-F03908D14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384562"/>
            <a:ext cx="111976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BB32B-3746-DA1E-D750-837D24E64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158" y="1845062"/>
            <a:ext cx="1119768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927D7-1CDC-B6C6-C311-3C2225417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BFEB64-4673-6A43-8616-7941BB3CDF8B}"/>
              </a:ext>
            </a:extLst>
          </p:cNvPr>
          <p:cNvSpPr txBox="1"/>
          <p:nvPr userDrawn="1"/>
        </p:nvSpPr>
        <p:spPr>
          <a:xfrm>
            <a:off x="4417740" y="6400412"/>
            <a:ext cx="3356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dirty="0">
                <a:solidFill>
                  <a:schemeClr val="bg2"/>
                </a:solidFill>
                <a:latin typeface="Avenir Next" panose="020B0503020202020204" pitchFamily="34" charset="0"/>
              </a:rPr>
              <a:t>Probability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1F53-FD27-C80E-DCB5-8DB9F3A84B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164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C3A93F-7135-699B-56F1-3ACAFD26B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1293985" y="372368"/>
            <a:ext cx="534134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00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9" r:id="rId5"/>
    <p:sldLayoutId id="2147483660" r:id="rId6"/>
    <p:sldLayoutId id="2147483661" r:id="rId7"/>
    <p:sldLayoutId id="2147483662" r:id="rId8"/>
    <p:sldLayoutId id="2147483670" r:id="rId9"/>
    <p:sldLayoutId id="2147483669" r:id="rId10"/>
    <p:sldLayoutId id="2147483652" r:id="rId11"/>
    <p:sldLayoutId id="2147483663" r:id="rId12"/>
    <p:sldLayoutId id="2147483671" r:id="rId13"/>
    <p:sldLayoutId id="2147483666" r:id="rId14"/>
    <p:sldLayoutId id="2147483664" r:id="rId15"/>
    <p:sldLayoutId id="2147483665" r:id="rId16"/>
    <p:sldLayoutId id="2147483667" r:id="rId17"/>
    <p:sldLayoutId id="2147483668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 Next Demi Bold" panose="020B050302020202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cs.washington.edu/courses/cse473/26su/syllabus/#acknowledgements" TargetMode="External"/><Relationship Id="rId2" Type="http://schemas.openxmlformats.org/officeDocument/2006/relationships/hyperlink" Target="http://cs.uw.edu/47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sli.do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11469C9-0764-13BE-B1CC-9CE35D8ED8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CSE 473: Introduction to Artificial Intelligence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127AB39-AED4-942B-DAD1-E1FE5557A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7006684" cy="2387600"/>
          </a:xfrm>
        </p:spPr>
        <p:txBody>
          <a:bodyPr/>
          <a:lstStyle/>
          <a:p>
            <a:r>
              <a:rPr lang="en-US" dirty="0">
                <a:latin typeface="+mj-lt"/>
              </a:rPr>
              <a:t>Probability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1834C-CC29-1208-6D3D-632195F587DF}"/>
              </a:ext>
            </a:extLst>
          </p:cNvPr>
          <p:cNvSpPr txBox="1"/>
          <p:nvPr/>
        </p:nvSpPr>
        <p:spPr>
          <a:xfrm>
            <a:off x="214743" y="6026719"/>
            <a:ext cx="2424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2"/>
                </a:solidFill>
                <a:latin typeface="Avenir Next Demi Bold" panose="020B0503020202020204" pitchFamily="34" charset="0"/>
              </a:rPr>
              <a:t>James Weichert 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(</a:t>
            </a:r>
            <a:r>
              <a:rPr lang="en-US" sz="1200" dirty="0" err="1">
                <a:solidFill>
                  <a:schemeClr val="bg2"/>
                </a:solidFill>
                <a:latin typeface="Avenir Next" panose="020B0503020202020204" pitchFamily="34" charset="0"/>
              </a:rPr>
              <a:t>jpw@cs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)</a:t>
            </a:r>
          </a:p>
          <a:p>
            <a:r>
              <a:rPr lang="en-US" sz="1200" b="1" dirty="0" err="1">
                <a:solidFill>
                  <a:schemeClr val="bg2"/>
                </a:solidFill>
                <a:latin typeface="Avenir Next" panose="020B0503020202020204" pitchFamily="34" charset="0"/>
                <a:hlinkClick r:id="rId2"/>
              </a:rPr>
              <a:t>cs.uw.edu</a:t>
            </a:r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  <a:hlinkClick r:id="rId2"/>
              </a:rPr>
              <a:t>/473</a:t>
            </a:r>
            <a:endParaRPr lang="en-US" sz="1200" b="1" dirty="0">
              <a:solidFill>
                <a:schemeClr val="bg2"/>
              </a:solidFill>
              <a:latin typeface="Avenir Next" panose="020B0503020202020204" pitchFamily="34" charset="0"/>
            </a:endParaRPr>
          </a:p>
          <a:p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3"/>
              </a:rPr>
              <a:t>acknowledgements</a:t>
            </a:r>
            <a:endParaRPr lang="en-US" sz="1200" dirty="0">
              <a:solidFill>
                <a:schemeClr val="bg2"/>
              </a:solidFill>
              <a:latin typeface="Avenir Next" panose="020B05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C3B27-066E-8525-19EC-1D936788C0CC}"/>
              </a:ext>
            </a:extLst>
          </p:cNvPr>
          <p:cNvSpPr txBox="1"/>
          <p:nvPr/>
        </p:nvSpPr>
        <p:spPr>
          <a:xfrm>
            <a:off x="8530684" y="6026719"/>
            <a:ext cx="3446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</a:rPr>
              <a:t>Welcome!</a:t>
            </a:r>
          </a:p>
          <a:p>
            <a:pPr algn="r"/>
            <a:r>
              <a:rPr lang="en-US" sz="1200" i="1" dirty="0">
                <a:solidFill>
                  <a:schemeClr val="bg2"/>
                </a:solidFill>
                <a:latin typeface="Avenir Next" panose="020B0503020202020204" pitchFamily="34" charset="0"/>
              </a:rPr>
              <a:t>What is something you’re uncertain about?</a:t>
            </a:r>
          </a:p>
          <a:p>
            <a:pPr algn="r"/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4"/>
              </a:rPr>
              <a:t>sli.do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 </a:t>
            </a:r>
            <a:r>
              <a:rPr lang="en-US" sz="1200" b="1" dirty="0">
                <a:solidFill>
                  <a:schemeClr val="accent3"/>
                </a:solidFill>
                <a:latin typeface="Avenir Next Demi Bold" panose="020B0503020202020204" pitchFamily="34" charset="0"/>
              </a:rPr>
              <a:t>#cse473</a:t>
            </a:r>
          </a:p>
        </p:txBody>
      </p:sp>
      <p:pic>
        <p:nvPicPr>
          <p:cNvPr id="2" name="Picture 1" descr="The robot with a computerized brain is spooked by an apparition of a blue ghost in front of it.">
            <a:extLst>
              <a:ext uri="{FF2B5EF4-FFF2-40B4-BE49-F238E27FC236}">
                <a16:creationId xmlns:a16="http://schemas.microsoft.com/office/drawing/2014/main" id="{718C0804-B808-B47F-CAF4-0C980DF7E0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284" y="1916367"/>
            <a:ext cx="4537899" cy="302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82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B250357-5D15-6519-20EA-23DCCC769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Probabilities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713EA97-FA87-97E9-6583-419F2B0F26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probability of events A and B </a:t>
                </a:r>
                <a:r>
                  <a:rPr lang="en-US" u="sng" dirty="0"/>
                  <a:t>both</a:t>
                </a:r>
                <a:r>
                  <a:rPr lang="en-US" dirty="0"/>
                  <a:t> occurring</a:t>
                </a:r>
              </a:p>
              <a:p>
                <a:r>
                  <a:rPr lang="en-US" dirty="0"/>
                  <a:t>Joint distribution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describes all combinations of values for the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713EA97-FA87-97E9-6583-419F2B0F26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FFFB1-1A4C-A0BE-5BDE-4A1E1FB4648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69CF6-75C1-2638-1F98-FBDE19CA1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2461B93C-7006-0E8B-B107-4AE340F22BE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4211906"/>
                  </p:ext>
                </p:extLst>
              </p:nvPr>
            </p:nvGraphicFramePr>
            <p:xfrm>
              <a:off x="4560823" y="3683018"/>
              <a:ext cx="3070352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6608">
                      <a:extLst>
                        <a:ext uri="{9D8B030D-6E8A-4147-A177-3AD203B41FA5}">
                          <a16:colId xmlns:a16="http://schemas.microsoft.com/office/drawing/2014/main" val="1509363108"/>
                        </a:ext>
                      </a:extLst>
                    </a:gridCol>
                    <a:gridCol w="841248">
                      <a:extLst>
                        <a:ext uri="{9D8B030D-6E8A-4147-A177-3AD203B41FA5}">
                          <a16:colId xmlns:a16="http://schemas.microsoft.com/office/drawing/2014/main" val="2319465084"/>
                        </a:ext>
                      </a:extLst>
                    </a:gridCol>
                    <a:gridCol w="786384">
                      <a:extLst>
                        <a:ext uri="{9D8B030D-6E8A-4147-A177-3AD203B41FA5}">
                          <a16:colId xmlns:a16="http://schemas.microsoft.com/office/drawing/2014/main" val="2106939953"/>
                        </a:ext>
                      </a:extLst>
                    </a:gridCol>
                    <a:gridCol w="896112">
                      <a:extLst>
                        <a:ext uri="{9D8B030D-6E8A-4147-A177-3AD203B41FA5}">
                          <a16:colId xmlns:a16="http://schemas.microsoft.com/office/drawing/2014/main" val="431441874"/>
                        </a:ext>
                      </a:extLst>
                    </a:gridCol>
                  </a:tblGrid>
                  <a:tr h="370840">
                    <a:tc rowSpan="2" gridSpan="2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rowSpan="2" hMerge="1"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b="1" i="0" dirty="0">
                              <a:solidFill>
                                <a:schemeClr val="tx1"/>
                              </a:solidFill>
                              <a:latin typeface="Avenir Next Demi Bold" panose="020B0503020202020204" pitchFamily="34" charset="0"/>
                            </a:rPr>
                            <a:t>Temperature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3701524"/>
                      </a:ext>
                    </a:extLst>
                  </a:tr>
                  <a:tr h="370840">
                    <a:tc gridSpan="2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4236984"/>
                      </a:ext>
                    </a:extLst>
                  </a:tr>
                  <a:tr h="370840"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Weather</a:t>
                          </a:r>
                        </a:p>
                      </a:txBody>
                      <a:tcPr vert="vert27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sun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3293332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rain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0.45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857356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fog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0.07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3223947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meteor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51116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2461B93C-7006-0E8B-B107-4AE340F22BE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4211906"/>
                  </p:ext>
                </p:extLst>
              </p:nvPr>
            </p:nvGraphicFramePr>
            <p:xfrm>
              <a:off x="4560823" y="3683018"/>
              <a:ext cx="3070352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6608">
                      <a:extLst>
                        <a:ext uri="{9D8B030D-6E8A-4147-A177-3AD203B41FA5}">
                          <a16:colId xmlns:a16="http://schemas.microsoft.com/office/drawing/2014/main" val="1509363108"/>
                        </a:ext>
                      </a:extLst>
                    </a:gridCol>
                    <a:gridCol w="841248">
                      <a:extLst>
                        <a:ext uri="{9D8B030D-6E8A-4147-A177-3AD203B41FA5}">
                          <a16:colId xmlns:a16="http://schemas.microsoft.com/office/drawing/2014/main" val="2319465084"/>
                        </a:ext>
                      </a:extLst>
                    </a:gridCol>
                    <a:gridCol w="786384">
                      <a:extLst>
                        <a:ext uri="{9D8B030D-6E8A-4147-A177-3AD203B41FA5}">
                          <a16:colId xmlns:a16="http://schemas.microsoft.com/office/drawing/2014/main" val="2106939953"/>
                        </a:ext>
                      </a:extLst>
                    </a:gridCol>
                    <a:gridCol w="896112">
                      <a:extLst>
                        <a:ext uri="{9D8B030D-6E8A-4147-A177-3AD203B41FA5}">
                          <a16:colId xmlns:a16="http://schemas.microsoft.com/office/drawing/2014/main" val="431441874"/>
                        </a:ext>
                      </a:extLst>
                    </a:gridCol>
                  </a:tblGrid>
                  <a:tr h="370840">
                    <a:tc rowSpan="2" gridSpan="2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rowSpan="2" hMerge="1"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b="1" i="0" dirty="0">
                              <a:solidFill>
                                <a:schemeClr val="tx1"/>
                              </a:solidFill>
                              <a:latin typeface="Avenir Next Demi Bold" panose="020B0503020202020204" pitchFamily="34" charset="0"/>
                            </a:rPr>
                            <a:t>Temperature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3701524"/>
                      </a:ext>
                    </a:extLst>
                  </a:tr>
                  <a:tr h="370840">
                    <a:tc gridSpan="2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7419" t="-103333" r="-116129" b="-39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2254" t="-103333" r="-1408" b="-39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4236984"/>
                      </a:ext>
                    </a:extLst>
                  </a:tr>
                  <a:tr h="370840"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Weather</a:t>
                          </a:r>
                        </a:p>
                      </a:txBody>
                      <a:tcPr vert="vert27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6667" t="-210345" r="-203030" b="-3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7419" t="-210345" r="-116129" b="-3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2254" t="-210345" r="-1408" b="-3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3293332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6667" t="-310345" r="-203030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7419" t="-310345" r="-116129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2254" t="-310345" r="-1408" b="-2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857356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6667" t="-396667" r="-20303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7419" t="-396667" r="-116129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2254" t="-396667" r="-1408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3223947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6667" t="-513793" r="-203030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7419" t="-513793" r="-116129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2254" t="-513793" r="-1408" b="-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51116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CAEA041-D30D-4326-B0B9-3361024EDE51}"/>
                  </a:ext>
                </a:extLst>
              </p:cNvPr>
              <p:cNvSpPr/>
              <p:nvPr/>
            </p:nvSpPr>
            <p:spPr>
              <a:xfrm>
                <a:off x="8612124" y="4163372"/>
                <a:ext cx="2743200" cy="1264331"/>
              </a:xfrm>
              <a:prstGeom prst="roundRect">
                <a:avLst>
                  <a:gd name="adj" fmla="val 5774"/>
                </a:avLst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Size of distribution for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variables with range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400" b="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CAEA041-D30D-4326-B0B9-3361024EDE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2124" y="4163372"/>
                <a:ext cx="2743200" cy="1264331"/>
              </a:xfrm>
              <a:prstGeom prst="roundRect">
                <a:avLst>
                  <a:gd name="adj" fmla="val 5774"/>
                </a:avLst>
              </a:prstGeom>
              <a:blipFill>
                <a:blip r:embed="rId4"/>
                <a:stretch>
                  <a:fillRect b="-971"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017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1AB2E-8E75-7C88-A098-F9F752CB6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F0C3C27-89D1-3654-CEEF-465F3536D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Marginal Distributions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BA9E831A-F5B0-5C49-5A66-E12DA74E08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6585813" cy="4606139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Clr>
                    <a:schemeClr val="tx1"/>
                  </a:buClr>
                  <a:buNone/>
                </a:pP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Marginal distributions </a:t>
                </a:r>
                <a:r>
                  <a:rPr lang="en-US" dirty="0"/>
                  <a:t>are </a:t>
                </a:r>
                <a:r>
                  <a:rPr lang="en-US" i="1" u="sng" dirty="0"/>
                  <a:t>sub-tables</a:t>
                </a:r>
                <a:r>
                  <a:rPr lang="en-US" dirty="0"/>
                  <a:t> of joint distributions which eliminate variables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 marginal probability can be calculated by summing over all values of other variables: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BA9E831A-F5B0-5C49-5A66-E12DA74E08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6585813" cy="4606139"/>
              </a:xfrm>
              <a:blipFill>
                <a:blip r:embed="rId2"/>
                <a:stretch>
                  <a:fillRect l="-1541" t="-1102" r="-2312" b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331F3-1571-473A-D232-79A573C913B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74B562-ACEA-4A1A-4BD3-8137E493F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11</a:t>
            </a:fld>
            <a:endParaRPr lang="en-US"/>
          </a:p>
        </p:txBody>
      </p:sp>
      <p:pic>
        <p:nvPicPr>
          <p:cNvPr id="2" name="Picture 1" descr="Illustration of a robot writing in the margins of a book containing a joint probability table.">
            <a:extLst>
              <a:ext uri="{FF2B5EF4-FFF2-40B4-BE49-F238E27FC236}">
                <a16:creationId xmlns:a16="http://schemas.microsoft.com/office/drawing/2014/main" id="{AF20C233-C54B-0787-E1AC-A3ECE1786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278" y="989465"/>
            <a:ext cx="3724094" cy="243953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B3DCBCB8-A99A-3BD6-0E41-DF7424424F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0613117"/>
                  </p:ext>
                </p:extLst>
              </p:nvPr>
            </p:nvGraphicFramePr>
            <p:xfrm>
              <a:off x="7297692" y="3648399"/>
              <a:ext cx="3864719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2587">
                      <a:extLst>
                        <a:ext uri="{9D8B030D-6E8A-4147-A177-3AD203B41FA5}">
                          <a16:colId xmlns:a16="http://schemas.microsoft.com/office/drawing/2014/main" val="1509363108"/>
                        </a:ext>
                      </a:extLst>
                    </a:gridCol>
                    <a:gridCol w="819668">
                      <a:extLst>
                        <a:ext uri="{9D8B030D-6E8A-4147-A177-3AD203B41FA5}">
                          <a16:colId xmlns:a16="http://schemas.microsoft.com/office/drawing/2014/main" val="2319465084"/>
                        </a:ext>
                      </a:extLst>
                    </a:gridCol>
                    <a:gridCol w="766212">
                      <a:extLst>
                        <a:ext uri="{9D8B030D-6E8A-4147-A177-3AD203B41FA5}">
                          <a16:colId xmlns:a16="http://schemas.microsoft.com/office/drawing/2014/main" val="2106939953"/>
                        </a:ext>
                      </a:extLst>
                    </a:gridCol>
                    <a:gridCol w="873126">
                      <a:extLst>
                        <a:ext uri="{9D8B030D-6E8A-4147-A177-3AD203B41FA5}">
                          <a16:colId xmlns:a16="http://schemas.microsoft.com/office/drawing/2014/main" val="431441874"/>
                        </a:ext>
                      </a:extLst>
                    </a:gridCol>
                    <a:gridCol w="873126">
                      <a:extLst>
                        <a:ext uri="{9D8B030D-6E8A-4147-A177-3AD203B41FA5}">
                          <a16:colId xmlns:a16="http://schemas.microsoft.com/office/drawing/2014/main" val="3567295344"/>
                        </a:ext>
                      </a:extLst>
                    </a:gridCol>
                  </a:tblGrid>
                  <a:tr h="370840">
                    <a:tc rowSpan="2" gridSpan="2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rowSpan="2" hMerge="1"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b="1" i="0" dirty="0">
                              <a:solidFill>
                                <a:schemeClr val="tx1"/>
                              </a:solidFill>
                              <a:latin typeface="Avenir Next Demi Bold" panose="020B0503020202020204" pitchFamily="34" charset="0"/>
                            </a:rPr>
                            <a:t>Temperature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endParaRPr lang="en-US" b="1" i="0" dirty="0">
                            <a:solidFill>
                              <a:schemeClr val="tx1"/>
                            </a:solidFill>
                            <a:latin typeface="Avenir Next Demi Bold" panose="020B0503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3701524"/>
                      </a:ext>
                    </a:extLst>
                  </a:tr>
                  <a:tr h="370840">
                    <a:tc gridSpan="2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4236984"/>
                      </a:ext>
                    </a:extLst>
                  </a:tr>
                  <a:tr h="370840"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Weather</a:t>
                          </a:r>
                        </a:p>
                      </a:txBody>
                      <a:tcPr vert="vert27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sun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3293332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rain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0.45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857356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fog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0.07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3223947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meteor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5111631"/>
                      </a:ext>
                    </a:extLst>
                  </a:tr>
                  <a:tr h="370840">
                    <a:tc gridSpan="2"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 vert="vert27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0.38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0.62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8575715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B3DCBCB8-A99A-3BD6-0E41-DF7424424F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0613117"/>
                  </p:ext>
                </p:extLst>
              </p:nvPr>
            </p:nvGraphicFramePr>
            <p:xfrm>
              <a:off x="7297692" y="3648399"/>
              <a:ext cx="3864719" cy="2595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2587">
                      <a:extLst>
                        <a:ext uri="{9D8B030D-6E8A-4147-A177-3AD203B41FA5}">
                          <a16:colId xmlns:a16="http://schemas.microsoft.com/office/drawing/2014/main" val="1509363108"/>
                        </a:ext>
                      </a:extLst>
                    </a:gridCol>
                    <a:gridCol w="819668">
                      <a:extLst>
                        <a:ext uri="{9D8B030D-6E8A-4147-A177-3AD203B41FA5}">
                          <a16:colId xmlns:a16="http://schemas.microsoft.com/office/drawing/2014/main" val="2319465084"/>
                        </a:ext>
                      </a:extLst>
                    </a:gridCol>
                    <a:gridCol w="766212">
                      <a:extLst>
                        <a:ext uri="{9D8B030D-6E8A-4147-A177-3AD203B41FA5}">
                          <a16:colId xmlns:a16="http://schemas.microsoft.com/office/drawing/2014/main" val="2106939953"/>
                        </a:ext>
                      </a:extLst>
                    </a:gridCol>
                    <a:gridCol w="873126">
                      <a:extLst>
                        <a:ext uri="{9D8B030D-6E8A-4147-A177-3AD203B41FA5}">
                          <a16:colId xmlns:a16="http://schemas.microsoft.com/office/drawing/2014/main" val="431441874"/>
                        </a:ext>
                      </a:extLst>
                    </a:gridCol>
                    <a:gridCol w="873126">
                      <a:extLst>
                        <a:ext uri="{9D8B030D-6E8A-4147-A177-3AD203B41FA5}">
                          <a16:colId xmlns:a16="http://schemas.microsoft.com/office/drawing/2014/main" val="3567295344"/>
                        </a:ext>
                      </a:extLst>
                    </a:gridCol>
                  </a:tblGrid>
                  <a:tr h="370840">
                    <a:tc rowSpan="2" gridSpan="2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rowSpan="2" hMerge="1"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b="1" i="0" dirty="0">
                              <a:solidFill>
                                <a:schemeClr val="tx1"/>
                              </a:solidFill>
                              <a:latin typeface="Avenir Next Demi Bold" panose="020B0503020202020204" pitchFamily="34" charset="0"/>
                            </a:rPr>
                            <a:t>Temperature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endParaRPr lang="en-US" b="1" i="0" dirty="0">
                            <a:solidFill>
                              <a:schemeClr val="tx1"/>
                            </a:solidFill>
                            <a:latin typeface="Avenir Next Demi Bold" panose="020B0503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3701524"/>
                      </a:ext>
                    </a:extLst>
                  </a:tr>
                  <a:tr h="370840">
                    <a:tc gridSpan="2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8333" t="-103333" r="-233333" b="-4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42029" t="-103333" r="-102899" b="-490000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4236984"/>
                      </a:ext>
                    </a:extLst>
                  </a:tr>
                  <a:tr h="370840"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Weather</a:t>
                          </a:r>
                        </a:p>
                      </a:txBody>
                      <a:tcPr vert="vert27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615" t="-210345" r="-307692" b="-4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8333" t="-210345" r="-233333" b="-4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42029" t="-210345" r="-102899" b="-4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42029" t="-210345" r="-2899" b="-4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3293332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615" t="-310345" r="-307692" b="-3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8333" t="-310345" r="-233333" b="-3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42029" t="-310345" r="-102899" b="-3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42029" t="-310345" r="-2899" b="-3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857356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615" t="-410345" r="-307692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8333" t="-410345" r="-233333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42029" t="-410345" r="-102899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42029" t="-410345" r="-2899" b="-2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3223947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615" t="-493333" r="-30769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8333" t="-493333" r="-23333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42029" t="-493333" r="-102899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42029" t="-493333" r="-2899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5111631"/>
                      </a:ext>
                    </a:extLst>
                  </a:tr>
                  <a:tr h="370840">
                    <a:tc gridSpan="2"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 vert="vert27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8333" t="-613793" r="-233333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42029" t="-613793" r="-102899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8575715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D80AE8-07B8-A2CC-EEBF-F2A12D015471}"/>
                  </a:ext>
                </a:extLst>
              </p:cNvPr>
              <p:cNvSpPr txBox="1"/>
              <p:nvPr/>
            </p:nvSpPr>
            <p:spPr>
              <a:xfrm>
                <a:off x="8953655" y="6308079"/>
                <a:ext cx="9220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4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24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solidFill>
                    <a:schemeClr val="accent3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D80AE8-07B8-A2CC-EEBF-F2A12D0154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655" y="6308079"/>
                <a:ext cx="922047" cy="461665"/>
              </a:xfrm>
              <a:prstGeom prst="rect">
                <a:avLst/>
              </a:prstGeom>
              <a:blipFill>
                <a:blip r:embed="rId5"/>
                <a:stretch>
                  <a:fillRect r="-1370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E4A0527D-ADF4-4BDA-9DA1-C583ECB60C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56881" y="5886158"/>
            <a:ext cx="1630119" cy="35812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DC6A6F-F005-DF24-1E9A-E80BBF865C9F}"/>
                  </a:ext>
                </a:extLst>
              </p:cNvPr>
              <p:cNvSpPr txBox="1"/>
              <p:nvPr/>
            </p:nvSpPr>
            <p:spPr>
              <a:xfrm>
                <a:off x="11178513" y="4946339"/>
                <a:ext cx="10326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DC6A6F-F005-DF24-1E9A-E80BBF865C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8513" y="4946339"/>
                <a:ext cx="1032655" cy="461665"/>
              </a:xfrm>
              <a:prstGeom prst="rect">
                <a:avLst/>
              </a:prstGeom>
              <a:blipFill>
                <a:blip r:embed="rId6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72787BCD-C16B-C49A-6C4B-74E298E4E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0" y="4377345"/>
            <a:ext cx="875411" cy="149118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29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8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0FE7D31F-E8AC-2699-C61E-85865A153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7829" y="4280514"/>
            <a:ext cx="1915885" cy="1915886"/>
          </a:xfrm>
          <a:prstGeom prst="ellipse">
            <a:avLst/>
          </a:prstGeom>
          <a:solidFill>
            <a:schemeClr val="accent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4DC487-FD76-83E1-D594-B649267DF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1029" y="4280514"/>
            <a:ext cx="1915885" cy="1915886"/>
          </a:xfrm>
          <a:prstGeom prst="ellipse">
            <a:avLst/>
          </a:prstGeom>
          <a:solidFill>
            <a:srgbClr val="B7576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73E5557-7D8E-24B2-6517-E688CC97E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75086" y="4280513"/>
            <a:ext cx="1915885" cy="1915886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371D02-3A21-EF8B-EE1C-93E42908D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Probabilities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56D289-370F-9DAA-C4CC-304B54344C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Conditional probabilities relate joint and marginal probabilities: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The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occurring </a:t>
                </a:r>
                <a:r>
                  <a:rPr lang="en-US" b="1" i="1" dirty="0">
                    <a:latin typeface="Avenir Next Demi Bold" panose="020B0503020202020204" pitchFamily="34" charset="0"/>
                  </a:rPr>
                  <a:t>given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occurs is the joint probability of </a:t>
                </a:r>
                <a:r>
                  <a:rPr lang="en-US" i="1" u="sng" dirty="0"/>
                  <a:t>both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occurring, divided (</a:t>
                </a:r>
                <a:r>
                  <a:rPr lang="en-US" b="1" dirty="0">
                    <a:solidFill>
                      <a:schemeClr val="accent2"/>
                    </a:solidFill>
                  </a:rPr>
                  <a:t>normalized</a:t>
                </a:r>
                <a:r>
                  <a:rPr lang="en-US" dirty="0"/>
                  <a:t>) by the marginal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occurring.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56D289-370F-9DAA-C4CC-304B54344C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B7DD0-1D46-A2BC-9E3F-E466432407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35F0C0-9F44-E776-5001-EBBDD9F68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9C5372B8-D9F3-DD47-11FE-724E8F271F54}"/>
                  </a:ext>
                </a:extLst>
              </p:cNvPr>
              <p:cNvSpPr/>
              <p:nvPr/>
            </p:nvSpPr>
            <p:spPr>
              <a:xfrm>
                <a:off x="3810000" y="4998971"/>
                <a:ext cx="1059543" cy="47897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9C5372B8-D9F3-DD47-11FE-724E8F271F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4998971"/>
                <a:ext cx="1059543" cy="47897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2F0E4C8-C9E1-D65A-255B-6815EE63028C}"/>
                  </a:ext>
                </a:extLst>
              </p:cNvPr>
              <p:cNvSpPr/>
              <p:nvPr/>
            </p:nvSpPr>
            <p:spPr>
              <a:xfrm>
                <a:off x="7322457" y="5028253"/>
                <a:ext cx="1059543" cy="47897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2F0E4C8-C9E1-D65A-255B-6815EE6302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2457" y="5028253"/>
                <a:ext cx="1059543" cy="47897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C08CDA66-7C1E-5202-8341-54541B760719}"/>
                  </a:ext>
                </a:extLst>
              </p:cNvPr>
              <p:cNvSpPr/>
              <p:nvPr/>
            </p:nvSpPr>
            <p:spPr>
              <a:xfrm>
                <a:off x="5566228" y="4122084"/>
                <a:ext cx="1059543" cy="47897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C08CDA66-7C1E-5202-8341-54541B7607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228" y="4122084"/>
                <a:ext cx="1059543" cy="47897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862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1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AAB7D-D86D-EEB8-7C4A-B9A353DB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Conditional Probabilities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54C01D-0D88-4AFD-B362-DA8BB91B6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784103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Proportional</a:t>
            </a:r>
            <a:r>
              <a:rPr lang="en-US" dirty="0"/>
              <a:t>, but not equal to, the joint probability with fixed evidence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7E305-22B4-ACA1-B5B5-0BD6D154191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727432-379A-C002-0F48-E487602AA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6626029E-9B14-A719-4144-31CFB2EAB04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51218536"/>
                  </p:ext>
                </p:extLst>
              </p:nvPr>
            </p:nvGraphicFramePr>
            <p:xfrm>
              <a:off x="4560823" y="2644898"/>
              <a:ext cx="3070352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6608">
                      <a:extLst>
                        <a:ext uri="{9D8B030D-6E8A-4147-A177-3AD203B41FA5}">
                          <a16:colId xmlns:a16="http://schemas.microsoft.com/office/drawing/2014/main" val="1509363108"/>
                        </a:ext>
                      </a:extLst>
                    </a:gridCol>
                    <a:gridCol w="841248">
                      <a:extLst>
                        <a:ext uri="{9D8B030D-6E8A-4147-A177-3AD203B41FA5}">
                          <a16:colId xmlns:a16="http://schemas.microsoft.com/office/drawing/2014/main" val="2319465084"/>
                        </a:ext>
                      </a:extLst>
                    </a:gridCol>
                    <a:gridCol w="786384">
                      <a:extLst>
                        <a:ext uri="{9D8B030D-6E8A-4147-A177-3AD203B41FA5}">
                          <a16:colId xmlns:a16="http://schemas.microsoft.com/office/drawing/2014/main" val="2106939953"/>
                        </a:ext>
                      </a:extLst>
                    </a:gridCol>
                    <a:gridCol w="896112">
                      <a:extLst>
                        <a:ext uri="{9D8B030D-6E8A-4147-A177-3AD203B41FA5}">
                          <a16:colId xmlns:a16="http://schemas.microsoft.com/office/drawing/2014/main" val="431441874"/>
                        </a:ext>
                      </a:extLst>
                    </a:gridCol>
                  </a:tblGrid>
                  <a:tr h="370840">
                    <a:tc rowSpan="2" gridSpan="2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rowSpan="2" hMerge="1"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b="1" i="0" dirty="0">
                              <a:solidFill>
                                <a:schemeClr val="tx1"/>
                              </a:solidFill>
                              <a:latin typeface="Avenir Next Demi Bold" panose="020B0503020202020204" pitchFamily="34" charset="0"/>
                            </a:rPr>
                            <a:t>Temperature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3701524"/>
                      </a:ext>
                    </a:extLst>
                  </a:tr>
                  <a:tr h="370840">
                    <a:tc gridSpan="2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4236984"/>
                      </a:ext>
                    </a:extLst>
                  </a:tr>
                  <a:tr h="370840"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Weather</a:t>
                          </a:r>
                        </a:p>
                      </a:txBody>
                      <a:tcPr vert="vert27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sun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3293332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rain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0.45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857356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fog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0.07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3223947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meteor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51116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6626029E-9B14-A719-4144-31CFB2EAB04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51218536"/>
                  </p:ext>
                </p:extLst>
              </p:nvPr>
            </p:nvGraphicFramePr>
            <p:xfrm>
              <a:off x="4560823" y="2644898"/>
              <a:ext cx="3070352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6608">
                      <a:extLst>
                        <a:ext uri="{9D8B030D-6E8A-4147-A177-3AD203B41FA5}">
                          <a16:colId xmlns:a16="http://schemas.microsoft.com/office/drawing/2014/main" val="1509363108"/>
                        </a:ext>
                      </a:extLst>
                    </a:gridCol>
                    <a:gridCol w="841248">
                      <a:extLst>
                        <a:ext uri="{9D8B030D-6E8A-4147-A177-3AD203B41FA5}">
                          <a16:colId xmlns:a16="http://schemas.microsoft.com/office/drawing/2014/main" val="2319465084"/>
                        </a:ext>
                      </a:extLst>
                    </a:gridCol>
                    <a:gridCol w="786384">
                      <a:extLst>
                        <a:ext uri="{9D8B030D-6E8A-4147-A177-3AD203B41FA5}">
                          <a16:colId xmlns:a16="http://schemas.microsoft.com/office/drawing/2014/main" val="2106939953"/>
                        </a:ext>
                      </a:extLst>
                    </a:gridCol>
                    <a:gridCol w="896112">
                      <a:extLst>
                        <a:ext uri="{9D8B030D-6E8A-4147-A177-3AD203B41FA5}">
                          <a16:colId xmlns:a16="http://schemas.microsoft.com/office/drawing/2014/main" val="431441874"/>
                        </a:ext>
                      </a:extLst>
                    </a:gridCol>
                  </a:tblGrid>
                  <a:tr h="370840">
                    <a:tc rowSpan="2" gridSpan="2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rowSpan="2" hMerge="1"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b="1" i="0" dirty="0">
                              <a:solidFill>
                                <a:schemeClr val="tx1"/>
                              </a:solidFill>
                              <a:latin typeface="Avenir Next Demi Bold" panose="020B0503020202020204" pitchFamily="34" charset="0"/>
                            </a:rPr>
                            <a:t>Temperature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3701524"/>
                      </a:ext>
                    </a:extLst>
                  </a:tr>
                  <a:tr h="370840">
                    <a:tc gridSpan="2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 vMerge="1"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7419" t="-106667" r="-116129" b="-39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2254" t="-106667" r="-1408" b="-39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4236984"/>
                      </a:ext>
                    </a:extLst>
                  </a:tr>
                  <a:tr h="370840"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Weather</a:t>
                          </a:r>
                        </a:p>
                      </a:txBody>
                      <a:tcPr vert="vert27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667" t="-213793" r="-203030" b="-3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7419" t="-213793" r="-116129" b="-3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2254" t="-213793" r="-1408" b="-3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3293332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667" t="-313793" r="-203030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7419" t="-313793" r="-116129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2254" t="-313793" r="-1408" b="-2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857356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667" t="-400000" r="-20303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7419" t="-400000" r="-116129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2254" t="-400000" r="-1408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3223947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667" t="-517241" r="-203030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7419" t="-517241" r="-116129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2254" t="-517241" r="-1408" b="-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51116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6EEBB5C-D4CF-E0E6-35F2-45AF916730A7}"/>
                  </a:ext>
                </a:extLst>
              </p:cNvPr>
              <p:cNvSpPr/>
              <p:nvPr/>
            </p:nvSpPr>
            <p:spPr>
              <a:xfrm>
                <a:off x="898071" y="2644898"/>
                <a:ext cx="2857500" cy="784102"/>
              </a:xfrm>
              <a:prstGeom prst="round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𝐡𝐨𝐭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6EEBB5C-D4CF-E0E6-35F2-45AF916730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071" y="2644898"/>
                <a:ext cx="2857500" cy="78410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3C863350-47C5-913B-AF0E-924A00BAA880}"/>
                  </a:ext>
                </a:extLst>
              </p:cNvPr>
              <p:cNvSpPr/>
              <p:nvPr/>
            </p:nvSpPr>
            <p:spPr>
              <a:xfrm>
                <a:off x="8436429" y="2644898"/>
                <a:ext cx="2857500" cy="784102"/>
              </a:xfrm>
              <a:prstGeom prst="roundRect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𝐜𝐨𝐥𝐝</m:t>
                      </m:r>
                      <m:r>
                        <a:rPr lang="en-US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3C863350-47C5-913B-AF0E-924A00BAA8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429" y="2644898"/>
                <a:ext cx="2857500" cy="78410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0069BD50-4107-EF4E-1B61-763DD7B1D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59929" y="3020620"/>
            <a:ext cx="767442" cy="183298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2F3521-DC9B-C122-2165-C9C1D2B5C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27371" y="3020620"/>
            <a:ext cx="892918" cy="183298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4B8649B-E467-3D48-044A-15AADCF3F60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5547514"/>
                  </p:ext>
                </p:extLst>
              </p:nvPr>
            </p:nvGraphicFramePr>
            <p:xfrm>
              <a:off x="1933629" y="3724841"/>
              <a:ext cx="786384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86384">
                      <a:extLst>
                        <a:ext uri="{9D8B030D-6E8A-4147-A177-3AD203B41FA5}">
                          <a16:colId xmlns:a16="http://schemas.microsoft.com/office/drawing/2014/main" val="210693995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0.79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329333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85735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0.08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32239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51116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4B8649B-E467-3D48-044A-15AADCF3F60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5547514"/>
                  </p:ext>
                </p:extLst>
              </p:nvPr>
            </p:nvGraphicFramePr>
            <p:xfrm>
              <a:off x="1933629" y="3724841"/>
              <a:ext cx="786384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86384">
                      <a:extLst>
                        <a:ext uri="{9D8B030D-6E8A-4147-A177-3AD203B41FA5}">
                          <a16:colId xmlns:a16="http://schemas.microsoft.com/office/drawing/2014/main" val="210693995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587" t="-3333" r="-1587" b="-29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329333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587" t="-106897" r="-1587" b="-2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85735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587" t="-200000" r="-1587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32239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587" t="-310345" r="-1587" b="-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51116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B28F5B-BDC2-4590-D362-A8F40987F449}"/>
                  </a:ext>
                </a:extLst>
              </p:cNvPr>
              <p:cNvSpPr txBox="1"/>
              <p:nvPr/>
            </p:nvSpPr>
            <p:spPr>
              <a:xfrm>
                <a:off x="1373419" y="5413817"/>
                <a:ext cx="1906804" cy="6690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hot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hot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B28F5B-BDC2-4590-D362-A8F40987F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419" y="5413817"/>
                <a:ext cx="1906804" cy="669094"/>
              </a:xfrm>
              <a:prstGeom prst="rect">
                <a:avLst/>
              </a:prstGeom>
              <a:blipFill>
                <a:blip r:embed="rId6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>
                <a:extLst>
                  <a:ext uri="{FF2B5EF4-FFF2-40B4-BE49-F238E27FC236}">
                    <a16:creationId xmlns:a16="http://schemas.microsoft.com/office/drawing/2014/main" id="{08DACBE7-96E7-2328-FC03-B6700F60760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326172"/>
                  </p:ext>
                </p:extLst>
              </p:nvPr>
            </p:nvGraphicFramePr>
            <p:xfrm>
              <a:off x="9471985" y="3724841"/>
              <a:ext cx="786384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86384">
                      <a:extLst>
                        <a:ext uri="{9D8B030D-6E8A-4147-A177-3AD203B41FA5}">
                          <a16:colId xmlns:a16="http://schemas.microsoft.com/office/drawing/2014/main" val="210693995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0.16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329333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85735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0.11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32239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51116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>
                <a:extLst>
                  <a:ext uri="{FF2B5EF4-FFF2-40B4-BE49-F238E27FC236}">
                    <a16:creationId xmlns:a16="http://schemas.microsoft.com/office/drawing/2014/main" id="{08DACBE7-96E7-2328-FC03-B6700F60760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326172"/>
                  </p:ext>
                </p:extLst>
              </p:nvPr>
            </p:nvGraphicFramePr>
            <p:xfrm>
              <a:off x="9471985" y="3724841"/>
              <a:ext cx="786384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86384">
                      <a:extLst>
                        <a:ext uri="{9D8B030D-6E8A-4147-A177-3AD203B41FA5}">
                          <a16:colId xmlns:a16="http://schemas.microsoft.com/office/drawing/2014/main" val="210693995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587" t="-3333" r="-1587" b="-29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329333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587" t="-106897" r="-1587" b="-2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85735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587" t="-200000" r="-1587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32239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587" t="-310345" r="-1587" b="-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251116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70EA39-4D57-D3A9-0DC5-52E1C636A80D}"/>
                  </a:ext>
                </a:extLst>
              </p:cNvPr>
              <p:cNvSpPr txBox="1"/>
              <p:nvPr/>
            </p:nvSpPr>
            <p:spPr>
              <a:xfrm>
                <a:off x="8911775" y="5413817"/>
                <a:ext cx="1993366" cy="6690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cold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cold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70EA39-4D57-D3A9-0DC5-52E1C636A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1775" y="5413817"/>
                <a:ext cx="1993366" cy="669094"/>
              </a:xfrm>
              <a:prstGeom prst="rect">
                <a:avLst/>
              </a:prstGeom>
              <a:blipFill>
                <a:blip r:embed="rId8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147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7876E-68DE-A87F-6363-294FFF4D2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90EECB-EB1E-2464-A26F-674ACB5EA6F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E66D4-A270-3FE9-44B5-25832B143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96F296-8991-8E3F-CC48-8D6016692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(2)</a:t>
            </a:r>
          </a:p>
        </p:txBody>
      </p:sp>
    </p:spTree>
    <p:extLst>
      <p:ext uri="{BB962C8B-B14F-4D97-AF65-F5344CB8AC3E}">
        <p14:creationId xmlns:p14="http://schemas.microsoft.com/office/powerpoint/2010/main" val="3466579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436DB-1A65-52D1-BD9E-FACFA01DF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Examples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BA28FD-C254-FB09-8C1D-6CA47FAB3C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0" y="1590261"/>
                <a:ext cx="4321629" cy="4606139"/>
              </a:xfrm>
            </p:spPr>
            <p:txBody>
              <a:bodyPr/>
              <a:lstStyle/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,−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3000" dirty="0"/>
                  <a:t>?</a:t>
                </a:r>
              </a:p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(+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000" dirty="0"/>
                  <a:t>?</a:t>
                </a:r>
              </a:p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000" dirty="0"/>
                  <a:t>?</a:t>
                </a:r>
              </a:p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|+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000" dirty="0"/>
                  <a:t>?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BA28FD-C254-FB09-8C1D-6CA47FAB3C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0" y="1590261"/>
                <a:ext cx="4321629" cy="4606139"/>
              </a:xfrm>
              <a:blipFill>
                <a:blip r:embed="rId2"/>
                <a:stretch>
                  <a:fillRect l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89BEB-8869-B51C-9DBE-35AEEB91410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1A2C5F-2319-D8BA-8FE3-D2DC18042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7">
                <a:extLst>
                  <a:ext uri="{FF2B5EF4-FFF2-40B4-BE49-F238E27FC236}">
                    <a16:creationId xmlns:a16="http://schemas.microsoft.com/office/drawing/2014/main" id="{FE62F65A-59DB-9E04-BEF2-E0940989773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91139736"/>
                  </p:ext>
                </p:extLst>
              </p:nvPr>
            </p:nvGraphicFramePr>
            <p:xfrm>
              <a:off x="1202937" y="2452019"/>
              <a:ext cx="3914421" cy="25513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04807">
                      <a:extLst>
                        <a:ext uri="{9D8B030D-6E8A-4147-A177-3AD203B41FA5}">
                          <a16:colId xmlns:a16="http://schemas.microsoft.com/office/drawing/2014/main" val="2508270998"/>
                        </a:ext>
                      </a:extLst>
                    </a:gridCol>
                    <a:gridCol w="1304807">
                      <a:extLst>
                        <a:ext uri="{9D8B030D-6E8A-4147-A177-3AD203B41FA5}">
                          <a16:colId xmlns:a16="http://schemas.microsoft.com/office/drawing/2014/main" val="215134924"/>
                        </a:ext>
                      </a:extLst>
                    </a:gridCol>
                    <a:gridCol w="1304807">
                      <a:extLst>
                        <a:ext uri="{9D8B030D-6E8A-4147-A177-3AD203B41FA5}">
                          <a16:colId xmlns:a16="http://schemas.microsoft.com/office/drawing/2014/main" val="1713724476"/>
                        </a:ext>
                      </a:extLst>
                    </a:gridCol>
                  </a:tblGrid>
                  <a:tr h="5102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𝒀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𝒀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73986861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1174196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12934184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7258685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9925471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7">
                <a:extLst>
                  <a:ext uri="{FF2B5EF4-FFF2-40B4-BE49-F238E27FC236}">
                    <a16:creationId xmlns:a16="http://schemas.microsoft.com/office/drawing/2014/main" id="{FE62F65A-59DB-9E04-BEF2-E0940989773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91139736"/>
                  </p:ext>
                </p:extLst>
              </p:nvPr>
            </p:nvGraphicFramePr>
            <p:xfrm>
              <a:off x="1202937" y="2452019"/>
              <a:ext cx="3914421" cy="25513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04807">
                      <a:extLst>
                        <a:ext uri="{9D8B030D-6E8A-4147-A177-3AD203B41FA5}">
                          <a16:colId xmlns:a16="http://schemas.microsoft.com/office/drawing/2014/main" val="2508270998"/>
                        </a:ext>
                      </a:extLst>
                    </a:gridCol>
                    <a:gridCol w="1304807">
                      <a:extLst>
                        <a:ext uri="{9D8B030D-6E8A-4147-A177-3AD203B41FA5}">
                          <a16:colId xmlns:a16="http://schemas.microsoft.com/office/drawing/2014/main" val="215134924"/>
                        </a:ext>
                      </a:extLst>
                    </a:gridCol>
                    <a:gridCol w="1304807">
                      <a:extLst>
                        <a:ext uri="{9D8B030D-6E8A-4147-A177-3AD203B41FA5}">
                          <a16:colId xmlns:a16="http://schemas.microsoft.com/office/drawing/2014/main" val="1713724476"/>
                        </a:ext>
                      </a:extLst>
                    </a:gridCol>
                  </a:tblGrid>
                  <a:tr h="5102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2500" r="-201942" b="-40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2500" r="-101942" b="-40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2500" r="-1942" b="-407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3986861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102500" r="-201942" b="-30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102500" r="-101942" b="-30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102500" r="-1942" b="-307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1174196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197561" r="-20194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197561" r="-10194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197561" r="-1942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12934184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305000" r="-201942" b="-10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305000" r="-101942" b="-10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305000" r="-1942" b="-10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57258685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405000" r="-20194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405000" r="-10194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405000" r="-1942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925471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05088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B66135F-D518-8FB8-4A80-818C43DE2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6227-0D22-3EEC-DE09-CCFFE9C8C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Examples (Solutions)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6A25FE-467A-FBB2-2CF2-8A6612A0AD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9" y="1253379"/>
                <a:ext cx="5598841" cy="5131214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,−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3000" dirty="0"/>
                  <a:t>?</a:t>
                </a:r>
              </a:p>
              <a:p>
                <a:pPr lvl="1"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=0.3</m:t>
                    </m:r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(+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000" dirty="0"/>
                  <a:t>?</a:t>
                </a:r>
              </a:p>
              <a:p>
                <a:pPr lvl="1"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=0.2+0.3=0.5</m:t>
                    </m:r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000" dirty="0"/>
                  <a:t>?</a:t>
                </a:r>
              </a:p>
              <a:p>
                <a:pPr lvl="1"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=0.3+0.1=0.4</m:t>
                    </m:r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|+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000" dirty="0"/>
                  <a:t>?</a:t>
                </a:r>
              </a:p>
              <a:p>
                <a:pPr lvl="1"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0.4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0.2+0.4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/>
              </a:p>
              <a:p>
                <a:pPr lvl="1"/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6A25FE-467A-FBB2-2CF2-8A6612A0AD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9" y="1253379"/>
                <a:ext cx="5598841" cy="5131214"/>
              </a:xfrm>
              <a:blipFill>
                <a:blip r:embed="rId2"/>
                <a:stretch>
                  <a:fillRect l="-2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D6FCC-E38E-937E-3F39-793101538EC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68338-9108-6947-DCD4-3A8897BAF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7">
                <a:extLst>
                  <a:ext uri="{FF2B5EF4-FFF2-40B4-BE49-F238E27FC236}">
                    <a16:creationId xmlns:a16="http://schemas.microsoft.com/office/drawing/2014/main" id="{F30E4CB8-2028-43E9-218E-E901D2CC1F1B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1202937" y="2452019"/>
              <a:ext cx="3914421" cy="25513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04807">
                      <a:extLst>
                        <a:ext uri="{9D8B030D-6E8A-4147-A177-3AD203B41FA5}">
                          <a16:colId xmlns:a16="http://schemas.microsoft.com/office/drawing/2014/main" val="2508270998"/>
                        </a:ext>
                      </a:extLst>
                    </a:gridCol>
                    <a:gridCol w="1304807">
                      <a:extLst>
                        <a:ext uri="{9D8B030D-6E8A-4147-A177-3AD203B41FA5}">
                          <a16:colId xmlns:a16="http://schemas.microsoft.com/office/drawing/2014/main" val="215134924"/>
                        </a:ext>
                      </a:extLst>
                    </a:gridCol>
                    <a:gridCol w="1304807">
                      <a:extLst>
                        <a:ext uri="{9D8B030D-6E8A-4147-A177-3AD203B41FA5}">
                          <a16:colId xmlns:a16="http://schemas.microsoft.com/office/drawing/2014/main" val="1713724476"/>
                        </a:ext>
                      </a:extLst>
                    </a:gridCol>
                  </a:tblGrid>
                  <a:tr h="5102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𝒀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𝒀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73986861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1174196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12934184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7258685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9925471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7">
                <a:extLst>
                  <a:ext uri="{FF2B5EF4-FFF2-40B4-BE49-F238E27FC236}">
                    <a16:creationId xmlns:a16="http://schemas.microsoft.com/office/drawing/2014/main" id="{F30E4CB8-2028-43E9-218E-E901D2CC1F1B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1202937" y="2452019"/>
              <a:ext cx="3914421" cy="25513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04807">
                      <a:extLst>
                        <a:ext uri="{9D8B030D-6E8A-4147-A177-3AD203B41FA5}">
                          <a16:colId xmlns:a16="http://schemas.microsoft.com/office/drawing/2014/main" val="2508270998"/>
                        </a:ext>
                      </a:extLst>
                    </a:gridCol>
                    <a:gridCol w="1304807">
                      <a:extLst>
                        <a:ext uri="{9D8B030D-6E8A-4147-A177-3AD203B41FA5}">
                          <a16:colId xmlns:a16="http://schemas.microsoft.com/office/drawing/2014/main" val="215134924"/>
                        </a:ext>
                      </a:extLst>
                    </a:gridCol>
                    <a:gridCol w="1304807">
                      <a:extLst>
                        <a:ext uri="{9D8B030D-6E8A-4147-A177-3AD203B41FA5}">
                          <a16:colId xmlns:a16="http://schemas.microsoft.com/office/drawing/2014/main" val="1713724476"/>
                        </a:ext>
                      </a:extLst>
                    </a:gridCol>
                  </a:tblGrid>
                  <a:tr h="5102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2500" r="-201942" b="-40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2500" r="-101942" b="-40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2500" r="-1942" b="-407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3986861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102500" r="-201942" b="-30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102500" r="-101942" b="-30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102500" r="-1942" b="-307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1174196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197561" r="-20194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197561" r="-10194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197561" r="-1942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12934184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305000" r="-201942" b="-10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305000" r="-101942" b="-10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305000" r="-1942" b="-10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57258685"/>
                      </a:ext>
                    </a:extLst>
                  </a:tr>
                  <a:tr h="5102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405000" r="-20194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405000" r="-10194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405000" r="-1942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925471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76472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4E020-EF3E-F5D7-43CD-37CFA9249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Conditional Probabilities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41D18F-57BA-2615-143C-44BA677052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The </a:t>
                </a: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Product Rule </a:t>
                </a:r>
                <a:r>
                  <a:rPr lang="en-US" dirty="0"/>
                  <a:t>calculates the joint probability: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are </a:t>
                </a:r>
                <a:r>
                  <a:rPr lang="en-US" i="1" dirty="0"/>
                  <a:t>independent</a:t>
                </a:r>
                <a:r>
                  <a:rPr lang="en-US" dirty="0"/>
                  <a:t>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The </a:t>
                </a: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Chain Rule</a:t>
                </a:r>
                <a:r>
                  <a:rPr lang="en-US" dirty="0"/>
                  <a:t> relates multiple conditional probabilities: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41D18F-57BA-2615-143C-44BA677052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 b="-38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9CD07-4399-4B05-5C5A-BD7C832167C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BFE21C-01EC-FD4B-3B24-45ABE1103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 descr="Illustration of a red vertical line being multiplied by a blue square, to form a purple producr square containing both red and blue sides.">
            <a:extLst>
              <a:ext uri="{FF2B5EF4-FFF2-40B4-BE49-F238E27FC236}">
                <a16:creationId xmlns:a16="http://schemas.microsoft.com/office/drawing/2014/main" id="{1A81259A-5068-2AF7-3114-A83A089C9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902" y="1260763"/>
            <a:ext cx="3305939" cy="10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B5AE410-B589-BE0A-943C-58340588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Inference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FC617-0B90-0616-096E-30681286E7C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AAF44-35E9-CA51-2348-78054CFDC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18</a:t>
            </a:fld>
            <a:endParaRPr lang="en-US"/>
          </a:p>
        </p:txBody>
      </p:sp>
      <p:pic>
        <p:nvPicPr>
          <p:cNvPr id="8" name="Picture 7" descr="Illustration of a green robot dressed in a trench coat and detectives hat holding a magnifying glass up to a puddle. The robot is thinking about rain.">
            <a:extLst>
              <a:ext uri="{FF2B5EF4-FFF2-40B4-BE49-F238E27FC236}">
                <a16:creationId xmlns:a16="http://schemas.microsoft.com/office/drawing/2014/main" id="{9F4C705D-8FBA-6904-25F5-BE64EB52D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827" y="1962896"/>
            <a:ext cx="4174213" cy="38623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51C89AA-949F-D63F-1912-A7CAA9DAB6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7892099" cy="4606139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We can </a:t>
                </a:r>
                <a:r>
                  <a:rPr lang="en-US" i="1" dirty="0"/>
                  <a:t>infer</a:t>
                </a:r>
                <a:r>
                  <a:rPr lang="en-US" dirty="0"/>
                  <a:t> things about the world by computing the relevant probability from a probability model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1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𝒆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</a:t>
                </a:r>
                <a:r>
                  <a:rPr lang="en-US" b="1" dirty="0"/>
                  <a:t> </a:t>
                </a:r>
                <a:r>
                  <a:rPr lang="en-US" dirty="0"/>
                  <a:t>the probability of </a:t>
                </a:r>
                <a:r>
                  <a:rPr lang="en-US" b="1" dirty="0">
                    <a:solidFill>
                      <a:schemeClr val="accent4"/>
                    </a:solidFill>
                  </a:rPr>
                  <a:t>query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US" b="1" dirty="0">
                    <a:solidFill>
                      <a:schemeClr val="accent4"/>
                    </a:solidFill>
                  </a:rPr>
                  <a:t> </a:t>
                </a:r>
                <a:r>
                  <a:rPr lang="en-US" dirty="0"/>
                  <a:t>given </a:t>
                </a:r>
                <a:r>
                  <a:rPr lang="en-US" b="1" dirty="0">
                    <a:solidFill>
                      <a:schemeClr val="accent3"/>
                    </a:solidFill>
                  </a:rPr>
                  <a:t>evidence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endParaRPr lang="en-US" b="1" dirty="0"/>
              </a:p>
              <a:p>
                <a:pPr lvl="1"/>
                <a:r>
                  <a:rPr lang="en-US" dirty="0"/>
                  <a:t>These probabilities represent the agent’s </a:t>
                </a:r>
                <a:r>
                  <a:rPr lang="en-US" b="1" dirty="0">
                    <a:solidFill>
                      <a:schemeClr val="accent4"/>
                    </a:solidFill>
                  </a:rPr>
                  <a:t>beliefs</a:t>
                </a:r>
                <a:r>
                  <a:rPr lang="en-US" dirty="0"/>
                  <a:t> given the </a:t>
                </a:r>
                <a:r>
                  <a:rPr lang="en-US" b="1" dirty="0">
                    <a:solidFill>
                      <a:schemeClr val="accent3"/>
                    </a:solidFill>
                  </a:rPr>
                  <a:t>evidence</a:t>
                </a:r>
              </a:p>
              <a:p>
                <a:pPr lvl="1"/>
                <a:r>
                  <a:rPr lang="en-US" dirty="0"/>
                  <a:t>For example,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airport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on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time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no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accidents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)=0.9</m:t>
                    </m:r>
                  </m:oMath>
                </a14:m>
                <a:endParaRPr lang="en-US" dirty="0"/>
              </a:p>
              <a:p>
                <a:r>
                  <a:rPr lang="en-US" dirty="0"/>
                  <a:t>Beliefs may change with new evidence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airport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on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time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no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accidents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5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am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)=0.95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airport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on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time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no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accidents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5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raining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)=0.8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Observing new evidence causes beliefs to be updated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51C89AA-949F-D63F-1912-A7CAA9DAB6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7892099" cy="4606139"/>
              </a:xfrm>
              <a:blipFill>
                <a:blip r:embed="rId3"/>
                <a:stretch>
                  <a:fillRect l="-1125" t="-1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57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D95B5E0-F2EC-6DFD-2A30-ED40585D9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Inference by Enumeration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8802877-FE31-8090-83C8-105BE8E43CB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Calculate probability of query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given:</a:t>
                </a:r>
              </a:p>
              <a:p>
                <a:pPr lvl="1"/>
                <a:r>
                  <a:rPr lang="en-US" dirty="0"/>
                  <a:t>Observations about  evidence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Hidden (unobserved)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8802877-FE31-8090-83C8-105BE8E43C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5223E-325B-998F-E4D8-1E3BC4D0CB5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D3CC1-36B7-0453-A905-D5383675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19</a:t>
            </a:fld>
            <a:endParaRPr lang="en-US"/>
          </a:p>
        </p:txBody>
      </p:sp>
      <p:pic>
        <p:nvPicPr>
          <p:cNvPr id="2" name="Picture 1" descr="Illustration of a robot pushing out relevant entries from a probability table.">
            <a:extLst>
              <a:ext uri="{FF2B5EF4-FFF2-40B4-BE49-F238E27FC236}">
                <a16:creationId xmlns:a16="http://schemas.microsoft.com/office/drawing/2014/main" id="{5A3ECD9D-BA60-AACB-6B54-B3C13C4B0B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09" y="3041786"/>
            <a:ext cx="3096444" cy="1780921"/>
          </a:xfrm>
          <a:prstGeom prst="rect">
            <a:avLst/>
          </a:prstGeom>
        </p:spPr>
      </p:pic>
      <p:pic>
        <p:nvPicPr>
          <p:cNvPr id="3" name="Picture 2" descr="Illustration of a joint probability being squeezed in a vice until it becomes only a single vertical line representing a marginal probability.">
            <a:extLst>
              <a:ext uri="{FF2B5EF4-FFF2-40B4-BE49-F238E27FC236}">
                <a16:creationId xmlns:a16="http://schemas.microsoft.com/office/drawing/2014/main" id="{882A4A19-C293-238A-19DC-63F603D1D3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182" y="3153121"/>
            <a:ext cx="2520819" cy="16805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D973C5-12C3-CB08-813E-36F6A5F5C0EB}"/>
              </a:ext>
            </a:extLst>
          </p:cNvPr>
          <p:cNvSpPr txBox="1"/>
          <p:nvPr/>
        </p:nvSpPr>
        <p:spPr>
          <a:xfrm>
            <a:off x="806600" y="5753155"/>
            <a:ext cx="2269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Select model entries consistent with evidence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5DB4B8-7A2D-A6AD-0A55-F61368B6AE13}"/>
              </a:ext>
            </a:extLst>
          </p:cNvPr>
          <p:cNvSpPr txBox="1"/>
          <p:nvPr/>
        </p:nvSpPr>
        <p:spPr>
          <a:xfrm>
            <a:off x="4835589" y="5753155"/>
            <a:ext cx="2520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Sum out hidden variables to calculate joint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57E7BF1B-B6AC-5FC6-D18A-0A9D45A3EBE7}"/>
                  </a:ext>
                </a:extLst>
              </p:cNvPr>
              <p:cNvSpPr/>
              <p:nvPr/>
            </p:nvSpPr>
            <p:spPr>
              <a:xfrm>
                <a:off x="8548255" y="1848900"/>
                <a:ext cx="2673928" cy="1166794"/>
              </a:xfrm>
              <a:prstGeom prst="roundRect">
                <a:avLst>
                  <a:gd name="adj" fmla="val 11917"/>
                </a:avLst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Infer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:r>
                  <a:rPr lang="en-US" dirty="0">
                    <a:solidFill>
                      <a:schemeClr val="tx1"/>
                    </a:solidFill>
                  </a:rPr>
                  <a:t>from full probability model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57E7BF1B-B6AC-5FC6-D18A-0A9D45A3EB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8255" y="1848900"/>
                <a:ext cx="2673928" cy="1166794"/>
              </a:xfrm>
              <a:prstGeom prst="roundRect">
                <a:avLst>
                  <a:gd name="adj" fmla="val 11917"/>
                </a:avLst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F762FB-460B-D1A0-A803-32C9DD55EAEA}"/>
                  </a:ext>
                </a:extLst>
              </p:cNvPr>
              <p:cNvSpPr txBox="1"/>
              <p:nvPr/>
            </p:nvSpPr>
            <p:spPr>
              <a:xfrm>
                <a:off x="649036" y="5103265"/>
                <a:ext cx="25842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F762FB-460B-D1A0-A803-32C9DD55E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036" y="5103265"/>
                <a:ext cx="2584234" cy="369332"/>
              </a:xfrm>
              <a:prstGeom prst="rect">
                <a:avLst/>
              </a:prstGeom>
              <a:blipFill>
                <a:blip r:embed="rId6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BECD93B-D70D-9E37-5DF6-59F13FAE22F6}"/>
                  </a:ext>
                </a:extLst>
              </p:cNvPr>
              <p:cNvSpPr txBox="1"/>
              <p:nvPr/>
            </p:nvSpPr>
            <p:spPr>
              <a:xfrm>
                <a:off x="3904303" y="4944861"/>
                <a:ext cx="4910575" cy="7973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BECD93B-D70D-9E37-5DF6-59F13FAE2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303" y="4944861"/>
                <a:ext cx="4910575" cy="797334"/>
              </a:xfrm>
              <a:prstGeom prst="rect">
                <a:avLst/>
              </a:prstGeom>
              <a:blipFill>
                <a:blip r:embed="rId7"/>
                <a:stretch>
                  <a:fillRect t="-117188" b="-15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7A9BD3-58C8-0C10-8C79-0889741005DC}"/>
                  </a:ext>
                </a:extLst>
              </p:cNvPr>
              <p:cNvSpPr txBox="1"/>
              <p:nvPr/>
            </p:nvSpPr>
            <p:spPr>
              <a:xfrm>
                <a:off x="8056513" y="3795611"/>
                <a:ext cx="3344249" cy="6790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7A9BD3-58C8-0C10-8C79-088974100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6513" y="3795611"/>
                <a:ext cx="3344249" cy="679032"/>
              </a:xfrm>
              <a:prstGeom prst="rect">
                <a:avLst/>
              </a:prstGeom>
              <a:blipFill>
                <a:blip r:embed="rId8"/>
                <a:stretch>
                  <a:fillRect b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9AE7F8F-4AD4-1B7C-1C4D-3F6193D09FB6}"/>
              </a:ext>
            </a:extLst>
          </p:cNvPr>
          <p:cNvSpPr txBox="1"/>
          <p:nvPr/>
        </p:nvSpPr>
        <p:spPr>
          <a:xfrm>
            <a:off x="8624809" y="5678660"/>
            <a:ext cx="2520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Normalize by joint probability of the evidence</a:t>
            </a:r>
          </a:p>
        </p:txBody>
      </p:sp>
    </p:spTree>
    <p:extLst>
      <p:ext uri="{BB962C8B-B14F-4D97-AF65-F5344CB8AC3E}">
        <p14:creationId xmlns:p14="http://schemas.microsoft.com/office/powerpoint/2010/main" val="11794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2" grpId="0"/>
      <p:bldP spid="13" grpId="0"/>
      <p:bldP spid="14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DBAE-2F44-295B-A155-159DDF159C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32766-7746-2DD7-7347-F864637B6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A06076-620B-1F66-6CB0-B63FCF3822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59" y="3768662"/>
            <a:ext cx="3043333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2"/>
                </a:solidFill>
              </a:rPr>
              <a:t>Test 1 </a:t>
            </a:r>
            <a:r>
              <a:rPr lang="en-US" dirty="0"/>
              <a:t>scores released, regrade requests due Thursday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435079F-CE98-A269-61B2-F74BFA6D95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1" y="3762440"/>
            <a:ext cx="3319965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Homework 2 </a:t>
            </a:r>
            <a:r>
              <a:rPr lang="en-US" dirty="0">
                <a:latin typeface="+mj-lt"/>
              </a:rPr>
              <a:t>due</a:t>
            </a:r>
            <a:r>
              <a:rPr lang="en-US" dirty="0"/>
              <a:t> Thursday (7.23)</a:t>
            </a:r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Project 3 </a:t>
            </a:r>
            <a:r>
              <a:rPr lang="en-US" b="1" dirty="0">
                <a:latin typeface="Avenir Next Demi Bold" panose="020B0503020202020204" pitchFamily="34" charset="0"/>
              </a:rPr>
              <a:t>due</a:t>
            </a:r>
            <a:r>
              <a:rPr lang="en-US" dirty="0"/>
              <a:t> next Thursday (7.30)</a:t>
            </a:r>
          </a:p>
          <a:p>
            <a:pPr marL="0" indent="0">
              <a:buClr>
                <a:schemeClr val="tx1"/>
              </a:buClr>
              <a:buNone/>
            </a:pPr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62D48-429A-BE0A-ED5A-EC012FABD3A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497159" y="6356350"/>
            <a:ext cx="2743200" cy="365125"/>
          </a:xfrm>
        </p:spPr>
        <p:txBody>
          <a:bodyPr/>
          <a:lstStyle/>
          <a:p>
            <a:r>
              <a:rPr lang="en-US" dirty="0"/>
              <a:t>CSE 473</a:t>
            </a:r>
          </a:p>
        </p:txBody>
      </p:sp>
      <p:pic>
        <p:nvPicPr>
          <p:cNvPr id="9" name="Picture 2" descr="Illustration of a robot holding a clipboard with its back turned">
            <a:extLst>
              <a:ext uri="{FF2B5EF4-FFF2-40B4-BE49-F238E27FC236}">
                <a16:creationId xmlns:a16="http://schemas.microsoft.com/office/drawing/2014/main" id="{3530B264-99D7-642F-0118-9E9B1F334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6" t="47968" r="37446"/>
          <a:stretch>
            <a:fillRect/>
          </a:stretch>
        </p:blipFill>
        <p:spPr bwMode="auto">
          <a:xfrm flipH="1">
            <a:off x="8357144" y="1771233"/>
            <a:ext cx="2470764" cy="3315534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C7F413-3057-84C0-A8D4-309866A75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477" y="1606062"/>
            <a:ext cx="773723" cy="996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57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3975B07-E503-7A10-D1B8-20A16C318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Inferring the Weather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1204C70-C5B1-AACB-DBE2-0796158168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6156562" cy="4606139"/>
              </a:xfrm>
            </p:spPr>
            <p:txBody>
              <a:bodyPr>
                <a:noAutofit/>
              </a:bodyPr>
              <a:lstStyle/>
              <a:p>
                <a:pPr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  <a:p>
                <a:pPr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summer</m:t>
                    </m:r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summer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summer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</m:sub>
                          <m:sup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summer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den>
                    </m:f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summer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summer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summer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hot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summer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hot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</m:oMath>
                </a14:m>
                <a:endParaRPr lang="en-US" dirty="0"/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</m:sub>
                          <m:sup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summer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hot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den>
                    </m:f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summer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hot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summer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hot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1204C70-C5B1-AACB-DBE2-0796158168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6156562" cy="4606139"/>
              </a:xfrm>
              <a:blipFill>
                <a:blip r:embed="rId2"/>
                <a:stretch>
                  <a:fillRect l="-1443" b="-4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B49CE-4534-8E4E-6E79-689ADF67E2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9362C8-97A9-520B-3BC3-715549DB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20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Group 155">
                <a:extLst>
                  <a:ext uri="{FF2B5EF4-FFF2-40B4-BE49-F238E27FC236}">
                    <a16:creationId xmlns:a16="http://schemas.microsoft.com/office/drawing/2014/main" id="{9FF8FF65-F086-FC53-8847-53255EEF1B9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73816642"/>
                  </p:ext>
                </p:extLst>
              </p:nvPr>
            </p:nvGraphicFramePr>
            <p:xfrm>
              <a:off x="6782056" y="579120"/>
              <a:ext cx="4242918" cy="5699760"/>
            </p:xfrm>
            <a:graphic>
              <a:graphicData uri="http://schemas.openxmlformats.org/drawingml/2006/table">
                <a:tbl>
                  <a:tblPr firstRow="1"/>
                  <a:tblGrid>
                    <a:gridCol w="11389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9835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4648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5908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1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𝑺</m:t>
                                </m:r>
                              </m:oMath>
                            </m:oMathPara>
                          </a14:m>
                          <a:endParaRPr kumimoji="0" lang="en-US" sz="1600" b="1" i="1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lt"/>
                            <a:cs typeface="Calibri" pitchFamily="34" charset="0"/>
                          </a:endParaRPr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1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kumimoji="0" lang="en-US" sz="16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lt"/>
                            <a:cs typeface="Calibri" pitchFamily="34" charset="0"/>
                          </a:endParaRPr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1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𝑾</m:t>
                                </m:r>
                              </m:oMath>
                            </m:oMathPara>
                          </a14:m>
                          <a:endParaRPr kumimoji="0" lang="en-US" sz="16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lt"/>
                            <a:cs typeface="Calibri" pitchFamily="34" charset="0"/>
                          </a:endParaRPr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𝑷</m:t>
                                </m:r>
                                <m:r>
                                  <a:rPr kumimoji="0" lang="en-US" sz="16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(</m:t>
                                </m:r>
                                <m:r>
                                  <a:rPr kumimoji="0" lang="en-US" sz="16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𝑺</m:t>
                                </m:r>
                                <m:r>
                                  <a:rPr kumimoji="0" lang="en-US" sz="16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,</m:t>
                                </m:r>
                                <m:r>
                                  <a:rPr kumimoji="0" lang="en-US" sz="16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𝑻</m:t>
                                </m:r>
                                <m:r>
                                  <a:rPr kumimoji="0" lang="en-US" sz="16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,</m:t>
                                </m:r>
                                <m:r>
                                  <a:rPr kumimoji="0" lang="en-US" sz="16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𝑾</m:t>
                                </m:r>
                                <m:r>
                                  <a:rPr kumimoji="0" lang="en-US" sz="16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kumimoji="0" lang="en-US" sz="16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lt"/>
                            <a:cs typeface="Calibri" pitchFamily="34" charset="0"/>
                          </a:endParaRPr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summer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sun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0.35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summer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rain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0.01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summer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fog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0.01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16020566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summer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meteor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17459211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summer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sun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0.10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summer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rain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summer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fog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0.09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01355355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summer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meteor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5328683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winter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sun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0.10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winter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rain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0.01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winter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fog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0.02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37688492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winter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meteor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540969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winter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sun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0.15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winter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rain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0.20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winter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fog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0.18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02831728"/>
                      </a:ext>
                    </a:extLst>
                  </a:tr>
                  <a:tr h="32236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winter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meteor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ts val="184"/>
                            </a:spcBef>
                            <a:spcAft>
                              <a:spcPct val="0"/>
                            </a:spcAft>
                            <a:buClr>
                              <a:schemeClr val="accent2"/>
                            </a:buClr>
                            <a:buSzTx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Calibri" pitchFamily="34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219881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Group 155">
                <a:extLst>
                  <a:ext uri="{FF2B5EF4-FFF2-40B4-BE49-F238E27FC236}">
                    <a16:creationId xmlns:a16="http://schemas.microsoft.com/office/drawing/2014/main" id="{9FF8FF65-F086-FC53-8847-53255EEF1B9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73816642"/>
                  </p:ext>
                </p:extLst>
              </p:nvPr>
            </p:nvGraphicFramePr>
            <p:xfrm>
              <a:off x="6782056" y="579120"/>
              <a:ext cx="4242918" cy="5699760"/>
            </p:xfrm>
            <a:graphic>
              <a:graphicData uri="http://schemas.openxmlformats.org/drawingml/2006/table">
                <a:tbl>
                  <a:tblPr firstRow="1"/>
                  <a:tblGrid>
                    <a:gridCol w="11389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9835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4648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5908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3846" r="-273333" b="-163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3846" r="-246479" b="-163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3846" r="-133333" b="-163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3846" r="-1010" b="-16346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100000" r="-273333" b="-14740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100000" r="-246479" b="-14740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100000" r="-133333" b="-14740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100000" r="-1010" b="-14740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207692" r="-273333" b="-1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207692" r="-246479" b="-1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207692" r="-133333" b="-1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207692" r="-1010" b="-14307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296296" r="-273333" b="-12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296296" r="-246479" b="-12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296296" r="-133333" b="-12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296296" r="-1010" b="-127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16020566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411538" r="-273333" b="-122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411538" r="-246479" b="-122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411538" r="-133333" b="-122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411538" r="-1010" b="-122692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17459211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492593" r="-273333" b="-1081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492593" r="-246479" b="-1081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492593" r="-133333" b="-1081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492593" r="-1010" b="-10814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615385" r="-273333" b="-10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615385" r="-246479" b="-10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615385" r="-133333" b="-10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615385" r="-1010" b="-10230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688889" r="-273333" b="-88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688889" r="-246479" b="-88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688889" r="-133333" b="-88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688889" r="-1010" b="-8851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01355355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819231" r="-273333" b="-81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819231" r="-246479" b="-81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819231" r="-133333" b="-81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819231" r="-1010" b="-8192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5328683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885185" r="-273333" b="-68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885185" r="-246479" b="-68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885185" r="-133333" b="-68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885185" r="-1010" b="-688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1023077" r="-273333" b="-6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1023077" r="-246479" b="-6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1023077" r="-133333" b="-6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1023077" r="-1010" b="-6153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1081481" r="-273333" b="-4925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1081481" r="-246479" b="-4925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1081481" r="-133333" b="-4925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1081481" r="-1010" b="-4925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37688492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1226923" r="-273333" b="-41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1226923" r="-246479" b="-41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1226923" r="-133333" b="-41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1226923" r="-1010" b="-4115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540969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1277778" r="-273333" b="-2962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1277778" r="-246479" b="-2962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1277778" r="-133333" b="-2962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1277778" r="-1010" b="-29629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1430769" r="-273333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1430769" r="-246479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1430769" r="-133333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1430769" r="-1010" b="-2076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1474074" r="-27333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1474074" r="-246479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1474074" r="-13333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1474074" r="-1010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02831728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11" t="-1634615" r="-273333" b="-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28169" t="-1634615" r="-246479" b="-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16000" t="-1634615" r="-133333" b="-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39394" t="-1634615" r="-1010" b="-38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21988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F3E9783D-60A0-1DC7-9D84-277D485CF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91073" y="898358"/>
            <a:ext cx="2217859" cy="538052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C3196C-6A2E-8093-204E-F3885BCF8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82056" y="898358"/>
            <a:ext cx="4226876" cy="2695074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6FE730-C87C-642B-E000-98AC69D4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82056" y="898358"/>
            <a:ext cx="4226876" cy="1325563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4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01E7CA6-CD4C-5FE5-A71E-395D500BE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Inference by Enumeration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BE7FDA3-79E7-B64E-D042-0EB497CC0A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Inference by Enumeration requires </a:t>
                </a:r>
                <a:r>
                  <a:rPr lang="en-US" i="1" dirty="0"/>
                  <a:t>a lot</a:t>
                </a:r>
                <a:r>
                  <a:rPr lang="en-US" dirty="0"/>
                  <a:t> of enumeration…</a:t>
                </a:r>
              </a:p>
              <a:p>
                <a:r>
                  <a:rPr lang="en-US" dirty="0"/>
                  <a:t>Worst-Case Time Complexity: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Space Complexity: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to store joint distribution</a:t>
                </a:r>
              </a:p>
              <a:p>
                <a:r>
                  <a:rPr lang="en-US" dirty="0"/>
                  <a:t>Need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data points to estimate the entries in the joint distribution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BE7FDA3-79E7-B64E-D042-0EB497CC0A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651A3-9ACE-47C1-EF20-8D56BD46F17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14E36D-5922-1617-525A-54244959B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6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9CA54-0CFA-DEAD-9E73-76A5C80AF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8A9EDC-2340-F74C-24C7-FE68B4729E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E368D-6013-080D-52F7-4958B3638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93A10D-49A2-6A2D-456C-22CA1C025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(3)</a:t>
            </a:r>
          </a:p>
        </p:txBody>
      </p:sp>
    </p:spTree>
    <p:extLst>
      <p:ext uri="{BB962C8B-B14F-4D97-AF65-F5344CB8AC3E}">
        <p14:creationId xmlns:p14="http://schemas.microsoft.com/office/powerpoint/2010/main" val="4132589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8C052-5117-0BBB-E740-4BD755133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Better Approach?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13E5A-0D6A-B600-4E90-A2AA9D30236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84836-BBBF-8541-6556-7D06B5FFC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 descr="Illusration of a large orange robot with chainsaws for hands sawing through a block painted with a probability distribution curve. A smaller wheeled robot rearranges the sliced pieces.">
            <a:extLst>
              <a:ext uri="{FF2B5EF4-FFF2-40B4-BE49-F238E27FC236}">
                <a16:creationId xmlns:a16="http://schemas.microsoft.com/office/drawing/2014/main" id="{963B622D-38D1-419F-9A2F-9FC40AC06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32" y="1563456"/>
            <a:ext cx="7963334" cy="466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6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26BF6F8-6CAA-19FD-775F-FBAE31E34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Bayes’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BD847BA8-2D87-9166-CE89-FF7685CB33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Formulate conditional probability another way…</a:t>
                </a:r>
              </a:p>
              <a:p>
                <a:r>
                  <a:rPr lang="en-US" dirty="0"/>
                  <a:t>From the product rule: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Combine and rearrange: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BD847BA8-2D87-9166-CE89-FF7685CB33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538A2-7432-121F-6F77-A05E36C4928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F2301B-B92E-12F8-A3AB-CECFF3D4C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5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8AA4B-4740-0782-4EF7-2769A0FBE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of Bayes’ Rule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0ABDFA-3CE2-D035-3793-0A95BF2E62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How does this help?</a:t>
                </a:r>
              </a:p>
              <a:p>
                <a:pPr lvl="1"/>
                <a:r>
                  <a:rPr lang="en-US" dirty="0"/>
                  <a:t>Calculate a condition from its reverse, which may be easy to calculate</a:t>
                </a:r>
              </a:p>
              <a:p>
                <a:pPr lvl="1"/>
                <a:r>
                  <a:rPr lang="en-US" dirty="0"/>
                  <a:t>Describes update to </a:t>
                </a:r>
                <a:r>
                  <a:rPr lang="en-US" b="1" dirty="0">
                    <a:solidFill>
                      <a:schemeClr val="accent4"/>
                    </a:solidFill>
                  </a:rPr>
                  <a:t>posterior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given </a:t>
                </a:r>
                <a:r>
                  <a:rPr lang="en-US" b="1" dirty="0">
                    <a:solidFill>
                      <a:schemeClr val="accent3"/>
                    </a:solidFill>
                  </a:rPr>
                  <a:t>prior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</a:t>
                </a:r>
                <a:r>
                  <a:rPr lang="en-US" b="1" dirty="0">
                    <a:solidFill>
                      <a:schemeClr val="accent1"/>
                    </a:solidFill>
                  </a:rPr>
                  <a:t>likelihood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i="1" dirty="0"/>
                  <a:t>One of the most important equations in all of artificial intelligence!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0ABDFA-3CE2-D035-3793-0A95BF2E62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7B1C4B-728B-26C4-BAD8-2E6D470AC99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31A1BB-C84C-0F2B-56C3-CF7580C5E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52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6FF8A-1D70-6000-2136-CCC103F9B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Inference with Bayes’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2C13E85-250F-AEB4-B9D9-3ACC439D63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dirty="0"/>
                  <a:t>Diagnostic probability from causal probability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cause</m:t>
                          </m:r>
                        </m:e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effect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effect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cause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cause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effect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For example: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 is meningitis,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is stiff neck</a:t>
                </a:r>
              </a:p>
              <a:p>
                <a:pPr lvl="1"/>
                <a:r>
                  <a:rPr lang="en-US" dirty="0"/>
                  <a:t>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=0.0001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=0.01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=0.8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0.8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∙0.0001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0.01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=0.008</m:t>
                      </m:r>
                    </m:oMath>
                  </m:oMathPara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Posterior probability is still small, but 80x higher given evidence of stiff neck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2C13E85-250F-AEB4-B9D9-3ACC439D63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 b="-46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850FD4-7AF4-7EF8-882A-EB5FA2B882D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476CAA-4D83-D963-ED8B-BC287E6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9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05BB8AC-845E-55E0-3317-114D05703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9885B15-BDE7-1D3D-381C-29DED11315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Two variables are independent if and only if: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)⟹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Equivalently:</a:t>
                </a:r>
              </a:p>
              <a:p>
                <a:pPr lvl="1"/>
                <a:r>
                  <a:rPr lang="en-US" dirty="0"/>
                  <a:t>The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is not changed by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has occurred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Example: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fair, independent coin flips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Possible ‘worlds’: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9885B15-BDE7-1D3D-381C-29DED11315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E43DC-729D-11DE-407D-95C5E245352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9C2EE-2E9C-5BDB-5C84-965814133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27</a:t>
            </a:fld>
            <a:endParaRPr lang="en-US"/>
          </a:p>
        </p:txBody>
      </p:sp>
      <p:pic>
        <p:nvPicPr>
          <p:cNvPr id="8" name="Picture 7" descr="Purple robot with six arms all flipping a coin.">
            <a:extLst>
              <a:ext uri="{FF2B5EF4-FFF2-40B4-BE49-F238E27FC236}">
                <a16:creationId xmlns:a16="http://schemas.microsoft.com/office/drawing/2014/main" id="{FE59FB5B-37FE-0E7B-D952-A5E26944136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237" y="3110921"/>
            <a:ext cx="3229661" cy="308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5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D00B8-9142-F91F-BCA2-B7BC2FD14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Independence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7E21F-939F-374D-AFE0-805326D65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132556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If two variables are </a:t>
            </a:r>
            <a:r>
              <a:rPr lang="en-US" b="1" i="1" dirty="0">
                <a:solidFill>
                  <a:schemeClr val="accent1"/>
                </a:solidFill>
                <a:latin typeface="Avenir Next" panose="020B0503020202020204" pitchFamily="34" charset="0"/>
              </a:rPr>
              <a:t>conditionally</a:t>
            </a:r>
            <a:r>
              <a:rPr lang="en-US" b="1" dirty="0">
                <a:solidFill>
                  <a:schemeClr val="accent1"/>
                </a:solidFill>
                <a:latin typeface="Avenir Next" panose="020B0503020202020204" pitchFamily="34" charset="0"/>
              </a:rPr>
              <a:t> independent</a:t>
            </a:r>
            <a:r>
              <a:rPr lang="en-US" dirty="0"/>
              <a:t>, observing one won’t influence our prediction of the other, provided we already know a third piece of information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97227-38E4-AEBD-848F-E96AC227C0D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FF3CB3-9740-AF5E-7E07-FC3EB23EE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 descr="Illustration of a rectangular robot roasting marshmallows over a campfire indoors, causing smoke to trigger a fire alarm. A blue wheeled robot rushes in, panicked.">
            <a:extLst>
              <a:ext uri="{FF2B5EF4-FFF2-40B4-BE49-F238E27FC236}">
                <a16:creationId xmlns:a16="http://schemas.microsoft.com/office/drawing/2014/main" id="{2A009734-9A16-7AA5-9995-B6E55F59AA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729" y="2935806"/>
            <a:ext cx="4151042" cy="272716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321E751-1ACA-F3CE-845B-62B9C656C8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7158" y="2915824"/>
                <a:ext cx="6964999" cy="35651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b="0" i="0" kern="1200">
                    <a:solidFill>
                      <a:schemeClr val="tx1"/>
                    </a:solidFill>
                    <a:latin typeface="Avenir Next Medium" panose="020B0503020202020204" pitchFamily="34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 Formally: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conditionally independent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given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dirty="0"/>
                  <a:t> if and only if:</a:t>
                </a:r>
              </a:p>
              <a:p>
                <a:pPr marL="457200" lvl="1" indent="0">
                  <a:buNone/>
                </a:pPr>
                <a:endParaRPr lang="en-US" sz="1000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𝑌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|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400" dirty="0"/>
              </a:p>
              <a:p>
                <a:pPr marL="457200" lvl="1" indent="0">
                  <a:buNone/>
                </a:pPr>
                <a:endParaRPr lang="en-US" sz="1000" dirty="0"/>
              </a:p>
              <a:p>
                <a:pPr lvl="1"/>
                <a:r>
                  <a:rPr lang="en-US" dirty="0"/>
                  <a:t>Equivalently:</a:t>
                </a:r>
              </a:p>
              <a:p>
                <a:pPr marL="457200" lvl="1" indent="0">
                  <a:buNone/>
                </a:pPr>
                <a:endParaRPr lang="en-US" sz="400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pPr marL="457200" lvl="1" indent="0">
                  <a:buNone/>
                </a:pPr>
                <a:endParaRPr lang="en-US" sz="400" i="1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800" i="1" dirty="0"/>
                  <a:t>Conditional independence is our most basic and robust form of knowledge about uncertain environments</a:t>
                </a: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321E751-1ACA-F3CE-845B-62B9C656C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58" y="2915824"/>
                <a:ext cx="6964999" cy="3565187"/>
              </a:xfrm>
              <a:prstGeom prst="rect">
                <a:avLst/>
              </a:prstGeom>
              <a:blipFill>
                <a:blip r:embed="rId4"/>
                <a:stretch>
                  <a:fillRect l="-12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47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1E5EA-FEEA-FA3A-B129-97E0FAE17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E93168-24FC-C9A1-89D0-ACB3C863D8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CECF57-6E11-8EBA-9978-B267DAC49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997684-7123-0B4A-0D27-7E9F0692A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(4)</a:t>
            </a:r>
          </a:p>
        </p:txBody>
      </p:sp>
    </p:spTree>
    <p:extLst>
      <p:ext uri="{BB962C8B-B14F-4D97-AF65-F5344CB8AC3E}">
        <p14:creationId xmlns:p14="http://schemas.microsoft.com/office/powerpoint/2010/main" val="1411060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736BFD2-60F5-72E8-26F9-8C159F24B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Stock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94FB3-E3DB-6FDF-714A-AEA1BA33BDF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9C7EA8-F65D-3CBF-4043-204414349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</a:t>
            </a:fld>
            <a:endParaRPr lang="en-US"/>
          </a:p>
        </p:txBody>
      </p:sp>
      <p:grpSp>
        <p:nvGrpSpPr>
          <p:cNvPr id="7" name="Group 6" descr="The tree expansion of the search graph above showing the path S-d-e-r-f-G">
            <a:extLst>
              <a:ext uri="{FF2B5EF4-FFF2-40B4-BE49-F238E27FC236}">
                <a16:creationId xmlns:a16="http://schemas.microsoft.com/office/drawing/2014/main" id="{CAB689F4-D1F6-D450-39E7-6250066A4DD3}"/>
              </a:ext>
            </a:extLst>
          </p:cNvPr>
          <p:cNvGrpSpPr/>
          <p:nvPr/>
        </p:nvGrpSpPr>
        <p:grpSpPr>
          <a:xfrm>
            <a:off x="1642805" y="2462443"/>
            <a:ext cx="3685033" cy="2811020"/>
            <a:chOff x="6945188" y="2957978"/>
            <a:chExt cx="3685033" cy="281102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257146-BC06-4BD3-C96F-B72E5DF165E6}"/>
                </a:ext>
              </a:extLst>
            </p:cNvPr>
            <p:cNvSpPr txBox="1"/>
            <p:nvPr/>
          </p:nvSpPr>
          <p:spPr>
            <a:xfrm>
              <a:off x="8800581" y="2957978"/>
              <a:ext cx="426882" cy="369332"/>
            </a:xfrm>
            <a:prstGeom prst="rect">
              <a:avLst/>
            </a:prstGeom>
            <a:noFill/>
            <a:ln w="28575">
              <a:solidFill>
                <a:schemeClr val="accent5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S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530012C-5265-B569-BCCE-34B01919B1FF}"/>
                </a:ext>
              </a:extLst>
            </p:cNvPr>
            <p:cNvSpPr txBox="1"/>
            <p:nvPr/>
          </p:nvSpPr>
          <p:spPr>
            <a:xfrm>
              <a:off x="7420456" y="3559926"/>
              <a:ext cx="340901" cy="369332"/>
            </a:xfrm>
            <a:prstGeom prst="rect">
              <a:avLst/>
            </a:prstGeom>
            <a:noFill/>
            <a:ln w="28575">
              <a:solidFill>
                <a:schemeClr val="accent5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accent3"/>
                  </a:solidFill>
                  <a:latin typeface="Calibri"/>
                  <a:cs typeface="Calibri"/>
                  <a:sym typeface="Calibri"/>
                </a:rPr>
                <a:t>d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10" name="TextBox 9" descr="A search tree based on the search graph above, starting with the node S and highlighting the path S-d-e-r-f-G in yellow boxes">
              <a:extLst>
                <a:ext uri="{FF2B5EF4-FFF2-40B4-BE49-F238E27FC236}">
                  <a16:creationId xmlns:a16="http://schemas.microsoft.com/office/drawing/2014/main" id="{0D1334DE-9BC8-7C68-5CDC-3C337B0407B8}"/>
                </a:ext>
              </a:extLst>
            </p:cNvPr>
            <p:cNvSpPr txBox="1"/>
            <p:nvPr/>
          </p:nvSpPr>
          <p:spPr>
            <a:xfrm>
              <a:off x="9491705" y="3561273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accent2"/>
                  </a:solidFill>
                  <a:latin typeface="Calibri"/>
                  <a:cs typeface="Calibri"/>
                  <a:sym typeface="Calibri"/>
                </a:rPr>
                <a:t>e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F353AF-2EF1-8E0F-C10D-23F5ADA22CB2}"/>
                </a:ext>
              </a:extLst>
            </p:cNvPr>
            <p:cNvSpPr txBox="1"/>
            <p:nvPr/>
          </p:nvSpPr>
          <p:spPr>
            <a:xfrm>
              <a:off x="10289272" y="3561273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accent2"/>
                  </a:solidFill>
                  <a:latin typeface="Calibri"/>
                  <a:cs typeface="Calibri"/>
                  <a:sym typeface="Calibri"/>
                </a:rPr>
                <a:t>p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3D5A58-0BDC-F67F-9819-C1A8849A1125}"/>
                </a:ext>
              </a:extLst>
            </p:cNvPr>
            <p:cNvSpPr txBox="1"/>
            <p:nvPr/>
          </p:nvSpPr>
          <p:spPr>
            <a:xfrm>
              <a:off x="6945188" y="4018276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accent2"/>
                  </a:solidFill>
                  <a:latin typeface="Calibri"/>
                  <a:cs typeface="Calibri"/>
                  <a:sym typeface="Calibri"/>
                </a:rPr>
                <a:t>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9B0E62-11DD-D72A-59A9-726E8C551820}"/>
                </a:ext>
              </a:extLst>
            </p:cNvPr>
            <p:cNvSpPr txBox="1"/>
            <p:nvPr/>
          </p:nvSpPr>
          <p:spPr>
            <a:xfrm>
              <a:off x="7418597" y="4017767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accent2"/>
                  </a:solidFill>
                  <a:latin typeface="Calibri"/>
                  <a:cs typeface="Calibri"/>
                  <a:sym typeface="Calibri"/>
                </a:rPr>
                <a:t>c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9261B11-A884-FF81-AB4A-37EB10C47460}"/>
                </a:ext>
              </a:extLst>
            </p:cNvPr>
            <p:cNvSpPr txBox="1"/>
            <p:nvPr/>
          </p:nvSpPr>
          <p:spPr>
            <a:xfrm>
              <a:off x="8189723" y="4022702"/>
              <a:ext cx="340901" cy="369332"/>
            </a:xfrm>
            <a:prstGeom prst="rect">
              <a:avLst/>
            </a:prstGeom>
            <a:noFill/>
            <a:ln w="28575">
              <a:solidFill>
                <a:schemeClr val="accent5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accent3"/>
                  </a:solidFill>
                  <a:latin typeface="Calibri"/>
                  <a:cs typeface="Calibri"/>
                  <a:sym typeface="Calibri"/>
                </a:rPr>
                <a:t>e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BCB4E5-0071-E90D-E47D-8B68E9C72FEB}"/>
                </a:ext>
              </a:extLst>
            </p:cNvPr>
            <p:cNvSpPr txBox="1"/>
            <p:nvPr/>
          </p:nvSpPr>
          <p:spPr>
            <a:xfrm>
              <a:off x="9173239" y="4014506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h</a:t>
              </a:r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E3CAFE-BE28-83BE-BC64-93D0BA92A5D5}"/>
                </a:ext>
              </a:extLst>
            </p:cNvPr>
            <p:cNvSpPr txBox="1"/>
            <p:nvPr/>
          </p:nvSpPr>
          <p:spPr>
            <a:xfrm>
              <a:off x="9795245" y="4010668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r</a:t>
              </a:r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6BA5E1-DB5D-971C-EB99-8013015CF159}"/>
                </a:ext>
              </a:extLst>
            </p:cNvPr>
            <p:cNvSpPr txBox="1"/>
            <p:nvPr/>
          </p:nvSpPr>
          <p:spPr>
            <a:xfrm>
              <a:off x="10289320" y="4017767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q</a:t>
              </a:r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53ACD6-37DB-48CA-5A94-97CA5189A7D6}"/>
                </a:ext>
              </a:extLst>
            </p:cNvPr>
            <p:cNvSpPr txBox="1"/>
            <p:nvPr/>
          </p:nvSpPr>
          <p:spPr>
            <a:xfrm>
              <a:off x="9343362" y="4467739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q</a:t>
              </a:r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FF39B7-851D-061D-B120-C581D6280FDB}"/>
                </a:ext>
              </a:extLst>
            </p:cNvPr>
            <p:cNvSpPr txBox="1"/>
            <p:nvPr/>
          </p:nvSpPr>
          <p:spPr>
            <a:xfrm>
              <a:off x="9013705" y="4473699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p</a:t>
              </a:r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C7EA880-FB81-140D-D7FC-58CAF016215C}"/>
                </a:ext>
              </a:extLst>
            </p:cNvPr>
            <p:cNvSpPr txBox="1"/>
            <p:nvPr/>
          </p:nvSpPr>
          <p:spPr>
            <a:xfrm>
              <a:off x="9013421" y="4938919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q</a:t>
              </a:r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195969-C3FA-09A7-B803-D04EF8E6394D}"/>
                </a:ext>
              </a:extLst>
            </p:cNvPr>
            <p:cNvSpPr txBox="1"/>
            <p:nvPr/>
          </p:nvSpPr>
          <p:spPr>
            <a:xfrm>
              <a:off x="9609267" y="4928286"/>
              <a:ext cx="3409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c</a:t>
              </a:r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CFEFC7-41C4-014C-07A5-120B5B6D8C4A}"/>
                </a:ext>
              </a:extLst>
            </p:cNvPr>
            <p:cNvSpPr txBox="1"/>
            <p:nvPr/>
          </p:nvSpPr>
          <p:spPr>
            <a:xfrm>
              <a:off x="9991871" y="4928286"/>
              <a:ext cx="3409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G</a:t>
              </a:r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28AE79-DE53-8740-492F-7E0882A4743B}"/>
                </a:ext>
              </a:extLst>
            </p:cNvPr>
            <p:cNvSpPr txBox="1"/>
            <p:nvPr/>
          </p:nvSpPr>
          <p:spPr>
            <a:xfrm>
              <a:off x="6945188" y="4467739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latin typeface="Calibri"/>
                  <a:cs typeface="Calibri"/>
                  <a:sym typeface="Calibri"/>
                </a:rPr>
                <a:t>a</a:t>
              </a:r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FD3955-EB83-61CB-DD25-003022B18136}"/>
                </a:ext>
              </a:extLst>
            </p:cNvPr>
            <p:cNvSpPr txBox="1"/>
            <p:nvPr/>
          </p:nvSpPr>
          <p:spPr>
            <a:xfrm>
              <a:off x="9795080" y="4478629"/>
              <a:ext cx="3409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f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3E60F60-9F19-460A-3001-AF030D4B9451}"/>
                </a:ext>
              </a:extLst>
            </p:cNvPr>
            <p:cNvSpPr txBox="1"/>
            <p:nvPr/>
          </p:nvSpPr>
          <p:spPr>
            <a:xfrm>
              <a:off x="7420456" y="4472520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latin typeface="Calibri"/>
                  <a:cs typeface="Calibri"/>
                  <a:sym typeface="Calibri"/>
                </a:rPr>
                <a:t>a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4D5CE85-C86D-4E49-FF08-66C0C45BF6A9}"/>
                </a:ext>
              </a:extLst>
            </p:cNvPr>
            <p:cNvSpPr txBox="1"/>
            <p:nvPr/>
          </p:nvSpPr>
          <p:spPr>
            <a:xfrm>
              <a:off x="7882434" y="4473699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accent2"/>
                  </a:solidFill>
                  <a:latin typeface="Calibri"/>
                  <a:cs typeface="Calibri"/>
                  <a:sym typeface="Calibri"/>
                </a:rPr>
                <a:t>h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B41223-3C64-58A8-2FD5-AE34FEC8BA3C}"/>
                </a:ext>
              </a:extLst>
            </p:cNvPr>
            <p:cNvSpPr txBox="1"/>
            <p:nvPr/>
          </p:nvSpPr>
          <p:spPr>
            <a:xfrm>
              <a:off x="8483066" y="4469077"/>
              <a:ext cx="340901" cy="369332"/>
            </a:xfrm>
            <a:prstGeom prst="rect">
              <a:avLst/>
            </a:prstGeom>
            <a:noFill/>
            <a:ln w="28575">
              <a:solidFill>
                <a:schemeClr val="accent5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accent3"/>
                  </a:solidFill>
                  <a:latin typeface="Calibri"/>
                  <a:cs typeface="Calibri"/>
                  <a:sym typeface="Calibri"/>
                </a:rPr>
                <a:t>r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165091-D64F-6DB7-F3DB-3728882198E1}"/>
                </a:ext>
              </a:extLst>
            </p:cNvPr>
            <p:cNvSpPr txBox="1"/>
            <p:nvPr/>
          </p:nvSpPr>
          <p:spPr>
            <a:xfrm>
              <a:off x="9609266" y="5374205"/>
              <a:ext cx="3409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a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90B5066-F7C9-E53B-ECAA-C5FBC085407A}"/>
                </a:ext>
              </a:extLst>
            </p:cNvPr>
            <p:cNvSpPr txBox="1"/>
            <p:nvPr/>
          </p:nvSpPr>
          <p:spPr>
            <a:xfrm>
              <a:off x="8283738" y="5399666"/>
              <a:ext cx="3409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accent2"/>
                  </a:solidFill>
                  <a:latin typeface="Calibri"/>
                  <a:cs typeface="Calibri"/>
                  <a:sym typeface="Calibri"/>
                </a:rPr>
                <a:t>c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DAC5FC5-FFA9-4BB2-B799-B8F758108424}"/>
                </a:ext>
              </a:extLst>
            </p:cNvPr>
            <p:cNvSpPr txBox="1"/>
            <p:nvPr/>
          </p:nvSpPr>
          <p:spPr>
            <a:xfrm>
              <a:off x="8666342" y="5399666"/>
              <a:ext cx="340901" cy="369332"/>
            </a:xfrm>
            <a:prstGeom prst="rect">
              <a:avLst/>
            </a:prstGeom>
            <a:ln w="28575">
              <a:solidFill>
                <a:schemeClr val="accent5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accent1"/>
                  </a:solidFill>
                  <a:latin typeface="Calibri"/>
                  <a:cs typeface="Calibri"/>
                  <a:sym typeface="Calibri"/>
                </a:rPr>
                <a:t>G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5113244-5278-4559-A769-DED51EE28969}"/>
                </a:ext>
              </a:extLst>
            </p:cNvPr>
            <p:cNvSpPr txBox="1"/>
            <p:nvPr/>
          </p:nvSpPr>
          <p:spPr>
            <a:xfrm>
              <a:off x="8481218" y="4949971"/>
              <a:ext cx="340901" cy="369332"/>
            </a:xfrm>
            <a:prstGeom prst="rect">
              <a:avLst/>
            </a:prstGeom>
            <a:ln w="28575">
              <a:solidFill>
                <a:schemeClr val="accent5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solidFill>
                    <a:schemeClr val="accent3"/>
                  </a:solidFill>
                  <a:latin typeface="Calibri"/>
                  <a:cs typeface="Calibri"/>
                  <a:sym typeface="Calibri"/>
                </a:rPr>
                <a:t>f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ECCC86A-2227-F35F-CAB7-468C32286E4C}"/>
                </a:ext>
              </a:extLst>
            </p:cNvPr>
            <p:cNvSpPr txBox="1"/>
            <p:nvPr/>
          </p:nvSpPr>
          <p:spPr>
            <a:xfrm>
              <a:off x="8087016" y="4931794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latin typeface="Calibri"/>
                  <a:cs typeface="Calibri"/>
                  <a:sym typeface="Calibri"/>
                </a:rPr>
                <a:t>q</a:t>
              </a:r>
              <a:endParaRPr lang="en-US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E483630-D2DF-0840-2C9D-1B03166ED038}"/>
                </a:ext>
              </a:extLst>
            </p:cNvPr>
            <p:cNvSpPr txBox="1"/>
            <p:nvPr/>
          </p:nvSpPr>
          <p:spPr>
            <a:xfrm>
              <a:off x="7706074" y="4935401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latin typeface="Calibri"/>
                  <a:cs typeface="Calibri"/>
                  <a:sym typeface="Calibri"/>
                </a:rPr>
                <a:t>p</a:t>
              </a:r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60E9837-29E9-FE29-86D8-115D08065C94}"/>
                </a:ext>
              </a:extLst>
            </p:cNvPr>
            <p:cNvSpPr txBox="1"/>
            <p:nvPr/>
          </p:nvSpPr>
          <p:spPr>
            <a:xfrm>
              <a:off x="7706073" y="5379521"/>
              <a:ext cx="340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latin typeface="Calibri"/>
                  <a:cs typeface="Calibri"/>
                  <a:sym typeface="Calibri"/>
                </a:rPr>
                <a:t>q</a:t>
              </a:r>
              <a:endParaRPr lang="en-US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69E998E-72AB-8EB5-AC09-DF98D351717A}"/>
                </a:ext>
              </a:extLst>
            </p:cNvPr>
            <p:cNvCxnSpPr>
              <a:stCxn id="8" idx="2"/>
              <a:endCxn id="9" idx="0"/>
            </p:cNvCxnSpPr>
            <p:nvPr/>
          </p:nvCxnSpPr>
          <p:spPr>
            <a:xfrm flipH="1">
              <a:off x="7590907" y="3327310"/>
              <a:ext cx="1423115" cy="232616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B6D56BE-C7DD-D628-06E1-61CFF4D46722}"/>
                </a:ext>
              </a:extLst>
            </p:cNvPr>
            <p:cNvCxnSpPr>
              <a:stCxn id="8" idx="2"/>
              <a:endCxn id="10" idx="0"/>
            </p:cNvCxnSpPr>
            <p:nvPr/>
          </p:nvCxnSpPr>
          <p:spPr>
            <a:xfrm>
              <a:off x="9014022" y="3327310"/>
              <a:ext cx="648134" cy="233963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2C5DA4A-91E8-EF7B-E089-2AE88604E29C}"/>
                </a:ext>
              </a:extLst>
            </p:cNvPr>
            <p:cNvCxnSpPr>
              <a:stCxn id="8" idx="2"/>
              <a:endCxn id="11" idx="0"/>
            </p:cNvCxnSpPr>
            <p:nvPr/>
          </p:nvCxnSpPr>
          <p:spPr>
            <a:xfrm>
              <a:off x="9014022" y="3327310"/>
              <a:ext cx="1445701" cy="233963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54E973D-803E-EF96-BEC2-8CCA0E92D7A4}"/>
                </a:ext>
              </a:extLst>
            </p:cNvPr>
            <p:cNvCxnSpPr>
              <a:stCxn id="9" idx="2"/>
              <a:endCxn id="12" idx="0"/>
            </p:cNvCxnSpPr>
            <p:nvPr/>
          </p:nvCxnSpPr>
          <p:spPr>
            <a:xfrm flipH="1">
              <a:off x="7115639" y="3929258"/>
              <a:ext cx="475268" cy="89018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C2C7353-30B3-6CEF-F9EB-34C1B802C36A}"/>
                </a:ext>
              </a:extLst>
            </p:cNvPr>
            <p:cNvCxnSpPr>
              <a:stCxn id="9" idx="2"/>
              <a:endCxn id="13" idx="0"/>
            </p:cNvCxnSpPr>
            <p:nvPr/>
          </p:nvCxnSpPr>
          <p:spPr>
            <a:xfrm flipH="1">
              <a:off x="7589048" y="3929258"/>
              <a:ext cx="1859" cy="8850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D70FEA9-38FC-DF62-11F5-D673EE4C17DD}"/>
                </a:ext>
              </a:extLst>
            </p:cNvPr>
            <p:cNvCxnSpPr>
              <a:stCxn id="9" idx="2"/>
              <a:endCxn id="14" idx="0"/>
            </p:cNvCxnSpPr>
            <p:nvPr/>
          </p:nvCxnSpPr>
          <p:spPr>
            <a:xfrm>
              <a:off x="7590907" y="3929258"/>
              <a:ext cx="769267" cy="93444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3905104-8C36-E50B-0880-CA51A321E181}"/>
                </a:ext>
              </a:extLst>
            </p:cNvPr>
            <p:cNvCxnSpPr>
              <a:stCxn id="10" idx="2"/>
              <a:endCxn id="15" idx="0"/>
            </p:cNvCxnSpPr>
            <p:nvPr/>
          </p:nvCxnSpPr>
          <p:spPr>
            <a:xfrm flipH="1">
              <a:off x="9343690" y="3930605"/>
              <a:ext cx="318466" cy="83901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CBF30B7-403F-B688-952B-37CE8D77F903}"/>
                </a:ext>
              </a:extLst>
            </p:cNvPr>
            <p:cNvCxnSpPr>
              <a:stCxn id="10" idx="2"/>
              <a:endCxn id="16" idx="0"/>
            </p:cNvCxnSpPr>
            <p:nvPr/>
          </p:nvCxnSpPr>
          <p:spPr>
            <a:xfrm>
              <a:off x="9662156" y="3930605"/>
              <a:ext cx="303540" cy="80063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90ADFE8-A4B5-7534-817A-455209DA1C11}"/>
                </a:ext>
              </a:extLst>
            </p:cNvPr>
            <p:cNvCxnSpPr>
              <a:cxnSpLocks/>
              <a:stCxn id="11" idx="2"/>
              <a:endCxn id="17" idx="0"/>
            </p:cNvCxnSpPr>
            <p:nvPr/>
          </p:nvCxnSpPr>
          <p:spPr>
            <a:xfrm>
              <a:off x="10459723" y="3930605"/>
              <a:ext cx="48" cy="87162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2DDEE71-7309-6431-FCFA-B87B2B5397B2}"/>
                </a:ext>
              </a:extLst>
            </p:cNvPr>
            <p:cNvCxnSpPr>
              <a:stCxn id="12" idx="2"/>
              <a:endCxn id="23" idx="0"/>
            </p:cNvCxnSpPr>
            <p:nvPr/>
          </p:nvCxnSpPr>
          <p:spPr>
            <a:xfrm>
              <a:off x="7115639" y="4387608"/>
              <a:ext cx="0" cy="801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AB53CDE-ABC5-65D9-4C6F-7461FDF7441D}"/>
                </a:ext>
              </a:extLst>
            </p:cNvPr>
            <p:cNvCxnSpPr>
              <a:cxnSpLocks/>
              <a:stCxn id="13" idx="2"/>
              <a:endCxn id="25" idx="0"/>
            </p:cNvCxnSpPr>
            <p:nvPr/>
          </p:nvCxnSpPr>
          <p:spPr>
            <a:xfrm>
              <a:off x="7589048" y="4387099"/>
              <a:ext cx="1859" cy="854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FF4931D-BC82-9728-D471-B64F5271C578}"/>
                </a:ext>
              </a:extLst>
            </p:cNvPr>
            <p:cNvCxnSpPr>
              <a:stCxn id="14" idx="2"/>
              <a:endCxn id="26" idx="0"/>
            </p:cNvCxnSpPr>
            <p:nvPr/>
          </p:nvCxnSpPr>
          <p:spPr>
            <a:xfrm flipH="1">
              <a:off x="8052885" y="4392034"/>
              <a:ext cx="307289" cy="81665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3A9FAAF9-30BE-44FF-0417-4BC91FE999DA}"/>
                </a:ext>
              </a:extLst>
            </p:cNvPr>
            <p:cNvCxnSpPr>
              <a:stCxn id="14" idx="2"/>
              <a:endCxn id="27" idx="0"/>
            </p:cNvCxnSpPr>
            <p:nvPr/>
          </p:nvCxnSpPr>
          <p:spPr>
            <a:xfrm>
              <a:off x="8360174" y="4392034"/>
              <a:ext cx="293343" cy="77043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1D5ABCD-AD15-48FE-9842-AE30C3005087}"/>
                </a:ext>
              </a:extLst>
            </p:cNvPr>
            <p:cNvCxnSpPr>
              <a:stCxn id="15" idx="2"/>
              <a:endCxn id="19" idx="0"/>
            </p:cNvCxnSpPr>
            <p:nvPr/>
          </p:nvCxnSpPr>
          <p:spPr>
            <a:xfrm flipH="1">
              <a:off x="9184156" y="4383838"/>
              <a:ext cx="159534" cy="89861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53129244-A2EB-8B1B-BB98-04C8FCCFE56B}"/>
                </a:ext>
              </a:extLst>
            </p:cNvPr>
            <p:cNvCxnSpPr>
              <a:stCxn id="15" idx="2"/>
              <a:endCxn id="18" idx="0"/>
            </p:cNvCxnSpPr>
            <p:nvPr/>
          </p:nvCxnSpPr>
          <p:spPr>
            <a:xfrm>
              <a:off x="9343690" y="4383838"/>
              <a:ext cx="170123" cy="83901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76A6EB1-01F0-3637-CAB5-4F3EFBD1D121}"/>
                </a:ext>
              </a:extLst>
            </p:cNvPr>
            <p:cNvCxnSpPr>
              <a:stCxn id="16" idx="2"/>
              <a:endCxn id="24" idx="0"/>
            </p:cNvCxnSpPr>
            <p:nvPr/>
          </p:nvCxnSpPr>
          <p:spPr>
            <a:xfrm flipH="1">
              <a:off x="9965531" y="4380000"/>
              <a:ext cx="165" cy="98629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2E64752-845E-864E-881E-4B87B8CFE471}"/>
                </a:ext>
              </a:extLst>
            </p:cNvPr>
            <p:cNvCxnSpPr>
              <a:stCxn id="24" idx="2"/>
              <a:endCxn id="21" idx="0"/>
            </p:cNvCxnSpPr>
            <p:nvPr/>
          </p:nvCxnSpPr>
          <p:spPr>
            <a:xfrm flipH="1">
              <a:off x="9779718" y="4847961"/>
              <a:ext cx="185813" cy="80325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BECA25D-BB21-5BDE-A384-34A1A575373D}"/>
                </a:ext>
              </a:extLst>
            </p:cNvPr>
            <p:cNvCxnSpPr>
              <a:stCxn id="24" idx="2"/>
              <a:endCxn id="22" idx="0"/>
            </p:cNvCxnSpPr>
            <p:nvPr/>
          </p:nvCxnSpPr>
          <p:spPr>
            <a:xfrm>
              <a:off x="9965531" y="4847961"/>
              <a:ext cx="196791" cy="80325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E422490-41A5-4847-6767-DD1CCC0016E7}"/>
                </a:ext>
              </a:extLst>
            </p:cNvPr>
            <p:cNvCxnSpPr>
              <a:stCxn id="21" idx="2"/>
              <a:endCxn id="28" idx="0"/>
            </p:cNvCxnSpPr>
            <p:nvPr/>
          </p:nvCxnSpPr>
          <p:spPr>
            <a:xfrm flipH="1">
              <a:off x="9779717" y="5297618"/>
              <a:ext cx="1" cy="76587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FCB4B6A-4660-5D7F-8D5C-4605489E6AE2}"/>
                </a:ext>
              </a:extLst>
            </p:cNvPr>
            <p:cNvCxnSpPr>
              <a:stCxn id="19" idx="2"/>
              <a:endCxn id="20" idx="0"/>
            </p:cNvCxnSpPr>
            <p:nvPr/>
          </p:nvCxnSpPr>
          <p:spPr>
            <a:xfrm flipH="1">
              <a:off x="9183872" y="4843031"/>
              <a:ext cx="284" cy="9588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E039785-60DA-279F-BF12-82F3B9A2C97B}"/>
                </a:ext>
              </a:extLst>
            </p:cNvPr>
            <p:cNvCxnSpPr>
              <a:stCxn id="26" idx="2"/>
              <a:endCxn id="34" idx="0"/>
            </p:cNvCxnSpPr>
            <p:nvPr/>
          </p:nvCxnSpPr>
          <p:spPr>
            <a:xfrm flipH="1">
              <a:off x="7876525" y="4843031"/>
              <a:ext cx="176360" cy="923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887C766-2698-3BFF-0BE9-8B815EFF883D}"/>
                </a:ext>
              </a:extLst>
            </p:cNvPr>
            <p:cNvCxnSpPr>
              <a:stCxn id="26" idx="2"/>
              <a:endCxn id="33" idx="0"/>
            </p:cNvCxnSpPr>
            <p:nvPr/>
          </p:nvCxnSpPr>
          <p:spPr>
            <a:xfrm>
              <a:off x="8052885" y="4843031"/>
              <a:ext cx="204582" cy="887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43A5A85-34BA-4CB0-F968-6534EFCB7048}"/>
                </a:ext>
              </a:extLst>
            </p:cNvPr>
            <p:cNvCxnSpPr>
              <a:stCxn id="27" idx="2"/>
              <a:endCxn id="31" idx="0"/>
            </p:cNvCxnSpPr>
            <p:nvPr/>
          </p:nvCxnSpPr>
          <p:spPr>
            <a:xfrm flipH="1">
              <a:off x="8651669" y="4838409"/>
              <a:ext cx="1848" cy="111562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FD46BA-746A-6EAD-8122-E74914AC5FC5}"/>
                </a:ext>
              </a:extLst>
            </p:cNvPr>
            <p:cNvCxnSpPr>
              <a:stCxn id="34" idx="2"/>
              <a:endCxn id="35" idx="0"/>
            </p:cNvCxnSpPr>
            <p:nvPr/>
          </p:nvCxnSpPr>
          <p:spPr>
            <a:xfrm flipH="1">
              <a:off x="7876524" y="5304733"/>
              <a:ext cx="1" cy="747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D04F5F4E-2DCD-67BF-3936-0837E784A708}"/>
                </a:ext>
              </a:extLst>
            </p:cNvPr>
            <p:cNvCxnSpPr>
              <a:stCxn id="31" idx="2"/>
              <a:endCxn id="29" idx="0"/>
            </p:cNvCxnSpPr>
            <p:nvPr/>
          </p:nvCxnSpPr>
          <p:spPr>
            <a:xfrm flipH="1">
              <a:off x="8454189" y="5319303"/>
              <a:ext cx="197480" cy="80363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E0265E7-7535-654C-6196-9C09192105FC}"/>
                </a:ext>
              </a:extLst>
            </p:cNvPr>
            <p:cNvCxnSpPr>
              <a:stCxn id="31" idx="2"/>
              <a:endCxn id="30" idx="0"/>
            </p:cNvCxnSpPr>
            <p:nvPr/>
          </p:nvCxnSpPr>
          <p:spPr>
            <a:xfrm>
              <a:off x="8651669" y="5319303"/>
              <a:ext cx="185124" cy="80363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3" name="Google Shape;323;p12" descr="Pacman in a medium-sized maze with one food pellet at the goal.">
            <a:extLst>
              <a:ext uri="{FF2B5EF4-FFF2-40B4-BE49-F238E27FC236}">
                <a16:creationId xmlns:a16="http://schemas.microsoft.com/office/drawing/2014/main" id="{A9765485-3184-1CF8-A128-9E7BE74F2CE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3033" y="496344"/>
            <a:ext cx="3323654" cy="14945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" name="Group 63" descr="An expectimax MDP tree showing states as red triangles with actions edges connecting them to Q-states, represented as green circular chance nodes, connected via transitions to a successor state s’.">
            <a:extLst>
              <a:ext uri="{FF2B5EF4-FFF2-40B4-BE49-F238E27FC236}">
                <a16:creationId xmlns:a16="http://schemas.microsoft.com/office/drawing/2014/main" id="{08E400EE-21E0-01F3-AF2A-8048B7D1C475}"/>
              </a:ext>
            </a:extLst>
          </p:cNvPr>
          <p:cNvGrpSpPr>
            <a:grpSpLocks noChangeAspect="1"/>
          </p:cNvGrpSpPr>
          <p:nvPr/>
        </p:nvGrpSpPr>
        <p:grpSpPr>
          <a:xfrm>
            <a:off x="6919772" y="2486190"/>
            <a:ext cx="3028996" cy="2860718"/>
            <a:chOff x="4038599" y="2400700"/>
            <a:chExt cx="4114800" cy="3886200"/>
          </a:xfrm>
        </p:grpSpPr>
        <p:sp>
          <p:nvSpPr>
            <p:cNvPr id="65" name="AutoShape 4">
              <a:extLst>
                <a:ext uri="{FF2B5EF4-FFF2-40B4-BE49-F238E27FC236}">
                  <a16:creationId xmlns:a16="http://schemas.microsoft.com/office/drawing/2014/main" id="{3C44F0DA-3A33-141D-F9CE-05141F4D7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9799" y="2400700"/>
              <a:ext cx="457200" cy="365125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66" name="AutoShape 5">
              <a:extLst>
                <a:ext uri="{FF2B5EF4-FFF2-40B4-BE49-F238E27FC236}">
                  <a16:creationId xmlns:a16="http://schemas.microsoft.com/office/drawing/2014/main" id="{0CA68EC7-0E47-E85A-7C3E-665EA0155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399" y="5388375"/>
              <a:ext cx="457200" cy="365125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>
                <a:latin typeface="Calibri"/>
                <a:cs typeface="Calibri"/>
              </a:endParaRPr>
            </a:p>
          </p:txBody>
        </p:sp>
        <p:grpSp>
          <p:nvGrpSpPr>
            <p:cNvPr id="67" name="Group 6">
              <a:extLst>
                <a:ext uri="{FF2B5EF4-FFF2-40B4-BE49-F238E27FC236}">
                  <a16:creationId xmlns:a16="http://schemas.microsoft.com/office/drawing/2014/main" id="{B2C04ADF-B535-4D9B-B6A5-3D43DDCE14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9599" y="2781700"/>
              <a:ext cx="3733800" cy="1066800"/>
              <a:chOff x="1584" y="1680"/>
              <a:chExt cx="2352" cy="336"/>
            </a:xfrm>
          </p:grpSpPr>
          <p:sp>
            <p:nvSpPr>
              <p:cNvPr id="86" name="Line 7">
                <a:extLst>
                  <a:ext uri="{FF2B5EF4-FFF2-40B4-BE49-F238E27FC236}">
                    <a16:creationId xmlns:a16="http://schemas.microsoft.com/office/drawing/2014/main" id="{0C7DC2CB-68D3-73C8-6852-4331613197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84" y="1680"/>
                <a:ext cx="1152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  <p:sp>
            <p:nvSpPr>
              <p:cNvPr id="87" name="Line 8">
                <a:extLst>
                  <a:ext uri="{FF2B5EF4-FFF2-40B4-BE49-F238E27FC236}">
                    <a16:creationId xmlns:a16="http://schemas.microsoft.com/office/drawing/2014/main" id="{A6489FDB-2137-E97E-6844-2B9CDD0D79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6" y="1680"/>
                <a:ext cx="120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  <p:sp>
            <p:nvSpPr>
              <p:cNvPr id="88" name="Line 10">
                <a:extLst>
                  <a:ext uri="{FF2B5EF4-FFF2-40B4-BE49-F238E27FC236}">
                    <a16:creationId xmlns:a16="http://schemas.microsoft.com/office/drawing/2014/main" id="{32AEBF9E-1BC6-4C52-A5D3-7B6383D865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6" y="1680"/>
                <a:ext cx="43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</p:grpSp>
        <p:sp>
          <p:nvSpPr>
            <p:cNvPr id="68" name="Oval 11">
              <a:extLst>
                <a:ext uri="{FF2B5EF4-FFF2-40B4-BE49-F238E27FC236}">
                  <a16:creationId xmlns:a16="http://schemas.microsoft.com/office/drawing/2014/main" id="{4754E600-D87D-D97B-AAA7-1BD7B6D92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0199" y="3848500"/>
              <a:ext cx="381000" cy="381000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/>
                <a:cs typeface="Calibri"/>
              </a:endParaRPr>
            </a:p>
          </p:txBody>
        </p:sp>
        <p:grpSp>
          <p:nvGrpSpPr>
            <p:cNvPr id="69" name="Group 12">
              <a:extLst>
                <a:ext uri="{FF2B5EF4-FFF2-40B4-BE49-F238E27FC236}">
                  <a16:creationId xmlns:a16="http://schemas.microsoft.com/office/drawing/2014/main" id="{D7AB97FC-081A-16BF-659B-A3BA15AF01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8599" y="4229500"/>
              <a:ext cx="3124200" cy="1143000"/>
              <a:chOff x="1536" y="2400"/>
              <a:chExt cx="1584" cy="624"/>
            </a:xfrm>
          </p:grpSpPr>
          <p:sp>
            <p:nvSpPr>
              <p:cNvPr id="83" name="Line 13">
                <a:extLst>
                  <a:ext uri="{FF2B5EF4-FFF2-40B4-BE49-F238E27FC236}">
                    <a16:creationId xmlns:a16="http://schemas.microsoft.com/office/drawing/2014/main" id="{238BEF02-B13B-5F4F-CEBD-62469AE0FE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36" y="2400"/>
                <a:ext cx="776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  <p:sp>
            <p:nvSpPr>
              <p:cNvPr id="84" name="Line 14">
                <a:extLst>
                  <a:ext uri="{FF2B5EF4-FFF2-40B4-BE49-F238E27FC236}">
                    <a16:creationId xmlns:a16="http://schemas.microsoft.com/office/drawing/2014/main" id="{83357D12-0F9C-1EF9-DC13-FC72E721E9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12" y="2400"/>
                <a:ext cx="808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  <p:sp>
            <p:nvSpPr>
              <p:cNvPr id="85" name="Line 15">
                <a:extLst>
                  <a:ext uri="{FF2B5EF4-FFF2-40B4-BE49-F238E27FC236}">
                    <a16:creationId xmlns:a16="http://schemas.microsoft.com/office/drawing/2014/main" id="{00B722F7-34D4-8E3C-56B8-1BFAEC5479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21" y="2400"/>
                <a:ext cx="291" cy="62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</p:grpSp>
        <p:sp>
          <p:nvSpPr>
            <p:cNvPr id="70" name="Text Box 17">
              <a:extLst>
                <a:ext uri="{FF2B5EF4-FFF2-40B4-BE49-F238E27FC236}">
                  <a16:creationId xmlns:a16="http://schemas.microsoft.com/office/drawing/2014/main" id="{10164834-528E-BDD1-F599-7B43D91C2F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9899" y="3170237"/>
              <a:ext cx="38100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i="1" dirty="0">
                  <a:latin typeface="+mj-lt"/>
                  <a:cs typeface="Calibri"/>
                </a:rPr>
                <a:t>a</a:t>
              </a:r>
            </a:p>
          </p:txBody>
        </p:sp>
        <p:sp>
          <p:nvSpPr>
            <p:cNvPr id="71" name="Text Box 18">
              <a:extLst>
                <a:ext uri="{FF2B5EF4-FFF2-40B4-BE49-F238E27FC236}">
                  <a16:creationId xmlns:a16="http://schemas.microsoft.com/office/drawing/2014/main" id="{C376D2FA-0527-EA63-B440-AA91DC4D1A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8574" y="2400700"/>
              <a:ext cx="381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accent2"/>
                  </a:solidFill>
                  <a:latin typeface="+mj-lt"/>
                  <a:cs typeface="Calibri"/>
                </a:rPr>
                <a:t>s</a:t>
              </a:r>
            </a:p>
          </p:txBody>
        </p:sp>
        <p:sp>
          <p:nvSpPr>
            <p:cNvPr id="72" name="Text Box 19">
              <a:extLst>
                <a:ext uri="{FF2B5EF4-FFF2-40B4-BE49-F238E27FC236}">
                  <a16:creationId xmlns:a16="http://schemas.microsoft.com/office/drawing/2014/main" id="{5E09EB08-F1AF-F081-BB0E-944ED96722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01449" y="5372500"/>
              <a:ext cx="624696" cy="501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rtl="1">
                <a:spcBef>
                  <a:spcPct val="50000"/>
                </a:spcBef>
              </a:pPr>
              <a:r>
                <a:rPr lang="en-US" dirty="0">
                  <a:solidFill>
                    <a:schemeClr val="accent2"/>
                  </a:solidFill>
                  <a:latin typeface="+mj-lt"/>
                  <a:cs typeface="Calibri"/>
                </a:rPr>
                <a:t>s’</a:t>
              </a:r>
            </a:p>
          </p:txBody>
        </p:sp>
        <p:sp>
          <p:nvSpPr>
            <p:cNvPr id="73" name="Text Box 20">
              <a:extLst>
                <a:ext uri="{FF2B5EF4-FFF2-40B4-BE49-F238E27FC236}">
                  <a16:creationId xmlns:a16="http://schemas.microsoft.com/office/drawing/2014/main" id="{F0AA941F-E1B8-F047-836C-3115959B9F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25924" y="3848500"/>
              <a:ext cx="762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accent3"/>
                  </a:solidFill>
                  <a:latin typeface="+mj-lt"/>
                  <a:cs typeface="Calibri"/>
                </a:rPr>
                <a:t>s, a</a:t>
              </a:r>
            </a:p>
          </p:txBody>
        </p:sp>
        <p:grpSp>
          <p:nvGrpSpPr>
            <p:cNvPr id="74" name="Group 21">
              <a:extLst>
                <a:ext uri="{FF2B5EF4-FFF2-40B4-BE49-F238E27FC236}">
                  <a16:creationId xmlns:a16="http://schemas.microsoft.com/office/drawing/2014/main" id="{3F39C330-B371-3BC4-1502-4AC78CCE4B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67199" y="5753500"/>
              <a:ext cx="3733800" cy="533400"/>
              <a:chOff x="1584" y="1680"/>
              <a:chExt cx="2352" cy="336"/>
            </a:xfrm>
          </p:grpSpPr>
          <p:sp>
            <p:nvSpPr>
              <p:cNvPr id="80" name="Line 22">
                <a:extLst>
                  <a:ext uri="{FF2B5EF4-FFF2-40B4-BE49-F238E27FC236}">
                    <a16:creationId xmlns:a16="http://schemas.microsoft.com/office/drawing/2014/main" id="{EC20DA85-002A-71E5-5829-9DE8265CD2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84" y="1680"/>
                <a:ext cx="1152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  <p:sp>
            <p:nvSpPr>
              <p:cNvPr id="81" name="Line 23">
                <a:extLst>
                  <a:ext uri="{FF2B5EF4-FFF2-40B4-BE49-F238E27FC236}">
                    <a16:creationId xmlns:a16="http://schemas.microsoft.com/office/drawing/2014/main" id="{4D8C6F7B-171A-995A-079D-2603411D67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6" y="1680"/>
                <a:ext cx="120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  <p:sp>
            <p:nvSpPr>
              <p:cNvPr id="82" name="Line 25">
                <a:extLst>
                  <a:ext uri="{FF2B5EF4-FFF2-40B4-BE49-F238E27FC236}">
                    <a16:creationId xmlns:a16="http://schemas.microsoft.com/office/drawing/2014/main" id="{9EC4EDA0-C23B-1C67-2443-B2E10500F8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6" y="1680"/>
                <a:ext cx="43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latin typeface="Calibri"/>
                  <a:cs typeface="Calibri"/>
                </a:endParaRPr>
              </a:p>
            </p:txBody>
          </p:sp>
        </p:grpSp>
        <p:sp>
          <p:nvSpPr>
            <p:cNvPr id="75" name="Text Box 28">
              <a:extLst>
                <a:ext uri="{FF2B5EF4-FFF2-40B4-BE49-F238E27FC236}">
                  <a16:creationId xmlns:a16="http://schemas.microsoft.com/office/drawing/2014/main" id="{8ACBCE90-26FE-37CE-88C2-561B930A00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38995" y="4698275"/>
              <a:ext cx="1052206" cy="501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i="1" dirty="0" err="1">
                  <a:solidFill>
                    <a:schemeClr val="accent1"/>
                  </a:solidFill>
                  <a:latin typeface="+mj-lt"/>
                  <a:cs typeface="Calibri"/>
                </a:rPr>
                <a:t>s,a,s</a:t>
              </a:r>
              <a:r>
                <a:rPr lang="en-US" i="1" dirty="0">
                  <a:solidFill>
                    <a:schemeClr val="accent1"/>
                  </a:solidFill>
                  <a:latin typeface="+mj-lt"/>
                  <a:cs typeface="Calibri"/>
                </a:rPr>
                <a:t>’</a:t>
              </a: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35B25AC8-483D-CCAA-372A-19B25767D47E}"/>
                </a:ext>
              </a:extLst>
            </p:cNvPr>
            <p:cNvCxnSpPr>
              <a:cxnSpLocks/>
              <a:stCxn id="65" idx="3"/>
              <a:endCxn id="68" idx="0"/>
            </p:cNvCxnSpPr>
            <p:nvPr/>
          </p:nvCxnSpPr>
          <p:spPr>
            <a:xfrm flipH="1">
              <a:off x="5600699" y="2765825"/>
              <a:ext cx="647700" cy="108267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7FD49F0D-2033-D1FD-54C6-92FC7777CFAF}"/>
                </a:ext>
              </a:extLst>
            </p:cNvPr>
            <p:cNvCxnSpPr>
              <a:stCxn id="85" idx="0"/>
              <a:endCxn id="66" idx="0"/>
            </p:cNvCxnSpPr>
            <p:nvPr/>
          </p:nvCxnSpPr>
          <p:spPr>
            <a:xfrm>
              <a:off x="5569141" y="4229500"/>
              <a:ext cx="526858" cy="115887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437E4B0E-687F-291E-6EEA-2E915A79AE0B}"/>
                </a:ext>
              </a:extLst>
            </p:cNvPr>
            <p:cNvCxnSpPr>
              <a:stCxn id="82" idx="0"/>
            </p:cNvCxnSpPr>
            <p:nvPr/>
          </p:nvCxnSpPr>
          <p:spPr>
            <a:xfrm flipH="1">
              <a:off x="5791199" y="5753500"/>
              <a:ext cx="304800" cy="533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9" name="Picture 2" descr="Top-down view of the Grid World illustration showing the robot avoiding the fire pit">
            <a:extLst>
              <a:ext uri="{FF2B5EF4-FFF2-40B4-BE49-F238E27FC236}">
                <a16:creationId xmlns:a16="http://schemas.microsoft.com/office/drawing/2014/main" id="{AAD7BC35-F03F-3AC5-2BB8-4FB64CDD9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7656" y="490035"/>
            <a:ext cx="2317483" cy="1624980"/>
          </a:xfrm>
          <a:prstGeom prst="rect">
            <a:avLst/>
          </a:prstGeom>
          <a:noFill/>
        </p:spPr>
      </p:pic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53F03BF1-B798-473A-9B01-1AF071F9046E}"/>
              </a:ext>
            </a:extLst>
          </p:cNvPr>
          <p:cNvSpPr/>
          <p:nvPr/>
        </p:nvSpPr>
        <p:spPr>
          <a:xfrm>
            <a:off x="2704422" y="5622955"/>
            <a:ext cx="2020219" cy="57850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Deterministic</a:t>
            </a:r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245D9E54-6655-492A-BD69-869BFD6E11D6}"/>
              </a:ext>
            </a:extLst>
          </p:cNvPr>
          <p:cNvSpPr/>
          <p:nvPr/>
        </p:nvSpPr>
        <p:spPr>
          <a:xfrm>
            <a:off x="7467358" y="5622955"/>
            <a:ext cx="2020219" cy="57850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Stochastic</a:t>
            </a:r>
          </a:p>
        </p:txBody>
      </p:sp>
    </p:spTree>
    <p:extLst>
      <p:ext uri="{BB962C8B-B14F-4D97-AF65-F5344CB8AC3E}">
        <p14:creationId xmlns:p14="http://schemas.microsoft.com/office/powerpoint/2010/main" val="171469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2BA22-5C09-0A8D-1C06-267910A6DB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that’s it for today!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695C3F-CD66-A7C6-F527-FB6964B09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D9D130-F724-CF65-D97C-C03F9B16F5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979538" cy="2259013"/>
          </a:xfrm>
        </p:spPr>
        <p:txBody>
          <a:bodyPr/>
          <a:lstStyle/>
          <a:p>
            <a:r>
              <a:rPr lang="en-US" dirty="0"/>
              <a:t>Probability Review</a:t>
            </a:r>
          </a:p>
          <a:p>
            <a:r>
              <a:rPr lang="en-US" dirty="0"/>
              <a:t>Rules of Probability</a:t>
            </a:r>
          </a:p>
          <a:p>
            <a:r>
              <a:rPr lang="en-US" dirty="0"/>
              <a:t>Inference by Enumeration</a:t>
            </a:r>
          </a:p>
          <a:p>
            <a:r>
              <a:rPr lang="en-US" dirty="0"/>
              <a:t>Bayes’ Rule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9183C-B3B2-40BC-0A6A-85C188234C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995300" cy="2259013"/>
          </a:xfrm>
        </p:spPr>
        <p:txBody>
          <a:bodyPr/>
          <a:lstStyle/>
          <a:p>
            <a:r>
              <a:rPr lang="en-US" dirty="0"/>
              <a:t>Complete </a:t>
            </a:r>
            <a:r>
              <a:rPr lang="en-US" b="1" dirty="0">
                <a:solidFill>
                  <a:schemeClr val="accent4"/>
                </a:solidFill>
              </a:rPr>
              <a:t>Practice Problem 10</a:t>
            </a:r>
          </a:p>
          <a:p>
            <a:r>
              <a:rPr lang="en-US" dirty="0"/>
              <a:t>Do </a:t>
            </a:r>
            <a:r>
              <a:rPr lang="en-US" b="1" dirty="0">
                <a:solidFill>
                  <a:schemeClr val="accent4"/>
                </a:solidFill>
              </a:rPr>
              <a:t>Homework 2 </a:t>
            </a:r>
            <a:r>
              <a:rPr lang="en-US" dirty="0"/>
              <a:t>(due 7.23)</a:t>
            </a:r>
          </a:p>
          <a:p>
            <a:r>
              <a:rPr lang="en-US" dirty="0"/>
              <a:t>Do </a:t>
            </a:r>
            <a:r>
              <a:rPr lang="en-US" b="1" dirty="0">
                <a:solidFill>
                  <a:schemeClr val="accent4"/>
                </a:solidFill>
              </a:rPr>
              <a:t>Project 3</a:t>
            </a:r>
            <a:r>
              <a:rPr lang="en-US" dirty="0"/>
              <a:t> (due 7.30)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1707F8-922E-989E-1D14-57F87FE0DD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Modeling with Probabilities</a:t>
            </a:r>
          </a:p>
        </p:txBody>
      </p:sp>
    </p:spTree>
    <p:extLst>
      <p:ext uri="{BB962C8B-B14F-4D97-AF65-F5344CB8AC3E}">
        <p14:creationId xmlns:p14="http://schemas.microsoft.com/office/powerpoint/2010/main" val="3582346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D4ECF-2269-0910-1FFA-0CBFE6E62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Randomness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53CC19-B9BD-F06D-4B11-48D518233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i="1" dirty="0"/>
              <a:t>The real world is rife with uncertainty!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E135E-AE61-C02A-1381-9F65395BD62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4142BF-1C9C-11DD-A412-194AFA7DA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 descr="Image of the I-5 highway with heavy traffic going southbound towards downtown Seattle. The Seattle skyline is visible in the distance.">
            <a:extLst>
              <a:ext uri="{FF2B5EF4-FFF2-40B4-BE49-F238E27FC236}">
                <a16:creationId xmlns:a16="http://schemas.microsoft.com/office/drawing/2014/main" id="{1FF30512-0DAE-2791-16C9-9AF8E1C700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7"/>
          <a:stretch>
            <a:fillRect/>
          </a:stretch>
        </p:blipFill>
        <p:spPr>
          <a:xfrm>
            <a:off x="497158" y="2693227"/>
            <a:ext cx="3593667" cy="2457638"/>
          </a:xfrm>
          <a:prstGeom prst="rect">
            <a:avLst/>
          </a:prstGeom>
        </p:spPr>
      </p:pic>
      <p:pic>
        <p:nvPicPr>
          <p:cNvPr id="9" name="Picture 8" descr="Image of a Seattle light rail train on a street track in a medium density neighborhood with a blue sky in the background.">
            <a:extLst>
              <a:ext uri="{FF2B5EF4-FFF2-40B4-BE49-F238E27FC236}">
                <a16:creationId xmlns:a16="http://schemas.microsoft.com/office/drawing/2014/main" id="{51EC3E85-C0D7-CAE1-60E6-05103BC2E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851" y="2693227"/>
            <a:ext cx="3690060" cy="2457637"/>
          </a:xfrm>
          <a:prstGeom prst="rect">
            <a:avLst/>
          </a:prstGeom>
        </p:spPr>
      </p:pic>
      <p:grpSp>
        <p:nvGrpSpPr>
          <p:cNvPr id="13" name="Group 12" descr="Screenshot of the MLB American League West table from July 19, showing the Rangers in first place with a winning percentage of .510, followed by the Mariners at .495">
            <a:extLst>
              <a:ext uri="{FF2B5EF4-FFF2-40B4-BE49-F238E27FC236}">
                <a16:creationId xmlns:a16="http://schemas.microsoft.com/office/drawing/2014/main" id="{40D58974-F703-0EAE-C5BD-7D1CCE3A6DE4}"/>
              </a:ext>
            </a:extLst>
          </p:cNvPr>
          <p:cNvGrpSpPr/>
          <p:nvPr/>
        </p:nvGrpSpPr>
        <p:grpSpPr>
          <a:xfrm>
            <a:off x="8108937" y="2693227"/>
            <a:ext cx="3302019" cy="2462218"/>
            <a:chOff x="8392822" y="2845862"/>
            <a:chExt cx="3302019" cy="246221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8697735-BCE9-DFCD-BD5C-1F438999A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9015" r="29803"/>
            <a:stretch>
              <a:fillRect/>
            </a:stretch>
          </p:blipFill>
          <p:spPr>
            <a:xfrm>
              <a:off x="10267582" y="2845862"/>
              <a:ext cx="1427259" cy="245763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DF570BD-66B1-DFA6-F441-A3EDC5F56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72177"/>
            <a:stretch>
              <a:fillRect/>
            </a:stretch>
          </p:blipFill>
          <p:spPr>
            <a:xfrm>
              <a:off x="8392822" y="2850443"/>
              <a:ext cx="1874760" cy="2457637"/>
            </a:xfrm>
            <a:prstGeom prst="rect">
              <a:avLst/>
            </a:prstGeom>
          </p:spPr>
        </p:pic>
      </p:grp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7672C7E-D35B-9B76-04A8-E9166A402C2F}"/>
              </a:ext>
            </a:extLst>
          </p:cNvPr>
          <p:cNvSpPr/>
          <p:nvPr/>
        </p:nvSpPr>
        <p:spPr>
          <a:xfrm>
            <a:off x="4090825" y="5506589"/>
            <a:ext cx="4010347" cy="64168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Goal: </a:t>
            </a:r>
            <a:r>
              <a:rPr lang="en-US" b="1" i="1" dirty="0"/>
              <a:t>Maximize expected utility! </a:t>
            </a:r>
          </a:p>
        </p:txBody>
      </p:sp>
    </p:spTree>
    <p:extLst>
      <p:ext uri="{BB962C8B-B14F-4D97-AF65-F5344CB8AC3E}">
        <p14:creationId xmlns:p14="http://schemas.microsoft.com/office/powerpoint/2010/main" val="181881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044DB777-62E9-442D-D160-7D40DDE6D4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Given set </a:t>
                </a:r>
                <a14:m>
                  <m:oMath xmlns:m="http://schemas.openxmlformats.org/officeDocument/2006/math">
                    <m:r>
                      <a:rPr lang="el-GR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𝛀</m:t>
                    </m:r>
                  </m:oMath>
                </a14:m>
                <a:r>
                  <a:rPr lang="en-US" dirty="0"/>
                  <a:t> of possible outcomes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Probability model </a:t>
                </a:r>
                <a:r>
                  <a:rPr lang="en-US" dirty="0"/>
                  <a:t>(distribution) assigns a number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each outcome: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)≤1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  <m:brk m:alnAt="7"/>
                            </m:r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044DB777-62E9-442D-D160-7D40DDE6D4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 b="-23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5">
            <a:extLst>
              <a:ext uri="{FF2B5EF4-FFF2-40B4-BE49-F238E27FC236}">
                <a16:creationId xmlns:a16="http://schemas.microsoft.com/office/drawing/2014/main" id="{FD8E0E94-DBA9-8756-306A-0383C21DB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 Uncertainty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D8C78A-79A5-4C16-99C2-CB38F1B7A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2DF06AD-465F-343C-E7FD-46F2C68FE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04095" y="3191841"/>
            <a:ext cx="2486025" cy="2470638"/>
            <a:chOff x="8804095" y="3191841"/>
            <a:chExt cx="2486025" cy="2470638"/>
          </a:xfrm>
        </p:grpSpPr>
        <p:grpSp>
          <p:nvGrpSpPr>
            <p:cNvPr id="78" name="Group 77" descr="A die with the 1 face showing">
              <a:extLst>
                <a:ext uri="{FF2B5EF4-FFF2-40B4-BE49-F238E27FC236}">
                  <a16:creationId xmlns:a16="http://schemas.microsoft.com/office/drawing/2014/main" id="{18F364F9-A618-B4A8-D068-F69EF87C9119}"/>
                </a:ext>
              </a:extLst>
            </p:cNvPr>
            <p:cNvGrpSpPr/>
            <p:nvPr/>
          </p:nvGrpSpPr>
          <p:grpSpPr>
            <a:xfrm>
              <a:off x="9094425" y="3813973"/>
              <a:ext cx="522514" cy="522514"/>
              <a:chOff x="1183826" y="3948687"/>
              <a:chExt cx="522514" cy="522514"/>
            </a:xfrm>
          </p:grpSpPr>
          <p:sp>
            <p:nvSpPr>
              <p:cNvPr id="122" name="Rounded Rectangle 121">
                <a:extLst>
                  <a:ext uri="{FF2B5EF4-FFF2-40B4-BE49-F238E27FC236}">
                    <a16:creationId xmlns:a16="http://schemas.microsoft.com/office/drawing/2014/main" id="{51D5C1D4-84F8-A5DA-196B-738FF2A0D226}"/>
                  </a:ext>
                </a:extLst>
              </p:cNvPr>
              <p:cNvSpPr/>
              <p:nvPr/>
            </p:nvSpPr>
            <p:spPr>
              <a:xfrm>
                <a:off x="1183826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C041A4D2-5E5E-21D4-B568-2C87E678B886}"/>
                  </a:ext>
                </a:extLst>
              </p:cNvPr>
              <p:cNvSpPr/>
              <p:nvPr/>
            </p:nvSpPr>
            <p:spPr>
              <a:xfrm>
                <a:off x="1402767" y="4161278"/>
                <a:ext cx="92662" cy="9551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9" name="Group 78" descr="A die with the 4 face showing">
              <a:extLst>
                <a:ext uri="{FF2B5EF4-FFF2-40B4-BE49-F238E27FC236}">
                  <a16:creationId xmlns:a16="http://schemas.microsoft.com/office/drawing/2014/main" id="{D7543F32-3EF0-4A69-13D6-E7662355933B}"/>
                </a:ext>
              </a:extLst>
            </p:cNvPr>
            <p:cNvGrpSpPr/>
            <p:nvPr/>
          </p:nvGrpSpPr>
          <p:grpSpPr>
            <a:xfrm>
              <a:off x="9094425" y="4511246"/>
              <a:ext cx="522514" cy="522514"/>
              <a:chOff x="1183826" y="4645960"/>
              <a:chExt cx="522514" cy="522514"/>
            </a:xfrm>
          </p:grpSpPr>
          <p:sp>
            <p:nvSpPr>
              <p:cNvPr id="114" name="Rounded Rectangle 113">
                <a:extLst>
                  <a:ext uri="{FF2B5EF4-FFF2-40B4-BE49-F238E27FC236}">
                    <a16:creationId xmlns:a16="http://schemas.microsoft.com/office/drawing/2014/main" id="{E3B5A1EA-04C7-E65F-C660-0418BAA094D5}"/>
                  </a:ext>
                </a:extLst>
              </p:cNvPr>
              <p:cNvSpPr/>
              <p:nvPr/>
            </p:nvSpPr>
            <p:spPr>
              <a:xfrm>
                <a:off x="1183826" y="4645960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C2428115-1FB9-A6F4-681C-61E811E469EF}"/>
                  </a:ext>
                </a:extLst>
              </p:cNvPr>
              <p:cNvGrpSpPr/>
              <p:nvPr/>
            </p:nvGrpSpPr>
            <p:grpSpPr>
              <a:xfrm>
                <a:off x="1265585" y="4727725"/>
                <a:ext cx="358997" cy="358984"/>
                <a:chOff x="751231" y="4411111"/>
                <a:chExt cx="358997" cy="358984"/>
              </a:xfrm>
            </p:grpSpPr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550AE52D-2867-49A8-8000-C10A52344A0D}"/>
                    </a:ext>
                  </a:extLst>
                </p:cNvPr>
                <p:cNvGrpSpPr/>
                <p:nvPr/>
              </p:nvGrpSpPr>
              <p:grpSpPr>
                <a:xfrm>
                  <a:off x="751231" y="4411111"/>
                  <a:ext cx="357638" cy="95511"/>
                  <a:chOff x="750551" y="4412988"/>
                  <a:chExt cx="357638" cy="95511"/>
                </a:xfrm>
              </p:grpSpPr>
              <p:sp>
                <p:nvSpPr>
                  <p:cNvPr id="120" name="Oval 119">
                    <a:extLst>
                      <a:ext uri="{FF2B5EF4-FFF2-40B4-BE49-F238E27FC236}">
                        <a16:creationId xmlns:a16="http://schemas.microsoft.com/office/drawing/2014/main" id="{937D36E9-1389-6472-40A0-7F229D7A8636}"/>
                      </a:ext>
                    </a:extLst>
                  </p:cNvPr>
                  <p:cNvSpPr/>
                  <p:nvPr/>
                </p:nvSpPr>
                <p:spPr>
                  <a:xfrm>
                    <a:off x="750551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1" name="Oval 120">
                    <a:extLst>
                      <a:ext uri="{FF2B5EF4-FFF2-40B4-BE49-F238E27FC236}">
                        <a16:creationId xmlns:a16="http://schemas.microsoft.com/office/drawing/2014/main" id="{97E71257-38FE-8597-8ACA-DA25D27D414A}"/>
                      </a:ext>
                    </a:extLst>
                  </p:cNvPr>
                  <p:cNvSpPr/>
                  <p:nvPr/>
                </p:nvSpPr>
                <p:spPr>
                  <a:xfrm>
                    <a:off x="1015527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A746DD07-5C26-9070-05DF-98C251693F9C}"/>
                    </a:ext>
                  </a:extLst>
                </p:cNvPr>
                <p:cNvGrpSpPr/>
                <p:nvPr/>
              </p:nvGrpSpPr>
              <p:grpSpPr>
                <a:xfrm>
                  <a:off x="752590" y="4674584"/>
                  <a:ext cx="357638" cy="95511"/>
                  <a:chOff x="750551" y="4412988"/>
                  <a:chExt cx="357638" cy="95511"/>
                </a:xfrm>
              </p:grpSpPr>
              <p:sp>
                <p:nvSpPr>
                  <p:cNvPr id="118" name="Oval 117">
                    <a:extLst>
                      <a:ext uri="{FF2B5EF4-FFF2-40B4-BE49-F238E27FC236}">
                        <a16:creationId xmlns:a16="http://schemas.microsoft.com/office/drawing/2014/main" id="{38CFB7FD-2446-209D-1B63-7F8701C8744B}"/>
                      </a:ext>
                    </a:extLst>
                  </p:cNvPr>
                  <p:cNvSpPr/>
                  <p:nvPr/>
                </p:nvSpPr>
                <p:spPr>
                  <a:xfrm>
                    <a:off x="750551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9" name="Oval 118">
                    <a:extLst>
                      <a:ext uri="{FF2B5EF4-FFF2-40B4-BE49-F238E27FC236}">
                        <a16:creationId xmlns:a16="http://schemas.microsoft.com/office/drawing/2014/main" id="{3629E3AE-D67A-845A-6625-506272590179}"/>
                      </a:ext>
                    </a:extLst>
                  </p:cNvPr>
                  <p:cNvSpPr/>
                  <p:nvPr/>
                </p:nvSpPr>
                <p:spPr>
                  <a:xfrm>
                    <a:off x="1015527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80" name="Group 79" descr="A die with the 5 face showing">
              <a:extLst>
                <a:ext uri="{FF2B5EF4-FFF2-40B4-BE49-F238E27FC236}">
                  <a16:creationId xmlns:a16="http://schemas.microsoft.com/office/drawing/2014/main" id="{EF92E4CF-0EF0-BF0C-6967-188CBA1AEE06}"/>
                </a:ext>
              </a:extLst>
            </p:cNvPr>
            <p:cNvGrpSpPr/>
            <p:nvPr/>
          </p:nvGrpSpPr>
          <p:grpSpPr>
            <a:xfrm>
              <a:off x="9789253" y="4494254"/>
              <a:ext cx="522514" cy="522514"/>
              <a:chOff x="1878654" y="4628968"/>
              <a:chExt cx="522514" cy="522514"/>
            </a:xfrm>
          </p:grpSpPr>
          <p:sp>
            <p:nvSpPr>
              <p:cNvPr id="104" name="Rounded Rectangle 103">
                <a:extLst>
                  <a:ext uri="{FF2B5EF4-FFF2-40B4-BE49-F238E27FC236}">
                    <a16:creationId xmlns:a16="http://schemas.microsoft.com/office/drawing/2014/main" id="{1CE09A53-B4CB-70E5-475A-FB2E30173EDA}"/>
                  </a:ext>
                </a:extLst>
              </p:cNvPr>
              <p:cNvSpPr/>
              <p:nvPr/>
            </p:nvSpPr>
            <p:spPr>
              <a:xfrm>
                <a:off x="1878654" y="4628968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1303D724-2C5D-6711-7866-123DD3432328}"/>
                  </a:ext>
                </a:extLst>
              </p:cNvPr>
              <p:cNvGrpSpPr/>
              <p:nvPr/>
            </p:nvGrpSpPr>
            <p:grpSpPr>
              <a:xfrm>
                <a:off x="1960230" y="4710733"/>
                <a:ext cx="358997" cy="358984"/>
                <a:chOff x="1445876" y="4394119"/>
                <a:chExt cx="358997" cy="358984"/>
              </a:xfrm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1939EC72-E4F8-8EA2-289E-54A3C25934D8}"/>
                    </a:ext>
                  </a:extLst>
                </p:cNvPr>
                <p:cNvGrpSpPr/>
                <p:nvPr/>
              </p:nvGrpSpPr>
              <p:grpSpPr>
                <a:xfrm>
                  <a:off x="1445876" y="4394119"/>
                  <a:ext cx="358997" cy="358984"/>
                  <a:chOff x="751231" y="4411111"/>
                  <a:chExt cx="358997" cy="358984"/>
                </a:xfrm>
              </p:grpSpPr>
              <p:grpSp>
                <p:nvGrpSpPr>
                  <p:cNvPr id="108" name="Group 107">
                    <a:extLst>
                      <a:ext uri="{FF2B5EF4-FFF2-40B4-BE49-F238E27FC236}">
                        <a16:creationId xmlns:a16="http://schemas.microsoft.com/office/drawing/2014/main" id="{EFC34FFB-3BFB-09F8-B930-8F0DBEDE9B01}"/>
                      </a:ext>
                    </a:extLst>
                  </p:cNvPr>
                  <p:cNvGrpSpPr/>
                  <p:nvPr/>
                </p:nvGrpSpPr>
                <p:grpSpPr>
                  <a:xfrm>
                    <a:off x="751231" y="4411111"/>
                    <a:ext cx="357638" cy="95511"/>
                    <a:chOff x="750551" y="4412988"/>
                    <a:chExt cx="357638" cy="95511"/>
                  </a:xfrm>
                </p:grpSpPr>
                <p:sp>
                  <p:nvSpPr>
                    <p:cNvPr id="112" name="Oval 111">
                      <a:extLst>
                        <a:ext uri="{FF2B5EF4-FFF2-40B4-BE49-F238E27FC236}">
                          <a16:creationId xmlns:a16="http://schemas.microsoft.com/office/drawing/2014/main" id="{A9A778A8-2CE6-75E4-016E-D478793E49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0551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3" name="Oval 112">
                      <a:extLst>
                        <a:ext uri="{FF2B5EF4-FFF2-40B4-BE49-F238E27FC236}">
                          <a16:creationId xmlns:a16="http://schemas.microsoft.com/office/drawing/2014/main" id="{3F9011DE-F379-48D5-C5FF-011DFDF4BB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527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9" name="Group 108">
                    <a:extLst>
                      <a:ext uri="{FF2B5EF4-FFF2-40B4-BE49-F238E27FC236}">
                        <a16:creationId xmlns:a16="http://schemas.microsoft.com/office/drawing/2014/main" id="{42A19711-D4A8-D20C-20ED-E48019DC4F55}"/>
                      </a:ext>
                    </a:extLst>
                  </p:cNvPr>
                  <p:cNvGrpSpPr/>
                  <p:nvPr/>
                </p:nvGrpSpPr>
                <p:grpSpPr>
                  <a:xfrm>
                    <a:off x="752590" y="4674584"/>
                    <a:ext cx="357638" cy="95511"/>
                    <a:chOff x="750551" y="4412988"/>
                    <a:chExt cx="357638" cy="95511"/>
                  </a:xfrm>
                </p:grpSpPr>
                <p:sp>
                  <p:nvSpPr>
                    <p:cNvPr id="110" name="Oval 109">
                      <a:extLst>
                        <a:ext uri="{FF2B5EF4-FFF2-40B4-BE49-F238E27FC236}">
                          <a16:creationId xmlns:a16="http://schemas.microsoft.com/office/drawing/2014/main" id="{2D189070-2E51-9D85-F4A8-D62579A5CC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0551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1" name="Oval 110">
                      <a:extLst>
                        <a:ext uri="{FF2B5EF4-FFF2-40B4-BE49-F238E27FC236}">
                          <a16:creationId xmlns:a16="http://schemas.microsoft.com/office/drawing/2014/main" id="{116C3270-8260-D265-674F-1CEF7DE648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527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A2927224-266C-2147-E647-BB3465B6F3ED}"/>
                    </a:ext>
                  </a:extLst>
                </p:cNvPr>
                <p:cNvSpPr/>
                <p:nvPr/>
              </p:nvSpPr>
              <p:spPr>
                <a:xfrm>
                  <a:off x="1579226" y="4525855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1" name="Group 80" descr="A die with the 2 face showing">
              <a:extLst>
                <a:ext uri="{FF2B5EF4-FFF2-40B4-BE49-F238E27FC236}">
                  <a16:creationId xmlns:a16="http://schemas.microsoft.com/office/drawing/2014/main" id="{7DD50E37-C228-D14D-0DE4-7D364D9B0993}"/>
                </a:ext>
              </a:extLst>
            </p:cNvPr>
            <p:cNvGrpSpPr/>
            <p:nvPr/>
          </p:nvGrpSpPr>
          <p:grpSpPr>
            <a:xfrm>
              <a:off x="9789253" y="3813973"/>
              <a:ext cx="522514" cy="522514"/>
              <a:chOff x="1878654" y="3948687"/>
              <a:chExt cx="522514" cy="522514"/>
            </a:xfrm>
          </p:grpSpPr>
          <p:sp>
            <p:nvSpPr>
              <p:cNvPr id="100" name="Rounded Rectangle 99">
                <a:extLst>
                  <a:ext uri="{FF2B5EF4-FFF2-40B4-BE49-F238E27FC236}">
                    <a16:creationId xmlns:a16="http://schemas.microsoft.com/office/drawing/2014/main" id="{4903DF0E-BE79-C406-E659-5BE5FB7F0DB7}"/>
                  </a:ext>
                </a:extLst>
              </p:cNvPr>
              <p:cNvSpPr/>
              <p:nvPr/>
            </p:nvSpPr>
            <p:spPr>
              <a:xfrm>
                <a:off x="1878654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EA3F13AD-2A07-8303-FF3E-E9089AF21ED7}"/>
                  </a:ext>
                </a:extLst>
              </p:cNvPr>
              <p:cNvGrpSpPr/>
              <p:nvPr/>
            </p:nvGrpSpPr>
            <p:grpSpPr>
              <a:xfrm>
                <a:off x="1960230" y="4029541"/>
                <a:ext cx="356279" cy="358984"/>
                <a:chOff x="752590" y="4411111"/>
                <a:chExt cx="356279" cy="358984"/>
              </a:xfrm>
            </p:grpSpPr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141304F8-6EE0-7F1B-D095-C3EFB8B6F1E3}"/>
                    </a:ext>
                  </a:extLst>
                </p:cNvPr>
                <p:cNvSpPr/>
                <p:nvPr/>
              </p:nvSpPr>
              <p:spPr>
                <a:xfrm>
                  <a:off x="1016207" y="4411111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FA3EFA75-1661-7A1D-41FD-020EA6BFEBDA}"/>
                    </a:ext>
                  </a:extLst>
                </p:cNvPr>
                <p:cNvSpPr/>
                <p:nvPr/>
              </p:nvSpPr>
              <p:spPr>
                <a:xfrm>
                  <a:off x="752590" y="4674584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2" name="Group 81" descr="A die with the 3 face showing">
              <a:extLst>
                <a:ext uri="{FF2B5EF4-FFF2-40B4-BE49-F238E27FC236}">
                  <a16:creationId xmlns:a16="http://schemas.microsoft.com/office/drawing/2014/main" id="{30E31790-D57A-09EA-E906-015ECC0C05A7}"/>
                </a:ext>
              </a:extLst>
            </p:cNvPr>
            <p:cNvGrpSpPr/>
            <p:nvPr/>
          </p:nvGrpSpPr>
          <p:grpSpPr>
            <a:xfrm>
              <a:off x="10484081" y="3813973"/>
              <a:ext cx="522514" cy="522514"/>
              <a:chOff x="2573482" y="3948687"/>
              <a:chExt cx="522514" cy="522514"/>
            </a:xfrm>
          </p:grpSpPr>
          <p:sp>
            <p:nvSpPr>
              <p:cNvPr id="94" name="Rounded Rectangle 93">
                <a:extLst>
                  <a:ext uri="{FF2B5EF4-FFF2-40B4-BE49-F238E27FC236}">
                    <a16:creationId xmlns:a16="http://schemas.microsoft.com/office/drawing/2014/main" id="{6607B3C9-5317-C1B6-05A5-4F392CD98715}"/>
                  </a:ext>
                </a:extLst>
              </p:cNvPr>
              <p:cNvSpPr/>
              <p:nvPr/>
            </p:nvSpPr>
            <p:spPr>
              <a:xfrm>
                <a:off x="2573482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7A01E235-0FA8-7268-BAAF-B9F18FB652F4}"/>
                  </a:ext>
                </a:extLst>
              </p:cNvPr>
              <p:cNvGrpSpPr/>
              <p:nvPr/>
            </p:nvGrpSpPr>
            <p:grpSpPr>
              <a:xfrm>
                <a:off x="2656599" y="4029541"/>
                <a:ext cx="356279" cy="358984"/>
                <a:chOff x="2148707" y="3712927"/>
                <a:chExt cx="356279" cy="358984"/>
              </a:xfrm>
            </p:grpSpPr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AAE4A07E-CC59-AD4F-1622-5B8050717911}"/>
                    </a:ext>
                  </a:extLst>
                </p:cNvPr>
                <p:cNvGrpSpPr/>
                <p:nvPr/>
              </p:nvGrpSpPr>
              <p:grpSpPr>
                <a:xfrm>
                  <a:off x="2148707" y="3712927"/>
                  <a:ext cx="356279" cy="358984"/>
                  <a:chOff x="752590" y="4411111"/>
                  <a:chExt cx="356279" cy="358984"/>
                </a:xfrm>
              </p:grpSpPr>
              <p:sp>
                <p:nvSpPr>
                  <p:cNvPr id="98" name="Oval 97">
                    <a:extLst>
                      <a:ext uri="{FF2B5EF4-FFF2-40B4-BE49-F238E27FC236}">
                        <a16:creationId xmlns:a16="http://schemas.microsoft.com/office/drawing/2014/main" id="{D86D3782-F914-5127-744F-F53263F96949}"/>
                      </a:ext>
                    </a:extLst>
                  </p:cNvPr>
                  <p:cNvSpPr/>
                  <p:nvPr/>
                </p:nvSpPr>
                <p:spPr>
                  <a:xfrm>
                    <a:off x="1016207" y="4411111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9" name="Oval 98">
                    <a:extLst>
                      <a:ext uri="{FF2B5EF4-FFF2-40B4-BE49-F238E27FC236}">
                        <a16:creationId xmlns:a16="http://schemas.microsoft.com/office/drawing/2014/main" id="{8A301752-08D6-9E7B-56E9-533C00111EB9}"/>
                      </a:ext>
                    </a:extLst>
                  </p:cNvPr>
                  <p:cNvSpPr/>
                  <p:nvPr/>
                </p:nvSpPr>
                <p:spPr>
                  <a:xfrm>
                    <a:off x="752590" y="4674584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209A6362-F8A4-2CDD-C63E-87CCC66EB34E}"/>
                    </a:ext>
                  </a:extLst>
                </p:cNvPr>
                <p:cNvSpPr/>
                <p:nvPr/>
              </p:nvSpPr>
              <p:spPr>
                <a:xfrm>
                  <a:off x="2280698" y="3844663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4" name="Group 13" descr="A die with the 6 face showing">
              <a:extLst>
                <a:ext uri="{FF2B5EF4-FFF2-40B4-BE49-F238E27FC236}">
                  <a16:creationId xmlns:a16="http://schemas.microsoft.com/office/drawing/2014/main" id="{0BF32C0A-DCEF-4C3C-404B-A8E39934135D}"/>
                </a:ext>
              </a:extLst>
            </p:cNvPr>
            <p:cNvGrpSpPr/>
            <p:nvPr/>
          </p:nvGrpSpPr>
          <p:grpSpPr>
            <a:xfrm>
              <a:off x="10484081" y="4494254"/>
              <a:ext cx="522514" cy="522514"/>
              <a:chOff x="10484081" y="4494254"/>
              <a:chExt cx="522514" cy="522514"/>
            </a:xfrm>
          </p:grpSpPr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3402EC3D-DC22-3B18-9B12-D972131D1993}"/>
                  </a:ext>
                </a:extLst>
              </p:cNvPr>
              <p:cNvGrpSpPr/>
              <p:nvPr/>
            </p:nvGrpSpPr>
            <p:grpSpPr>
              <a:xfrm>
                <a:off x="10484081" y="4494254"/>
                <a:ext cx="522514" cy="522514"/>
                <a:chOff x="2573482" y="4628968"/>
                <a:chExt cx="522514" cy="522514"/>
              </a:xfrm>
            </p:grpSpPr>
            <p:sp>
              <p:nvSpPr>
                <p:cNvPr id="84" name="Rounded Rectangle 83">
                  <a:extLst>
                    <a:ext uri="{FF2B5EF4-FFF2-40B4-BE49-F238E27FC236}">
                      <a16:creationId xmlns:a16="http://schemas.microsoft.com/office/drawing/2014/main" id="{B974CBF7-8A42-D645-B216-418428E7833D}"/>
                    </a:ext>
                  </a:extLst>
                </p:cNvPr>
                <p:cNvSpPr/>
                <p:nvPr/>
              </p:nvSpPr>
              <p:spPr>
                <a:xfrm>
                  <a:off x="2573482" y="4628968"/>
                  <a:ext cx="522514" cy="522514"/>
                </a:xfrm>
                <a:prstGeom prst="round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85" name="Group 84">
                  <a:extLst>
                    <a:ext uri="{FF2B5EF4-FFF2-40B4-BE49-F238E27FC236}">
                      <a16:creationId xmlns:a16="http://schemas.microsoft.com/office/drawing/2014/main" id="{4C08C9BB-EC3A-7607-D72A-E134ABDD442A}"/>
                    </a:ext>
                  </a:extLst>
                </p:cNvPr>
                <p:cNvGrpSpPr/>
                <p:nvPr/>
              </p:nvGrpSpPr>
              <p:grpSpPr>
                <a:xfrm>
                  <a:off x="2653881" y="4710733"/>
                  <a:ext cx="358997" cy="358984"/>
                  <a:chOff x="1445876" y="4394119"/>
                  <a:chExt cx="358997" cy="358984"/>
                </a:xfrm>
              </p:grpSpPr>
              <p:grpSp>
                <p:nvGrpSpPr>
                  <p:cNvPr id="86" name="Group 85">
                    <a:extLst>
                      <a:ext uri="{FF2B5EF4-FFF2-40B4-BE49-F238E27FC236}">
                        <a16:creationId xmlns:a16="http://schemas.microsoft.com/office/drawing/2014/main" id="{846B69D0-66D3-8198-548E-783A938457AB}"/>
                      </a:ext>
                    </a:extLst>
                  </p:cNvPr>
                  <p:cNvGrpSpPr/>
                  <p:nvPr/>
                </p:nvGrpSpPr>
                <p:grpSpPr>
                  <a:xfrm>
                    <a:off x="1445876" y="4394119"/>
                    <a:ext cx="358997" cy="358984"/>
                    <a:chOff x="751231" y="4411111"/>
                    <a:chExt cx="358997" cy="358984"/>
                  </a:xfrm>
                </p:grpSpPr>
                <p:grpSp>
                  <p:nvGrpSpPr>
                    <p:cNvPr id="88" name="Group 87">
                      <a:extLst>
                        <a:ext uri="{FF2B5EF4-FFF2-40B4-BE49-F238E27FC236}">
                          <a16:creationId xmlns:a16="http://schemas.microsoft.com/office/drawing/2014/main" id="{8618FDC1-4A14-0988-C3E1-D0988774CA3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51231" y="4411111"/>
                      <a:ext cx="357638" cy="95511"/>
                      <a:chOff x="750551" y="4412988"/>
                      <a:chExt cx="357638" cy="95511"/>
                    </a:xfrm>
                  </p:grpSpPr>
                  <p:sp>
                    <p:nvSpPr>
                      <p:cNvPr id="92" name="Oval 91">
                        <a:extLst>
                          <a:ext uri="{FF2B5EF4-FFF2-40B4-BE49-F238E27FC236}">
                            <a16:creationId xmlns:a16="http://schemas.microsoft.com/office/drawing/2014/main" id="{67E51A40-1523-0259-D1B6-81AE668257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0551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3" name="Oval 92">
                        <a:extLst>
                          <a:ext uri="{FF2B5EF4-FFF2-40B4-BE49-F238E27FC236}">
                            <a16:creationId xmlns:a16="http://schemas.microsoft.com/office/drawing/2014/main" id="{784D6D78-607B-A333-27B5-6B6C6A857F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5527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89" name="Group 88">
                      <a:extLst>
                        <a:ext uri="{FF2B5EF4-FFF2-40B4-BE49-F238E27FC236}">
                          <a16:creationId xmlns:a16="http://schemas.microsoft.com/office/drawing/2014/main" id="{D351C897-9A46-DE62-1B84-A25DC0CF07A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52590" y="4674584"/>
                      <a:ext cx="357638" cy="95511"/>
                      <a:chOff x="750551" y="4412988"/>
                      <a:chExt cx="357638" cy="95511"/>
                    </a:xfrm>
                  </p:grpSpPr>
                  <p:sp>
                    <p:nvSpPr>
                      <p:cNvPr id="90" name="Oval 89">
                        <a:extLst>
                          <a:ext uri="{FF2B5EF4-FFF2-40B4-BE49-F238E27FC236}">
                            <a16:creationId xmlns:a16="http://schemas.microsoft.com/office/drawing/2014/main" id="{20E77656-C3DB-C6DA-3BB9-8B79B93F7F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0551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1" name="Oval 90">
                        <a:extLst>
                          <a:ext uri="{FF2B5EF4-FFF2-40B4-BE49-F238E27FC236}">
                            <a16:creationId xmlns:a16="http://schemas.microsoft.com/office/drawing/2014/main" id="{37568EA5-2814-C8DD-21D6-F4F6C540C5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5527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87" name="Oval 86">
                    <a:extLst>
                      <a:ext uri="{FF2B5EF4-FFF2-40B4-BE49-F238E27FC236}">
                        <a16:creationId xmlns:a16="http://schemas.microsoft.com/office/drawing/2014/main" id="{76AE9330-DDB2-603B-D07F-6564CD642F39}"/>
                      </a:ext>
                    </a:extLst>
                  </p:cNvPr>
                  <p:cNvSpPr/>
                  <p:nvPr/>
                </p:nvSpPr>
                <p:spPr>
                  <a:xfrm>
                    <a:off x="1445876" y="4525855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6D0910D3-4BFB-06F2-C9B6-ED03D8A79E67}"/>
                  </a:ext>
                </a:extLst>
              </p:cNvPr>
              <p:cNvSpPr/>
              <p:nvPr/>
            </p:nvSpPr>
            <p:spPr>
              <a:xfrm>
                <a:off x="10829456" y="4707755"/>
                <a:ext cx="92662" cy="9551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5" name="Rounded Rectangle 124">
              <a:extLst>
                <a:ext uri="{FF2B5EF4-FFF2-40B4-BE49-F238E27FC236}">
                  <a16:creationId xmlns:a16="http://schemas.microsoft.com/office/drawing/2014/main" id="{28186C99-5812-CDE2-E88D-ECCA73FA0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804095" y="3191841"/>
              <a:ext cx="2486025" cy="2470638"/>
            </a:xfrm>
            <a:prstGeom prst="roundRect">
              <a:avLst>
                <a:gd name="adj" fmla="val 6267"/>
              </a:avLst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CAC4D48B-37EA-82EF-1605-CCB7B959B096}"/>
                    </a:ext>
                  </a:extLst>
                </p:cNvPr>
                <p:cNvSpPr txBox="1"/>
                <p:nvPr/>
              </p:nvSpPr>
              <p:spPr>
                <a:xfrm>
                  <a:off x="9187206" y="3254378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CAC4D48B-37EA-82EF-1605-CCB7B959B0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7206" y="3254378"/>
                  <a:ext cx="336952" cy="497059"/>
                </a:xfrm>
                <a:prstGeom prst="rect">
                  <a:avLst/>
                </a:prstGeom>
                <a:blipFill>
                  <a:blip r:embed="rId3"/>
                  <a:stretch>
                    <a:fillRect b="-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261A601F-FFC0-3759-D957-D1943F0A38CE}"/>
                    </a:ext>
                  </a:extLst>
                </p:cNvPr>
                <p:cNvSpPr txBox="1"/>
                <p:nvPr/>
              </p:nvSpPr>
              <p:spPr>
                <a:xfrm>
                  <a:off x="9878631" y="3254378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261A601F-FFC0-3759-D957-D1943F0A38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78631" y="3254378"/>
                  <a:ext cx="336952" cy="497059"/>
                </a:xfrm>
                <a:prstGeom prst="rect">
                  <a:avLst/>
                </a:prstGeom>
                <a:blipFill>
                  <a:blip r:embed="rId4"/>
                  <a:stretch>
                    <a:fillRect b="-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D55FB0C8-1761-4F2D-E1F2-46A55E3B4CD8}"/>
                    </a:ext>
                  </a:extLst>
                </p:cNvPr>
                <p:cNvSpPr txBox="1"/>
                <p:nvPr/>
              </p:nvSpPr>
              <p:spPr>
                <a:xfrm>
                  <a:off x="10576862" y="3259984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D55FB0C8-1761-4F2D-E1F2-46A55E3B4C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6862" y="3259984"/>
                  <a:ext cx="336952" cy="497059"/>
                </a:xfrm>
                <a:prstGeom prst="rect">
                  <a:avLst/>
                </a:prstGeom>
                <a:blipFill>
                  <a:blip r:embed="rId5"/>
                  <a:stretch>
                    <a:fillRect b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94D3810C-77BA-F096-BCF0-7B3CDC4826C9}"/>
                    </a:ext>
                  </a:extLst>
                </p:cNvPr>
                <p:cNvSpPr txBox="1"/>
                <p:nvPr/>
              </p:nvSpPr>
              <p:spPr>
                <a:xfrm>
                  <a:off x="9187206" y="5099590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94D3810C-77BA-F096-BCF0-7B3CDC4826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7206" y="5099590"/>
                  <a:ext cx="336952" cy="497059"/>
                </a:xfrm>
                <a:prstGeom prst="rect">
                  <a:avLst/>
                </a:prstGeom>
                <a:blipFill>
                  <a:blip r:embed="rId6"/>
                  <a:stretch>
                    <a:fillRect b="-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BE696C8E-225C-F7FA-65F9-E7382CF701C1}"/>
                    </a:ext>
                  </a:extLst>
                </p:cNvPr>
                <p:cNvSpPr txBox="1"/>
                <p:nvPr/>
              </p:nvSpPr>
              <p:spPr>
                <a:xfrm>
                  <a:off x="9878631" y="5098533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BE696C8E-225C-F7FA-65F9-E7382CF701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78631" y="5098533"/>
                  <a:ext cx="336952" cy="497059"/>
                </a:xfrm>
                <a:prstGeom prst="rect">
                  <a:avLst/>
                </a:prstGeom>
                <a:blipFill>
                  <a:blip r:embed="rId7"/>
                  <a:stretch>
                    <a:fillRect b="-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43CF999D-126A-7DF8-2072-14EA100519C3}"/>
                    </a:ext>
                  </a:extLst>
                </p:cNvPr>
                <p:cNvSpPr txBox="1"/>
                <p:nvPr/>
              </p:nvSpPr>
              <p:spPr>
                <a:xfrm>
                  <a:off x="10576862" y="5098532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43CF999D-126A-7DF8-2072-14EA100519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6862" y="5098532"/>
                  <a:ext cx="336952" cy="497059"/>
                </a:xfrm>
                <a:prstGeom prst="rect">
                  <a:avLst/>
                </a:prstGeom>
                <a:blipFill>
                  <a:blip r:embed="rId8"/>
                  <a:stretch>
                    <a:fillRect b="-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3CD3F0-1911-036C-97E2-1E12C21B2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8476" y="3584198"/>
            <a:ext cx="2486025" cy="1685925"/>
            <a:chOff x="898476" y="3584198"/>
            <a:chExt cx="2486025" cy="1685925"/>
          </a:xfrm>
        </p:grpSpPr>
        <p:grpSp>
          <p:nvGrpSpPr>
            <p:cNvPr id="69" name="Group 68" descr="A die with the 1 face showing">
              <a:extLst>
                <a:ext uri="{FF2B5EF4-FFF2-40B4-BE49-F238E27FC236}">
                  <a16:creationId xmlns:a16="http://schemas.microsoft.com/office/drawing/2014/main" id="{B21E7BED-438C-44FA-8621-B2DAA0DD5811}"/>
                </a:ext>
              </a:extLst>
            </p:cNvPr>
            <p:cNvGrpSpPr/>
            <p:nvPr/>
          </p:nvGrpSpPr>
          <p:grpSpPr>
            <a:xfrm>
              <a:off x="1185404" y="3813973"/>
              <a:ext cx="522514" cy="522514"/>
              <a:chOff x="1183826" y="3948687"/>
              <a:chExt cx="522514" cy="522514"/>
            </a:xfrm>
          </p:grpSpPr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A82B0B5F-158E-F6EA-277B-6D38028B04C9}"/>
                  </a:ext>
                </a:extLst>
              </p:cNvPr>
              <p:cNvSpPr/>
              <p:nvPr/>
            </p:nvSpPr>
            <p:spPr>
              <a:xfrm>
                <a:off x="1183826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832AD27-7A23-E79B-5DC0-F245EF2F82B3}"/>
                  </a:ext>
                </a:extLst>
              </p:cNvPr>
              <p:cNvSpPr/>
              <p:nvPr/>
            </p:nvSpPr>
            <p:spPr>
              <a:xfrm>
                <a:off x="1402767" y="4161278"/>
                <a:ext cx="92662" cy="9551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 descr="A die with the 4 face showing">
              <a:extLst>
                <a:ext uri="{FF2B5EF4-FFF2-40B4-BE49-F238E27FC236}">
                  <a16:creationId xmlns:a16="http://schemas.microsoft.com/office/drawing/2014/main" id="{4819CDDD-E422-4806-FE31-5AA6280401FB}"/>
                </a:ext>
              </a:extLst>
            </p:cNvPr>
            <p:cNvGrpSpPr/>
            <p:nvPr/>
          </p:nvGrpSpPr>
          <p:grpSpPr>
            <a:xfrm>
              <a:off x="1185404" y="4511246"/>
              <a:ext cx="522514" cy="522514"/>
              <a:chOff x="1183826" y="4645960"/>
              <a:chExt cx="522514" cy="522514"/>
            </a:xfrm>
          </p:grpSpPr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3BE632DB-EE03-269D-C4C6-E167F303FDCB}"/>
                  </a:ext>
                </a:extLst>
              </p:cNvPr>
              <p:cNvSpPr/>
              <p:nvPr/>
            </p:nvSpPr>
            <p:spPr>
              <a:xfrm>
                <a:off x="1183826" y="4645960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B390DB7A-1961-5EB2-500C-681ACE7C2B69}"/>
                  </a:ext>
                </a:extLst>
              </p:cNvPr>
              <p:cNvGrpSpPr/>
              <p:nvPr/>
            </p:nvGrpSpPr>
            <p:grpSpPr>
              <a:xfrm>
                <a:off x="1265585" y="4727725"/>
                <a:ext cx="358997" cy="358984"/>
                <a:chOff x="751231" y="4411111"/>
                <a:chExt cx="358997" cy="358984"/>
              </a:xfrm>
            </p:grpSpPr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9D645CB9-29D1-99DF-3DB2-504D8872162B}"/>
                    </a:ext>
                  </a:extLst>
                </p:cNvPr>
                <p:cNvGrpSpPr/>
                <p:nvPr/>
              </p:nvGrpSpPr>
              <p:grpSpPr>
                <a:xfrm>
                  <a:off x="751231" y="4411111"/>
                  <a:ext cx="357638" cy="95511"/>
                  <a:chOff x="750551" y="4412988"/>
                  <a:chExt cx="357638" cy="95511"/>
                </a:xfrm>
              </p:grpSpPr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913267C0-0AC2-7949-C075-154522E7C473}"/>
                      </a:ext>
                    </a:extLst>
                  </p:cNvPr>
                  <p:cNvSpPr/>
                  <p:nvPr/>
                </p:nvSpPr>
                <p:spPr>
                  <a:xfrm>
                    <a:off x="750551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541490FE-9308-1F30-84EE-8970D0A97F29}"/>
                      </a:ext>
                    </a:extLst>
                  </p:cNvPr>
                  <p:cNvSpPr/>
                  <p:nvPr/>
                </p:nvSpPr>
                <p:spPr>
                  <a:xfrm>
                    <a:off x="1015527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30A291A7-A2A8-1DA1-AA24-289B4FC45E8A}"/>
                    </a:ext>
                  </a:extLst>
                </p:cNvPr>
                <p:cNvGrpSpPr/>
                <p:nvPr/>
              </p:nvGrpSpPr>
              <p:grpSpPr>
                <a:xfrm>
                  <a:off x="752590" y="4674584"/>
                  <a:ext cx="357638" cy="95511"/>
                  <a:chOff x="750551" y="4412988"/>
                  <a:chExt cx="357638" cy="95511"/>
                </a:xfrm>
              </p:grpSpPr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9CE2F68D-DE79-C38C-B94F-A8C037549365}"/>
                      </a:ext>
                    </a:extLst>
                  </p:cNvPr>
                  <p:cNvSpPr/>
                  <p:nvPr/>
                </p:nvSpPr>
                <p:spPr>
                  <a:xfrm>
                    <a:off x="750551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953F78E2-4549-0AB8-4F4B-BC23F85F959D}"/>
                      </a:ext>
                    </a:extLst>
                  </p:cNvPr>
                  <p:cNvSpPr/>
                  <p:nvPr/>
                </p:nvSpPr>
                <p:spPr>
                  <a:xfrm>
                    <a:off x="1015527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73" name="Group 72" descr="A die with the 5 face showing">
              <a:extLst>
                <a:ext uri="{FF2B5EF4-FFF2-40B4-BE49-F238E27FC236}">
                  <a16:creationId xmlns:a16="http://schemas.microsoft.com/office/drawing/2014/main" id="{2F5AF69D-06FE-8D43-1103-AD2CC188A0DF}"/>
                </a:ext>
              </a:extLst>
            </p:cNvPr>
            <p:cNvGrpSpPr/>
            <p:nvPr/>
          </p:nvGrpSpPr>
          <p:grpSpPr>
            <a:xfrm>
              <a:off x="1880232" y="4494254"/>
              <a:ext cx="522514" cy="522514"/>
              <a:chOff x="1878654" y="4628968"/>
              <a:chExt cx="522514" cy="522514"/>
            </a:xfrm>
          </p:grpSpPr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D314209-2F5A-71D6-66DD-C6CE6A3EEA4E}"/>
                  </a:ext>
                </a:extLst>
              </p:cNvPr>
              <p:cNvSpPr/>
              <p:nvPr/>
            </p:nvSpPr>
            <p:spPr>
              <a:xfrm>
                <a:off x="1878654" y="4628968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CC1A1B6D-B447-4B36-8E86-D938A8CDA5D9}"/>
                  </a:ext>
                </a:extLst>
              </p:cNvPr>
              <p:cNvGrpSpPr/>
              <p:nvPr/>
            </p:nvGrpSpPr>
            <p:grpSpPr>
              <a:xfrm>
                <a:off x="1960230" y="4710733"/>
                <a:ext cx="358997" cy="358984"/>
                <a:chOff x="1445876" y="4394119"/>
                <a:chExt cx="358997" cy="358984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DE193728-E7EA-EB77-CB0D-E71120379434}"/>
                    </a:ext>
                  </a:extLst>
                </p:cNvPr>
                <p:cNvGrpSpPr/>
                <p:nvPr/>
              </p:nvGrpSpPr>
              <p:grpSpPr>
                <a:xfrm>
                  <a:off x="1445876" y="4394119"/>
                  <a:ext cx="358997" cy="358984"/>
                  <a:chOff x="751231" y="4411111"/>
                  <a:chExt cx="358997" cy="358984"/>
                </a:xfrm>
              </p:grpSpPr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C641D6DD-6F98-2677-6A27-4A5FAD7C67FE}"/>
                      </a:ext>
                    </a:extLst>
                  </p:cNvPr>
                  <p:cNvGrpSpPr/>
                  <p:nvPr/>
                </p:nvGrpSpPr>
                <p:grpSpPr>
                  <a:xfrm>
                    <a:off x="751231" y="4411111"/>
                    <a:ext cx="357638" cy="95511"/>
                    <a:chOff x="750551" y="4412988"/>
                    <a:chExt cx="357638" cy="95511"/>
                  </a:xfrm>
                </p:grpSpPr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9BFDC7BE-2A4E-70B6-A506-0583F1ADF6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0551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" name="Oval 32">
                      <a:extLst>
                        <a:ext uri="{FF2B5EF4-FFF2-40B4-BE49-F238E27FC236}">
                          <a16:creationId xmlns:a16="http://schemas.microsoft.com/office/drawing/2014/main" id="{1352CB74-2404-9D00-1D5A-2BDAA1D285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527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4BC9FAB6-1F05-2B85-07B2-7C034BDAA084}"/>
                      </a:ext>
                    </a:extLst>
                  </p:cNvPr>
                  <p:cNvGrpSpPr/>
                  <p:nvPr/>
                </p:nvGrpSpPr>
                <p:grpSpPr>
                  <a:xfrm>
                    <a:off x="752590" y="4674584"/>
                    <a:ext cx="357638" cy="95511"/>
                    <a:chOff x="750551" y="4412988"/>
                    <a:chExt cx="357638" cy="95511"/>
                  </a:xfrm>
                </p:grpSpPr>
                <p:sp>
                  <p:nvSpPr>
                    <p:cNvPr id="30" name="Oval 29">
                      <a:extLst>
                        <a:ext uri="{FF2B5EF4-FFF2-40B4-BE49-F238E27FC236}">
                          <a16:creationId xmlns:a16="http://schemas.microsoft.com/office/drawing/2014/main" id="{C006FA76-4AF3-05DA-1336-4024519A3E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0551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" name="Oval 30">
                      <a:extLst>
                        <a:ext uri="{FF2B5EF4-FFF2-40B4-BE49-F238E27FC236}">
                          <a16:creationId xmlns:a16="http://schemas.microsoft.com/office/drawing/2014/main" id="{8E8F3BB0-CA26-C9DB-209D-C2B1A40B8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527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91EF3337-F82C-CB69-B418-937658F9AE85}"/>
                    </a:ext>
                  </a:extLst>
                </p:cNvPr>
                <p:cNvSpPr/>
                <p:nvPr/>
              </p:nvSpPr>
              <p:spPr>
                <a:xfrm>
                  <a:off x="1579226" y="4525855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0" name="Group 69" descr="A die with the 2 face showing">
              <a:extLst>
                <a:ext uri="{FF2B5EF4-FFF2-40B4-BE49-F238E27FC236}">
                  <a16:creationId xmlns:a16="http://schemas.microsoft.com/office/drawing/2014/main" id="{FB82870C-DCB7-DAA3-E68A-E0B5B3B7CA7E}"/>
                </a:ext>
              </a:extLst>
            </p:cNvPr>
            <p:cNvGrpSpPr/>
            <p:nvPr/>
          </p:nvGrpSpPr>
          <p:grpSpPr>
            <a:xfrm>
              <a:off x="1880232" y="3813973"/>
              <a:ext cx="522514" cy="522514"/>
              <a:chOff x="1878654" y="3948687"/>
              <a:chExt cx="522514" cy="522514"/>
            </a:xfrm>
          </p:grpSpPr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6E605B06-F2C9-F943-4004-6C432EFC7747}"/>
                  </a:ext>
                </a:extLst>
              </p:cNvPr>
              <p:cNvSpPr/>
              <p:nvPr/>
            </p:nvSpPr>
            <p:spPr>
              <a:xfrm>
                <a:off x="1878654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1A6EAA73-AAC1-38F8-7EA0-14556736AFD2}"/>
                  </a:ext>
                </a:extLst>
              </p:cNvPr>
              <p:cNvGrpSpPr/>
              <p:nvPr/>
            </p:nvGrpSpPr>
            <p:grpSpPr>
              <a:xfrm>
                <a:off x="1960230" y="4029541"/>
                <a:ext cx="356279" cy="358984"/>
                <a:chOff x="752590" y="4411111"/>
                <a:chExt cx="356279" cy="358984"/>
              </a:xfrm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EB541065-C314-DCD5-7C79-A01393864353}"/>
                    </a:ext>
                  </a:extLst>
                </p:cNvPr>
                <p:cNvSpPr/>
                <p:nvPr/>
              </p:nvSpPr>
              <p:spPr>
                <a:xfrm>
                  <a:off x="1016207" y="4411111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9E787FE1-F53A-1E7D-D805-61B30D678670}"/>
                    </a:ext>
                  </a:extLst>
                </p:cNvPr>
                <p:cNvSpPr/>
                <p:nvPr/>
              </p:nvSpPr>
              <p:spPr>
                <a:xfrm>
                  <a:off x="752590" y="4674584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1" name="Group 70" descr="A die with the 3 face showing">
              <a:extLst>
                <a:ext uri="{FF2B5EF4-FFF2-40B4-BE49-F238E27FC236}">
                  <a16:creationId xmlns:a16="http://schemas.microsoft.com/office/drawing/2014/main" id="{ACFD1D75-577E-02E8-DFCB-4EFDAA62E7E6}"/>
                </a:ext>
              </a:extLst>
            </p:cNvPr>
            <p:cNvGrpSpPr/>
            <p:nvPr/>
          </p:nvGrpSpPr>
          <p:grpSpPr>
            <a:xfrm>
              <a:off x="2575060" y="3813973"/>
              <a:ext cx="522514" cy="522514"/>
              <a:chOff x="2573482" y="3948687"/>
              <a:chExt cx="522514" cy="522514"/>
            </a:xfrm>
          </p:grpSpPr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A0680D97-AD2D-1FBB-63EA-38D64E94BE9F}"/>
                  </a:ext>
                </a:extLst>
              </p:cNvPr>
              <p:cNvSpPr/>
              <p:nvPr/>
            </p:nvSpPr>
            <p:spPr>
              <a:xfrm>
                <a:off x="2573482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BA2E0736-0A2C-C2C1-8588-1379F77876EB}"/>
                  </a:ext>
                </a:extLst>
              </p:cNvPr>
              <p:cNvGrpSpPr/>
              <p:nvPr/>
            </p:nvGrpSpPr>
            <p:grpSpPr>
              <a:xfrm>
                <a:off x="2656599" y="4029541"/>
                <a:ext cx="356279" cy="358984"/>
                <a:chOff x="2148707" y="3712927"/>
                <a:chExt cx="356279" cy="358984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71962EE8-0CD4-447A-2409-521EB3525077}"/>
                    </a:ext>
                  </a:extLst>
                </p:cNvPr>
                <p:cNvGrpSpPr/>
                <p:nvPr/>
              </p:nvGrpSpPr>
              <p:grpSpPr>
                <a:xfrm>
                  <a:off x="2148707" y="3712927"/>
                  <a:ext cx="356279" cy="358984"/>
                  <a:chOff x="752590" y="4411111"/>
                  <a:chExt cx="356279" cy="358984"/>
                </a:xfrm>
              </p:grpSpPr>
              <p:sp>
                <p:nvSpPr>
                  <p:cNvPr id="55" name="Oval 54">
                    <a:extLst>
                      <a:ext uri="{FF2B5EF4-FFF2-40B4-BE49-F238E27FC236}">
                        <a16:creationId xmlns:a16="http://schemas.microsoft.com/office/drawing/2014/main" id="{5DE0D56A-82CC-17FF-CC98-EAA4C78D5F10}"/>
                      </a:ext>
                    </a:extLst>
                  </p:cNvPr>
                  <p:cNvSpPr/>
                  <p:nvPr/>
                </p:nvSpPr>
                <p:spPr>
                  <a:xfrm>
                    <a:off x="1016207" y="4411111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9C5B6183-5A5B-293F-42AD-974645FA05C7}"/>
                      </a:ext>
                    </a:extLst>
                  </p:cNvPr>
                  <p:cNvSpPr/>
                  <p:nvPr/>
                </p:nvSpPr>
                <p:spPr>
                  <a:xfrm>
                    <a:off x="752590" y="4674584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F9833BA8-83B9-2A59-179A-E7AB0B334AFD}"/>
                    </a:ext>
                  </a:extLst>
                </p:cNvPr>
                <p:cNvSpPr/>
                <p:nvPr/>
              </p:nvSpPr>
              <p:spPr>
                <a:xfrm>
                  <a:off x="2280698" y="3844663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3C4A04A0-E61D-5ADE-FD29-BE1A74A7E4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98476" y="3584198"/>
              <a:ext cx="2486025" cy="1685925"/>
            </a:xfrm>
            <a:prstGeom prst="roundRect">
              <a:avLst>
                <a:gd name="adj" fmla="val 6267"/>
              </a:avLst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 descr="A die with the 6 face showing">
              <a:extLst>
                <a:ext uri="{FF2B5EF4-FFF2-40B4-BE49-F238E27FC236}">
                  <a16:creationId xmlns:a16="http://schemas.microsoft.com/office/drawing/2014/main" id="{85F398C7-A126-5049-2A8A-EF8609E0743C}"/>
                </a:ext>
              </a:extLst>
            </p:cNvPr>
            <p:cNvGrpSpPr/>
            <p:nvPr/>
          </p:nvGrpSpPr>
          <p:grpSpPr>
            <a:xfrm>
              <a:off x="2575060" y="4494254"/>
              <a:ext cx="522514" cy="522514"/>
              <a:chOff x="2575060" y="4494254"/>
              <a:chExt cx="522514" cy="522514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B9D65FBE-255B-3FCB-A2F1-0BB13D5286CD}"/>
                  </a:ext>
                </a:extLst>
              </p:cNvPr>
              <p:cNvSpPr/>
              <p:nvPr/>
            </p:nvSpPr>
            <p:spPr>
              <a:xfrm>
                <a:off x="2918857" y="4842469"/>
                <a:ext cx="92662" cy="9551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C9E7ED88-BFB5-842F-CFF6-6882C1F6D6B1}"/>
                  </a:ext>
                </a:extLst>
              </p:cNvPr>
              <p:cNvGrpSpPr/>
              <p:nvPr/>
            </p:nvGrpSpPr>
            <p:grpSpPr>
              <a:xfrm>
                <a:off x="2575060" y="4494254"/>
                <a:ext cx="522514" cy="522514"/>
                <a:chOff x="2575060" y="4494254"/>
                <a:chExt cx="522514" cy="522514"/>
              </a:xfrm>
            </p:grpSpPr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A3711F14-A146-BDF4-3C1D-2DA20AD5FC9D}"/>
                    </a:ext>
                  </a:extLst>
                </p:cNvPr>
                <p:cNvGrpSpPr/>
                <p:nvPr/>
              </p:nvGrpSpPr>
              <p:grpSpPr>
                <a:xfrm>
                  <a:off x="2575060" y="4494254"/>
                  <a:ext cx="522514" cy="522514"/>
                  <a:chOff x="2573482" y="4628968"/>
                  <a:chExt cx="522514" cy="522514"/>
                </a:xfrm>
              </p:grpSpPr>
              <p:sp>
                <p:nvSpPr>
                  <p:cNvPr id="10" name="Rounded Rectangle 9">
                    <a:extLst>
                      <a:ext uri="{FF2B5EF4-FFF2-40B4-BE49-F238E27FC236}">
                        <a16:creationId xmlns:a16="http://schemas.microsoft.com/office/drawing/2014/main" id="{A0962F74-BBB0-D579-7B04-00BF97412EE0}"/>
                      </a:ext>
                    </a:extLst>
                  </p:cNvPr>
                  <p:cNvSpPr/>
                  <p:nvPr/>
                </p:nvSpPr>
                <p:spPr>
                  <a:xfrm>
                    <a:off x="2573482" y="4628968"/>
                    <a:ext cx="522514" cy="522514"/>
                  </a:xfrm>
                  <a:prstGeom prst="roundRect">
                    <a:avLst/>
                  </a:prstGeom>
                  <a:no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59" name="Group 58">
                    <a:extLst>
                      <a:ext uri="{FF2B5EF4-FFF2-40B4-BE49-F238E27FC236}">
                        <a16:creationId xmlns:a16="http://schemas.microsoft.com/office/drawing/2014/main" id="{7062661B-56E3-71F5-0976-0B463A277D68}"/>
                      </a:ext>
                    </a:extLst>
                  </p:cNvPr>
                  <p:cNvGrpSpPr/>
                  <p:nvPr/>
                </p:nvGrpSpPr>
                <p:grpSpPr>
                  <a:xfrm>
                    <a:off x="2653881" y="4710733"/>
                    <a:ext cx="357638" cy="358984"/>
                    <a:chOff x="1445876" y="4394119"/>
                    <a:chExt cx="357638" cy="358984"/>
                  </a:xfrm>
                </p:grpSpPr>
                <p:grpSp>
                  <p:nvGrpSpPr>
                    <p:cNvPr id="60" name="Group 59">
                      <a:extLst>
                        <a:ext uri="{FF2B5EF4-FFF2-40B4-BE49-F238E27FC236}">
                          <a16:creationId xmlns:a16="http://schemas.microsoft.com/office/drawing/2014/main" id="{35BDCCF9-9F33-138D-9F11-F7B399BC5E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45876" y="4394119"/>
                      <a:ext cx="357638" cy="358984"/>
                      <a:chOff x="751231" y="4411111"/>
                      <a:chExt cx="357638" cy="358984"/>
                    </a:xfrm>
                  </p:grpSpPr>
                  <p:grpSp>
                    <p:nvGrpSpPr>
                      <p:cNvPr id="62" name="Group 61">
                        <a:extLst>
                          <a:ext uri="{FF2B5EF4-FFF2-40B4-BE49-F238E27FC236}">
                            <a16:creationId xmlns:a16="http://schemas.microsoft.com/office/drawing/2014/main" id="{F83E5470-132F-B968-2410-46A8FDA515D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51231" y="4411111"/>
                        <a:ext cx="357638" cy="95511"/>
                        <a:chOff x="750551" y="4412988"/>
                        <a:chExt cx="357638" cy="95511"/>
                      </a:xfrm>
                    </p:grpSpPr>
                    <p:sp>
                      <p:nvSpPr>
                        <p:cNvPr id="66" name="Oval 65">
                          <a:extLst>
                            <a:ext uri="{FF2B5EF4-FFF2-40B4-BE49-F238E27FC236}">
                              <a16:creationId xmlns:a16="http://schemas.microsoft.com/office/drawing/2014/main" id="{73E18EDF-CF7F-2D8B-1672-74F5D5A4BB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50551" y="4412988"/>
                          <a:ext cx="92662" cy="95511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7" name="Oval 66">
                          <a:extLst>
                            <a:ext uri="{FF2B5EF4-FFF2-40B4-BE49-F238E27FC236}">
                              <a16:creationId xmlns:a16="http://schemas.microsoft.com/office/drawing/2014/main" id="{492C2F9F-31EA-EFD6-E641-A4CAC4B31D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5527" y="4412988"/>
                          <a:ext cx="92662" cy="95511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64" name="Oval 63">
                        <a:extLst>
                          <a:ext uri="{FF2B5EF4-FFF2-40B4-BE49-F238E27FC236}">
                            <a16:creationId xmlns:a16="http://schemas.microsoft.com/office/drawing/2014/main" id="{44DDAB9E-2406-C88A-50AE-DDC0E4FD04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2590" y="4674584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61" name="Oval 60">
                      <a:extLst>
                        <a:ext uri="{FF2B5EF4-FFF2-40B4-BE49-F238E27FC236}">
                          <a16:creationId xmlns:a16="http://schemas.microsoft.com/office/drawing/2014/main" id="{797368F8-CAF0-89B3-EE57-358B6F97BC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45876" y="4528071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2CB6B76B-F411-E147-6B5C-EB6AD1D6CA17}"/>
                    </a:ext>
                  </a:extLst>
                </p:cNvPr>
                <p:cNvSpPr/>
                <p:nvPr/>
              </p:nvSpPr>
              <p:spPr>
                <a:xfrm>
                  <a:off x="2918857" y="4707755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24277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2008A-3DC7-FC5A-FE2E-6BBC58512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C6113-7A58-A8FD-821C-1B59ED92F1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 </a:t>
                </a: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event</a:t>
                </a:r>
                <a:r>
                  <a:rPr lang="en-US" dirty="0"/>
                  <a:t> is a subset of possible outcomes of </a:t>
                </a:r>
                <a14:m>
                  <m:oMath xmlns:m="http://schemas.openxmlformats.org/officeDocument/2006/math">
                    <m:r>
                      <a:rPr lang="el-GR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𝛀</m:t>
                    </m:r>
                  </m:oMath>
                </a14:m>
                <a:endParaRPr lang="en-US" b="1" dirty="0"/>
              </a:p>
              <a:p>
                <a:r>
                  <a:rPr lang="en-US" dirty="0"/>
                  <a:t>The probability of an event A is the sum of probabilities over the outcomes</a:t>
                </a:r>
              </a:p>
              <a:p>
                <a:pPr lvl="1"/>
                <a:r>
                  <a:rPr lang="en-US" dirty="0"/>
                  <a:t>All outcomes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that satisfy the definition of event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C6113-7A58-A8FD-821C-1B59ED92F1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 b="-4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6F0D8-3DC5-45F5-ABBA-8750A3064AB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86429F-F565-618E-FC9D-28642AFA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6</a:t>
            </a:fld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C1318FA-6BA2-5FE7-0302-CC36C4C06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93099" y="3475494"/>
            <a:ext cx="2486025" cy="3062789"/>
            <a:chOff x="993099" y="3475494"/>
            <a:chExt cx="2486025" cy="3062789"/>
          </a:xfrm>
        </p:grpSpPr>
        <p:grpSp>
          <p:nvGrpSpPr>
            <p:cNvPr id="119" name="Group 118" descr="A die with the 1 face showing">
              <a:extLst>
                <a:ext uri="{FF2B5EF4-FFF2-40B4-BE49-F238E27FC236}">
                  <a16:creationId xmlns:a16="http://schemas.microsoft.com/office/drawing/2014/main" id="{955153D2-BD2C-6458-57ED-E0D641E3D54B}"/>
                </a:ext>
              </a:extLst>
            </p:cNvPr>
            <p:cNvGrpSpPr/>
            <p:nvPr/>
          </p:nvGrpSpPr>
          <p:grpSpPr>
            <a:xfrm>
              <a:off x="1283429" y="4097626"/>
              <a:ext cx="522514" cy="522514"/>
              <a:chOff x="1183826" y="3948687"/>
              <a:chExt cx="522514" cy="522514"/>
            </a:xfrm>
          </p:grpSpPr>
          <p:sp>
            <p:nvSpPr>
              <p:cNvPr id="163" name="Rounded Rectangle 162">
                <a:extLst>
                  <a:ext uri="{FF2B5EF4-FFF2-40B4-BE49-F238E27FC236}">
                    <a16:creationId xmlns:a16="http://schemas.microsoft.com/office/drawing/2014/main" id="{DED7C3AC-0876-A843-4B62-F071264C4721}"/>
                  </a:ext>
                </a:extLst>
              </p:cNvPr>
              <p:cNvSpPr/>
              <p:nvPr/>
            </p:nvSpPr>
            <p:spPr>
              <a:xfrm>
                <a:off x="1183826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>
                    <a:lumMod val="25000"/>
                    <a:lumOff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5833F953-F887-5F54-1C74-1AE880EAAEF1}"/>
                  </a:ext>
                </a:extLst>
              </p:cNvPr>
              <p:cNvSpPr/>
              <p:nvPr/>
            </p:nvSpPr>
            <p:spPr>
              <a:xfrm>
                <a:off x="1402767" y="4161278"/>
                <a:ext cx="92662" cy="95511"/>
              </a:xfrm>
              <a:prstGeom prst="ellipse">
                <a:avLst/>
              </a:prstGeom>
              <a:solidFill>
                <a:schemeClr val="tx1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 descr="A die with the 4 face showing">
              <a:extLst>
                <a:ext uri="{FF2B5EF4-FFF2-40B4-BE49-F238E27FC236}">
                  <a16:creationId xmlns:a16="http://schemas.microsoft.com/office/drawing/2014/main" id="{86348F2C-4FCF-8DD2-98F7-0563D976364E}"/>
                </a:ext>
              </a:extLst>
            </p:cNvPr>
            <p:cNvGrpSpPr/>
            <p:nvPr/>
          </p:nvGrpSpPr>
          <p:grpSpPr>
            <a:xfrm>
              <a:off x="1283429" y="4794899"/>
              <a:ext cx="522514" cy="522514"/>
              <a:chOff x="1183826" y="4645960"/>
              <a:chExt cx="522514" cy="522514"/>
            </a:xfrm>
          </p:grpSpPr>
          <p:sp>
            <p:nvSpPr>
              <p:cNvPr id="155" name="Rounded Rectangle 154">
                <a:extLst>
                  <a:ext uri="{FF2B5EF4-FFF2-40B4-BE49-F238E27FC236}">
                    <a16:creationId xmlns:a16="http://schemas.microsoft.com/office/drawing/2014/main" id="{90A94CD2-3316-43A6-F785-D3B27BD44203}"/>
                  </a:ext>
                </a:extLst>
              </p:cNvPr>
              <p:cNvSpPr/>
              <p:nvPr/>
            </p:nvSpPr>
            <p:spPr>
              <a:xfrm>
                <a:off x="1183826" y="4645960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5CB948F7-A947-9C8E-648B-FD9938C5B7DA}"/>
                  </a:ext>
                </a:extLst>
              </p:cNvPr>
              <p:cNvGrpSpPr/>
              <p:nvPr/>
            </p:nvGrpSpPr>
            <p:grpSpPr>
              <a:xfrm>
                <a:off x="1265585" y="4727725"/>
                <a:ext cx="358997" cy="358984"/>
                <a:chOff x="751231" y="4411111"/>
                <a:chExt cx="358997" cy="358984"/>
              </a:xfrm>
            </p:grpSpPr>
            <p:grpSp>
              <p:nvGrpSpPr>
                <p:cNvPr id="157" name="Group 156">
                  <a:extLst>
                    <a:ext uri="{FF2B5EF4-FFF2-40B4-BE49-F238E27FC236}">
                      <a16:creationId xmlns:a16="http://schemas.microsoft.com/office/drawing/2014/main" id="{19812B2C-8D30-CC87-EBE5-A45A10A259EF}"/>
                    </a:ext>
                  </a:extLst>
                </p:cNvPr>
                <p:cNvGrpSpPr/>
                <p:nvPr/>
              </p:nvGrpSpPr>
              <p:grpSpPr>
                <a:xfrm>
                  <a:off x="751231" y="4411111"/>
                  <a:ext cx="357638" cy="95511"/>
                  <a:chOff x="750551" y="4412988"/>
                  <a:chExt cx="357638" cy="95511"/>
                </a:xfrm>
              </p:grpSpPr>
              <p:sp>
                <p:nvSpPr>
                  <p:cNvPr id="161" name="Oval 160">
                    <a:extLst>
                      <a:ext uri="{FF2B5EF4-FFF2-40B4-BE49-F238E27FC236}">
                        <a16:creationId xmlns:a16="http://schemas.microsoft.com/office/drawing/2014/main" id="{1FC7B0F8-1628-3CCB-F59B-14782171B402}"/>
                      </a:ext>
                    </a:extLst>
                  </p:cNvPr>
                  <p:cNvSpPr/>
                  <p:nvPr/>
                </p:nvSpPr>
                <p:spPr>
                  <a:xfrm>
                    <a:off x="750551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2" name="Oval 161">
                    <a:extLst>
                      <a:ext uri="{FF2B5EF4-FFF2-40B4-BE49-F238E27FC236}">
                        <a16:creationId xmlns:a16="http://schemas.microsoft.com/office/drawing/2014/main" id="{6A697C24-4F22-A529-7C79-B78D59EF13AF}"/>
                      </a:ext>
                    </a:extLst>
                  </p:cNvPr>
                  <p:cNvSpPr/>
                  <p:nvPr/>
                </p:nvSpPr>
                <p:spPr>
                  <a:xfrm>
                    <a:off x="1015527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8" name="Group 157">
                  <a:extLst>
                    <a:ext uri="{FF2B5EF4-FFF2-40B4-BE49-F238E27FC236}">
                      <a16:creationId xmlns:a16="http://schemas.microsoft.com/office/drawing/2014/main" id="{0C9219B1-C4A9-3118-8017-9BD9E50C66EA}"/>
                    </a:ext>
                  </a:extLst>
                </p:cNvPr>
                <p:cNvGrpSpPr/>
                <p:nvPr/>
              </p:nvGrpSpPr>
              <p:grpSpPr>
                <a:xfrm>
                  <a:off x="752590" y="4674584"/>
                  <a:ext cx="357638" cy="95511"/>
                  <a:chOff x="750551" y="4412988"/>
                  <a:chExt cx="357638" cy="95511"/>
                </a:xfrm>
              </p:grpSpPr>
              <p:sp>
                <p:nvSpPr>
                  <p:cNvPr id="159" name="Oval 158">
                    <a:extLst>
                      <a:ext uri="{FF2B5EF4-FFF2-40B4-BE49-F238E27FC236}">
                        <a16:creationId xmlns:a16="http://schemas.microsoft.com/office/drawing/2014/main" id="{C7C67A1A-77A2-A2B4-2775-F13D74AB175C}"/>
                      </a:ext>
                    </a:extLst>
                  </p:cNvPr>
                  <p:cNvSpPr/>
                  <p:nvPr/>
                </p:nvSpPr>
                <p:spPr>
                  <a:xfrm>
                    <a:off x="750551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0" name="Oval 159">
                    <a:extLst>
                      <a:ext uri="{FF2B5EF4-FFF2-40B4-BE49-F238E27FC236}">
                        <a16:creationId xmlns:a16="http://schemas.microsoft.com/office/drawing/2014/main" id="{8678DEF2-1005-642C-BF79-E9117AE75019}"/>
                      </a:ext>
                    </a:extLst>
                  </p:cNvPr>
                  <p:cNvSpPr/>
                  <p:nvPr/>
                </p:nvSpPr>
                <p:spPr>
                  <a:xfrm>
                    <a:off x="1015527" y="4412988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121" name="Group 120" descr="A die with the 5 face showing">
              <a:extLst>
                <a:ext uri="{FF2B5EF4-FFF2-40B4-BE49-F238E27FC236}">
                  <a16:creationId xmlns:a16="http://schemas.microsoft.com/office/drawing/2014/main" id="{37206B10-C506-3365-D153-F23EC7C76162}"/>
                </a:ext>
              </a:extLst>
            </p:cNvPr>
            <p:cNvGrpSpPr/>
            <p:nvPr/>
          </p:nvGrpSpPr>
          <p:grpSpPr>
            <a:xfrm>
              <a:off x="1978257" y="4777907"/>
              <a:ext cx="522514" cy="522514"/>
              <a:chOff x="1878654" y="4628968"/>
              <a:chExt cx="522514" cy="522514"/>
            </a:xfrm>
          </p:grpSpPr>
          <p:sp>
            <p:nvSpPr>
              <p:cNvPr id="145" name="Rounded Rectangle 144">
                <a:extLst>
                  <a:ext uri="{FF2B5EF4-FFF2-40B4-BE49-F238E27FC236}">
                    <a16:creationId xmlns:a16="http://schemas.microsoft.com/office/drawing/2014/main" id="{F071C385-AF3F-8DCD-6898-0867ED9AD4DC}"/>
                  </a:ext>
                </a:extLst>
              </p:cNvPr>
              <p:cNvSpPr/>
              <p:nvPr/>
            </p:nvSpPr>
            <p:spPr>
              <a:xfrm>
                <a:off x="1878654" y="4628968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>
                    <a:lumMod val="25000"/>
                    <a:lumOff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1656F677-5C2A-FC47-C817-8011B434178C}"/>
                  </a:ext>
                </a:extLst>
              </p:cNvPr>
              <p:cNvGrpSpPr/>
              <p:nvPr/>
            </p:nvGrpSpPr>
            <p:grpSpPr>
              <a:xfrm>
                <a:off x="1960230" y="4710733"/>
                <a:ext cx="358997" cy="358984"/>
                <a:chOff x="1445876" y="4394119"/>
                <a:chExt cx="358997" cy="358984"/>
              </a:xfrm>
            </p:grpSpPr>
            <p:grpSp>
              <p:nvGrpSpPr>
                <p:cNvPr id="147" name="Group 146">
                  <a:extLst>
                    <a:ext uri="{FF2B5EF4-FFF2-40B4-BE49-F238E27FC236}">
                      <a16:creationId xmlns:a16="http://schemas.microsoft.com/office/drawing/2014/main" id="{0B44F953-7FB0-B5B1-32B0-92DF00825058}"/>
                    </a:ext>
                  </a:extLst>
                </p:cNvPr>
                <p:cNvGrpSpPr/>
                <p:nvPr/>
              </p:nvGrpSpPr>
              <p:grpSpPr>
                <a:xfrm>
                  <a:off x="1445876" y="4394119"/>
                  <a:ext cx="358997" cy="358984"/>
                  <a:chOff x="751231" y="4411111"/>
                  <a:chExt cx="358997" cy="358984"/>
                </a:xfrm>
              </p:grpSpPr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98E56923-4850-D659-2038-0E6289D15D30}"/>
                      </a:ext>
                    </a:extLst>
                  </p:cNvPr>
                  <p:cNvGrpSpPr/>
                  <p:nvPr/>
                </p:nvGrpSpPr>
                <p:grpSpPr>
                  <a:xfrm>
                    <a:off x="751231" y="4411111"/>
                    <a:ext cx="357638" cy="95511"/>
                    <a:chOff x="750551" y="4412988"/>
                    <a:chExt cx="357638" cy="95511"/>
                  </a:xfrm>
                </p:grpSpPr>
                <p:sp>
                  <p:nvSpPr>
                    <p:cNvPr id="153" name="Oval 152">
                      <a:extLst>
                        <a:ext uri="{FF2B5EF4-FFF2-40B4-BE49-F238E27FC236}">
                          <a16:creationId xmlns:a16="http://schemas.microsoft.com/office/drawing/2014/main" id="{2AB5FC7D-475F-AEA0-6E2F-3A2818884C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0551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>
                        <a:lumMod val="25000"/>
                        <a:lumOff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4" name="Oval 153">
                      <a:extLst>
                        <a:ext uri="{FF2B5EF4-FFF2-40B4-BE49-F238E27FC236}">
                          <a16:creationId xmlns:a16="http://schemas.microsoft.com/office/drawing/2014/main" id="{2A9807B1-B703-FA2A-4E0A-34F54F623C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527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>
                        <a:lumMod val="25000"/>
                        <a:lumOff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50" name="Group 149">
                    <a:extLst>
                      <a:ext uri="{FF2B5EF4-FFF2-40B4-BE49-F238E27FC236}">
                        <a16:creationId xmlns:a16="http://schemas.microsoft.com/office/drawing/2014/main" id="{4E9EB804-9D7C-0DE9-9030-8482A2C274AF}"/>
                      </a:ext>
                    </a:extLst>
                  </p:cNvPr>
                  <p:cNvGrpSpPr/>
                  <p:nvPr/>
                </p:nvGrpSpPr>
                <p:grpSpPr>
                  <a:xfrm>
                    <a:off x="752590" y="4674584"/>
                    <a:ext cx="357638" cy="95511"/>
                    <a:chOff x="750551" y="4412988"/>
                    <a:chExt cx="357638" cy="95511"/>
                  </a:xfrm>
                </p:grpSpPr>
                <p:sp>
                  <p:nvSpPr>
                    <p:cNvPr id="151" name="Oval 150">
                      <a:extLst>
                        <a:ext uri="{FF2B5EF4-FFF2-40B4-BE49-F238E27FC236}">
                          <a16:creationId xmlns:a16="http://schemas.microsoft.com/office/drawing/2014/main" id="{F7949BAA-8403-0BF1-8C19-15EFE93D0F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0551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>
                        <a:lumMod val="25000"/>
                        <a:lumOff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Oval 151">
                      <a:extLst>
                        <a:ext uri="{FF2B5EF4-FFF2-40B4-BE49-F238E27FC236}">
                          <a16:creationId xmlns:a16="http://schemas.microsoft.com/office/drawing/2014/main" id="{A05CB4C8-3B3F-8B22-6348-E0DAC0F955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527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>
                        <a:lumMod val="25000"/>
                        <a:lumOff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0042DA8A-AF21-D763-EA94-CB3DA9328CBA}"/>
                    </a:ext>
                  </a:extLst>
                </p:cNvPr>
                <p:cNvSpPr/>
                <p:nvPr/>
              </p:nvSpPr>
              <p:spPr>
                <a:xfrm>
                  <a:off x="1579226" y="4525855"/>
                  <a:ext cx="92662" cy="95511"/>
                </a:xfrm>
                <a:prstGeom prst="ellips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2" name="Group 121" descr="A die with the 2 face showing">
              <a:extLst>
                <a:ext uri="{FF2B5EF4-FFF2-40B4-BE49-F238E27FC236}">
                  <a16:creationId xmlns:a16="http://schemas.microsoft.com/office/drawing/2014/main" id="{EA3C9382-C9CE-7282-202C-1E77BFC15523}"/>
                </a:ext>
              </a:extLst>
            </p:cNvPr>
            <p:cNvGrpSpPr/>
            <p:nvPr/>
          </p:nvGrpSpPr>
          <p:grpSpPr>
            <a:xfrm>
              <a:off x="1978257" y="4097626"/>
              <a:ext cx="522514" cy="522514"/>
              <a:chOff x="1878654" y="3948687"/>
              <a:chExt cx="522514" cy="522514"/>
            </a:xfrm>
          </p:grpSpPr>
          <p:sp>
            <p:nvSpPr>
              <p:cNvPr id="141" name="Rounded Rectangle 140">
                <a:extLst>
                  <a:ext uri="{FF2B5EF4-FFF2-40B4-BE49-F238E27FC236}">
                    <a16:creationId xmlns:a16="http://schemas.microsoft.com/office/drawing/2014/main" id="{056E3E4F-99E6-CAE8-9ECE-5D82777E040F}"/>
                  </a:ext>
                </a:extLst>
              </p:cNvPr>
              <p:cNvSpPr/>
              <p:nvPr/>
            </p:nvSpPr>
            <p:spPr>
              <a:xfrm>
                <a:off x="1878654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069DEBA5-981C-A814-2BDC-279D66917CE7}"/>
                  </a:ext>
                </a:extLst>
              </p:cNvPr>
              <p:cNvGrpSpPr/>
              <p:nvPr/>
            </p:nvGrpSpPr>
            <p:grpSpPr>
              <a:xfrm>
                <a:off x="1960230" y="4029541"/>
                <a:ext cx="356279" cy="358984"/>
                <a:chOff x="752590" y="4411111"/>
                <a:chExt cx="356279" cy="358984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F0205EEA-DB57-6724-1C05-FF4782AB2A04}"/>
                    </a:ext>
                  </a:extLst>
                </p:cNvPr>
                <p:cNvSpPr/>
                <p:nvPr/>
              </p:nvSpPr>
              <p:spPr>
                <a:xfrm>
                  <a:off x="1016207" y="4411111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F19F2E21-46ED-176D-3F55-2CC630AB8684}"/>
                    </a:ext>
                  </a:extLst>
                </p:cNvPr>
                <p:cNvSpPr/>
                <p:nvPr/>
              </p:nvSpPr>
              <p:spPr>
                <a:xfrm>
                  <a:off x="752590" y="4674584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3" name="Group 122" descr="A die with the 3 face showing">
              <a:extLst>
                <a:ext uri="{FF2B5EF4-FFF2-40B4-BE49-F238E27FC236}">
                  <a16:creationId xmlns:a16="http://schemas.microsoft.com/office/drawing/2014/main" id="{BBFC1DC9-04E0-EA07-5914-EDFC70F07D59}"/>
                </a:ext>
              </a:extLst>
            </p:cNvPr>
            <p:cNvGrpSpPr/>
            <p:nvPr/>
          </p:nvGrpSpPr>
          <p:grpSpPr>
            <a:xfrm>
              <a:off x="2673085" y="4097626"/>
              <a:ext cx="522514" cy="522514"/>
              <a:chOff x="2573482" y="3948687"/>
              <a:chExt cx="522514" cy="522514"/>
            </a:xfrm>
          </p:grpSpPr>
          <p:sp>
            <p:nvSpPr>
              <p:cNvPr id="135" name="Rounded Rectangle 134">
                <a:extLst>
                  <a:ext uri="{FF2B5EF4-FFF2-40B4-BE49-F238E27FC236}">
                    <a16:creationId xmlns:a16="http://schemas.microsoft.com/office/drawing/2014/main" id="{B5CEB6A0-8031-6D7D-D1A2-4B314DD443D5}"/>
                  </a:ext>
                </a:extLst>
              </p:cNvPr>
              <p:cNvSpPr/>
              <p:nvPr/>
            </p:nvSpPr>
            <p:spPr>
              <a:xfrm>
                <a:off x="2573482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>
                    <a:lumMod val="25000"/>
                    <a:lumOff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24534723-FAAF-A272-F1FF-63BE3435A49A}"/>
                  </a:ext>
                </a:extLst>
              </p:cNvPr>
              <p:cNvGrpSpPr/>
              <p:nvPr/>
            </p:nvGrpSpPr>
            <p:grpSpPr>
              <a:xfrm>
                <a:off x="2656599" y="4029541"/>
                <a:ext cx="356279" cy="358984"/>
                <a:chOff x="2148707" y="3712927"/>
                <a:chExt cx="356279" cy="358984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61E5D160-06F1-E744-07DA-85BCDD23408A}"/>
                    </a:ext>
                  </a:extLst>
                </p:cNvPr>
                <p:cNvGrpSpPr/>
                <p:nvPr/>
              </p:nvGrpSpPr>
              <p:grpSpPr>
                <a:xfrm>
                  <a:off x="2148707" y="3712927"/>
                  <a:ext cx="356279" cy="358984"/>
                  <a:chOff x="752590" y="4411111"/>
                  <a:chExt cx="356279" cy="358984"/>
                </a:xfrm>
              </p:grpSpPr>
              <p:sp>
                <p:nvSpPr>
                  <p:cNvPr id="139" name="Oval 138">
                    <a:extLst>
                      <a:ext uri="{FF2B5EF4-FFF2-40B4-BE49-F238E27FC236}">
                        <a16:creationId xmlns:a16="http://schemas.microsoft.com/office/drawing/2014/main" id="{61CAF7FF-6216-4219-BE94-4514DAC370C4}"/>
                      </a:ext>
                    </a:extLst>
                  </p:cNvPr>
                  <p:cNvSpPr/>
                  <p:nvPr/>
                </p:nvSpPr>
                <p:spPr>
                  <a:xfrm>
                    <a:off x="1016207" y="4411111"/>
                    <a:ext cx="92662" cy="95511"/>
                  </a:xfrm>
                  <a:prstGeom prst="ellipse">
                    <a:avLst/>
                  </a:prstGeom>
                  <a:solidFill>
                    <a:schemeClr val="tx1">
                      <a:lumMod val="25000"/>
                      <a:lumOff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0" name="Oval 139">
                    <a:extLst>
                      <a:ext uri="{FF2B5EF4-FFF2-40B4-BE49-F238E27FC236}">
                        <a16:creationId xmlns:a16="http://schemas.microsoft.com/office/drawing/2014/main" id="{6C294BCC-4425-99BB-256F-54B5B9A5D56E}"/>
                      </a:ext>
                    </a:extLst>
                  </p:cNvPr>
                  <p:cNvSpPr/>
                  <p:nvPr/>
                </p:nvSpPr>
                <p:spPr>
                  <a:xfrm>
                    <a:off x="752590" y="4674584"/>
                    <a:ext cx="92662" cy="95511"/>
                  </a:xfrm>
                  <a:prstGeom prst="ellipse">
                    <a:avLst/>
                  </a:prstGeom>
                  <a:solidFill>
                    <a:schemeClr val="tx1">
                      <a:lumMod val="25000"/>
                      <a:lumOff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6C97527A-4591-C8E5-45E4-B86F000BEB4D}"/>
                    </a:ext>
                  </a:extLst>
                </p:cNvPr>
                <p:cNvSpPr/>
                <p:nvPr/>
              </p:nvSpPr>
              <p:spPr>
                <a:xfrm>
                  <a:off x="2280698" y="3844663"/>
                  <a:ext cx="92662" cy="95511"/>
                </a:xfrm>
                <a:prstGeom prst="ellips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9" name="Group 58" descr="A die with the 6 face showing">
              <a:extLst>
                <a:ext uri="{FF2B5EF4-FFF2-40B4-BE49-F238E27FC236}">
                  <a16:creationId xmlns:a16="http://schemas.microsoft.com/office/drawing/2014/main" id="{4CE9AA94-7366-ABE0-07B3-5817DCEF2445}"/>
                </a:ext>
              </a:extLst>
            </p:cNvPr>
            <p:cNvGrpSpPr/>
            <p:nvPr/>
          </p:nvGrpSpPr>
          <p:grpSpPr>
            <a:xfrm>
              <a:off x="2673085" y="4777907"/>
              <a:ext cx="522514" cy="522514"/>
              <a:chOff x="2673085" y="4777907"/>
              <a:chExt cx="522514" cy="522514"/>
            </a:xfrm>
          </p:grpSpPr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877CF4E8-AF85-FA33-04CC-1439BD768602}"/>
                  </a:ext>
                </a:extLst>
              </p:cNvPr>
              <p:cNvGrpSpPr/>
              <p:nvPr/>
            </p:nvGrpSpPr>
            <p:grpSpPr>
              <a:xfrm>
                <a:off x="2673085" y="4777907"/>
                <a:ext cx="522514" cy="522514"/>
                <a:chOff x="2573482" y="4628968"/>
                <a:chExt cx="522514" cy="522514"/>
              </a:xfrm>
            </p:grpSpPr>
            <p:sp>
              <p:nvSpPr>
                <p:cNvPr id="125" name="Rounded Rectangle 124">
                  <a:extLst>
                    <a:ext uri="{FF2B5EF4-FFF2-40B4-BE49-F238E27FC236}">
                      <a16:creationId xmlns:a16="http://schemas.microsoft.com/office/drawing/2014/main" id="{367E3033-864F-A08E-FB55-3AF1EA3AFA33}"/>
                    </a:ext>
                  </a:extLst>
                </p:cNvPr>
                <p:cNvSpPr/>
                <p:nvPr/>
              </p:nvSpPr>
              <p:spPr>
                <a:xfrm>
                  <a:off x="2573482" y="4628968"/>
                  <a:ext cx="522514" cy="522514"/>
                </a:xfrm>
                <a:prstGeom prst="round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857871D8-A64D-FF2F-BA08-3F3923E2CCB7}"/>
                    </a:ext>
                  </a:extLst>
                </p:cNvPr>
                <p:cNvGrpSpPr/>
                <p:nvPr/>
              </p:nvGrpSpPr>
              <p:grpSpPr>
                <a:xfrm>
                  <a:off x="2653881" y="4710733"/>
                  <a:ext cx="358997" cy="358984"/>
                  <a:chOff x="1445876" y="4394119"/>
                  <a:chExt cx="358997" cy="358984"/>
                </a:xfrm>
              </p:grpSpPr>
              <p:grpSp>
                <p:nvGrpSpPr>
                  <p:cNvPr id="127" name="Group 126">
                    <a:extLst>
                      <a:ext uri="{FF2B5EF4-FFF2-40B4-BE49-F238E27FC236}">
                        <a16:creationId xmlns:a16="http://schemas.microsoft.com/office/drawing/2014/main" id="{938B3D53-D73D-9648-ABCA-A02945631DA2}"/>
                      </a:ext>
                    </a:extLst>
                  </p:cNvPr>
                  <p:cNvGrpSpPr/>
                  <p:nvPr/>
                </p:nvGrpSpPr>
                <p:grpSpPr>
                  <a:xfrm>
                    <a:off x="1445876" y="4394119"/>
                    <a:ext cx="358997" cy="358984"/>
                    <a:chOff x="751231" y="4411111"/>
                    <a:chExt cx="358997" cy="358984"/>
                  </a:xfrm>
                </p:grpSpPr>
                <p:grpSp>
                  <p:nvGrpSpPr>
                    <p:cNvPr id="129" name="Group 128">
                      <a:extLst>
                        <a:ext uri="{FF2B5EF4-FFF2-40B4-BE49-F238E27FC236}">
                          <a16:creationId xmlns:a16="http://schemas.microsoft.com/office/drawing/2014/main" id="{81F72142-6EC5-16D9-19D5-681541004F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51231" y="4411111"/>
                      <a:ext cx="357638" cy="95511"/>
                      <a:chOff x="750551" y="4412988"/>
                      <a:chExt cx="357638" cy="95511"/>
                    </a:xfrm>
                  </p:grpSpPr>
                  <p:sp>
                    <p:nvSpPr>
                      <p:cNvPr id="133" name="Oval 132">
                        <a:extLst>
                          <a:ext uri="{FF2B5EF4-FFF2-40B4-BE49-F238E27FC236}">
                            <a16:creationId xmlns:a16="http://schemas.microsoft.com/office/drawing/2014/main" id="{3AA27A49-8782-C69E-9FCB-F5EF4D5A50A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0551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4" name="Oval 133">
                        <a:extLst>
                          <a:ext uri="{FF2B5EF4-FFF2-40B4-BE49-F238E27FC236}">
                            <a16:creationId xmlns:a16="http://schemas.microsoft.com/office/drawing/2014/main" id="{76BE46B7-5F36-FD42-2EB8-8D9E071908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5527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30" name="Group 129">
                      <a:extLst>
                        <a:ext uri="{FF2B5EF4-FFF2-40B4-BE49-F238E27FC236}">
                          <a16:creationId xmlns:a16="http://schemas.microsoft.com/office/drawing/2014/main" id="{378260B1-6EC5-160D-8DC8-73A40CBF949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52590" y="4674584"/>
                      <a:ext cx="357638" cy="95511"/>
                      <a:chOff x="750551" y="4412988"/>
                      <a:chExt cx="357638" cy="95511"/>
                    </a:xfrm>
                  </p:grpSpPr>
                  <p:sp>
                    <p:nvSpPr>
                      <p:cNvPr id="131" name="Oval 130">
                        <a:extLst>
                          <a:ext uri="{FF2B5EF4-FFF2-40B4-BE49-F238E27FC236}">
                            <a16:creationId xmlns:a16="http://schemas.microsoft.com/office/drawing/2014/main" id="{1A8AB71D-7CB6-41C0-D0BC-A96579A421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0551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2" name="Oval 131">
                        <a:extLst>
                          <a:ext uri="{FF2B5EF4-FFF2-40B4-BE49-F238E27FC236}">
                            <a16:creationId xmlns:a16="http://schemas.microsoft.com/office/drawing/2014/main" id="{26B50AD9-072E-F6C8-9275-AB9D3906CF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5527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128" name="Oval 127">
                    <a:extLst>
                      <a:ext uri="{FF2B5EF4-FFF2-40B4-BE49-F238E27FC236}">
                        <a16:creationId xmlns:a16="http://schemas.microsoft.com/office/drawing/2014/main" id="{382645E7-2ABB-D73A-620F-879CAB0BB381}"/>
                      </a:ext>
                    </a:extLst>
                  </p:cNvPr>
                  <p:cNvSpPr/>
                  <p:nvPr/>
                </p:nvSpPr>
                <p:spPr>
                  <a:xfrm>
                    <a:off x="1445876" y="4525855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0BD77BAF-DD43-3AAC-9ABB-8F1E942D864C}"/>
                  </a:ext>
                </a:extLst>
              </p:cNvPr>
              <p:cNvSpPr/>
              <p:nvPr/>
            </p:nvSpPr>
            <p:spPr>
              <a:xfrm>
                <a:off x="3018460" y="4991408"/>
                <a:ext cx="92662" cy="9551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Rounded Rectangle 117">
              <a:extLst>
                <a:ext uri="{FF2B5EF4-FFF2-40B4-BE49-F238E27FC236}">
                  <a16:creationId xmlns:a16="http://schemas.microsoft.com/office/drawing/2014/main" id="{C0ADCC4C-24CF-D183-E22B-3011AEBC6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93099" y="3475494"/>
              <a:ext cx="2486025" cy="2470638"/>
            </a:xfrm>
            <a:prstGeom prst="roundRect">
              <a:avLst>
                <a:gd name="adj" fmla="val 6267"/>
              </a:avLst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01ECEF9E-9E42-A43F-4641-C06754E82164}"/>
                    </a:ext>
                  </a:extLst>
                </p:cNvPr>
                <p:cNvSpPr txBox="1"/>
                <p:nvPr/>
              </p:nvSpPr>
              <p:spPr>
                <a:xfrm>
                  <a:off x="2071234" y="3547712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01ECEF9E-9E42-A43F-4641-C06754E821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71234" y="3547712"/>
                  <a:ext cx="336952" cy="497059"/>
                </a:xfrm>
                <a:prstGeom prst="rect">
                  <a:avLst/>
                </a:prstGeom>
                <a:blipFill>
                  <a:blip r:embed="rId3"/>
                  <a:stretch>
                    <a:fillRect b="-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535392BC-CAE7-A49B-659F-68C029FB80D8}"/>
                    </a:ext>
                  </a:extLst>
                </p:cNvPr>
                <p:cNvSpPr txBox="1"/>
                <p:nvPr/>
              </p:nvSpPr>
              <p:spPr>
                <a:xfrm>
                  <a:off x="2763110" y="5382185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535392BC-CAE7-A49B-659F-68C029FB80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63110" y="5382185"/>
                  <a:ext cx="336952" cy="497059"/>
                </a:xfrm>
                <a:prstGeom prst="rect">
                  <a:avLst/>
                </a:prstGeom>
                <a:blipFill>
                  <a:blip r:embed="rId4"/>
                  <a:stretch>
                    <a:fillRect b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982283DE-7EF6-9C42-8513-7B5A1C70ED74}"/>
                    </a:ext>
                  </a:extLst>
                </p:cNvPr>
                <p:cNvSpPr txBox="1"/>
                <p:nvPr/>
              </p:nvSpPr>
              <p:spPr>
                <a:xfrm>
                  <a:off x="1376210" y="5382185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982283DE-7EF6-9C42-8513-7B5A1C70ED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6210" y="5382185"/>
                  <a:ext cx="336952" cy="497059"/>
                </a:xfrm>
                <a:prstGeom prst="rect">
                  <a:avLst/>
                </a:prstGeom>
                <a:blipFill>
                  <a:blip r:embed="rId5"/>
                  <a:stretch>
                    <a:fillRect b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8B24CA2D-93A3-5095-24BF-6C6D6EB287C5}"/>
                    </a:ext>
                  </a:extLst>
                </p:cNvPr>
                <p:cNvSpPr txBox="1"/>
                <p:nvPr/>
              </p:nvSpPr>
              <p:spPr>
                <a:xfrm>
                  <a:off x="1647384" y="6042634"/>
                  <a:ext cx="1202445" cy="4956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Even</m:t>
                            </m:r>
                          </m:e>
                        </m:d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1400" dirty="0"/>
                </a:p>
              </p:txBody>
            </p:sp>
          </mc:Choice>
          <mc:Fallback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8B24CA2D-93A3-5095-24BF-6C6D6EB287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7384" y="6042634"/>
                  <a:ext cx="1202445" cy="49564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3A15C6F-4BF1-2B36-32D6-506B0E7D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712875" y="3475494"/>
            <a:ext cx="2486025" cy="3067465"/>
            <a:chOff x="8712875" y="3475494"/>
            <a:chExt cx="2486025" cy="3067465"/>
          </a:xfrm>
        </p:grpSpPr>
        <p:grpSp>
          <p:nvGrpSpPr>
            <p:cNvPr id="10" name="Group 9" descr="A die with the 1 face showing">
              <a:extLst>
                <a:ext uri="{FF2B5EF4-FFF2-40B4-BE49-F238E27FC236}">
                  <a16:creationId xmlns:a16="http://schemas.microsoft.com/office/drawing/2014/main" id="{683885B7-0FF8-E987-45D4-C37CFDB36080}"/>
                </a:ext>
              </a:extLst>
            </p:cNvPr>
            <p:cNvGrpSpPr/>
            <p:nvPr/>
          </p:nvGrpSpPr>
          <p:grpSpPr>
            <a:xfrm>
              <a:off x="9003205" y="4097626"/>
              <a:ext cx="522514" cy="522514"/>
              <a:chOff x="1183826" y="3948687"/>
              <a:chExt cx="522514" cy="522514"/>
            </a:xfrm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02D7CA9B-4BEA-697E-C297-2E7D674613A0}"/>
                  </a:ext>
                </a:extLst>
              </p:cNvPr>
              <p:cNvSpPr/>
              <p:nvPr/>
            </p:nvSpPr>
            <p:spPr>
              <a:xfrm>
                <a:off x="1183826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4B5CF0ED-F9CB-870F-FFA0-8C8F34DFDD7C}"/>
                  </a:ext>
                </a:extLst>
              </p:cNvPr>
              <p:cNvSpPr/>
              <p:nvPr/>
            </p:nvSpPr>
            <p:spPr>
              <a:xfrm>
                <a:off x="1402767" y="4161278"/>
                <a:ext cx="92662" cy="9551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 descr="A die with the 4 face showing">
              <a:extLst>
                <a:ext uri="{FF2B5EF4-FFF2-40B4-BE49-F238E27FC236}">
                  <a16:creationId xmlns:a16="http://schemas.microsoft.com/office/drawing/2014/main" id="{6BE9CF49-8661-B850-5DE6-FFC665B2C936}"/>
                </a:ext>
              </a:extLst>
            </p:cNvPr>
            <p:cNvGrpSpPr/>
            <p:nvPr/>
          </p:nvGrpSpPr>
          <p:grpSpPr>
            <a:xfrm>
              <a:off x="9003205" y="4794899"/>
              <a:ext cx="522514" cy="522514"/>
              <a:chOff x="1183826" y="4645960"/>
              <a:chExt cx="522514" cy="522514"/>
            </a:xfrm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0D68E895-23AE-DDB5-71D3-F471F100AB12}"/>
                  </a:ext>
                </a:extLst>
              </p:cNvPr>
              <p:cNvSpPr/>
              <p:nvPr/>
            </p:nvSpPr>
            <p:spPr>
              <a:xfrm>
                <a:off x="1183826" y="4645960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>
                    <a:lumMod val="25000"/>
                    <a:lumOff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726B3C2E-E02E-67F1-7B72-50F43D2C5112}"/>
                  </a:ext>
                </a:extLst>
              </p:cNvPr>
              <p:cNvGrpSpPr/>
              <p:nvPr/>
            </p:nvGrpSpPr>
            <p:grpSpPr>
              <a:xfrm>
                <a:off x="1265585" y="4727725"/>
                <a:ext cx="358997" cy="358984"/>
                <a:chOff x="751231" y="4411111"/>
                <a:chExt cx="358997" cy="358984"/>
              </a:xfrm>
            </p:grpSpPr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2D03D0D5-D3BC-E710-8866-760C4A717343}"/>
                    </a:ext>
                  </a:extLst>
                </p:cNvPr>
                <p:cNvGrpSpPr/>
                <p:nvPr/>
              </p:nvGrpSpPr>
              <p:grpSpPr>
                <a:xfrm>
                  <a:off x="751231" y="4411111"/>
                  <a:ext cx="357638" cy="95511"/>
                  <a:chOff x="750551" y="4412988"/>
                  <a:chExt cx="357638" cy="95511"/>
                </a:xfrm>
              </p:grpSpPr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6A0FBD1E-4ED1-C266-30BD-F075D305FB38}"/>
                      </a:ext>
                    </a:extLst>
                  </p:cNvPr>
                  <p:cNvSpPr/>
                  <p:nvPr/>
                </p:nvSpPr>
                <p:spPr>
                  <a:xfrm>
                    <a:off x="750551" y="4412988"/>
                    <a:ext cx="92662" cy="95511"/>
                  </a:xfrm>
                  <a:prstGeom prst="ellipse">
                    <a:avLst/>
                  </a:prstGeom>
                  <a:solidFill>
                    <a:schemeClr val="tx1">
                      <a:lumMod val="25000"/>
                      <a:lumOff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Oval 52">
                    <a:extLst>
                      <a:ext uri="{FF2B5EF4-FFF2-40B4-BE49-F238E27FC236}">
                        <a16:creationId xmlns:a16="http://schemas.microsoft.com/office/drawing/2014/main" id="{D35BF06A-60E8-EB44-0037-02B230A0E0D2}"/>
                      </a:ext>
                    </a:extLst>
                  </p:cNvPr>
                  <p:cNvSpPr/>
                  <p:nvPr/>
                </p:nvSpPr>
                <p:spPr>
                  <a:xfrm>
                    <a:off x="1015527" y="4412988"/>
                    <a:ext cx="92662" cy="95511"/>
                  </a:xfrm>
                  <a:prstGeom prst="ellipse">
                    <a:avLst/>
                  </a:prstGeom>
                  <a:solidFill>
                    <a:schemeClr val="tx1">
                      <a:lumMod val="25000"/>
                      <a:lumOff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1580752D-5118-235E-77A0-6759725BFB18}"/>
                    </a:ext>
                  </a:extLst>
                </p:cNvPr>
                <p:cNvGrpSpPr/>
                <p:nvPr/>
              </p:nvGrpSpPr>
              <p:grpSpPr>
                <a:xfrm>
                  <a:off x="752590" y="4674584"/>
                  <a:ext cx="357638" cy="95511"/>
                  <a:chOff x="750551" y="4412988"/>
                  <a:chExt cx="357638" cy="95511"/>
                </a:xfrm>
              </p:grpSpPr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2AB21455-07F9-EA17-5B71-8EBC4743DF0F}"/>
                      </a:ext>
                    </a:extLst>
                  </p:cNvPr>
                  <p:cNvSpPr/>
                  <p:nvPr/>
                </p:nvSpPr>
                <p:spPr>
                  <a:xfrm>
                    <a:off x="750551" y="4412988"/>
                    <a:ext cx="92662" cy="95511"/>
                  </a:xfrm>
                  <a:prstGeom prst="ellipse">
                    <a:avLst/>
                  </a:prstGeom>
                  <a:solidFill>
                    <a:schemeClr val="tx1">
                      <a:lumMod val="25000"/>
                      <a:lumOff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Oval 50">
                    <a:extLst>
                      <a:ext uri="{FF2B5EF4-FFF2-40B4-BE49-F238E27FC236}">
                        <a16:creationId xmlns:a16="http://schemas.microsoft.com/office/drawing/2014/main" id="{1F510B84-419E-AB4B-BFF2-A33D2AA72C68}"/>
                      </a:ext>
                    </a:extLst>
                  </p:cNvPr>
                  <p:cNvSpPr/>
                  <p:nvPr/>
                </p:nvSpPr>
                <p:spPr>
                  <a:xfrm>
                    <a:off x="1015527" y="4412988"/>
                    <a:ext cx="92662" cy="95511"/>
                  </a:xfrm>
                  <a:prstGeom prst="ellipse">
                    <a:avLst/>
                  </a:prstGeom>
                  <a:solidFill>
                    <a:schemeClr val="tx1">
                      <a:lumMod val="25000"/>
                      <a:lumOff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12" name="Group 11" descr="A die with the 5 face showing">
              <a:extLst>
                <a:ext uri="{FF2B5EF4-FFF2-40B4-BE49-F238E27FC236}">
                  <a16:creationId xmlns:a16="http://schemas.microsoft.com/office/drawing/2014/main" id="{C657D29D-0AF3-CCB3-EEFC-185C645BEA3E}"/>
                </a:ext>
              </a:extLst>
            </p:cNvPr>
            <p:cNvGrpSpPr/>
            <p:nvPr/>
          </p:nvGrpSpPr>
          <p:grpSpPr>
            <a:xfrm>
              <a:off x="9698033" y="4777907"/>
              <a:ext cx="522514" cy="522514"/>
              <a:chOff x="1878654" y="4628968"/>
              <a:chExt cx="522514" cy="522514"/>
            </a:xfrm>
          </p:grpSpPr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30E53C20-3C69-22C0-4E3F-F95F349BA1D8}"/>
                  </a:ext>
                </a:extLst>
              </p:cNvPr>
              <p:cNvSpPr/>
              <p:nvPr/>
            </p:nvSpPr>
            <p:spPr>
              <a:xfrm>
                <a:off x="1878654" y="4628968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C9ACEC4-0E0B-52AD-F82B-354C0C936477}"/>
                  </a:ext>
                </a:extLst>
              </p:cNvPr>
              <p:cNvGrpSpPr/>
              <p:nvPr/>
            </p:nvGrpSpPr>
            <p:grpSpPr>
              <a:xfrm>
                <a:off x="1960230" y="4710733"/>
                <a:ext cx="358997" cy="358984"/>
                <a:chOff x="1445876" y="4394119"/>
                <a:chExt cx="358997" cy="358984"/>
              </a:xfrm>
            </p:grpSpPr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1FE1F8E2-1770-8A6B-F9E7-665515BB996C}"/>
                    </a:ext>
                  </a:extLst>
                </p:cNvPr>
                <p:cNvGrpSpPr/>
                <p:nvPr/>
              </p:nvGrpSpPr>
              <p:grpSpPr>
                <a:xfrm>
                  <a:off x="1445876" y="4394119"/>
                  <a:ext cx="358997" cy="358984"/>
                  <a:chOff x="751231" y="4411111"/>
                  <a:chExt cx="358997" cy="358984"/>
                </a:xfrm>
              </p:grpSpPr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23D4FDCE-44E5-91E6-620A-A3848EB88724}"/>
                      </a:ext>
                    </a:extLst>
                  </p:cNvPr>
                  <p:cNvGrpSpPr/>
                  <p:nvPr/>
                </p:nvGrpSpPr>
                <p:grpSpPr>
                  <a:xfrm>
                    <a:off x="751231" y="4411111"/>
                    <a:ext cx="357638" cy="95511"/>
                    <a:chOff x="750551" y="4412988"/>
                    <a:chExt cx="357638" cy="95511"/>
                  </a:xfrm>
                </p:grpSpPr>
                <p:sp>
                  <p:nvSpPr>
                    <p:cNvPr id="44" name="Oval 43">
                      <a:extLst>
                        <a:ext uri="{FF2B5EF4-FFF2-40B4-BE49-F238E27FC236}">
                          <a16:creationId xmlns:a16="http://schemas.microsoft.com/office/drawing/2014/main" id="{37F0DA50-89CA-BC80-364B-241D1269EA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0551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" name="Oval 44">
                      <a:extLst>
                        <a:ext uri="{FF2B5EF4-FFF2-40B4-BE49-F238E27FC236}">
                          <a16:creationId xmlns:a16="http://schemas.microsoft.com/office/drawing/2014/main" id="{A1530845-E3A2-0BE8-8C33-03F517E489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527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1" name="Group 40">
                    <a:extLst>
                      <a:ext uri="{FF2B5EF4-FFF2-40B4-BE49-F238E27FC236}">
                        <a16:creationId xmlns:a16="http://schemas.microsoft.com/office/drawing/2014/main" id="{994E7435-9CAE-E8F8-E83B-28401948257E}"/>
                      </a:ext>
                    </a:extLst>
                  </p:cNvPr>
                  <p:cNvGrpSpPr/>
                  <p:nvPr/>
                </p:nvGrpSpPr>
                <p:grpSpPr>
                  <a:xfrm>
                    <a:off x="752590" y="4674584"/>
                    <a:ext cx="357638" cy="95511"/>
                    <a:chOff x="750551" y="4412988"/>
                    <a:chExt cx="357638" cy="95511"/>
                  </a:xfrm>
                </p:grpSpPr>
                <p:sp>
                  <p:nvSpPr>
                    <p:cNvPr id="42" name="Oval 41">
                      <a:extLst>
                        <a:ext uri="{FF2B5EF4-FFF2-40B4-BE49-F238E27FC236}">
                          <a16:creationId xmlns:a16="http://schemas.microsoft.com/office/drawing/2014/main" id="{8AE682C9-2D98-3B8A-54CE-A11469F9F5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0551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3" name="Oval 42">
                      <a:extLst>
                        <a:ext uri="{FF2B5EF4-FFF2-40B4-BE49-F238E27FC236}">
                          <a16:creationId xmlns:a16="http://schemas.microsoft.com/office/drawing/2014/main" id="{1E56E367-16B5-3BCE-34E6-15E842CC6C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527" y="4412988"/>
                      <a:ext cx="92662" cy="95511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05C85F83-5229-4914-D5A3-5B5BFC6875B9}"/>
                    </a:ext>
                  </a:extLst>
                </p:cNvPr>
                <p:cNvSpPr/>
                <p:nvPr/>
              </p:nvSpPr>
              <p:spPr>
                <a:xfrm>
                  <a:off x="1579226" y="4525855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3" name="Group 12" descr="A die with the 2 face showing">
              <a:extLst>
                <a:ext uri="{FF2B5EF4-FFF2-40B4-BE49-F238E27FC236}">
                  <a16:creationId xmlns:a16="http://schemas.microsoft.com/office/drawing/2014/main" id="{79E6E482-B922-7E31-DD8E-0A0FDC77FB02}"/>
                </a:ext>
              </a:extLst>
            </p:cNvPr>
            <p:cNvGrpSpPr/>
            <p:nvPr/>
          </p:nvGrpSpPr>
          <p:grpSpPr>
            <a:xfrm>
              <a:off x="9698033" y="4097626"/>
              <a:ext cx="522514" cy="522514"/>
              <a:chOff x="1878654" y="3948687"/>
              <a:chExt cx="522514" cy="522514"/>
            </a:xfrm>
          </p:grpSpPr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A6437AAD-AEC5-4A11-E677-71E6F84D6B86}"/>
                  </a:ext>
                </a:extLst>
              </p:cNvPr>
              <p:cNvSpPr/>
              <p:nvPr/>
            </p:nvSpPr>
            <p:spPr>
              <a:xfrm>
                <a:off x="1878654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>
                    <a:lumMod val="25000"/>
                    <a:lumOff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1A1FE809-67E2-F120-675C-4DE2CA9B314C}"/>
                  </a:ext>
                </a:extLst>
              </p:cNvPr>
              <p:cNvGrpSpPr/>
              <p:nvPr/>
            </p:nvGrpSpPr>
            <p:grpSpPr>
              <a:xfrm>
                <a:off x="1960230" y="4029541"/>
                <a:ext cx="356279" cy="358984"/>
                <a:chOff x="752590" y="4411111"/>
                <a:chExt cx="356279" cy="358984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5183D2D8-B657-5873-378B-2CBA39B928F8}"/>
                    </a:ext>
                  </a:extLst>
                </p:cNvPr>
                <p:cNvSpPr/>
                <p:nvPr/>
              </p:nvSpPr>
              <p:spPr>
                <a:xfrm>
                  <a:off x="1016207" y="4411111"/>
                  <a:ext cx="92662" cy="95511"/>
                </a:xfrm>
                <a:prstGeom prst="ellips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172DE030-C560-270F-567A-A6436630F77C}"/>
                    </a:ext>
                  </a:extLst>
                </p:cNvPr>
                <p:cNvSpPr/>
                <p:nvPr/>
              </p:nvSpPr>
              <p:spPr>
                <a:xfrm>
                  <a:off x="752590" y="4674584"/>
                  <a:ext cx="92662" cy="95511"/>
                </a:xfrm>
                <a:prstGeom prst="ellips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4" name="Group 13" descr="A die with the 3 face showing">
              <a:extLst>
                <a:ext uri="{FF2B5EF4-FFF2-40B4-BE49-F238E27FC236}">
                  <a16:creationId xmlns:a16="http://schemas.microsoft.com/office/drawing/2014/main" id="{584B24B3-83CE-29D6-A79B-02E87AEAEA57}"/>
                </a:ext>
              </a:extLst>
            </p:cNvPr>
            <p:cNvGrpSpPr/>
            <p:nvPr/>
          </p:nvGrpSpPr>
          <p:grpSpPr>
            <a:xfrm>
              <a:off x="10392861" y="4097626"/>
              <a:ext cx="522514" cy="522514"/>
              <a:chOff x="2573482" y="3948687"/>
              <a:chExt cx="522514" cy="522514"/>
            </a:xfrm>
          </p:grpSpPr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1127A307-161B-56CB-0054-FED7322499B8}"/>
                  </a:ext>
                </a:extLst>
              </p:cNvPr>
              <p:cNvSpPr/>
              <p:nvPr/>
            </p:nvSpPr>
            <p:spPr>
              <a:xfrm>
                <a:off x="2573482" y="3948687"/>
                <a:ext cx="522514" cy="52251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DE15B9B-3247-D803-FA31-28C8B1D1901B}"/>
                  </a:ext>
                </a:extLst>
              </p:cNvPr>
              <p:cNvGrpSpPr/>
              <p:nvPr/>
            </p:nvGrpSpPr>
            <p:grpSpPr>
              <a:xfrm>
                <a:off x="2656599" y="4029541"/>
                <a:ext cx="356279" cy="358984"/>
                <a:chOff x="2148707" y="3712927"/>
                <a:chExt cx="356279" cy="358984"/>
              </a:xfrm>
            </p:grpSpPr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EFC3E5CB-4688-5483-4270-117890B9073B}"/>
                    </a:ext>
                  </a:extLst>
                </p:cNvPr>
                <p:cNvGrpSpPr/>
                <p:nvPr/>
              </p:nvGrpSpPr>
              <p:grpSpPr>
                <a:xfrm>
                  <a:off x="2148707" y="3712927"/>
                  <a:ext cx="356279" cy="358984"/>
                  <a:chOff x="752590" y="4411111"/>
                  <a:chExt cx="356279" cy="358984"/>
                </a:xfrm>
              </p:grpSpPr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6F2A10A2-622E-1F30-BA82-216BCF53EC35}"/>
                      </a:ext>
                    </a:extLst>
                  </p:cNvPr>
                  <p:cNvSpPr/>
                  <p:nvPr/>
                </p:nvSpPr>
                <p:spPr>
                  <a:xfrm>
                    <a:off x="1016207" y="4411111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Oval 30">
                    <a:extLst>
                      <a:ext uri="{FF2B5EF4-FFF2-40B4-BE49-F238E27FC236}">
                        <a16:creationId xmlns:a16="http://schemas.microsoft.com/office/drawing/2014/main" id="{E3BEFC0A-07A2-9AB1-21AA-4B0C200CE3FA}"/>
                      </a:ext>
                    </a:extLst>
                  </p:cNvPr>
                  <p:cNvSpPr/>
                  <p:nvPr/>
                </p:nvSpPr>
                <p:spPr>
                  <a:xfrm>
                    <a:off x="752590" y="4674584"/>
                    <a:ext cx="92662" cy="95511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57140F0E-11D4-26DA-7334-7464C76F4743}"/>
                    </a:ext>
                  </a:extLst>
                </p:cNvPr>
                <p:cNvSpPr/>
                <p:nvPr/>
              </p:nvSpPr>
              <p:spPr>
                <a:xfrm>
                  <a:off x="2280698" y="3844663"/>
                  <a:ext cx="92662" cy="95511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7" name="Group 56" descr="A die with the 6 face showing">
              <a:extLst>
                <a:ext uri="{FF2B5EF4-FFF2-40B4-BE49-F238E27FC236}">
                  <a16:creationId xmlns:a16="http://schemas.microsoft.com/office/drawing/2014/main" id="{EAA1E393-1C2C-8150-DD1F-6E0583B61825}"/>
                </a:ext>
              </a:extLst>
            </p:cNvPr>
            <p:cNvGrpSpPr/>
            <p:nvPr/>
          </p:nvGrpSpPr>
          <p:grpSpPr>
            <a:xfrm>
              <a:off x="10392861" y="4777907"/>
              <a:ext cx="522514" cy="522514"/>
              <a:chOff x="10392861" y="4777907"/>
              <a:chExt cx="522514" cy="522514"/>
            </a:xfrm>
          </p:grpSpPr>
          <p:grpSp>
            <p:nvGrpSpPr>
              <p:cNvPr id="15" name="Group 14" descr="A die with the 6 face showing">
                <a:extLst>
                  <a:ext uri="{FF2B5EF4-FFF2-40B4-BE49-F238E27FC236}">
                    <a16:creationId xmlns:a16="http://schemas.microsoft.com/office/drawing/2014/main" id="{E0E80EC3-654F-DC3C-E74A-B6F96D2D807D}"/>
                  </a:ext>
                </a:extLst>
              </p:cNvPr>
              <p:cNvGrpSpPr/>
              <p:nvPr/>
            </p:nvGrpSpPr>
            <p:grpSpPr>
              <a:xfrm>
                <a:off x="10392861" y="4777907"/>
                <a:ext cx="522514" cy="522514"/>
                <a:chOff x="2573482" y="4628968"/>
                <a:chExt cx="522514" cy="522514"/>
              </a:xfrm>
            </p:grpSpPr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BE0549DD-0FF1-FD5F-4D42-9C091CFE9188}"/>
                    </a:ext>
                  </a:extLst>
                </p:cNvPr>
                <p:cNvSpPr/>
                <p:nvPr/>
              </p:nvSpPr>
              <p:spPr>
                <a:xfrm>
                  <a:off x="2573482" y="4628968"/>
                  <a:ext cx="522514" cy="522514"/>
                </a:xfrm>
                <a:prstGeom prst="roundRect">
                  <a:avLst/>
                </a:prstGeom>
                <a:noFill/>
                <a:ln w="38100">
                  <a:solidFill>
                    <a:schemeClr val="tx1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92FBB59D-3073-A2C6-0C76-A18A9D524CB4}"/>
                    </a:ext>
                  </a:extLst>
                </p:cNvPr>
                <p:cNvGrpSpPr/>
                <p:nvPr/>
              </p:nvGrpSpPr>
              <p:grpSpPr>
                <a:xfrm>
                  <a:off x="2653881" y="4710733"/>
                  <a:ext cx="358997" cy="358984"/>
                  <a:chOff x="1445876" y="4394119"/>
                  <a:chExt cx="358997" cy="358984"/>
                </a:xfrm>
              </p:grpSpPr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6E7CABD7-1D08-49F2-3E67-91BB6EF6AD73}"/>
                      </a:ext>
                    </a:extLst>
                  </p:cNvPr>
                  <p:cNvGrpSpPr/>
                  <p:nvPr/>
                </p:nvGrpSpPr>
                <p:grpSpPr>
                  <a:xfrm>
                    <a:off x="1445876" y="4394119"/>
                    <a:ext cx="358997" cy="358984"/>
                    <a:chOff x="751231" y="4411111"/>
                    <a:chExt cx="358997" cy="358984"/>
                  </a:xfrm>
                </p:grpSpPr>
                <p:grpSp>
                  <p:nvGrpSpPr>
                    <p:cNvPr id="20" name="Group 19">
                      <a:extLst>
                        <a:ext uri="{FF2B5EF4-FFF2-40B4-BE49-F238E27FC236}">
                          <a16:creationId xmlns:a16="http://schemas.microsoft.com/office/drawing/2014/main" id="{DA3A3923-3CF4-8125-F344-8ACFB560F0F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51231" y="4411111"/>
                      <a:ext cx="357638" cy="95511"/>
                      <a:chOff x="750551" y="4412988"/>
                      <a:chExt cx="357638" cy="95511"/>
                    </a:xfrm>
                  </p:grpSpPr>
                  <p:sp>
                    <p:nvSpPr>
                      <p:cNvPr id="24" name="Oval 23">
                        <a:extLst>
                          <a:ext uri="{FF2B5EF4-FFF2-40B4-BE49-F238E27FC236}">
                            <a16:creationId xmlns:a16="http://schemas.microsoft.com/office/drawing/2014/main" id="{CEE7B470-5853-C6B0-17C7-DED603ACA5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0551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5" name="Oval 24">
                        <a:extLst>
                          <a:ext uri="{FF2B5EF4-FFF2-40B4-BE49-F238E27FC236}">
                            <a16:creationId xmlns:a16="http://schemas.microsoft.com/office/drawing/2014/main" id="{41120383-DAC1-DA10-5B43-F977634825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5527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21" name="Group 20">
                      <a:extLst>
                        <a:ext uri="{FF2B5EF4-FFF2-40B4-BE49-F238E27FC236}">
                          <a16:creationId xmlns:a16="http://schemas.microsoft.com/office/drawing/2014/main" id="{CB322E38-06E8-11EB-BBFA-A00F6338BE1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52590" y="4674584"/>
                      <a:ext cx="357638" cy="95511"/>
                      <a:chOff x="750551" y="4412988"/>
                      <a:chExt cx="357638" cy="95511"/>
                    </a:xfrm>
                  </p:grpSpPr>
                  <p:sp>
                    <p:nvSpPr>
                      <p:cNvPr id="22" name="Oval 21">
                        <a:extLst>
                          <a:ext uri="{FF2B5EF4-FFF2-40B4-BE49-F238E27FC236}">
                            <a16:creationId xmlns:a16="http://schemas.microsoft.com/office/drawing/2014/main" id="{4B42B7B1-E105-573C-A972-CAFC1A0889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0551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3" name="Oval 22">
                        <a:extLst>
                          <a:ext uri="{FF2B5EF4-FFF2-40B4-BE49-F238E27FC236}">
                            <a16:creationId xmlns:a16="http://schemas.microsoft.com/office/drawing/2014/main" id="{AF873FE2-B0DB-43B7-3316-520419FE6A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5527" y="4412988"/>
                        <a:ext cx="92662" cy="9551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51128E9E-E9EB-E3BF-C524-7611DEE28D0B}"/>
                      </a:ext>
                    </a:extLst>
                  </p:cNvPr>
                  <p:cNvSpPr/>
                  <p:nvPr/>
                </p:nvSpPr>
                <p:spPr>
                  <a:xfrm>
                    <a:off x="1445876" y="4525855"/>
                    <a:ext cx="92662" cy="95511"/>
                  </a:xfrm>
                  <a:prstGeom prst="ellipse">
                    <a:avLst/>
                  </a:prstGeom>
                  <a:solidFill>
                    <a:schemeClr val="tx1">
                      <a:lumMod val="25000"/>
                      <a:lumOff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46F3F8A-B150-9E31-E2BB-90FA2CB1D426}"/>
                  </a:ext>
                </a:extLst>
              </p:cNvPr>
              <p:cNvSpPr/>
              <p:nvPr/>
            </p:nvSpPr>
            <p:spPr>
              <a:xfrm>
                <a:off x="10738236" y="4991408"/>
                <a:ext cx="92662" cy="95511"/>
              </a:xfrm>
              <a:prstGeom prst="ellipse">
                <a:avLst/>
              </a:prstGeom>
              <a:solidFill>
                <a:schemeClr val="tx1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E1B1FBCB-F8E1-6A26-0409-14623121A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712875" y="3475494"/>
              <a:ext cx="2486025" cy="2470638"/>
            </a:xfrm>
            <a:prstGeom prst="roundRect">
              <a:avLst>
                <a:gd name="adj" fmla="val 6267"/>
              </a:avLst>
            </a:prstGeom>
            <a:noFill/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76A9D8A2-3864-28AD-05DB-A5A70251FE69}"/>
                    </a:ext>
                  </a:extLst>
                </p:cNvPr>
                <p:cNvSpPr txBox="1"/>
                <p:nvPr/>
              </p:nvSpPr>
              <p:spPr>
                <a:xfrm>
                  <a:off x="9095986" y="3538031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76A9D8A2-3864-28AD-05DB-A5A70251FE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95986" y="3538031"/>
                  <a:ext cx="336952" cy="497059"/>
                </a:xfrm>
                <a:prstGeom prst="rect">
                  <a:avLst/>
                </a:prstGeom>
                <a:blipFill>
                  <a:blip r:embed="rId7"/>
                  <a:stretch>
                    <a:fillRect b="-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BEA51E2C-B69B-65BA-A01E-155067E51630}"/>
                    </a:ext>
                  </a:extLst>
                </p:cNvPr>
                <p:cNvSpPr txBox="1"/>
                <p:nvPr/>
              </p:nvSpPr>
              <p:spPr>
                <a:xfrm>
                  <a:off x="10485642" y="3543637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BEA51E2C-B69B-65BA-A01E-155067E516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85642" y="3543637"/>
                  <a:ext cx="336952" cy="497059"/>
                </a:xfrm>
                <a:prstGeom prst="rect">
                  <a:avLst/>
                </a:prstGeom>
                <a:blipFill>
                  <a:blip r:embed="rId8"/>
                  <a:stretch>
                    <a:fillRect b="-243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EA2E78A9-F483-7468-CED3-1280470BF6B2}"/>
                    </a:ext>
                  </a:extLst>
                </p:cNvPr>
                <p:cNvSpPr txBox="1"/>
                <p:nvPr/>
              </p:nvSpPr>
              <p:spPr>
                <a:xfrm>
                  <a:off x="9787411" y="5382186"/>
                  <a:ext cx="336952" cy="4970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400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EA2E78A9-F483-7468-CED3-1280470BF6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7411" y="5382186"/>
                  <a:ext cx="336952" cy="497059"/>
                </a:xfrm>
                <a:prstGeom prst="rect">
                  <a:avLst/>
                </a:prstGeom>
                <a:blipFill>
                  <a:blip r:embed="rId9"/>
                  <a:stretch>
                    <a:fillRect b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06AC2135-ED77-EC1B-01B5-7FC0A36BE034}"/>
                    </a:ext>
                  </a:extLst>
                </p:cNvPr>
                <p:cNvSpPr txBox="1"/>
                <p:nvPr/>
              </p:nvSpPr>
              <p:spPr>
                <a:xfrm>
                  <a:off x="9383406" y="6047310"/>
                  <a:ext cx="1143133" cy="4956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Odd</m:t>
                            </m:r>
                          </m:e>
                        </m:d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1400" dirty="0"/>
                </a:p>
              </p:txBody>
            </p:sp>
          </mc:Choice>
          <mc:Fallback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06AC2135-ED77-EC1B-01B5-7FC0A36BE0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83406" y="6047310"/>
                  <a:ext cx="1143133" cy="495649"/>
                </a:xfrm>
                <a:prstGeom prst="rect">
                  <a:avLst/>
                </a:prstGeom>
                <a:blipFill>
                  <a:blip r:embed="rId10"/>
                  <a:stretch>
                    <a:fillRect b="-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1015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E3570FE-E9AD-742A-F57C-11461535C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Variables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74EBC840-0B9D-FB7C-BA73-B7786FCB66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11318605" cy="46061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200" dirty="0"/>
                  <a:t>A </a:t>
                </a:r>
                <a:r>
                  <a:rPr lang="en-US" sz="2200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random variable </a:t>
                </a:r>
                <a:r>
                  <a:rPr lang="en-US" sz="2200" dirty="0"/>
                  <a:t>represents an aspect of the world about which we are uncertain</a:t>
                </a:r>
              </a:p>
              <a:p>
                <a:r>
                  <a:rPr lang="en-US" dirty="0"/>
                  <a:t>Range</a:t>
                </a:r>
              </a:p>
              <a:p>
                <a:pPr lvl="1"/>
                <a:r>
                  <a:rPr lang="en-US" dirty="0"/>
                  <a:t>Set of possible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example:</a:t>
                </a:r>
              </a:p>
              <a:p>
                <a:pPr lvl="2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Odd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true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Odd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Range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Odd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true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false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r>
                  <a:rPr lang="en-US" dirty="0"/>
                  <a:t>Probability Distribution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: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}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74EBC840-0B9D-FB7C-BA73-B7786FCB66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11318605" cy="4606139"/>
              </a:xfrm>
              <a:blipFill>
                <a:blip r:embed="rId2"/>
                <a:stretch>
                  <a:fillRect l="-785" b="-352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5DDBC-84FE-7BEE-ACD3-C53A3256F01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995DF3-6015-5A17-498F-F1629BC76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 descr="Illustration of a robot with a single eye and a glass brain with dice inside flipping a gold coin.">
            <a:extLst>
              <a:ext uri="{FF2B5EF4-FFF2-40B4-BE49-F238E27FC236}">
                <a16:creationId xmlns:a16="http://schemas.microsoft.com/office/drawing/2014/main" id="{7CFC60A4-9A18-5A27-A554-F52F67CDB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873" y="3004011"/>
            <a:ext cx="2504968" cy="252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0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FED7B-6A77-2F4F-F86A-92E8F8948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A40B-DA2A-BF00-BF63-37528CDD3B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16C60-1BE6-169C-C29B-612037C0E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FEB909-C111-28D6-63C9-876C1F4E1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(1)</a:t>
            </a:r>
          </a:p>
        </p:txBody>
      </p:sp>
    </p:spTree>
    <p:extLst>
      <p:ext uri="{BB962C8B-B14F-4D97-AF65-F5344CB8AC3E}">
        <p14:creationId xmlns:p14="http://schemas.microsoft.com/office/powerpoint/2010/main" val="779342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D5CFA-4D5A-07A4-E7A9-16D22C305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Distributions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EB068-545E-AA90-8A84-CF3408EA7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Probability distributions describe probabilities for </a:t>
            </a:r>
            <a:r>
              <a:rPr lang="en-US" i="1" dirty="0"/>
              <a:t>each</a:t>
            </a:r>
            <a:r>
              <a:rPr lang="en-US" dirty="0"/>
              <a:t> outcome in the range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E0159-4EC5-6E65-A745-C9FB3A00894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EEEC2A-A712-903B-D9CE-6A0321AE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 descr="Circular illustration with two panes. On the left, a wheeled robot sweats in the heat while using a fan to cool down. On the right, the wheeled robot shivers in the cold.">
            <a:extLst>
              <a:ext uri="{FF2B5EF4-FFF2-40B4-BE49-F238E27FC236}">
                <a16:creationId xmlns:a16="http://schemas.microsoft.com/office/drawing/2014/main" id="{10ED8145-7450-081E-A206-427332A20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340" y="3156295"/>
            <a:ext cx="3051584" cy="2857393"/>
          </a:xfrm>
          <a:prstGeom prst="rect">
            <a:avLst/>
          </a:prstGeom>
        </p:spPr>
      </p:pic>
      <p:pic>
        <p:nvPicPr>
          <p:cNvPr id="7" name="Picture 6" descr="Illustration of the robot with a computerized brain in four different weather scenarios. From top left to bottom right: sunny, rainy, foggy, and a fiery meteor shower.">
            <a:extLst>
              <a:ext uri="{FF2B5EF4-FFF2-40B4-BE49-F238E27FC236}">
                <a16:creationId xmlns:a16="http://schemas.microsoft.com/office/drawing/2014/main" id="{70C5ACEB-1A24-9CCB-C6C1-34DF6ECA4A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106" y="3121733"/>
            <a:ext cx="4282341" cy="28548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3B2589-0A55-3C56-3522-84AC5859AA6F}"/>
                  </a:ext>
                </a:extLst>
              </p:cNvPr>
              <p:cNvSpPr txBox="1"/>
              <p:nvPr/>
            </p:nvSpPr>
            <p:spPr>
              <a:xfrm>
                <a:off x="2614406" y="2493630"/>
                <a:ext cx="19274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:{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hot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cold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3B2589-0A55-3C56-3522-84AC5859AA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406" y="2493630"/>
                <a:ext cx="1927451" cy="461665"/>
              </a:xfrm>
              <a:prstGeom prst="rect">
                <a:avLst/>
              </a:prstGeom>
              <a:blipFill>
                <a:blip r:embed="rId4"/>
                <a:stretch>
                  <a:fillRect r="-654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B8658E-F4C9-7BAC-EE05-E50364B666F9}"/>
                  </a:ext>
                </a:extLst>
              </p:cNvPr>
              <p:cNvSpPr txBox="1"/>
              <p:nvPr/>
            </p:nvSpPr>
            <p:spPr>
              <a:xfrm>
                <a:off x="7121236" y="2493629"/>
                <a:ext cx="36608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:{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sun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rain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fog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meteor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B8658E-F4C9-7BAC-EE05-E50364B66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1236" y="2493629"/>
                <a:ext cx="3660810" cy="461665"/>
              </a:xfrm>
              <a:prstGeom prst="rect">
                <a:avLst/>
              </a:prstGeom>
              <a:blipFill>
                <a:blip r:embed="rId5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57AFFA20-8261-117D-B4A8-828D649273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8889240"/>
                  </p:ext>
                </p:extLst>
              </p:nvPr>
            </p:nvGraphicFramePr>
            <p:xfrm>
              <a:off x="487345" y="3992919"/>
              <a:ext cx="1526416" cy="111252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763208">
                      <a:extLst>
                        <a:ext uri="{9D8B030D-6E8A-4147-A177-3AD203B41FA5}">
                          <a16:colId xmlns:a16="http://schemas.microsoft.com/office/drawing/2014/main" val="3912707066"/>
                        </a:ext>
                      </a:extLst>
                    </a:gridCol>
                    <a:gridCol w="763208">
                      <a:extLst>
                        <a:ext uri="{9D8B030D-6E8A-4147-A177-3AD203B41FA5}">
                          <a16:colId xmlns:a16="http://schemas.microsoft.com/office/drawing/2014/main" val="30051827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568107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hot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0.38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4134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cold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0.62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825835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57AFFA20-8261-117D-B4A8-828D649273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8889240"/>
                  </p:ext>
                </p:extLst>
              </p:nvPr>
            </p:nvGraphicFramePr>
            <p:xfrm>
              <a:off x="487345" y="3992919"/>
              <a:ext cx="1526416" cy="111252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763208">
                      <a:extLst>
                        <a:ext uri="{9D8B030D-6E8A-4147-A177-3AD203B41FA5}">
                          <a16:colId xmlns:a16="http://schemas.microsoft.com/office/drawing/2014/main" val="3912707066"/>
                        </a:ext>
                      </a:extLst>
                    </a:gridCol>
                    <a:gridCol w="763208">
                      <a:extLst>
                        <a:ext uri="{9D8B030D-6E8A-4147-A177-3AD203B41FA5}">
                          <a16:colId xmlns:a16="http://schemas.microsoft.com/office/drawing/2014/main" val="30051827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639" t="-3333" r="-10000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3333" t="-3333" r="-1667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568107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639" t="-106897" r="-100000" b="-1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3333" t="-106897" r="-1667" b="-1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4134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639" t="-200000" r="-100000" b="-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3333" t="-200000" r="-1667" b="-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8258356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D3AAF410-745F-8283-06C5-02CC816E9B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3222453"/>
                  </p:ext>
                </p:extLst>
              </p:nvPr>
            </p:nvGraphicFramePr>
            <p:xfrm>
              <a:off x="5103924" y="3657891"/>
              <a:ext cx="1978734" cy="185420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989367">
                      <a:extLst>
                        <a:ext uri="{9D8B030D-6E8A-4147-A177-3AD203B41FA5}">
                          <a16:colId xmlns:a16="http://schemas.microsoft.com/office/drawing/2014/main" val="3912707066"/>
                        </a:ext>
                      </a:extLst>
                    </a:gridCol>
                    <a:gridCol w="989367">
                      <a:extLst>
                        <a:ext uri="{9D8B030D-6E8A-4147-A177-3AD203B41FA5}">
                          <a16:colId xmlns:a16="http://schemas.microsoft.com/office/drawing/2014/main" val="30051827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568107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sun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4134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rain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8258356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fog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096205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meteor</m:t>
                                </m:r>
                              </m:oMath>
                            </m:oMathPara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06653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D3AAF410-745F-8283-06C5-02CC816E9B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3222453"/>
                  </p:ext>
                </p:extLst>
              </p:nvPr>
            </p:nvGraphicFramePr>
            <p:xfrm>
              <a:off x="5103924" y="3657891"/>
              <a:ext cx="1978734" cy="185420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989367">
                      <a:extLst>
                        <a:ext uri="{9D8B030D-6E8A-4147-A177-3AD203B41FA5}">
                          <a16:colId xmlns:a16="http://schemas.microsoft.com/office/drawing/2014/main" val="3912707066"/>
                        </a:ext>
                      </a:extLst>
                    </a:gridCol>
                    <a:gridCol w="989367">
                      <a:extLst>
                        <a:ext uri="{9D8B030D-6E8A-4147-A177-3AD203B41FA5}">
                          <a16:colId xmlns:a16="http://schemas.microsoft.com/office/drawing/2014/main" val="30051827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t="-3448" r="-100000" b="-410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1282" t="-3448" r="-1282" b="-4103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568107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t="-100000" r="-100000" b="-2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1282" t="-100000" r="-1282" b="-29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4134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t="-206897" r="-100000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1282" t="-206897" r="-1282" b="-2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8258356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t="-296667" r="-1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1282" t="-296667" r="-1282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096205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t="-410345" r="-100000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1282" t="-410345" r="-1282" b="-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066537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9630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CSE 473 Colors">
      <a:dk1>
        <a:srgbClr val="323232"/>
      </a:dk1>
      <a:lt1>
        <a:srgbClr val="FFFFFF"/>
      </a:lt1>
      <a:dk2>
        <a:srgbClr val="5C5961"/>
      </a:dk2>
      <a:lt2>
        <a:srgbClr val="6E6E6E"/>
      </a:lt2>
      <a:accent1>
        <a:srgbClr val="156082"/>
      </a:accent1>
      <a:accent2>
        <a:srgbClr val="B7576E"/>
      </a:accent2>
      <a:accent3>
        <a:srgbClr val="588051"/>
      </a:accent3>
      <a:accent4>
        <a:srgbClr val="7164A3"/>
      </a:accent4>
      <a:accent5>
        <a:srgbClr val="D6AD5B"/>
      </a:accent5>
      <a:accent6>
        <a:srgbClr val="4EA72E"/>
      </a:accent6>
      <a:hlink>
        <a:srgbClr val="597996"/>
      </a:hlink>
      <a:folHlink>
        <a:srgbClr val="597895"/>
      </a:folHlink>
    </a:clrScheme>
    <a:fontScheme name="Arial">
      <a:majorFont>
        <a:latin typeface="Avenir Next Demi Bold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venir Nex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15821</TotalTime>
  <Words>1625</Words>
  <Application>Microsoft Macintosh PowerPoint</Application>
  <PresentationFormat>Widescreen</PresentationFormat>
  <Paragraphs>465</Paragraphs>
  <Slides>30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Aptos</vt:lpstr>
      <vt:lpstr>Arial</vt:lpstr>
      <vt:lpstr>Avenir Next</vt:lpstr>
      <vt:lpstr>Avenir Next Demi Bold</vt:lpstr>
      <vt:lpstr>Avenir Next Medium</vt:lpstr>
      <vt:lpstr>Calibri</vt:lpstr>
      <vt:lpstr>Cambria Math</vt:lpstr>
      <vt:lpstr>Consolas</vt:lpstr>
      <vt:lpstr>Wingdings</vt:lpstr>
      <vt:lpstr>Office Theme</vt:lpstr>
      <vt:lpstr>Probability</vt:lpstr>
      <vt:lpstr>Administrivia</vt:lpstr>
      <vt:lpstr>Taking Stock</vt:lpstr>
      <vt:lpstr>Randomness</vt:lpstr>
      <vt:lpstr>Modeling Uncertainty</vt:lpstr>
      <vt:lpstr>Probabilities</vt:lpstr>
      <vt:lpstr>Random Variables</vt:lpstr>
      <vt:lpstr>Questions (1)</vt:lpstr>
      <vt:lpstr>Probability Distributions</vt:lpstr>
      <vt:lpstr>Joint Probabilities</vt:lpstr>
      <vt:lpstr>Marginal Distributions</vt:lpstr>
      <vt:lpstr>Conditional Probabilities</vt:lpstr>
      <vt:lpstr>Determining Conditional Probabilities</vt:lpstr>
      <vt:lpstr>Questions (2)</vt:lpstr>
      <vt:lpstr>Probability Examples</vt:lpstr>
      <vt:lpstr>Probability Examples (Solutions)</vt:lpstr>
      <vt:lpstr>Using Conditional Probabilities</vt:lpstr>
      <vt:lpstr>Probabilistic Inference</vt:lpstr>
      <vt:lpstr>Inference by Enumeration</vt:lpstr>
      <vt:lpstr>Inferring the Weather</vt:lpstr>
      <vt:lpstr>Problems with Inference by Enumeration</vt:lpstr>
      <vt:lpstr>Questions (3)</vt:lpstr>
      <vt:lpstr>A Better Approach?</vt:lpstr>
      <vt:lpstr>Bayes’ Rule</vt:lpstr>
      <vt:lpstr>Implications of Bayes’ Rule</vt:lpstr>
      <vt:lpstr>Inference with Bayes’ Rule</vt:lpstr>
      <vt:lpstr>Independence</vt:lpstr>
      <vt:lpstr>Conditional Independence</vt:lpstr>
      <vt:lpstr>Questions (4)</vt:lpstr>
      <vt:lpstr>that’s it for today!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Weichert</dc:creator>
  <cp:lastModifiedBy>James Weichert</cp:lastModifiedBy>
  <cp:revision>153</cp:revision>
  <cp:lastPrinted>2026-06-22T02:35:20Z</cp:lastPrinted>
  <dcterms:created xsi:type="dcterms:W3CDTF">2026-06-18T15:37:04Z</dcterms:created>
  <dcterms:modified xsi:type="dcterms:W3CDTF">2026-07-20T19:02:00Z</dcterms:modified>
</cp:coreProperties>
</file>