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sldIdLst>
    <p:sldId id="256" r:id="rId2"/>
    <p:sldId id="258" r:id="rId3"/>
    <p:sldId id="257" r:id="rId4"/>
    <p:sldId id="259" r:id="rId5"/>
    <p:sldId id="260" r:id="rId6"/>
    <p:sldId id="261" r:id="rId7"/>
    <p:sldId id="271" r:id="rId8"/>
    <p:sldId id="273" r:id="rId9"/>
    <p:sldId id="280" r:id="rId10"/>
    <p:sldId id="274" r:id="rId11"/>
    <p:sldId id="275" r:id="rId12"/>
    <p:sldId id="272" r:id="rId13"/>
    <p:sldId id="281" r:id="rId14"/>
    <p:sldId id="265" r:id="rId15"/>
    <p:sldId id="279" r:id="rId16"/>
    <p:sldId id="263" r:id="rId17"/>
    <p:sldId id="262" r:id="rId18"/>
    <p:sldId id="264" r:id="rId19"/>
    <p:sldId id="267" r:id="rId20"/>
    <p:sldId id="268" r:id="rId21"/>
    <p:sldId id="269" r:id="rId22"/>
    <p:sldId id="270" r:id="rId23"/>
    <p:sldId id="266" r:id="rId24"/>
    <p:sldId id="282" r:id="rId25"/>
    <p:sldId id="2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51"/>
    <p:restoredTop sz="94677"/>
  </p:normalViewPr>
  <p:slideViewPr>
    <p:cSldViewPr snapToGrid="0">
      <p:cViewPr varScale="1">
        <p:scale>
          <a:sx n="105" d="100"/>
          <a:sy n="105" d="100"/>
        </p:scale>
        <p:origin x="200" y="2448"/>
      </p:cViewPr>
      <p:guideLst/>
    </p:cSldViewPr>
  </p:slideViewPr>
  <p:outlineViewPr>
    <p:cViewPr>
      <p:scale>
        <a:sx n="33" d="100"/>
        <a:sy n="33" d="100"/>
      </p:scale>
      <p:origin x="0" y="-66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8B3DF3-877D-684C-AE35-476B60C7BD12}" type="datetimeFigureOut">
              <a:rPr lang="en-US" smtClean="0"/>
              <a:t>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58E8CD-B525-7F42-9E34-08FAB2233465}" type="slidenum">
              <a:rPr lang="en-US" smtClean="0"/>
              <a:t>‹#›</a:t>
            </a:fld>
            <a:endParaRPr lang="en-US"/>
          </a:p>
        </p:txBody>
      </p:sp>
    </p:spTree>
    <p:extLst>
      <p:ext uri="{BB962C8B-B14F-4D97-AF65-F5344CB8AC3E}">
        <p14:creationId xmlns:p14="http://schemas.microsoft.com/office/powerpoint/2010/main" val="1517158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58E8CD-B525-7F42-9E34-08FAB2233465}" type="slidenum">
              <a:rPr lang="en-US" smtClean="0"/>
              <a:t>13</a:t>
            </a:fld>
            <a:endParaRPr lang="en-US"/>
          </a:p>
        </p:txBody>
      </p:sp>
    </p:spTree>
    <p:extLst>
      <p:ext uri="{BB962C8B-B14F-4D97-AF65-F5344CB8AC3E}">
        <p14:creationId xmlns:p14="http://schemas.microsoft.com/office/powerpoint/2010/main" val="3762620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58E8CD-B525-7F42-9E34-08FAB2233465}" type="slidenum">
              <a:rPr lang="en-US" smtClean="0"/>
              <a:t>17</a:t>
            </a:fld>
            <a:endParaRPr lang="en-US"/>
          </a:p>
        </p:txBody>
      </p:sp>
    </p:spTree>
    <p:extLst>
      <p:ext uri="{BB962C8B-B14F-4D97-AF65-F5344CB8AC3E}">
        <p14:creationId xmlns:p14="http://schemas.microsoft.com/office/powerpoint/2010/main" val="1526399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58E8CD-B525-7F42-9E34-08FAB2233465}" type="slidenum">
              <a:rPr lang="en-US" smtClean="0"/>
              <a:t>19</a:t>
            </a:fld>
            <a:endParaRPr lang="en-US"/>
          </a:p>
        </p:txBody>
      </p:sp>
    </p:spTree>
    <p:extLst>
      <p:ext uri="{BB962C8B-B14F-4D97-AF65-F5344CB8AC3E}">
        <p14:creationId xmlns:p14="http://schemas.microsoft.com/office/powerpoint/2010/main" val="3615257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sli.do/"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li.do/"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BC0A6-4A08-7A82-6313-89C52ED0C042}"/>
              </a:ext>
            </a:extLst>
          </p:cNvPr>
          <p:cNvSpPr>
            <a:spLocks noGrp="1"/>
          </p:cNvSpPr>
          <p:nvPr>
            <p:ph type="ctrTitle"/>
          </p:nvPr>
        </p:nvSpPr>
        <p:spPr>
          <a:xfrm>
            <a:off x="1524000" y="1122363"/>
            <a:ext cx="9144000"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EDC4369E-035A-4CDE-B08F-79998962BD05}"/>
              </a:ext>
            </a:extLst>
          </p:cNvPr>
          <p:cNvSpPr>
            <a:spLocks noGrp="1"/>
          </p:cNvSpPr>
          <p:nvPr>
            <p:ph type="subTitle" idx="1"/>
          </p:nvPr>
        </p:nvSpPr>
        <p:spPr>
          <a:xfrm>
            <a:off x="1524000" y="3809181"/>
            <a:ext cx="9144000" cy="1821338"/>
          </a:xfrm>
        </p:spPr>
        <p:txBody>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Rectangle 6">
            <a:extLst>
              <a:ext uri="{FF2B5EF4-FFF2-40B4-BE49-F238E27FC236}">
                <a16:creationId xmlns:a16="http://schemas.microsoft.com/office/drawing/2014/main" id="{E7416877-0F64-0DA5-37BE-73193BD10DBA}"/>
              </a:ext>
              <a:ext uri="{C183D7F6-B498-43B3-948B-1728B52AA6E4}">
                <adec:decorative xmlns:adec="http://schemas.microsoft.com/office/drawing/2017/decorative" val="1"/>
              </a:ext>
            </a:extLst>
          </p:cNvPr>
          <p:cNvSpPr/>
          <p:nvPr userDrawn="1"/>
        </p:nvSpPr>
        <p:spPr>
          <a:xfrm>
            <a:off x="1624360" y="3506765"/>
            <a:ext cx="795453" cy="106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DA2CF66F-B4D1-BE27-528C-45028F2A1876}"/>
              </a:ext>
            </a:extLst>
          </p:cNvPr>
          <p:cNvSpPr>
            <a:spLocks noGrp="1"/>
          </p:cNvSpPr>
          <p:nvPr>
            <p:ph type="sldNum" sz="quarter" idx="12"/>
          </p:nvPr>
        </p:nvSpPr>
        <p:spPr/>
        <p:txBody>
          <a:bodyPr/>
          <a:lstStyle/>
          <a:p>
            <a:fld id="{0C6CD854-DD62-6C4B-87F1-66B34D688D3F}" type="slidenum">
              <a:rPr lang="en-US" smtClean="0"/>
              <a:pPr/>
              <a:t>‹#›</a:t>
            </a:fld>
            <a:endParaRPr lang="en-US"/>
          </a:p>
        </p:txBody>
      </p:sp>
    </p:spTree>
    <p:extLst>
      <p:ext uri="{BB962C8B-B14F-4D97-AF65-F5344CB8AC3E}">
        <p14:creationId xmlns:p14="http://schemas.microsoft.com/office/powerpoint/2010/main" val="1954312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g Picture: Slido Respon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796A-833A-2ADB-9E0B-58D06FDE630A}"/>
              </a:ext>
            </a:extLst>
          </p:cNvPr>
          <p:cNvSpPr>
            <a:spLocks noGrp="1"/>
          </p:cNvSpPr>
          <p:nvPr>
            <p:ph type="title"/>
          </p:nvPr>
        </p:nvSpPr>
        <p:spPr>
          <a:xfrm>
            <a:off x="1058945" y="2755884"/>
            <a:ext cx="10074109" cy="1161039"/>
          </a:xfrm>
        </p:spPr>
        <p:txBody>
          <a:bodyPr/>
          <a:lstStyle>
            <a:lvl1pPr algn="ctr">
              <a:defRPr sz="5600" i="1"/>
            </a:lvl1pPr>
          </a:lstStyle>
          <a:p>
            <a:r>
              <a:rPr lang="en-US" dirty="0"/>
              <a:t>Click to edit Master title style</a:t>
            </a:r>
          </a:p>
        </p:txBody>
      </p:sp>
      <p:sp>
        <p:nvSpPr>
          <p:cNvPr id="5" name="Date Placeholder 3">
            <a:extLst>
              <a:ext uri="{FF2B5EF4-FFF2-40B4-BE49-F238E27FC236}">
                <a16:creationId xmlns:a16="http://schemas.microsoft.com/office/drawing/2014/main" id="{F530C07F-37D3-986B-D568-1B4347510E8F}"/>
              </a:ext>
            </a:extLst>
          </p:cNvPr>
          <p:cNvSpPr>
            <a:spLocks noGrp="1"/>
          </p:cNvSpPr>
          <p:nvPr>
            <p:ph type="dt" sz="half" idx="2"/>
          </p:nvPr>
        </p:nvSpPr>
        <p:spPr>
          <a:xfrm>
            <a:off x="497158" y="6356350"/>
            <a:ext cx="2743200" cy="365125"/>
          </a:xfrm>
          <a:prstGeom prst="rect">
            <a:avLst/>
          </a:prstGeom>
        </p:spPr>
        <p:txBody>
          <a:bodyPr vert="horz" lIns="91440" tIns="45720" rIns="91440" bIns="45720" rtlCol="0" anchor="ctr"/>
          <a:lstStyle>
            <a:lvl1pPr algn="l">
              <a:defRPr sz="1200" b="0" i="0">
                <a:solidFill>
                  <a:schemeClr val="bg2"/>
                </a:solidFill>
                <a:latin typeface="Avenir Next" panose="020B0503020202020204" pitchFamily="34" charset="0"/>
              </a:defRPr>
            </a:lvl1pPr>
          </a:lstStyle>
          <a:p>
            <a:r>
              <a:rPr lang="en-US" dirty="0"/>
              <a:t>CSE 473</a:t>
            </a:r>
          </a:p>
        </p:txBody>
      </p:sp>
      <p:sp>
        <p:nvSpPr>
          <p:cNvPr id="6" name="Slide Number Placeholder 5">
            <a:extLst>
              <a:ext uri="{FF2B5EF4-FFF2-40B4-BE49-F238E27FC236}">
                <a16:creationId xmlns:a16="http://schemas.microsoft.com/office/drawing/2014/main" id="{322D9B00-3580-94D5-B4CB-1F00AF14AD5E}"/>
              </a:ext>
            </a:extLst>
          </p:cNvPr>
          <p:cNvSpPr>
            <a:spLocks noGrp="1"/>
          </p:cNvSpPr>
          <p:nvPr>
            <p:ph type="sldNum" sz="quarter" idx="12"/>
          </p:nvPr>
        </p:nvSpPr>
        <p:spPr/>
        <p:txBody>
          <a:bodyPr/>
          <a:lstStyle/>
          <a:p>
            <a:fld id="{0C6CD854-DD62-6C4B-87F1-66B34D688D3F}" type="slidenum">
              <a:rPr lang="en-US" smtClean="0"/>
              <a:t>‹#›</a:t>
            </a:fld>
            <a:endParaRPr lang="en-US"/>
          </a:p>
        </p:txBody>
      </p:sp>
      <p:sp>
        <p:nvSpPr>
          <p:cNvPr id="9" name="TextBox 8">
            <a:extLst>
              <a:ext uri="{FF2B5EF4-FFF2-40B4-BE49-F238E27FC236}">
                <a16:creationId xmlns:a16="http://schemas.microsoft.com/office/drawing/2014/main" id="{BBF13BBE-AA55-446F-64C8-1CC6A249A1C4}"/>
              </a:ext>
            </a:extLst>
          </p:cNvPr>
          <p:cNvSpPr txBox="1"/>
          <p:nvPr userDrawn="1"/>
        </p:nvSpPr>
        <p:spPr>
          <a:xfrm>
            <a:off x="1182027" y="267886"/>
            <a:ext cx="1594624" cy="246221"/>
          </a:xfrm>
          <a:prstGeom prst="rect">
            <a:avLst/>
          </a:prstGeom>
          <a:noFill/>
        </p:spPr>
        <p:txBody>
          <a:bodyPr wrap="square" rtlCol="0">
            <a:spAutoFit/>
          </a:bodyPr>
          <a:lstStyle/>
          <a:p>
            <a:r>
              <a:rPr lang="en-US" sz="1000" b="1" i="0" dirty="0">
                <a:solidFill>
                  <a:schemeClr val="accent4"/>
                </a:solidFill>
                <a:latin typeface="Avenir Next" panose="020B0503020202020204" pitchFamily="34" charset="0"/>
              </a:rPr>
              <a:t>BIG PICTURE</a:t>
            </a:r>
          </a:p>
        </p:txBody>
      </p:sp>
      <p:sp>
        <p:nvSpPr>
          <p:cNvPr id="10" name="Rectangle 9">
            <a:extLst>
              <a:ext uri="{FF2B5EF4-FFF2-40B4-BE49-F238E27FC236}">
                <a16:creationId xmlns:a16="http://schemas.microsoft.com/office/drawing/2014/main" id="{BB585545-C611-2C5A-0DAC-F4EAABCBFA60}"/>
              </a:ext>
              <a:ext uri="{C183D7F6-B498-43B3-948B-1728B52AA6E4}">
                <adec:decorative xmlns:adec="http://schemas.microsoft.com/office/drawing/2017/decorative" val="1"/>
              </a:ext>
            </a:extLst>
          </p:cNvPr>
          <p:cNvSpPr/>
          <p:nvPr userDrawn="1"/>
        </p:nvSpPr>
        <p:spPr>
          <a:xfrm>
            <a:off x="386574" y="318004"/>
            <a:ext cx="795453" cy="106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68E6C67-B790-4041-280A-811B102C2741}"/>
              </a:ext>
            </a:extLst>
          </p:cNvPr>
          <p:cNvPicPr>
            <a:picLocks noChangeAspect="1"/>
          </p:cNvPicPr>
          <p:nvPr userDrawn="1"/>
        </p:nvPicPr>
        <p:blipFill>
          <a:blip r:embed="rId2"/>
          <a:stretch>
            <a:fillRect/>
          </a:stretch>
        </p:blipFill>
        <p:spPr>
          <a:xfrm>
            <a:off x="10776337" y="136525"/>
            <a:ext cx="1283148" cy="1283148"/>
          </a:xfrm>
          <a:prstGeom prst="rect">
            <a:avLst/>
          </a:prstGeom>
        </p:spPr>
      </p:pic>
      <p:sp>
        <p:nvSpPr>
          <p:cNvPr id="4" name="TextBox 3">
            <a:extLst>
              <a:ext uri="{FF2B5EF4-FFF2-40B4-BE49-F238E27FC236}">
                <a16:creationId xmlns:a16="http://schemas.microsoft.com/office/drawing/2014/main" id="{298FDA21-2C3C-36CF-9674-11D38439F036}"/>
              </a:ext>
            </a:extLst>
          </p:cNvPr>
          <p:cNvSpPr txBox="1"/>
          <p:nvPr userDrawn="1"/>
        </p:nvSpPr>
        <p:spPr>
          <a:xfrm>
            <a:off x="4238732" y="3987813"/>
            <a:ext cx="3714535" cy="461665"/>
          </a:xfrm>
          <a:prstGeom prst="rect">
            <a:avLst/>
          </a:prstGeom>
          <a:noFill/>
        </p:spPr>
        <p:txBody>
          <a:bodyPr wrap="square" rtlCol="0">
            <a:spAutoFit/>
          </a:bodyPr>
          <a:lstStyle/>
          <a:p>
            <a:pPr algn="l"/>
            <a:r>
              <a:rPr lang="en-US" sz="2400" b="0" dirty="0">
                <a:solidFill>
                  <a:schemeClr val="bg2"/>
                </a:solidFill>
                <a:latin typeface="+mj-lt"/>
              </a:rPr>
              <a:t>respond on </a:t>
            </a:r>
            <a:r>
              <a:rPr lang="en-US" sz="2400" b="0" dirty="0">
                <a:solidFill>
                  <a:schemeClr val="bg2"/>
                </a:solidFill>
                <a:latin typeface="+mj-lt"/>
                <a:hlinkClick r:id="rId3"/>
              </a:rPr>
              <a:t>sli.do</a:t>
            </a:r>
            <a:r>
              <a:rPr lang="en-US" sz="2400" b="0" dirty="0">
                <a:solidFill>
                  <a:schemeClr val="bg2"/>
                </a:solidFill>
                <a:latin typeface="+mj-lt"/>
              </a:rPr>
              <a:t>  </a:t>
            </a:r>
          </a:p>
        </p:txBody>
      </p:sp>
      <p:sp>
        <p:nvSpPr>
          <p:cNvPr id="7" name="Rounded Rectangle 6">
            <a:extLst>
              <a:ext uri="{FF2B5EF4-FFF2-40B4-BE49-F238E27FC236}">
                <a16:creationId xmlns:a16="http://schemas.microsoft.com/office/drawing/2014/main" id="{4B273BB3-C8A2-3327-C246-6D3E42ED0111}"/>
              </a:ext>
            </a:extLst>
          </p:cNvPr>
          <p:cNvSpPr/>
          <p:nvPr userDrawn="1"/>
        </p:nvSpPr>
        <p:spPr>
          <a:xfrm>
            <a:off x="6919597" y="4058703"/>
            <a:ext cx="1033670" cy="319883"/>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mj-lt"/>
              </a:rPr>
              <a:t>#cse473</a:t>
            </a:r>
          </a:p>
        </p:txBody>
      </p:sp>
    </p:spTree>
    <p:extLst>
      <p:ext uri="{BB962C8B-B14F-4D97-AF65-F5344CB8AC3E}">
        <p14:creationId xmlns:p14="http://schemas.microsoft.com/office/powerpoint/2010/main" val="56367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g Picture: Big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796A-833A-2ADB-9E0B-58D06FDE630A}"/>
              </a:ext>
            </a:extLst>
          </p:cNvPr>
          <p:cNvSpPr>
            <a:spLocks noGrp="1"/>
          </p:cNvSpPr>
          <p:nvPr>
            <p:ph type="title"/>
          </p:nvPr>
        </p:nvSpPr>
        <p:spPr>
          <a:xfrm>
            <a:off x="1058945" y="2755884"/>
            <a:ext cx="10074109" cy="1161039"/>
          </a:xfrm>
        </p:spPr>
        <p:txBody>
          <a:bodyPr/>
          <a:lstStyle>
            <a:lvl1pPr algn="ctr">
              <a:defRPr sz="5600" i="1"/>
            </a:lvl1pPr>
          </a:lstStyle>
          <a:p>
            <a:r>
              <a:rPr lang="en-US" dirty="0"/>
              <a:t>Click to edit Master title style</a:t>
            </a:r>
          </a:p>
        </p:txBody>
      </p:sp>
      <p:sp>
        <p:nvSpPr>
          <p:cNvPr id="5" name="Date Placeholder 3">
            <a:extLst>
              <a:ext uri="{FF2B5EF4-FFF2-40B4-BE49-F238E27FC236}">
                <a16:creationId xmlns:a16="http://schemas.microsoft.com/office/drawing/2014/main" id="{F530C07F-37D3-986B-D568-1B4347510E8F}"/>
              </a:ext>
            </a:extLst>
          </p:cNvPr>
          <p:cNvSpPr>
            <a:spLocks noGrp="1"/>
          </p:cNvSpPr>
          <p:nvPr>
            <p:ph type="dt" sz="half" idx="2"/>
          </p:nvPr>
        </p:nvSpPr>
        <p:spPr>
          <a:xfrm>
            <a:off x="497158" y="6356350"/>
            <a:ext cx="2743200" cy="365125"/>
          </a:xfrm>
          <a:prstGeom prst="rect">
            <a:avLst/>
          </a:prstGeom>
        </p:spPr>
        <p:txBody>
          <a:bodyPr vert="horz" lIns="91440" tIns="45720" rIns="91440" bIns="45720" rtlCol="0" anchor="ctr"/>
          <a:lstStyle>
            <a:lvl1pPr algn="l">
              <a:defRPr sz="1200" b="0" i="0">
                <a:solidFill>
                  <a:schemeClr val="bg2"/>
                </a:solidFill>
                <a:latin typeface="Avenir Next" panose="020B0503020202020204" pitchFamily="34" charset="0"/>
              </a:defRPr>
            </a:lvl1pPr>
          </a:lstStyle>
          <a:p>
            <a:r>
              <a:rPr lang="en-US" dirty="0"/>
              <a:t>CSE 473</a:t>
            </a:r>
          </a:p>
        </p:txBody>
      </p:sp>
      <p:sp>
        <p:nvSpPr>
          <p:cNvPr id="6" name="Slide Number Placeholder 5">
            <a:extLst>
              <a:ext uri="{FF2B5EF4-FFF2-40B4-BE49-F238E27FC236}">
                <a16:creationId xmlns:a16="http://schemas.microsoft.com/office/drawing/2014/main" id="{322D9B00-3580-94D5-B4CB-1F00AF14AD5E}"/>
              </a:ext>
            </a:extLst>
          </p:cNvPr>
          <p:cNvSpPr>
            <a:spLocks noGrp="1"/>
          </p:cNvSpPr>
          <p:nvPr>
            <p:ph type="sldNum" sz="quarter" idx="12"/>
          </p:nvPr>
        </p:nvSpPr>
        <p:spPr/>
        <p:txBody>
          <a:bodyPr/>
          <a:lstStyle/>
          <a:p>
            <a:fld id="{0C6CD854-DD62-6C4B-87F1-66B34D688D3F}" type="slidenum">
              <a:rPr lang="en-US" smtClean="0"/>
              <a:t>‹#›</a:t>
            </a:fld>
            <a:endParaRPr lang="en-US"/>
          </a:p>
        </p:txBody>
      </p:sp>
      <p:sp>
        <p:nvSpPr>
          <p:cNvPr id="9" name="TextBox 8">
            <a:extLst>
              <a:ext uri="{FF2B5EF4-FFF2-40B4-BE49-F238E27FC236}">
                <a16:creationId xmlns:a16="http://schemas.microsoft.com/office/drawing/2014/main" id="{BBF13BBE-AA55-446F-64C8-1CC6A249A1C4}"/>
              </a:ext>
            </a:extLst>
          </p:cNvPr>
          <p:cNvSpPr txBox="1"/>
          <p:nvPr userDrawn="1"/>
        </p:nvSpPr>
        <p:spPr>
          <a:xfrm>
            <a:off x="1182027" y="267886"/>
            <a:ext cx="1594624" cy="246221"/>
          </a:xfrm>
          <a:prstGeom prst="rect">
            <a:avLst/>
          </a:prstGeom>
          <a:noFill/>
        </p:spPr>
        <p:txBody>
          <a:bodyPr wrap="square" rtlCol="0">
            <a:spAutoFit/>
          </a:bodyPr>
          <a:lstStyle/>
          <a:p>
            <a:r>
              <a:rPr lang="en-US" sz="1000" b="1" i="0" dirty="0">
                <a:solidFill>
                  <a:schemeClr val="accent4"/>
                </a:solidFill>
                <a:latin typeface="Avenir Next" panose="020B0503020202020204" pitchFamily="34" charset="0"/>
              </a:rPr>
              <a:t>BIG PICTURE</a:t>
            </a:r>
          </a:p>
        </p:txBody>
      </p:sp>
      <p:sp>
        <p:nvSpPr>
          <p:cNvPr id="10" name="Rectangle 9">
            <a:extLst>
              <a:ext uri="{FF2B5EF4-FFF2-40B4-BE49-F238E27FC236}">
                <a16:creationId xmlns:a16="http://schemas.microsoft.com/office/drawing/2014/main" id="{BB585545-C611-2C5A-0DAC-F4EAABCBFA60}"/>
              </a:ext>
              <a:ext uri="{C183D7F6-B498-43B3-948B-1728B52AA6E4}">
                <adec:decorative xmlns:adec="http://schemas.microsoft.com/office/drawing/2017/decorative" val="1"/>
              </a:ext>
            </a:extLst>
          </p:cNvPr>
          <p:cNvSpPr/>
          <p:nvPr userDrawn="1"/>
        </p:nvSpPr>
        <p:spPr>
          <a:xfrm>
            <a:off x="386574" y="318004"/>
            <a:ext cx="795453" cy="106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4854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796A-833A-2ADB-9E0B-58D06FDE630A}"/>
              </a:ext>
            </a:extLst>
          </p:cNvPr>
          <p:cNvSpPr>
            <a:spLocks noGrp="1"/>
          </p:cNvSpPr>
          <p:nvPr>
            <p:ph type="title"/>
          </p:nvPr>
        </p:nvSpPr>
        <p:spPr>
          <a:xfrm>
            <a:off x="1058945" y="2755884"/>
            <a:ext cx="10074109" cy="1161039"/>
          </a:xfrm>
        </p:spPr>
        <p:txBody>
          <a:bodyPr/>
          <a:lstStyle>
            <a:lvl1pPr algn="ctr">
              <a:defRPr sz="5600" i="1"/>
            </a:lvl1pPr>
          </a:lstStyle>
          <a:p>
            <a:r>
              <a:rPr lang="en-US" dirty="0"/>
              <a:t>Click to edit Master title style</a:t>
            </a:r>
          </a:p>
        </p:txBody>
      </p:sp>
      <p:sp>
        <p:nvSpPr>
          <p:cNvPr id="5" name="Date Placeholder 3">
            <a:extLst>
              <a:ext uri="{FF2B5EF4-FFF2-40B4-BE49-F238E27FC236}">
                <a16:creationId xmlns:a16="http://schemas.microsoft.com/office/drawing/2014/main" id="{F530C07F-37D3-986B-D568-1B4347510E8F}"/>
              </a:ext>
            </a:extLst>
          </p:cNvPr>
          <p:cNvSpPr>
            <a:spLocks noGrp="1"/>
          </p:cNvSpPr>
          <p:nvPr>
            <p:ph type="dt" sz="half" idx="2"/>
          </p:nvPr>
        </p:nvSpPr>
        <p:spPr>
          <a:xfrm>
            <a:off x="497158" y="6356350"/>
            <a:ext cx="2743200" cy="365125"/>
          </a:xfrm>
          <a:prstGeom prst="rect">
            <a:avLst/>
          </a:prstGeom>
        </p:spPr>
        <p:txBody>
          <a:bodyPr vert="horz" lIns="91440" tIns="45720" rIns="91440" bIns="45720" rtlCol="0" anchor="ctr"/>
          <a:lstStyle>
            <a:lvl1pPr algn="l">
              <a:defRPr sz="1200" b="0" i="0">
                <a:solidFill>
                  <a:schemeClr val="bg2"/>
                </a:solidFill>
                <a:latin typeface="Avenir Next" panose="020B0503020202020204" pitchFamily="34" charset="0"/>
              </a:defRPr>
            </a:lvl1pPr>
          </a:lstStyle>
          <a:p>
            <a:r>
              <a:rPr lang="en-US" dirty="0"/>
              <a:t>CSE 473</a:t>
            </a:r>
          </a:p>
        </p:txBody>
      </p:sp>
      <p:sp>
        <p:nvSpPr>
          <p:cNvPr id="6" name="Slide Number Placeholder 5">
            <a:extLst>
              <a:ext uri="{FF2B5EF4-FFF2-40B4-BE49-F238E27FC236}">
                <a16:creationId xmlns:a16="http://schemas.microsoft.com/office/drawing/2014/main" id="{322D9B00-3580-94D5-B4CB-1F00AF14AD5E}"/>
              </a:ext>
            </a:extLst>
          </p:cNvPr>
          <p:cNvSpPr>
            <a:spLocks noGrp="1"/>
          </p:cNvSpPr>
          <p:nvPr>
            <p:ph type="sldNum" sz="quarter" idx="12"/>
          </p:nvPr>
        </p:nvSpPr>
        <p:spPr/>
        <p:txBody>
          <a:bodyPr/>
          <a:lstStyle/>
          <a:p>
            <a:fld id="{0C6CD854-DD62-6C4B-87F1-66B34D688D3F}" type="slidenum">
              <a:rPr lang="en-US" smtClean="0"/>
              <a:t>‹#›</a:t>
            </a:fld>
            <a:endParaRPr lang="en-US"/>
          </a:p>
        </p:txBody>
      </p:sp>
    </p:spTree>
    <p:extLst>
      <p:ext uri="{BB962C8B-B14F-4D97-AF65-F5344CB8AC3E}">
        <p14:creationId xmlns:p14="http://schemas.microsoft.com/office/powerpoint/2010/main" val="3464122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F530C07F-37D3-986B-D568-1B4347510E8F}"/>
              </a:ext>
            </a:extLst>
          </p:cNvPr>
          <p:cNvSpPr>
            <a:spLocks noGrp="1"/>
          </p:cNvSpPr>
          <p:nvPr>
            <p:ph type="dt" sz="half" idx="2"/>
          </p:nvPr>
        </p:nvSpPr>
        <p:spPr>
          <a:xfrm>
            <a:off x="497158" y="6356350"/>
            <a:ext cx="2743200" cy="365125"/>
          </a:xfrm>
          <a:prstGeom prst="rect">
            <a:avLst/>
          </a:prstGeom>
        </p:spPr>
        <p:txBody>
          <a:bodyPr vert="horz" lIns="91440" tIns="45720" rIns="91440" bIns="45720" rtlCol="0" anchor="ctr"/>
          <a:lstStyle>
            <a:lvl1pPr algn="l">
              <a:defRPr sz="1200" b="0" i="0">
                <a:solidFill>
                  <a:schemeClr val="bg2"/>
                </a:solidFill>
                <a:latin typeface="Avenir Next" panose="020B0503020202020204" pitchFamily="34" charset="0"/>
              </a:defRPr>
            </a:lvl1pPr>
          </a:lstStyle>
          <a:p>
            <a:r>
              <a:rPr lang="en-US" dirty="0"/>
              <a:t>CSE 473</a:t>
            </a:r>
          </a:p>
        </p:txBody>
      </p:sp>
      <p:sp>
        <p:nvSpPr>
          <p:cNvPr id="6" name="Slide Number Placeholder 5">
            <a:extLst>
              <a:ext uri="{FF2B5EF4-FFF2-40B4-BE49-F238E27FC236}">
                <a16:creationId xmlns:a16="http://schemas.microsoft.com/office/drawing/2014/main" id="{322D9B00-3580-94D5-B4CB-1F00AF14AD5E}"/>
              </a:ext>
            </a:extLst>
          </p:cNvPr>
          <p:cNvSpPr>
            <a:spLocks noGrp="1"/>
          </p:cNvSpPr>
          <p:nvPr>
            <p:ph type="sldNum" sz="quarter" idx="12"/>
          </p:nvPr>
        </p:nvSpPr>
        <p:spPr/>
        <p:txBody>
          <a:bodyPr/>
          <a:lstStyle/>
          <a:p>
            <a:fld id="{0C6CD854-DD62-6C4B-87F1-66B34D688D3F}" type="slidenum">
              <a:rPr lang="en-US" smtClean="0"/>
              <a:t>‹#›</a:t>
            </a:fld>
            <a:endParaRPr lang="en-US"/>
          </a:p>
        </p:txBody>
      </p:sp>
      <p:sp>
        <p:nvSpPr>
          <p:cNvPr id="9" name="TextBox 8">
            <a:extLst>
              <a:ext uri="{FF2B5EF4-FFF2-40B4-BE49-F238E27FC236}">
                <a16:creationId xmlns:a16="http://schemas.microsoft.com/office/drawing/2014/main" id="{BBF13BBE-AA55-446F-64C8-1CC6A249A1C4}"/>
              </a:ext>
            </a:extLst>
          </p:cNvPr>
          <p:cNvSpPr txBox="1"/>
          <p:nvPr userDrawn="1"/>
        </p:nvSpPr>
        <p:spPr>
          <a:xfrm>
            <a:off x="1182027" y="267886"/>
            <a:ext cx="1594624" cy="246221"/>
          </a:xfrm>
          <a:prstGeom prst="rect">
            <a:avLst/>
          </a:prstGeom>
          <a:noFill/>
        </p:spPr>
        <p:txBody>
          <a:bodyPr wrap="square" rtlCol="0">
            <a:spAutoFit/>
          </a:bodyPr>
          <a:lstStyle/>
          <a:p>
            <a:r>
              <a:rPr lang="en-US" sz="1000" b="1" i="0" dirty="0">
                <a:solidFill>
                  <a:schemeClr val="accent3"/>
                </a:solidFill>
                <a:latin typeface="Avenir Next" panose="020B0503020202020204" pitchFamily="34" charset="0"/>
              </a:rPr>
              <a:t>QUESTIONS</a:t>
            </a:r>
          </a:p>
        </p:txBody>
      </p:sp>
      <p:sp>
        <p:nvSpPr>
          <p:cNvPr id="10" name="Rectangle 9">
            <a:extLst>
              <a:ext uri="{FF2B5EF4-FFF2-40B4-BE49-F238E27FC236}">
                <a16:creationId xmlns:a16="http://schemas.microsoft.com/office/drawing/2014/main" id="{BB585545-C611-2C5A-0DAC-F4EAABCBFA60}"/>
              </a:ext>
              <a:ext uri="{C183D7F6-B498-43B3-948B-1728B52AA6E4}">
                <adec:decorative xmlns:adec="http://schemas.microsoft.com/office/drawing/2017/decorative" val="1"/>
              </a:ext>
            </a:extLst>
          </p:cNvPr>
          <p:cNvSpPr/>
          <p:nvPr userDrawn="1"/>
        </p:nvSpPr>
        <p:spPr>
          <a:xfrm>
            <a:off x="386574" y="318004"/>
            <a:ext cx="795453" cy="106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EC7EDCA-ACC3-60BE-A411-C502B1E39FC1}"/>
              </a:ext>
            </a:extLst>
          </p:cNvPr>
          <p:cNvSpPr txBox="1"/>
          <p:nvPr userDrawn="1"/>
        </p:nvSpPr>
        <p:spPr>
          <a:xfrm>
            <a:off x="4238732" y="3987813"/>
            <a:ext cx="3714535" cy="461665"/>
          </a:xfrm>
          <a:prstGeom prst="rect">
            <a:avLst/>
          </a:prstGeom>
          <a:noFill/>
        </p:spPr>
        <p:txBody>
          <a:bodyPr wrap="square" rtlCol="0">
            <a:spAutoFit/>
          </a:bodyPr>
          <a:lstStyle/>
          <a:p>
            <a:pPr algn="l"/>
            <a:r>
              <a:rPr lang="en-US" sz="2400" b="0" dirty="0">
                <a:solidFill>
                  <a:schemeClr val="bg2"/>
                </a:solidFill>
                <a:latin typeface="+mj-lt"/>
              </a:rPr>
              <a:t>live and on </a:t>
            </a:r>
            <a:r>
              <a:rPr lang="en-US" sz="2400" b="0" dirty="0" err="1">
                <a:solidFill>
                  <a:schemeClr val="bg2"/>
                </a:solidFill>
                <a:latin typeface="+mj-lt"/>
                <a:hlinkClick r:id="rId2"/>
              </a:rPr>
              <a:t>sli.do</a:t>
            </a:r>
            <a:r>
              <a:rPr lang="en-US" sz="2400" b="0" dirty="0">
                <a:solidFill>
                  <a:schemeClr val="bg2"/>
                </a:solidFill>
                <a:latin typeface="+mj-lt"/>
              </a:rPr>
              <a:t>  </a:t>
            </a:r>
          </a:p>
        </p:txBody>
      </p:sp>
      <p:pic>
        <p:nvPicPr>
          <p:cNvPr id="7" name="Picture 6">
            <a:extLst>
              <a:ext uri="{FF2B5EF4-FFF2-40B4-BE49-F238E27FC236}">
                <a16:creationId xmlns:a16="http://schemas.microsoft.com/office/drawing/2014/main" id="{3C76C6F7-F499-29B9-77D6-872235B4248B}"/>
              </a:ext>
            </a:extLst>
          </p:cNvPr>
          <p:cNvPicPr>
            <a:picLocks noChangeAspect="1"/>
          </p:cNvPicPr>
          <p:nvPr userDrawn="1"/>
        </p:nvPicPr>
        <p:blipFill>
          <a:blip r:embed="rId3"/>
          <a:stretch>
            <a:fillRect/>
          </a:stretch>
        </p:blipFill>
        <p:spPr>
          <a:xfrm>
            <a:off x="386574" y="564225"/>
            <a:ext cx="1594624" cy="1594624"/>
          </a:xfrm>
          <a:prstGeom prst="rect">
            <a:avLst/>
          </a:prstGeom>
        </p:spPr>
      </p:pic>
      <p:sp>
        <p:nvSpPr>
          <p:cNvPr id="8" name="Rounded Rectangle 7">
            <a:extLst>
              <a:ext uri="{FF2B5EF4-FFF2-40B4-BE49-F238E27FC236}">
                <a16:creationId xmlns:a16="http://schemas.microsoft.com/office/drawing/2014/main" id="{DBD13390-E1C8-49EA-71D7-74D1FEDE0B7B}"/>
              </a:ext>
            </a:extLst>
          </p:cNvPr>
          <p:cNvSpPr/>
          <p:nvPr userDrawn="1"/>
        </p:nvSpPr>
        <p:spPr>
          <a:xfrm>
            <a:off x="6919597" y="4058703"/>
            <a:ext cx="1033670" cy="319883"/>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mj-lt"/>
              </a:rPr>
              <a:t>#cse473</a:t>
            </a:r>
          </a:p>
        </p:txBody>
      </p:sp>
      <p:sp>
        <p:nvSpPr>
          <p:cNvPr id="11" name="Title 1">
            <a:extLst>
              <a:ext uri="{FF2B5EF4-FFF2-40B4-BE49-F238E27FC236}">
                <a16:creationId xmlns:a16="http://schemas.microsoft.com/office/drawing/2014/main" id="{498A6512-0AA6-C8EB-D719-DD0205DF043D}"/>
              </a:ext>
            </a:extLst>
          </p:cNvPr>
          <p:cNvSpPr txBox="1">
            <a:spLocks/>
          </p:cNvSpPr>
          <p:nvPr userDrawn="1"/>
        </p:nvSpPr>
        <p:spPr>
          <a:xfrm>
            <a:off x="1238463" y="2897664"/>
            <a:ext cx="9715072" cy="1161039"/>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8000" b="1" i="1" kern="1200">
                <a:solidFill>
                  <a:schemeClr val="tx1"/>
                </a:solidFill>
                <a:latin typeface="Avenir Next" panose="020B0503020202020204" pitchFamily="34" charset="0"/>
                <a:ea typeface="+mj-ea"/>
                <a:cs typeface="Calibri" panose="020F0502020204030204" pitchFamily="34" charset="0"/>
              </a:defRPr>
            </a:lvl1pPr>
          </a:lstStyle>
          <a:p>
            <a:r>
              <a:rPr lang="en-US" i="0" dirty="0"/>
              <a:t>Questions?</a:t>
            </a:r>
          </a:p>
        </p:txBody>
      </p:sp>
      <p:sp>
        <p:nvSpPr>
          <p:cNvPr id="12" name="Title 11">
            <a:extLst>
              <a:ext uri="{FF2B5EF4-FFF2-40B4-BE49-F238E27FC236}">
                <a16:creationId xmlns:a16="http://schemas.microsoft.com/office/drawing/2014/main" id="{CC184BE7-022A-A27D-C943-41473A9770F4}"/>
              </a:ext>
            </a:extLst>
          </p:cNvPr>
          <p:cNvSpPr>
            <a:spLocks noGrp="1"/>
          </p:cNvSpPr>
          <p:nvPr>
            <p:ph type="title"/>
          </p:nvPr>
        </p:nvSpPr>
        <p:spPr>
          <a:xfrm>
            <a:off x="497158" y="-1344845"/>
            <a:ext cx="11197683" cy="1325563"/>
          </a:xfrm>
        </p:spPr>
        <p:txBody>
          <a:bodyPr/>
          <a:lstStyle/>
          <a:p>
            <a:r>
              <a:rPr lang="en-US"/>
              <a:t>Click to edit Master title style</a:t>
            </a:r>
          </a:p>
        </p:txBody>
      </p:sp>
    </p:spTree>
    <p:extLst>
      <p:ext uri="{BB962C8B-B14F-4D97-AF65-F5344CB8AC3E}">
        <p14:creationId xmlns:p14="http://schemas.microsoft.com/office/powerpoint/2010/main" val="2206257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BC0A6-4A08-7A82-6313-89C52ED0C042}"/>
              </a:ext>
            </a:extLst>
          </p:cNvPr>
          <p:cNvSpPr>
            <a:spLocks noGrp="1"/>
          </p:cNvSpPr>
          <p:nvPr>
            <p:ph type="ctrTitle"/>
          </p:nvPr>
        </p:nvSpPr>
        <p:spPr>
          <a:xfrm>
            <a:off x="1524000" y="784035"/>
            <a:ext cx="9144000" cy="2387600"/>
          </a:xfrm>
        </p:spPr>
        <p:txBody>
          <a:bodyPr anchor="b"/>
          <a:lstStyle>
            <a:lvl1pPr algn="l">
              <a:defRPr sz="6000"/>
            </a:lvl1pPr>
          </a:lstStyle>
          <a:p>
            <a:r>
              <a:rPr lang="en-US" dirty="0"/>
              <a:t>Click to edit Master title style</a:t>
            </a:r>
          </a:p>
        </p:txBody>
      </p:sp>
      <p:sp>
        <p:nvSpPr>
          <p:cNvPr id="7" name="Rectangle 6">
            <a:extLst>
              <a:ext uri="{FF2B5EF4-FFF2-40B4-BE49-F238E27FC236}">
                <a16:creationId xmlns:a16="http://schemas.microsoft.com/office/drawing/2014/main" id="{E7416877-0F64-0DA5-37BE-73193BD10DBA}"/>
              </a:ext>
              <a:ext uri="{C183D7F6-B498-43B3-948B-1728B52AA6E4}">
                <adec:decorative xmlns:adec="http://schemas.microsoft.com/office/drawing/2017/decorative" val="1"/>
              </a:ext>
            </a:extLst>
          </p:cNvPr>
          <p:cNvSpPr/>
          <p:nvPr userDrawn="1"/>
        </p:nvSpPr>
        <p:spPr>
          <a:xfrm>
            <a:off x="1624360" y="3442757"/>
            <a:ext cx="795453" cy="106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DA2CF66F-B4D1-BE27-528C-45028F2A1876}"/>
              </a:ext>
            </a:extLst>
          </p:cNvPr>
          <p:cNvSpPr>
            <a:spLocks noGrp="1"/>
          </p:cNvSpPr>
          <p:nvPr>
            <p:ph type="sldNum" sz="quarter" idx="12"/>
          </p:nvPr>
        </p:nvSpPr>
        <p:spPr/>
        <p:txBody>
          <a:bodyPr/>
          <a:lstStyle/>
          <a:p>
            <a:fld id="{0C6CD854-DD62-6C4B-87F1-66B34D688D3F}" type="slidenum">
              <a:rPr lang="en-US" smtClean="0"/>
              <a:pPr/>
              <a:t>‹#›</a:t>
            </a:fld>
            <a:endParaRPr lang="en-US"/>
          </a:p>
        </p:txBody>
      </p:sp>
      <p:sp>
        <p:nvSpPr>
          <p:cNvPr id="4" name="TextBox 3">
            <a:extLst>
              <a:ext uri="{FF2B5EF4-FFF2-40B4-BE49-F238E27FC236}">
                <a16:creationId xmlns:a16="http://schemas.microsoft.com/office/drawing/2014/main" id="{E53364CE-FC90-EE81-0C85-AB1B3ABC9D4E}"/>
              </a:ext>
            </a:extLst>
          </p:cNvPr>
          <p:cNvSpPr txBox="1"/>
          <p:nvPr userDrawn="1"/>
        </p:nvSpPr>
        <p:spPr>
          <a:xfrm>
            <a:off x="2419813" y="3372761"/>
            <a:ext cx="936035" cy="246221"/>
          </a:xfrm>
          <a:prstGeom prst="rect">
            <a:avLst/>
          </a:prstGeom>
          <a:noFill/>
        </p:spPr>
        <p:txBody>
          <a:bodyPr wrap="square" rtlCol="0">
            <a:spAutoFit/>
          </a:bodyPr>
          <a:lstStyle/>
          <a:p>
            <a:r>
              <a:rPr lang="en-US" sz="1000" b="1" i="0" dirty="0">
                <a:solidFill>
                  <a:schemeClr val="accent2"/>
                </a:solidFill>
                <a:latin typeface="Avenir Next" panose="020B0503020202020204" pitchFamily="34" charset="0"/>
              </a:rPr>
              <a:t>SUMMARY</a:t>
            </a:r>
          </a:p>
        </p:txBody>
      </p:sp>
      <p:sp>
        <p:nvSpPr>
          <p:cNvPr id="8" name="Text Placeholder 7">
            <a:extLst>
              <a:ext uri="{FF2B5EF4-FFF2-40B4-BE49-F238E27FC236}">
                <a16:creationId xmlns:a16="http://schemas.microsoft.com/office/drawing/2014/main" id="{C68A7CF4-0FC0-1051-4B95-5233CF4D37CE}"/>
              </a:ext>
            </a:extLst>
          </p:cNvPr>
          <p:cNvSpPr>
            <a:spLocks noGrp="1"/>
          </p:cNvSpPr>
          <p:nvPr>
            <p:ph type="body" sz="quarter" idx="13"/>
          </p:nvPr>
        </p:nvSpPr>
        <p:spPr>
          <a:xfrm>
            <a:off x="1624360" y="3768662"/>
            <a:ext cx="2801336" cy="2259013"/>
          </a:xfrm>
        </p:spPr>
        <p:txBody>
          <a:bodyPr/>
          <a:lstStyle>
            <a:lvl1pPr>
              <a:lnSpc>
                <a:spcPct val="100000"/>
              </a:lnSpc>
              <a:defRPr sz="1400"/>
            </a:lvl1pPr>
            <a:lvl2pPr>
              <a:lnSpc>
                <a:spcPct val="100000"/>
              </a:lnSpc>
              <a:defRPr sz="1400"/>
            </a:lvl2pPr>
            <a:lvl3pPr>
              <a:defRPr sz="1400"/>
            </a:lvl3pPr>
            <a:lvl4pPr>
              <a:defRPr sz="1400"/>
            </a:lvl4pPr>
            <a:lvl5pPr>
              <a:defRPr sz="1400"/>
            </a:lvl5pPr>
          </a:lstStyle>
          <a:p>
            <a:pPr lvl="0"/>
            <a:r>
              <a:rPr lang="en-US" dirty="0"/>
              <a:t>Click to edit Master text styles</a:t>
            </a:r>
          </a:p>
          <a:p>
            <a:pPr lvl="1"/>
            <a:r>
              <a:rPr lang="en-US" dirty="0"/>
              <a:t>Second level</a:t>
            </a:r>
          </a:p>
        </p:txBody>
      </p:sp>
      <p:sp>
        <p:nvSpPr>
          <p:cNvPr id="18" name="Rectangle 17">
            <a:extLst>
              <a:ext uri="{FF2B5EF4-FFF2-40B4-BE49-F238E27FC236}">
                <a16:creationId xmlns:a16="http://schemas.microsoft.com/office/drawing/2014/main" id="{A341BD03-D38D-4889-DDFD-CA0F5498D098}"/>
              </a:ext>
              <a:ext uri="{C183D7F6-B498-43B3-948B-1728B52AA6E4}">
                <adec:decorative xmlns:adec="http://schemas.microsoft.com/office/drawing/2017/decorative" val="1"/>
              </a:ext>
            </a:extLst>
          </p:cNvPr>
          <p:cNvSpPr/>
          <p:nvPr userDrawn="1"/>
        </p:nvSpPr>
        <p:spPr>
          <a:xfrm>
            <a:off x="7866664" y="3436535"/>
            <a:ext cx="795453" cy="106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BA84C4D-3877-454D-DE80-40637B35D436}"/>
              </a:ext>
            </a:extLst>
          </p:cNvPr>
          <p:cNvSpPr txBox="1"/>
          <p:nvPr userDrawn="1"/>
        </p:nvSpPr>
        <p:spPr>
          <a:xfrm>
            <a:off x="8662117" y="3366539"/>
            <a:ext cx="1110070" cy="246221"/>
          </a:xfrm>
          <a:prstGeom prst="rect">
            <a:avLst/>
          </a:prstGeom>
          <a:noFill/>
        </p:spPr>
        <p:txBody>
          <a:bodyPr wrap="square" rtlCol="0">
            <a:spAutoFit/>
          </a:bodyPr>
          <a:lstStyle/>
          <a:p>
            <a:r>
              <a:rPr lang="en-US" sz="1000" b="1" i="0" dirty="0">
                <a:solidFill>
                  <a:schemeClr val="accent4"/>
                </a:solidFill>
                <a:latin typeface="Avenir Next" panose="020B0503020202020204" pitchFamily="34" charset="0"/>
              </a:rPr>
              <a:t>REMINDERS</a:t>
            </a:r>
          </a:p>
        </p:txBody>
      </p:sp>
      <p:sp>
        <p:nvSpPr>
          <p:cNvPr id="20" name="Text Placeholder 7">
            <a:extLst>
              <a:ext uri="{FF2B5EF4-FFF2-40B4-BE49-F238E27FC236}">
                <a16:creationId xmlns:a16="http://schemas.microsoft.com/office/drawing/2014/main" id="{4CBA48C4-C824-B605-6727-F7E2EB6B85B2}"/>
              </a:ext>
            </a:extLst>
          </p:cNvPr>
          <p:cNvSpPr>
            <a:spLocks noGrp="1"/>
          </p:cNvSpPr>
          <p:nvPr>
            <p:ph type="body" sz="quarter" idx="15"/>
          </p:nvPr>
        </p:nvSpPr>
        <p:spPr>
          <a:xfrm>
            <a:off x="7866664" y="3762440"/>
            <a:ext cx="2801336" cy="2259013"/>
          </a:xfrm>
        </p:spPr>
        <p:txBody>
          <a:bodyPr/>
          <a:lstStyle>
            <a:lvl1pPr>
              <a:lnSpc>
                <a:spcPct val="100000"/>
              </a:lnSpc>
              <a:defRPr sz="1400"/>
            </a:lvl1pPr>
            <a:lvl2pPr>
              <a:lnSpc>
                <a:spcPct val="100000"/>
              </a:lnSpc>
              <a:defRPr sz="1400"/>
            </a:lvl2pPr>
            <a:lvl3pPr>
              <a:defRPr sz="1400"/>
            </a:lvl3pPr>
            <a:lvl4pPr>
              <a:defRPr sz="1400"/>
            </a:lvl4pPr>
            <a:lvl5pPr>
              <a:defRPr sz="1400"/>
            </a:lvl5pPr>
          </a:lstStyle>
          <a:p>
            <a:pPr lvl="0"/>
            <a:r>
              <a:rPr lang="en-US" dirty="0"/>
              <a:t>Click to edit Master text styles</a:t>
            </a:r>
          </a:p>
          <a:p>
            <a:pPr lvl="1"/>
            <a:r>
              <a:rPr lang="en-US" dirty="0"/>
              <a:t>Second level</a:t>
            </a:r>
          </a:p>
        </p:txBody>
      </p:sp>
      <p:sp>
        <p:nvSpPr>
          <p:cNvPr id="21" name="Rectangle 20">
            <a:extLst>
              <a:ext uri="{FF2B5EF4-FFF2-40B4-BE49-F238E27FC236}">
                <a16:creationId xmlns:a16="http://schemas.microsoft.com/office/drawing/2014/main" id="{3538C9C4-A634-C527-770A-874B3E7B30E9}"/>
              </a:ext>
              <a:ext uri="{C183D7F6-B498-43B3-948B-1728B52AA6E4}">
                <adec:decorative xmlns:adec="http://schemas.microsoft.com/office/drawing/2017/decorative" val="1"/>
              </a:ext>
            </a:extLst>
          </p:cNvPr>
          <p:cNvSpPr/>
          <p:nvPr userDrawn="1"/>
        </p:nvSpPr>
        <p:spPr>
          <a:xfrm>
            <a:off x="4745512" y="3436535"/>
            <a:ext cx="795453" cy="106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580644-FA07-988F-6FF5-DE87D669B6CF}"/>
              </a:ext>
            </a:extLst>
          </p:cNvPr>
          <p:cNvSpPr txBox="1"/>
          <p:nvPr userDrawn="1"/>
        </p:nvSpPr>
        <p:spPr>
          <a:xfrm>
            <a:off x="5540965" y="3366539"/>
            <a:ext cx="936035" cy="246221"/>
          </a:xfrm>
          <a:prstGeom prst="rect">
            <a:avLst/>
          </a:prstGeom>
          <a:noFill/>
        </p:spPr>
        <p:txBody>
          <a:bodyPr wrap="square" rtlCol="0">
            <a:spAutoFit/>
          </a:bodyPr>
          <a:lstStyle/>
          <a:p>
            <a:r>
              <a:rPr lang="en-US" sz="1000" b="1" i="0" dirty="0">
                <a:solidFill>
                  <a:schemeClr val="accent3"/>
                </a:solidFill>
                <a:latin typeface="Avenir Next" panose="020B0503020202020204" pitchFamily="34" charset="0"/>
              </a:rPr>
              <a:t>UPCOMING</a:t>
            </a:r>
          </a:p>
        </p:txBody>
      </p:sp>
      <p:sp>
        <p:nvSpPr>
          <p:cNvPr id="23" name="Text Placeholder 7">
            <a:extLst>
              <a:ext uri="{FF2B5EF4-FFF2-40B4-BE49-F238E27FC236}">
                <a16:creationId xmlns:a16="http://schemas.microsoft.com/office/drawing/2014/main" id="{05F9B325-0B36-5AA9-7D12-5A17DF8C65C4}"/>
              </a:ext>
            </a:extLst>
          </p:cNvPr>
          <p:cNvSpPr>
            <a:spLocks noGrp="1"/>
          </p:cNvSpPr>
          <p:nvPr>
            <p:ph type="body" sz="quarter" idx="16"/>
          </p:nvPr>
        </p:nvSpPr>
        <p:spPr>
          <a:xfrm>
            <a:off x="4745512" y="3762440"/>
            <a:ext cx="2801336" cy="2259013"/>
          </a:xfrm>
        </p:spPr>
        <p:txBody>
          <a:bodyPr/>
          <a:lstStyle>
            <a:lvl1pPr>
              <a:lnSpc>
                <a:spcPct val="100000"/>
              </a:lnSpc>
              <a:defRPr sz="1400"/>
            </a:lvl1pPr>
            <a:lvl2pPr>
              <a:lnSpc>
                <a:spcPct val="100000"/>
              </a:lnSpc>
              <a:defRPr sz="1400"/>
            </a:lvl2pPr>
            <a:lvl3pPr>
              <a:defRPr sz="1400"/>
            </a:lvl3pPr>
            <a:lvl4pPr>
              <a:defRPr sz="1400"/>
            </a:lvl4pPr>
            <a:lvl5pPr>
              <a:defRPr sz="14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965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796A-833A-2ADB-9E0B-58D06FDE630A}"/>
              </a:ext>
            </a:extLst>
          </p:cNvPr>
          <p:cNvSpPr>
            <a:spLocks noGrp="1"/>
          </p:cNvSpPr>
          <p:nvPr>
            <p:ph type="title"/>
          </p:nvPr>
        </p:nvSpPr>
        <p:spPr>
          <a:xfrm>
            <a:off x="497158" y="106268"/>
            <a:ext cx="11197683" cy="1325563"/>
          </a:xfrm>
        </p:spPr>
        <p:txBody>
          <a:bodyPr/>
          <a:lstStyle/>
          <a:p>
            <a:r>
              <a:rPr lang="en-US"/>
              <a:t>Click to edit Master title style</a:t>
            </a:r>
          </a:p>
        </p:txBody>
      </p:sp>
      <p:sp>
        <p:nvSpPr>
          <p:cNvPr id="10" name="Rectangle 9">
            <a:extLst>
              <a:ext uri="{FF2B5EF4-FFF2-40B4-BE49-F238E27FC236}">
                <a16:creationId xmlns:a16="http://schemas.microsoft.com/office/drawing/2014/main" id="{84D4E5D7-6AE8-399B-80A3-BA2673C59C28}"/>
              </a:ext>
              <a:ext uri="{C183D7F6-B498-43B3-948B-1728B52AA6E4}">
                <adec:decorative xmlns:adec="http://schemas.microsoft.com/office/drawing/2017/decorative" val="1"/>
              </a:ext>
            </a:extLst>
          </p:cNvPr>
          <p:cNvSpPr/>
          <p:nvPr userDrawn="1"/>
        </p:nvSpPr>
        <p:spPr>
          <a:xfrm>
            <a:off x="609599" y="1154345"/>
            <a:ext cx="795453" cy="106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F8C0F763-E5C9-6C8D-9C27-9FA42555EC96}"/>
              </a:ext>
            </a:extLst>
          </p:cNvPr>
          <p:cNvSpPr>
            <a:spLocks noGrp="1"/>
          </p:cNvSpPr>
          <p:nvPr>
            <p:ph idx="1"/>
          </p:nvPr>
        </p:nvSpPr>
        <p:spPr>
          <a:xfrm>
            <a:off x="497158" y="1590261"/>
            <a:ext cx="11197683" cy="4606139"/>
          </a:xfrm>
        </p:spPr>
        <p:txBody>
          <a:bodyPr/>
          <a:lstStyle>
            <a:lvl1pPr>
              <a:defRPr sz="2400" b="0" i="0">
                <a:latin typeface="Avenir Next Medium" panose="020B0503020202020204" pitchFamily="34" charset="0"/>
              </a:defRPr>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CD689FF8-ABDB-D073-FC13-F963F22B5EEE}"/>
              </a:ext>
            </a:extLst>
          </p:cNvPr>
          <p:cNvSpPr>
            <a:spLocks noGrp="1"/>
          </p:cNvSpPr>
          <p:nvPr>
            <p:ph type="dt" sz="half" idx="2"/>
          </p:nvPr>
        </p:nvSpPr>
        <p:spPr>
          <a:xfrm>
            <a:off x="497158" y="6356350"/>
            <a:ext cx="2743200" cy="365125"/>
          </a:xfrm>
          <a:prstGeom prst="rect">
            <a:avLst/>
          </a:prstGeom>
        </p:spPr>
        <p:txBody>
          <a:bodyPr vert="horz" lIns="91440" tIns="45720" rIns="91440" bIns="45720" rtlCol="0" anchor="ctr"/>
          <a:lstStyle>
            <a:lvl1pPr algn="l">
              <a:defRPr sz="1200" b="0" i="0">
                <a:solidFill>
                  <a:schemeClr val="bg2"/>
                </a:solidFill>
                <a:latin typeface="Avenir Next" panose="020B0503020202020204" pitchFamily="34" charset="0"/>
              </a:defRPr>
            </a:lvl1pPr>
          </a:lstStyle>
          <a:p>
            <a:r>
              <a:rPr lang="en-US"/>
              <a:t>CSE 473</a:t>
            </a:r>
            <a:endParaRPr lang="en-US" dirty="0"/>
          </a:p>
        </p:txBody>
      </p:sp>
      <p:sp>
        <p:nvSpPr>
          <p:cNvPr id="6" name="Slide Number Placeholder 5">
            <a:extLst>
              <a:ext uri="{FF2B5EF4-FFF2-40B4-BE49-F238E27FC236}">
                <a16:creationId xmlns:a16="http://schemas.microsoft.com/office/drawing/2014/main" id="{322D9B00-3580-94D5-B4CB-1F00AF14AD5E}"/>
              </a:ext>
            </a:extLst>
          </p:cNvPr>
          <p:cNvSpPr>
            <a:spLocks noGrp="1"/>
          </p:cNvSpPr>
          <p:nvPr>
            <p:ph type="sldNum" sz="quarter" idx="12"/>
          </p:nvPr>
        </p:nvSpPr>
        <p:spPr/>
        <p:txBody>
          <a:bodyPr/>
          <a:lstStyle/>
          <a:p>
            <a:fld id="{0C6CD854-DD62-6C4B-87F1-66B34D688D3F}" type="slidenum">
              <a:rPr lang="en-US" smtClean="0"/>
              <a:t>‹#›</a:t>
            </a:fld>
            <a:endParaRPr lang="en-US"/>
          </a:p>
        </p:txBody>
      </p:sp>
    </p:spTree>
    <p:extLst>
      <p:ext uri="{BB962C8B-B14F-4D97-AF65-F5344CB8AC3E}">
        <p14:creationId xmlns:p14="http://schemas.microsoft.com/office/powerpoint/2010/main" val="2263594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29ED6EC-DF88-5CD5-C9B6-FB212C6DA73D}"/>
              </a:ext>
            </a:extLst>
          </p:cNvPr>
          <p:cNvSpPr>
            <a:spLocks noGrp="1"/>
          </p:cNvSpPr>
          <p:nvPr>
            <p:ph type="title"/>
          </p:nvPr>
        </p:nvSpPr>
        <p:spPr>
          <a:xfrm>
            <a:off x="497158" y="106268"/>
            <a:ext cx="11197683" cy="1325563"/>
          </a:xfrm>
        </p:spPr>
        <p:txBody>
          <a:bodyPr/>
          <a:lstStyle/>
          <a:p>
            <a:r>
              <a:rPr lang="en-US"/>
              <a:t>Click to edit Master title style</a:t>
            </a:r>
          </a:p>
        </p:txBody>
      </p:sp>
      <p:sp>
        <p:nvSpPr>
          <p:cNvPr id="7" name="Rectangle 6">
            <a:extLst>
              <a:ext uri="{FF2B5EF4-FFF2-40B4-BE49-F238E27FC236}">
                <a16:creationId xmlns:a16="http://schemas.microsoft.com/office/drawing/2014/main" id="{794C7B43-C611-517C-8655-E89E67E1280F}"/>
              </a:ext>
              <a:ext uri="{C183D7F6-B498-43B3-948B-1728B52AA6E4}">
                <adec:decorative xmlns:adec="http://schemas.microsoft.com/office/drawing/2017/decorative" val="1"/>
              </a:ext>
            </a:extLst>
          </p:cNvPr>
          <p:cNvSpPr/>
          <p:nvPr userDrawn="1"/>
        </p:nvSpPr>
        <p:spPr>
          <a:xfrm>
            <a:off x="609599" y="1154345"/>
            <a:ext cx="795453" cy="106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610EDA3F-C141-5BF2-6B52-BAB8A332F4BE}"/>
              </a:ext>
            </a:extLst>
          </p:cNvPr>
          <p:cNvSpPr>
            <a:spLocks noGrp="1"/>
          </p:cNvSpPr>
          <p:nvPr>
            <p:ph idx="1"/>
          </p:nvPr>
        </p:nvSpPr>
        <p:spPr>
          <a:xfrm>
            <a:off x="497158" y="1590261"/>
            <a:ext cx="11197683" cy="4606139"/>
          </a:xfrm>
        </p:spPr>
        <p:txBody>
          <a:bodyPr/>
          <a:lstStyle>
            <a:lvl1pPr>
              <a:defRPr sz="2400" b="0" i="0">
                <a:latin typeface="Avenir Next Medium" panose="020B0503020202020204" pitchFamily="34" charset="0"/>
              </a:defRPr>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CD689FF8-ABDB-D073-FC13-F963F22B5EEE}"/>
              </a:ext>
            </a:extLst>
          </p:cNvPr>
          <p:cNvSpPr>
            <a:spLocks noGrp="1"/>
          </p:cNvSpPr>
          <p:nvPr>
            <p:ph type="dt" sz="half" idx="2"/>
          </p:nvPr>
        </p:nvSpPr>
        <p:spPr>
          <a:xfrm>
            <a:off x="497158" y="6356350"/>
            <a:ext cx="2743200" cy="365125"/>
          </a:xfrm>
          <a:prstGeom prst="rect">
            <a:avLst/>
          </a:prstGeom>
        </p:spPr>
        <p:txBody>
          <a:bodyPr vert="horz" lIns="91440" tIns="45720" rIns="91440" bIns="45720" rtlCol="0" anchor="ctr"/>
          <a:lstStyle>
            <a:lvl1pPr algn="l">
              <a:defRPr sz="1200" b="0" i="0">
                <a:solidFill>
                  <a:schemeClr val="bg2"/>
                </a:solidFill>
                <a:latin typeface="Avenir Next" panose="020B0503020202020204" pitchFamily="34" charset="0"/>
              </a:defRPr>
            </a:lvl1pPr>
          </a:lstStyle>
          <a:p>
            <a:r>
              <a:rPr lang="en-US"/>
              <a:t>CSE 473</a:t>
            </a:r>
            <a:endParaRPr lang="en-US" dirty="0"/>
          </a:p>
        </p:txBody>
      </p:sp>
      <p:sp>
        <p:nvSpPr>
          <p:cNvPr id="6" name="Slide Number Placeholder 5">
            <a:extLst>
              <a:ext uri="{FF2B5EF4-FFF2-40B4-BE49-F238E27FC236}">
                <a16:creationId xmlns:a16="http://schemas.microsoft.com/office/drawing/2014/main" id="{322D9B00-3580-94D5-B4CB-1F00AF14AD5E}"/>
              </a:ext>
            </a:extLst>
          </p:cNvPr>
          <p:cNvSpPr>
            <a:spLocks noGrp="1"/>
          </p:cNvSpPr>
          <p:nvPr>
            <p:ph type="sldNum" sz="quarter" idx="12"/>
          </p:nvPr>
        </p:nvSpPr>
        <p:spPr/>
        <p:txBody>
          <a:bodyPr/>
          <a:lstStyle/>
          <a:p>
            <a:fld id="{0C6CD854-DD62-6C4B-87F1-66B34D688D3F}" type="slidenum">
              <a:rPr lang="en-US" smtClean="0"/>
              <a:t>‹#›</a:t>
            </a:fld>
            <a:endParaRPr lang="en-US"/>
          </a:p>
        </p:txBody>
      </p:sp>
    </p:spTree>
    <p:extLst>
      <p:ext uri="{BB962C8B-B14F-4D97-AF65-F5344CB8AC3E}">
        <p14:creationId xmlns:p14="http://schemas.microsoft.com/office/powerpoint/2010/main" val="290150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97768A8-06D8-056C-235C-FA33DBE1CDE6}"/>
              </a:ext>
            </a:extLst>
          </p:cNvPr>
          <p:cNvSpPr>
            <a:spLocks noGrp="1"/>
          </p:cNvSpPr>
          <p:nvPr>
            <p:ph type="title"/>
          </p:nvPr>
        </p:nvSpPr>
        <p:spPr>
          <a:xfrm>
            <a:off x="497158" y="106268"/>
            <a:ext cx="11197683" cy="1325563"/>
          </a:xfrm>
        </p:spPr>
        <p:txBody>
          <a:bodyPr/>
          <a:lstStyle/>
          <a:p>
            <a:r>
              <a:rPr lang="en-US"/>
              <a:t>Click to edit Master title style</a:t>
            </a:r>
          </a:p>
        </p:txBody>
      </p:sp>
      <p:sp>
        <p:nvSpPr>
          <p:cNvPr id="7" name="Content Placeholder 2">
            <a:extLst>
              <a:ext uri="{FF2B5EF4-FFF2-40B4-BE49-F238E27FC236}">
                <a16:creationId xmlns:a16="http://schemas.microsoft.com/office/drawing/2014/main" id="{CE4592B9-97B4-2687-1616-9564CCD75B93}"/>
              </a:ext>
            </a:extLst>
          </p:cNvPr>
          <p:cNvSpPr>
            <a:spLocks noGrp="1"/>
          </p:cNvSpPr>
          <p:nvPr>
            <p:ph idx="1"/>
          </p:nvPr>
        </p:nvSpPr>
        <p:spPr>
          <a:xfrm>
            <a:off x="497159" y="1590261"/>
            <a:ext cx="5598842" cy="4606139"/>
          </a:xfrm>
        </p:spPr>
        <p:txBody>
          <a:bodyPr/>
          <a:lstStyle>
            <a:lvl1pPr>
              <a:lnSpc>
                <a:spcPct val="150000"/>
              </a:lnSpc>
              <a:defRPr sz="2400" b="0" i="0">
                <a:latin typeface="Avenir Next Medium" panose="020B0503020202020204" pitchFamily="34" charset="0"/>
              </a:defRPr>
            </a:lvl1pPr>
            <a:lvl2pPr>
              <a:lnSpc>
                <a:spcPct val="150000"/>
              </a:lnSpc>
              <a:defRPr sz="1800"/>
            </a:lvl2pPr>
            <a:lvl3pPr>
              <a:lnSpc>
                <a:spcPct val="150000"/>
              </a:lnSpc>
              <a:defRPr sz="1800"/>
            </a:lvl3pPr>
            <a:lvl4pPr>
              <a:lnSpc>
                <a:spcPct val="150000"/>
              </a:lnSpc>
              <a:defRPr sz="1800"/>
            </a:lvl4pPr>
            <a:lvl5pPr>
              <a:lnSpc>
                <a:spcPct val="150000"/>
              </a:lnSpc>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CD689FF8-ABDB-D073-FC13-F963F22B5EEE}"/>
              </a:ext>
            </a:extLst>
          </p:cNvPr>
          <p:cNvSpPr>
            <a:spLocks noGrp="1"/>
          </p:cNvSpPr>
          <p:nvPr>
            <p:ph type="dt" sz="half" idx="2"/>
          </p:nvPr>
        </p:nvSpPr>
        <p:spPr>
          <a:xfrm>
            <a:off x="497158" y="6356350"/>
            <a:ext cx="2743200" cy="365125"/>
          </a:xfrm>
          <a:prstGeom prst="rect">
            <a:avLst/>
          </a:prstGeom>
        </p:spPr>
        <p:txBody>
          <a:bodyPr vert="horz" lIns="91440" tIns="45720" rIns="91440" bIns="45720" rtlCol="0" anchor="ctr"/>
          <a:lstStyle>
            <a:lvl1pPr algn="l">
              <a:defRPr sz="1200" b="0" i="0">
                <a:solidFill>
                  <a:schemeClr val="bg2"/>
                </a:solidFill>
                <a:latin typeface="Avenir Next" panose="020B0503020202020204" pitchFamily="34" charset="0"/>
              </a:defRPr>
            </a:lvl1pPr>
          </a:lstStyle>
          <a:p>
            <a:r>
              <a:rPr lang="en-US"/>
              <a:t>CSE 473</a:t>
            </a:r>
            <a:endParaRPr lang="en-US" dirty="0"/>
          </a:p>
        </p:txBody>
      </p:sp>
      <p:sp>
        <p:nvSpPr>
          <p:cNvPr id="5" name="Rectangle 4">
            <a:extLst>
              <a:ext uri="{FF2B5EF4-FFF2-40B4-BE49-F238E27FC236}">
                <a16:creationId xmlns:a16="http://schemas.microsoft.com/office/drawing/2014/main" id="{366EE43D-F642-8E1A-450D-683DCFEFE6A9}"/>
              </a:ext>
              <a:ext uri="{C183D7F6-B498-43B3-948B-1728B52AA6E4}">
                <adec:decorative xmlns:adec="http://schemas.microsoft.com/office/drawing/2017/decorative" val="1"/>
              </a:ext>
            </a:extLst>
          </p:cNvPr>
          <p:cNvSpPr/>
          <p:nvPr userDrawn="1"/>
        </p:nvSpPr>
        <p:spPr>
          <a:xfrm>
            <a:off x="609599" y="1154345"/>
            <a:ext cx="795453" cy="106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322D9B00-3580-94D5-B4CB-1F00AF14AD5E}"/>
              </a:ext>
            </a:extLst>
          </p:cNvPr>
          <p:cNvSpPr>
            <a:spLocks noGrp="1"/>
          </p:cNvSpPr>
          <p:nvPr>
            <p:ph type="sldNum" sz="quarter" idx="12"/>
          </p:nvPr>
        </p:nvSpPr>
        <p:spPr/>
        <p:txBody>
          <a:bodyPr/>
          <a:lstStyle/>
          <a:p>
            <a:fld id="{0C6CD854-DD62-6C4B-87F1-66B34D688D3F}" type="slidenum">
              <a:rPr lang="en-US" smtClean="0"/>
              <a:t>‹#›</a:t>
            </a:fld>
            <a:endParaRPr lang="en-US"/>
          </a:p>
        </p:txBody>
      </p:sp>
    </p:spTree>
    <p:extLst>
      <p:ext uri="{BB962C8B-B14F-4D97-AF65-F5344CB8AC3E}">
        <p14:creationId xmlns:p14="http://schemas.microsoft.com/office/powerpoint/2010/main" val="1813217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xt: Title and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29ED6EC-DF88-5CD5-C9B6-FB212C6DA73D}"/>
              </a:ext>
            </a:extLst>
          </p:cNvPr>
          <p:cNvSpPr>
            <a:spLocks noGrp="1"/>
          </p:cNvSpPr>
          <p:nvPr>
            <p:ph type="title"/>
          </p:nvPr>
        </p:nvSpPr>
        <p:spPr>
          <a:xfrm>
            <a:off x="497158" y="106268"/>
            <a:ext cx="11197683" cy="1325563"/>
          </a:xfrm>
        </p:spPr>
        <p:txBody>
          <a:bodyPr/>
          <a:lstStyle/>
          <a:p>
            <a:r>
              <a:rPr lang="en-US" dirty="0"/>
              <a:t>Click to edit Master title style</a:t>
            </a:r>
          </a:p>
        </p:txBody>
      </p:sp>
      <p:sp>
        <p:nvSpPr>
          <p:cNvPr id="2" name="TextBox 1">
            <a:extLst>
              <a:ext uri="{FF2B5EF4-FFF2-40B4-BE49-F238E27FC236}">
                <a16:creationId xmlns:a16="http://schemas.microsoft.com/office/drawing/2014/main" id="{AAC5D1D5-8900-F5A0-17C2-8095697830BF}"/>
              </a:ext>
            </a:extLst>
          </p:cNvPr>
          <p:cNvSpPr txBox="1"/>
          <p:nvPr userDrawn="1"/>
        </p:nvSpPr>
        <p:spPr>
          <a:xfrm>
            <a:off x="1405052" y="1104227"/>
            <a:ext cx="1594624" cy="246221"/>
          </a:xfrm>
          <a:prstGeom prst="rect">
            <a:avLst/>
          </a:prstGeom>
          <a:noFill/>
        </p:spPr>
        <p:txBody>
          <a:bodyPr wrap="square" rtlCol="0">
            <a:spAutoFit/>
          </a:bodyPr>
          <a:lstStyle/>
          <a:p>
            <a:r>
              <a:rPr lang="en-US" sz="1000" b="1" i="0" dirty="0">
                <a:solidFill>
                  <a:schemeClr val="accent4"/>
                </a:solidFill>
                <a:latin typeface="Avenir Next" panose="020B0503020202020204" pitchFamily="34" charset="0"/>
              </a:rPr>
              <a:t>CONTEXT</a:t>
            </a:r>
          </a:p>
        </p:txBody>
      </p:sp>
      <p:sp>
        <p:nvSpPr>
          <p:cNvPr id="8" name="Content Placeholder 2">
            <a:extLst>
              <a:ext uri="{FF2B5EF4-FFF2-40B4-BE49-F238E27FC236}">
                <a16:creationId xmlns:a16="http://schemas.microsoft.com/office/drawing/2014/main" id="{610EDA3F-C141-5BF2-6B52-BAB8A332F4BE}"/>
              </a:ext>
            </a:extLst>
          </p:cNvPr>
          <p:cNvSpPr>
            <a:spLocks noGrp="1"/>
          </p:cNvSpPr>
          <p:nvPr>
            <p:ph idx="1"/>
          </p:nvPr>
        </p:nvSpPr>
        <p:spPr>
          <a:xfrm>
            <a:off x="497158" y="1590261"/>
            <a:ext cx="11197683" cy="4606139"/>
          </a:xfrm>
        </p:spPr>
        <p:txBody>
          <a:bodyPr/>
          <a:lstStyle>
            <a:lvl1pPr>
              <a:defRPr sz="2400" b="0" i="0">
                <a:latin typeface="Avenir Next Medium" panose="020B0503020202020204" pitchFamily="34" charset="0"/>
              </a:defRPr>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CD689FF8-ABDB-D073-FC13-F963F22B5EEE}"/>
              </a:ext>
            </a:extLst>
          </p:cNvPr>
          <p:cNvSpPr>
            <a:spLocks noGrp="1"/>
          </p:cNvSpPr>
          <p:nvPr>
            <p:ph type="dt" sz="half" idx="2"/>
          </p:nvPr>
        </p:nvSpPr>
        <p:spPr>
          <a:xfrm>
            <a:off x="497158" y="6356350"/>
            <a:ext cx="2743200" cy="365125"/>
          </a:xfrm>
          <a:prstGeom prst="rect">
            <a:avLst/>
          </a:prstGeom>
        </p:spPr>
        <p:txBody>
          <a:bodyPr vert="horz" lIns="91440" tIns="45720" rIns="91440" bIns="45720" rtlCol="0" anchor="ctr"/>
          <a:lstStyle>
            <a:lvl1pPr algn="l">
              <a:defRPr sz="1200" b="0" i="0">
                <a:solidFill>
                  <a:schemeClr val="bg2"/>
                </a:solidFill>
                <a:latin typeface="Avenir Next" panose="020B0503020202020204" pitchFamily="34" charset="0"/>
              </a:defRPr>
            </a:lvl1pPr>
          </a:lstStyle>
          <a:p>
            <a:r>
              <a:rPr lang="en-US"/>
              <a:t>CSE 473</a:t>
            </a:r>
            <a:endParaRPr lang="en-US" dirty="0"/>
          </a:p>
        </p:txBody>
      </p:sp>
      <p:sp>
        <p:nvSpPr>
          <p:cNvPr id="7" name="Rectangle 6">
            <a:extLst>
              <a:ext uri="{FF2B5EF4-FFF2-40B4-BE49-F238E27FC236}">
                <a16:creationId xmlns:a16="http://schemas.microsoft.com/office/drawing/2014/main" id="{794C7B43-C611-517C-8655-E89E67E1280F}"/>
              </a:ext>
              <a:ext uri="{C183D7F6-B498-43B3-948B-1728B52AA6E4}">
                <adec:decorative xmlns:adec="http://schemas.microsoft.com/office/drawing/2017/decorative" val="1"/>
              </a:ext>
            </a:extLst>
          </p:cNvPr>
          <p:cNvSpPr/>
          <p:nvPr userDrawn="1"/>
        </p:nvSpPr>
        <p:spPr>
          <a:xfrm>
            <a:off x="609599" y="1154345"/>
            <a:ext cx="795453" cy="106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322D9B00-3580-94D5-B4CB-1F00AF14AD5E}"/>
              </a:ext>
            </a:extLst>
          </p:cNvPr>
          <p:cNvSpPr>
            <a:spLocks noGrp="1"/>
          </p:cNvSpPr>
          <p:nvPr>
            <p:ph type="sldNum" sz="quarter" idx="12"/>
          </p:nvPr>
        </p:nvSpPr>
        <p:spPr/>
        <p:txBody>
          <a:bodyPr/>
          <a:lstStyle/>
          <a:p>
            <a:fld id="{0C6CD854-DD62-6C4B-87F1-66B34D688D3F}" type="slidenum">
              <a:rPr lang="en-US" smtClean="0"/>
              <a:t>‹#›</a:t>
            </a:fld>
            <a:endParaRPr lang="en-US"/>
          </a:p>
        </p:txBody>
      </p:sp>
    </p:spTree>
    <p:extLst>
      <p:ext uri="{BB962C8B-B14F-4D97-AF65-F5344CB8AC3E}">
        <p14:creationId xmlns:p14="http://schemas.microsoft.com/office/powerpoint/2010/main" val="3057265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ndations: Title and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29ED6EC-DF88-5CD5-C9B6-FB212C6DA73D}"/>
              </a:ext>
            </a:extLst>
          </p:cNvPr>
          <p:cNvSpPr>
            <a:spLocks noGrp="1"/>
          </p:cNvSpPr>
          <p:nvPr>
            <p:ph type="title"/>
          </p:nvPr>
        </p:nvSpPr>
        <p:spPr>
          <a:xfrm>
            <a:off x="497158" y="106268"/>
            <a:ext cx="11197683" cy="1325563"/>
          </a:xfrm>
        </p:spPr>
        <p:txBody>
          <a:bodyPr/>
          <a:lstStyle/>
          <a:p>
            <a:r>
              <a:rPr lang="en-US" dirty="0"/>
              <a:t>Click to edit Master title style</a:t>
            </a:r>
          </a:p>
        </p:txBody>
      </p:sp>
      <p:sp>
        <p:nvSpPr>
          <p:cNvPr id="2" name="TextBox 1">
            <a:extLst>
              <a:ext uri="{FF2B5EF4-FFF2-40B4-BE49-F238E27FC236}">
                <a16:creationId xmlns:a16="http://schemas.microsoft.com/office/drawing/2014/main" id="{AAC5D1D5-8900-F5A0-17C2-8095697830BF}"/>
              </a:ext>
            </a:extLst>
          </p:cNvPr>
          <p:cNvSpPr txBox="1"/>
          <p:nvPr userDrawn="1"/>
        </p:nvSpPr>
        <p:spPr>
          <a:xfrm>
            <a:off x="1405052" y="1104227"/>
            <a:ext cx="1594624" cy="246221"/>
          </a:xfrm>
          <a:prstGeom prst="rect">
            <a:avLst/>
          </a:prstGeom>
          <a:noFill/>
        </p:spPr>
        <p:txBody>
          <a:bodyPr wrap="square" rtlCol="0">
            <a:spAutoFit/>
          </a:bodyPr>
          <a:lstStyle/>
          <a:p>
            <a:r>
              <a:rPr lang="en-US" sz="1000" b="1" i="0" dirty="0">
                <a:solidFill>
                  <a:schemeClr val="accent1"/>
                </a:solidFill>
                <a:latin typeface="Avenir Next" panose="020B0503020202020204" pitchFamily="34" charset="0"/>
              </a:rPr>
              <a:t>FOUNDATIONS</a:t>
            </a:r>
          </a:p>
        </p:txBody>
      </p:sp>
      <p:sp>
        <p:nvSpPr>
          <p:cNvPr id="8" name="Content Placeholder 2">
            <a:extLst>
              <a:ext uri="{FF2B5EF4-FFF2-40B4-BE49-F238E27FC236}">
                <a16:creationId xmlns:a16="http://schemas.microsoft.com/office/drawing/2014/main" id="{610EDA3F-C141-5BF2-6B52-BAB8A332F4BE}"/>
              </a:ext>
            </a:extLst>
          </p:cNvPr>
          <p:cNvSpPr>
            <a:spLocks noGrp="1"/>
          </p:cNvSpPr>
          <p:nvPr>
            <p:ph idx="1"/>
          </p:nvPr>
        </p:nvSpPr>
        <p:spPr>
          <a:xfrm>
            <a:off x="497158" y="1590261"/>
            <a:ext cx="11197683" cy="4606139"/>
          </a:xfrm>
        </p:spPr>
        <p:txBody>
          <a:bodyPr/>
          <a:lstStyle>
            <a:lvl1pPr>
              <a:defRPr sz="2400" b="0" i="0">
                <a:latin typeface="Avenir Next Medium" panose="020B0503020202020204" pitchFamily="34" charset="0"/>
              </a:defRPr>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CD689FF8-ABDB-D073-FC13-F963F22B5EEE}"/>
              </a:ext>
            </a:extLst>
          </p:cNvPr>
          <p:cNvSpPr>
            <a:spLocks noGrp="1"/>
          </p:cNvSpPr>
          <p:nvPr>
            <p:ph type="dt" sz="half" idx="2"/>
          </p:nvPr>
        </p:nvSpPr>
        <p:spPr>
          <a:xfrm>
            <a:off x="497158" y="6356350"/>
            <a:ext cx="2743200" cy="365125"/>
          </a:xfrm>
          <a:prstGeom prst="rect">
            <a:avLst/>
          </a:prstGeom>
        </p:spPr>
        <p:txBody>
          <a:bodyPr vert="horz" lIns="91440" tIns="45720" rIns="91440" bIns="45720" rtlCol="0" anchor="ctr"/>
          <a:lstStyle>
            <a:lvl1pPr algn="l">
              <a:defRPr sz="1200" b="0" i="0">
                <a:solidFill>
                  <a:schemeClr val="bg2"/>
                </a:solidFill>
                <a:latin typeface="Avenir Next" panose="020B0503020202020204" pitchFamily="34" charset="0"/>
              </a:defRPr>
            </a:lvl1pPr>
          </a:lstStyle>
          <a:p>
            <a:r>
              <a:rPr lang="en-US"/>
              <a:t>CSE 473</a:t>
            </a:r>
            <a:endParaRPr lang="en-US" dirty="0"/>
          </a:p>
        </p:txBody>
      </p:sp>
      <p:sp>
        <p:nvSpPr>
          <p:cNvPr id="7" name="Rectangle 6">
            <a:extLst>
              <a:ext uri="{FF2B5EF4-FFF2-40B4-BE49-F238E27FC236}">
                <a16:creationId xmlns:a16="http://schemas.microsoft.com/office/drawing/2014/main" id="{794C7B43-C611-517C-8655-E89E67E1280F}"/>
              </a:ext>
              <a:ext uri="{C183D7F6-B498-43B3-948B-1728B52AA6E4}">
                <adec:decorative xmlns:adec="http://schemas.microsoft.com/office/drawing/2017/decorative" val="1"/>
              </a:ext>
            </a:extLst>
          </p:cNvPr>
          <p:cNvSpPr/>
          <p:nvPr userDrawn="1"/>
        </p:nvSpPr>
        <p:spPr>
          <a:xfrm>
            <a:off x="609599" y="1154345"/>
            <a:ext cx="795453" cy="106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322D9B00-3580-94D5-B4CB-1F00AF14AD5E}"/>
              </a:ext>
            </a:extLst>
          </p:cNvPr>
          <p:cNvSpPr>
            <a:spLocks noGrp="1"/>
          </p:cNvSpPr>
          <p:nvPr>
            <p:ph type="sldNum" sz="quarter" idx="12"/>
          </p:nvPr>
        </p:nvSpPr>
        <p:spPr/>
        <p:txBody>
          <a:bodyPr/>
          <a:lstStyle/>
          <a:p>
            <a:fld id="{0C6CD854-DD62-6C4B-87F1-66B34D688D3F}" type="slidenum">
              <a:rPr lang="en-US" smtClean="0"/>
              <a:t>‹#›</a:t>
            </a:fld>
            <a:endParaRPr lang="en-US"/>
          </a:p>
        </p:txBody>
      </p:sp>
    </p:spTree>
    <p:extLst>
      <p:ext uri="{BB962C8B-B14F-4D97-AF65-F5344CB8AC3E}">
        <p14:creationId xmlns:p14="http://schemas.microsoft.com/office/powerpoint/2010/main" val="875732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finition: Title and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29ED6EC-DF88-5CD5-C9B6-FB212C6DA73D}"/>
              </a:ext>
            </a:extLst>
          </p:cNvPr>
          <p:cNvSpPr>
            <a:spLocks noGrp="1"/>
          </p:cNvSpPr>
          <p:nvPr>
            <p:ph type="title"/>
          </p:nvPr>
        </p:nvSpPr>
        <p:spPr>
          <a:xfrm>
            <a:off x="497158" y="106268"/>
            <a:ext cx="11197683" cy="1325563"/>
          </a:xfrm>
        </p:spPr>
        <p:txBody>
          <a:bodyPr/>
          <a:lstStyle/>
          <a:p>
            <a:r>
              <a:rPr lang="en-US" dirty="0"/>
              <a:t>Click to edit Master title style</a:t>
            </a:r>
          </a:p>
        </p:txBody>
      </p:sp>
      <p:sp>
        <p:nvSpPr>
          <p:cNvPr id="2" name="TextBox 1">
            <a:extLst>
              <a:ext uri="{FF2B5EF4-FFF2-40B4-BE49-F238E27FC236}">
                <a16:creationId xmlns:a16="http://schemas.microsoft.com/office/drawing/2014/main" id="{AAC5D1D5-8900-F5A0-17C2-8095697830BF}"/>
              </a:ext>
            </a:extLst>
          </p:cNvPr>
          <p:cNvSpPr txBox="1"/>
          <p:nvPr userDrawn="1"/>
        </p:nvSpPr>
        <p:spPr>
          <a:xfrm>
            <a:off x="1405052" y="1104227"/>
            <a:ext cx="1594624" cy="246221"/>
          </a:xfrm>
          <a:prstGeom prst="rect">
            <a:avLst/>
          </a:prstGeom>
          <a:noFill/>
        </p:spPr>
        <p:txBody>
          <a:bodyPr wrap="square" rtlCol="0">
            <a:spAutoFit/>
          </a:bodyPr>
          <a:lstStyle/>
          <a:p>
            <a:r>
              <a:rPr lang="en-US" sz="1000" b="1" i="0" dirty="0">
                <a:solidFill>
                  <a:schemeClr val="accent2"/>
                </a:solidFill>
                <a:latin typeface="Avenir Next" panose="020B0503020202020204" pitchFamily="34" charset="0"/>
              </a:rPr>
              <a:t>DEFINITION</a:t>
            </a:r>
          </a:p>
        </p:txBody>
      </p:sp>
      <p:sp>
        <p:nvSpPr>
          <p:cNvPr id="8" name="Content Placeholder 2">
            <a:extLst>
              <a:ext uri="{FF2B5EF4-FFF2-40B4-BE49-F238E27FC236}">
                <a16:creationId xmlns:a16="http://schemas.microsoft.com/office/drawing/2014/main" id="{610EDA3F-C141-5BF2-6B52-BAB8A332F4BE}"/>
              </a:ext>
            </a:extLst>
          </p:cNvPr>
          <p:cNvSpPr>
            <a:spLocks noGrp="1"/>
          </p:cNvSpPr>
          <p:nvPr>
            <p:ph idx="1"/>
          </p:nvPr>
        </p:nvSpPr>
        <p:spPr>
          <a:xfrm>
            <a:off x="497158" y="1590261"/>
            <a:ext cx="11197683" cy="4606139"/>
          </a:xfrm>
        </p:spPr>
        <p:txBody>
          <a:bodyPr/>
          <a:lstStyle>
            <a:lvl1pPr>
              <a:defRPr sz="2400" b="0" i="0">
                <a:latin typeface="Avenir Next Medium" panose="020B0503020202020204" pitchFamily="34" charset="0"/>
              </a:defRPr>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CD689FF8-ABDB-D073-FC13-F963F22B5EEE}"/>
              </a:ext>
            </a:extLst>
          </p:cNvPr>
          <p:cNvSpPr>
            <a:spLocks noGrp="1"/>
          </p:cNvSpPr>
          <p:nvPr>
            <p:ph type="dt" sz="half" idx="2"/>
          </p:nvPr>
        </p:nvSpPr>
        <p:spPr>
          <a:xfrm>
            <a:off x="497158" y="6356350"/>
            <a:ext cx="2743200" cy="365125"/>
          </a:xfrm>
          <a:prstGeom prst="rect">
            <a:avLst/>
          </a:prstGeom>
        </p:spPr>
        <p:txBody>
          <a:bodyPr vert="horz" lIns="91440" tIns="45720" rIns="91440" bIns="45720" rtlCol="0" anchor="ctr"/>
          <a:lstStyle>
            <a:lvl1pPr algn="l">
              <a:defRPr sz="1200" b="0" i="0">
                <a:solidFill>
                  <a:schemeClr val="bg2"/>
                </a:solidFill>
                <a:latin typeface="Avenir Next" panose="020B0503020202020204" pitchFamily="34" charset="0"/>
              </a:defRPr>
            </a:lvl1pPr>
          </a:lstStyle>
          <a:p>
            <a:r>
              <a:rPr lang="en-US"/>
              <a:t>CSE 473</a:t>
            </a:r>
            <a:endParaRPr lang="en-US" dirty="0"/>
          </a:p>
        </p:txBody>
      </p:sp>
      <p:sp>
        <p:nvSpPr>
          <p:cNvPr id="7" name="Rectangle 6">
            <a:extLst>
              <a:ext uri="{FF2B5EF4-FFF2-40B4-BE49-F238E27FC236}">
                <a16:creationId xmlns:a16="http://schemas.microsoft.com/office/drawing/2014/main" id="{794C7B43-C611-517C-8655-E89E67E1280F}"/>
              </a:ext>
              <a:ext uri="{C183D7F6-B498-43B3-948B-1728B52AA6E4}">
                <adec:decorative xmlns:adec="http://schemas.microsoft.com/office/drawing/2017/decorative" val="1"/>
              </a:ext>
            </a:extLst>
          </p:cNvPr>
          <p:cNvSpPr/>
          <p:nvPr userDrawn="1"/>
        </p:nvSpPr>
        <p:spPr>
          <a:xfrm>
            <a:off x="609599" y="1154345"/>
            <a:ext cx="795453" cy="106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322D9B00-3580-94D5-B4CB-1F00AF14AD5E}"/>
              </a:ext>
            </a:extLst>
          </p:cNvPr>
          <p:cNvSpPr>
            <a:spLocks noGrp="1"/>
          </p:cNvSpPr>
          <p:nvPr>
            <p:ph type="sldNum" sz="quarter" idx="12"/>
          </p:nvPr>
        </p:nvSpPr>
        <p:spPr/>
        <p:txBody>
          <a:bodyPr/>
          <a:lstStyle/>
          <a:p>
            <a:fld id="{0C6CD854-DD62-6C4B-87F1-66B34D688D3F}" type="slidenum">
              <a:rPr lang="en-US" smtClean="0"/>
              <a:t>‹#›</a:t>
            </a:fld>
            <a:endParaRPr lang="en-US"/>
          </a:p>
        </p:txBody>
      </p:sp>
    </p:spTree>
    <p:extLst>
      <p:ext uri="{BB962C8B-B14F-4D97-AF65-F5344CB8AC3E}">
        <p14:creationId xmlns:p14="http://schemas.microsoft.com/office/powerpoint/2010/main" val="2804340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ample: Title and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29ED6EC-DF88-5CD5-C9B6-FB212C6DA73D}"/>
              </a:ext>
            </a:extLst>
          </p:cNvPr>
          <p:cNvSpPr>
            <a:spLocks noGrp="1"/>
          </p:cNvSpPr>
          <p:nvPr>
            <p:ph type="title"/>
          </p:nvPr>
        </p:nvSpPr>
        <p:spPr>
          <a:xfrm>
            <a:off x="497158" y="106268"/>
            <a:ext cx="11197683" cy="1325563"/>
          </a:xfrm>
        </p:spPr>
        <p:txBody>
          <a:bodyPr/>
          <a:lstStyle/>
          <a:p>
            <a:r>
              <a:rPr lang="en-US" dirty="0"/>
              <a:t>Click to edit Master title style</a:t>
            </a:r>
          </a:p>
        </p:txBody>
      </p:sp>
      <p:sp>
        <p:nvSpPr>
          <p:cNvPr id="2" name="TextBox 1">
            <a:extLst>
              <a:ext uri="{FF2B5EF4-FFF2-40B4-BE49-F238E27FC236}">
                <a16:creationId xmlns:a16="http://schemas.microsoft.com/office/drawing/2014/main" id="{AAC5D1D5-8900-F5A0-17C2-8095697830BF}"/>
              </a:ext>
            </a:extLst>
          </p:cNvPr>
          <p:cNvSpPr txBox="1"/>
          <p:nvPr userDrawn="1"/>
        </p:nvSpPr>
        <p:spPr>
          <a:xfrm>
            <a:off x="1405052" y="1104227"/>
            <a:ext cx="1594624" cy="246221"/>
          </a:xfrm>
          <a:prstGeom prst="rect">
            <a:avLst/>
          </a:prstGeom>
          <a:noFill/>
        </p:spPr>
        <p:txBody>
          <a:bodyPr wrap="square" rtlCol="0">
            <a:spAutoFit/>
          </a:bodyPr>
          <a:lstStyle/>
          <a:p>
            <a:r>
              <a:rPr lang="en-US" sz="1000" b="1" i="0" dirty="0">
                <a:solidFill>
                  <a:schemeClr val="accent3"/>
                </a:solidFill>
                <a:latin typeface="Avenir Next" panose="020B0503020202020204" pitchFamily="34" charset="0"/>
              </a:rPr>
              <a:t>EXAMPLE</a:t>
            </a:r>
          </a:p>
        </p:txBody>
      </p:sp>
      <p:sp>
        <p:nvSpPr>
          <p:cNvPr id="8" name="Content Placeholder 2">
            <a:extLst>
              <a:ext uri="{FF2B5EF4-FFF2-40B4-BE49-F238E27FC236}">
                <a16:creationId xmlns:a16="http://schemas.microsoft.com/office/drawing/2014/main" id="{610EDA3F-C141-5BF2-6B52-BAB8A332F4BE}"/>
              </a:ext>
            </a:extLst>
          </p:cNvPr>
          <p:cNvSpPr>
            <a:spLocks noGrp="1"/>
          </p:cNvSpPr>
          <p:nvPr>
            <p:ph idx="1"/>
          </p:nvPr>
        </p:nvSpPr>
        <p:spPr>
          <a:xfrm>
            <a:off x="497158" y="1590261"/>
            <a:ext cx="11197683" cy="4606139"/>
          </a:xfrm>
        </p:spPr>
        <p:txBody>
          <a:bodyPr/>
          <a:lstStyle>
            <a:lvl1pPr>
              <a:defRPr sz="2400" b="0" i="0">
                <a:latin typeface="Avenir Next Medium" panose="020B0503020202020204" pitchFamily="34" charset="0"/>
              </a:defRPr>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CD689FF8-ABDB-D073-FC13-F963F22B5EEE}"/>
              </a:ext>
            </a:extLst>
          </p:cNvPr>
          <p:cNvSpPr>
            <a:spLocks noGrp="1"/>
          </p:cNvSpPr>
          <p:nvPr>
            <p:ph type="dt" sz="half" idx="2"/>
          </p:nvPr>
        </p:nvSpPr>
        <p:spPr>
          <a:xfrm>
            <a:off x="497158" y="6356350"/>
            <a:ext cx="2743200" cy="365125"/>
          </a:xfrm>
          <a:prstGeom prst="rect">
            <a:avLst/>
          </a:prstGeom>
        </p:spPr>
        <p:txBody>
          <a:bodyPr vert="horz" lIns="91440" tIns="45720" rIns="91440" bIns="45720" rtlCol="0" anchor="ctr"/>
          <a:lstStyle>
            <a:lvl1pPr algn="l">
              <a:defRPr sz="1200" b="0" i="0">
                <a:solidFill>
                  <a:schemeClr val="bg2"/>
                </a:solidFill>
                <a:latin typeface="Avenir Next" panose="020B0503020202020204" pitchFamily="34" charset="0"/>
              </a:defRPr>
            </a:lvl1pPr>
          </a:lstStyle>
          <a:p>
            <a:r>
              <a:rPr lang="en-US"/>
              <a:t>CSE 473</a:t>
            </a:r>
            <a:endParaRPr lang="en-US" dirty="0"/>
          </a:p>
        </p:txBody>
      </p:sp>
      <p:sp>
        <p:nvSpPr>
          <p:cNvPr id="7" name="Rectangle 6">
            <a:extLst>
              <a:ext uri="{FF2B5EF4-FFF2-40B4-BE49-F238E27FC236}">
                <a16:creationId xmlns:a16="http://schemas.microsoft.com/office/drawing/2014/main" id="{794C7B43-C611-517C-8655-E89E67E1280F}"/>
              </a:ext>
              <a:ext uri="{C183D7F6-B498-43B3-948B-1728B52AA6E4}">
                <adec:decorative xmlns:adec="http://schemas.microsoft.com/office/drawing/2017/decorative" val="1"/>
              </a:ext>
            </a:extLst>
          </p:cNvPr>
          <p:cNvSpPr/>
          <p:nvPr userDrawn="1"/>
        </p:nvSpPr>
        <p:spPr>
          <a:xfrm>
            <a:off x="609599" y="1154345"/>
            <a:ext cx="795453" cy="106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322D9B00-3580-94D5-B4CB-1F00AF14AD5E}"/>
              </a:ext>
            </a:extLst>
          </p:cNvPr>
          <p:cNvSpPr>
            <a:spLocks noGrp="1"/>
          </p:cNvSpPr>
          <p:nvPr>
            <p:ph type="sldNum" sz="quarter" idx="12"/>
          </p:nvPr>
        </p:nvSpPr>
        <p:spPr/>
        <p:txBody>
          <a:bodyPr/>
          <a:lstStyle/>
          <a:p>
            <a:fld id="{0C6CD854-DD62-6C4B-87F1-66B34D688D3F}" type="slidenum">
              <a:rPr lang="en-US" smtClean="0"/>
              <a:t>‹#›</a:t>
            </a:fld>
            <a:endParaRPr lang="en-US"/>
          </a:p>
        </p:txBody>
      </p:sp>
    </p:spTree>
    <p:extLst>
      <p:ext uri="{BB962C8B-B14F-4D97-AF65-F5344CB8AC3E}">
        <p14:creationId xmlns:p14="http://schemas.microsoft.com/office/powerpoint/2010/main" val="3289064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796A-833A-2ADB-9E0B-58D06FDE630A}"/>
              </a:ext>
            </a:extLst>
          </p:cNvPr>
          <p:cNvSpPr>
            <a:spLocks noGrp="1"/>
          </p:cNvSpPr>
          <p:nvPr>
            <p:ph type="title"/>
          </p:nvPr>
        </p:nvSpPr>
        <p:spPr>
          <a:xfrm>
            <a:off x="497159" y="5960410"/>
            <a:ext cx="5598842" cy="365126"/>
          </a:xfrm>
        </p:spPr>
        <p:txBody>
          <a:bodyPr/>
          <a:lstStyle>
            <a:lvl1pPr>
              <a:defRPr sz="1600"/>
            </a:lvl1pPr>
          </a:lstStyle>
          <a:p>
            <a:r>
              <a:rPr lang="en-US"/>
              <a:t>Click to edit Master title style</a:t>
            </a:r>
          </a:p>
        </p:txBody>
      </p:sp>
      <p:sp>
        <p:nvSpPr>
          <p:cNvPr id="5" name="Date Placeholder 3">
            <a:extLst>
              <a:ext uri="{FF2B5EF4-FFF2-40B4-BE49-F238E27FC236}">
                <a16:creationId xmlns:a16="http://schemas.microsoft.com/office/drawing/2014/main" id="{F530C07F-37D3-986B-D568-1B4347510E8F}"/>
              </a:ext>
            </a:extLst>
          </p:cNvPr>
          <p:cNvSpPr>
            <a:spLocks noGrp="1"/>
          </p:cNvSpPr>
          <p:nvPr>
            <p:ph type="dt" sz="half" idx="2"/>
          </p:nvPr>
        </p:nvSpPr>
        <p:spPr>
          <a:xfrm>
            <a:off x="497158" y="6356350"/>
            <a:ext cx="2743200" cy="365125"/>
          </a:xfrm>
          <a:prstGeom prst="rect">
            <a:avLst/>
          </a:prstGeom>
        </p:spPr>
        <p:txBody>
          <a:bodyPr vert="horz" lIns="91440" tIns="45720" rIns="91440" bIns="45720" rtlCol="0" anchor="ctr"/>
          <a:lstStyle>
            <a:lvl1pPr algn="l">
              <a:defRPr sz="1200" b="0" i="0">
                <a:solidFill>
                  <a:schemeClr val="bg2"/>
                </a:solidFill>
                <a:latin typeface="Avenir Next" panose="020B0503020202020204" pitchFamily="34" charset="0"/>
              </a:defRPr>
            </a:lvl1pPr>
          </a:lstStyle>
          <a:p>
            <a:r>
              <a:rPr lang="en-US" dirty="0"/>
              <a:t>CSE 473</a:t>
            </a:r>
          </a:p>
        </p:txBody>
      </p:sp>
      <p:sp>
        <p:nvSpPr>
          <p:cNvPr id="6" name="Slide Number Placeholder 5">
            <a:extLst>
              <a:ext uri="{FF2B5EF4-FFF2-40B4-BE49-F238E27FC236}">
                <a16:creationId xmlns:a16="http://schemas.microsoft.com/office/drawing/2014/main" id="{322D9B00-3580-94D5-B4CB-1F00AF14AD5E}"/>
              </a:ext>
            </a:extLst>
          </p:cNvPr>
          <p:cNvSpPr>
            <a:spLocks noGrp="1"/>
          </p:cNvSpPr>
          <p:nvPr>
            <p:ph type="sldNum" sz="quarter" idx="12"/>
          </p:nvPr>
        </p:nvSpPr>
        <p:spPr/>
        <p:txBody>
          <a:bodyPr/>
          <a:lstStyle/>
          <a:p>
            <a:fld id="{0C6CD854-DD62-6C4B-87F1-66B34D688D3F}" type="slidenum">
              <a:rPr lang="en-US" smtClean="0"/>
              <a:t>‹#›</a:t>
            </a:fld>
            <a:endParaRPr lang="en-US"/>
          </a:p>
        </p:txBody>
      </p:sp>
    </p:spTree>
    <p:extLst>
      <p:ext uri="{BB962C8B-B14F-4D97-AF65-F5344CB8AC3E}">
        <p14:creationId xmlns:p14="http://schemas.microsoft.com/office/powerpoint/2010/main" val="73282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586B17-E70C-C36B-F4F9-F03908D14139}"/>
              </a:ext>
            </a:extLst>
          </p:cNvPr>
          <p:cNvSpPr>
            <a:spLocks noGrp="1"/>
          </p:cNvSpPr>
          <p:nvPr>
            <p:ph type="title"/>
          </p:nvPr>
        </p:nvSpPr>
        <p:spPr>
          <a:xfrm>
            <a:off x="497158" y="384562"/>
            <a:ext cx="1119768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44BB32B-3746-DA1E-D750-837D24E64EE6}"/>
              </a:ext>
            </a:extLst>
          </p:cNvPr>
          <p:cNvSpPr>
            <a:spLocks noGrp="1"/>
          </p:cNvSpPr>
          <p:nvPr>
            <p:ph type="body" idx="1"/>
          </p:nvPr>
        </p:nvSpPr>
        <p:spPr>
          <a:xfrm>
            <a:off x="497158" y="1845062"/>
            <a:ext cx="11197683"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E6927D7-1CDC-B6C6-C311-3C2225417051}"/>
              </a:ext>
            </a:extLst>
          </p:cNvPr>
          <p:cNvSpPr>
            <a:spLocks noGrp="1"/>
          </p:cNvSpPr>
          <p:nvPr>
            <p:ph type="dt" sz="half" idx="2"/>
          </p:nvPr>
        </p:nvSpPr>
        <p:spPr>
          <a:xfrm>
            <a:off x="497158" y="6356350"/>
            <a:ext cx="2743200" cy="365125"/>
          </a:xfrm>
          <a:prstGeom prst="rect">
            <a:avLst/>
          </a:prstGeom>
        </p:spPr>
        <p:txBody>
          <a:bodyPr vert="horz" lIns="91440" tIns="45720" rIns="91440" bIns="45720" rtlCol="0" anchor="ctr"/>
          <a:lstStyle>
            <a:lvl1pPr algn="l">
              <a:defRPr sz="1200" b="0" i="0">
                <a:solidFill>
                  <a:schemeClr val="bg2"/>
                </a:solidFill>
                <a:latin typeface="Avenir Next" panose="020B0503020202020204" pitchFamily="34" charset="0"/>
              </a:defRPr>
            </a:lvl1pPr>
          </a:lstStyle>
          <a:p>
            <a:r>
              <a:rPr lang="en-US"/>
              <a:t>CSE 473</a:t>
            </a:r>
            <a:endParaRPr lang="en-US" dirty="0"/>
          </a:p>
        </p:txBody>
      </p:sp>
      <p:sp>
        <p:nvSpPr>
          <p:cNvPr id="11" name="TextBox 10">
            <a:extLst>
              <a:ext uri="{FF2B5EF4-FFF2-40B4-BE49-F238E27FC236}">
                <a16:creationId xmlns:a16="http://schemas.microsoft.com/office/drawing/2014/main" id="{DEBFEB64-4673-6A43-8616-7941BB3CDF8B}"/>
              </a:ext>
            </a:extLst>
          </p:cNvPr>
          <p:cNvSpPr txBox="1"/>
          <p:nvPr userDrawn="1"/>
        </p:nvSpPr>
        <p:spPr>
          <a:xfrm>
            <a:off x="4417740" y="6400412"/>
            <a:ext cx="3356517" cy="276999"/>
          </a:xfrm>
          <a:prstGeom prst="rect">
            <a:avLst/>
          </a:prstGeom>
          <a:noFill/>
        </p:spPr>
        <p:txBody>
          <a:bodyPr wrap="square" rtlCol="0">
            <a:spAutoFit/>
          </a:bodyPr>
          <a:lstStyle/>
          <a:p>
            <a:pPr algn="ctr"/>
            <a:r>
              <a:rPr lang="en-US" sz="1200" b="0" i="0" dirty="0">
                <a:solidFill>
                  <a:schemeClr val="bg2"/>
                </a:solidFill>
                <a:latin typeface="Avenir Next" panose="020B0503020202020204" pitchFamily="34" charset="0"/>
              </a:rPr>
              <a:t>Introduction</a:t>
            </a:r>
          </a:p>
        </p:txBody>
      </p:sp>
      <p:sp>
        <p:nvSpPr>
          <p:cNvPr id="6" name="Slide Number Placeholder 5">
            <a:extLst>
              <a:ext uri="{FF2B5EF4-FFF2-40B4-BE49-F238E27FC236}">
                <a16:creationId xmlns:a16="http://schemas.microsoft.com/office/drawing/2014/main" id="{C5711F53-FD27-C80E-DCB5-8DB9F3A84BE4}"/>
              </a:ext>
            </a:extLst>
          </p:cNvPr>
          <p:cNvSpPr>
            <a:spLocks noGrp="1"/>
          </p:cNvSpPr>
          <p:nvPr>
            <p:ph type="sldNum" sz="quarter" idx="4"/>
          </p:nvPr>
        </p:nvSpPr>
        <p:spPr>
          <a:xfrm>
            <a:off x="8951641" y="6356350"/>
            <a:ext cx="2743200" cy="365125"/>
          </a:xfrm>
          <a:prstGeom prst="rect">
            <a:avLst/>
          </a:prstGeom>
        </p:spPr>
        <p:txBody>
          <a:bodyPr vert="horz" lIns="91440" tIns="45720" rIns="91440" bIns="45720" rtlCol="0" anchor="ctr"/>
          <a:lstStyle>
            <a:lvl1pPr algn="r">
              <a:defRPr sz="1200" b="0" i="0">
                <a:solidFill>
                  <a:schemeClr val="bg2"/>
                </a:solidFill>
                <a:latin typeface="Avenir Next" panose="020B0503020202020204" pitchFamily="34" charset="0"/>
              </a:defRPr>
            </a:lvl1pPr>
          </a:lstStyle>
          <a:p>
            <a:fld id="{0C6CD854-DD62-6C4B-87F1-66B34D688D3F}" type="slidenum">
              <a:rPr lang="en-US" smtClean="0"/>
              <a:pPr/>
              <a:t>‹#›</a:t>
            </a:fld>
            <a:endParaRPr lang="en-US"/>
          </a:p>
        </p:txBody>
      </p:sp>
      <p:pic>
        <p:nvPicPr>
          <p:cNvPr id="8" name="Picture 7">
            <a:extLst>
              <a:ext uri="{FF2B5EF4-FFF2-40B4-BE49-F238E27FC236}">
                <a16:creationId xmlns:a16="http://schemas.microsoft.com/office/drawing/2014/main" id="{17C3A93F-7135-699B-56F1-3ACAFD26B7D7}"/>
              </a:ext>
              <a:ext uri="{C183D7F6-B498-43B3-948B-1728B52AA6E4}">
                <adec:decorative xmlns:adec="http://schemas.microsoft.com/office/drawing/2017/decorative" val="1"/>
              </a:ext>
            </a:extLst>
          </p:cNvPr>
          <p:cNvPicPr>
            <a:picLocks noChangeAspect="1"/>
          </p:cNvPicPr>
          <p:nvPr userDrawn="1"/>
        </p:nvPicPr>
        <p:blipFill>
          <a:blip r:embed="rId16"/>
          <a:stretch>
            <a:fillRect/>
          </a:stretch>
        </p:blipFill>
        <p:spPr>
          <a:xfrm>
            <a:off x="11293985" y="372368"/>
            <a:ext cx="534134" cy="365125"/>
          </a:xfrm>
          <a:prstGeom prst="rect">
            <a:avLst/>
          </a:prstGeom>
        </p:spPr>
      </p:pic>
    </p:spTree>
    <p:extLst>
      <p:ext uri="{BB962C8B-B14F-4D97-AF65-F5344CB8AC3E}">
        <p14:creationId xmlns:p14="http://schemas.microsoft.com/office/powerpoint/2010/main" val="2368600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9" r:id="rId5"/>
    <p:sldLayoutId id="2147483660" r:id="rId6"/>
    <p:sldLayoutId id="2147483661" r:id="rId7"/>
    <p:sldLayoutId id="2147483662" r:id="rId8"/>
    <p:sldLayoutId id="2147483652" r:id="rId9"/>
    <p:sldLayoutId id="2147483663" r:id="rId10"/>
    <p:sldLayoutId id="2147483666" r:id="rId11"/>
    <p:sldLayoutId id="2147483664" r:id="rId12"/>
    <p:sldLayoutId id="2147483665" r:id="rId13"/>
    <p:sldLayoutId id="2147483667" r:id="rId14"/>
  </p:sldLayoutIdLst>
  <p:hf hdr="0"/>
  <p:txStyles>
    <p:titleStyle>
      <a:lvl1pPr algn="l" defTabSz="914400" rtl="0" eaLnBrk="1" latinLnBrk="0" hangingPunct="1">
        <a:lnSpc>
          <a:spcPct val="90000"/>
        </a:lnSpc>
        <a:spcBef>
          <a:spcPct val="0"/>
        </a:spcBef>
        <a:buNone/>
        <a:defRPr sz="4400" b="1" i="0" kern="1200">
          <a:solidFill>
            <a:schemeClr val="tx1"/>
          </a:solidFill>
          <a:latin typeface="Avenir Next Demi Bold" panose="020B0503020202020204" pitchFamily="34" charset="0"/>
          <a:ea typeface="+mj-ea"/>
          <a:cs typeface="Calibri" panose="020F050202020403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b="0" i="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urses.cs.washington.edu/courses/cse473/26su/syllabus/#acknowledgements" TargetMode="External"/><Relationship Id="rId2" Type="http://schemas.openxmlformats.org/officeDocument/2006/relationships/hyperlink" Target="http://cs.uw.edu/473" TargetMode="External"/><Relationship Id="rId1" Type="http://schemas.openxmlformats.org/officeDocument/2006/relationships/slideLayout" Target="../slideLayouts/slideLayout1.xml"/><Relationship Id="rId4" Type="http://schemas.openxmlformats.org/officeDocument/2006/relationships/hyperlink" Target="https://sli.do/"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mailto:https://orbiscascade-washington.primo.exlibrisgroup.com/permalink/01ALLIANCE_UW/1asafqm/cdi_proquest_ebookcentral_EBC31850126" TargetMode="External"/><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it.uw.edu/guides/artificial-intelligence/purple/" TargetMode="External"/><Relationship Id="rId2" Type="http://schemas.openxmlformats.org/officeDocument/2006/relationships/image" Target="../media/image12.png"/><Relationship Id="rId1" Type="http://schemas.openxmlformats.org/officeDocument/2006/relationships/slideLayout" Target="../slideLayouts/slideLayout9.xml"/><Relationship Id="rId6" Type="http://schemas.openxmlformats.org/officeDocument/2006/relationships/hyperlink" Target="https://developers.openai.com/api/docs/models" TargetMode="External"/><Relationship Id="rId5" Type="http://schemas.openxmlformats.org/officeDocument/2006/relationships/hyperlink" Target="https://docs.openclaw.ai/" TargetMode="Externa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s://www.cs.washington.edu/academics/undergraduate/ai-education/"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hyperlink" Target="https://openai.com/index/where-the-goblins-came-fr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courses.cs.washington.edu/courses/cse473/26su/project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ketrinadrawsalot.com/" TargetMode="Externa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mailto:https://edstem.org/us/courses/99631" TargetMode="External"/><Relationship Id="rId7" Type="http://schemas.openxmlformats.org/officeDocument/2006/relationships/image" Target="../media/image16.png"/><Relationship Id="rId2" Type="http://schemas.openxmlformats.org/officeDocument/2006/relationships/hyperlink" Target="mailto:https://courses.cs.washington.edu/courses/cse473/26su/" TargetMode="External"/><Relationship Id="rId1" Type="http://schemas.openxmlformats.org/officeDocument/2006/relationships/slideLayout" Target="../slideLayouts/slideLayout3.xml"/><Relationship Id="rId6" Type="http://schemas.openxmlformats.org/officeDocument/2006/relationships/hyperlink" Target="https://courses.cs.washington.edu/courses/cse473/26su/syllabus/" TargetMode="External"/><Relationship Id="rId5" Type="http://schemas.openxmlformats.org/officeDocument/2006/relationships/hyperlink" Target="mailto:https://uw.hosted.panopto.com/Panopto/Pages/Sessions/List.aspx?embedded=0&amp;isFromTeams=false#folderID=%22e352ab99-a4d1-4724-81ed-b45701084409%22" TargetMode="External"/><Relationship Id="rId4" Type="http://schemas.openxmlformats.org/officeDocument/2006/relationships/hyperlink" Target="mailto:https://www.gradescope.com/courses/1329242"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mailto:jpw@cs.washington.edu" TargetMode="External"/><Relationship Id="rId2" Type="http://schemas.openxmlformats.org/officeDocument/2006/relationships/hyperlink" Target="http://depts.washington.edu/uwdrs/" TargetMode="External"/><Relationship Id="rId1" Type="http://schemas.openxmlformats.org/officeDocument/2006/relationships/slideLayout" Target="../slideLayouts/slideLayout3.xml"/><Relationship Id="rId6" Type="http://schemas.openxmlformats.org/officeDocument/2006/relationships/hyperlink" Target="mailto:https://edstem.org/us/courses/99631" TargetMode="External"/><Relationship Id="rId5" Type="http://schemas.openxmlformats.org/officeDocument/2006/relationships/hyperlink" Target="mailto:https://courses.cs.washington.edu/courses/cse473/26su/schedule/" TargetMode="External"/><Relationship Id="rId4" Type="http://schemas.openxmlformats.org/officeDocument/2006/relationships/hyperlink" Target="mailto:https://registrar.washington.edu/students/religious-accommodations-reques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https://www.gradescope.com/courses/1329242/assignments/825437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mailto:https://www.britannica.com/story/the-mechanical-turk-ai-marvel-or-parlor-trick" TargetMode="External"/><Relationship Id="rId2" Type="http://schemas.openxmlformats.org/officeDocument/2006/relationships/image" Target="../media/image8.jpeg"/><Relationship Id="rId1" Type="http://schemas.openxmlformats.org/officeDocument/2006/relationships/slideLayout" Target="../slideLayouts/slideLayout9.xml"/><Relationship Id="rId6" Type="http://schemas.openxmlformats.org/officeDocument/2006/relationships/hyperlink" Target="mailto:https://en.wikipedia.org/wiki/ELIZA" TargetMode="External"/><Relationship Id="rId5" Type="http://schemas.openxmlformats.org/officeDocument/2006/relationships/hyperlink" Target="mailto:https://proceedings.neurips.cc/paper_files/paper/2012/file/c399862d3b9d6b76c8436e924a68c45b-Paper.pdf"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hyperlink" Target="http://jmc.stanford.edu/articles/dartmouth/dartmouth.pdf"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11469C9-0764-13BE-B1CC-9CE35D8ED85A}"/>
              </a:ext>
            </a:extLst>
          </p:cNvPr>
          <p:cNvSpPr>
            <a:spLocks noGrp="1"/>
          </p:cNvSpPr>
          <p:nvPr>
            <p:ph type="subTitle" idx="1"/>
          </p:nvPr>
        </p:nvSpPr>
        <p:spPr/>
        <p:txBody>
          <a:bodyPr/>
          <a:lstStyle/>
          <a:p>
            <a:r>
              <a:rPr lang="en-US" dirty="0"/>
              <a:t>CSE 473: Introduction to Artificial Intelligence</a:t>
            </a:r>
          </a:p>
        </p:txBody>
      </p:sp>
      <p:sp>
        <p:nvSpPr>
          <p:cNvPr id="5" name="Title 4">
            <a:extLst>
              <a:ext uri="{FF2B5EF4-FFF2-40B4-BE49-F238E27FC236}">
                <a16:creationId xmlns:a16="http://schemas.microsoft.com/office/drawing/2014/main" id="{E127AB39-AED4-942B-DAD1-E1FE5557A36B}"/>
              </a:ext>
            </a:extLst>
          </p:cNvPr>
          <p:cNvSpPr>
            <a:spLocks noGrp="1"/>
          </p:cNvSpPr>
          <p:nvPr>
            <p:ph type="ctrTitle"/>
          </p:nvPr>
        </p:nvSpPr>
        <p:spPr/>
        <p:txBody>
          <a:bodyPr/>
          <a:lstStyle/>
          <a:p>
            <a:r>
              <a:rPr lang="en-US" dirty="0">
                <a:latin typeface="+mj-lt"/>
              </a:rPr>
              <a:t>Introduction</a:t>
            </a:r>
          </a:p>
        </p:txBody>
      </p:sp>
      <p:sp>
        <p:nvSpPr>
          <p:cNvPr id="7" name="TextBox 6">
            <a:extLst>
              <a:ext uri="{FF2B5EF4-FFF2-40B4-BE49-F238E27FC236}">
                <a16:creationId xmlns:a16="http://schemas.microsoft.com/office/drawing/2014/main" id="{C8B1834C-CC29-1208-6D3D-632195F587DF}"/>
              </a:ext>
            </a:extLst>
          </p:cNvPr>
          <p:cNvSpPr txBox="1"/>
          <p:nvPr/>
        </p:nvSpPr>
        <p:spPr>
          <a:xfrm>
            <a:off x="214743" y="6026719"/>
            <a:ext cx="2424545" cy="646331"/>
          </a:xfrm>
          <a:prstGeom prst="rect">
            <a:avLst/>
          </a:prstGeom>
          <a:noFill/>
        </p:spPr>
        <p:txBody>
          <a:bodyPr wrap="square" rtlCol="0">
            <a:spAutoFit/>
          </a:bodyPr>
          <a:lstStyle/>
          <a:p>
            <a:r>
              <a:rPr lang="en-US" sz="1200" b="1" dirty="0">
                <a:solidFill>
                  <a:schemeClr val="bg2"/>
                </a:solidFill>
                <a:latin typeface="Avenir Next Demi Bold" panose="020B0503020202020204" pitchFamily="34" charset="0"/>
              </a:rPr>
              <a:t>James Weichert </a:t>
            </a:r>
            <a:r>
              <a:rPr lang="en-US" sz="1200" dirty="0">
                <a:solidFill>
                  <a:schemeClr val="bg2"/>
                </a:solidFill>
                <a:latin typeface="Avenir Next" panose="020B0503020202020204" pitchFamily="34" charset="0"/>
              </a:rPr>
              <a:t>(</a:t>
            </a:r>
            <a:r>
              <a:rPr lang="en-US" sz="1200" dirty="0" err="1">
                <a:solidFill>
                  <a:schemeClr val="bg2"/>
                </a:solidFill>
                <a:latin typeface="Avenir Next" panose="020B0503020202020204" pitchFamily="34" charset="0"/>
              </a:rPr>
              <a:t>jpw@cs</a:t>
            </a:r>
            <a:r>
              <a:rPr lang="en-US" sz="1200" dirty="0">
                <a:solidFill>
                  <a:schemeClr val="bg2"/>
                </a:solidFill>
                <a:latin typeface="Avenir Next" panose="020B0503020202020204" pitchFamily="34" charset="0"/>
              </a:rPr>
              <a:t>)</a:t>
            </a:r>
          </a:p>
          <a:p>
            <a:r>
              <a:rPr lang="en-US" sz="1200" b="1" dirty="0" err="1">
                <a:solidFill>
                  <a:schemeClr val="bg2"/>
                </a:solidFill>
                <a:latin typeface="Avenir Next" panose="020B0503020202020204" pitchFamily="34" charset="0"/>
                <a:hlinkClick r:id="rId2"/>
              </a:rPr>
              <a:t>cs.uw.edu</a:t>
            </a:r>
            <a:r>
              <a:rPr lang="en-US" sz="1200" b="1" dirty="0">
                <a:solidFill>
                  <a:schemeClr val="bg2"/>
                </a:solidFill>
                <a:latin typeface="Avenir Next" panose="020B0503020202020204" pitchFamily="34" charset="0"/>
                <a:hlinkClick r:id="rId2"/>
              </a:rPr>
              <a:t>/473</a:t>
            </a:r>
            <a:endParaRPr lang="en-US" sz="1200" b="1" dirty="0">
              <a:solidFill>
                <a:schemeClr val="bg2"/>
              </a:solidFill>
              <a:latin typeface="Avenir Next" panose="020B0503020202020204" pitchFamily="34" charset="0"/>
            </a:endParaRPr>
          </a:p>
          <a:p>
            <a:r>
              <a:rPr lang="en-US" sz="1200" dirty="0">
                <a:solidFill>
                  <a:schemeClr val="bg2"/>
                </a:solidFill>
                <a:latin typeface="Avenir Next" panose="020B0503020202020204" pitchFamily="34" charset="0"/>
                <a:hlinkClick r:id="rId3"/>
              </a:rPr>
              <a:t>acknowledgements</a:t>
            </a:r>
            <a:endParaRPr lang="en-US" sz="1200" dirty="0">
              <a:solidFill>
                <a:schemeClr val="bg2"/>
              </a:solidFill>
              <a:latin typeface="Avenir Next" panose="020B0503020202020204" pitchFamily="34" charset="0"/>
            </a:endParaRPr>
          </a:p>
        </p:txBody>
      </p:sp>
      <p:sp>
        <p:nvSpPr>
          <p:cNvPr id="8" name="TextBox 7">
            <a:extLst>
              <a:ext uri="{FF2B5EF4-FFF2-40B4-BE49-F238E27FC236}">
                <a16:creationId xmlns:a16="http://schemas.microsoft.com/office/drawing/2014/main" id="{E06C3B27-066E-8525-19EC-1D936788C0CC}"/>
              </a:ext>
            </a:extLst>
          </p:cNvPr>
          <p:cNvSpPr txBox="1"/>
          <p:nvPr/>
        </p:nvSpPr>
        <p:spPr>
          <a:xfrm>
            <a:off x="8530684" y="6026719"/>
            <a:ext cx="3446574" cy="646331"/>
          </a:xfrm>
          <a:prstGeom prst="rect">
            <a:avLst/>
          </a:prstGeom>
          <a:noFill/>
        </p:spPr>
        <p:txBody>
          <a:bodyPr wrap="square" rtlCol="0">
            <a:spAutoFit/>
          </a:bodyPr>
          <a:lstStyle/>
          <a:p>
            <a:pPr algn="r"/>
            <a:r>
              <a:rPr lang="en-US" sz="1200" b="1" dirty="0">
                <a:solidFill>
                  <a:schemeClr val="bg2"/>
                </a:solidFill>
                <a:latin typeface="Avenir Next" panose="020B0503020202020204" pitchFamily="34" charset="0"/>
              </a:rPr>
              <a:t>Welcome!</a:t>
            </a:r>
          </a:p>
          <a:p>
            <a:pPr algn="r"/>
            <a:r>
              <a:rPr lang="en-US" sz="1200" i="1" dirty="0">
                <a:solidFill>
                  <a:schemeClr val="bg2"/>
                </a:solidFill>
                <a:latin typeface="Avenir Next" panose="020B0503020202020204" pitchFamily="34" charset="0"/>
              </a:rPr>
              <a:t>What are you excited about this summer?</a:t>
            </a:r>
          </a:p>
          <a:p>
            <a:pPr algn="r"/>
            <a:r>
              <a:rPr lang="en-US" sz="1200" dirty="0">
                <a:solidFill>
                  <a:schemeClr val="bg2"/>
                </a:solidFill>
                <a:latin typeface="Avenir Next" panose="020B0503020202020204" pitchFamily="34" charset="0"/>
                <a:hlinkClick r:id="rId4"/>
              </a:rPr>
              <a:t>sli.do</a:t>
            </a:r>
            <a:r>
              <a:rPr lang="en-US" sz="1200" dirty="0">
                <a:solidFill>
                  <a:schemeClr val="bg2"/>
                </a:solidFill>
                <a:latin typeface="Avenir Next" panose="020B0503020202020204" pitchFamily="34" charset="0"/>
              </a:rPr>
              <a:t> </a:t>
            </a:r>
            <a:r>
              <a:rPr lang="en-US" sz="1200" b="1" dirty="0">
                <a:solidFill>
                  <a:schemeClr val="accent3"/>
                </a:solidFill>
                <a:latin typeface="Avenir Next Demi Bold" panose="020B0503020202020204" pitchFamily="34" charset="0"/>
              </a:rPr>
              <a:t>#cse473</a:t>
            </a:r>
          </a:p>
        </p:txBody>
      </p:sp>
    </p:spTree>
    <p:extLst>
      <p:ext uri="{BB962C8B-B14F-4D97-AF65-F5344CB8AC3E}">
        <p14:creationId xmlns:p14="http://schemas.microsoft.com/office/powerpoint/2010/main" val="3889582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FB373-F61B-9037-A676-894B23C40D0F}"/>
              </a:ext>
            </a:extLst>
          </p:cNvPr>
          <p:cNvSpPr>
            <a:spLocks noGrp="1"/>
          </p:cNvSpPr>
          <p:nvPr>
            <p:ph type="title"/>
          </p:nvPr>
        </p:nvSpPr>
        <p:spPr/>
        <p:txBody>
          <a:bodyPr/>
          <a:lstStyle/>
          <a:p>
            <a:r>
              <a:rPr lang="en-US" dirty="0"/>
              <a:t>Histories of Artificial Intelligence</a:t>
            </a:r>
          </a:p>
        </p:txBody>
      </p:sp>
      <p:sp>
        <p:nvSpPr>
          <p:cNvPr id="4" name="Date Placeholder 3">
            <a:extLst>
              <a:ext uri="{FF2B5EF4-FFF2-40B4-BE49-F238E27FC236}">
                <a16:creationId xmlns:a16="http://schemas.microsoft.com/office/drawing/2014/main" id="{4B966CBE-B42F-D4D1-EEAD-E72859CA87E9}"/>
              </a:ext>
            </a:extLst>
          </p:cNvPr>
          <p:cNvSpPr>
            <a:spLocks noGrp="1"/>
          </p:cNvSpPr>
          <p:nvPr>
            <p:ph type="dt" sz="half" idx="2"/>
          </p:nvPr>
        </p:nvSpPr>
        <p:spPr/>
        <p:txBody>
          <a:bodyPr/>
          <a:lstStyle/>
          <a:p>
            <a:r>
              <a:rPr lang="en-US"/>
              <a:t>CSE 473</a:t>
            </a:r>
            <a:endParaRPr lang="en-US" dirty="0"/>
          </a:p>
        </p:txBody>
      </p:sp>
      <p:sp>
        <p:nvSpPr>
          <p:cNvPr id="5" name="Slide Number Placeholder 4">
            <a:extLst>
              <a:ext uri="{FF2B5EF4-FFF2-40B4-BE49-F238E27FC236}">
                <a16:creationId xmlns:a16="http://schemas.microsoft.com/office/drawing/2014/main" id="{CBE474D6-3D3B-7C97-ADBA-684309233C41}"/>
              </a:ext>
            </a:extLst>
          </p:cNvPr>
          <p:cNvSpPr>
            <a:spLocks noGrp="1"/>
          </p:cNvSpPr>
          <p:nvPr>
            <p:ph type="sldNum" sz="quarter" idx="12"/>
          </p:nvPr>
        </p:nvSpPr>
        <p:spPr/>
        <p:txBody>
          <a:bodyPr/>
          <a:lstStyle/>
          <a:p>
            <a:fld id="{0C6CD854-DD62-6C4B-87F1-66B34D688D3F}" type="slidenum">
              <a:rPr lang="en-US" smtClean="0"/>
              <a:t>10</a:t>
            </a:fld>
            <a:endParaRPr lang="en-US"/>
          </a:p>
        </p:txBody>
      </p:sp>
      <p:sp>
        <p:nvSpPr>
          <p:cNvPr id="6" name="Rectangle 5">
            <a:extLst>
              <a:ext uri="{FF2B5EF4-FFF2-40B4-BE49-F238E27FC236}">
                <a16:creationId xmlns:a16="http://schemas.microsoft.com/office/drawing/2014/main" id="{56D823AC-5802-21D0-1741-7E802735916A}"/>
              </a:ext>
              <a:ext uri="{C183D7F6-B498-43B3-948B-1728B52AA6E4}">
                <adec:decorative xmlns:adec="http://schemas.microsoft.com/office/drawing/2017/decorative" val="1"/>
              </a:ext>
            </a:extLst>
          </p:cNvPr>
          <p:cNvSpPr/>
          <p:nvPr/>
        </p:nvSpPr>
        <p:spPr>
          <a:xfrm>
            <a:off x="1286587" y="2369127"/>
            <a:ext cx="10089573" cy="13508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63BC26C-E59D-7B8D-7BCA-258B71A50941}"/>
              </a:ext>
              <a:ext uri="{C183D7F6-B498-43B3-948B-1728B52AA6E4}">
                <adec:decorative xmlns:adec="http://schemas.microsoft.com/office/drawing/2017/decorative" val="1"/>
              </a:ext>
            </a:extLst>
          </p:cNvPr>
          <p:cNvSpPr/>
          <p:nvPr/>
        </p:nvSpPr>
        <p:spPr>
          <a:xfrm>
            <a:off x="1286587" y="3613629"/>
            <a:ext cx="10089573" cy="135082"/>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01AE8DB-9B47-4EC2-B909-3915C2AFEF2B}"/>
              </a:ext>
              <a:ext uri="{C183D7F6-B498-43B3-948B-1728B52AA6E4}">
                <adec:decorative xmlns:adec="http://schemas.microsoft.com/office/drawing/2017/decorative" val="1"/>
              </a:ext>
            </a:extLst>
          </p:cNvPr>
          <p:cNvSpPr/>
          <p:nvPr/>
        </p:nvSpPr>
        <p:spPr>
          <a:xfrm>
            <a:off x="1286587" y="4858131"/>
            <a:ext cx="10089573" cy="13508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EDED8F6-90D6-1DF2-8F4F-6775AF1DCCEA}"/>
              </a:ext>
            </a:extLst>
          </p:cNvPr>
          <p:cNvSpPr txBox="1"/>
          <p:nvPr/>
        </p:nvSpPr>
        <p:spPr>
          <a:xfrm>
            <a:off x="218245" y="2298168"/>
            <a:ext cx="1028576" cy="276999"/>
          </a:xfrm>
          <a:prstGeom prst="rect">
            <a:avLst/>
          </a:prstGeom>
          <a:noFill/>
        </p:spPr>
        <p:txBody>
          <a:bodyPr wrap="square" rtlCol="0">
            <a:spAutoFit/>
          </a:bodyPr>
          <a:lstStyle/>
          <a:p>
            <a:pPr algn="r"/>
            <a:r>
              <a:rPr lang="en-US" sz="1200" b="1" dirty="0">
                <a:solidFill>
                  <a:schemeClr val="accent1"/>
                </a:solidFill>
              </a:rPr>
              <a:t>Intellectual</a:t>
            </a:r>
          </a:p>
        </p:txBody>
      </p:sp>
      <p:sp>
        <p:nvSpPr>
          <p:cNvPr id="10" name="TextBox 9">
            <a:extLst>
              <a:ext uri="{FF2B5EF4-FFF2-40B4-BE49-F238E27FC236}">
                <a16:creationId xmlns:a16="http://schemas.microsoft.com/office/drawing/2014/main" id="{95FE7C88-0CCE-58BE-AD6F-8918614AC442}"/>
              </a:ext>
            </a:extLst>
          </p:cNvPr>
          <p:cNvSpPr txBox="1"/>
          <p:nvPr/>
        </p:nvSpPr>
        <p:spPr>
          <a:xfrm>
            <a:off x="141857" y="3530546"/>
            <a:ext cx="1104964" cy="276999"/>
          </a:xfrm>
          <a:prstGeom prst="rect">
            <a:avLst/>
          </a:prstGeom>
          <a:noFill/>
        </p:spPr>
        <p:txBody>
          <a:bodyPr wrap="square" rtlCol="0">
            <a:spAutoFit/>
          </a:bodyPr>
          <a:lstStyle/>
          <a:p>
            <a:pPr algn="r"/>
            <a:r>
              <a:rPr lang="en-US" sz="1200" b="1" dirty="0">
                <a:solidFill>
                  <a:schemeClr val="accent4"/>
                </a:solidFill>
              </a:rPr>
              <a:t>Commercial</a:t>
            </a:r>
          </a:p>
        </p:txBody>
      </p:sp>
      <p:sp>
        <p:nvSpPr>
          <p:cNvPr id="11" name="TextBox 10">
            <a:extLst>
              <a:ext uri="{FF2B5EF4-FFF2-40B4-BE49-F238E27FC236}">
                <a16:creationId xmlns:a16="http://schemas.microsoft.com/office/drawing/2014/main" id="{8F4834C6-98A8-6B6E-1D13-1EEC2C097707}"/>
              </a:ext>
            </a:extLst>
          </p:cNvPr>
          <p:cNvSpPr txBox="1"/>
          <p:nvPr/>
        </p:nvSpPr>
        <p:spPr>
          <a:xfrm>
            <a:off x="463973" y="4785922"/>
            <a:ext cx="782847" cy="276999"/>
          </a:xfrm>
          <a:prstGeom prst="rect">
            <a:avLst/>
          </a:prstGeom>
          <a:noFill/>
        </p:spPr>
        <p:txBody>
          <a:bodyPr wrap="square" rtlCol="0">
            <a:spAutoFit/>
          </a:bodyPr>
          <a:lstStyle/>
          <a:p>
            <a:pPr algn="r"/>
            <a:r>
              <a:rPr lang="en-US" sz="1200" b="1" dirty="0">
                <a:solidFill>
                  <a:schemeClr val="accent2"/>
                </a:solidFill>
              </a:rPr>
              <a:t>Societal</a:t>
            </a:r>
          </a:p>
        </p:txBody>
      </p:sp>
      <p:sp>
        <p:nvSpPr>
          <p:cNvPr id="12" name="Left Bracket 11">
            <a:extLst>
              <a:ext uri="{FF2B5EF4-FFF2-40B4-BE49-F238E27FC236}">
                <a16:creationId xmlns:a16="http://schemas.microsoft.com/office/drawing/2014/main" id="{C398A273-41EA-BEB9-287B-31F483D991AA}"/>
              </a:ext>
              <a:ext uri="{C183D7F6-B498-43B3-948B-1728B52AA6E4}">
                <adec:decorative xmlns:adec="http://schemas.microsoft.com/office/drawing/2017/decorative" val="1"/>
              </a:ext>
            </a:extLst>
          </p:cNvPr>
          <p:cNvSpPr/>
          <p:nvPr/>
        </p:nvSpPr>
        <p:spPr>
          <a:xfrm rot="16200000">
            <a:off x="1882522" y="1962968"/>
            <a:ext cx="45719" cy="1224396"/>
          </a:xfrm>
          <a:prstGeom prst="leftBracket">
            <a:avLst/>
          </a:pr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B4F66FEC-B0ED-BAAA-6A72-71EF12B82C44}"/>
              </a:ext>
            </a:extLst>
          </p:cNvPr>
          <p:cNvSpPr txBox="1"/>
          <p:nvPr/>
        </p:nvSpPr>
        <p:spPr>
          <a:xfrm>
            <a:off x="1008290" y="5868932"/>
            <a:ext cx="556591" cy="246221"/>
          </a:xfrm>
          <a:prstGeom prst="rect">
            <a:avLst/>
          </a:prstGeom>
          <a:noFill/>
        </p:spPr>
        <p:txBody>
          <a:bodyPr wrap="square" rtlCol="0">
            <a:spAutoFit/>
          </a:bodyPr>
          <a:lstStyle/>
          <a:p>
            <a:pPr algn="ctr"/>
            <a:r>
              <a:rPr lang="en-US" sz="1000" dirty="0">
                <a:latin typeface="+mj-lt"/>
              </a:rPr>
              <a:t>1940s</a:t>
            </a:r>
          </a:p>
        </p:txBody>
      </p:sp>
      <p:sp>
        <p:nvSpPr>
          <p:cNvPr id="14" name="TextBox 13">
            <a:extLst>
              <a:ext uri="{FF2B5EF4-FFF2-40B4-BE49-F238E27FC236}">
                <a16:creationId xmlns:a16="http://schemas.microsoft.com/office/drawing/2014/main" id="{758A97EA-CA54-740B-2FB4-D7859D1DC0E3}"/>
              </a:ext>
            </a:extLst>
          </p:cNvPr>
          <p:cNvSpPr txBox="1"/>
          <p:nvPr/>
        </p:nvSpPr>
        <p:spPr>
          <a:xfrm>
            <a:off x="11097864" y="5868931"/>
            <a:ext cx="556591" cy="246221"/>
          </a:xfrm>
          <a:prstGeom prst="rect">
            <a:avLst/>
          </a:prstGeom>
          <a:noFill/>
        </p:spPr>
        <p:txBody>
          <a:bodyPr wrap="square" rtlCol="0">
            <a:spAutoFit/>
          </a:bodyPr>
          <a:lstStyle/>
          <a:p>
            <a:pPr algn="ctr"/>
            <a:r>
              <a:rPr lang="en-US" sz="1000" dirty="0">
                <a:latin typeface="+mj-lt"/>
              </a:rPr>
              <a:t>2020s</a:t>
            </a:r>
          </a:p>
        </p:txBody>
      </p:sp>
      <p:sp>
        <p:nvSpPr>
          <p:cNvPr id="15" name="TextBox 14">
            <a:extLst>
              <a:ext uri="{FF2B5EF4-FFF2-40B4-BE49-F238E27FC236}">
                <a16:creationId xmlns:a16="http://schemas.microsoft.com/office/drawing/2014/main" id="{94432CF0-D88C-C912-286E-EEA4E8941C57}"/>
              </a:ext>
            </a:extLst>
          </p:cNvPr>
          <p:cNvSpPr txBox="1"/>
          <p:nvPr/>
        </p:nvSpPr>
        <p:spPr>
          <a:xfrm>
            <a:off x="3296888" y="5868928"/>
            <a:ext cx="556591" cy="246221"/>
          </a:xfrm>
          <a:prstGeom prst="rect">
            <a:avLst/>
          </a:prstGeom>
          <a:noFill/>
        </p:spPr>
        <p:txBody>
          <a:bodyPr wrap="square" rtlCol="0">
            <a:spAutoFit/>
          </a:bodyPr>
          <a:lstStyle/>
          <a:p>
            <a:pPr algn="ctr"/>
            <a:r>
              <a:rPr lang="en-US" sz="1000" dirty="0">
                <a:latin typeface="+mj-lt"/>
              </a:rPr>
              <a:t>1960s</a:t>
            </a:r>
          </a:p>
        </p:txBody>
      </p:sp>
      <p:sp>
        <p:nvSpPr>
          <p:cNvPr id="16" name="TextBox 15">
            <a:extLst>
              <a:ext uri="{FF2B5EF4-FFF2-40B4-BE49-F238E27FC236}">
                <a16:creationId xmlns:a16="http://schemas.microsoft.com/office/drawing/2014/main" id="{A318A013-B9A3-0450-CE31-1D8D315F2723}"/>
              </a:ext>
            </a:extLst>
          </p:cNvPr>
          <p:cNvSpPr txBox="1"/>
          <p:nvPr/>
        </p:nvSpPr>
        <p:spPr>
          <a:xfrm>
            <a:off x="5897213" y="5868929"/>
            <a:ext cx="556591" cy="246221"/>
          </a:xfrm>
          <a:prstGeom prst="rect">
            <a:avLst/>
          </a:prstGeom>
          <a:noFill/>
        </p:spPr>
        <p:txBody>
          <a:bodyPr wrap="square" rtlCol="0">
            <a:spAutoFit/>
          </a:bodyPr>
          <a:lstStyle/>
          <a:p>
            <a:pPr algn="ctr"/>
            <a:r>
              <a:rPr lang="en-US" sz="1000" dirty="0">
                <a:latin typeface="+mj-lt"/>
              </a:rPr>
              <a:t>1980s</a:t>
            </a:r>
          </a:p>
        </p:txBody>
      </p:sp>
      <p:sp>
        <p:nvSpPr>
          <p:cNvPr id="17" name="TextBox 16">
            <a:extLst>
              <a:ext uri="{FF2B5EF4-FFF2-40B4-BE49-F238E27FC236}">
                <a16:creationId xmlns:a16="http://schemas.microsoft.com/office/drawing/2014/main" id="{1EC1CCB5-091E-C8F7-2CB3-84162BE367E1}"/>
              </a:ext>
            </a:extLst>
          </p:cNvPr>
          <p:cNvSpPr txBox="1"/>
          <p:nvPr/>
        </p:nvSpPr>
        <p:spPr>
          <a:xfrm>
            <a:off x="8497538" y="5869794"/>
            <a:ext cx="556591" cy="246221"/>
          </a:xfrm>
          <a:prstGeom prst="rect">
            <a:avLst/>
          </a:prstGeom>
          <a:noFill/>
        </p:spPr>
        <p:txBody>
          <a:bodyPr wrap="square" rtlCol="0">
            <a:spAutoFit/>
          </a:bodyPr>
          <a:lstStyle/>
          <a:p>
            <a:pPr algn="ctr"/>
            <a:r>
              <a:rPr lang="en-US" sz="1000" dirty="0">
                <a:latin typeface="+mj-lt"/>
              </a:rPr>
              <a:t>2000s</a:t>
            </a:r>
          </a:p>
        </p:txBody>
      </p:sp>
      <p:sp>
        <p:nvSpPr>
          <p:cNvPr id="18" name="Left Bracket 17">
            <a:extLst>
              <a:ext uri="{FF2B5EF4-FFF2-40B4-BE49-F238E27FC236}">
                <a16:creationId xmlns:a16="http://schemas.microsoft.com/office/drawing/2014/main" id="{D28033B4-2AB7-C5BB-17A7-CFE1B1504084}"/>
              </a:ext>
              <a:ext uri="{C183D7F6-B498-43B3-948B-1728B52AA6E4}">
                <adec:decorative xmlns:adec="http://schemas.microsoft.com/office/drawing/2017/decorative" val="1"/>
              </a:ext>
            </a:extLst>
          </p:cNvPr>
          <p:cNvSpPr/>
          <p:nvPr/>
        </p:nvSpPr>
        <p:spPr>
          <a:xfrm rot="16200000">
            <a:off x="1579722" y="4764563"/>
            <a:ext cx="45719" cy="618796"/>
          </a:xfrm>
          <a:prstGeom prst="leftBracket">
            <a:avLst/>
          </a:prstGeom>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7BD1396F-F0F4-4E2E-56D8-E638665EF6E3}"/>
              </a:ext>
            </a:extLst>
          </p:cNvPr>
          <p:cNvSpPr txBox="1"/>
          <p:nvPr/>
        </p:nvSpPr>
        <p:spPr>
          <a:xfrm>
            <a:off x="1131787" y="5164272"/>
            <a:ext cx="941587" cy="246221"/>
          </a:xfrm>
          <a:prstGeom prst="rect">
            <a:avLst/>
          </a:prstGeom>
          <a:noFill/>
        </p:spPr>
        <p:txBody>
          <a:bodyPr wrap="square" rtlCol="0">
            <a:spAutoFit/>
          </a:bodyPr>
          <a:lstStyle/>
          <a:p>
            <a:pPr algn="ctr"/>
            <a:r>
              <a:rPr lang="en-US" sz="1000" dirty="0"/>
              <a:t>World War II</a:t>
            </a:r>
          </a:p>
        </p:txBody>
      </p:sp>
      <p:sp>
        <p:nvSpPr>
          <p:cNvPr id="20" name="Left Bracket 19">
            <a:extLst>
              <a:ext uri="{FF2B5EF4-FFF2-40B4-BE49-F238E27FC236}">
                <a16:creationId xmlns:a16="http://schemas.microsoft.com/office/drawing/2014/main" id="{940C8B3A-FB10-BAFA-7970-0C7A38C98CF8}"/>
              </a:ext>
              <a:ext uri="{C183D7F6-B498-43B3-948B-1728B52AA6E4}">
                <adec:decorative xmlns:adec="http://schemas.microsoft.com/office/drawing/2017/decorative" val="1"/>
              </a:ext>
            </a:extLst>
          </p:cNvPr>
          <p:cNvSpPr/>
          <p:nvPr/>
        </p:nvSpPr>
        <p:spPr>
          <a:xfrm rot="16200000">
            <a:off x="4833809" y="2391894"/>
            <a:ext cx="45722" cy="5362332"/>
          </a:xfrm>
          <a:prstGeom prst="leftBracket">
            <a:avLst/>
          </a:prstGeom>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214CFDD6-AAC8-0B0D-F462-F03AE0182856}"/>
              </a:ext>
            </a:extLst>
          </p:cNvPr>
          <p:cNvSpPr txBox="1"/>
          <p:nvPr/>
        </p:nvSpPr>
        <p:spPr>
          <a:xfrm>
            <a:off x="4465246" y="5164272"/>
            <a:ext cx="782847" cy="246221"/>
          </a:xfrm>
          <a:prstGeom prst="rect">
            <a:avLst/>
          </a:prstGeom>
          <a:noFill/>
        </p:spPr>
        <p:txBody>
          <a:bodyPr wrap="square" rtlCol="0">
            <a:spAutoFit/>
          </a:bodyPr>
          <a:lstStyle/>
          <a:p>
            <a:pPr algn="ctr"/>
            <a:r>
              <a:rPr lang="en-US" sz="1000" dirty="0"/>
              <a:t>Cold War</a:t>
            </a:r>
          </a:p>
        </p:txBody>
      </p:sp>
      <p:sp>
        <p:nvSpPr>
          <p:cNvPr id="22" name="Left Bracket 21">
            <a:extLst>
              <a:ext uri="{FF2B5EF4-FFF2-40B4-BE49-F238E27FC236}">
                <a16:creationId xmlns:a16="http://schemas.microsoft.com/office/drawing/2014/main" id="{6D16FD9D-586E-D945-451B-F35E8EF2CA06}"/>
              </a:ext>
              <a:ext uri="{C183D7F6-B498-43B3-948B-1728B52AA6E4}">
                <adec:decorative xmlns:adec="http://schemas.microsoft.com/office/drawing/2017/decorative" val="1"/>
              </a:ext>
            </a:extLst>
          </p:cNvPr>
          <p:cNvSpPr/>
          <p:nvPr/>
        </p:nvSpPr>
        <p:spPr>
          <a:xfrm rot="16200000">
            <a:off x="3688235" y="1428014"/>
            <a:ext cx="45720" cy="2294304"/>
          </a:xfrm>
          <a:prstGeom prst="leftBracket">
            <a:avLst/>
          </a:pr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Left Bracket 22">
            <a:extLst>
              <a:ext uri="{FF2B5EF4-FFF2-40B4-BE49-F238E27FC236}">
                <a16:creationId xmlns:a16="http://schemas.microsoft.com/office/drawing/2014/main" id="{115273CC-A465-70EE-1DA3-644FF4A6659A}"/>
              </a:ext>
              <a:ext uri="{C183D7F6-B498-43B3-948B-1728B52AA6E4}">
                <adec:decorative xmlns:adec="http://schemas.microsoft.com/office/drawing/2017/decorative" val="1"/>
              </a:ext>
            </a:extLst>
          </p:cNvPr>
          <p:cNvSpPr/>
          <p:nvPr/>
        </p:nvSpPr>
        <p:spPr>
          <a:xfrm rot="16200000">
            <a:off x="6349436" y="1104873"/>
            <a:ext cx="45719" cy="2935373"/>
          </a:xfrm>
          <a:prstGeom prst="leftBracket">
            <a:avLst/>
          </a:pr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Left Bracket 23">
            <a:extLst>
              <a:ext uri="{FF2B5EF4-FFF2-40B4-BE49-F238E27FC236}">
                <a16:creationId xmlns:a16="http://schemas.microsoft.com/office/drawing/2014/main" id="{263B5AB2-58B4-5284-5FDB-DFD07B86420F}"/>
              </a:ext>
              <a:ext uri="{C183D7F6-B498-43B3-948B-1728B52AA6E4}">
                <adec:decorative xmlns:adec="http://schemas.microsoft.com/office/drawing/2017/decorative" val="1"/>
              </a:ext>
            </a:extLst>
          </p:cNvPr>
          <p:cNvSpPr/>
          <p:nvPr/>
        </p:nvSpPr>
        <p:spPr>
          <a:xfrm rot="16200000">
            <a:off x="8989268" y="1446776"/>
            <a:ext cx="45719" cy="2251566"/>
          </a:xfrm>
          <a:prstGeom prst="leftBracket">
            <a:avLst/>
          </a:pr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Left Bracket 24">
            <a:extLst>
              <a:ext uri="{FF2B5EF4-FFF2-40B4-BE49-F238E27FC236}">
                <a16:creationId xmlns:a16="http://schemas.microsoft.com/office/drawing/2014/main" id="{D79F5688-171D-C9FC-6BB1-95A26EEF7708}"/>
              </a:ext>
              <a:ext uri="{C183D7F6-B498-43B3-948B-1728B52AA6E4}">
                <adec:decorative xmlns:adec="http://schemas.microsoft.com/office/drawing/2017/decorative" val="1"/>
              </a:ext>
            </a:extLst>
          </p:cNvPr>
          <p:cNvSpPr/>
          <p:nvPr/>
        </p:nvSpPr>
        <p:spPr>
          <a:xfrm rot="16200000">
            <a:off x="10778727" y="1997984"/>
            <a:ext cx="45719" cy="1149150"/>
          </a:xfrm>
          <a:prstGeom prst="leftBracket">
            <a:avLst/>
          </a:pr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E7717C68-EFEE-814E-DC24-B773AB6CE191}"/>
              </a:ext>
            </a:extLst>
          </p:cNvPr>
          <p:cNvSpPr txBox="1"/>
          <p:nvPr/>
        </p:nvSpPr>
        <p:spPr>
          <a:xfrm>
            <a:off x="1477616" y="2666553"/>
            <a:ext cx="855529" cy="246221"/>
          </a:xfrm>
          <a:prstGeom prst="rect">
            <a:avLst/>
          </a:prstGeom>
          <a:noFill/>
        </p:spPr>
        <p:txBody>
          <a:bodyPr wrap="square" rtlCol="0">
            <a:spAutoFit/>
          </a:bodyPr>
          <a:lstStyle/>
          <a:p>
            <a:pPr algn="ctr"/>
            <a:r>
              <a:rPr lang="en-US" sz="1000" dirty="0"/>
              <a:t>Beginnings</a:t>
            </a:r>
          </a:p>
        </p:txBody>
      </p:sp>
      <p:sp>
        <p:nvSpPr>
          <p:cNvPr id="28" name="TextBox 27">
            <a:extLst>
              <a:ext uri="{FF2B5EF4-FFF2-40B4-BE49-F238E27FC236}">
                <a16:creationId xmlns:a16="http://schemas.microsoft.com/office/drawing/2014/main" id="{ECDBFCB6-FB69-DDFC-33CF-D1FB7833A2AB}"/>
              </a:ext>
            </a:extLst>
          </p:cNvPr>
          <p:cNvSpPr txBox="1"/>
          <p:nvPr/>
        </p:nvSpPr>
        <p:spPr>
          <a:xfrm>
            <a:off x="3283308" y="2663946"/>
            <a:ext cx="855529" cy="246221"/>
          </a:xfrm>
          <a:prstGeom prst="rect">
            <a:avLst/>
          </a:prstGeom>
          <a:noFill/>
        </p:spPr>
        <p:txBody>
          <a:bodyPr wrap="square" rtlCol="0">
            <a:spAutoFit/>
          </a:bodyPr>
          <a:lstStyle/>
          <a:p>
            <a:pPr algn="ctr"/>
            <a:r>
              <a:rPr lang="en-US" sz="1000" dirty="0"/>
              <a:t>Early Days</a:t>
            </a:r>
          </a:p>
        </p:txBody>
      </p:sp>
      <p:sp>
        <p:nvSpPr>
          <p:cNvPr id="29" name="TextBox 28">
            <a:extLst>
              <a:ext uri="{FF2B5EF4-FFF2-40B4-BE49-F238E27FC236}">
                <a16:creationId xmlns:a16="http://schemas.microsoft.com/office/drawing/2014/main" id="{8B47948A-42BD-0735-96DD-B9425CD5AA23}"/>
              </a:ext>
            </a:extLst>
          </p:cNvPr>
          <p:cNvSpPr txBox="1"/>
          <p:nvPr/>
        </p:nvSpPr>
        <p:spPr>
          <a:xfrm>
            <a:off x="5944530" y="2663946"/>
            <a:ext cx="855529" cy="246221"/>
          </a:xfrm>
          <a:prstGeom prst="rect">
            <a:avLst/>
          </a:prstGeom>
          <a:noFill/>
        </p:spPr>
        <p:txBody>
          <a:bodyPr wrap="square" rtlCol="0">
            <a:spAutoFit/>
          </a:bodyPr>
          <a:lstStyle/>
          <a:p>
            <a:pPr algn="ctr"/>
            <a:r>
              <a:rPr lang="en-US" sz="1000" dirty="0"/>
              <a:t>AI Winter</a:t>
            </a:r>
          </a:p>
        </p:txBody>
      </p:sp>
      <p:sp>
        <p:nvSpPr>
          <p:cNvPr id="30" name="TextBox 29">
            <a:extLst>
              <a:ext uri="{FF2B5EF4-FFF2-40B4-BE49-F238E27FC236}">
                <a16:creationId xmlns:a16="http://schemas.microsoft.com/office/drawing/2014/main" id="{D0FF7DD7-A718-01B9-6348-8F446C6227F4}"/>
              </a:ext>
            </a:extLst>
          </p:cNvPr>
          <p:cNvSpPr txBox="1"/>
          <p:nvPr/>
        </p:nvSpPr>
        <p:spPr>
          <a:xfrm>
            <a:off x="8470626" y="2671857"/>
            <a:ext cx="962030" cy="246221"/>
          </a:xfrm>
          <a:prstGeom prst="rect">
            <a:avLst/>
          </a:prstGeom>
          <a:noFill/>
        </p:spPr>
        <p:txBody>
          <a:bodyPr wrap="square" rtlCol="0">
            <a:spAutoFit/>
          </a:bodyPr>
          <a:lstStyle/>
          <a:p>
            <a:pPr algn="ctr"/>
            <a:r>
              <a:rPr lang="en-US" sz="1000" dirty="0"/>
              <a:t>Resurgence</a:t>
            </a:r>
          </a:p>
        </p:txBody>
      </p:sp>
      <p:sp>
        <p:nvSpPr>
          <p:cNvPr id="31" name="TextBox 30">
            <a:extLst>
              <a:ext uri="{FF2B5EF4-FFF2-40B4-BE49-F238E27FC236}">
                <a16:creationId xmlns:a16="http://schemas.microsoft.com/office/drawing/2014/main" id="{0D3D2854-10C0-5324-EDA2-997B24415C5F}"/>
              </a:ext>
            </a:extLst>
          </p:cNvPr>
          <p:cNvSpPr txBox="1"/>
          <p:nvPr/>
        </p:nvSpPr>
        <p:spPr>
          <a:xfrm>
            <a:off x="9987801" y="2663946"/>
            <a:ext cx="1627569" cy="246221"/>
          </a:xfrm>
          <a:prstGeom prst="rect">
            <a:avLst/>
          </a:prstGeom>
          <a:noFill/>
        </p:spPr>
        <p:txBody>
          <a:bodyPr wrap="square" rtlCol="0">
            <a:spAutoFit/>
          </a:bodyPr>
          <a:lstStyle/>
          <a:p>
            <a:pPr algn="ctr"/>
            <a:r>
              <a:rPr lang="en-US" sz="1000" dirty="0"/>
              <a:t>Big Data, Big Compute</a:t>
            </a:r>
          </a:p>
        </p:txBody>
      </p:sp>
      <p:sp>
        <p:nvSpPr>
          <p:cNvPr id="32" name="TextBox 31">
            <a:extLst>
              <a:ext uri="{FF2B5EF4-FFF2-40B4-BE49-F238E27FC236}">
                <a16:creationId xmlns:a16="http://schemas.microsoft.com/office/drawing/2014/main" id="{78B32FE0-56DF-E48E-94FC-3FEC0E7ACB8A}"/>
              </a:ext>
            </a:extLst>
          </p:cNvPr>
          <p:cNvSpPr txBox="1"/>
          <p:nvPr/>
        </p:nvSpPr>
        <p:spPr>
          <a:xfrm>
            <a:off x="4111888" y="4223791"/>
            <a:ext cx="1092233" cy="400110"/>
          </a:xfrm>
          <a:prstGeom prst="rect">
            <a:avLst/>
          </a:prstGeom>
          <a:noFill/>
        </p:spPr>
        <p:txBody>
          <a:bodyPr wrap="square" rtlCol="0">
            <a:spAutoFit/>
          </a:bodyPr>
          <a:lstStyle/>
          <a:p>
            <a:pPr algn="ctr"/>
            <a:r>
              <a:rPr lang="en-US" sz="1000" i="1" dirty="0"/>
              <a:t>2001: A Space Odyssey</a:t>
            </a:r>
          </a:p>
        </p:txBody>
      </p:sp>
      <p:sp>
        <p:nvSpPr>
          <p:cNvPr id="35" name="Down Arrow 34">
            <a:extLst>
              <a:ext uri="{FF2B5EF4-FFF2-40B4-BE49-F238E27FC236}">
                <a16:creationId xmlns:a16="http://schemas.microsoft.com/office/drawing/2014/main" id="{4868D6BD-54B0-4938-A221-82836C583D88}"/>
              </a:ext>
              <a:ext uri="{C183D7F6-B498-43B3-948B-1728B52AA6E4}">
                <adec:decorative xmlns:adec="http://schemas.microsoft.com/office/drawing/2017/decorative" val="1"/>
              </a:ext>
            </a:extLst>
          </p:cNvPr>
          <p:cNvSpPr/>
          <p:nvPr/>
        </p:nvSpPr>
        <p:spPr>
          <a:xfrm>
            <a:off x="4635146" y="4644699"/>
            <a:ext cx="45719" cy="155415"/>
          </a:xfrm>
          <a:prstGeom prst="down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D5E59BCA-12BE-C1F5-D40B-EA3A3CF8DF5B}"/>
              </a:ext>
            </a:extLst>
          </p:cNvPr>
          <p:cNvSpPr txBox="1"/>
          <p:nvPr/>
        </p:nvSpPr>
        <p:spPr>
          <a:xfrm>
            <a:off x="9746917" y="4382816"/>
            <a:ext cx="1092233" cy="246221"/>
          </a:xfrm>
          <a:prstGeom prst="rect">
            <a:avLst/>
          </a:prstGeom>
          <a:noFill/>
        </p:spPr>
        <p:txBody>
          <a:bodyPr wrap="square" rtlCol="0">
            <a:spAutoFit/>
          </a:bodyPr>
          <a:lstStyle/>
          <a:p>
            <a:pPr algn="ctr"/>
            <a:r>
              <a:rPr lang="en-US" sz="1000" i="1" dirty="0"/>
              <a:t>Her</a:t>
            </a:r>
          </a:p>
        </p:txBody>
      </p:sp>
      <p:sp>
        <p:nvSpPr>
          <p:cNvPr id="37" name="Down Arrow 36">
            <a:extLst>
              <a:ext uri="{FF2B5EF4-FFF2-40B4-BE49-F238E27FC236}">
                <a16:creationId xmlns:a16="http://schemas.microsoft.com/office/drawing/2014/main" id="{4B24115D-D2D3-42DA-60AD-297BFF569A33}"/>
              </a:ext>
              <a:ext uri="{C183D7F6-B498-43B3-948B-1728B52AA6E4}">
                <adec:decorative xmlns:adec="http://schemas.microsoft.com/office/drawing/2017/decorative" val="1"/>
              </a:ext>
            </a:extLst>
          </p:cNvPr>
          <p:cNvSpPr/>
          <p:nvPr/>
        </p:nvSpPr>
        <p:spPr>
          <a:xfrm>
            <a:off x="10270175" y="4644699"/>
            <a:ext cx="45719" cy="155415"/>
          </a:xfrm>
          <a:prstGeom prst="down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7748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1A8F7-6268-85B2-0D39-67FDC85B1B9C}"/>
              </a:ext>
            </a:extLst>
          </p:cNvPr>
          <p:cNvSpPr>
            <a:spLocks noGrp="1"/>
          </p:cNvSpPr>
          <p:nvPr>
            <p:ph type="title"/>
          </p:nvPr>
        </p:nvSpPr>
        <p:spPr/>
        <p:txBody>
          <a:bodyPr/>
          <a:lstStyle/>
          <a:p>
            <a:r>
              <a:rPr lang="en-US" dirty="0"/>
              <a:t>A Short History of Artificial Intelligence</a:t>
            </a:r>
          </a:p>
        </p:txBody>
      </p:sp>
      <p:sp>
        <p:nvSpPr>
          <p:cNvPr id="3" name="Content Placeholder 2">
            <a:extLst>
              <a:ext uri="{FF2B5EF4-FFF2-40B4-BE49-F238E27FC236}">
                <a16:creationId xmlns:a16="http://schemas.microsoft.com/office/drawing/2014/main" id="{7CE8715B-D17B-01BF-53A7-BDEAE0A7C524}"/>
              </a:ext>
            </a:extLst>
          </p:cNvPr>
          <p:cNvSpPr>
            <a:spLocks noGrp="1"/>
          </p:cNvSpPr>
          <p:nvPr>
            <p:ph idx="1"/>
          </p:nvPr>
        </p:nvSpPr>
        <p:spPr/>
        <p:txBody>
          <a:bodyPr>
            <a:noAutofit/>
          </a:bodyPr>
          <a:lstStyle/>
          <a:p>
            <a:pPr>
              <a:lnSpc>
                <a:spcPct val="100000"/>
              </a:lnSpc>
            </a:pPr>
            <a:r>
              <a:rPr lang="en-US" sz="1800" dirty="0"/>
              <a:t>1940s - 1950s: Beginnings</a:t>
            </a:r>
          </a:p>
          <a:p>
            <a:pPr lvl="1"/>
            <a:r>
              <a:rPr lang="en-US" sz="1400" dirty="0"/>
              <a:t>1943: McCulloch and Pitts: Boolean circuit model of the brain (early neural networks)</a:t>
            </a:r>
          </a:p>
          <a:p>
            <a:pPr lvl="1"/>
            <a:r>
              <a:rPr lang="en-US" sz="1400" dirty="0"/>
              <a:t>1950: Turing publishes “Computing Machinery and Intelligence” (Turing Test)</a:t>
            </a:r>
          </a:p>
          <a:p>
            <a:pPr>
              <a:lnSpc>
                <a:spcPct val="100000"/>
              </a:lnSpc>
            </a:pPr>
            <a:r>
              <a:rPr lang="en-US" sz="1800" dirty="0"/>
              <a:t>1956 - 1960s: Birth of “AI”, Early Days</a:t>
            </a:r>
          </a:p>
          <a:p>
            <a:pPr lvl="1"/>
            <a:r>
              <a:rPr lang="en-US" sz="1400" dirty="0"/>
              <a:t>1950s: Early AI programs: chess, checkers, theorem proving</a:t>
            </a:r>
          </a:p>
          <a:p>
            <a:pPr lvl="1"/>
            <a:r>
              <a:rPr lang="en-US" sz="1400" dirty="0"/>
              <a:t>1956: Dartmouth workshop on AI</a:t>
            </a:r>
          </a:p>
          <a:p>
            <a:pPr>
              <a:lnSpc>
                <a:spcPct val="100000"/>
              </a:lnSpc>
            </a:pPr>
            <a:r>
              <a:rPr lang="en-US" sz="1800" dirty="0"/>
              <a:t>1970s - 1980s: AI Winter, Knowledge-Based Approaches</a:t>
            </a:r>
          </a:p>
          <a:p>
            <a:pPr lvl="1"/>
            <a:r>
              <a:rPr lang="en-US" sz="1400" dirty="0"/>
              <a:t>1960s: Research on </a:t>
            </a:r>
            <a:r>
              <a:rPr lang="en-US" sz="1400" dirty="0" err="1"/>
              <a:t>perceptrons</a:t>
            </a:r>
            <a:r>
              <a:rPr lang="en-US" sz="1400" dirty="0"/>
              <a:t>, machine translation plateaus</a:t>
            </a:r>
          </a:p>
          <a:p>
            <a:pPr lvl="1"/>
            <a:r>
              <a:rPr lang="en-US" sz="1400" dirty="0"/>
              <a:t>1970s: Funding for AI research dries up, industry turns to knowledge-based systems</a:t>
            </a:r>
          </a:p>
          <a:p>
            <a:pPr>
              <a:lnSpc>
                <a:spcPct val="100000"/>
              </a:lnSpc>
            </a:pPr>
            <a:r>
              <a:rPr lang="en-US" sz="1800" dirty="0"/>
              <a:t>1990s - 2010s: Statistical Approaches</a:t>
            </a:r>
          </a:p>
          <a:p>
            <a:pPr lvl="1"/>
            <a:r>
              <a:rPr lang="en-US" sz="1200" dirty="0"/>
              <a:t>1990s – : Focus on uncertainty, probabilistic approaches</a:t>
            </a:r>
          </a:p>
          <a:p>
            <a:pPr>
              <a:lnSpc>
                <a:spcPct val="100000"/>
              </a:lnSpc>
            </a:pPr>
            <a:r>
              <a:rPr lang="en-US" sz="1800" dirty="0"/>
              <a:t>2012 – Present: Big Data, Big Compute</a:t>
            </a:r>
          </a:p>
          <a:p>
            <a:pPr lvl="1"/>
            <a:r>
              <a:rPr lang="en-US" sz="1200" dirty="0"/>
              <a:t>2010s: Research (e.g. “</a:t>
            </a:r>
            <a:r>
              <a:rPr lang="en-US" sz="1200" dirty="0" err="1"/>
              <a:t>AlexNet</a:t>
            </a:r>
            <a:r>
              <a:rPr lang="en-US" sz="1200" dirty="0"/>
              <a:t>”) shows GPUs can be used to make neural networks effective</a:t>
            </a:r>
          </a:p>
          <a:p>
            <a:pPr lvl="1"/>
            <a:r>
              <a:rPr lang="en-US" sz="1200" dirty="0"/>
              <a:t>2017: Vaswani et al. publish “Attention Is All You Need” (transformer architecture)</a:t>
            </a:r>
          </a:p>
          <a:p>
            <a:pPr lvl="1"/>
            <a:r>
              <a:rPr lang="en-US" sz="1200" dirty="0"/>
              <a:t>2022: OpenAI publishes ChatGPT</a:t>
            </a:r>
          </a:p>
        </p:txBody>
      </p:sp>
      <p:sp>
        <p:nvSpPr>
          <p:cNvPr id="4" name="Date Placeholder 3">
            <a:extLst>
              <a:ext uri="{FF2B5EF4-FFF2-40B4-BE49-F238E27FC236}">
                <a16:creationId xmlns:a16="http://schemas.microsoft.com/office/drawing/2014/main" id="{57C87B35-50E7-6C93-01F5-1F6F0F7A1B4E}"/>
              </a:ext>
            </a:extLst>
          </p:cNvPr>
          <p:cNvSpPr>
            <a:spLocks noGrp="1"/>
          </p:cNvSpPr>
          <p:nvPr>
            <p:ph type="dt" sz="half" idx="2"/>
          </p:nvPr>
        </p:nvSpPr>
        <p:spPr/>
        <p:txBody>
          <a:bodyPr/>
          <a:lstStyle/>
          <a:p>
            <a:r>
              <a:rPr lang="en-US"/>
              <a:t>CSE 473</a:t>
            </a:r>
            <a:endParaRPr lang="en-US" dirty="0"/>
          </a:p>
        </p:txBody>
      </p:sp>
      <p:sp>
        <p:nvSpPr>
          <p:cNvPr id="5" name="Slide Number Placeholder 4">
            <a:extLst>
              <a:ext uri="{FF2B5EF4-FFF2-40B4-BE49-F238E27FC236}">
                <a16:creationId xmlns:a16="http://schemas.microsoft.com/office/drawing/2014/main" id="{77D7C9BE-4EBD-6090-2DD8-A2916C75539E}"/>
              </a:ext>
            </a:extLst>
          </p:cNvPr>
          <p:cNvSpPr>
            <a:spLocks noGrp="1"/>
          </p:cNvSpPr>
          <p:nvPr>
            <p:ph type="sldNum" sz="quarter" idx="12"/>
          </p:nvPr>
        </p:nvSpPr>
        <p:spPr/>
        <p:txBody>
          <a:bodyPr/>
          <a:lstStyle/>
          <a:p>
            <a:fld id="{0C6CD854-DD62-6C4B-87F1-66B34D688D3F}" type="slidenum">
              <a:rPr lang="en-US" smtClean="0"/>
              <a:t>11</a:t>
            </a:fld>
            <a:endParaRPr lang="en-US"/>
          </a:p>
        </p:txBody>
      </p:sp>
      <p:pic>
        <p:nvPicPr>
          <p:cNvPr id="8" name="Picture 7" descr="Book cover for Karen Hao’s “Empire of AI: Dreams and Nightmares in Sam Altman’s OpenAI”. The background is a gradient transitioning from purple on the left to orange on the right.">
            <a:extLst>
              <a:ext uri="{FF2B5EF4-FFF2-40B4-BE49-F238E27FC236}">
                <a16:creationId xmlns:a16="http://schemas.microsoft.com/office/drawing/2014/main" id="{F0CD9370-C204-0364-8639-D7DAB2B2EBB4}"/>
              </a:ext>
            </a:extLst>
          </p:cNvPr>
          <p:cNvPicPr>
            <a:picLocks noChangeAspect="1"/>
          </p:cNvPicPr>
          <p:nvPr/>
        </p:nvPicPr>
        <p:blipFill>
          <a:blip r:embed="rId2"/>
          <a:stretch>
            <a:fillRect/>
          </a:stretch>
        </p:blipFill>
        <p:spPr>
          <a:xfrm>
            <a:off x="8951641" y="1590261"/>
            <a:ext cx="2493028" cy="3800348"/>
          </a:xfrm>
          <a:prstGeom prst="rect">
            <a:avLst/>
          </a:prstGeom>
        </p:spPr>
      </p:pic>
      <p:sp>
        <p:nvSpPr>
          <p:cNvPr id="9" name="TextBox 8">
            <a:extLst>
              <a:ext uri="{FF2B5EF4-FFF2-40B4-BE49-F238E27FC236}">
                <a16:creationId xmlns:a16="http://schemas.microsoft.com/office/drawing/2014/main" id="{D8679862-E9C1-CED2-74E5-99122F082F25}"/>
              </a:ext>
            </a:extLst>
          </p:cNvPr>
          <p:cNvSpPr txBox="1"/>
          <p:nvPr/>
        </p:nvSpPr>
        <p:spPr>
          <a:xfrm>
            <a:off x="8951641" y="5549039"/>
            <a:ext cx="2493028" cy="400110"/>
          </a:xfrm>
          <a:prstGeom prst="rect">
            <a:avLst/>
          </a:prstGeom>
          <a:noFill/>
        </p:spPr>
        <p:txBody>
          <a:bodyPr wrap="square" rtlCol="0">
            <a:spAutoFit/>
          </a:bodyPr>
          <a:lstStyle/>
          <a:p>
            <a:r>
              <a:rPr lang="en-US" sz="1000" b="1" dirty="0"/>
              <a:t>Recommended Reading: </a:t>
            </a:r>
          </a:p>
          <a:p>
            <a:r>
              <a:rPr lang="en-US" sz="1000" dirty="0"/>
              <a:t>Karen Hao, </a:t>
            </a:r>
            <a:r>
              <a:rPr lang="en-US" sz="1000" i="1" dirty="0">
                <a:hlinkClick r:id="rId3"/>
              </a:rPr>
              <a:t>Empire of AI</a:t>
            </a:r>
            <a:r>
              <a:rPr lang="en-US" sz="1000" dirty="0"/>
              <a:t> (Ch. 4)</a:t>
            </a:r>
          </a:p>
        </p:txBody>
      </p:sp>
    </p:spTree>
    <p:extLst>
      <p:ext uri="{BB962C8B-B14F-4D97-AF65-F5344CB8AC3E}">
        <p14:creationId xmlns:p14="http://schemas.microsoft.com/office/powerpoint/2010/main" val="88891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0DCA0C-81F8-7E1E-DDDE-F2C27EC003AF}"/>
              </a:ext>
            </a:extLst>
          </p:cNvPr>
          <p:cNvSpPr>
            <a:spLocks noGrp="1"/>
          </p:cNvSpPr>
          <p:nvPr>
            <p:ph type="title"/>
          </p:nvPr>
        </p:nvSpPr>
        <p:spPr/>
        <p:txBody>
          <a:bodyPr/>
          <a:lstStyle/>
          <a:p>
            <a:r>
              <a:rPr lang="en-US" dirty="0"/>
              <a:t>AI in 2026</a:t>
            </a:r>
          </a:p>
        </p:txBody>
      </p:sp>
      <p:sp>
        <p:nvSpPr>
          <p:cNvPr id="2" name="Date Placeholder 1">
            <a:extLst>
              <a:ext uri="{FF2B5EF4-FFF2-40B4-BE49-F238E27FC236}">
                <a16:creationId xmlns:a16="http://schemas.microsoft.com/office/drawing/2014/main" id="{8C3EB9C3-D910-DABD-E6F8-A9E76BAFC71E}"/>
              </a:ext>
            </a:extLst>
          </p:cNvPr>
          <p:cNvSpPr>
            <a:spLocks noGrp="1"/>
          </p:cNvSpPr>
          <p:nvPr>
            <p:ph type="dt" sz="half" idx="2"/>
          </p:nvPr>
        </p:nvSpPr>
        <p:spPr/>
        <p:txBody>
          <a:bodyPr/>
          <a:lstStyle/>
          <a:p>
            <a:r>
              <a:rPr lang="en-US"/>
              <a:t>CSE 473</a:t>
            </a:r>
            <a:endParaRPr lang="en-US" dirty="0"/>
          </a:p>
        </p:txBody>
      </p:sp>
      <p:sp>
        <p:nvSpPr>
          <p:cNvPr id="3" name="Slide Number Placeholder 2">
            <a:extLst>
              <a:ext uri="{FF2B5EF4-FFF2-40B4-BE49-F238E27FC236}">
                <a16:creationId xmlns:a16="http://schemas.microsoft.com/office/drawing/2014/main" id="{AC70FEA8-2721-161C-0370-2DD356341ABE}"/>
              </a:ext>
            </a:extLst>
          </p:cNvPr>
          <p:cNvSpPr>
            <a:spLocks noGrp="1"/>
          </p:cNvSpPr>
          <p:nvPr>
            <p:ph type="sldNum" sz="quarter" idx="12"/>
          </p:nvPr>
        </p:nvSpPr>
        <p:spPr/>
        <p:txBody>
          <a:bodyPr/>
          <a:lstStyle/>
          <a:p>
            <a:fld id="{0C6CD854-DD62-6C4B-87F1-66B34D688D3F}" type="slidenum">
              <a:rPr lang="en-US" smtClean="0"/>
              <a:t>12</a:t>
            </a:fld>
            <a:endParaRPr lang="en-US"/>
          </a:p>
        </p:txBody>
      </p:sp>
      <p:pic>
        <p:nvPicPr>
          <p:cNvPr id="9" name="Picture 8" descr="A screenshot of the OpenClaw documentation website, featuring the OpenClaw lobster mascot. The website is in a dark mode with white and orange text.">
            <a:extLst>
              <a:ext uri="{FF2B5EF4-FFF2-40B4-BE49-F238E27FC236}">
                <a16:creationId xmlns:a16="http://schemas.microsoft.com/office/drawing/2014/main" id="{A702265B-5CC7-0F24-128F-787BEE595C4D}"/>
              </a:ext>
            </a:extLst>
          </p:cNvPr>
          <p:cNvPicPr>
            <a:picLocks noChangeAspect="1"/>
          </p:cNvPicPr>
          <p:nvPr/>
        </p:nvPicPr>
        <p:blipFill>
          <a:blip r:embed="rId2"/>
          <a:stretch>
            <a:fillRect/>
          </a:stretch>
        </p:blipFill>
        <p:spPr>
          <a:xfrm>
            <a:off x="450259" y="1717546"/>
            <a:ext cx="3414395" cy="3422909"/>
          </a:xfrm>
          <a:prstGeom prst="rect">
            <a:avLst/>
          </a:prstGeom>
        </p:spPr>
      </p:pic>
      <p:pic>
        <p:nvPicPr>
          <p:cNvPr id="11" name="Picture 10" descr="The model card for GPT-5.5 by OpenAI, showing its “reasoning” levels, input price ($5 / MTok), output price ($30 / MTok), and latency.">
            <a:extLst>
              <a:ext uri="{FF2B5EF4-FFF2-40B4-BE49-F238E27FC236}">
                <a16:creationId xmlns:a16="http://schemas.microsoft.com/office/drawing/2014/main" id="{BC5621AF-E21C-0116-07EE-40F42DD24144}"/>
              </a:ext>
            </a:extLst>
          </p:cNvPr>
          <p:cNvPicPr>
            <a:picLocks noChangeAspect="1"/>
          </p:cNvPicPr>
          <p:nvPr/>
        </p:nvPicPr>
        <p:blipFill>
          <a:blip r:embed="rId3"/>
          <a:srcRect t="1675"/>
          <a:stretch>
            <a:fillRect/>
          </a:stretch>
        </p:blipFill>
        <p:spPr>
          <a:xfrm>
            <a:off x="4676778" y="1717545"/>
            <a:ext cx="2220160" cy="3422910"/>
          </a:xfrm>
          <a:prstGeom prst="rect">
            <a:avLst/>
          </a:prstGeom>
        </p:spPr>
      </p:pic>
      <p:pic>
        <p:nvPicPr>
          <p:cNvPr id="13" name="Picture 12" descr="A screenshot from UW-IT’s page on Purple, subtitled “AI for all”. In response to the question “What is Purple?”, the first paragraph of the website reads:&#10;“Purple is the University of Washington’s enterprise generative AI tool. It offers a ChatGPT-like interface and allows users to interact with approved AI models…”">
            <a:extLst>
              <a:ext uri="{FF2B5EF4-FFF2-40B4-BE49-F238E27FC236}">
                <a16:creationId xmlns:a16="http://schemas.microsoft.com/office/drawing/2014/main" id="{EF2CCA3D-71C3-952F-5A18-355EC848E3FB}"/>
              </a:ext>
            </a:extLst>
          </p:cNvPr>
          <p:cNvPicPr>
            <a:picLocks noChangeAspect="1"/>
          </p:cNvPicPr>
          <p:nvPr/>
        </p:nvPicPr>
        <p:blipFill>
          <a:blip r:embed="rId4"/>
          <a:stretch>
            <a:fillRect/>
          </a:stretch>
        </p:blipFill>
        <p:spPr>
          <a:xfrm>
            <a:off x="7709063" y="1717545"/>
            <a:ext cx="4032678" cy="3422908"/>
          </a:xfrm>
          <a:prstGeom prst="rect">
            <a:avLst/>
          </a:prstGeom>
        </p:spPr>
      </p:pic>
      <p:sp>
        <p:nvSpPr>
          <p:cNvPr id="15" name="TextBox 14">
            <a:extLst>
              <a:ext uri="{FF2B5EF4-FFF2-40B4-BE49-F238E27FC236}">
                <a16:creationId xmlns:a16="http://schemas.microsoft.com/office/drawing/2014/main" id="{D4013741-B5CF-E841-870A-BCE4735C1CE1}"/>
              </a:ext>
            </a:extLst>
          </p:cNvPr>
          <p:cNvSpPr txBox="1"/>
          <p:nvPr/>
        </p:nvSpPr>
        <p:spPr>
          <a:xfrm>
            <a:off x="744292" y="5213963"/>
            <a:ext cx="2826327" cy="276999"/>
          </a:xfrm>
          <a:prstGeom prst="rect">
            <a:avLst/>
          </a:prstGeom>
          <a:noFill/>
        </p:spPr>
        <p:txBody>
          <a:bodyPr wrap="square" rtlCol="0">
            <a:spAutoFit/>
          </a:bodyPr>
          <a:lstStyle/>
          <a:p>
            <a:pPr algn="ctr"/>
            <a:r>
              <a:rPr lang="en-US" sz="1200" dirty="0" err="1">
                <a:solidFill>
                  <a:schemeClr val="bg2"/>
                </a:solidFill>
                <a:hlinkClick r:id="rId5"/>
              </a:rPr>
              <a:t>OpenClaw</a:t>
            </a:r>
            <a:r>
              <a:rPr lang="en-US" sz="1200" dirty="0">
                <a:solidFill>
                  <a:schemeClr val="bg2"/>
                </a:solidFill>
              </a:rPr>
              <a:t> (</a:t>
            </a:r>
            <a:r>
              <a:rPr lang="en-US" sz="1200" dirty="0" err="1">
                <a:solidFill>
                  <a:schemeClr val="bg2"/>
                </a:solidFill>
              </a:rPr>
              <a:t>f.k.a.</a:t>
            </a:r>
            <a:r>
              <a:rPr lang="en-US" sz="1200" dirty="0">
                <a:solidFill>
                  <a:schemeClr val="bg2"/>
                </a:solidFill>
              </a:rPr>
              <a:t> </a:t>
            </a:r>
            <a:r>
              <a:rPr lang="en-US" sz="1200" dirty="0" err="1">
                <a:solidFill>
                  <a:schemeClr val="bg2"/>
                </a:solidFill>
              </a:rPr>
              <a:t>ClawdBot</a:t>
            </a:r>
            <a:r>
              <a:rPr lang="en-US" sz="1200" dirty="0">
                <a:solidFill>
                  <a:schemeClr val="bg2"/>
                </a:solidFill>
              </a:rPr>
              <a:t>)</a:t>
            </a:r>
          </a:p>
        </p:txBody>
      </p:sp>
      <p:sp>
        <p:nvSpPr>
          <p:cNvPr id="16" name="TextBox 15">
            <a:extLst>
              <a:ext uri="{FF2B5EF4-FFF2-40B4-BE49-F238E27FC236}">
                <a16:creationId xmlns:a16="http://schemas.microsoft.com/office/drawing/2014/main" id="{ED0BE1C3-5D39-5569-1F01-FB0C6B7F5314}"/>
              </a:ext>
            </a:extLst>
          </p:cNvPr>
          <p:cNvSpPr txBox="1"/>
          <p:nvPr/>
        </p:nvSpPr>
        <p:spPr>
          <a:xfrm>
            <a:off x="4373694" y="5212000"/>
            <a:ext cx="2826327" cy="276999"/>
          </a:xfrm>
          <a:prstGeom prst="rect">
            <a:avLst/>
          </a:prstGeom>
          <a:noFill/>
        </p:spPr>
        <p:txBody>
          <a:bodyPr wrap="square" rtlCol="0">
            <a:spAutoFit/>
          </a:bodyPr>
          <a:lstStyle/>
          <a:p>
            <a:pPr algn="ctr"/>
            <a:r>
              <a:rPr lang="en-US" sz="1200" dirty="0">
                <a:solidFill>
                  <a:schemeClr val="bg2"/>
                </a:solidFill>
              </a:rPr>
              <a:t>OpenAI </a:t>
            </a:r>
            <a:r>
              <a:rPr lang="en-US" sz="1200" dirty="0">
                <a:solidFill>
                  <a:schemeClr val="bg2"/>
                </a:solidFill>
                <a:hlinkClick r:id="rId6"/>
              </a:rPr>
              <a:t>GPT 5.5</a:t>
            </a:r>
            <a:endParaRPr lang="en-US" sz="1200" dirty="0">
              <a:solidFill>
                <a:schemeClr val="bg2"/>
              </a:solidFill>
            </a:endParaRPr>
          </a:p>
        </p:txBody>
      </p:sp>
      <p:sp>
        <p:nvSpPr>
          <p:cNvPr id="17" name="TextBox 16">
            <a:extLst>
              <a:ext uri="{FF2B5EF4-FFF2-40B4-BE49-F238E27FC236}">
                <a16:creationId xmlns:a16="http://schemas.microsoft.com/office/drawing/2014/main" id="{8A665625-78B2-AF57-8C9F-3EB0486AE125}"/>
              </a:ext>
            </a:extLst>
          </p:cNvPr>
          <p:cNvSpPr txBox="1"/>
          <p:nvPr/>
        </p:nvSpPr>
        <p:spPr>
          <a:xfrm>
            <a:off x="8312238" y="5212000"/>
            <a:ext cx="2826327" cy="276999"/>
          </a:xfrm>
          <a:prstGeom prst="rect">
            <a:avLst/>
          </a:prstGeom>
          <a:noFill/>
        </p:spPr>
        <p:txBody>
          <a:bodyPr wrap="square" rtlCol="0">
            <a:spAutoFit/>
          </a:bodyPr>
          <a:lstStyle/>
          <a:p>
            <a:pPr algn="ctr"/>
            <a:r>
              <a:rPr lang="en-US" sz="1200" dirty="0">
                <a:solidFill>
                  <a:schemeClr val="bg2"/>
                </a:solidFill>
                <a:hlinkClick r:id="rId7"/>
              </a:rPr>
              <a:t>UW Purple</a:t>
            </a:r>
            <a:endParaRPr lang="en-US" sz="1200" dirty="0">
              <a:solidFill>
                <a:schemeClr val="bg2"/>
              </a:solidFill>
            </a:endParaRPr>
          </a:p>
        </p:txBody>
      </p:sp>
    </p:spTree>
    <p:extLst>
      <p:ext uri="{BB962C8B-B14F-4D97-AF65-F5344CB8AC3E}">
        <p14:creationId xmlns:p14="http://schemas.microsoft.com/office/powerpoint/2010/main" val="106415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3A09BD-7002-7367-F4B7-055C5E9AC1AB}"/>
              </a:ext>
            </a:extLst>
          </p:cNvPr>
          <p:cNvSpPr>
            <a:spLocks noGrp="1"/>
          </p:cNvSpPr>
          <p:nvPr>
            <p:ph type="title"/>
          </p:nvPr>
        </p:nvSpPr>
        <p:spPr/>
        <p:txBody>
          <a:bodyPr/>
          <a:lstStyle/>
          <a:p>
            <a:r>
              <a:rPr lang="en-US" dirty="0"/>
              <a:t>Defining “Artificial Intelligence”</a:t>
            </a:r>
          </a:p>
        </p:txBody>
      </p:sp>
      <p:sp>
        <p:nvSpPr>
          <p:cNvPr id="6" name="Content Placeholder 5">
            <a:extLst>
              <a:ext uri="{FF2B5EF4-FFF2-40B4-BE49-F238E27FC236}">
                <a16:creationId xmlns:a16="http://schemas.microsoft.com/office/drawing/2014/main" id="{072DFCF2-A20C-3C1E-E1A2-614E5231F2A3}"/>
              </a:ext>
            </a:extLst>
          </p:cNvPr>
          <p:cNvSpPr>
            <a:spLocks noGrp="1"/>
          </p:cNvSpPr>
          <p:nvPr>
            <p:ph idx="1"/>
          </p:nvPr>
        </p:nvSpPr>
        <p:spPr/>
        <p:txBody>
          <a:bodyPr/>
          <a:lstStyle/>
          <a:p>
            <a:r>
              <a:rPr lang="en-US" dirty="0"/>
              <a:t>In relation to human intelligence:</a:t>
            </a:r>
          </a:p>
          <a:p>
            <a:pPr lvl="1"/>
            <a:r>
              <a:rPr lang="en-US" dirty="0"/>
              <a:t>“how to make machines…solve kinds of problems now reserved for </a:t>
            </a:r>
            <a:r>
              <a:rPr lang="en-US" dirty="0">
                <a:latin typeface="+mj-lt"/>
              </a:rPr>
              <a:t>humans</a:t>
            </a:r>
            <a:r>
              <a:rPr lang="en-US" dirty="0"/>
              <a:t>” (McCarthy et al. 1955)</a:t>
            </a:r>
          </a:p>
          <a:p>
            <a:pPr lvl="1"/>
            <a:r>
              <a:rPr lang="en-US" dirty="0"/>
              <a:t>Machines that can “think </a:t>
            </a:r>
            <a:r>
              <a:rPr lang="en-US" dirty="0">
                <a:latin typeface="+mj-lt"/>
              </a:rPr>
              <a:t>humanly</a:t>
            </a:r>
            <a:r>
              <a:rPr lang="en-US" dirty="0"/>
              <a:t>” and/or “act </a:t>
            </a:r>
            <a:r>
              <a:rPr lang="en-US" dirty="0">
                <a:latin typeface="+mj-lt"/>
              </a:rPr>
              <a:t>humanly</a:t>
            </a:r>
            <a:r>
              <a:rPr lang="en-US" dirty="0"/>
              <a:t>” (Russell and Norvig)</a:t>
            </a:r>
          </a:p>
          <a:p>
            <a:pPr lvl="1"/>
            <a:r>
              <a:rPr lang="en-US" dirty="0"/>
              <a:t>“AI tasks are often considered ‘intelligent’ because we can imagine </a:t>
            </a:r>
            <a:r>
              <a:rPr lang="en-US" dirty="0">
                <a:latin typeface="+mj-lt"/>
              </a:rPr>
              <a:t>humans</a:t>
            </a:r>
            <a:r>
              <a:rPr lang="en-US" dirty="0"/>
              <a:t> doing them well; non-AI tasks are usually ones that (most) humans are terrible at.” (</a:t>
            </a:r>
            <a:r>
              <a:rPr lang="en-US" dirty="0">
                <a:hlinkClick r:id="rId3"/>
              </a:rPr>
              <a:t>UW CSE</a:t>
            </a:r>
            <a:r>
              <a:rPr lang="en-US" dirty="0"/>
              <a:t>)</a:t>
            </a:r>
          </a:p>
          <a:p>
            <a:r>
              <a:rPr lang="en-US" dirty="0"/>
              <a:t>A working definition:</a:t>
            </a:r>
          </a:p>
        </p:txBody>
      </p:sp>
      <p:sp>
        <p:nvSpPr>
          <p:cNvPr id="3" name="Date Placeholder 2">
            <a:extLst>
              <a:ext uri="{FF2B5EF4-FFF2-40B4-BE49-F238E27FC236}">
                <a16:creationId xmlns:a16="http://schemas.microsoft.com/office/drawing/2014/main" id="{481981EF-E103-DD56-F11D-ACA1FE91CFE0}"/>
              </a:ext>
            </a:extLst>
          </p:cNvPr>
          <p:cNvSpPr>
            <a:spLocks noGrp="1"/>
          </p:cNvSpPr>
          <p:nvPr>
            <p:ph type="dt" sz="half" idx="2"/>
          </p:nvPr>
        </p:nvSpPr>
        <p:spPr/>
        <p:txBody>
          <a:bodyPr/>
          <a:lstStyle/>
          <a:p>
            <a:r>
              <a:rPr lang="en-US"/>
              <a:t>CSE 473</a:t>
            </a:r>
            <a:endParaRPr lang="en-US" dirty="0"/>
          </a:p>
        </p:txBody>
      </p:sp>
      <p:sp>
        <p:nvSpPr>
          <p:cNvPr id="4" name="Slide Number Placeholder 3">
            <a:extLst>
              <a:ext uri="{FF2B5EF4-FFF2-40B4-BE49-F238E27FC236}">
                <a16:creationId xmlns:a16="http://schemas.microsoft.com/office/drawing/2014/main" id="{D003FA88-3CAA-96D9-E7E4-392A1DD5E05F}"/>
              </a:ext>
            </a:extLst>
          </p:cNvPr>
          <p:cNvSpPr>
            <a:spLocks noGrp="1"/>
          </p:cNvSpPr>
          <p:nvPr>
            <p:ph type="sldNum" sz="quarter" idx="12"/>
          </p:nvPr>
        </p:nvSpPr>
        <p:spPr/>
        <p:txBody>
          <a:bodyPr/>
          <a:lstStyle/>
          <a:p>
            <a:fld id="{0C6CD854-DD62-6C4B-87F1-66B34D688D3F}" type="slidenum">
              <a:rPr lang="en-US" smtClean="0"/>
              <a:t>13</a:t>
            </a:fld>
            <a:endParaRPr lang="en-US"/>
          </a:p>
        </p:txBody>
      </p:sp>
      <p:sp>
        <p:nvSpPr>
          <p:cNvPr id="7" name="Rounded Rectangle 6">
            <a:extLst>
              <a:ext uri="{FF2B5EF4-FFF2-40B4-BE49-F238E27FC236}">
                <a16:creationId xmlns:a16="http://schemas.microsoft.com/office/drawing/2014/main" id="{CCF6C0F0-470D-0DB9-C8FF-97D3B2D41519}"/>
              </a:ext>
            </a:extLst>
          </p:cNvPr>
          <p:cNvSpPr/>
          <p:nvPr/>
        </p:nvSpPr>
        <p:spPr>
          <a:xfrm>
            <a:off x="1636774" y="4505739"/>
            <a:ext cx="8918449" cy="1255776"/>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 class of computer systems that demonstrate the ability to </a:t>
            </a:r>
            <a:r>
              <a:rPr lang="en-US" sz="2400" dirty="0">
                <a:solidFill>
                  <a:schemeClr val="tx1"/>
                </a:solidFill>
                <a:latin typeface="+mj-lt"/>
              </a:rPr>
              <a:t>achieve specified </a:t>
            </a:r>
            <a:r>
              <a:rPr lang="en-US" sz="2400" dirty="0">
                <a:solidFill>
                  <a:schemeClr val="accent3"/>
                </a:solidFill>
                <a:latin typeface="+mj-lt"/>
              </a:rPr>
              <a:t>objectives</a:t>
            </a:r>
            <a:r>
              <a:rPr lang="en-US" sz="2400" dirty="0">
                <a:solidFill>
                  <a:schemeClr val="tx1"/>
                </a:solidFill>
              </a:rPr>
              <a:t> through </a:t>
            </a:r>
            <a:r>
              <a:rPr lang="en-US" sz="2400" dirty="0">
                <a:solidFill>
                  <a:schemeClr val="tx1"/>
                </a:solidFill>
                <a:latin typeface="+mj-lt"/>
              </a:rPr>
              <a:t>independent </a:t>
            </a:r>
            <a:r>
              <a:rPr lang="en-US" sz="2400" dirty="0">
                <a:solidFill>
                  <a:schemeClr val="accent4"/>
                </a:solidFill>
                <a:latin typeface="+mj-lt"/>
              </a:rPr>
              <a:t>action</a:t>
            </a:r>
            <a:r>
              <a:rPr lang="en-US" sz="2400" dirty="0">
                <a:solidFill>
                  <a:schemeClr val="tx1"/>
                </a:solidFill>
              </a:rPr>
              <a:t>.</a:t>
            </a:r>
          </a:p>
        </p:txBody>
      </p:sp>
    </p:spTree>
    <p:extLst>
      <p:ext uri="{BB962C8B-B14F-4D97-AF65-F5344CB8AC3E}">
        <p14:creationId xmlns:p14="http://schemas.microsoft.com/office/powerpoint/2010/main" val="73017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F1920-01F6-384C-DB55-7D265E4173EC}"/>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9685F769-4048-7641-0565-A4D6122D191A}"/>
              </a:ext>
            </a:extLst>
          </p:cNvPr>
          <p:cNvSpPr>
            <a:spLocks noGrp="1"/>
          </p:cNvSpPr>
          <p:nvPr>
            <p:ph type="dt" sz="half" idx="2"/>
          </p:nvPr>
        </p:nvSpPr>
        <p:spPr/>
        <p:txBody>
          <a:bodyPr/>
          <a:lstStyle/>
          <a:p>
            <a:r>
              <a:rPr lang="en-US"/>
              <a:t>CSE 473</a:t>
            </a:r>
            <a:endParaRPr lang="en-US" dirty="0"/>
          </a:p>
        </p:txBody>
      </p:sp>
      <p:sp>
        <p:nvSpPr>
          <p:cNvPr id="4" name="Slide Number Placeholder 3">
            <a:extLst>
              <a:ext uri="{FF2B5EF4-FFF2-40B4-BE49-F238E27FC236}">
                <a16:creationId xmlns:a16="http://schemas.microsoft.com/office/drawing/2014/main" id="{567FD2AA-354B-8BC0-6EFD-668AD18C3CCB}"/>
              </a:ext>
            </a:extLst>
          </p:cNvPr>
          <p:cNvSpPr>
            <a:spLocks noGrp="1"/>
          </p:cNvSpPr>
          <p:nvPr>
            <p:ph type="sldNum" sz="quarter" idx="12"/>
          </p:nvPr>
        </p:nvSpPr>
        <p:spPr/>
        <p:txBody>
          <a:bodyPr/>
          <a:lstStyle/>
          <a:p>
            <a:fld id="{0C6CD854-DD62-6C4B-87F1-66B34D688D3F}" type="slidenum">
              <a:rPr lang="en-US" smtClean="0"/>
              <a:t>14</a:t>
            </a:fld>
            <a:endParaRPr lang="en-US"/>
          </a:p>
        </p:txBody>
      </p:sp>
      <p:sp>
        <p:nvSpPr>
          <p:cNvPr id="5" name="Title 4">
            <a:extLst>
              <a:ext uri="{FF2B5EF4-FFF2-40B4-BE49-F238E27FC236}">
                <a16:creationId xmlns:a16="http://schemas.microsoft.com/office/drawing/2014/main" id="{54C77688-2791-4A7C-E857-5BD29A18C6F5}"/>
              </a:ext>
            </a:extLst>
          </p:cNvPr>
          <p:cNvSpPr>
            <a:spLocks noGrp="1"/>
          </p:cNvSpPr>
          <p:nvPr>
            <p:ph type="title"/>
          </p:nvPr>
        </p:nvSpPr>
        <p:spPr/>
        <p:txBody>
          <a:bodyPr/>
          <a:lstStyle/>
          <a:p>
            <a:r>
              <a:rPr lang="en-US" dirty="0"/>
              <a:t>Questions (1)</a:t>
            </a:r>
          </a:p>
        </p:txBody>
      </p:sp>
    </p:spTree>
    <p:extLst>
      <p:ext uri="{BB962C8B-B14F-4D97-AF65-F5344CB8AC3E}">
        <p14:creationId xmlns:p14="http://schemas.microsoft.com/office/powerpoint/2010/main" val="2014452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DF01D3-A0D6-E83F-931E-A12208601566}"/>
              </a:ext>
            </a:extLst>
          </p:cNvPr>
          <p:cNvSpPr>
            <a:spLocks noGrp="1"/>
          </p:cNvSpPr>
          <p:nvPr>
            <p:ph type="title"/>
          </p:nvPr>
        </p:nvSpPr>
        <p:spPr/>
        <p:txBody>
          <a:bodyPr/>
          <a:lstStyle/>
          <a:p>
            <a:r>
              <a:rPr lang="en-US" dirty="0"/>
              <a:t>CSE 473: Introduction to AI</a:t>
            </a:r>
          </a:p>
        </p:txBody>
      </p:sp>
      <p:sp>
        <p:nvSpPr>
          <p:cNvPr id="2" name="Date Placeholder 1">
            <a:extLst>
              <a:ext uri="{FF2B5EF4-FFF2-40B4-BE49-F238E27FC236}">
                <a16:creationId xmlns:a16="http://schemas.microsoft.com/office/drawing/2014/main" id="{E939B9E9-2953-943A-F602-9A744D00A5AD}"/>
              </a:ext>
            </a:extLst>
          </p:cNvPr>
          <p:cNvSpPr>
            <a:spLocks noGrp="1"/>
          </p:cNvSpPr>
          <p:nvPr>
            <p:ph type="dt" sz="half" idx="2"/>
          </p:nvPr>
        </p:nvSpPr>
        <p:spPr/>
        <p:txBody>
          <a:bodyPr/>
          <a:lstStyle/>
          <a:p>
            <a:r>
              <a:rPr lang="en-US"/>
              <a:t>CSE 473</a:t>
            </a:r>
            <a:endParaRPr lang="en-US" dirty="0"/>
          </a:p>
        </p:txBody>
      </p:sp>
      <p:sp>
        <p:nvSpPr>
          <p:cNvPr id="3" name="Slide Number Placeholder 2">
            <a:extLst>
              <a:ext uri="{FF2B5EF4-FFF2-40B4-BE49-F238E27FC236}">
                <a16:creationId xmlns:a16="http://schemas.microsoft.com/office/drawing/2014/main" id="{98C3C63A-A49A-DE74-56FD-419CAD742A24}"/>
              </a:ext>
            </a:extLst>
          </p:cNvPr>
          <p:cNvSpPr>
            <a:spLocks noGrp="1"/>
          </p:cNvSpPr>
          <p:nvPr>
            <p:ph type="sldNum" sz="quarter" idx="12"/>
          </p:nvPr>
        </p:nvSpPr>
        <p:spPr/>
        <p:txBody>
          <a:bodyPr/>
          <a:lstStyle/>
          <a:p>
            <a:fld id="{0C6CD854-DD62-6C4B-87F1-66B34D688D3F}" type="slidenum">
              <a:rPr lang="en-US" smtClean="0"/>
              <a:t>15</a:t>
            </a:fld>
            <a:endParaRPr lang="en-US"/>
          </a:p>
        </p:txBody>
      </p:sp>
      <p:sp>
        <p:nvSpPr>
          <p:cNvPr id="9" name="Rounded Rectangle 8">
            <a:extLst>
              <a:ext uri="{FF2B5EF4-FFF2-40B4-BE49-F238E27FC236}">
                <a16:creationId xmlns:a16="http://schemas.microsoft.com/office/drawing/2014/main" id="{6BCB8092-B993-6E51-C7B2-0F7100ACF933}"/>
              </a:ext>
            </a:extLst>
          </p:cNvPr>
          <p:cNvSpPr/>
          <p:nvPr/>
        </p:nvSpPr>
        <p:spPr>
          <a:xfrm>
            <a:off x="6750243" y="2133600"/>
            <a:ext cx="2447209" cy="938784"/>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Reinforcement Learning</a:t>
            </a:r>
          </a:p>
        </p:txBody>
      </p:sp>
      <p:sp>
        <p:nvSpPr>
          <p:cNvPr id="10" name="Rounded Rectangle 9">
            <a:extLst>
              <a:ext uri="{FF2B5EF4-FFF2-40B4-BE49-F238E27FC236}">
                <a16:creationId xmlns:a16="http://schemas.microsoft.com/office/drawing/2014/main" id="{B9CC354D-2F4D-D19F-F7E9-76FC750BFFE8}"/>
              </a:ext>
            </a:extLst>
          </p:cNvPr>
          <p:cNvSpPr/>
          <p:nvPr/>
        </p:nvSpPr>
        <p:spPr>
          <a:xfrm>
            <a:off x="3062163" y="2133600"/>
            <a:ext cx="2447209" cy="938784"/>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Search</a:t>
            </a:r>
          </a:p>
        </p:txBody>
      </p:sp>
      <p:sp>
        <p:nvSpPr>
          <p:cNvPr id="11" name="Rounded Rectangle 10">
            <a:extLst>
              <a:ext uri="{FF2B5EF4-FFF2-40B4-BE49-F238E27FC236}">
                <a16:creationId xmlns:a16="http://schemas.microsoft.com/office/drawing/2014/main" id="{F893D7A5-22E1-5645-1157-0B984C01EEC0}"/>
              </a:ext>
            </a:extLst>
          </p:cNvPr>
          <p:cNvSpPr/>
          <p:nvPr/>
        </p:nvSpPr>
        <p:spPr>
          <a:xfrm>
            <a:off x="6750242" y="4001135"/>
            <a:ext cx="2447209" cy="938784"/>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Machine Learning</a:t>
            </a:r>
          </a:p>
        </p:txBody>
      </p:sp>
      <p:sp>
        <p:nvSpPr>
          <p:cNvPr id="12" name="Rounded Rectangle 11">
            <a:extLst>
              <a:ext uri="{FF2B5EF4-FFF2-40B4-BE49-F238E27FC236}">
                <a16:creationId xmlns:a16="http://schemas.microsoft.com/office/drawing/2014/main" id="{2C007220-781F-9755-D160-E284D88C51D8}"/>
              </a:ext>
            </a:extLst>
          </p:cNvPr>
          <p:cNvSpPr/>
          <p:nvPr/>
        </p:nvSpPr>
        <p:spPr>
          <a:xfrm>
            <a:off x="3062162" y="4001135"/>
            <a:ext cx="2447209" cy="938784"/>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Modeling</a:t>
            </a:r>
          </a:p>
        </p:txBody>
      </p:sp>
      <p:sp>
        <p:nvSpPr>
          <p:cNvPr id="13" name="TextBox 12">
            <a:extLst>
              <a:ext uri="{FF2B5EF4-FFF2-40B4-BE49-F238E27FC236}">
                <a16:creationId xmlns:a16="http://schemas.microsoft.com/office/drawing/2014/main" id="{46EBE5CE-1455-0F13-AD2D-49CB44F6A52F}"/>
              </a:ext>
            </a:extLst>
          </p:cNvPr>
          <p:cNvSpPr txBox="1"/>
          <p:nvPr/>
        </p:nvSpPr>
        <p:spPr>
          <a:xfrm>
            <a:off x="2884581" y="3169160"/>
            <a:ext cx="2802370" cy="307777"/>
          </a:xfrm>
          <a:prstGeom prst="rect">
            <a:avLst/>
          </a:prstGeom>
          <a:noFill/>
        </p:spPr>
        <p:txBody>
          <a:bodyPr wrap="none" rtlCol="0">
            <a:spAutoFit/>
          </a:bodyPr>
          <a:lstStyle/>
          <a:p>
            <a:pPr algn="ctr"/>
            <a:r>
              <a:rPr lang="en-US" sz="1400" i="1" dirty="0"/>
              <a:t>How to find an optimal solution?</a:t>
            </a:r>
          </a:p>
        </p:txBody>
      </p:sp>
      <p:sp>
        <p:nvSpPr>
          <p:cNvPr id="14" name="TextBox 13">
            <a:extLst>
              <a:ext uri="{FF2B5EF4-FFF2-40B4-BE49-F238E27FC236}">
                <a16:creationId xmlns:a16="http://schemas.microsoft.com/office/drawing/2014/main" id="{5C07791B-BDE3-3F54-4940-90850990FA01}"/>
              </a:ext>
            </a:extLst>
          </p:cNvPr>
          <p:cNvSpPr txBox="1"/>
          <p:nvPr/>
        </p:nvSpPr>
        <p:spPr>
          <a:xfrm>
            <a:off x="6640276" y="3169160"/>
            <a:ext cx="2667140" cy="307777"/>
          </a:xfrm>
          <a:prstGeom prst="rect">
            <a:avLst/>
          </a:prstGeom>
          <a:noFill/>
        </p:spPr>
        <p:txBody>
          <a:bodyPr wrap="none" rtlCol="0">
            <a:spAutoFit/>
          </a:bodyPr>
          <a:lstStyle/>
          <a:p>
            <a:pPr algn="ctr"/>
            <a:r>
              <a:rPr lang="en-US" sz="1400" i="1" dirty="0"/>
              <a:t>How to learn from experience?</a:t>
            </a:r>
          </a:p>
        </p:txBody>
      </p:sp>
      <p:sp>
        <p:nvSpPr>
          <p:cNvPr id="15" name="TextBox 14">
            <a:extLst>
              <a:ext uri="{FF2B5EF4-FFF2-40B4-BE49-F238E27FC236}">
                <a16:creationId xmlns:a16="http://schemas.microsoft.com/office/drawing/2014/main" id="{ED1D22F7-C62C-3D27-A93B-9AD0A429EB3D}"/>
              </a:ext>
            </a:extLst>
          </p:cNvPr>
          <p:cNvSpPr txBox="1"/>
          <p:nvPr/>
        </p:nvSpPr>
        <p:spPr>
          <a:xfrm>
            <a:off x="3001889" y="5036695"/>
            <a:ext cx="2567754" cy="307777"/>
          </a:xfrm>
          <a:prstGeom prst="rect">
            <a:avLst/>
          </a:prstGeom>
          <a:noFill/>
        </p:spPr>
        <p:txBody>
          <a:bodyPr wrap="none" rtlCol="0">
            <a:spAutoFit/>
          </a:bodyPr>
          <a:lstStyle/>
          <a:p>
            <a:pPr algn="ctr"/>
            <a:r>
              <a:rPr lang="en-US" sz="1400" i="1" dirty="0"/>
              <a:t>How to deal with uncertainty?</a:t>
            </a:r>
          </a:p>
        </p:txBody>
      </p:sp>
      <p:sp>
        <p:nvSpPr>
          <p:cNvPr id="16" name="TextBox 15">
            <a:extLst>
              <a:ext uri="{FF2B5EF4-FFF2-40B4-BE49-F238E27FC236}">
                <a16:creationId xmlns:a16="http://schemas.microsoft.com/office/drawing/2014/main" id="{3F525CA5-99DE-7C9A-1D3C-3883DFD55EB6}"/>
              </a:ext>
            </a:extLst>
          </p:cNvPr>
          <p:cNvSpPr txBox="1"/>
          <p:nvPr/>
        </p:nvSpPr>
        <p:spPr>
          <a:xfrm>
            <a:off x="6720137" y="5036694"/>
            <a:ext cx="2507418" cy="307777"/>
          </a:xfrm>
          <a:prstGeom prst="rect">
            <a:avLst/>
          </a:prstGeom>
          <a:noFill/>
        </p:spPr>
        <p:txBody>
          <a:bodyPr wrap="none" rtlCol="0">
            <a:spAutoFit/>
          </a:bodyPr>
          <a:lstStyle/>
          <a:p>
            <a:pPr algn="ctr"/>
            <a:r>
              <a:rPr lang="en-US" sz="1400" i="1" dirty="0"/>
              <a:t>How to find patterns in data?</a:t>
            </a:r>
          </a:p>
        </p:txBody>
      </p:sp>
    </p:spTree>
    <p:extLst>
      <p:ext uri="{BB962C8B-B14F-4D97-AF65-F5344CB8AC3E}">
        <p14:creationId xmlns:p14="http://schemas.microsoft.com/office/powerpoint/2010/main" val="185656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9C917-DE87-8432-F348-4B87E0AE803C}"/>
              </a:ext>
            </a:extLst>
          </p:cNvPr>
          <p:cNvSpPr>
            <a:spLocks noGrp="1"/>
          </p:cNvSpPr>
          <p:nvPr>
            <p:ph type="title"/>
          </p:nvPr>
        </p:nvSpPr>
        <p:spPr/>
        <p:txBody>
          <a:bodyPr/>
          <a:lstStyle/>
          <a:p>
            <a:r>
              <a:rPr lang="en-US" dirty="0"/>
              <a:t>Why Take CSE 473?</a:t>
            </a:r>
          </a:p>
        </p:txBody>
      </p:sp>
      <p:sp>
        <p:nvSpPr>
          <p:cNvPr id="3" name="Date Placeholder 2">
            <a:extLst>
              <a:ext uri="{FF2B5EF4-FFF2-40B4-BE49-F238E27FC236}">
                <a16:creationId xmlns:a16="http://schemas.microsoft.com/office/drawing/2014/main" id="{6EE5573A-68DF-07BE-6282-48268C0A06D6}"/>
              </a:ext>
            </a:extLst>
          </p:cNvPr>
          <p:cNvSpPr>
            <a:spLocks noGrp="1"/>
          </p:cNvSpPr>
          <p:nvPr>
            <p:ph type="dt" sz="half" idx="2"/>
          </p:nvPr>
        </p:nvSpPr>
        <p:spPr/>
        <p:txBody>
          <a:bodyPr/>
          <a:lstStyle/>
          <a:p>
            <a:r>
              <a:rPr lang="en-US"/>
              <a:t>CSE 473</a:t>
            </a:r>
            <a:endParaRPr lang="en-US" dirty="0"/>
          </a:p>
        </p:txBody>
      </p:sp>
      <p:sp>
        <p:nvSpPr>
          <p:cNvPr id="4" name="Slide Number Placeholder 3">
            <a:extLst>
              <a:ext uri="{FF2B5EF4-FFF2-40B4-BE49-F238E27FC236}">
                <a16:creationId xmlns:a16="http://schemas.microsoft.com/office/drawing/2014/main" id="{7FD09965-E533-B43E-E92A-549698963837}"/>
              </a:ext>
            </a:extLst>
          </p:cNvPr>
          <p:cNvSpPr>
            <a:spLocks noGrp="1"/>
          </p:cNvSpPr>
          <p:nvPr>
            <p:ph type="sldNum" sz="quarter" idx="12"/>
          </p:nvPr>
        </p:nvSpPr>
        <p:spPr/>
        <p:txBody>
          <a:bodyPr/>
          <a:lstStyle/>
          <a:p>
            <a:fld id="{0C6CD854-DD62-6C4B-87F1-66B34D688D3F}" type="slidenum">
              <a:rPr lang="en-US" smtClean="0"/>
              <a:t>16</a:t>
            </a:fld>
            <a:endParaRPr lang="en-US"/>
          </a:p>
        </p:txBody>
      </p:sp>
    </p:spTree>
    <p:extLst>
      <p:ext uri="{BB962C8B-B14F-4D97-AF65-F5344CB8AC3E}">
        <p14:creationId xmlns:p14="http://schemas.microsoft.com/office/powerpoint/2010/main" val="2813426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from an OpenAI blog post from April 29, 2026 titled: “Where the goblins came from”. The featured image shows a screenshot of a ChatGPT interaction with the prompt “godspeed” and the response “godspeed indeed. tiny config goblin slain.”">
            <a:extLst>
              <a:ext uri="{FF2B5EF4-FFF2-40B4-BE49-F238E27FC236}">
                <a16:creationId xmlns:a16="http://schemas.microsoft.com/office/drawing/2014/main" id="{E0B354EF-1756-4FBA-29D1-1A056D3EE7A2}"/>
              </a:ext>
            </a:extLst>
          </p:cNvPr>
          <p:cNvPicPr>
            <a:picLocks noChangeAspect="1"/>
          </p:cNvPicPr>
          <p:nvPr/>
        </p:nvPicPr>
        <p:blipFill>
          <a:blip r:embed="rId3"/>
          <a:srcRect t="3909"/>
          <a:stretch>
            <a:fillRect/>
          </a:stretch>
        </p:blipFill>
        <p:spPr>
          <a:xfrm>
            <a:off x="1649357" y="313007"/>
            <a:ext cx="8893286" cy="5942956"/>
          </a:xfrm>
          <a:prstGeom prst="rect">
            <a:avLst/>
          </a:prstGeom>
        </p:spPr>
      </p:pic>
      <p:sp>
        <p:nvSpPr>
          <p:cNvPr id="3" name="Date Placeholder 2">
            <a:extLst>
              <a:ext uri="{FF2B5EF4-FFF2-40B4-BE49-F238E27FC236}">
                <a16:creationId xmlns:a16="http://schemas.microsoft.com/office/drawing/2014/main" id="{A4B4B31A-F70C-A5BC-4E95-2D17662744F2}"/>
              </a:ext>
            </a:extLst>
          </p:cNvPr>
          <p:cNvSpPr>
            <a:spLocks noGrp="1"/>
          </p:cNvSpPr>
          <p:nvPr>
            <p:ph type="dt" sz="half" idx="2"/>
          </p:nvPr>
        </p:nvSpPr>
        <p:spPr/>
        <p:txBody>
          <a:bodyPr/>
          <a:lstStyle/>
          <a:p>
            <a:r>
              <a:rPr lang="en-US"/>
              <a:t>CSE 473</a:t>
            </a:r>
            <a:endParaRPr lang="en-US" dirty="0"/>
          </a:p>
        </p:txBody>
      </p:sp>
      <p:sp>
        <p:nvSpPr>
          <p:cNvPr id="4" name="Slide Number Placeholder 3">
            <a:extLst>
              <a:ext uri="{FF2B5EF4-FFF2-40B4-BE49-F238E27FC236}">
                <a16:creationId xmlns:a16="http://schemas.microsoft.com/office/drawing/2014/main" id="{E177AC0C-84A5-6DCF-8097-BD4E0CA3E638}"/>
              </a:ext>
            </a:extLst>
          </p:cNvPr>
          <p:cNvSpPr>
            <a:spLocks noGrp="1"/>
          </p:cNvSpPr>
          <p:nvPr>
            <p:ph type="sldNum" sz="quarter" idx="12"/>
          </p:nvPr>
        </p:nvSpPr>
        <p:spPr/>
        <p:txBody>
          <a:bodyPr/>
          <a:lstStyle/>
          <a:p>
            <a:fld id="{0C6CD854-DD62-6C4B-87F1-66B34D688D3F}" type="slidenum">
              <a:rPr lang="en-US" smtClean="0"/>
              <a:t>17</a:t>
            </a:fld>
            <a:endParaRPr lang="en-US"/>
          </a:p>
        </p:txBody>
      </p:sp>
      <p:sp>
        <p:nvSpPr>
          <p:cNvPr id="9" name="Title 8">
            <a:extLst>
              <a:ext uri="{FF2B5EF4-FFF2-40B4-BE49-F238E27FC236}">
                <a16:creationId xmlns:a16="http://schemas.microsoft.com/office/drawing/2014/main" id="{0F2C8FA4-179B-84C6-6039-63E60682896B}"/>
              </a:ext>
            </a:extLst>
          </p:cNvPr>
          <p:cNvSpPr>
            <a:spLocks noGrp="1"/>
          </p:cNvSpPr>
          <p:nvPr>
            <p:ph type="title"/>
          </p:nvPr>
        </p:nvSpPr>
        <p:spPr/>
        <p:txBody>
          <a:bodyPr>
            <a:normAutofit/>
          </a:bodyPr>
          <a:lstStyle/>
          <a:p>
            <a:r>
              <a:rPr lang="en-US" sz="1400" dirty="0"/>
              <a:t>”Where the goblins come from” (</a:t>
            </a:r>
            <a:r>
              <a:rPr lang="en-US" sz="1400" dirty="0">
                <a:hlinkClick r:id="rId4"/>
              </a:rPr>
              <a:t>OpenAI</a:t>
            </a:r>
            <a:r>
              <a:rPr lang="en-US" sz="1400" dirty="0"/>
              <a:t>)</a:t>
            </a:r>
          </a:p>
        </p:txBody>
      </p:sp>
    </p:spTree>
    <p:extLst>
      <p:ext uri="{BB962C8B-B14F-4D97-AF65-F5344CB8AC3E}">
        <p14:creationId xmlns:p14="http://schemas.microsoft.com/office/powerpoint/2010/main" val="2462189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42DAE40-03AA-EC63-35A1-D42183E5C877}"/>
              </a:ext>
            </a:extLst>
          </p:cNvPr>
          <p:cNvSpPr>
            <a:spLocks noGrp="1"/>
          </p:cNvSpPr>
          <p:nvPr>
            <p:ph type="dt" sz="half" idx="2"/>
          </p:nvPr>
        </p:nvSpPr>
        <p:spPr/>
        <p:txBody>
          <a:bodyPr/>
          <a:lstStyle/>
          <a:p>
            <a:r>
              <a:rPr lang="en-US"/>
              <a:t>CSE 473</a:t>
            </a:r>
            <a:endParaRPr lang="en-US" dirty="0"/>
          </a:p>
        </p:txBody>
      </p:sp>
      <p:sp>
        <p:nvSpPr>
          <p:cNvPr id="4" name="Slide Number Placeholder 3">
            <a:extLst>
              <a:ext uri="{FF2B5EF4-FFF2-40B4-BE49-F238E27FC236}">
                <a16:creationId xmlns:a16="http://schemas.microsoft.com/office/drawing/2014/main" id="{1B15BF74-1F90-08D9-B4F4-320EA134E176}"/>
              </a:ext>
            </a:extLst>
          </p:cNvPr>
          <p:cNvSpPr>
            <a:spLocks noGrp="1"/>
          </p:cNvSpPr>
          <p:nvPr>
            <p:ph type="sldNum" sz="quarter" idx="12"/>
          </p:nvPr>
        </p:nvSpPr>
        <p:spPr/>
        <p:txBody>
          <a:bodyPr/>
          <a:lstStyle/>
          <a:p>
            <a:fld id="{0C6CD854-DD62-6C4B-87F1-66B34D688D3F}" type="slidenum">
              <a:rPr lang="en-US" smtClean="0"/>
              <a:t>18</a:t>
            </a:fld>
            <a:endParaRPr lang="en-US"/>
          </a:p>
        </p:txBody>
      </p:sp>
      <p:sp>
        <p:nvSpPr>
          <p:cNvPr id="5" name="Title 4">
            <a:extLst>
              <a:ext uri="{FF2B5EF4-FFF2-40B4-BE49-F238E27FC236}">
                <a16:creationId xmlns:a16="http://schemas.microsoft.com/office/drawing/2014/main" id="{F9EDF1DF-2620-D0D9-5FD5-FA66753C9DBE}"/>
              </a:ext>
            </a:extLst>
          </p:cNvPr>
          <p:cNvSpPr>
            <a:spLocks noGrp="1"/>
          </p:cNvSpPr>
          <p:nvPr>
            <p:ph type="title"/>
          </p:nvPr>
        </p:nvSpPr>
        <p:spPr/>
        <p:txBody>
          <a:bodyPr/>
          <a:lstStyle/>
          <a:p>
            <a:r>
              <a:rPr lang="en-US" dirty="0"/>
              <a:t>Questions (2)</a:t>
            </a:r>
          </a:p>
        </p:txBody>
      </p:sp>
    </p:spTree>
    <p:extLst>
      <p:ext uri="{BB962C8B-B14F-4D97-AF65-F5344CB8AC3E}">
        <p14:creationId xmlns:p14="http://schemas.microsoft.com/office/powerpoint/2010/main" val="2546643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AB5B33-8141-3BA0-A2CB-D1645C8A3E2D}"/>
              </a:ext>
            </a:extLst>
          </p:cNvPr>
          <p:cNvSpPr>
            <a:spLocks noGrp="1"/>
          </p:cNvSpPr>
          <p:nvPr>
            <p:ph type="title"/>
          </p:nvPr>
        </p:nvSpPr>
        <p:spPr/>
        <p:txBody>
          <a:bodyPr/>
          <a:lstStyle/>
          <a:p>
            <a:r>
              <a:rPr lang="en-US" dirty="0"/>
              <a:t>Course Components</a:t>
            </a:r>
          </a:p>
        </p:txBody>
      </p:sp>
      <p:sp>
        <p:nvSpPr>
          <p:cNvPr id="2" name="Date Placeholder 1">
            <a:extLst>
              <a:ext uri="{FF2B5EF4-FFF2-40B4-BE49-F238E27FC236}">
                <a16:creationId xmlns:a16="http://schemas.microsoft.com/office/drawing/2014/main" id="{05255CEA-82C4-E040-F40B-1034696FF28B}"/>
              </a:ext>
            </a:extLst>
          </p:cNvPr>
          <p:cNvSpPr>
            <a:spLocks noGrp="1"/>
          </p:cNvSpPr>
          <p:nvPr>
            <p:ph type="dt" sz="half" idx="2"/>
          </p:nvPr>
        </p:nvSpPr>
        <p:spPr/>
        <p:txBody>
          <a:bodyPr/>
          <a:lstStyle/>
          <a:p>
            <a:r>
              <a:rPr lang="en-US"/>
              <a:t>CSE 473</a:t>
            </a:r>
            <a:endParaRPr lang="en-US" dirty="0"/>
          </a:p>
        </p:txBody>
      </p:sp>
      <p:sp>
        <p:nvSpPr>
          <p:cNvPr id="3" name="Slide Number Placeholder 2">
            <a:extLst>
              <a:ext uri="{FF2B5EF4-FFF2-40B4-BE49-F238E27FC236}">
                <a16:creationId xmlns:a16="http://schemas.microsoft.com/office/drawing/2014/main" id="{76AE3EC0-C0EF-A6EA-6D39-4543C9F90B48}"/>
              </a:ext>
            </a:extLst>
          </p:cNvPr>
          <p:cNvSpPr>
            <a:spLocks noGrp="1"/>
          </p:cNvSpPr>
          <p:nvPr>
            <p:ph type="sldNum" sz="quarter" idx="12"/>
          </p:nvPr>
        </p:nvSpPr>
        <p:spPr/>
        <p:txBody>
          <a:bodyPr/>
          <a:lstStyle/>
          <a:p>
            <a:fld id="{0C6CD854-DD62-6C4B-87F1-66B34D688D3F}" type="slidenum">
              <a:rPr lang="en-US" smtClean="0"/>
              <a:t>19</a:t>
            </a:fld>
            <a:endParaRPr lang="en-US"/>
          </a:p>
        </p:txBody>
      </p:sp>
      <p:sp>
        <p:nvSpPr>
          <p:cNvPr id="7" name="Rounded Rectangle 6">
            <a:extLst>
              <a:ext uri="{FF2B5EF4-FFF2-40B4-BE49-F238E27FC236}">
                <a16:creationId xmlns:a16="http://schemas.microsoft.com/office/drawing/2014/main" id="{200AF0B6-6209-BA81-806B-8EDC41C70B6F}"/>
              </a:ext>
              <a:ext uri="{C183D7F6-B498-43B3-948B-1728B52AA6E4}">
                <adec:decorative xmlns:adec="http://schemas.microsoft.com/office/drawing/2017/decorative" val="1"/>
              </a:ext>
            </a:extLst>
          </p:cNvPr>
          <p:cNvSpPr/>
          <p:nvPr/>
        </p:nvSpPr>
        <p:spPr>
          <a:xfrm>
            <a:off x="1734881" y="1582468"/>
            <a:ext cx="4019107" cy="1967023"/>
          </a:xfrm>
          <a:prstGeom prst="roundRect">
            <a:avLst>
              <a:gd name="adj" fmla="val 8559"/>
            </a:avLst>
          </a:prstGeom>
          <a:no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96808140-D920-F468-C072-37D174BC8044}"/>
              </a:ext>
              <a:ext uri="{C183D7F6-B498-43B3-948B-1728B52AA6E4}">
                <adec:decorative xmlns:adec="http://schemas.microsoft.com/office/drawing/2017/decorative" val="1"/>
              </a:ext>
            </a:extLst>
          </p:cNvPr>
          <p:cNvSpPr/>
          <p:nvPr/>
        </p:nvSpPr>
        <p:spPr>
          <a:xfrm>
            <a:off x="6438010" y="1582468"/>
            <a:ext cx="4019107" cy="1967023"/>
          </a:xfrm>
          <a:prstGeom prst="roundRect">
            <a:avLst>
              <a:gd name="adj" fmla="val 8559"/>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BCC3B111-95C8-ECA4-E4EF-0C4E46C4EDE4}"/>
              </a:ext>
              <a:ext uri="{C183D7F6-B498-43B3-948B-1728B52AA6E4}">
                <adec:decorative xmlns:adec="http://schemas.microsoft.com/office/drawing/2017/decorative" val="1"/>
              </a:ext>
            </a:extLst>
          </p:cNvPr>
          <p:cNvSpPr/>
          <p:nvPr/>
        </p:nvSpPr>
        <p:spPr>
          <a:xfrm>
            <a:off x="1734881" y="4079196"/>
            <a:ext cx="4019107" cy="1967023"/>
          </a:xfrm>
          <a:prstGeom prst="roundRect">
            <a:avLst>
              <a:gd name="adj" fmla="val 8559"/>
            </a:avLst>
          </a:prstGeom>
          <a:noFill/>
          <a:ln w="571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713415E9-46EC-14DC-2531-332290125E41}"/>
              </a:ext>
              <a:ext uri="{C183D7F6-B498-43B3-948B-1728B52AA6E4}">
                <adec:decorative xmlns:adec="http://schemas.microsoft.com/office/drawing/2017/decorative" val="1"/>
              </a:ext>
            </a:extLst>
          </p:cNvPr>
          <p:cNvSpPr/>
          <p:nvPr/>
        </p:nvSpPr>
        <p:spPr>
          <a:xfrm>
            <a:off x="6438010" y="4079195"/>
            <a:ext cx="4019107" cy="1967023"/>
          </a:xfrm>
          <a:prstGeom prst="roundRect">
            <a:avLst>
              <a:gd name="adj" fmla="val 8559"/>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1B1DEF7-E872-50ED-B366-488741D56205}"/>
              </a:ext>
            </a:extLst>
          </p:cNvPr>
          <p:cNvSpPr txBox="1"/>
          <p:nvPr/>
        </p:nvSpPr>
        <p:spPr>
          <a:xfrm>
            <a:off x="1911288" y="1678164"/>
            <a:ext cx="1798676" cy="461665"/>
          </a:xfrm>
          <a:prstGeom prst="rect">
            <a:avLst/>
          </a:prstGeom>
          <a:noFill/>
        </p:spPr>
        <p:txBody>
          <a:bodyPr wrap="square" rtlCol="0">
            <a:spAutoFit/>
          </a:bodyPr>
          <a:lstStyle/>
          <a:p>
            <a:r>
              <a:rPr lang="en-US" sz="2400" dirty="0">
                <a:solidFill>
                  <a:schemeClr val="accent4"/>
                </a:solidFill>
                <a:latin typeface="+mj-lt"/>
              </a:rPr>
              <a:t>Lectures</a:t>
            </a:r>
          </a:p>
        </p:txBody>
      </p:sp>
      <p:sp>
        <p:nvSpPr>
          <p:cNvPr id="15" name="TextBox 14">
            <a:extLst>
              <a:ext uri="{FF2B5EF4-FFF2-40B4-BE49-F238E27FC236}">
                <a16:creationId xmlns:a16="http://schemas.microsoft.com/office/drawing/2014/main" id="{58DBCAFE-A2C6-94DA-FA29-2192A2E63194}"/>
              </a:ext>
            </a:extLst>
          </p:cNvPr>
          <p:cNvSpPr txBox="1"/>
          <p:nvPr/>
        </p:nvSpPr>
        <p:spPr>
          <a:xfrm>
            <a:off x="1919664" y="2116194"/>
            <a:ext cx="3649540"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Introduce concepts</a:t>
            </a:r>
          </a:p>
          <a:p>
            <a:pPr marL="285750" indent="-285750">
              <a:buFont typeface="Arial" panose="020B0604020202020204" pitchFamily="34" charset="0"/>
              <a:buChar char="•"/>
            </a:pPr>
            <a:r>
              <a:rPr lang="en-US" sz="1600" dirty="0"/>
              <a:t>Establish context</a:t>
            </a:r>
          </a:p>
          <a:p>
            <a:pPr marL="285750" indent="-285750">
              <a:buFont typeface="Arial" panose="020B0604020202020204" pitchFamily="34" charset="0"/>
              <a:buChar char="•"/>
            </a:pPr>
            <a:r>
              <a:rPr lang="en-US" sz="1600" dirty="0"/>
              <a:t>Provide examples</a:t>
            </a:r>
          </a:p>
          <a:p>
            <a:pPr marL="285750" indent="-285750">
              <a:buFont typeface="Arial" panose="020B0604020202020204" pitchFamily="34" charset="0"/>
              <a:buChar char="•"/>
            </a:pPr>
            <a:r>
              <a:rPr lang="en-US" sz="1600" dirty="0"/>
              <a:t>Check your understanding with </a:t>
            </a:r>
            <a:r>
              <a:rPr lang="en-US" sz="1600" dirty="0">
                <a:solidFill>
                  <a:schemeClr val="accent4"/>
                </a:solidFill>
                <a:latin typeface="+mj-lt"/>
              </a:rPr>
              <a:t>practice problems</a:t>
            </a:r>
          </a:p>
        </p:txBody>
      </p:sp>
      <p:sp>
        <p:nvSpPr>
          <p:cNvPr id="16" name="TextBox 15">
            <a:extLst>
              <a:ext uri="{FF2B5EF4-FFF2-40B4-BE49-F238E27FC236}">
                <a16:creationId xmlns:a16="http://schemas.microsoft.com/office/drawing/2014/main" id="{D30C00C6-B345-E21E-3D98-F23AF1BBF26F}"/>
              </a:ext>
            </a:extLst>
          </p:cNvPr>
          <p:cNvSpPr txBox="1"/>
          <p:nvPr/>
        </p:nvSpPr>
        <p:spPr>
          <a:xfrm>
            <a:off x="6614420" y="1678164"/>
            <a:ext cx="2114910" cy="461665"/>
          </a:xfrm>
          <a:prstGeom prst="rect">
            <a:avLst/>
          </a:prstGeom>
          <a:noFill/>
        </p:spPr>
        <p:txBody>
          <a:bodyPr wrap="square" rtlCol="0">
            <a:spAutoFit/>
          </a:bodyPr>
          <a:lstStyle/>
          <a:p>
            <a:r>
              <a:rPr lang="en-US" sz="2400" dirty="0" err="1">
                <a:solidFill>
                  <a:schemeClr val="accent2"/>
                </a:solidFill>
                <a:latin typeface="+mj-lt"/>
              </a:rPr>
              <a:t>Homeworks</a:t>
            </a:r>
            <a:endParaRPr lang="en-US" sz="2400" dirty="0">
              <a:solidFill>
                <a:schemeClr val="accent2"/>
              </a:solidFill>
              <a:latin typeface="+mj-lt"/>
            </a:endParaRPr>
          </a:p>
        </p:txBody>
      </p:sp>
      <p:sp>
        <p:nvSpPr>
          <p:cNvPr id="17" name="TextBox 16">
            <a:extLst>
              <a:ext uri="{FF2B5EF4-FFF2-40B4-BE49-F238E27FC236}">
                <a16:creationId xmlns:a16="http://schemas.microsoft.com/office/drawing/2014/main" id="{80168125-68DB-B8BD-7C16-10933FAC1D60}"/>
              </a:ext>
            </a:extLst>
          </p:cNvPr>
          <p:cNvSpPr txBox="1"/>
          <p:nvPr/>
        </p:nvSpPr>
        <p:spPr>
          <a:xfrm>
            <a:off x="6622796" y="2116194"/>
            <a:ext cx="3649540"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Assess your understanding of key concepts</a:t>
            </a:r>
          </a:p>
          <a:p>
            <a:pPr marL="285750" indent="-285750">
              <a:buFont typeface="Arial" panose="020B0604020202020204" pitchFamily="34" charset="0"/>
              <a:buChar char="•"/>
            </a:pPr>
            <a:r>
              <a:rPr lang="en-US" sz="1600" dirty="0"/>
              <a:t>Hosted on </a:t>
            </a:r>
            <a:r>
              <a:rPr lang="en-US" sz="1600" dirty="0" err="1">
                <a:solidFill>
                  <a:schemeClr val="accent2"/>
                </a:solidFill>
                <a:latin typeface="+mj-lt"/>
              </a:rPr>
              <a:t>Gradescope</a:t>
            </a:r>
            <a:endParaRPr lang="en-US" sz="1600" dirty="0">
              <a:solidFill>
                <a:schemeClr val="accent2"/>
              </a:solidFill>
              <a:latin typeface="+mj-lt"/>
            </a:endParaRPr>
          </a:p>
          <a:p>
            <a:pPr marL="285750" indent="-285750">
              <a:buFont typeface="Arial" panose="020B0604020202020204" pitchFamily="34" charset="0"/>
              <a:buChar char="•"/>
            </a:pPr>
            <a:r>
              <a:rPr lang="en-US" sz="1600" dirty="0"/>
              <a:t>Due approximately two weeks after release</a:t>
            </a:r>
          </a:p>
        </p:txBody>
      </p:sp>
      <p:sp>
        <p:nvSpPr>
          <p:cNvPr id="20" name="TextBox 19">
            <a:extLst>
              <a:ext uri="{FF2B5EF4-FFF2-40B4-BE49-F238E27FC236}">
                <a16:creationId xmlns:a16="http://schemas.microsoft.com/office/drawing/2014/main" id="{469D5C80-18AC-9470-127E-6D9DD12F16A2}"/>
              </a:ext>
            </a:extLst>
          </p:cNvPr>
          <p:cNvSpPr txBox="1"/>
          <p:nvPr/>
        </p:nvSpPr>
        <p:spPr>
          <a:xfrm>
            <a:off x="1919664" y="4175782"/>
            <a:ext cx="1798676" cy="461665"/>
          </a:xfrm>
          <a:prstGeom prst="rect">
            <a:avLst/>
          </a:prstGeom>
          <a:noFill/>
        </p:spPr>
        <p:txBody>
          <a:bodyPr wrap="square" rtlCol="0">
            <a:spAutoFit/>
          </a:bodyPr>
          <a:lstStyle/>
          <a:p>
            <a:r>
              <a:rPr lang="en-US" sz="2400" dirty="0">
                <a:solidFill>
                  <a:schemeClr val="accent3"/>
                </a:solidFill>
                <a:latin typeface="+mj-lt"/>
              </a:rPr>
              <a:t>Projects</a:t>
            </a:r>
          </a:p>
        </p:txBody>
      </p:sp>
      <p:sp>
        <p:nvSpPr>
          <p:cNvPr id="21" name="TextBox 20">
            <a:extLst>
              <a:ext uri="{FF2B5EF4-FFF2-40B4-BE49-F238E27FC236}">
                <a16:creationId xmlns:a16="http://schemas.microsoft.com/office/drawing/2014/main" id="{A544A768-946C-7E4D-734F-86A783EF3319}"/>
              </a:ext>
            </a:extLst>
          </p:cNvPr>
          <p:cNvSpPr txBox="1"/>
          <p:nvPr/>
        </p:nvSpPr>
        <p:spPr>
          <a:xfrm>
            <a:off x="1928040" y="4613812"/>
            <a:ext cx="3649540"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Apply your knowledge</a:t>
            </a:r>
          </a:p>
          <a:p>
            <a:pPr marL="285750" indent="-285750">
              <a:buFont typeface="Arial" panose="020B0604020202020204" pitchFamily="34" charset="0"/>
              <a:buChar char="•"/>
            </a:pPr>
            <a:r>
              <a:rPr lang="en-US" sz="1600" dirty="0"/>
              <a:t>Specifications on </a:t>
            </a:r>
            <a:r>
              <a:rPr lang="en-US" sz="1600" dirty="0">
                <a:hlinkClick r:id="rId3"/>
              </a:rPr>
              <a:t>course website</a:t>
            </a:r>
            <a:r>
              <a:rPr lang="en-US" sz="1600" dirty="0"/>
              <a:t>, submissions through </a:t>
            </a:r>
            <a:r>
              <a:rPr lang="en-US" sz="1600" dirty="0" err="1">
                <a:solidFill>
                  <a:schemeClr val="accent3"/>
                </a:solidFill>
                <a:latin typeface="+mj-lt"/>
              </a:rPr>
              <a:t>Gradescope</a:t>
            </a:r>
            <a:endParaRPr lang="en-US" sz="1600" dirty="0">
              <a:solidFill>
                <a:schemeClr val="accent3"/>
              </a:solidFill>
              <a:latin typeface="+mj-lt"/>
            </a:endParaRPr>
          </a:p>
          <a:p>
            <a:pPr marL="285750" indent="-285750">
              <a:buFont typeface="Arial" panose="020B0604020202020204" pitchFamily="34" charset="0"/>
              <a:buChar char="•"/>
            </a:pPr>
            <a:r>
              <a:rPr lang="en-US" sz="1600" dirty="0"/>
              <a:t>Fully </a:t>
            </a:r>
            <a:r>
              <a:rPr lang="en-US" sz="1600" dirty="0" err="1"/>
              <a:t>autograded</a:t>
            </a:r>
            <a:endParaRPr lang="en-US" sz="1600" dirty="0"/>
          </a:p>
          <a:p>
            <a:pPr marL="285750" indent="-285750">
              <a:buFont typeface="Arial" panose="020B0604020202020204" pitchFamily="34" charset="0"/>
              <a:buChar char="•"/>
            </a:pPr>
            <a:endParaRPr lang="en-US" sz="1600" dirty="0"/>
          </a:p>
        </p:txBody>
      </p:sp>
      <p:sp>
        <p:nvSpPr>
          <p:cNvPr id="22" name="TextBox 21">
            <a:extLst>
              <a:ext uri="{FF2B5EF4-FFF2-40B4-BE49-F238E27FC236}">
                <a16:creationId xmlns:a16="http://schemas.microsoft.com/office/drawing/2014/main" id="{2B27CCB7-3736-8A93-B318-9E960F26DC96}"/>
              </a:ext>
            </a:extLst>
          </p:cNvPr>
          <p:cNvSpPr txBox="1"/>
          <p:nvPr/>
        </p:nvSpPr>
        <p:spPr>
          <a:xfrm>
            <a:off x="6622796" y="4175782"/>
            <a:ext cx="1798676" cy="461665"/>
          </a:xfrm>
          <a:prstGeom prst="rect">
            <a:avLst/>
          </a:prstGeom>
          <a:noFill/>
        </p:spPr>
        <p:txBody>
          <a:bodyPr wrap="square" rtlCol="0">
            <a:spAutoFit/>
          </a:bodyPr>
          <a:lstStyle/>
          <a:p>
            <a:r>
              <a:rPr lang="en-US" sz="2400" dirty="0">
                <a:solidFill>
                  <a:schemeClr val="accent1"/>
                </a:solidFill>
                <a:latin typeface="+mj-lt"/>
              </a:rPr>
              <a:t>Tests</a:t>
            </a:r>
          </a:p>
        </p:txBody>
      </p:sp>
      <p:sp>
        <p:nvSpPr>
          <p:cNvPr id="23" name="TextBox 22">
            <a:extLst>
              <a:ext uri="{FF2B5EF4-FFF2-40B4-BE49-F238E27FC236}">
                <a16:creationId xmlns:a16="http://schemas.microsoft.com/office/drawing/2014/main" id="{F3ACE1CC-D64D-024D-2F35-17DB3D912BF5}"/>
              </a:ext>
            </a:extLst>
          </p:cNvPr>
          <p:cNvSpPr txBox="1"/>
          <p:nvPr/>
        </p:nvSpPr>
        <p:spPr>
          <a:xfrm>
            <a:off x="6631172" y="4613812"/>
            <a:ext cx="3649540" cy="1569660"/>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US" sz="1600" dirty="0"/>
              <a:t>Assess your ability to apply fundamentals to new problems</a:t>
            </a:r>
          </a:p>
          <a:p>
            <a:pPr marL="285750" indent="-285750">
              <a:buClr>
                <a:schemeClr val="tx1"/>
              </a:buClr>
              <a:buFont typeface="Arial" panose="020B0604020202020204" pitchFamily="34" charset="0"/>
              <a:buChar char="•"/>
            </a:pPr>
            <a:r>
              <a:rPr lang="en-US" sz="1600" dirty="0">
                <a:solidFill>
                  <a:schemeClr val="accent1"/>
                </a:solidFill>
                <a:latin typeface="+mj-lt"/>
              </a:rPr>
              <a:t>Test 1: </a:t>
            </a:r>
            <a:r>
              <a:rPr lang="en-US" sz="1600" u="sng" dirty="0"/>
              <a:t>Friday, July 10</a:t>
            </a:r>
          </a:p>
          <a:p>
            <a:pPr marL="285750" indent="-285750">
              <a:buClr>
                <a:schemeClr val="tx1"/>
              </a:buClr>
              <a:buFont typeface="Arial" panose="020B0604020202020204" pitchFamily="34" charset="0"/>
              <a:buChar char="•"/>
            </a:pPr>
            <a:r>
              <a:rPr lang="en-US" sz="1600" dirty="0">
                <a:solidFill>
                  <a:schemeClr val="accent1"/>
                </a:solidFill>
                <a:latin typeface="+mj-lt"/>
              </a:rPr>
              <a:t>Test 2:</a:t>
            </a:r>
            <a:r>
              <a:rPr lang="en-US" sz="1600" dirty="0"/>
              <a:t> </a:t>
            </a:r>
            <a:r>
              <a:rPr lang="en-US" sz="1600" u="sng" dirty="0"/>
              <a:t>Friday, August 7</a:t>
            </a:r>
          </a:p>
          <a:p>
            <a:pPr marL="285750" indent="-285750">
              <a:buClr>
                <a:schemeClr val="tx1"/>
              </a:buClr>
              <a:buFont typeface="Arial" panose="020B0604020202020204" pitchFamily="34" charset="0"/>
              <a:buChar char="•"/>
            </a:pPr>
            <a:r>
              <a:rPr lang="en-US" sz="1600" dirty="0"/>
              <a:t>Higher test score weighs more</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136530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4" grpId="0"/>
      <p:bldP spid="15" grpId="0"/>
      <p:bldP spid="16" grpId="0"/>
      <p:bldP spid="17" grpId="0"/>
      <p:bldP spid="20" grpId="0"/>
      <p:bldP spid="21"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816F9E-4CB2-C573-9359-D2FD070DF3A3}"/>
              </a:ext>
            </a:extLst>
          </p:cNvPr>
          <p:cNvSpPr>
            <a:spLocks noGrp="1"/>
          </p:cNvSpPr>
          <p:nvPr>
            <p:ph type="sldNum" sz="quarter" idx="12"/>
          </p:nvPr>
        </p:nvSpPr>
        <p:spPr/>
        <p:txBody>
          <a:bodyPr/>
          <a:lstStyle/>
          <a:p>
            <a:fld id="{0C6CD854-DD62-6C4B-87F1-66B34D688D3F}" type="slidenum">
              <a:rPr lang="en-US" smtClean="0"/>
              <a:t>2</a:t>
            </a:fld>
            <a:endParaRPr lang="en-US"/>
          </a:p>
        </p:txBody>
      </p:sp>
      <p:sp>
        <p:nvSpPr>
          <p:cNvPr id="4" name="Date Placeholder 3">
            <a:extLst>
              <a:ext uri="{FF2B5EF4-FFF2-40B4-BE49-F238E27FC236}">
                <a16:creationId xmlns:a16="http://schemas.microsoft.com/office/drawing/2014/main" id="{7986EC54-7A1F-6C6A-4E65-3E44A9BD9EBA}"/>
              </a:ext>
            </a:extLst>
          </p:cNvPr>
          <p:cNvSpPr>
            <a:spLocks noGrp="1"/>
          </p:cNvSpPr>
          <p:nvPr>
            <p:ph type="dt" sz="half" idx="2"/>
          </p:nvPr>
        </p:nvSpPr>
        <p:spPr/>
        <p:txBody>
          <a:bodyPr/>
          <a:lstStyle/>
          <a:p>
            <a:r>
              <a:rPr lang="en-US"/>
              <a:t>CSE 473</a:t>
            </a:r>
            <a:endParaRPr lang="en-US" dirty="0"/>
          </a:p>
        </p:txBody>
      </p:sp>
      <p:sp>
        <p:nvSpPr>
          <p:cNvPr id="6" name="Title 5">
            <a:extLst>
              <a:ext uri="{FF2B5EF4-FFF2-40B4-BE49-F238E27FC236}">
                <a16:creationId xmlns:a16="http://schemas.microsoft.com/office/drawing/2014/main" id="{C4ABE9B3-B65B-1FF5-2745-26CBF51CCFD6}"/>
              </a:ext>
            </a:extLst>
          </p:cNvPr>
          <p:cNvSpPr>
            <a:spLocks noGrp="1"/>
          </p:cNvSpPr>
          <p:nvPr>
            <p:ph type="title"/>
          </p:nvPr>
        </p:nvSpPr>
        <p:spPr/>
        <p:txBody>
          <a:bodyPr/>
          <a:lstStyle/>
          <a:p>
            <a:r>
              <a:rPr lang="en-US" dirty="0"/>
              <a:t>Overview</a:t>
            </a:r>
          </a:p>
        </p:txBody>
      </p:sp>
      <p:sp>
        <p:nvSpPr>
          <p:cNvPr id="7" name="Content Placeholder 6">
            <a:extLst>
              <a:ext uri="{FF2B5EF4-FFF2-40B4-BE49-F238E27FC236}">
                <a16:creationId xmlns:a16="http://schemas.microsoft.com/office/drawing/2014/main" id="{16AF0920-6316-1F9A-E749-0D489169EF84}"/>
              </a:ext>
            </a:extLst>
          </p:cNvPr>
          <p:cNvSpPr>
            <a:spLocks noGrp="1"/>
          </p:cNvSpPr>
          <p:nvPr>
            <p:ph idx="1"/>
          </p:nvPr>
        </p:nvSpPr>
        <p:spPr/>
        <p:txBody>
          <a:bodyPr/>
          <a:lstStyle/>
          <a:p>
            <a:r>
              <a:rPr lang="en-US" dirty="0"/>
              <a:t>Introductions</a:t>
            </a:r>
          </a:p>
          <a:p>
            <a:r>
              <a:rPr lang="en-US" i="1" dirty="0"/>
              <a:t>What is Artificial Intelligence?</a:t>
            </a:r>
          </a:p>
          <a:p>
            <a:r>
              <a:rPr lang="en-US" i="1" dirty="0"/>
              <a:t>What is CSE 473?</a:t>
            </a:r>
          </a:p>
          <a:p>
            <a:r>
              <a:rPr lang="en-US" dirty="0"/>
              <a:t>Course Logistics</a:t>
            </a:r>
          </a:p>
          <a:p>
            <a:r>
              <a:rPr lang="en-US" dirty="0"/>
              <a:t>Week 1 Preview</a:t>
            </a:r>
          </a:p>
          <a:p>
            <a:endParaRPr lang="en-US" dirty="0"/>
          </a:p>
        </p:txBody>
      </p:sp>
      <p:pic>
        <p:nvPicPr>
          <p:cNvPr id="5" name="Picture 4" descr="Illustration of a robot with a computerized brain holding its arms in the air in celebration.">
            <a:extLst>
              <a:ext uri="{FF2B5EF4-FFF2-40B4-BE49-F238E27FC236}">
                <a16:creationId xmlns:a16="http://schemas.microsoft.com/office/drawing/2014/main" id="{BCAE7D30-FB79-CF36-9E04-12B628710E02}"/>
              </a:ext>
            </a:extLst>
          </p:cNvPr>
          <p:cNvPicPr>
            <a:picLocks noChangeAspect="1"/>
          </p:cNvPicPr>
          <p:nvPr/>
        </p:nvPicPr>
        <p:blipFill>
          <a:blip r:embed="rId2"/>
          <a:stretch>
            <a:fillRect/>
          </a:stretch>
        </p:blipFill>
        <p:spPr>
          <a:xfrm>
            <a:off x="6312715" y="1727200"/>
            <a:ext cx="4724400" cy="3403600"/>
          </a:xfrm>
          <a:prstGeom prst="rect">
            <a:avLst/>
          </a:prstGeom>
        </p:spPr>
      </p:pic>
      <p:sp>
        <p:nvSpPr>
          <p:cNvPr id="8" name="TextBox 7">
            <a:extLst>
              <a:ext uri="{FF2B5EF4-FFF2-40B4-BE49-F238E27FC236}">
                <a16:creationId xmlns:a16="http://schemas.microsoft.com/office/drawing/2014/main" id="{E5641CC6-4A33-0AF9-96D6-D40B5723D468}"/>
              </a:ext>
            </a:extLst>
          </p:cNvPr>
          <p:cNvSpPr txBox="1"/>
          <p:nvPr/>
        </p:nvSpPr>
        <p:spPr>
          <a:xfrm>
            <a:off x="6505873" y="5179948"/>
            <a:ext cx="4338084" cy="246221"/>
          </a:xfrm>
          <a:prstGeom prst="rect">
            <a:avLst/>
          </a:prstGeom>
          <a:noFill/>
        </p:spPr>
        <p:txBody>
          <a:bodyPr wrap="square" rtlCol="0">
            <a:spAutoFit/>
          </a:bodyPr>
          <a:lstStyle/>
          <a:p>
            <a:pPr algn="ctr"/>
            <a:r>
              <a:rPr lang="en-US" sz="1000" i="1" dirty="0">
                <a:solidFill>
                  <a:schemeClr val="bg2"/>
                </a:solidFill>
              </a:rPr>
              <a:t>Illustrations by </a:t>
            </a:r>
            <a:r>
              <a:rPr lang="en-US" sz="1000" i="1" dirty="0">
                <a:solidFill>
                  <a:schemeClr val="bg2"/>
                </a:solidFill>
                <a:hlinkClick r:id="rId3"/>
              </a:rPr>
              <a:t>Ketrina Yim</a:t>
            </a:r>
            <a:endParaRPr lang="en-US" sz="1000" i="1" dirty="0">
              <a:solidFill>
                <a:schemeClr val="bg2"/>
              </a:solidFill>
            </a:endParaRPr>
          </a:p>
        </p:txBody>
      </p:sp>
    </p:spTree>
    <p:extLst>
      <p:ext uri="{BB962C8B-B14F-4D97-AF65-F5344CB8AC3E}">
        <p14:creationId xmlns:p14="http://schemas.microsoft.com/office/powerpoint/2010/main" val="1149927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9C245-EA76-D23C-BD6A-2B6126EE796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356F6BC-8A0C-CDC5-5392-44E19E6D1519}"/>
              </a:ext>
            </a:extLst>
          </p:cNvPr>
          <p:cNvSpPr>
            <a:spLocks noGrp="1"/>
          </p:cNvSpPr>
          <p:nvPr>
            <p:ph type="title"/>
          </p:nvPr>
        </p:nvSpPr>
        <p:spPr/>
        <p:txBody>
          <a:bodyPr/>
          <a:lstStyle/>
          <a:p>
            <a:r>
              <a:rPr lang="en-US" dirty="0"/>
              <a:t>Course Policies</a:t>
            </a:r>
          </a:p>
        </p:txBody>
      </p:sp>
      <p:sp>
        <p:nvSpPr>
          <p:cNvPr id="6" name="Content Placeholder 5">
            <a:extLst>
              <a:ext uri="{FF2B5EF4-FFF2-40B4-BE49-F238E27FC236}">
                <a16:creationId xmlns:a16="http://schemas.microsoft.com/office/drawing/2014/main" id="{85D4291F-4BD0-281E-95C5-CB17A3742C0E}"/>
              </a:ext>
            </a:extLst>
          </p:cNvPr>
          <p:cNvSpPr>
            <a:spLocks noGrp="1"/>
          </p:cNvSpPr>
          <p:nvPr>
            <p:ph idx="1"/>
          </p:nvPr>
        </p:nvSpPr>
        <p:spPr>
          <a:xfrm>
            <a:off x="497158" y="1590261"/>
            <a:ext cx="5598840" cy="4766089"/>
          </a:xfrm>
        </p:spPr>
        <p:txBody>
          <a:bodyPr>
            <a:noAutofit/>
          </a:bodyPr>
          <a:lstStyle/>
          <a:p>
            <a:r>
              <a:rPr lang="en-US" dirty="0"/>
              <a:t>Course Infrastructure</a:t>
            </a:r>
          </a:p>
          <a:p>
            <a:pPr lvl="1"/>
            <a:r>
              <a:rPr lang="en-US" dirty="0">
                <a:latin typeface="+mj-lt"/>
                <a:hlinkClick r:id="rId2"/>
              </a:rPr>
              <a:t>cs.uw.edu/473</a:t>
            </a:r>
            <a:r>
              <a:rPr lang="en-US" dirty="0"/>
              <a:t> for course information</a:t>
            </a:r>
          </a:p>
          <a:p>
            <a:pPr lvl="1"/>
            <a:r>
              <a:rPr lang="en-US" dirty="0" err="1">
                <a:latin typeface="+mj-lt"/>
                <a:hlinkClick r:id="rId3"/>
              </a:rPr>
              <a:t>EdStem</a:t>
            </a:r>
            <a:r>
              <a:rPr lang="en-US" dirty="0"/>
              <a:t> for communications and Q&amp;A</a:t>
            </a:r>
          </a:p>
          <a:p>
            <a:pPr lvl="1"/>
            <a:r>
              <a:rPr lang="en-US" dirty="0" err="1">
                <a:latin typeface="+mj-lt"/>
                <a:hlinkClick r:id="rId4"/>
              </a:rPr>
              <a:t>Gradescope</a:t>
            </a:r>
            <a:r>
              <a:rPr lang="en-US" dirty="0"/>
              <a:t> for assignments</a:t>
            </a:r>
          </a:p>
          <a:p>
            <a:pPr lvl="1"/>
            <a:r>
              <a:rPr lang="en-US" dirty="0">
                <a:latin typeface="+mj-lt"/>
                <a:hlinkClick r:id="rId5"/>
              </a:rPr>
              <a:t>Panopto</a:t>
            </a:r>
            <a:r>
              <a:rPr lang="en-US" dirty="0"/>
              <a:t> for lecture recordings</a:t>
            </a:r>
          </a:p>
          <a:p>
            <a:r>
              <a:rPr lang="en-US" dirty="0"/>
              <a:t>Textbook </a:t>
            </a:r>
            <a:r>
              <a:rPr lang="en-US" sz="1200" dirty="0">
                <a:solidFill>
                  <a:schemeClr val="bg2"/>
                </a:solidFill>
              </a:rPr>
              <a:t>(pdf on </a:t>
            </a:r>
            <a:r>
              <a:rPr lang="en-US" sz="1200" dirty="0" err="1">
                <a:solidFill>
                  <a:schemeClr val="bg2"/>
                </a:solidFill>
              </a:rPr>
              <a:t>EdStem</a:t>
            </a:r>
            <a:r>
              <a:rPr lang="en-US" sz="1200" dirty="0">
                <a:solidFill>
                  <a:schemeClr val="bg2"/>
                </a:solidFill>
              </a:rPr>
              <a:t>)</a:t>
            </a:r>
          </a:p>
          <a:p>
            <a:pPr lvl="1"/>
            <a:r>
              <a:rPr lang="en-US" i="1" dirty="0"/>
              <a:t>Artificial Intelligence: A Modern Approach</a:t>
            </a:r>
          </a:p>
          <a:p>
            <a:r>
              <a:rPr lang="en-US" dirty="0"/>
              <a:t>Late Work</a:t>
            </a:r>
          </a:p>
          <a:p>
            <a:pPr lvl="1"/>
            <a:r>
              <a:rPr lang="en-US" dirty="0" err="1"/>
              <a:t>Homeworks</a:t>
            </a:r>
            <a:r>
              <a:rPr lang="en-US" dirty="0"/>
              <a:t> and projects may be submitted up to 2 days late without penalty</a:t>
            </a:r>
          </a:p>
          <a:p>
            <a:pPr lvl="1">
              <a:buClr>
                <a:schemeClr val="tx1"/>
              </a:buClr>
            </a:pPr>
            <a:r>
              <a:rPr lang="en-US" dirty="0">
                <a:solidFill>
                  <a:schemeClr val="accent2"/>
                </a:solidFill>
                <a:latin typeface="+mj-lt"/>
              </a:rPr>
              <a:t>Late penalty of 20%</a:t>
            </a:r>
            <a:r>
              <a:rPr lang="en-US" dirty="0">
                <a:latin typeface="+mj-lt"/>
              </a:rPr>
              <a:t> </a:t>
            </a:r>
            <a:r>
              <a:rPr lang="en-US" dirty="0"/>
              <a:t>for each additional day</a:t>
            </a:r>
          </a:p>
        </p:txBody>
      </p:sp>
      <p:sp>
        <p:nvSpPr>
          <p:cNvPr id="2" name="Date Placeholder 1">
            <a:extLst>
              <a:ext uri="{FF2B5EF4-FFF2-40B4-BE49-F238E27FC236}">
                <a16:creationId xmlns:a16="http://schemas.microsoft.com/office/drawing/2014/main" id="{85314AC0-7863-B468-53B6-BE4C15A9B2A0}"/>
              </a:ext>
            </a:extLst>
          </p:cNvPr>
          <p:cNvSpPr>
            <a:spLocks noGrp="1"/>
          </p:cNvSpPr>
          <p:nvPr>
            <p:ph type="dt" sz="half" idx="2"/>
          </p:nvPr>
        </p:nvSpPr>
        <p:spPr/>
        <p:txBody>
          <a:bodyPr/>
          <a:lstStyle/>
          <a:p>
            <a:r>
              <a:rPr lang="en-US"/>
              <a:t>CSE 473</a:t>
            </a:r>
            <a:endParaRPr lang="en-US" dirty="0"/>
          </a:p>
        </p:txBody>
      </p:sp>
      <p:sp>
        <p:nvSpPr>
          <p:cNvPr id="3" name="Slide Number Placeholder 2">
            <a:extLst>
              <a:ext uri="{FF2B5EF4-FFF2-40B4-BE49-F238E27FC236}">
                <a16:creationId xmlns:a16="http://schemas.microsoft.com/office/drawing/2014/main" id="{13EF1EAD-1601-E124-C770-3969C64D5647}"/>
              </a:ext>
            </a:extLst>
          </p:cNvPr>
          <p:cNvSpPr>
            <a:spLocks noGrp="1"/>
          </p:cNvSpPr>
          <p:nvPr>
            <p:ph type="sldNum" sz="quarter" idx="12"/>
          </p:nvPr>
        </p:nvSpPr>
        <p:spPr/>
        <p:txBody>
          <a:bodyPr/>
          <a:lstStyle/>
          <a:p>
            <a:fld id="{0C6CD854-DD62-6C4B-87F1-66B34D688D3F}" type="slidenum">
              <a:rPr lang="en-US" smtClean="0"/>
              <a:t>20</a:t>
            </a:fld>
            <a:endParaRPr lang="en-US"/>
          </a:p>
        </p:txBody>
      </p:sp>
      <p:sp>
        <p:nvSpPr>
          <p:cNvPr id="4" name="Rounded Rectangle 3">
            <a:extLst>
              <a:ext uri="{FF2B5EF4-FFF2-40B4-BE49-F238E27FC236}">
                <a16:creationId xmlns:a16="http://schemas.microsoft.com/office/drawing/2014/main" id="{B66EA925-B61D-02A2-FC7E-4759B87FEA16}"/>
              </a:ext>
            </a:extLst>
          </p:cNvPr>
          <p:cNvSpPr/>
          <p:nvPr/>
        </p:nvSpPr>
        <p:spPr>
          <a:xfrm>
            <a:off x="5742432" y="499301"/>
            <a:ext cx="4754880" cy="539496"/>
          </a:xfrm>
          <a:prstGeom prst="roundRect">
            <a:avLst/>
          </a:prstGeom>
          <a:solidFill>
            <a:schemeClr val="accent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Read the syllabus! (</a:t>
            </a:r>
            <a:r>
              <a:rPr lang="en-US" sz="1600" b="1" dirty="0">
                <a:solidFill>
                  <a:schemeClr val="bg1"/>
                </a:solidFill>
                <a:hlinkClick r:id="rId6">
                  <a:extLst>
                    <a:ext uri="{A12FA001-AC4F-418D-AE19-62706E023703}">
                      <ahyp:hlinkClr xmlns:ahyp="http://schemas.microsoft.com/office/drawing/2018/hyperlinkcolor" val="tx"/>
                    </a:ext>
                  </a:extLst>
                </a:hlinkClick>
              </a:rPr>
              <a:t>cs.uw.edu/473/syllabus</a:t>
            </a:r>
            <a:r>
              <a:rPr lang="en-US" sz="1600" b="1" dirty="0"/>
              <a:t>)</a:t>
            </a:r>
          </a:p>
        </p:txBody>
      </p:sp>
      <p:sp>
        <p:nvSpPr>
          <p:cNvPr id="11" name="Content Placeholder 5">
            <a:extLst>
              <a:ext uri="{FF2B5EF4-FFF2-40B4-BE49-F238E27FC236}">
                <a16:creationId xmlns:a16="http://schemas.microsoft.com/office/drawing/2014/main" id="{EA4753D3-EA1F-C36C-FB1D-05A3815BF252}"/>
              </a:ext>
            </a:extLst>
          </p:cNvPr>
          <p:cNvSpPr txBox="1">
            <a:spLocks/>
          </p:cNvSpPr>
          <p:nvPr/>
        </p:nvSpPr>
        <p:spPr>
          <a:xfrm>
            <a:off x="6095999" y="3822192"/>
            <a:ext cx="5598842" cy="2231931"/>
          </a:xfrm>
          <a:prstGeom prst="rect">
            <a:avLst/>
          </a:prstGeom>
        </p:spPr>
        <p:txBody>
          <a:bodyPr vert="horz" lIns="91440" tIns="45720" rIns="91440" bIns="4572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400" b="0" i="0" kern="1200">
                <a:solidFill>
                  <a:schemeClr val="tx1"/>
                </a:solidFill>
                <a:latin typeface="Avenir Next Medium" panose="020B0503020202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Grading</a:t>
            </a:r>
          </a:p>
          <a:p>
            <a:pPr lvl="1">
              <a:buClr>
                <a:schemeClr val="tx1"/>
              </a:buClr>
            </a:pPr>
            <a:r>
              <a:rPr lang="en-US" dirty="0">
                <a:solidFill>
                  <a:schemeClr val="accent1"/>
                </a:solidFill>
                <a:latin typeface="+mj-lt"/>
              </a:rPr>
              <a:t>40%: </a:t>
            </a:r>
            <a:r>
              <a:rPr lang="en-US" dirty="0"/>
              <a:t>Homework Assignments (x4)</a:t>
            </a:r>
          </a:p>
          <a:p>
            <a:pPr lvl="1">
              <a:buClr>
                <a:schemeClr val="tx1"/>
              </a:buClr>
            </a:pPr>
            <a:r>
              <a:rPr lang="en-US" dirty="0">
                <a:solidFill>
                  <a:schemeClr val="accent1"/>
                </a:solidFill>
                <a:latin typeface="+mj-lt"/>
              </a:rPr>
              <a:t>30%: </a:t>
            </a:r>
            <a:r>
              <a:rPr lang="en-US" dirty="0"/>
              <a:t>Projects (x4)</a:t>
            </a:r>
          </a:p>
          <a:p>
            <a:pPr lvl="1">
              <a:buClr>
                <a:schemeClr val="tx1"/>
              </a:buClr>
            </a:pPr>
            <a:r>
              <a:rPr lang="en-US" dirty="0">
                <a:solidFill>
                  <a:schemeClr val="accent1"/>
                </a:solidFill>
                <a:latin typeface="+mj-lt"/>
              </a:rPr>
              <a:t>20%: </a:t>
            </a:r>
            <a:r>
              <a:rPr lang="en-US" dirty="0"/>
              <a:t>Higher Test Score</a:t>
            </a:r>
          </a:p>
          <a:p>
            <a:pPr lvl="1">
              <a:buClr>
                <a:schemeClr val="tx1"/>
              </a:buClr>
            </a:pPr>
            <a:r>
              <a:rPr lang="en-US" dirty="0">
                <a:solidFill>
                  <a:schemeClr val="accent1"/>
                </a:solidFill>
                <a:latin typeface="+mj-lt"/>
              </a:rPr>
              <a:t>10%: </a:t>
            </a:r>
            <a:r>
              <a:rPr lang="en-US" dirty="0"/>
              <a:t>Lower Test Score</a:t>
            </a:r>
          </a:p>
          <a:p>
            <a:pPr marL="0" indent="0">
              <a:buNone/>
            </a:pPr>
            <a:r>
              <a:rPr lang="en-US" sz="1200" dirty="0">
                <a:solidFill>
                  <a:schemeClr val="bg2"/>
                </a:solidFill>
              </a:rPr>
              <a:t>+ up to 4% extra from practice problem completion</a:t>
            </a:r>
          </a:p>
        </p:txBody>
      </p:sp>
      <p:pic>
        <p:nvPicPr>
          <p:cNvPr id="12" name="Picture 2" descr="An illustration of three robots at a table taking a paper test. The whiteboard says “Agent Testing Today!” The right robot scratches its head, the middle robot looks over at the left robot’s paper, while the left robot looks on suspiciously.">
            <a:extLst>
              <a:ext uri="{FF2B5EF4-FFF2-40B4-BE49-F238E27FC236}">
                <a16:creationId xmlns:a16="http://schemas.microsoft.com/office/drawing/2014/main" id="{D63BBEC3-1CDE-DB3B-9FB3-E0F12AE3F23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707890" y="1527250"/>
            <a:ext cx="3789422" cy="2136512"/>
          </a:xfrm>
          <a:prstGeom prst="rect">
            <a:avLst/>
          </a:prstGeom>
          <a:noFill/>
        </p:spPr>
      </p:pic>
    </p:spTree>
    <p:extLst>
      <p:ext uri="{BB962C8B-B14F-4D97-AF65-F5344CB8AC3E}">
        <p14:creationId xmlns:p14="http://schemas.microsoft.com/office/powerpoint/2010/main" val="297555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3C3C-3106-7B08-0B2C-5D1FB4464C9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7F40CDD-8D69-A95E-66E5-1481B44BC59D}"/>
              </a:ext>
            </a:extLst>
          </p:cNvPr>
          <p:cNvSpPr>
            <a:spLocks noGrp="1"/>
          </p:cNvSpPr>
          <p:nvPr>
            <p:ph type="title"/>
          </p:nvPr>
        </p:nvSpPr>
        <p:spPr/>
        <p:txBody>
          <a:bodyPr/>
          <a:lstStyle/>
          <a:p>
            <a:r>
              <a:rPr lang="en-US" dirty="0"/>
              <a:t>Collaboration and AI Use</a:t>
            </a:r>
          </a:p>
        </p:txBody>
      </p:sp>
      <p:sp>
        <p:nvSpPr>
          <p:cNvPr id="6" name="Content Placeholder 5">
            <a:extLst>
              <a:ext uri="{FF2B5EF4-FFF2-40B4-BE49-F238E27FC236}">
                <a16:creationId xmlns:a16="http://schemas.microsoft.com/office/drawing/2014/main" id="{EA6EAC49-9A21-4628-936E-94959A9F7155}"/>
              </a:ext>
            </a:extLst>
          </p:cNvPr>
          <p:cNvSpPr>
            <a:spLocks noGrp="1"/>
          </p:cNvSpPr>
          <p:nvPr>
            <p:ph idx="1"/>
          </p:nvPr>
        </p:nvSpPr>
        <p:spPr>
          <a:ln>
            <a:noFill/>
          </a:ln>
        </p:spPr>
        <p:txBody>
          <a:bodyPr>
            <a:normAutofit/>
          </a:bodyPr>
          <a:lstStyle/>
          <a:p>
            <a:pPr marL="0" indent="0" algn="ctr">
              <a:buNone/>
            </a:pPr>
            <a:r>
              <a:rPr lang="en-US" sz="2000" dirty="0"/>
              <a:t>The goal of this course is to cultivate and assess </a:t>
            </a:r>
            <a:r>
              <a:rPr lang="en-US" sz="2000" i="1" u="sng" dirty="0"/>
              <a:t>your</a:t>
            </a:r>
            <a:r>
              <a:rPr lang="en-US" sz="2000" dirty="0"/>
              <a:t> ability </a:t>
            </a:r>
            <a:br>
              <a:rPr lang="en-US" sz="2000" dirty="0"/>
            </a:br>
            <a:r>
              <a:rPr lang="en-US" sz="2000" dirty="0"/>
              <a:t>to understand and apply core concepts in AI.</a:t>
            </a:r>
          </a:p>
          <a:p>
            <a:r>
              <a:rPr lang="en-US" sz="2000" dirty="0"/>
              <a:t>Collaboration</a:t>
            </a:r>
          </a:p>
          <a:p>
            <a:pPr lvl="1"/>
            <a:r>
              <a:rPr lang="en-US" sz="1600" i="1" dirty="0"/>
              <a:t>Encouraged</a:t>
            </a:r>
            <a:r>
              <a:rPr lang="en-US" sz="1600" dirty="0"/>
              <a:t> towards understanding course concepts</a:t>
            </a:r>
          </a:p>
          <a:p>
            <a:pPr lvl="1"/>
            <a:r>
              <a:rPr lang="en-US" sz="1600" dirty="0"/>
              <a:t>All </a:t>
            </a:r>
            <a:r>
              <a:rPr lang="en-US" sz="1600" dirty="0">
                <a:latin typeface="+mj-lt"/>
              </a:rPr>
              <a:t>assignments must be completed individually</a:t>
            </a:r>
            <a:r>
              <a:rPr lang="en-US" sz="1600" dirty="0"/>
              <a:t> — all work must be your own</a:t>
            </a:r>
          </a:p>
          <a:p>
            <a:pPr lvl="1"/>
            <a:r>
              <a:rPr lang="en-US" sz="1600" dirty="0"/>
              <a:t>Sharing or accessing solutions (including code) is </a:t>
            </a:r>
            <a:r>
              <a:rPr lang="en-US" sz="1600" i="1" dirty="0"/>
              <a:t>prohibited</a:t>
            </a:r>
          </a:p>
          <a:p>
            <a:r>
              <a:rPr lang="en-US" sz="2000" dirty="0"/>
              <a:t>AI Use</a:t>
            </a:r>
          </a:p>
          <a:p>
            <a:pPr lvl="1"/>
            <a:endParaRPr lang="en-US" sz="1400" dirty="0"/>
          </a:p>
        </p:txBody>
      </p:sp>
      <p:sp>
        <p:nvSpPr>
          <p:cNvPr id="2" name="Date Placeholder 1">
            <a:extLst>
              <a:ext uri="{FF2B5EF4-FFF2-40B4-BE49-F238E27FC236}">
                <a16:creationId xmlns:a16="http://schemas.microsoft.com/office/drawing/2014/main" id="{832F400E-A392-2BA0-4908-B83EC4FFA65B}"/>
              </a:ext>
            </a:extLst>
          </p:cNvPr>
          <p:cNvSpPr>
            <a:spLocks noGrp="1"/>
          </p:cNvSpPr>
          <p:nvPr>
            <p:ph type="dt" sz="half" idx="2"/>
          </p:nvPr>
        </p:nvSpPr>
        <p:spPr/>
        <p:txBody>
          <a:bodyPr/>
          <a:lstStyle/>
          <a:p>
            <a:r>
              <a:rPr lang="en-US" dirty="0"/>
              <a:t>CSE 473</a:t>
            </a:r>
          </a:p>
        </p:txBody>
      </p:sp>
      <p:sp>
        <p:nvSpPr>
          <p:cNvPr id="4" name="Rounded Rectangle 3">
            <a:extLst>
              <a:ext uri="{FF2B5EF4-FFF2-40B4-BE49-F238E27FC236}">
                <a16:creationId xmlns:a16="http://schemas.microsoft.com/office/drawing/2014/main" id="{7CE3FC73-9956-6AAE-3565-FC28C961045C}"/>
              </a:ext>
              <a:ext uri="{C183D7F6-B498-43B3-948B-1728B52AA6E4}">
                <adec:decorative xmlns:adec="http://schemas.microsoft.com/office/drawing/2017/decorative" val="1"/>
              </a:ext>
            </a:extLst>
          </p:cNvPr>
          <p:cNvSpPr/>
          <p:nvPr/>
        </p:nvSpPr>
        <p:spPr>
          <a:xfrm>
            <a:off x="2046732" y="4773963"/>
            <a:ext cx="3447288" cy="640080"/>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654CBBB4-1426-D17A-45E5-67EAEB303D6D}"/>
              </a:ext>
              <a:ext uri="{C183D7F6-B498-43B3-948B-1728B52AA6E4}">
                <adec:decorative xmlns:adec="http://schemas.microsoft.com/office/drawing/2017/decorative" val="1"/>
              </a:ext>
            </a:extLst>
          </p:cNvPr>
          <p:cNvSpPr/>
          <p:nvPr/>
        </p:nvSpPr>
        <p:spPr>
          <a:xfrm>
            <a:off x="6697980" y="4773963"/>
            <a:ext cx="3447288" cy="640080"/>
          </a:xfrm>
          <a:prstGeom prst="round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31C3183-B9D7-9720-1C61-5E72F9CCF61A}"/>
              </a:ext>
            </a:extLst>
          </p:cNvPr>
          <p:cNvSpPr txBox="1"/>
          <p:nvPr/>
        </p:nvSpPr>
        <p:spPr>
          <a:xfrm>
            <a:off x="2110740" y="4833809"/>
            <a:ext cx="3291840" cy="523220"/>
          </a:xfrm>
          <a:prstGeom prst="rect">
            <a:avLst/>
          </a:prstGeom>
          <a:noFill/>
        </p:spPr>
        <p:txBody>
          <a:bodyPr wrap="square" rtlCol="0">
            <a:spAutoFit/>
          </a:bodyPr>
          <a:lstStyle/>
          <a:p>
            <a:pPr algn="ctr"/>
            <a:r>
              <a:rPr lang="en-US" sz="1400" b="1" dirty="0">
                <a:solidFill>
                  <a:schemeClr val="accent2"/>
                </a:solidFill>
              </a:rPr>
              <a:t>Prohibited </a:t>
            </a:r>
            <a:r>
              <a:rPr lang="en-US" sz="1400" dirty="0"/>
              <a:t>on practice problems, homework assignments, or tests.</a:t>
            </a:r>
          </a:p>
        </p:txBody>
      </p:sp>
      <p:sp>
        <p:nvSpPr>
          <p:cNvPr id="10" name="TextBox 9">
            <a:extLst>
              <a:ext uri="{FF2B5EF4-FFF2-40B4-BE49-F238E27FC236}">
                <a16:creationId xmlns:a16="http://schemas.microsoft.com/office/drawing/2014/main" id="{F98C69F3-0CD5-D3F1-E4D1-CC96513DD923}"/>
              </a:ext>
            </a:extLst>
          </p:cNvPr>
          <p:cNvSpPr txBox="1"/>
          <p:nvPr/>
        </p:nvSpPr>
        <p:spPr>
          <a:xfrm>
            <a:off x="6775704" y="4833809"/>
            <a:ext cx="3291840" cy="523220"/>
          </a:xfrm>
          <a:prstGeom prst="rect">
            <a:avLst/>
          </a:prstGeom>
          <a:noFill/>
        </p:spPr>
        <p:txBody>
          <a:bodyPr wrap="square" rtlCol="0">
            <a:spAutoFit/>
          </a:bodyPr>
          <a:lstStyle/>
          <a:p>
            <a:pPr algn="ctr"/>
            <a:r>
              <a:rPr lang="en-US" sz="1400" b="1" dirty="0">
                <a:solidFill>
                  <a:schemeClr val="accent3"/>
                </a:solidFill>
              </a:rPr>
              <a:t>Permitted</a:t>
            </a:r>
            <a:r>
              <a:rPr lang="en-US" sz="1400" b="1" dirty="0">
                <a:solidFill>
                  <a:schemeClr val="accent2"/>
                </a:solidFill>
              </a:rPr>
              <a:t> </a:t>
            </a:r>
            <a:r>
              <a:rPr lang="en-US" sz="1400" dirty="0"/>
              <a:t>on projects to understand or debug—</a:t>
            </a:r>
            <a:r>
              <a:rPr lang="en-US" sz="1400" u="sng" dirty="0"/>
              <a:t>but not copy</a:t>
            </a:r>
            <a:r>
              <a:rPr lang="en-US" sz="1400" dirty="0"/>
              <a:t>—code.</a:t>
            </a:r>
          </a:p>
        </p:txBody>
      </p:sp>
      <p:sp>
        <p:nvSpPr>
          <p:cNvPr id="12" name="TextBox 11">
            <a:extLst>
              <a:ext uri="{FF2B5EF4-FFF2-40B4-BE49-F238E27FC236}">
                <a16:creationId xmlns:a16="http://schemas.microsoft.com/office/drawing/2014/main" id="{532B4B4E-BAC0-413D-2312-483E83832C5B}"/>
              </a:ext>
            </a:extLst>
          </p:cNvPr>
          <p:cNvSpPr txBox="1"/>
          <p:nvPr/>
        </p:nvSpPr>
        <p:spPr>
          <a:xfrm>
            <a:off x="2046732" y="5574473"/>
            <a:ext cx="3447288" cy="646331"/>
          </a:xfrm>
          <a:prstGeom prst="rect">
            <a:avLst/>
          </a:prstGeom>
          <a:noFill/>
        </p:spPr>
        <p:txBody>
          <a:bodyPr wrap="square" rtlCol="0">
            <a:spAutoFit/>
          </a:bodyPr>
          <a:lstStyle/>
          <a:p>
            <a:r>
              <a:rPr lang="en-US" sz="1200" dirty="0"/>
              <a:t>* Any student work found by CSSC to be in violation of course policies will receive a score of 0 (0.0 for the course for repeated violations) </a:t>
            </a:r>
          </a:p>
        </p:txBody>
      </p:sp>
      <p:sp>
        <p:nvSpPr>
          <p:cNvPr id="13" name="TextBox 12">
            <a:extLst>
              <a:ext uri="{FF2B5EF4-FFF2-40B4-BE49-F238E27FC236}">
                <a16:creationId xmlns:a16="http://schemas.microsoft.com/office/drawing/2014/main" id="{F3281724-7BF7-F6A1-C483-98767E4049E5}"/>
              </a:ext>
            </a:extLst>
          </p:cNvPr>
          <p:cNvSpPr txBox="1"/>
          <p:nvPr/>
        </p:nvSpPr>
        <p:spPr>
          <a:xfrm>
            <a:off x="6697980" y="5574473"/>
            <a:ext cx="3447288" cy="461665"/>
          </a:xfrm>
          <a:prstGeom prst="rect">
            <a:avLst/>
          </a:prstGeom>
          <a:noFill/>
        </p:spPr>
        <p:txBody>
          <a:bodyPr wrap="square" rtlCol="0">
            <a:spAutoFit/>
          </a:bodyPr>
          <a:lstStyle/>
          <a:p>
            <a:r>
              <a:rPr lang="en-US" sz="1200" dirty="0"/>
              <a:t>* All tools and sources must be cited and accompanied by a short AI usage reflection.</a:t>
            </a:r>
          </a:p>
        </p:txBody>
      </p:sp>
    </p:spTree>
    <p:extLst>
      <p:ext uri="{BB962C8B-B14F-4D97-AF65-F5344CB8AC3E}">
        <p14:creationId xmlns:p14="http://schemas.microsoft.com/office/powerpoint/2010/main" val="247039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animBg="1"/>
      <p:bldP spid="7" grpId="0" animBg="1"/>
      <p:bldP spid="9" grpId="0"/>
      <p:bldP spid="10"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DBF4D-C73D-B4BB-593E-05AC346DDF4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CC681E8-49E1-37D1-7C3D-0820FD8FB93B}"/>
              </a:ext>
            </a:extLst>
          </p:cNvPr>
          <p:cNvSpPr>
            <a:spLocks noGrp="1"/>
          </p:cNvSpPr>
          <p:nvPr>
            <p:ph type="title"/>
          </p:nvPr>
        </p:nvSpPr>
        <p:spPr/>
        <p:txBody>
          <a:bodyPr/>
          <a:lstStyle/>
          <a:p>
            <a:r>
              <a:rPr lang="en-US" dirty="0"/>
              <a:t>Support and Accommodations</a:t>
            </a:r>
          </a:p>
        </p:txBody>
      </p:sp>
      <p:sp>
        <p:nvSpPr>
          <p:cNvPr id="6" name="Content Placeholder 5">
            <a:extLst>
              <a:ext uri="{FF2B5EF4-FFF2-40B4-BE49-F238E27FC236}">
                <a16:creationId xmlns:a16="http://schemas.microsoft.com/office/drawing/2014/main" id="{AF3248CA-54F8-43D9-D0D8-12C222E62F0B}"/>
              </a:ext>
            </a:extLst>
          </p:cNvPr>
          <p:cNvSpPr>
            <a:spLocks noGrp="1"/>
          </p:cNvSpPr>
          <p:nvPr>
            <p:ph idx="1"/>
          </p:nvPr>
        </p:nvSpPr>
        <p:spPr/>
        <p:txBody>
          <a:bodyPr/>
          <a:lstStyle/>
          <a:p>
            <a:r>
              <a:rPr lang="en-US" dirty="0"/>
              <a:t>Disability Accommodations</a:t>
            </a:r>
          </a:p>
          <a:p>
            <a:pPr lvl="1"/>
            <a:r>
              <a:rPr lang="en-US" dirty="0"/>
              <a:t>Established via </a:t>
            </a:r>
            <a:r>
              <a:rPr lang="en-US" dirty="0">
                <a:hlinkClick r:id="rId2"/>
              </a:rPr>
              <a:t>Disability Resources for Students</a:t>
            </a:r>
            <a:r>
              <a:rPr lang="en-US" dirty="0"/>
              <a:t> (DRS)</a:t>
            </a:r>
          </a:p>
          <a:p>
            <a:pPr lvl="1"/>
            <a:r>
              <a:rPr lang="en-US" dirty="0"/>
              <a:t>Email James (</a:t>
            </a:r>
            <a:r>
              <a:rPr lang="en-US" dirty="0" err="1">
                <a:hlinkClick r:id="rId3"/>
              </a:rPr>
              <a:t>jpw@cs</a:t>
            </a:r>
            <a:r>
              <a:rPr lang="en-US" dirty="0"/>
              <a:t>) to discuss accommodations</a:t>
            </a:r>
          </a:p>
          <a:p>
            <a:r>
              <a:rPr lang="en-US" dirty="0"/>
              <a:t>Religious Accommodations</a:t>
            </a:r>
          </a:p>
          <a:p>
            <a:pPr lvl="1"/>
            <a:r>
              <a:rPr lang="en-US" dirty="0"/>
              <a:t>Requested within the first two weeks using the </a:t>
            </a:r>
            <a:r>
              <a:rPr lang="en-US" dirty="0">
                <a:hlinkClick r:id="rId4"/>
              </a:rPr>
              <a:t>Religious Accommodations Request Form</a:t>
            </a:r>
            <a:endParaRPr lang="en-US" dirty="0"/>
          </a:p>
          <a:p>
            <a:r>
              <a:rPr lang="en-US" dirty="0"/>
              <a:t>General Support</a:t>
            </a:r>
          </a:p>
          <a:p>
            <a:pPr lvl="1"/>
            <a:r>
              <a:rPr lang="en-US" dirty="0"/>
              <a:t>Having questions or getting stuck is expected! Use </a:t>
            </a:r>
            <a:r>
              <a:rPr lang="en-US" dirty="0">
                <a:hlinkClick r:id="rId5"/>
              </a:rPr>
              <a:t>OH</a:t>
            </a:r>
            <a:r>
              <a:rPr lang="en-US" dirty="0"/>
              <a:t>, </a:t>
            </a:r>
            <a:r>
              <a:rPr lang="en-US" dirty="0">
                <a:hlinkClick r:id="rId6"/>
              </a:rPr>
              <a:t>Ed</a:t>
            </a:r>
            <a:r>
              <a:rPr lang="en-US" dirty="0"/>
              <a:t>, and your peers as a first stop</a:t>
            </a:r>
          </a:p>
          <a:p>
            <a:pPr lvl="1"/>
            <a:r>
              <a:rPr lang="en-US" dirty="0"/>
              <a:t>If you have </a:t>
            </a:r>
            <a:r>
              <a:rPr lang="en-US" dirty="0">
                <a:latin typeface="+mj-lt"/>
              </a:rPr>
              <a:t>extenuating circumstances</a:t>
            </a:r>
            <a:r>
              <a:rPr lang="en-US" dirty="0"/>
              <a:t>, make a private Ed post or email James (</a:t>
            </a:r>
            <a:r>
              <a:rPr lang="en-US" dirty="0">
                <a:hlinkClick r:id="rId3"/>
              </a:rPr>
              <a:t>jpw@cs</a:t>
            </a:r>
            <a:r>
              <a:rPr lang="en-US" dirty="0"/>
              <a:t>)</a:t>
            </a:r>
          </a:p>
        </p:txBody>
      </p:sp>
      <p:sp>
        <p:nvSpPr>
          <p:cNvPr id="2" name="Date Placeholder 1">
            <a:extLst>
              <a:ext uri="{FF2B5EF4-FFF2-40B4-BE49-F238E27FC236}">
                <a16:creationId xmlns:a16="http://schemas.microsoft.com/office/drawing/2014/main" id="{4A64BFE6-6380-AE5E-76D6-B79543DEE5EB}"/>
              </a:ext>
            </a:extLst>
          </p:cNvPr>
          <p:cNvSpPr>
            <a:spLocks noGrp="1"/>
          </p:cNvSpPr>
          <p:nvPr>
            <p:ph type="dt" sz="half" idx="2"/>
          </p:nvPr>
        </p:nvSpPr>
        <p:spPr/>
        <p:txBody>
          <a:bodyPr/>
          <a:lstStyle/>
          <a:p>
            <a:r>
              <a:rPr lang="en-US"/>
              <a:t>CSE 473</a:t>
            </a:r>
            <a:endParaRPr lang="en-US" dirty="0"/>
          </a:p>
        </p:txBody>
      </p:sp>
      <p:sp>
        <p:nvSpPr>
          <p:cNvPr id="3" name="Slide Number Placeholder 2">
            <a:extLst>
              <a:ext uri="{FF2B5EF4-FFF2-40B4-BE49-F238E27FC236}">
                <a16:creationId xmlns:a16="http://schemas.microsoft.com/office/drawing/2014/main" id="{BEE33A41-F30D-D853-72A6-A6613E286FB3}"/>
              </a:ext>
            </a:extLst>
          </p:cNvPr>
          <p:cNvSpPr>
            <a:spLocks noGrp="1"/>
          </p:cNvSpPr>
          <p:nvPr>
            <p:ph type="sldNum" sz="quarter" idx="12"/>
          </p:nvPr>
        </p:nvSpPr>
        <p:spPr/>
        <p:txBody>
          <a:bodyPr/>
          <a:lstStyle/>
          <a:p>
            <a:fld id="{0C6CD854-DD62-6C4B-87F1-66B34D688D3F}" type="slidenum">
              <a:rPr lang="en-US" smtClean="0"/>
              <a:t>22</a:t>
            </a:fld>
            <a:endParaRPr lang="en-US"/>
          </a:p>
        </p:txBody>
      </p:sp>
    </p:spTree>
    <p:extLst>
      <p:ext uri="{BB962C8B-B14F-4D97-AF65-F5344CB8AC3E}">
        <p14:creationId xmlns:p14="http://schemas.microsoft.com/office/powerpoint/2010/main" val="82720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B7C1E-7EC8-E597-C078-8B4FDC6FBD3F}"/>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1B400CDF-E198-F6DA-0E7F-B85DE7DCCADF}"/>
              </a:ext>
            </a:extLst>
          </p:cNvPr>
          <p:cNvSpPr>
            <a:spLocks noGrp="1"/>
          </p:cNvSpPr>
          <p:nvPr>
            <p:ph type="dt" sz="half" idx="2"/>
          </p:nvPr>
        </p:nvSpPr>
        <p:spPr/>
        <p:txBody>
          <a:bodyPr/>
          <a:lstStyle/>
          <a:p>
            <a:r>
              <a:rPr lang="en-US"/>
              <a:t>CSE 473</a:t>
            </a:r>
            <a:endParaRPr lang="en-US" dirty="0"/>
          </a:p>
        </p:txBody>
      </p:sp>
      <p:sp>
        <p:nvSpPr>
          <p:cNvPr id="4" name="Slide Number Placeholder 3">
            <a:extLst>
              <a:ext uri="{FF2B5EF4-FFF2-40B4-BE49-F238E27FC236}">
                <a16:creationId xmlns:a16="http://schemas.microsoft.com/office/drawing/2014/main" id="{72A383FD-7454-585F-C4BA-A2FD98BC166C}"/>
              </a:ext>
            </a:extLst>
          </p:cNvPr>
          <p:cNvSpPr>
            <a:spLocks noGrp="1"/>
          </p:cNvSpPr>
          <p:nvPr>
            <p:ph type="sldNum" sz="quarter" idx="12"/>
          </p:nvPr>
        </p:nvSpPr>
        <p:spPr/>
        <p:txBody>
          <a:bodyPr/>
          <a:lstStyle/>
          <a:p>
            <a:fld id="{0C6CD854-DD62-6C4B-87F1-66B34D688D3F}" type="slidenum">
              <a:rPr lang="en-US" smtClean="0"/>
              <a:t>23</a:t>
            </a:fld>
            <a:endParaRPr lang="en-US"/>
          </a:p>
        </p:txBody>
      </p:sp>
      <p:sp>
        <p:nvSpPr>
          <p:cNvPr id="5" name="Title 4">
            <a:extLst>
              <a:ext uri="{FF2B5EF4-FFF2-40B4-BE49-F238E27FC236}">
                <a16:creationId xmlns:a16="http://schemas.microsoft.com/office/drawing/2014/main" id="{7C6077DD-250B-446C-CD4A-02411C29E236}"/>
              </a:ext>
            </a:extLst>
          </p:cNvPr>
          <p:cNvSpPr>
            <a:spLocks noGrp="1"/>
          </p:cNvSpPr>
          <p:nvPr>
            <p:ph type="title"/>
          </p:nvPr>
        </p:nvSpPr>
        <p:spPr/>
        <p:txBody>
          <a:bodyPr/>
          <a:lstStyle/>
          <a:p>
            <a:r>
              <a:rPr lang="en-US" dirty="0"/>
              <a:t>Question (3)</a:t>
            </a:r>
          </a:p>
        </p:txBody>
      </p:sp>
    </p:spTree>
    <p:extLst>
      <p:ext uri="{BB962C8B-B14F-4D97-AF65-F5344CB8AC3E}">
        <p14:creationId xmlns:p14="http://schemas.microsoft.com/office/powerpoint/2010/main" val="1571928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EB1A59-E59F-500E-BCA6-EA943A2B87D2}"/>
              </a:ext>
            </a:extLst>
          </p:cNvPr>
          <p:cNvSpPr>
            <a:spLocks noGrp="1"/>
          </p:cNvSpPr>
          <p:nvPr>
            <p:ph type="title"/>
          </p:nvPr>
        </p:nvSpPr>
        <p:spPr/>
        <p:txBody>
          <a:bodyPr/>
          <a:lstStyle/>
          <a:p>
            <a:r>
              <a:rPr lang="en-US" dirty="0"/>
              <a:t>Preview: Search</a:t>
            </a:r>
          </a:p>
        </p:txBody>
      </p:sp>
      <p:sp>
        <p:nvSpPr>
          <p:cNvPr id="2" name="Date Placeholder 1">
            <a:extLst>
              <a:ext uri="{FF2B5EF4-FFF2-40B4-BE49-F238E27FC236}">
                <a16:creationId xmlns:a16="http://schemas.microsoft.com/office/drawing/2014/main" id="{15543F7F-2D3B-05C9-D281-96F07B6BC866}"/>
              </a:ext>
            </a:extLst>
          </p:cNvPr>
          <p:cNvSpPr>
            <a:spLocks noGrp="1"/>
          </p:cNvSpPr>
          <p:nvPr>
            <p:ph type="dt" sz="half" idx="2"/>
          </p:nvPr>
        </p:nvSpPr>
        <p:spPr/>
        <p:txBody>
          <a:bodyPr/>
          <a:lstStyle/>
          <a:p>
            <a:r>
              <a:rPr lang="en-US"/>
              <a:t>CSE 473</a:t>
            </a:r>
            <a:endParaRPr lang="en-US" dirty="0"/>
          </a:p>
        </p:txBody>
      </p:sp>
      <p:sp>
        <p:nvSpPr>
          <p:cNvPr id="3" name="Slide Number Placeholder 2">
            <a:extLst>
              <a:ext uri="{FF2B5EF4-FFF2-40B4-BE49-F238E27FC236}">
                <a16:creationId xmlns:a16="http://schemas.microsoft.com/office/drawing/2014/main" id="{53FF76D6-4ADC-5180-7FEC-6FB733FD225E}"/>
              </a:ext>
            </a:extLst>
          </p:cNvPr>
          <p:cNvSpPr>
            <a:spLocks noGrp="1"/>
          </p:cNvSpPr>
          <p:nvPr>
            <p:ph type="sldNum" sz="quarter" idx="12"/>
          </p:nvPr>
        </p:nvSpPr>
        <p:spPr/>
        <p:txBody>
          <a:bodyPr/>
          <a:lstStyle/>
          <a:p>
            <a:fld id="{0C6CD854-DD62-6C4B-87F1-66B34D688D3F}" type="slidenum">
              <a:rPr lang="en-US" smtClean="0"/>
              <a:t>24</a:t>
            </a:fld>
            <a:endParaRPr lang="en-US"/>
          </a:p>
        </p:txBody>
      </p:sp>
      <p:pic>
        <p:nvPicPr>
          <p:cNvPr id="14" name="Picture 13">
            <a:extLst>
              <a:ext uri="{FF2B5EF4-FFF2-40B4-BE49-F238E27FC236}">
                <a16:creationId xmlns:a16="http://schemas.microsoft.com/office/drawing/2014/main" id="{6F5706DD-7C96-13CA-C49B-796B41DFC9BB}"/>
              </a:ext>
            </a:extLst>
          </p:cNvPr>
          <p:cNvPicPr>
            <a:picLocks noChangeAspect="1"/>
          </p:cNvPicPr>
          <p:nvPr/>
        </p:nvPicPr>
        <p:blipFill>
          <a:blip r:embed="rId2"/>
          <a:stretch>
            <a:fillRect/>
          </a:stretch>
        </p:blipFill>
        <p:spPr>
          <a:xfrm>
            <a:off x="2776393" y="1919511"/>
            <a:ext cx="6175248" cy="4631436"/>
          </a:xfrm>
          <a:prstGeom prst="rect">
            <a:avLst/>
          </a:prstGeom>
        </p:spPr>
      </p:pic>
      <p:sp>
        <p:nvSpPr>
          <p:cNvPr id="16" name="TextBox 15">
            <a:extLst>
              <a:ext uri="{FF2B5EF4-FFF2-40B4-BE49-F238E27FC236}">
                <a16:creationId xmlns:a16="http://schemas.microsoft.com/office/drawing/2014/main" id="{1C11EB6F-CA9E-A227-F616-BF5860B47360}"/>
              </a:ext>
            </a:extLst>
          </p:cNvPr>
          <p:cNvSpPr txBox="1"/>
          <p:nvPr/>
        </p:nvSpPr>
        <p:spPr>
          <a:xfrm>
            <a:off x="3618931" y="1651287"/>
            <a:ext cx="4954135" cy="1200329"/>
          </a:xfrm>
          <a:prstGeom prst="rect">
            <a:avLst/>
          </a:prstGeom>
          <a:noFill/>
        </p:spPr>
        <p:txBody>
          <a:bodyPr wrap="square" rtlCol="0">
            <a:spAutoFit/>
          </a:bodyPr>
          <a:lstStyle/>
          <a:p>
            <a:r>
              <a:rPr lang="en-US" sz="2400" i="1" dirty="0">
                <a:solidFill>
                  <a:schemeClr val="accent3"/>
                </a:solidFill>
                <a:latin typeface="+mj-lt"/>
              </a:rPr>
              <a:t>How to find an optimal solution…</a:t>
            </a:r>
          </a:p>
          <a:p>
            <a:pPr marL="342900" indent="-342900">
              <a:buFont typeface="Arial" panose="020B0604020202020204" pitchFamily="34" charset="0"/>
              <a:buChar char="•"/>
            </a:pPr>
            <a:r>
              <a:rPr lang="en-US" sz="2400" i="1" dirty="0"/>
              <a:t>…efficiently?</a:t>
            </a:r>
          </a:p>
          <a:p>
            <a:pPr marL="342900" indent="-342900">
              <a:buFont typeface="Arial" panose="020B0604020202020204" pitchFamily="34" charset="0"/>
              <a:buChar char="•"/>
            </a:pPr>
            <a:r>
              <a:rPr lang="en-US" sz="2400" i="1" dirty="0"/>
              <a:t>…with imperfect information?</a:t>
            </a:r>
          </a:p>
        </p:txBody>
      </p:sp>
    </p:spTree>
    <p:extLst>
      <p:ext uri="{BB962C8B-B14F-4D97-AF65-F5344CB8AC3E}">
        <p14:creationId xmlns:p14="http://schemas.microsoft.com/office/powerpoint/2010/main" val="353539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2BA22-5C09-0A8D-1C06-267910A6DB1A}"/>
              </a:ext>
            </a:extLst>
          </p:cNvPr>
          <p:cNvSpPr>
            <a:spLocks noGrp="1"/>
          </p:cNvSpPr>
          <p:nvPr>
            <p:ph type="ctrTitle"/>
          </p:nvPr>
        </p:nvSpPr>
        <p:spPr/>
        <p:txBody>
          <a:bodyPr/>
          <a:lstStyle/>
          <a:p>
            <a:r>
              <a:rPr lang="en-US" dirty="0"/>
              <a:t>that’s it for today!</a:t>
            </a:r>
          </a:p>
        </p:txBody>
      </p:sp>
      <p:sp>
        <p:nvSpPr>
          <p:cNvPr id="3" name="Slide Number Placeholder 2">
            <a:extLst>
              <a:ext uri="{FF2B5EF4-FFF2-40B4-BE49-F238E27FC236}">
                <a16:creationId xmlns:a16="http://schemas.microsoft.com/office/drawing/2014/main" id="{F4695C3F-CD66-A7C6-F527-FB6964B095C5}"/>
              </a:ext>
            </a:extLst>
          </p:cNvPr>
          <p:cNvSpPr>
            <a:spLocks noGrp="1"/>
          </p:cNvSpPr>
          <p:nvPr>
            <p:ph type="sldNum" sz="quarter" idx="12"/>
          </p:nvPr>
        </p:nvSpPr>
        <p:spPr/>
        <p:txBody>
          <a:bodyPr/>
          <a:lstStyle/>
          <a:p>
            <a:fld id="{0C6CD854-DD62-6C4B-87F1-66B34D688D3F}" type="slidenum">
              <a:rPr lang="en-US" smtClean="0"/>
              <a:pPr/>
              <a:t>25</a:t>
            </a:fld>
            <a:endParaRPr lang="en-US"/>
          </a:p>
        </p:txBody>
      </p:sp>
      <p:sp>
        <p:nvSpPr>
          <p:cNvPr id="4" name="Text Placeholder 3">
            <a:extLst>
              <a:ext uri="{FF2B5EF4-FFF2-40B4-BE49-F238E27FC236}">
                <a16:creationId xmlns:a16="http://schemas.microsoft.com/office/drawing/2014/main" id="{10D9D130-F724-CF65-D97C-C03F9B16F599}"/>
              </a:ext>
            </a:extLst>
          </p:cNvPr>
          <p:cNvSpPr>
            <a:spLocks noGrp="1"/>
          </p:cNvSpPr>
          <p:nvPr>
            <p:ph type="body" sz="quarter" idx="13"/>
          </p:nvPr>
        </p:nvSpPr>
        <p:spPr/>
        <p:txBody>
          <a:bodyPr/>
          <a:lstStyle/>
          <a:p>
            <a:r>
              <a:rPr lang="en-US" i="1" dirty="0"/>
              <a:t>What is AI?</a:t>
            </a:r>
          </a:p>
          <a:p>
            <a:r>
              <a:rPr lang="en-US" i="1" dirty="0"/>
              <a:t>Why Take CSE 473?</a:t>
            </a:r>
          </a:p>
          <a:p>
            <a:r>
              <a:rPr lang="en-US" dirty="0"/>
              <a:t>Course Logistics</a:t>
            </a:r>
          </a:p>
        </p:txBody>
      </p:sp>
      <p:sp>
        <p:nvSpPr>
          <p:cNvPr id="5" name="Text Placeholder 4">
            <a:extLst>
              <a:ext uri="{FF2B5EF4-FFF2-40B4-BE49-F238E27FC236}">
                <a16:creationId xmlns:a16="http://schemas.microsoft.com/office/drawing/2014/main" id="{EE29183C-B3B2-40BC-0A6A-85C188234C20}"/>
              </a:ext>
            </a:extLst>
          </p:cNvPr>
          <p:cNvSpPr>
            <a:spLocks noGrp="1"/>
          </p:cNvSpPr>
          <p:nvPr>
            <p:ph type="body" sz="quarter" idx="15"/>
          </p:nvPr>
        </p:nvSpPr>
        <p:spPr>
          <a:xfrm>
            <a:off x="7866664" y="3762440"/>
            <a:ext cx="2877536" cy="2259013"/>
          </a:xfrm>
        </p:spPr>
        <p:txBody>
          <a:bodyPr/>
          <a:lstStyle/>
          <a:p>
            <a:pPr>
              <a:buClr>
                <a:schemeClr val="tx1"/>
              </a:buClr>
            </a:pPr>
            <a:r>
              <a:rPr lang="en-US" b="1" dirty="0">
                <a:solidFill>
                  <a:schemeClr val="accent4"/>
                </a:solidFill>
              </a:rPr>
              <a:t>Fill out welcome survey!</a:t>
            </a:r>
          </a:p>
          <a:p>
            <a:r>
              <a:rPr lang="en-US" dirty="0"/>
              <a:t>Check Ed, </a:t>
            </a:r>
            <a:r>
              <a:rPr lang="en-US" dirty="0" err="1"/>
              <a:t>Gradescope</a:t>
            </a:r>
            <a:r>
              <a:rPr lang="en-US" dirty="0"/>
              <a:t> access</a:t>
            </a:r>
          </a:p>
          <a:p>
            <a:r>
              <a:rPr lang="en-US" dirty="0"/>
              <a:t>Project 0 (optional) released</a:t>
            </a:r>
          </a:p>
        </p:txBody>
      </p:sp>
      <p:sp>
        <p:nvSpPr>
          <p:cNvPr id="6" name="Text Placeholder 5">
            <a:extLst>
              <a:ext uri="{FF2B5EF4-FFF2-40B4-BE49-F238E27FC236}">
                <a16:creationId xmlns:a16="http://schemas.microsoft.com/office/drawing/2014/main" id="{811707F8-922E-989E-1D14-57F87FE0DD2F}"/>
              </a:ext>
            </a:extLst>
          </p:cNvPr>
          <p:cNvSpPr>
            <a:spLocks noGrp="1"/>
          </p:cNvSpPr>
          <p:nvPr>
            <p:ph type="body" sz="quarter" idx="16"/>
          </p:nvPr>
        </p:nvSpPr>
        <p:spPr/>
        <p:txBody>
          <a:bodyPr/>
          <a:lstStyle/>
          <a:p>
            <a:r>
              <a:rPr lang="en-US" dirty="0"/>
              <a:t>Agents and Environments</a:t>
            </a:r>
          </a:p>
          <a:p>
            <a:r>
              <a:rPr lang="en-US" dirty="0"/>
              <a:t>Search Problems</a:t>
            </a:r>
          </a:p>
          <a:p>
            <a:r>
              <a:rPr lang="en-US" dirty="0"/>
              <a:t>Search Algorithms</a:t>
            </a:r>
          </a:p>
        </p:txBody>
      </p:sp>
    </p:spTree>
    <p:extLst>
      <p:ext uri="{BB962C8B-B14F-4D97-AF65-F5344CB8AC3E}">
        <p14:creationId xmlns:p14="http://schemas.microsoft.com/office/powerpoint/2010/main" val="3582346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832F3-491B-EF6B-D610-B2F3CE65E8AD}"/>
              </a:ext>
            </a:extLst>
          </p:cNvPr>
          <p:cNvSpPr>
            <a:spLocks noGrp="1"/>
          </p:cNvSpPr>
          <p:nvPr>
            <p:ph type="title"/>
          </p:nvPr>
        </p:nvSpPr>
        <p:spPr/>
        <p:txBody>
          <a:bodyPr/>
          <a:lstStyle/>
          <a:p>
            <a:r>
              <a:rPr lang="en-US" dirty="0"/>
              <a:t>About Me</a:t>
            </a:r>
          </a:p>
        </p:txBody>
      </p:sp>
      <p:sp>
        <p:nvSpPr>
          <p:cNvPr id="4" name="Slide Number Placeholder 3">
            <a:extLst>
              <a:ext uri="{FF2B5EF4-FFF2-40B4-BE49-F238E27FC236}">
                <a16:creationId xmlns:a16="http://schemas.microsoft.com/office/drawing/2014/main" id="{D62C25B1-E731-2A60-61A4-9E96FCCEA122}"/>
              </a:ext>
            </a:extLst>
          </p:cNvPr>
          <p:cNvSpPr>
            <a:spLocks noGrp="1"/>
          </p:cNvSpPr>
          <p:nvPr>
            <p:ph type="sldNum" sz="quarter" idx="12"/>
          </p:nvPr>
        </p:nvSpPr>
        <p:spPr/>
        <p:txBody>
          <a:bodyPr/>
          <a:lstStyle/>
          <a:p>
            <a:fld id="{0C6CD854-DD62-6C4B-87F1-66B34D688D3F}" type="slidenum">
              <a:rPr lang="en-US" smtClean="0"/>
              <a:t>3</a:t>
            </a:fld>
            <a:endParaRPr lang="en-US"/>
          </a:p>
        </p:txBody>
      </p:sp>
      <p:sp>
        <p:nvSpPr>
          <p:cNvPr id="5" name="Date Placeholder 4">
            <a:extLst>
              <a:ext uri="{FF2B5EF4-FFF2-40B4-BE49-F238E27FC236}">
                <a16:creationId xmlns:a16="http://schemas.microsoft.com/office/drawing/2014/main" id="{3F068591-0C1C-F99B-3245-82F7304489F9}"/>
              </a:ext>
            </a:extLst>
          </p:cNvPr>
          <p:cNvSpPr>
            <a:spLocks noGrp="1"/>
          </p:cNvSpPr>
          <p:nvPr>
            <p:ph type="dt" sz="half" idx="2"/>
          </p:nvPr>
        </p:nvSpPr>
        <p:spPr/>
        <p:txBody>
          <a:bodyPr/>
          <a:lstStyle/>
          <a:p>
            <a:r>
              <a:rPr lang="en-US"/>
              <a:t>CSE 473</a:t>
            </a:r>
            <a:endParaRPr lang="en-US" dirty="0"/>
          </a:p>
        </p:txBody>
      </p:sp>
      <p:pic>
        <p:nvPicPr>
          <p:cNvPr id="7" name="Picture 6" descr="Headshot of James, a 25-year old white man with short brown hair, wearing a collared shirt and blue sweater smiling in front of a blurred outside background.">
            <a:extLst>
              <a:ext uri="{FF2B5EF4-FFF2-40B4-BE49-F238E27FC236}">
                <a16:creationId xmlns:a16="http://schemas.microsoft.com/office/drawing/2014/main" id="{80CCF9DE-CEE5-2E86-852C-5E9B1A499BCC}"/>
              </a:ext>
            </a:extLst>
          </p:cNvPr>
          <p:cNvPicPr>
            <a:picLocks noChangeAspect="1"/>
          </p:cNvPicPr>
          <p:nvPr/>
        </p:nvPicPr>
        <p:blipFill>
          <a:blip r:embed="rId2"/>
          <a:stretch>
            <a:fillRect/>
          </a:stretch>
        </p:blipFill>
        <p:spPr>
          <a:xfrm>
            <a:off x="1525858" y="2002539"/>
            <a:ext cx="3429000" cy="3429000"/>
          </a:xfrm>
          <a:prstGeom prst="ellipse">
            <a:avLst/>
          </a:prstGeom>
        </p:spPr>
      </p:pic>
      <p:sp>
        <p:nvSpPr>
          <p:cNvPr id="8" name="Oval 7">
            <a:extLst>
              <a:ext uri="{FF2B5EF4-FFF2-40B4-BE49-F238E27FC236}">
                <a16:creationId xmlns:a16="http://schemas.microsoft.com/office/drawing/2014/main" id="{6714D80A-DAC5-A1F9-25EC-A4027E77E9E1}"/>
              </a:ext>
              <a:ext uri="{C183D7F6-B498-43B3-948B-1728B52AA6E4}">
                <adec:decorative xmlns:adec="http://schemas.microsoft.com/office/drawing/2017/decorative" val="1"/>
              </a:ext>
            </a:extLst>
          </p:cNvPr>
          <p:cNvSpPr/>
          <p:nvPr/>
        </p:nvSpPr>
        <p:spPr>
          <a:xfrm>
            <a:off x="1374323" y="1850776"/>
            <a:ext cx="3732069" cy="3732525"/>
          </a:xfrm>
          <a:prstGeom prst="ellipse">
            <a:avLst/>
          </a:prstGeom>
          <a:noFill/>
          <a:ln w="762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C170356-DCD3-12C0-649F-4E69E1D93CA5}"/>
              </a:ext>
            </a:extLst>
          </p:cNvPr>
          <p:cNvSpPr txBox="1"/>
          <p:nvPr/>
        </p:nvSpPr>
        <p:spPr>
          <a:xfrm>
            <a:off x="5730797" y="1850776"/>
            <a:ext cx="4839630" cy="707886"/>
          </a:xfrm>
          <a:prstGeom prst="rect">
            <a:avLst/>
          </a:prstGeom>
          <a:noFill/>
        </p:spPr>
        <p:txBody>
          <a:bodyPr wrap="square" rtlCol="0">
            <a:spAutoFit/>
          </a:bodyPr>
          <a:lstStyle/>
          <a:p>
            <a:r>
              <a:rPr lang="en-US" sz="4000" dirty="0">
                <a:solidFill>
                  <a:schemeClr val="accent3"/>
                </a:solidFill>
                <a:latin typeface="Avenir Next Demi Bold" panose="020B0503020202020204" pitchFamily="34" charset="0"/>
              </a:rPr>
              <a:t>James Weichert</a:t>
            </a:r>
          </a:p>
        </p:txBody>
      </p:sp>
      <p:sp>
        <p:nvSpPr>
          <p:cNvPr id="3" name="TextBox 2">
            <a:extLst>
              <a:ext uri="{FF2B5EF4-FFF2-40B4-BE49-F238E27FC236}">
                <a16:creationId xmlns:a16="http://schemas.microsoft.com/office/drawing/2014/main" id="{75CECA3F-F852-FED3-AE82-155DB5E34206}"/>
              </a:ext>
            </a:extLst>
          </p:cNvPr>
          <p:cNvSpPr txBox="1"/>
          <p:nvPr/>
        </p:nvSpPr>
        <p:spPr>
          <a:xfrm>
            <a:off x="5773330" y="2558662"/>
            <a:ext cx="5075272" cy="369332"/>
          </a:xfrm>
          <a:prstGeom prst="rect">
            <a:avLst/>
          </a:prstGeom>
          <a:noFill/>
        </p:spPr>
        <p:txBody>
          <a:bodyPr wrap="square" rtlCol="0">
            <a:spAutoFit/>
          </a:bodyPr>
          <a:lstStyle/>
          <a:p>
            <a:r>
              <a:rPr lang="en-US" b="1" dirty="0">
                <a:solidFill>
                  <a:schemeClr val="bg2"/>
                </a:solidFill>
                <a:latin typeface="Avenir Next Demi Bold" panose="020B0503020202020204" pitchFamily="34" charset="0"/>
              </a:rPr>
              <a:t>Assistant Teaching Professor</a:t>
            </a:r>
          </a:p>
        </p:txBody>
      </p:sp>
      <p:sp>
        <p:nvSpPr>
          <p:cNvPr id="6" name="TextBox 5">
            <a:extLst>
              <a:ext uri="{FF2B5EF4-FFF2-40B4-BE49-F238E27FC236}">
                <a16:creationId xmlns:a16="http://schemas.microsoft.com/office/drawing/2014/main" id="{5F863AA8-BB7E-1F6E-5ED5-0256510E1D72}"/>
              </a:ext>
            </a:extLst>
          </p:cNvPr>
          <p:cNvSpPr txBox="1"/>
          <p:nvPr/>
        </p:nvSpPr>
        <p:spPr>
          <a:xfrm>
            <a:off x="5730797" y="3281361"/>
            <a:ext cx="5117804" cy="2554545"/>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venir Next" panose="020B0503020202020204" pitchFamily="34" charset="0"/>
              </a:rPr>
              <a:t>First quarter teaching CSE 473!</a:t>
            </a:r>
          </a:p>
          <a:p>
            <a:endParaRPr lang="en-US" sz="1600" dirty="0">
              <a:latin typeface="Avenir Next" panose="020B0503020202020204" pitchFamily="34" charset="0"/>
            </a:endParaRPr>
          </a:p>
          <a:p>
            <a:pPr marL="285750" indent="-285750">
              <a:buFont typeface="Arial" panose="020B0604020202020204" pitchFamily="34" charset="0"/>
              <a:buChar char="•"/>
            </a:pPr>
            <a:r>
              <a:rPr lang="en-US" sz="1600" b="1" dirty="0">
                <a:latin typeface="Avenir Next Demi Bold" panose="020B0503020202020204" pitchFamily="34" charset="0"/>
              </a:rPr>
              <a:t>Computing interests: </a:t>
            </a:r>
            <a:r>
              <a:rPr lang="en-US" sz="1600" dirty="0"/>
              <a:t>CS, data, and AI education; AI ethics and policy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latin typeface="Avenir Next Demi Bold" panose="020B0503020202020204" pitchFamily="34" charset="0"/>
              </a:rPr>
              <a:t>Free time activities: </a:t>
            </a:r>
            <a:r>
              <a:rPr lang="en-US" sz="1600" dirty="0"/>
              <a:t>traveling, cooking, playing Minecraft </a:t>
            </a:r>
            <a:r>
              <a:rPr lang="en-US" sz="1600" dirty="0">
                <a:sym typeface="Wingdings" pitchFamily="2" charset="2"/>
              </a:rPr>
              <a:t>:)</a:t>
            </a:r>
          </a:p>
          <a:p>
            <a:pPr marL="285750" indent="-285750">
              <a:buFont typeface="Arial" panose="020B0604020202020204" pitchFamily="34" charset="0"/>
              <a:buChar char="•"/>
            </a:pPr>
            <a:endParaRPr lang="en-US" sz="1600" dirty="0">
              <a:sym typeface="Wingdings" pitchFamily="2" charset="2"/>
            </a:endParaRPr>
          </a:p>
          <a:p>
            <a:pPr marL="285750" indent="-285750">
              <a:buFont typeface="Arial" panose="020B0604020202020204" pitchFamily="34" charset="0"/>
              <a:buChar char="•"/>
            </a:pPr>
            <a:r>
              <a:rPr lang="en-US" sz="1600" b="1" dirty="0">
                <a:latin typeface="Avenir Next Demi Bold" panose="020B0503020202020204" pitchFamily="34" charset="0"/>
                <a:sym typeface="Wingdings" pitchFamily="2" charset="2"/>
              </a:rPr>
              <a:t>Office hours: </a:t>
            </a:r>
            <a:r>
              <a:rPr lang="en-US" sz="1600" dirty="0">
                <a:sym typeface="Wingdings" pitchFamily="2" charset="2"/>
              </a:rPr>
              <a:t>Tue, Wed 9:30-10:30 AM (CSE 456)</a:t>
            </a:r>
          </a:p>
          <a:p>
            <a:pPr marL="285750" indent="-285750">
              <a:buFont typeface="Arial" panose="020B0604020202020204" pitchFamily="34" charset="0"/>
              <a:buChar char="•"/>
            </a:pPr>
            <a:endParaRPr lang="en-US" sz="1600" dirty="0"/>
          </a:p>
        </p:txBody>
      </p:sp>
      <p:sp>
        <p:nvSpPr>
          <p:cNvPr id="10" name="Rounded Rectangle 9">
            <a:extLst>
              <a:ext uri="{FF2B5EF4-FFF2-40B4-BE49-F238E27FC236}">
                <a16:creationId xmlns:a16="http://schemas.microsoft.com/office/drawing/2014/main" id="{94EBDAD3-D371-8045-A56D-DCA6EB23336D}"/>
              </a:ext>
            </a:extLst>
          </p:cNvPr>
          <p:cNvSpPr/>
          <p:nvPr/>
        </p:nvSpPr>
        <p:spPr>
          <a:xfrm>
            <a:off x="9096131" y="2568105"/>
            <a:ext cx="861908" cy="329180"/>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mj-lt"/>
              </a:rPr>
              <a:t>he/him</a:t>
            </a:r>
          </a:p>
        </p:txBody>
      </p:sp>
    </p:spTree>
    <p:extLst>
      <p:ext uri="{BB962C8B-B14F-4D97-AF65-F5344CB8AC3E}">
        <p14:creationId xmlns:p14="http://schemas.microsoft.com/office/powerpoint/2010/main" val="3767182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7FF94-D19A-8902-A8C6-71162D7C9E64}"/>
              </a:ext>
            </a:extLst>
          </p:cNvPr>
          <p:cNvSpPr>
            <a:spLocks noGrp="1"/>
          </p:cNvSpPr>
          <p:nvPr>
            <p:ph type="title"/>
          </p:nvPr>
        </p:nvSpPr>
        <p:spPr/>
        <p:txBody>
          <a:bodyPr/>
          <a:lstStyle/>
          <a:p>
            <a:r>
              <a:rPr lang="en-US" dirty="0"/>
              <a:t>Teaching Assistants</a:t>
            </a:r>
          </a:p>
        </p:txBody>
      </p:sp>
      <p:sp>
        <p:nvSpPr>
          <p:cNvPr id="3" name="Slide Number Placeholder 2">
            <a:extLst>
              <a:ext uri="{FF2B5EF4-FFF2-40B4-BE49-F238E27FC236}">
                <a16:creationId xmlns:a16="http://schemas.microsoft.com/office/drawing/2014/main" id="{E0DBAE08-5884-4E08-87AB-41FA6A6A311E}"/>
              </a:ext>
            </a:extLst>
          </p:cNvPr>
          <p:cNvSpPr>
            <a:spLocks noGrp="1"/>
          </p:cNvSpPr>
          <p:nvPr>
            <p:ph type="sldNum" sz="quarter" idx="12"/>
          </p:nvPr>
        </p:nvSpPr>
        <p:spPr/>
        <p:txBody>
          <a:bodyPr/>
          <a:lstStyle/>
          <a:p>
            <a:fld id="{0C6CD854-DD62-6C4B-87F1-66B34D688D3F}" type="slidenum">
              <a:rPr lang="en-US" smtClean="0"/>
              <a:t>4</a:t>
            </a:fld>
            <a:endParaRPr lang="en-US"/>
          </a:p>
        </p:txBody>
      </p:sp>
      <p:sp>
        <p:nvSpPr>
          <p:cNvPr id="4" name="Date Placeholder 3">
            <a:extLst>
              <a:ext uri="{FF2B5EF4-FFF2-40B4-BE49-F238E27FC236}">
                <a16:creationId xmlns:a16="http://schemas.microsoft.com/office/drawing/2014/main" id="{98FDCEFC-5DAF-8618-74A3-557699314725}"/>
              </a:ext>
            </a:extLst>
          </p:cNvPr>
          <p:cNvSpPr>
            <a:spLocks noGrp="1"/>
          </p:cNvSpPr>
          <p:nvPr>
            <p:ph type="dt" sz="half" idx="2"/>
          </p:nvPr>
        </p:nvSpPr>
        <p:spPr/>
        <p:txBody>
          <a:bodyPr/>
          <a:lstStyle/>
          <a:p>
            <a:r>
              <a:rPr lang="en-US"/>
              <a:t>CSE 473</a:t>
            </a:r>
            <a:endParaRPr lang="en-US" dirty="0"/>
          </a:p>
        </p:txBody>
      </p:sp>
      <p:pic>
        <p:nvPicPr>
          <p:cNvPr id="6" name="Picture 5" descr="Photo of Rongwu, wearing hiking gear and standing in a snowy forest">
            <a:extLst>
              <a:ext uri="{FF2B5EF4-FFF2-40B4-BE49-F238E27FC236}">
                <a16:creationId xmlns:a16="http://schemas.microsoft.com/office/drawing/2014/main" id="{F7E1DFAA-E11C-3094-0536-6A86B5F4C2F1}"/>
              </a:ext>
            </a:extLst>
          </p:cNvPr>
          <p:cNvPicPr>
            <a:picLocks noChangeAspect="1"/>
          </p:cNvPicPr>
          <p:nvPr/>
        </p:nvPicPr>
        <p:blipFill>
          <a:blip r:embed="rId2"/>
          <a:srcRect/>
          <a:stretch/>
        </p:blipFill>
        <p:spPr>
          <a:xfrm>
            <a:off x="1850151" y="1796819"/>
            <a:ext cx="3429000" cy="3429000"/>
          </a:xfrm>
          <a:prstGeom prst="ellipse">
            <a:avLst/>
          </a:prstGeom>
        </p:spPr>
      </p:pic>
      <p:sp>
        <p:nvSpPr>
          <p:cNvPr id="7" name="Oval 6">
            <a:extLst>
              <a:ext uri="{FF2B5EF4-FFF2-40B4-BE49-F238E27FC236}">
                <a16:creationId xmlns:a16="http://schemas.microsoft.com/office/drawing/2014/main" id="{3B4E633B-722B-80E6-75EE-9284BAD30F72}"/>
              </a:ext>
              <a:ext uri="{C183D7F6-B498-43B3-948B-1728B52AA6E4}">
                <adec:decorative xmlns:adec="http://schemas.microsoft.com/office/drawing/2017/decorative" val="1"/>
              </a:ext>
            </a:extLst>
          </p:cNvPr>
          <p:cNvSpPr/>
          <p:nvPr/>
        </p:nvSpPr>
        <p:spPr>
          <a:xfrm>
            <a:off x="1698616" y="1645056"/>
            <a:ext cx="3732069" cy="3732525"/>
          </a:xfrm>
          <a:prstGeom prst="ellipse">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Photo of Krish, wearing a black puffer jacket and standing on a city sidewalk at night.">
            <a:extLst>
              <a:ext uri="{FF2B5EF4-FFF2-40B4-BE49-F238E27FC236}">
                <a16:creationId xmlns:a16="http://schemas.microsoft.com/office/drawing/2014/main" id="{A76E4A51-0F86-F74D-92E5-1F49FC4002A3}"/>
              </a:ext>
            </a:extLst>
          </p:cNvPr>
          <p:cNvPicPr>
            <a:picLocks noChangeAspect="1"/>
          </p:cNvPicPr>
          <p:nvPr/>
        </p:nvPicPr>
        <p:blipFill>
          <a:blip r:embed="rId3"/>
          <a:srcRect/>
          <a:stretch/>
        </p:blipFill>
        <p:spPr>
          <a:xfrm>
            <a:off x="6912848" y="1796819"/>
            <a:ext cx="3429000" cy="3429000"/>
          </a:xfrm>
          <a:prstGeom prst="ellipse">
            <a:avLst/>
          </a:prstGeom>
        </p:spPr>
      </p:pic>
      <p:sp>
        <p:nvSpPr>
          <p:cNvPr id="9" name="Oval 8">
            <a:extLst>
              <a:ext uri="{FF2B5EF4-FFF2-40B4-BE49-F238E27FC236}">
                <a16:creationId xmlns:a16="http://schemas.microsoft.com/office/drawing/2014/main" id="{1726E371-4FED-F1AB-4F55-2DE5E6D1BB86}"/>
              </a:ext>
              <a:ext uri="{C183D7F6-B498-43B3-948B-1728B52AA6E4}">
                <adec:decorative xmlns:adec="http://schemas.microsoft.com/office/drawing/2017/decorative" val="1"/>
              </a:ext>
            </a:extLst>
          </p:cNvPr>
          <p:cNvSpPr/>
          <p:nvPr/>
        </p:nvSpPr>
        <p:spPr>
          <a:xfrm>
            <a:off x="6761313" y="1645056"/>
            <a:ext cx="3732069" cy="3732525"/>
          </a:xfrm>
          <a:prstGeom prst="ellipse">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507C35E-F856-A436-DCB2-0FBA9479CADF}"/>
              </a:ext>
            </a:extLst>
          </p:cNvPr>
          <p:cNvSpPr txBox="1"/>
          <p:nvPr/>
        </p:nvSpPr>
        <p:spPr>
          <a:xfrm>
            <a:off x="2308603" y="5589966"/>
            <a:ext cx="2512094" cy="553998"/>
          </a:xfrm>
          <a:prstGeom prst="rect">
            <a:avLst/>
          </a:prstGeom>
          <a:noFill/>
        </p:spPr>
        <p:txBody>
          <a:bodyPr wrap="square" rtlCol="0">
            <a:spAutoFit/>
          </a:bodyPr>
          <a:lstStyle/>
          <a:p>
            <a:pPr algn="ctr"/>
            <a:r>
              <a:rPr lang="en-US" sz="3000" dirty="0" err="1">
                <a:solidFill>
                  <a:schemeClr val="accent2"/>
                </a:solidFill>
                <a:latin typeface="Avenir Next Demi Bold" panose="020B0503020202020204" pitchFamily="34" charset="0"/>
              </a:rPr>
              <a:t>Rongwu</a:t>
            </a:r>
            <a:r>
              <a:rPr lang="en-US" sz="3000" dirty="0">
                <a:solidFill>
                  <a:schemeClr val="accent2"/>
                </a:solidFill>
                <a:latin typeface="Avenir Next Demi Bold" panose="020B0503020202020204" pitchFamily="34" charset="0"/>
              </a:rPr>
              <a:t> Xu</a:t>
            </a:r>
          </a:p>
        </p:txBody>
      </p:sp>
      <p:sp>
        <p:nvSpPr>
          <p:cNvPr id="12" name="TextBox 11">
            <a:extLst>
              <a:ext uri="{FF2B5EF4-FFF2-40B4-BE49-F238E27FC236}">
                <a16:creationId xmlns:a16="http://schemas.microsoft.com/office/drawing/2014/main" id="{FE98D63E-CFE9-7E65-A7FE-DC3F34D5C01F}"/>
              </a:ext>
            </a:extLst>
          </p:cNvPr>
          <p:cNvSpPr txBox="1"/>
          <p:nvPr/>
        </p:nvSpPr>
        <p:spPr>
          <a:xfrm>
            <a:off x="7371300" y="5589966"/>
            <a:ext cx="2512094" cy="553998"/>
          </a:xfrm>
          <a:prstGeom prst="rect">
            <a:avLst/>
          </a:prstGeom>
          <a:noFill/>
        </p:spPr>
        <p:txBody>
          <a:bodyPr wrap="square" rtlCol="0">
            <a:spAutoFit/>
          </a:bodyPr>
          <a:lstStyle/>
          <a:p>
            <a:pPr algn="ctr"/>
            <a:r>
              <a:rPr lang="en-US" sz="3000" dirty="0">
                <a:solidFill>
                  <a:schemeClr val="accent1"/>
                </a:solidFill>
                <a:latin typeface="Avenir Next Demi Bold" panose="020B0503020202020204" pitchFamily="34" charset="0"/>
              </a:rPr>
              <a:t>Krish Jain</a:t>
            </a:r>
          </a:p>
        </p:txBody>
      </p:sp>
    </p:spTree>
    <p:extLst>
      <p:ext uri="{BB962C8B-B14F-4D97-AF65-F5344CB8AC3E}">
        <p14:creationId xmlns:p14="http://schemas.microsoft.com/office/powerpoint/2010/main" val="431770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294C4-951D-2BA0-4389-31EA4E9064EC}"/>
              </a:ext>
            </a:extLst>
          </p:cNvPr>
          <p:cNvSpPr>
            <a:spLocks noGrp="1"/>
          </p:cNvSpPr>
          <p:nvPr>
            <p:ph type="title"/>
          </p:nvPr>
        </p:nvSpPr>
        <p:spPr/>
        <p:txBody>
          <a:bodyPr/>
          <a:lstStyle/>
          <a:p>
            <a:r>
              <a:rPr lang="en-US" dirty="0"/>
              <a:t>Getting to Know You</a:t>
            </a:r>
          </a:p>
        </p:txBody>
      </p:sp>
      <p:sp>
        <p:nvSpPr>
          <p:cNvPr id="3" name="Slide Number Placeholder 2">
            <a:extLst>
              <a:ext uri="{FF2B5EF4-FFF2-40B4-BE49-F238E27FC236}">
                <a16:creationId xmlns:a16="http://schemas.microsoft.com/office/drawing/2014/main" id="{F833C151-06EE-D300-0FA9-E2D9ED5EE752}"/>
              </a:ext>
            </a:extLst>
          </p:cNvPr>
          <p:cNvSpPr>
            <a:spLocks noGrp="1"/>
          </p:cNvSpPr>
          <p:nvPr>
            <p:ph type="sldNum" sz="quarter" idx="12"/>
          </p:nvPr>
        </p:nvSpPr>
        <p:spPr/>
        <p:txBody>
          <a:bodyPr/>
          <a:lstStyle/>
          <a:p>
            <a:fld id="{0C6CD854-DD62-6C4B-87F1-66B34D688D3F}" type="slidenum">
              <a:rPr lang="en-US" smtClean="0"/>
              <a:t>5</a:t>
            </a:fld>
            <a:endParaRPr lang="en-US"/>
          </a:p>
        </p:txBody>
      </p:sp>
      <p:sp>
        <p:nvSpPr>
          <p:cNvPr id="4" name="Date Placeholder 3">
            <a:extLst>
              <a:ext uri="{FF2B5EF4-FFF2-40B4-BE49-F238E27FC236}">
                <a16:creationId xmlns:a16="http://schemas.microsoft.com/office/drawing/2014/main" id="{2BA993BD-7154-5CFC-D212-1BF45235E18D}"/>
              </a:ext>
            </a:extLst>
          </p:cNvPr>
          <p:cNvSpPr>
            <a:spLocks noGrp="1"/>
          </p:cNvSpPr>
          <p:nvPr>
            <p:ph type="dt" sz="half" idx="2"/>
          </p:nvPr>
        </p:nvSpPr>
        <p:spPr/>
        <p:txBody>
          <a:bodyPr/>
          <a:lstStyle/>
          <a:p>
            <a:r>
              <a:rPr lang="en-US"/>
              <a:t>CSE 473</a:t>
            </a:r>
            <a:endParaRPr lang="en-US" dirty="0"/>
          </a:p>
        </p:txBody>
      </p:sp>
      <p:sp>
        <p:nvSpPr>
          <p:cNvPr id="5" name="Content Placeholder 4">
            <a:extLst>
              <a:ext uri="{FF2B5EF4-FFF2-40B4-BE49-F238E27FC236}">
                <a16:creationId xmlns:a16="http://schemas.microsoft.com/office/drawing/2014/main" id="{3F8AEC8B-6E7B-5283-5A94-0AFFA56C07AD}"/>
              </a:ext>
            </a:extLst>
          </p:cNvPr>
          <p:cNvSpPr>
            <a:spLocks noGrp="1"/>
          </p:cNvSpPr>
          <p:nvPr>
            <p:ph idx="1"/>
          </p:nvPr>
        </p:nvSpPr>
        <p:spPr/>
        <p:txBody>
          <a:bodyPr/>
          <a:lstStyle/>
          <a:p>
            <a:r>
              <a:rPr lang="en-US" dirty="0"/>
              <a:t>First, </a:t>
            </a:r>
            <a:r>
              <a:rPr lang="en-US" b="1" dirty="0">
                <a:solidFill>
                  <a:schemeClr val="accent3"/>
                </a:solidFill>
                <a:latin typeface="Avenir Next" panose="020B0503020202020204" pitchFamily="34" charset="0"/>
              </a:rPr>
              <a:t>introduce yourself </a:t>
            </a:r>
            <a:r>
              <a:rPr lang="en-US" dirty="0"/>
              <a:t>to your neighbor and talk about:</a:t>
            </a:r>
          </a:p>
          <a:p>
            <a:pPr lvl="1"/>
            <a:r>
              <a:rPr lang="en-US" dirty="0"/>
              <a:t>Why you’re taking CSE 473</a:t>
            </a:r>
          </a:p>
          <a:p>
            <a:pPr lvl="1"/>
            <a:r>
              <a:rPr lang="en-US" dirty="0"/>
              <a:t>Your </a:t>
            </a:r>
            <a:r>
              <a:rPr lang="en-US" dirty="0">
                <a:latin typeface="+mj-lt"/>
              </a:rPr>
              <a:t>experiences</a:t>
            </a:r>
            <a:r>
              <a:rPr lang="en-US" dirty="0"/>
              <a:t> with and </a:t>
            </a:r>
            <a:r>
              <a:rPr lang="en-US" dirty="0">
                <a:latin typeface="+mj-lt"/>
              </a:rPr>
              <a:t>attitudes</a:t>
            </a:r>
            <a:r>
              <a:rPr lang="en-US" dirty="0"/>
              <a:t> towards AI</a:t>
            </a:r>
          </a:p>
          <a:p>
            <a:pPr marL="457200" lvl="1" indent="0">
              <a:buNone/>
            </a:pPr>
            <a:endParaRPr lang="en-US" dirty="0"/>
          </a:p>
          <a:p>
            <a:r>
              <a:rPr lang="en-US" dirty="0"/>
              <a:t>Then, fill out the </a:t>
            </a:r>
            <a:r>
              <a:rPr lang="en-US" b="1" dirty="0">
                <a:solidFill>
                  <a:schemeClr val="accent4"/>
                </a:solidFill>
                <a:latin typeface="Avenir Next" panose="020B0503020202020204" pitchFamily="34" charset="0"/>
              </a:rPr>
              <a:t>course welcome survey</a:t>
            </a:r>
            <a:endParaRPr lang="en-US" dirty="0">
              <a:solidFill>
                <a:schemeClr val="accent4"/>
              </a:solidFill>
            </a:endParaRPr>
          </a:p>
          <a:p>
            <a:pPr lvl="1"/>
            <a:r>
              <a:rPr lang="en-US" dirty="0" err="1"/>
              <a:t>Gradescope</a:t>
            </a:r>
            <a:r>
              <a:rPr lang="en-US" dirty="0"/>
              <a:t>: </a:t>
            </a:r>
            <a:r>
              <a:rPr lang="en-US" dirty="0">
                <a:hlinkClick r:id="rId2"/>
              </a:rPr>
              <a:t>Practice Problems: Lecture 1</a:t>
            </a:r>
            <a:r>
              <a:rPr lang="en-US" dirty="0"/>
              <a:t> (counts as the practice problem for Lecture 1)</a:t>
            </a:r>
          </a:p>
          <a:p>
            <a:pPr lvl="1"/>
            <a:r>
              <a:rPr lang="en-US" dirty="0">
                <a:latin typeface="+mj-lt"/>
              </a:rPr>
              <a:t>Part 1: About You </a:t>
            </a:r>
            <a:r>
              <a:rPr lang="en-US" dirty="0"/>
              <a:t>(non-anonymized)</a:t>
            </a:r>
          </a:p>
          <a:p>
            <a:pPr lvl="1"/>
            <a:r>
              <a:rPr lang="en-US" dirty="0">
                <a:latin typeface="+mj-lt"/>
              </a:rPr>
              <a:t>Part 2: AI + You </a:t>
            </a:r>
            <a:r>
              <a:rPr lang="en-US" dirty="0"/>
              <a:t>(anonymized)</a:t>
            </a:r>
          </a:p>
        </p:txBody>
      </p:sp>
    </p:spTree>
    <p:extLst>
      <p:ext uri="{BB962C8B-B14F-4D97-AF65-F5344CB8AC3E}">
        <p14:creationId xmlns:p14="http://schemas.microsoft.com/office/powerpoint/2010/main" val="146590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96450F-885A-AF46-ECC4-7109583CBBBA}"/>
              </a:ext>
            </a:extLst>
          </p:cNvPr>
          <p:cNvSpPr>
            <a:spLocks noGrp="1"/>
          </p:cNvSpPr>
          <p:nvPr>
            <p:ph type="title"/>
          </p:nvPr>
        </p:nvSpPr>
        <p:spPr/>
        <p:txBody>
          <a:bodyPr/>
          <a:lstStyle/>
          <a:p>
            <a:r>
              <a:rPr lang="en-US" dirty="0"/>
              <a:t>What is Artificial Intelligence?</a:t>
            </a:r>
          </a:p>
        </p:txBody>
      </p:sp>
      <p:sp>
        <p:nvSpPr>
          <p:cNvPr id="4" name="Date Placeholder 3">
            <a:extLst>
              <a:ext uri="{FF2B5EF4-FFF2-40B4-BE49-F238E27FC236}">
                <a16:creationId xmlns:a16="http://schemas.microsoft.com/office/drawing/2014/main" id="{1B26E15C-0F92-8DBF-C183-56D4B57A1573}"/>
              </a:ext>
            </a:extLst>
          </p:cNvPr>
          <p:cNvSpPr>
            <a:spLocks noGrp="1"/>
          </p:cNvSpPr>
          <p:nvPr>
            <p:ph type="dt" sz="half" idx="2"/>
          </p:nvPr>
        </p:nvSpPr>
        <p:spPr/>
        <p:txBody>
          <a:bodyPr/>
          <a:lstStyle/>
          <a:p>
            <a:r>
              <a:rPr lang="en-US"/>
              <a:t>CSE 473</a:t>
            </a:r>
            <a:endParaRPr lang="en-US" dirty="0"/>
          </a:p>
        </p:txBody>
      </p:sp>
      <p:sp>
        <p:nvSpPr>
          <p:cNvPr id="5" name="Slide Number Placeholder 4">
            <a:extLst>
              <a:ext uri="{FF2B5EF4-FFF2-40B4-BE49-F238E27FC236}">
                <a16:creationId xmlns:a16="http://schemas.microsoft.com/office/drawing/2014/main" id="{4A5349A1-A34E-2FEF-B1F0-CA8729F4AB14}"/>
              </a:ext>
            </a:extLst>
          </p:cNvPr>
          <p:cNvSpPr>
            <a:spLocks noGrp="1"/>
          </p:cNvSpPr>
          <p:nvPr>
            <p:ph type="sldNum" sz="quarter" idx="12"/>
          </p:nvPr>
        </p:nvSpPr>
        <p:spPr/>
        <p:txBody>
          <a:bodyPr/>
          <a:lstStyle/>
          <a:p>
            <a:fld id="{0C6CD854-DD62-6C4B-87F1-66B34D688D3F}" type="slidenum">
              <a:rPr lang="en-US" smtClean="0"/>
              <a:t>6</a:t>
            </a:fld>
            <a:endParaRPr lang="en-US"/>
          </a:p>
        </p:txBody>
      </p:sp>
    </p:spTree>
    <p:extLst>
      <p:ext uri="{BB962C8B-B14F-4D97-AF65-F5344CB8AC3E}">
        <p14:creationId xmlns:p14="http://schemas.microsoft.com/office/powerpoint/2010/main" val="163856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2C9356-B552-1B32-F133-C88237316E85}"/>
              </a:ext>
            </a:extLst>
          </p:cNvPr>
          <p:cNvSpPr>
            <a:spLocks noGrp="1"/>
          </p:cNvSpPr>
          <p:nvPr>
            <p:ph type="title"/>
          </p:nvPr>
        </p:nvSpPr>
        <p:spPr/>
        <p:txBody>
          <a:bodyPr/>
          <a:lstStyle/>
          <a:p>
            <a:r>
              <a:rPr lang="en-US" dirty="0"/>
              <a:t>Conceptions of Intelligence</a:t>
            </a:r>
          </a:p>
        </p:txBody>
      </p:sp>
      <p:sp>
        <p:nvSpPr>
          <p:cNvPr id="6" name="Content Placeholder 5">
            <a:extLst>
              <a:ext uri="{FF2B5EF4-FFF2-40B4-BE49-F238E27FC236}">
                <a16:creationId xmlns:a16="http://schemas.microsoft.com/office/drawing/2014/main" id="{1E38F668-9F2C-C293-BD1D-1D795722B211}"/>
              </a:ext>
            </a:extLst>
          </p:cNvPr>
          <p:cNvSpPr>
            <a:spLocks noGrp="1"/>
          </p:cNvSpPr>
          <p:nvPr>
            <p:ph idx="1"/>
          </p:nvPr>
        </p:nvSpPr>
        <p:spPr>
          <a:xfrm>
            <a:off x="497158" y="1590261"/>
            <a:ext cx="7742833" cy="4606139"/>
          </a:xfrm>
        </p:spPr>
        <p:txBody>
          <a:bodyPr/>
          <a:lstStyle/>
          <a:p>
            <a:r>
              <a:rPr lang="en-US" i="1" dirty="0"/>
              <a:t>What does it mean for X to be </a:t>
            </a:r>
            <a:r>
              <a:rPr lang="en-US" b="1" i="1" dirty="0">
                <a:solidFill>
                  <a:schemeClr val="accent2"/>
                </a:solidFill>
                <a:latin typeface="Avenir Next" panose="020B0503020202020204" pitchFamily="34" charset="0"/>
              </a:rPr>
              <a:t>intelligent</a:t>
            </a:r>
            <a:r>
              <a:rPr lang="en-US" i="1" dirty="0"/>
              <a:t>?</a:t>
            </a:r>
            <a:endParaRPr lang="en-US" dirty="0"/>
          </a:p>
          <a:p>
            <a:pPr lvl="1"/>
            <a:r>
              <a:rPr lang="en-US" dirty="0">
                <a:latin typeface="+mj-lt"/>
              </a:rPr>
              <a:t>Philosophy</a:t>
            </a:r>
            <a:r>
              <a:rPr lang="en-US" dirty="0"/>
              <a:t> (what constitutes knowledge?)</a:t>
            </a:r>
          </a:p>
          <a:p>
            <a:pPr lvl="1"/>
            <a:r>
              <a:rPr lang="en-US" dirty="0">
                <a:latin typeface="+mj-lt"/>
              </a:rPr>
              <a:t>Neuroscience</a:t>
            </a:r>
            <a:r>
              <a:rPr lang="en-US" dirty="0"/>
              <a:t>, </a:t>
            </a:r>
            <a:r>
              <a:rPr lang="en-US" dirty="0">
                <a:latin typeface="+mj-lt"/>
              </a:rPr>
              <a:t>Biology</a:t>
            </a:r>
            <a:r>
              <a:rPr lang="en-US" dirty="0"/>
              <a:t> (how do brains process information?)</a:t>
            </a:r>
          </a:p>
          <a:p>
            <a:pPr lvl="1"/>
            <a:r>
              <a:rPr lang="en-US" dirty="0">
                <a:latin typeface="+mj-lt"/>
              </a:rPr>
              <a:t>Economics</a:t>
            </a:r>
            <a:r>
              <a:rPr lang="en-US" dirty="0"/>
              <a:t> (do intelligent agents act rationally?)</a:t>
            </a:r>
          </a:p>
          <a:p>
            <a:pPr lvl="1"/>
            <a:r>
              <a:rPr lang="en-US" dirty="0">
                <a:latin typeface="+mj-lt"/>
              </a:rPr>
              <a:t>Psychology</a:t>
            </a:r>
            <a:r>
              <a:rPr lang="en-US" dirty="0"/>
              <a:t>, </a:t>
            </a:r>
            <a:r>
              <a:rPr lang="en-US" dirty="0">
                <a:latin typeface="+mj-lt"/>
              </a:rPr>
              <a:t>Sociology</a:t>
            </a:r>
            <a:r>
              <a:rPr lang="en-US" dirty="0"/>
              <a:t> (how do agents learn and interact?)</a:t>
            </a:r>
          </a:p>
          <a:p>
            <a:pPr lvl="1"/>
            <a:r>
              <a:rPr lang="en-US" dirty="0">
                <a:latin typeface="+mj-lt"/>
              </a:rPr>
              <a:t>Linguistics</a:t>
            </a:r>
            <a:r>
              <a:rPr lang="en-US" dirty="0"/>
              <a:t> (how do agents communicate?)</a:t>
            </a:r>
          </a:p>
          <a:p>
            <a:pPr lvl="1"/>
            <a:r>
              <a:rPr lang="en-US" dirty="0">
                <a:latin typeface="+mj-lt"/>
              </a:rPr>
              <a:t>Mathematics</a:t>
            </a:r>
            <a:r>
              <a:rPr lang="en-US" dirty="0"/>
              <a:t>, </a:t>
            </a:r>
            <a:r>
              <a:rPr lang="en-US" dirty="0">
                <a:latin typeface="+mj-lt"/>
              </a:rPr>
              <a:t>Computer Science </a:t>
            </a:r>
            <a:r>
              <a:rPr lang="en-US" dirty="0"/>
              <a:t>(how to represent information?)</a:t>
            </a:r>
          </a:p>
          <a:p>
            <a:pPr marL="457200" lvl="1" indent="0">
              <a:buNone/>
            </a:pPr>
            <a:endParaRPr lang="en-US" dirty="0"/>
          </a:p>
          <a:p>
            <a:r>
              <a:rPr lang="en-US" i="1" dirty="0"/>
              <a:t>So how should we define </a:t>
            </a:r>
            <a:r>
              <a:rPr lang="en-US" b="1" i="1" dirty="0">
                <a:solidFill>
                  <a:schemeClr val="accent1"/>
                </a:solidFill>
                <a:latin typeface="Avenir Next" panose="020B0503020202020204" pitchFamily="34" charset="0"/>
              </a:rPr>
              <a:t>artificial intelligence</a:t>
            </a:r>
            <a:r>
              <a:rPr lang="en-US" i="1" dirty="0"/>
              <a:t>?</a:t>
            </a:r>
          </a:p>
        </p:txBody>
      </p:sp>
      <p:sp>
        <p:nvSpPr>
          <p:cNvPr id="3" name="Date Placeholder 2">
            <a:extLst>
              <a:ext uri="{FF2B5EF4-FFF2-40B4-BE49-F238E27FC236}">
                <a16:creationId xmlns:a16="http://schemas.microsoft.com/office/drawing/2014/main" id="{6CE26102-DBFA-5550-4B61-48D96FF11787}"/>
              </a:ext>
            </a:extLst>
          </p:cNvPr>
          <p:cNvSpPr>
            <a:spLocks noGrp="1"/>
          </p:cNvSpPr>
          <p:nvPr>
            <p:ph type="dt" sz="half" idx="2"/>
          </p:nvPr>
        </p:nvSpPr>
        <p:spPr/>
        <p:txBody>
          <a:bodyPr/>
          <a:lstStyle/>
          <a:p>
            <a:r>
              <a:rPr lang="en-US"/>
              <a:t>CSE 473</a:t>
            </a:r>
            <a:endParaRPr lang="en-US" dirty="0"/>
          </a:p>
        </p:txBody>
      </p:sp>
      <p:sp>
        <p:nvSpPr>
          <p:cNvPr id="4" name="Slide Number Placeholder 3">
            <a:extLst>
              <a:ext uri="{FF2B5EF4-FFF2-40B4-BE49-F238E27FC236}">
                <a16:creationId xmlns:a16="http://schemas.microsoft.com/office/drawing/2014/main" id="{06733CDC-2AC6-D245-0B55-5F8BC0009DFD}"/>
              </a:ext>
            </a:extLst>
          </p:cNvPr>
          <p:cNvSpPr>
            <a:spLocks noGrp="1"/>
          </p:cNvSpPr>
          <p:nvPr>
            <p:ph type="sldNum" sz="quarter" idx="12"/>
          </p:nvPr>
        </p:nvSpPr>
        <p:spPr/>
        <p:txBody>
          <a:bodyPr/>
          <a:lstStyle/>
          <a:p>
            <a:fld id="{0C6CD854-DD62-6C4B-87F1-66B34D688D3F}" type="slidenum">
              <a:rPr lang="en-US" smtClean="0"/>
              <a:t>7</a:t>
            </a:fld>
            <a:endParaRPr lang="en-US"/>
          </a:p>
        </p:txBody>
      </p:sp>
      <p:pic>
        <p:nvPicPr>
          <p:cNvPr id="7" name="Google Shape;187;p10" descr="An illustration of a dark-skinned boy with black hair playing with a toy robot. A thought bubble appears above the boy’s head showing a more detailed robot saying “cogito ergo sum”.">
            <a:extLst>
              <a:ext uri="{FF2B5EF4-FFF2-40B4-BE49-F238E27FC236}">
                <a16:creationId xmlns:a16="http://schemas.microsoft.com/office/drawing/2014/main" id="{DF97A829-519F-812E-3CF4-08ADCB0A4ABE}"/>
              </a:ext>
            </a:extLst>
          </p:cNvPr>
          <p:cNvPicPr preferRelativeResize="0">
            <a:picLocks noChangeAspect="1"/>
          </p:cNvPicPr>
          <p:nvPr/>
        </p:nvPicPr>
        <p:blipFill rotWithShape="1">
          <a:blip r:embed="rId2">
            <a:alphaModFix/>
          </a:blip>
          <a:srcRect/>
          <a:stretch/>
        </p:blipFill>
        <p:spPr>
          <a:xfrm>
            <a:off x="8609077" y="1431831"/>
            <a:ext cx="2962273" cy="4118434"/>
          </a:xfrm>
          <a:prstGeom prst="rect">
            <a:avLst/>
          </a:prstGeom>
          <a:noFill/>
          <a:ln>
            <a:noFill/>
          </a:ln>
        </p:spPr>
      </p:pic>
    </p:spTree>
    <p:extLst>
      <p:ext uri="{BB962C8B-B14F-4D97-AF65-F5344CB8AC3E}">
        <p14:creationId xmlns:p14="http://schemas.microsoft.com/office/powerpoint/2010/main" val="30166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C60F2C-55E1-66F8-0D07-A6C5AF22F679}"/>
              </a:ext>
            </a:extLst>
          </p:cNvPr>
          <p:cNvSpPr>
            <a:spLocks noGrp="1"/>
          </p:cNvSpPr>
          <p:nvPr>
            <p:ph type="title"/>
          </p:nvPr>
        </p:nvSpPr>
        <p:spPr/>
        <p:txBody>
          <a:bodyPr/>
          <a:lstStyle/>
          <a:p>
            <a:r>
              <a:rPr lang="en-US" dirty="0"/>
              <a:t>Artificial Intelligence?</a:t>
            </a:r>
          </a:p>
        </p:txBody>
      </p:sp>
      <p:sp>
        <p:nvSpPr>
          <p:cNvPr id="3" name="Date Placeholder 2">
            <a:extLst>
              <a:ext uri="{FF2B5EF4-FFF2-40B4-BE49-F238E27FC236}">
                <a16:creationId xmlns:a16="http://schemas.microsoft.com/office/drawing/2014/main" id="{418E0B03-308F-314E-2FC9-3B363998278B}"/>
              </a:ext>
            </a:extLst>
          </p:cNvPr>
          <p:cNvSpPr>
            <a:spLocks noGrp="1"/>
          </p:cNvSpPr>
          <p:nvPr>
            <p:ph type="dt" sz="half" idx="2"/>
          </p:nvPr>
        </p:nvSpPr>
        <p:spPr/>
        <p:txBody>
          <a:bodyPr/>
          <a:lstStyle/>
          <a:p>
            <a:r>
              <a:rPr lang="en-US"/>
              <a:t>CSE 473</a:t>
            </a:r>
            <a:endParaRPr lang="en-US" dirty="0"/>
          </a:p>
        </p:txBody>
      </p:sp>
      <p:sp>
        <p:nvSpPr>
          <p:cNvPr id="4" name="Slide Number Placeholder 3">
            <a:extLst>
              <a:ext uri="{FF2B5EF4-FFF2-40B4-BE49-F238E27FC236}">
                <a16:creationId xmlns:a16="http://schemas.microsoft.com/office/drawing/2014/main" id="{FFBA75A4-8AA5-8F0A-617C-532499B55B81}"/>
              </a:ext>
            </a:extLst>
          </p:cNvPr>
          <p:cNvSpPr>
            <a:spLocks noGrp="1"/>
          </p:cNvSpPr>
          <p:nvPr>
            <p:ph type="sldNum" sz="quarter" idx="12"/>
          </p:nvPr>
        </p:nvSpPr>
        <p:spPr/>
        <p:txBody>
          <a:bodyPr/>
          <a:lstStyle/>
          <a:p>
            <a:fld id="{0C6CD854-DD62-6C4B-87F1-66B34D688D3F}" type="slidenum">
              <a:rPr lang="en-US" smtClean="0"/>
              <a:t>8</a:t>
            </a:fld>
            <a:endParaRPr lang="en-US"/>
          </a:p>
        </p:txBody>
      </p:sp>
      <p:pic>
        <p:nvPicPr>
          <p:cNvPr id="7" name="Picture 6" descr="The Mechanical Turk: AI Marvel or Parlor Trick? | Britannica">
            <a:extLst>
              <a:ext uri="{FF2B5EF4-FFF2-40B4-BE49-F238E27FC236}">
                <a16:creationId xmlns:a16="http://schemas.microsoft.com/office/drawing/2014/main" id="{96163B2D-0B09-A02D-BABF-93F1018460F2}"/>
              </a:ext>
            </a:extLst>
          </p:cNvPr>
          <p:cNvPicPr>
            <a:picLocks noChangeAspect="1"/>
          </p:cNvPicPr>
          <p:nvPr/>
        </p:nvPicPr>
        <p:blipFill>
          <a:blip r:embed="rId2"/>
          <a:srcRect l="11990" r="23185" b="24885"/>
          <a:stretch>
            <a:fillRect/>
          </a:stretch>
        </p:blipFill>
        <p:spPr>
          <a:xfrm>
            <a:off x="8751253" y="1951931"/>
            <a:ext cx="3142617" cy="2954137"/>
          </a:xfrm>
          <a:prstGeom prst="rect">
            <a:avLst/>
          </a:prstGeom>
        </p:spPr>
      </p:pic>
      <p:pic>
        <p:nvPicPr>
          <p:cNvPr id="8" name="Picture 7" descr="A replica interface of the ELIZA chatbot. The title reads “Welcome to ELIZA. Eliza is a mock ROgerian psychotherapist.” The example interaction with ELIZA begins:&#10;ELIZA: “Is something troubling you?”&#10;YOU: “Men are all alike.”&#10;ELIZA: “What is the connection, do you suppose?”">
            <a:extLst>
              <a:ext uri="{FF2B5EF4-FFF2-40B4-BE49-F238E27FC236}">
                <a16:creationId xmlns:a16="http://schemas.microsoft.com/office/drawing/2014/main" id="{4681A32E-C9F1-0CD7-2351-A4DD0AC18979}"/>
              </a:ext>
            </a:extLst>
          </p:cNvPr>
          <p:cNvPicPr>
            <a:picLocks noChangeAspect="1"/>
          </p:cNvPicPr>
          <p:nvPr/>
        </p:nvPicPr>
        <p:blipFill>
          <a:blip r:embed="rId3"/>
          <a:srcRect r="9309"/>
          <a:stretch>
            <a:fillRect/>
          </a:stretch>
        </p:blipFill>
        <p:spPr>
          <a:xfrm>
            <a:off x="4261469" y="1951932"/>
            <a:ext cx="4131494" cy="2954137"/>
          </a:xfrm>
          <a:prstGeom prst="rect">
            <a:avLst/>
          </a:prstGeom>
        </p:spPr>
      </p:pic>
      <p:pic>
        <p:nvPicPr>
          <p:cNvPr id="10" name="Picture 9" descr="A figure from the AlexNet paper showing the neural network classifications of a variety of images, from container ships to leopards to mushrooms.">
            <a:extLst>
              <a:ext uri="{FF2B5EF4-FFF2-40B4-BE49-F238E27FC236}">
                <a16:creationId xmlns:a16="http://schemas.microsoft.com/office/drawing/2014/main" id="{E4F534F5-4DC4-DD3C-C955-7758822E2E59}"/>
              </a:ext>
            </a:extLst>
          </p:cNvPr>
          <p:cNvPicPr>
            <a:picLocks noChangeAspect="1"/>
          </p:cNvPicPr>
          <p:nvPr/>
        </p:nvPicPr>
        <p:blipFill>
          <a:blip r:embed="rId4"/>
          <a:stretch>
            <a:fillRect/>
          </a:stretch>
        </p:blipFill>
        <p:spPr>
          <a:xfrm>
            <a:off x="298130" y="1951931"/>
            <a:ext cx="3605049" cy="2954137"/>
          </a:xfrm>
          <a:prstGeom prst="rect">
            <a:avLst/>
          </a:prstGeom>
        </p:spPr>
      </p:pic>
      <p:sp>
        <p:nvSpPr>
          <p:cNvPr id="12" name="TextBox 11">
            <a:extLst>
              <a:ext uri="{FF2B5EF4-FFF2-40B4-BE49-F238E27FC236}">
                <a16:creationId xmlns:a16="http://schemas.microsoft.com/office/drawing/2014/main" id="{9D257961-7FA3-27A5-BA7B-E180DB8428F3}"/>
              </a:ext>
            </a:extLst>
          </p:cNvPr>
          <p:cNvSpPr txBox="1"/>
          <p:nvPr/>
        </p:nvSpPr>
        <p:spPr>
          <a:xfrm>
            <a:off x="687490" y="5017740"/>
            <a:ext cx="2826327" cy="276999"/>
          </a:xfrm>
          <a:prstGeom prst="rect">
            <a:avLst/>
          </a:prstGeom>
          <a:noFill/>
        </p:spPr>
        <p:txBody>
          <a:bodyPr wrap="square" rtlCol="0">
            <a:spAutoFit/>
          </a:bodyPr>
          <a:lstStyle/>
          <a:p>
            <a:pPr algn="ctr"/>
            <a:r>
              <a:rPr lang="en-US" sz="1200" dirty="0" err="1">
                <a:hlinkClick r:id="rId5"/>
              </a:rPr>
              <a:t>AlexNet</a:t>
            </a:r>
            <a:r>
              <a:rPr lang="en-US" sz="1200" dirty="0"/>
              <a:t> </a:t>
            </a:r>
            <a:r>
              <a:rPr lang="en-US" sz="1200" dirty="0">
                <a:solidFill>
                  <a:schemeClr val="bg2"/>
                </a:solidFill>
              </a:rPr>
              <a:t>Image Classification (2012)</a:t>
            </a:r>
          </a:p>
        </p:txBody>
      </p:sp>
      <p:sp>
        <p:nvSpPr>
          <p:cNvPr id="13" name="TextBox 12">
            <a:extLst>
              <a:ext uri="{FF2B5EF4-FFF2-40B4-BE49-F238E27FC236}">
                <a16:creationId xmlns:a16="http://schemas.microsoft.com/office/drawing/2014/main" id="{82D48912-ECC0-F467-96FE-903469538909}"/>
              </a:ext>
            </a:extLst>
          </p:cNvPr>
          <p:cNvSpPr txBox="1"/>
          <p:nvPr/>
        </p:nvSpPr>
        <p:spPr>
          <a:xfrm>
            <a:off x="4914052" y="5017739"/>
            <a:ext cx="2826327" cy="276999"/>
          </a:xfrm>
          <a:prstGeom prst="rect">
            <a:avLst/>
          </a:prstGeom>
          <a:noFill/>
        </p:spPr>
        <p:txBody>
          <a:bodyPr wrap="square" rtlCol="0">
            <a:spAutoFit/>
          </a:bodyPr>
          <a:lstStyle/>
          <a:p>
            <a:pPr algn="ctr"/>
            <a:r>
              <a:rPr lang="en-US" sz="1200" dirty="0">
                <a:solidFill>
                  <a:schemeClr val="bg2"/>
                </a:solidFill>
                <a:hlinkClick r:id="rId6"/>
              </a:rPr>
              <a:t>ELIZA</a:t>
            </a:r>
            <a:r>
              <a:rPr lang="en-US" sz="1200" dirty="0">
                <a:solidFill>
                  <a:schemeClr val="bg2"/>
                </a:solidFill>
              </a:rPr>
              <a:t> Chatbot (1966)</a:t>
            </a:r>
          </a:p>
        </p:txBody>
      </p:sp>
      <p:sp>
        <p:nvSpPr>
          <p:cNvPr id="14" name="TextBox 13">
            <a:extLst>
              <a:ext uri="{FF2B5EF4-FFF2-40B4-BE49-F238E27FC236}">
                <a16:creationId xmlns:a16="http://schemas.microsoft.com/office/drawing/2014/main" id="{4A719CD9-F294-FA74-6E1D-39EFAE98020D}"/>
              </a:ext>
            </a:extLst>
          </p:cNvPr>
          <p:cNvSpPr txBox="1"/>
          <p:nvPr/>
        </p:nvSpPr>
        <p:spPr>
          <a:xfrm>
            <a:off x="8830325" y="5017739"/>
            <a:ext cx="2984471" cy="276999"/>
          </a:xfrm>
          <a:prstGeom prst="rect">
            <a:avLst/>
          </a:prstGeom>
          <a:noFill/>
        </p:spPr>
        <p:txBody>
          <a:bodyPr wrap="square" rtlCol="0">
            <a:spAutoFit/>
          </a:bodyPr>
          <a:lstStyle/>
          <a:p>
            <a:pPr algn="ctr"/>
            <a:r>
              <a:rPr lang="en-US" sz="1200" dirty="0">
                <a:solidFill>
                  <a:schemeClr val="bg2"/>
                </a:solidFill>
              </a:rPr>
              <a:t>“</a:t>
            </a:r>
            <a:r>
              <a:rPr lang="en-US" sz="1200" dirty="0">
                <a:solidFill>
                  <a:schemeClr val="bg2"/>
                </a:solidFill>
                <a:hlinkClick r:id="rId7"/>
              </a:rPr>
              <a:t>Mechanical Turk</a:t>
            </a:r>
            <a:r>
              <a:rPr lang="en-US" sz="1200" dirty="0">
                <a:solidFill>
                  <a:schemeClr val="bg2"/>
                </a:solidFill>
              </a:rPr>
              <a:t>” Chess Player (1770)</a:t>
            </a:r>
          </a:p>
        </p:txBody>
      </p:sp>
    </p:spTree>
    <p:extLst>
      <p:ext uri="{BB962C8B-B14F-4D97-AF65-F5344CB8AC3E}">
        <p14:creationId xmlns:p14="http://schemas.microsoft.com/office/powerpoint/2010/main" val="274818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4A87-ED84-DD56-30C7-EAB1A700C8F8}"/>
              </a:ext>
            </a:extLst>
          </p:cNvPr>
          <p:cNvSpPr>
            <a:spLocks noGrp="1"/>
          </p:cNvSpPr>
          <p:nvPr>
            <p:ph type="title"/>
          </p:nvPr>
        </p:nvSpPr>
        <p:spPr/>
        <p:txBody>
          <a:bodyPr/>
          <a:lstStyle/>
          <a:p>
            <a:r>
              <a:rPr lang="en-US" dirty="0"/>
              <a:t>1956: The Birth of “Artificial Intelligence”</a:t>
            </a:r>
          </a:p>
        </p:txBody>
      </p:sp>
      <p:sp>
        <p:nvSpPr>
          <p:cNvPr id="3" name="Date Placeholder 2">
            <a:extLst>
              <a:ext uri="{FF2B5EF4-FFF2-40B4-BE49-F238E27FC236}">
                <a16:creationId xmlns:a16="http://schemas.microsoft.com/office/drawing/2014/main" id="{206B0CCA-8DC2-7BF3-E70B-24CDA98349FE}"/>
              </a:ext>
            </a:extLst>
          </p:cNvPr>
          <p:cNvSpPr>
            <a:spLocks noGrp="1"/>
          </p:cNvSpPr>
          <p:nvPr>
            <p:ph type="dt" sz="half" idx="2"/>
          </p:nvPr>
        </p:nvSpPr>
        <p:spPr/>
        <p:txBody>
          <a:bodyPr/>
          <a:lstStyle/>
          <a:p>
            <a:r>
              <a:rPr lang="en-US"/>
              <a:t>CSE 473</a:t>
            </a:r>
            <a:endParaRPr lang="en-US" dirty="0"/>
          </a:p>
        </p:txBody>
      </p:sp>
      <p:sp>
        <p:nvSpPr>
          <p:cNvPr id="4" name="Slide Number Placeholder 3">
            <a:extLst>
              <a:ext uri="{FF2B5EF4-FFF2-40B4-BE49-F238E27FC236}">
                <a16:creationId xmlns:a16="http://schemas.microsoft.com/office/drawing/2014/main" id="{771A0E06-27AE-C855-72FA-B73FA8CDE55F}"/>
              </a:ext>
            </a:extLst>
          </p:cNvPr>
          <p:cNvSpPr>
            <a:spLocks noGrp="1"/>
          </p:cNvSpPr>
          <p:nvPr>
            <p:ph type="sldNum" sz="quarter" idx="12"/>
          </p:nvPr>
        </p:nvSpPr>
        <p:spPr/>
        <p:txBody>
          <a:bodyPr/>
          <a:lstStyle/>
          <a:p>
            <a:fld id="{0C6CD854-DD62-6C4B-87F1-66B34D688D3F}" type="slidenum">
              <a:rPr lang="en-US" smtClean="0"/>
              <a:t>9</a:t>
            </a:fld>
            <a:endParaRPr lang="en-US" dirty="0"/>
          </a:p>
        </p:txBody>
      </p:sp>
      <p:sp>
        <p:nvSpPr>
          <p:cNvPr id="5" name="TextBox 4">
            <a:extLst>
              <a:ext uri="{FF2B5EF4-FFF2-40B4-BE49-F238E27FC236}">
                <a16:creationId xmlns:a16="http://schemas.microsoft.com/office/drawing/2014/main" id="{F76BE33D-569E-2421-0BE3-C6E1D900E2B5}"/>
              </a:ext>
            </a:extLst>
          </p:cNvPr>
          <p:cNvSpPr txBox="1"/>
          <p:nvPr/>
        </p:nvSpPr>
        <p:spPr>
          <a:xfrm>
            <a:off x="2542032" y="1686145"/>
            <a:ext cx="7107935" cy="2839239"/>
          </a:xfrm>
          <a:prstGeom prst="rect">
            <a:avLst/>
          </a:prstGeom>
          <a:noFill/>
        </p:spPr>
        <p:txBody>
          <a:bodyPr wrap="square" rtlCol="0">
            <a:spAutoFit/>
          </a:bodyPr>
          <a:lstStyle/>
          <a:p>
            <a:pPr>
              <a:lnSpc>
                <a:spcPct val="125000"/>
              </a:lnSpc>
            </a:pPr>
            <a:r>
              <a:rPr lang="en-US" sz="2400" dirty="0"/>
              <a:t>“An attempt will be made to find </a:t>
            </a:r>
            <a:r>
              <a:rPr lang="en-US" sz="2400" dirty="0">
                <a:latin typeface="+mj-lt"/>
              </a:rPr>
              <a:t>how to make machines use language, form abstractions and concepts, solve kinds of problems now reserved for humans</a:t>
            </a:r>
            <a:r>
              <a:rPr lang="en-US" sz="2400" dirty="0"/>
              <a:t>, and improve themselves. </a:t>
            </a:r>
          </a:p>
          <a:p>
            <a:pPr>
              <a:lnSpc>
                <a:spcPct val="125000"/>
              </a:lnSpc>
            </a:pPr>
            <a:r>
              <a:rPr lang="en-US" sz="2400" u="sng" dirty="0"/>
              <a:t>We think that a significant advance can be made if we work on it together for a summer</a:t>
            </a:r>
            <a:r>
              <a:rPr lang="en-US" sz="2400" dirty="0"/>
              <a:t>.”</a:t>
            </a:r>
          </a:p>
        </p:txBody>
      </p:sp>
      <p:sp>
        <p:nvSpPr>
          <p:cNvPr id="6" name="Rectangle 5">
            <a:extLst>
              <a:ext uri="{FF2B5EF4-FFF2-40B4-BE49-F238E27FC236}">
                <a16:creationId xmlns:a16="http://schemas.microsoft.com/office/drawing/2014/main" id="{AE6170CB-D071-7870-71D4-A5FE97B50643}"/>
              </a:ext>
              <a:ext uri="{C183D7F6-B498-43B3-948B-1728B52AA6E4}">
                <adec:decorative xmlns:adec="http://schemas.microsoft.com/office/drawing/2017/decorative" val="1"/>
              </a:ext>
            </a:extLst>
          </p:cNvPr>
          <p:cNvSpPr/>
          <p:nvPr/>
        </p:nvSpPr>
        <p:spPr>
          <a:xfrm>
            <a:off x="2279904" y="1729892"/>
            <a:ext cx="97536" cy="275174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B7C639B-B3C7-5E40-D77A-6978942DFF72}"/>
              </a:ext>
            </a:extLst>
          </p:cNvPr>
          <p:cNvSpPr txBox="1"/>
          <p:nvPr/>
        </p:nvSpPr>
        <p:spPr>
          <a:xfrm>
            <a:off x="6000506" y="4719677"/>
            <a:ext cx="3649461" cy="523220"/>
          </a:xfrm>
          <a:prstGeom prst="rect">
            <a:avLst/>
          </a:prstGeom>
          <a:noFill/>
        </p:spPr>
        <p:txBody>
          <a:bodyPr wrap="none" rtlCol="0">
            <a:spAutoFit/>
          </a:bodyPr>
          <a:lstStyle/>
          <a:p>
            <a:pPr algn="r"/>
            <a:r>
              <a:rPr lang="en-US" sz="1400" i="1" dirty="0">
                <a:solidFill>
                  <a:schemeClr val="bg2"/>
                </a:solidFill>
              </a:rPr>
              <a:t>McCarthy, </a:t>
            </a:r>
            <a:r>
              <a:rPr lang="en-US" sz="1400" i="1" dirty="0" err="1">
                <a:solidFill>
                  <a:schemeClr val="bg2"/>
                </a:solidFill>
              </a:rPr>
              <a:t>Minksy</a:t>
            </a:r>
            <a:r>
              <a:rPr lang="en-US" sz="1400" i="1" dirty="0">
                <a:solidFill>
                  <a:schemeClr val="bg2"/>
                </a:solidFill>
              </a:rPr>
              <a:t>, Rochester, and Shannon</a:t>
            </a:r>
          </a:p>
          <a:p>
            <a:pPr algn="r"/>
            <a:r>
              <a:rPr lang="en-US" sz="1400" i="1" dirty="0">
                <a:solidFill>
                  <a:schemeClr val="bg2"/>
                </a:solidFill>
                <a:hlinkClick r:id="rId2"/>
              </a:rPr>
              <a:t>Dartmouth Workshop Proposal</a:t>
            </a:r>
            <a:r>
              <a:rPr lang="en-US" sz="1400" i="1" dirty="0">
                <a:solidFill>
                  <a:schemeClr val="bg2"/>
                </a:solidFill>
              </a:rPr>
              <a:t> (1955)</a:t>
            </a:r>
          </a:p>
        </p:txBody>
      </p:sp>
    </p:spTree>
    <p:extLst>
      <p:ext uri="{BB962C8B-B14F-4D97-AF65-F5344CB8AC3E}">
        <p14:creationId xmlns:p14="http://schemas.microsoft.com/office/powerpoint/2010/main" val="18311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SE 473 Colors">
      <a:dk1>
        <a:srgbClr val="323232"/>
      </a:dk1>
      <a:lt1>
        <a:srgbClr val="FFFFFF"/>
      </a:lt1>
      <a:dk2>
        <a:srgbClr val="5C5961"/>
      </a:dk2>
      <a:lt2>
        <a:srgbClr val="6E6E6E"/>
      </a:lt2>
      <a:accent1>
        <a:srgbClr val="156082"/>
      </a:accent1>
      <a:accent2>
        <a:srgbClr val="B7576E"/>
      </a:accent2>
      <a:accent3>
        <a:srgbClr val="588051"/>
      </a:accent3>
      <a:accent4>
        <a:srgbClr val="7164A3"/>
      </a:accent4>
      <a:accent5>
        <a:srgbClr val="D6AD5B"/>
      </a:accent5>
      <a:accent6>
        <a:srgbClr val="4EA72E"/>
      </a:accent6>
      <a:hlink>
        <a:srgbClr val="597996"/>
      </a:hlink>
      <a:folHlink>
        <a:srgbClr val="597895"/>
      </a:folHlink>
    </a:clrScheme>
    <a:fontScheme name="Arial">
      <a:majorFont>
        <a:latin typeface="Avenir Next Demi Bold"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venir Next"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2025</TotalTime>
  <Words>1298</Words>
  <Application>Microsoft Macintosh PowerPoint</Application>
  <PresentationFormat>Widescreen</PresentationFormat>
  <Paragraphs>239</Paragraphs>
  <Slides>25</Slides>
  <Notes>3</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Aptos</vt:lpstr>
      <vt:lpstr>Arial</vt:lpstr>
      <vt:lpstr>Avenir Next</vt:lpstr>
      <vt:lpstr>Avenir Next Demi Bold</vt:lpstr>
      <vt:lpstr>Avenir Next Medium</vt:lpstr>
      <vt:lpstr>Wingdings</vt:lpstr>
      <vt:lpstr>Office Theme</vt:lpstr>
      <vt:lpstr>Introduction</vt:lpstr>
      <vt:lpstr>Overview</vt:lpstr>
      <vt:lpstr>About Me</vt:lpstr>
      <vt:lpstr>Teaching Assistants</vt:lpstr>
      <vt:lpstr>Getting to Know You</vt:lpstr>
      <vt:lpstr>What is Artificial Intelligence?</vt:lpstr>
      <vt:lpstr>Conceptions of Intelligence</vt:lpstr>
      <vt:lpstr>Artificial Intelligence?</vt:lpstr>
      <vt:lpstr>1956: The Birth of “Artificial Intelligence”</vt:lpstr>
      <vt:lpstr>Histories of Artificial Intelligence</vt:lpstr>
      <vt:lpstr>A Short History of Artificial Intelligence</vt:lpstr>
      <vt:lpstr>AI in 2026</vt:lpstr>
      <vt:lpstr>Defining “Artificial Intelligence”</vt:lpstr>
      <vt:lpstr>Questions (1)</vt:lpstr>
      <vt:lpstr>CSE 473: Introduction to AI</vt:lpstr>
      <vt:lpstr>Why Take CSE 473?</vt:lpstr>
      <vt:lpstr>”Where the goblins come from” (OpenAI)</vt:lpstr>
      <vt:lpstr>Questions (2)</vt:lpstr>
      <vt:lpstr>Course Components</vt:lpstr>
      <vt:lpstr>Course Policies</vt:lpstr>
      <vt:lpstr>Collaboration and AI Use</vt:lpstr>
      <vt:lpstr>Support and Accommodations</vt:lpstr>
      <vt:lpstr>Question (3)</vt:lpstr>
      <vt:lpstr>Preview: Search</vt:lpstr>
      <vt:lpstr>that’s it for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James Weichert</dc:creator>
  <cp:lastModifiedBy>James Weichert</cp:lastModifiedBy>
  <cp:revision>32</cp:revision>
  <cp:lastPrinted>2026-06-22T02:35:20Z</cp:lastPrinted>
  <dcterms:created xsi:type="dcterms:W3CDTF">2026-06-18T15:37:04Z</dcterms:created>
  <dcterms:modified xsi:type="dcterms:W3CDTF">2026-06-22T04:02:29Z</dcterms:modified>
</cp:coreProperties>
</file>