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1"/>
  </p:notesMasterIdLst>
  <p:sldIdLst>
    <p:sldId id="256" r:id="rId2"/>
    <p:sldId id="283" r:id="rId3"/>
    <p:sldId id="401" r:id="rId4"/>
    <p:sldId id="415" r:id="rId5"/>
    <p:sldId id="445" r:id="rId6"/>
    <p:sldId id="446" r:id="rId7"/>
    <p:sldId id="447" r:id="rId8"/>
    <p:sldId id="448" r:id="rId9"/>
    <p:sldId id="297" r:id="rId10"/>
    <p:sldId id="449" r:id="rId11"/>
    <p:sldId id="450" r:id="rId12"/>
    <p:sldId id="843" r:id="rId13"/>
    <p:sldId id="844" r:id="rId14"/>
    <p:sldId id="329" r:id="rId15"/>
    <p:sldId id="845" r:id="rId16"/>
    <p:sldId id="846" r:id="rId17"/>
    <p:sldId id="872" r:id="rId18"/>
    <p:sldId id="873" r:id="rId19"/>
    <p:sldId id="847" r:id="rId20"/>
    <p:sldId id="298" r:id="rId21"/>
    <p:sldId id="874" r:id="rId22"/>
    <p:sldId id="875" r:id="rId23"/>
    <p:sldId id="876" r:id="rId24"/>
    <p:sldId id="878" r:id="rId25"/>
    <p:sldId id="833" r:id="rId26"/>
    <p:sldId id="880" r:id="rId27"/>
    <p:sldId id="881" r:id="rId28"/>
    <p:sldId id="877" r:id="rId29"/>
    <p:sldId id="278"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A7A4B9-F979-4863-A881-8175A3ECFFD1}" v="224" dt="2026-10-19T20:57:03.7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082"/>
    <p:restoredTop sz="81333" autoAdjust="0"/>
  </p:normalViewPr>
  <p:slideViewPr>
    <p:cSldViewPr snapToGrid="0">
      <p:cViewPr varScale="1">
        <p:scale>
          <a:sx n="131" d="100"/>
          <a:sy n="131" d="100"/>
        </p:scale>
        <p:origin x="284" y="80"/>
      </p:cViewPr>
      <p:guideLst/>
    </p:cSldViewPr>
  </p:slideViewPr>
  <p:outlineViewPr>
    <p:cViewPr>
      <p:scale>
        <a:sx n="33" d="100"/>
        <a:sy n="33" d="100"/>
      </p:scale>
      <p:origin x="0" y="-6696"/>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U Hazen" userId="30e05359-b9e4-47f2-a3de-c678b6693530" providerId="ADAL" clId="{F71778A2-0B0A-4390-A922-1251D981ACF5}"/>
    <pc:docChg chg="undo custSel modSld modMainMaster">
      <pc:chgData name="Megan U Hazen" userId="30e05359-b9e4-47f2-a3de-c678b6693530" providerId="ADAL" clId="{F71778A2-0B0A-4390-A922-1251D981ACF5}" dt="2026-10-19T20:57:03.731" v="1229"/>
      <pc:docMkLst>
        <pc:docMk/>
      </pc:docMkLst>
      <pc:sldChg chg="modSp mod">
        <pc:chgData name="Megan U Hazen" userId="30e05359-b9e4-47f2-a3de-c678b6693530" providerId="ADAL" clId="{F71778A2-0B0A-4390-A922-1251D981ACF5}" dt="2026-10-19T18:29:59.029" v="18" actId="20577"/>
        <pc:sldMkLst>
          <pc:docMk/>
          <pc:sldMk cId="3889582299" sldId="256"/>
        </pc:sldMkLst>
        <pc:spChg chg="mod">
          <ac:chgData name="Megan U Hazen" userId="30e05359-b9e4-47f2-a3de-c678b6693530" providerId="ADAL" clId="{F71778A2-0B0A-4390-A922-1251D981ACF5}" dt="2026-10-19T18:29:33.812" v="17" actId="20577"/>
          <ac:spMkLst>
            <pc:docMk/>
            <pc:sldMk cId="3889582299" sldId="256"/>
            <ac:spMk id="7" creationId="{C8B1834C-CC29-1208-6D3D-632195F587DF}"/>
          </ac:spMkLst>
        </pc:spChg>
        <pc:spChg chg="mod">
          <ac:chgData name="Megan U Hazen" userId="30e05359-b9e4-47f2-a3de-c678b6693530" providerId="ADAL" clId="{F71778A2-0B0A-4390-A922-1251D981ACF5}" dt="2026-10-19T18:29:59.029" v="18" actId="20577"/>
          <ac:spMkLst>
            <pc:docMk/>
            <pc:sldMk cId="3889582299" sldId="256"/>
            <ac:spMk id="8" creationId="{E06C3B27-066E-8525-19EC-1D936788C0CC}"/>
          </ac:spMkLst>
        </pc:spChg>
      </pc:sldChg>
      <pc:sldChg chg="modSp mod">
        <pc:chgData name="Megan U Hazen" userId="30e05359-b9e4-47f2-a3de-c678b6693530" providerId="ADAL" clId="{F71778A2-0B0A-4390-A922-1251D981ACF5}" dt="2026-10-19T19:40:29.933" v="1179" actId="20577"/>
        <pc:sldMkLst>
          <pc:docMk/>
          <pc:sldMk cId="3582346999" sldId="278"/>
        </pc:sldMkLst>
        <pc:spChg chg="mod">
          <ac:chgData name="Megan U Hazen" userId="30e05359-b9e4-47f2-a3de-c678b6693530" providerId="ADAL" clId="{F71778A2-0B0A-4390-A922-1251D981ACF5}" dt="2026-10-19T19:40:29.933" v="1179" actId="20577"/>
          <ac:spMkLst>
            <pc:docMk/>
            <pc:sldMk cId="3582346999" sldId="278"/>
            <ac:spMk id="5" creationId="{EE29183C-B3B2-40BC-0A6A-85C188234C20}"/>
          </ac:spMkLst>
        </pc:spChg>
      </pc:sldChg>
      <pc:sldChg chg="modSp mod">
        <pc:chgData name="Megan U Hazen" userId="30e05359-b9e4-47f2-a3de-c678b6693530" providerId="ADAL" clId="{F71778A2-0B0A-4390-A922-1251D981ACF5}" dt="2026-10-19T18:32:04.016" v="97" actId="20577"/>
        <pc:sldMkLst>
          <pc:docMk/>
          <pc:sldMk cId="1802857861" sldId="283"/>
        </pc:sldMkLst>
        <pc:spChg chg="mod">
          <ac:chgData name="Megan U Hazen" userId="30e05359-b9e4-47f2-a3de-c678b6693530" providerId="ADAL" clId="{F71778A2-0B0A-4390-A922-1251D981ACF5}" dt="2026-10-19T18:31:09.790" v="80" actId="207"/>
          <ac:spMkLst>
            <pc:docMk/>
            <pc:sldMk cId="1802857861" sldId="283"/>
            <ac:spMk id="6" creationId="{E2A06076-620B-1F66-6CB0-B63FCF382201}"/>
          </ac:spMkLst>
        </pc:spChg>
        <pc:spChg chg="mod">
          <ac:chgData name="Megan U Hazen" userId="30e05359-b9e4-47f2-a3de-c678b6693530" providerId="ADAL" clId="{F71778A2-0B0A-4390-A922-1251D981ACF5}" dt="2026-10-19T18:32:04.016" v="97" actId="20577"/>
          <ac:spMkLst>
            <pc:docMk/>
            <pc:sldMk cId="1802857861" sldId="283"/>
            <ac:spMk id="8" creationId="{E435079F-CE98-A269-61B2-F74BFA6D95EB}"/>
          </ac:spMkLst>
        </pc:spChg>
      </pc:sldChg>
      <pc:sldChg chg="modSp mod">
        <pc:chgData name="Megan U Hazen" userId="30e05359-b9e4-47f2-a3de-c678b6693530" providerId="ADAL" clId="{F71778A2-0B0A-4390-A922-1251D981ACF5}" dt="2026-10-19T19:08:49.576" v="197" actId="5793"/>
        <pc:sldMkLst>
          <pc:docMk/>
          <pc:sldMk cId="1054081801" sldId="449"/>
        </pc:sldMkLst>
        <pc:spChg chg="mod">
          <ac:chgData name="Megan U Hazen" userId="30e05359-b9e4-47f2-a3de-c678b6693530" providerId="ADAL" clId="{F71778A2-0B0A-4390-A922-1251D981ACF5}" dt="2026-10-19T19:08:49.576" v="197" actId="5793"/>
          <ac:spMkLst>
            <pc:docMk/>
            <pc:sldMk cId="1054081801" sldId="449"/>
            <ac:spMk id="8" creationId="{4B1BC48E-0083-C4DF-23B0-AE7BD96EBFE2}"/>
          </ac:spMkLst>
        </pc:spChg>
      </pc:sldChg>
      <pc:sldChg chg="modNotesTx">
        <pc:chgData name="Megan U Hazen" userId="30e05359-b9e4-47f2-a3de-c678b6693530" providerId="ADAL" clId="{F71778A2-0B0A-4390-A922-1251D981ACF5}" dt="2026-10-19T19:34:09.505" v="1039" actId="20577"/>
        <pc:sldMkLst>
          <pc:docMk/>
          <pc:sldMk cId="0" sldId="833"/>
        </pc:sldMkLst>
      </pc:sldChg>
      <pc:sldChg chg="modSp modNotesTx">
        <pc:chgData name="Megan U Hazen" userId="30e05359-b9e4-47f2-a3de-c678b6693530" providerId="ADAL" clId="{F71778A2-0B0A-4390-A922-1251D981ACF5}" dt="2026-10-19T19:15:31.798" v="349" actId="20577"/>
        <pc:sldMkLst>
          <pc:docMk/>
          <pc:sldMk cId="2680638931" sldId="843"/>
        </pc:sldMkLst>
        <pc:spChg chg="mod">
          <ac:chgData name="Megan U Hazen" userId="30e05359-b9e4-47f2-a3de-c678b6693530" providerId="ADAL" clId="{F71778A2-0B0A-4390-A922-1251D981ACF5}" dt="2026-10-19T19:14:16.854" v="253" actId="20577"/>
          <ac:spMkLst>
            <pc:docMk/>
            <pc:sldMk cId="2680638931" sldId="843"/>
            <ac:spMk id="39" creationId="{00000000-0000-0000-0000-000000000000}"/>
          </ac:spMkLst>
        </pc:spChg>
        <pc:spChg chg="mod">
          <ac:chgData name="Megan U Hazen" userId="30e05359-b9e4-47f2-a3de-c678b6693530" providerId="ADAL" clId="{F71778A2-0B0A-4390-A922-1251D981ACF5}" dt="2026-10-19T19:15:04.383" v="282" actId="5793"/>
          <ac:spMkLst>
            <pc:docMk/>
            <pc:sldMk cId="2680638931" sldId="843"/>
            <ac:spMk id="40" creationId="{00000000-0000-0000-0000-000000000000}"/>
          </ac:spMkLst>
        </pc:spChg>
      </pc:sldChg>
      <pc:sldChg chg="modNotesTx">
        <pc:chgData name="Megan U Hazen" userId="30e05359-b9e4-47f2-a3de-c678b6693530" providerId="ADAL" clId="{F71778A2-0B0A-4390-A922-1251D981ACF5}" dt="2026-10-19T19:17:45.988" v="396" actId="20577"/>
        <pc:sldMkLst>
          <pc:docMk/>
          <pc:sldMk cId="3340862177" sldId="844"/>
        </pc:sldMkLst>
      </pc:sldChg>
      <pc:sldChg chg="modNotesTx">
        <pc:chgData name="Megan U Hazen" userId="30e05359-b9e4-47f2-a3de-c678b6693530" providerId="ADAL" clId="{F71778A2-0B0A-4390-A922-1251D981ACF5}" dt="2026-10-19T19:29:07.746" v="907" actId="20577"/>
        <pc:sldMkLst>
          <pc:docMk/>
          <pc:sldMk cId="1617387675" sldId="872"/>
        </pc:sldMkLst>
      </pc:sldChg>
      <pc:sldChg chg="modNotesTx">
        <pc:chgData name="Megan U Hazen" userId="30e05359-b9e4-47f2-a3de-c678b6693530" providerId="ADAL" clId="{F71778A2-0B0A-4390-A922-1251D981ACF5}" dt="2026-10-19T18:56:31.595" v="168" actId="20577"/>
        <pc:sldMkLst>
          <pc:docMk/>
          <pc:sldMk cId="1143259713" sldId="873"/>
        </pc:sldMkLst>
      </pc:sldChg>
      <pc:sldChg chg="modSp mod modAnim modNotesTx">
        <pc:chgData name="Megan U Hazen" userId="30e05359-b9e4-47f2-a3de-c678b6693530" providerId="ADAL" clId="{F71778A2-0B0A-4390-A922-1251D981ACF5}" dt="2026-10-19T20:57:03.731" v="1229"/>
        <pc:sldMkLst>
          <pc:docMk/>
          <pc:sldMk cId="2562287079" sldId="880"/>
        </pc:sldMkLst>
        <pc:spChg chg="mod">
          <ac:chgData name="Megan U Hazen" userId="30e05359-b9e4-47f2-a3de-c678b6693530" providerId="ADAL" clId="{F71778A2-0B0A-4390-A922-1251D981ACF5}" dt="2026-10-19T20:56:53.394" v="1228" actId="1076"/>
          <ac:spMkLst>
            <pc:docMk/>
            <pc:sldMk cId="2562287079" sldId="880"/>
            <ac:spMk id="7" creationId="{89893AF3-7E25-09C7-22F9-F4D170367B3C}"/>
          </ac:spMkLst>
        </pc:spChg>
        <pc:spChg chg="mod">
          <ac:chgData name="Megan U Hazen" userId="30e05359-b9e4-47f2-a3de-c678b6693530" providerId="ADAL" clId="{F71778A2-0B0A-4390-A922-1251D981ACF5}" dt="2026-10-19T19:35:42.711" v="1079" actId="20577"/>
          <ac:spMkLst>
            <pc:docMk/>
            <pc:sldMk cId="2562287079" sldId="880"/>
            <ac:spMk id="28" creationId="{7A35D95D-D00A-B04A-8D6B-042F15D3964C}"/>
          </ac:spMkLst>
        </pc:spChg>
        <pc:spChg chg="mod">
          <ac:chgData name="Megan U Hazen" userId="30e05359-b9e4-47f2-a3de-c678b6693530" providerId="ADAL" clId="{F71778A2-0B0A-4390-A922-1251D981ACF5}" dt="2026-10-19T19:37:38.007" v="1130" actId="20577"/>
          <ac:spMkLst>
            <pc:docMk/>
            <pc:sldMk cId="2562287079" sldId="880"/>
            <ac:spMk id="29" creationId="{E19EDD1C-CA45-F647-982F-DB539B03768C}"/>
          </ac:spMkLst>
        </pc:spChg>
        <pc:spChg chg="mod">
          <ac:chgData name="Megan U Hazen" userId="30e05359-b9e4-47f2-a3de-c678b6693530" providerId="ADAL" clId="{F71778A2-0B0A-4390-A922-1251D981ACF5}" dt="2026-10-19T19:35:22.054" v="1060" actId="20577"/>
          <ac:spMkLst>
            <pc:docMk/>
            <pc:sldMk cId="2562287079" sldId="880"/>
            <ac:spMk id="33" creationId="{F1286FEE-192E-486E-A7FC-648C7D19613F}"/>
          </ac:spMkLst>
        </pc:spChg>
      </pc:sldChg>
      <pc:sldMasterChg chg="modSldLayout">
        <pc:chgData name="Megan U Hazen" userId="30e05359-b9e4-47f2-a3de-c678b6693530" providerId="ADAL" clId="{F71778A2-0B0A-4390-A922-1251D981ACF5}" dt="2026-10-19T18:30:17.287" v="21" actId="478"/>
        <pc:sldMasterMkLst>
          <pc:docMk/>
          <pc:sldMasterMk cId="2368600116" sldId="2147483648"/>
        </pc:sldMasterMkLst>
        <pc:sldLayoutChg chg="delSp mod">
          <pc:chgData name="Megan U Hazen" userId="30e05359-b9e4-47f2-a3de-c678b6693530" providerId="ADAL" clId="{F71778A2-0B0A-4390-A922-1251D981ACF5}" dt="2026-10-19T18:30:17.287" v="21" actId="478"/>
          <pc:sldLayoutMkLst>
            <pc:docMk/>
            <pc:sldMasterMk cId="2368600116" sldId="2147483648"/>
            <pc:sldLayoutMk cId="2206257953" sldId="2147483665"/>
          </pc:sldLayoutMkLst>
          <pc:spChg chg="del">
            <ac:chgData name="Megan U Hazen" userId="30e05359-b9e4-47f2-a3de-c678b6693530" providerId="ADAL" clId="{F71778A2-0B0A-4390-A922-1251D981ACF5}" dt="2026-10-19T18:30:15.711" v="20" actId="478"/>
            <ac:spMkLst>
              <pc:docMk/>
              <pc:sldMasterMk cId="2368600116" sldId="2147483648"/>
              <pc:sldLayoutMk cId="2206257953" sldId="2147483665"/>
              <ac:spMk id="3" creationId="{2EC7EDCA-ACC3-60BE-A411-C502B1E39FC1}"/>
            </ac:spMkLst>
          </pc:spChg>
          <pc:spChg chg="del">
            <ac:chgData name="Megan U Hazen" userId="30e05359-b9e4-47f2-a3de-c678b6693530" providerId="ADAL" clId="{F71778A2-0B0A-4390-A922-1251D981ACF5}" dt="2026-10-19T18:30:17.287" v="21" actId="478"/>
            <ac:spMkLst>
              <pc:docMk/>
              <pc:sldMasterMk cId="2368600116" sldId="2147483648"/>
              <pc:sldLayoutMk cId="2206257953" sldId="2147483665"/>
              <ac:spMk id="8" creationId="{DBD13390-E1C8-49EA-71D7-74D1FEDE0B7B}"/>
            </ac:spMkLst>
          </pc:spChg>
          <pc:picChg chg="del">
            <ac:chgData name="Megan U Hazen" userId="30e05359-b9e4-47f2-a3de-c678b6693530" providerId="ADAL" clId="{F71778A2-0B0A-4390-A922-1251D981ACF5}" dt="2026-10-19T18:30:12.778" v="19" actId="478"/>
            <ac:picMkLst>
              <pc:docMk/>
              <pc:sldMasterMk cId="2368600116" sldId="2147483648"/>
              <pc:sldLayoutMk cId="2206257953" sldId="2147483665"/>
              <ac:picMk id="7" creationId="{3C76C6F7-F499-29B9-77D6-872235B4248B}"/>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8B3DF3-877D-684C-AE35-476B60C7BD12}" type="datetimeFigureOut">
              <a:rPr lang="en-US" smtClean="0"/>
              <a:t>10/19/2026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58E8CD-B525-7F42-9E34-08FAB2233465}" type="slidenum">
              <a:rPr lang="en-US" smtClean="0"/>
              <a:t>‹#›</a:t>
            </a:fld>
            <a:endParaRPr lang="en-US"/>
          </a:p>
        </p:txBody>
      </p:sp>
    </p:spTree>
    <p:extLst>
      <p:ext uri="{BB962C8B-B14F-4D97-AF65-F5344CB8AC3E}">
        <p14:creationId xmlns:p14="http://schemas.microsoft.com/office/powerpoint/2010/main" val="1517158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768350"/>
            <a:ext cx="6823075" cy="3838575"/>
          </a:xfrm>
        </p:spPr>
      </p:sp>
      <p:sp>
        <p:nvSpPr>
          <p:cNvPr id="3" name="Notes Placeholder 2"/>
          <p:cNvSpPr>
            <a:spLocks noGrp="1"/>
          </p:cNvSpPr>
          <p:nvPr>
            <p:ph type="body" idx="1"/>
          </p:nvPr>
        </p:nvSpPr>
        <p:spPr/>
        <p:txBody>
          <a:bodyPr/>
          <a:lstStyle/>
          <a:p>
            <a:r>
              <a:rPr lang="en-US" sz="1200" dirty="0">
                <a:latin typeface="Calibri" panose="020F0502020204030204" pitchFamily="34" charset="0"/>
                <a:cs typeface="Calibri" panose="020F0502020204030204" pitchFamily="34" charset="0"/>
              </a:rPr>
              <a:t>Interrogate the values of the learned model!</a:t>
            </a:r>
            <a:br>
              <a:rPr lang="en-US" sz="1200" dirty="0">
                <a:latin typeface="Calibri" panose="020F0502020204030204" pitchFamily="34" charset="0"/>
                <a:cs typeface="Calibri" panose="020F0502020204030204" pitchFamily="34" charset="0"/>
              </a:rPr>
            </a:br>
            <a:r>
              <a:rPr lang="en-US" sz="1200" dirty="0">
                <a:latin typeface="Calibri" panose="020F0502020204030204" pitchFamily="34" charset="0"/>
                <a:cs typeface="Calibri" panose="020F0502020204030204" pitchFamily="34" charset="0"/>
              </a:rPr>
              <a:t>We are really just calculating directly the values</a:t>
            </a:r>
            <a:endParaRPr lang="en-US" dirty="0"/>
          </a:p>
        </p:txBody>
      </p:sp>
      <p:sp>
        <p:nvSpPr>
          <p:cNvPr id="4" name="Slide Number Placeholder 3"/>
          <p:cNvSpPr>
            <a:spLocks noGrp="1"/>
          </p:cNvSpPr>
          <p:nvPr>
            <p:ph type="sldNum" sz="quarter" idx="5"/>
          </p:nvPr>
        </p:nvSpPr>
        <p:spPr/>
        <p:txBody>
          <a:bodyPr/>
          <a:lstStyle/>
          <a:p>
            <a:pPr>
              <a:defRPr/>
            </a:pPr>
            <a:fld id="{E134953A-E847-4B81-A1EE-12E7BBF0FEFD}" type="slidenum">
              <a:rPr lang="en-US" smtClean="0"/>
              <a:pPr>
                <a:defRPr/>
              </a:pPr>
              <a:t>12</a:t>
            </a:fld>
            <a:endParaRPr lang="en-US"/>
          </a:p>
        </p:txBody>
      </p:sp>
    </p:spTree>
    <p:extLst>
      <p:ext uri="{BB962C8B-B14F-4D97-AF65-F5344CB8AC3E}">
        <p14:creationId xmlns:p14="http://schemas.microsoft.com/office/powerpoint/2010/main" val="3495064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be called Dynamic Programming</a:t>
            </a:r>
          </a:p>
        </p:txBody>
      </p:sp>
      <p:sp>
        <p:nvSpPr>
          <p:cNvPr id="4" name="Slide Number Placeholder 3"/>
          <p:cNvSpPr>
            <a:spLocks noGrp="1"/>
          </p:cNvSpPr>
          <p:nvPr>
            <p:ph type="sldNum" sz="quarter" idx="5"/>
          </p:nvPr>
        </p:nvSpPr>
        <p:spPr/>
        <p:txBody>
          <a:bodyPr/>
          <a:lstStyle/>
          <a:p>
            <a:fld id="{7658E8CD-B525-7F42-9E34-08FAB2233465}" type="slidenum">
              <a:rPr lang="en-US" smtClean="0"/>
              <a:t>13</a:t>
            </a:fld>
            <a:endParaRPr lang="en-US"/>
          </a:p>
        </p:txBody>
      </p:sp>
    </p:spTree>
    <p:extLst>
      <p:ext uri="{BB962C8B-B14F-4D97-AF65-F5344CB8AC3E}">
        <p14:creationId xmlns:p14="http://schemas.microsoft.com/office/powerpoint/2010/main" val="2544082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768350"/>
            <a:ext cx="6823075" cy="3838575"/>
          </a:xfrm>
        </p:spPr>
      </p:sp>
      <p:sp>
        <p:nvSpPr>
          <p:cNvPr id="3" name="Notes Placeholder 2"/>
          <p:cNvSpPr>
            <a:spLocks noGrp="1"/>
          </p:cNvSpPr>
          <p:nvPr>
            <p:ph type="body" idx="1"/>
          </p:nvPr>
        </p:nvSpPr>
        <p:spPr/>
        <p:txBody>
          <a:bodyPr/>
          <a:lstStyle/>
          <a:p>
            <a:r>
              <a:rPr lang="en-US" dirty="0"/>
              <a:t>Again – just doing a weighted average of the rewards for each path.  </a:t>
            </a:r>
            <a:br>
              <a:rPr lang="en-US" dirty="0"/>
            </a:br>
            <a:r>
              <a:rPr lang="en-US" dirty="0"/>
              <a:t>U (D) = 3/3 * 10 = 10 </a:t>
            </a:r>
          </a:p>
          <a:p>
            <a:r>
              <a:rPr lang="en-US" dirty="0"/>
              <a:t>U (A) = 1/1 * -10 = -10 </a:t>
            </a:r>
          </a:p>
          <a:p>
            <a:r>
              <a:rPr lang="en-US" dirty="0"/>
              <a:t>U (B) = 2/2 * (-1 + -1 + 10) = 8 </a:t>
            </a:r>
          </a:p>
          <a:p>
            <a:r>
              <a:rPr lang="en-US" dirty="0"/>
              <a:t>U (C) = 3/4 * (-1 + 10) + 1/4 (-1 + - 10) = 4 </a:t>
            </a:r>
          </a:p>
          <a:p>
            <a:r>
              <a:rPr lang="en-US" dirty="0"/>
              <a:t>U (E) = 1/2 * (-1 + -1 + 10) + 1/2 (-1 + -1 + - 10) = -2</a:t>
            </a:r>
            <a:br>
              <a:rPr lang="en-US" dirty="0"/>
            </a:br>
            <a:r>
              <a:rPr lang="en-US" dirty="0"/>
              <a:t>But, we’re not capitalizing on the recursive bellman equations.</a:t>
            </a:r>
          </a:p>
        </p:txBody>
      </p:sp>
      <p:sp>
        <p:nvSpPr>
          <p:cNvPr id="4" name="Slide Number Placeholder 3"/>
          <p:cNvSpPr>
            <a:spLocks noGrp="1"/>
          </p:cNvSpPr>
          <p:nvPr>
            <p:ph type="sldNum" sz="quarter" idx="5"/>
          </p:nvPr>
        </p:nvSpPr>
        <p:spPr/>
        <p:txBody>
          <a:bodyPr/>
          <a:lstStyle/>
          <a:p>
            <a:pPr>
              <a:defRPr/>
            </a:pPr>
            <a:fld id="{E134953A-E847-4B81-A1EE-12E7BBF0FEFD}" type="slidenum">
              <a:rPr lang="en-US" smtClean="0"/>
              <a:pPr>
                <a:defRPr/>
              </a:pPr>
              <a:t>17</a:t>
            </a:fld>
            <a:endParaRPr lang="en-US"/>
          </a:p>
        </p:txBody>
      </p:sp>
    </p:spTree>
    <p:extLst>
      <p:ext uri="{BB962C8B-B14F-4D97-AF65-F5344CB8AC3E}">
        <p14:creationId xmlns:p14="http://schemas.microsoft.com/office/powerpoint/2010/main" val="1925077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768350"/>
            <a:ext cx="6823075" cy="3838575"/>
          </a:xfrm>
        </p:spPr>
      </p:sp>
      <p:sp>
        <p:nvSpPr>
          <p:cNvPr id="3" name="Notes Placeholder 2"/>
          <p:cNvSpPr>
            <a:spLocks noGrp="1"/>
          </p:cNvSpPr>
          <p:nvPr>
            <p:ph type="body" idx="1"/>
          </p:nvPr>
        </p:nvSpPr>
        <p:spPr/>
        <p:txBody>
          <a:bodyPr/>
          <a:lstStyle/>
          <a:p>
            <a:r>
              <a:rPr lang="en-US" dirty="0"/>
              <a:t>U(B) = R(b,</a:t>
            </a:r>
          </a:p>
        </p:txBody>
      </p:sp>
      <p:sp>
        <p:nvSpPr>
          <p:cNvPr id="4" name="Slide Number Placeholder 3"/>
          <p:cNvSpPr>
            <a:spLocks noGrp="1"/>
          </p:cNvSpPr>
          <p:nvPr>
            <p:ph type="sldNum" sz="quarter" idx="5"/>
          </p:nvPr>
        </p:nvSpPr>
        <p:spPr/>
        <p:txBody>
          <a:bodyPr/>
          <a:lstStyle/>
          <a:p>
            <a:pPr>
              <a:defRPr/>
            </a:pPr>
            <a:fld id="{E134953A-E847-4B81-A1EE-12E7BBF0FEFD}" type="slidenum">
              <a:rPr lang="en-US" smtClean="0"/>
              <a:pPr>
                <a:defRPr/>
              </a:pPr>
              <a:t>18</a:t>
            </a:fld>
            <a:endParaRPr lang="en-US"/>
          </a:p>
        </p:txBody>
      </p:sp>
    </p:spTree>
    <p:extLst>
      <p:ext uri="{BB962C8B-B14F-4D97-AF65-F5344CB8AC3E}">
        <p14:creationId xmlns:p14="http://schemas.microsoft.com/office/powerpoint/2010/main" val="3301057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768350"/>
            <a:ext cx="6823075" cy="3838575"/>
          </a:xfrm>
        </p:spPr>
      </p:sp>
      <p:sp>
        <p:nvSpPr>
          <p:cNvPr id="3" name="Notes Placeholder 2"/>
          <p:cNvSpPr>
            <a:spLocks noGrp="1"/>
          </p:cNvSpPr>
          <p:nvPr>
            <p:ph type="body" idx="1"/>
          </p:nvPr>
        </p:nvSpPr>
        <p:spPr/>
        <p:txBody>
          <a:bodyPr/>
          <a:lstStyle/>
          <a:p>
            <a:r>
              <a:rPr lang="en-US" dirty="0"/>
              <a:t>B = -1 cause U(B) = (1-1/2)*0+(1/2)*(-2 + 0)</a:t>
            </a:r>
            <a:br>
              <a:rPr lang="en-US" dirty="0"/>
            </a:br>
            <a:r>
              <a:rPr lang="en-US" dirty="0"/>
              <a:t>C = 3 cause U(C) = (1-1/2)*0+(1/2)*(-2+lamda*8) </a:t>
            </a:r>
          </a:p>
        </p:txBody>
      </p:sp>
      <p:sp>
        <p:nvSpPr>
          <p:cNvPr id="4" name="Slide Number Placeholder 3"/>
          <p:cNvSpPr>
            <a:spLocks noGrp="1"/>
          </p:cNvSpPr>
          <p:nvPr>
            <p:ph type="sldNum" sz="quarter" idx="5"/>
          </p:nvPr>
        </p:nvSpPr>
        <p:spPr/>
        <p:txBody>
          <a:bodyPr/>
          <a:lstStyle/>
          <a:p>
            <a:pPr>
              <a:defRPr/>
            </a:pPr>
            <a:fld id="{E134953A-E847-4B81-A1EE-12E7BBF0FEFD}" type="slidenum">
              <a:rPr lang="en-US" smtClean="0"/>
              <a:pPr>
                <a:defRPr/>
              </a:pPr>
              <a:t>25</a:t>
            </a:fld>
            <a:endParaRPr lang="en-US"/>
          </a:p>
        </p:txBody>
      </p:sp>
    </p:spTree>
    <p:extLst>
      <p:ext uri="{BB962C8B-B14F-4D97-AF65-F5344CB8AC3E}">
        <p14:creationId xmlns:p14="http://schemas.microsoft.com/office/powerpoint/2010/main" val="3881073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768350"/>
            <a:ext cx="6823075" cy="3838575"/>
          </a:xfrm>
        </p:spPr>
      </p:sp>
      <p:sp>
        <p:nvSpPr>
          <p:cNvPr id="3" name="Notes Placeholder 2"/>
          <p:cNvSpPr>
            <a:spLocks noGrp="1"/>
          </p:cNvSpPr>
          <p:nvPr>
            <p:ph type="body" idx="1"/>
          </p:nvPr>
        </p:nvSpPr>
        <p:spPr/>
        <p:txBody>
          <a:bodyPr/>
          <a:lstStyle/>
          <a:p>
            <a:r>
              <a:rPr lang="en-US" dirty="0"/>
              <a:t>4+5</a:t>
            </a:r>
          </a:p>
        </p:txBody>
      </p:sp>
      <p:sp>
        <p:nvSpPr>
          <p:cNvPr id="4" name="Slide Number Placeholder 3"/>
          <p:cNvSpPr>
            <a:spLocks noGrp="1"/>
          </p:cNvSpPr>
          <p:nvPr>
            <p:ph type="sldNum" sz="quarter" idx="5"/>
          </p:nvPr>
        </p:nvSpPr>
        <p:spPr/>
        <p:txBody>
          <a:bodyPr/>
          <a:lstStyle/>
          <a:p>
            <a:pPr>
              <a:defRPr/>
            </a:pPr>
            <a:fld id="{E134953A-E847-4B81-A1EE-12E7BBF0FEFD}" type="slidenum">
              <a:rPr lang="en-US" smtClean="0"/>
              <a:pPr>
                <a:defRPr/>
              </a:pPr>
              <a:t>26</a:t>
            </a:fld>
            <a:endParaRPr lang="en-US"/>
          </a:p>
        </p:txBody>
      </p:sp>
    </p:spTree>
    <p:extLst>
      <p:ext uri="{BB962C8B-B14F-4D97-AF65-F5344CB8AC3E}">
        <p14:creationId xmlns:p14="http://schemas.microsoft.com/office/powerpoint/2010/main" val="13302530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58E8CD-B525-7F42-9E34-08FAB2233465}" type="slidenum">
              <a:rPr lang="en-US" smtClean="0"/>
              <a:t>29</a:t>
            </a:fld>
            <a:endParaRPr lang="en-US"/>
          </a:p>
        </p:txBody>
      </p:sp>
    </p:spTree>
    <p:extLst>
      <p:ext uri="{BB962C8B-B14F-4D97-AF65-F5344CB8AC3E}">
        <p14:creationId xmlns:p14="http://schemas.microsoft.com/office/powerpoint/2010/main" val="945318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sli.do/"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C0A6-4A08-7A82-6313-89C52ED0C042}"/>
              </a:ext>
            </a:extLst>
          </p:cNvPr>
          <p:cNvSpPr>
            <a:spLocks noGrp="1"/>
          </p:cNvSpPr>
          <p:nvPr>
            <p:ph type="ctrTitle"/>
          </p:nvPr>
        </p:nvSpPr>
        <p:spPr>
          <a:xfrm>
            <a:off x="1524000" y="1122363"/>
            <a:ext cx="9144000"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EDC4369E-035A-4CDE-B08F-79998962BD05}"/>
              </a:ext>
            </a:extLst>
          </p:cNvPr>
          <p:cNvSpPr>
            <a:spLocks noGrp="1"/>
          </p:cNvSpPr>
          <p:nvPr>
            <p:ph type="subTitle" idx="1"/>
          </p:nvPr>
        </p:nvSpPr>
        <p:spPr>
          <a:xfrm>
            <a:off x="1524000" y="3809181"/>
            <a:ext cx="9144000" cy="1821338"/>
          </a:xfrm>
        </p:spPr>
        <p:txBody>
          <a:bodyPr/>
          <a:lstStyle>
            <a:lvl1pPr marL="0" indent="0" algn="l">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id="{E7416877-0F64-0DA5-37BE-73193BD10DBA}"/>
              </a:ext>
              <a:ext uri="{C183D7F6-B498-43B3-948B-1728B52AA6E4}">
                <adec:decorative xmlns:adec="http://schemas.microsoft.com/office/drawing/2017/decorative" val="1"/>
              </a:ext>
            </a:extLst>
          </p:cNvPr>
          <p:cNvSpPr/>
          <p:nvPr userDrawn="1"/>
        </p:nvSpPr>
        <p:spPr>
          <a:xfrm>
            <a:off x="1624360" y="350676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DA2CF66F-B4D1-BE27-528C-45028F2A1876}"/>
              </a:ext>
            </a:extLst>
          </p:cNvPr>
          <p:cNvSpPr>
            <a:spLocks noGrp="1"/>
          </p:cNvSpPr>
          <p:nvPr>
            <p:ph type="sldNum" sz="quarter" idx="12"/>
          </p:nvPr>
        </p:nvSpPr>
        <p:spPr/>
        <p:txBody>
          <a:bodyPr/>
          <a:lstStyle/>
          <a:p>
            <a:fld id="{0C6CD854-DD62-6C4B-87F1-66B34D688D3F}" type="slidenum">
              <a:rPr lang="en-US" smtClean="0"/>
              <a:pPr/>
              <a:t>‹#›</a:t>
            </a:fld>
            <a:endParaRPr lang="en-US"/>
          </a:p>
        </p:txBody>
      </p:sp>
    </p:spTree>
    <p:extLst>
      <p:ext uri="{BB962C8B-B14F-4D97-AF65-F5344CB8AC3E}">
        <p14:creationId xmlns:p14="http://schemas.microsoft.com/office/powerpoint/2010/main" val="1954312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10" name="Rectangle 9">
            <a:extLst>
              <a:ext uri="{FF2B5EF4-FFF2-40B4-BE49-F238E27FC236}">
                <a16:creationId xmlns:a16="http://schemas.microsoft.com/office/drawing/2014/main" id="{84D4E5D7-6AE8-399B-80A3-BA2673C59C28}"/>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F8C0F763-E5C9-6C8D-9C27-9FA42555EC96}"/>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263594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90150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97768A8-06D8-056C-235C-FA33DBE1CDE6}"/>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7" name="Content Placeholder 2">
            <a:extLst>
              <a:ext uri="{FF2B5EF4-FFF2-40B4-BE49-F238E27FC236}">
                <a16:creationId xmlns:a16="http://schemas.microsoft.com/office/drawing/2014/main" id="{CE4592B9-97B4-2687-1616-9564CCD75B93}"/>
              </a:ext>
            </a:extLst>
          </p:cNvPr>
          <p:cNvSpPr>
            <a:spLocks noGrp="1"/>
          </p:cNvSpPr>
          <p:nvPr>
            <p:ph idx="1"/>
          </p:nvPr>
        </p:nvSpPr>
        <p:spPr>
          <a:xfrm>
            <a:off x="497159" y="1590261"/>
            <a:ext cx="5598842" cy="4606139"/>
          </a:xfrm>
        </p:spPr>
        <p:txBody>
          <a:bodyPr/>
          <a:lstStyle>
            <a:lvl1pPr>
              <a:lnSpc>
                <a:spcPct val="150000"/>
              </a:lnSpc>
              <a:defRPr sz="2400" b="0" i="0">
                <a:latin typeface="Avenir Next Medium" panose="020B0503020202020204" pitchFamily="34" charset="0"/>
              </a:defRPr>
            </a:lvl1pPr>
            <a:lvl2pPr>
              <a:lnSpc>
                <a:spcPct val="150000"/>
              </a:lnSpc>
              <a:defRPr sz="1800"/>
            </a:lvl2pPr>
            <a:lvl3pPr>
              <a:lnSpc>
                <a:spcPct val="150000"/>
              </a:lnSpc>
              <a:defRPr sz="1800"/>
            </a:lvl3pPr>
            <a:lvl4pPr>
              <a:lnSpc>
                <a:spcPct val="150000"/>
              </a:lnSpc>
              <a:defRPr sz="1800"/>
            </a:lvl4pPr>
            <a:lvl5pPr>
              <a:lnSpc>
                <a:spcPct val="150000"/>
              </a:lnSpc>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5" name="Rectangle 4">
            <a:extLst>
              <a:ext uri="{FF2B5EF4-FFF2-40B4-BE49-F238E27FC236}">
                <a16:creationId xmlns:a16="http://schemas.microsoft.com/office/drawing/2014/main" id="{366EE43D-F642-8E1A-450D-683DCFEFE6A9}"/>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1813217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xt: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CONTEXT</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057265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ndations: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1"/>
                </a:solidFill>
                <a:latin typeface="Avenir Next" panose="020B0503020202020204" pitchFamily="34" charset="0"/>
              </a:rPr>
              <a:t>FOUNDATIONS</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875732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efinition: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2"/>
                </a:solidFill>
                <a:latin typeface="Avenir Next" panose="020B0503020202020204" pitchFamily="34" charset="0"/>
              </a:rPr>
              <a:t>DEFINITION</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804340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xample: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3"/>
                </a:solidFill>
                <a:latin typeface="Avenir Next" panose="020B0503020202020204" pitchFamily="34" charset="0"/>
              </a:rPr>
              <a:t>EXAMPLE</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289064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oof: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2"/>
                </a:solidFill>
                <a:latin typeface="Avenir Next" panose="020B0503020202020204" pitchFamily="34" charset="0"/>
              </a:rPr>
              <a:t>PROOF</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223788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lgorithm Pseudoco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1"/>
                </a:solidFill>
                <a:latin typeface="Avenir Next" panose="020B0503020202020204" pitchFamily="34" charset="0"/>
              </a:rPr>
              <a:t>ALGORITHM</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12" name="Text Placeholder 11">
            <a:extLst>
              <a:ext uri="{FF2B5EF4-FFF2-40B4-BE49-F238E27FC236}">
                <a16:creationId xmlns:a16="http://schemas.microsoft.com/office/drawing/2014/main" id="{AEF7A763-4698-7F89-CB17-3873A8E8EF9B}"/>
              </a:ext>
            </a:extLst>
          </p:cNvPr>
          <p:cNvSpPr>
            <a:spLocks noGrp="1"/>
          </p:cNvSpPr>
          <p:nvPr>
            <p:ph type="body" sz="quarter" idx="13"/>
          </p:nvPr>
        </p:nvSpPr>
        <p:spPr>
          <a:xfrm>
            <a:off x="2289968" y="2009971"/>
            <a:ext cx="7612062" cy="3509963"/>
          </a:xfrm>
          <a:ln w="38100">
            <a:solidFill>
              <a:schemeClr val="accent1"/>
            </a:solidFill>
          </a:ln>
        </p:spPr>
        <p:txBody>
          <a:bodyPr lIns="274320" tIns="274320" rIns="274320" bIns="274320"/>
          <a:lstStyle>
            <a:lvl1pPr>
              <a:lnSpc>
                <a:spcPct val="100000"/>
              </a:lnSpc>
              <a:buNone/>
              <a:defRPr sz="1600">
                <a:latin typeface="Consolas" panose="020B0609020204030204" pitchFamily="49" charset="0"/>
                <a:cs typeface="Consolas" panose="020B0609020204030204" pitchFamily="49" charset="0"/>
              </a:defRPr>
            </a:lvl1pPr>
          </a:lstStyle>
          <a:p>
            <a:pPr lvl="0"/>
            <a:r>
              <a:rPr lang="en-US" dirty="0"/>
              <a:t>Click to edit Master text styles</a:t>
            </a:r>
          </a:p>
        </p:txBody>
      </p:sp>
    </p:spTree>
    <p:extLst>
      <p:ext uri="{BB962C8B-B14F-4D97-AF65-F5344CB8AC3E}">
        <p14:creationId xmlns:p14="http://schemas.microsoft.com/office/powerpoint/2010/main" val="161957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497159" y="5960410"/>
            <a:ext cx="5598842" cy="365126"/>
          </a:xfrm>
        </p:spPr>
        <p:txBody>
          <a:bodyPr/>
          <a:lstStyle>
            <a:lvl1pPr>
              <a:defRPr sz="1600"/>
            </a:lvl1pPr>
          </a:lstStyle>
          <a:p>
            <a:r>
              <a:rPr lang="en-US"/>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732822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g Picture: Slido Respon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dirty="0"/>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BIG PICTURE</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lido QR Code: https://app.sli.do/event/jneo11A29LdyJ7dyVwvRr9">
            <a:extLst>
              <a:ext uri="{FF2B5EF4-FFF2-40B4-BE49-F238E27FC236}">
                <a16:creationId xmlns:a16="http://schemas.microsoft.com/office/drawing/2014/main" id="{D68E6C67-B790-4041-280A-811B102C2741}"/>
              </a:ext>
            </a:extLst>
          </p:cNvPr>
          <p:cNvPicPr>
            <a:picLocks noChangeAspect="1"/>
          </p:cNvPicPr>
          <p:nvPr userDrawn="1"/>
        </p:nvPicPr>
        <p:blipFill>
          <a:blip r:embed="rId2"/>
          <a:srcRect/>
          <a:stretch/>
        </p:blipFill>
        <p:spPr>
          <a:xfrm>
            <a:off x="10776337" y="136525"/>
            <a:ext cx="1283148" cy="1283148"/>
          </a:xfrm>
          <a:prstGeom prst="rect">
            <a:avLst/>
          </a:prstGeom>
        </p:spPr>
      </p:pic>
      <p:sp>
        <p:nvSpPr>
          <p:cNvPr id="4" name="TextBox 3">
            <a:extLst>
              <a:ext uri="{FF2B5EF4-FFF2-40B4-BE49-F238E27FC236}">
                <a16:creationId xmlns:a16="http://schemas.microsoft.com/office/drawing/2014/main" id="{298FDA21-2C3C-36CF-9674-11D38439F036}"/>
              </a:ext>
            </a:extLst>
          </p:cNvPr>
          <p:cNvSpPr txBox="1"/>
          <p:nvPr userDrawn="1"/>
        </p:nvSpPr>
        <p:spPr>
          <a:xfrm>
            <a:off x="4238732" y="3987813"/>
            <a:ext cx="3714535" cy="461665"/>
          </a:xfrm>
          <a:prstGeom prst="rect">
            <a:avLst/>
          </a:prstGeom>
          <a:noFill/>
        </p:spPr>
        <p:txBody>
          <a:bodyPr wrap="square" rtlCol="0">
            <a:spAutoFit/>
          </a:bodyPr>
          <a:lstStyle/>
          <a:p>
            <a:pPr algn="l"/>
            <a:r>
              <a:rPr lang="en-US" sz="2400" b="0" dirty="0">
                <a:solidFill>
                  <a:schemeClr val="bg2"/>
                </a:solidFill>
                <a:latin typeface="+mj-lt"/>
              </a:rPr>
              <a:t>respond on </a:t>
            </a:r>
            <a:r>
              <a:rPr lang="en-US" sz="2400" b="0" dirty="0">
                <a:solidFill>
                  <a:schemeClr val="bg2"/>
                </a:solidFill>
                <a:latin typeface="+mj-lt"/>
                <a:hlinkClick r:id="rId3"/>
              </a:rPr>
              <a:t>sli.do</a:t>
            </a:r>
            <a:r>
              <a:rPr lang="en-US" sz="2400" b="0" dirty="0">
                <a:solidFill>
                  <a:schemeClr val="bg2"/>
                </a:solidFill>
                <a:latin typeface="+mj-lt"/>
              </a:rPr>
              <a:t>  </a:t>
            </a:r>
          </a:p>
        </p:txBody>
      </p:sp>
      <p:sp>
        <p:nvSpPr>
          <p:cNvPr id="7" name="Rounded Rectangle 6">
            <a:extLst>
              <a:ext uri="{FF2B5EF4-FFF2-40B4-BE49-F238E27FC236}">
                <a16:creationId xmlns:a16="http://schemas.microsoft.com/office/drawing/2014/main" id="{4B273BB3-C8A2-3327-C246-6D3E42ED0111}"/>
              </a:ext>
            </a:extLst>
          </p:cNvPr>
          <p:cNvSpPr/>
          <p:nvPr userDrawn="1"/>
        </p:nvSpPr>
        <p:spPr>
          <a:xfrm>
            <a:off x="6919597" y="4058703"/>
            <a:ext cx="1033670" cy="319883"/>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#cse473</a:t>
            </a:r>
          </a:p>
        </p:txBody>
      </p:sp>
    </p:spTree>
    <p:extLst>
      <p:ext uri="{BB962C8B-B14F-4D97-AF65-F5344CB8AC3E}">
        <p14:creationId xmlns:p14="http://schemas.microsoft.com/office/powerpoint/2010/main" val="563671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g Picture: Big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dirty="0"/>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BIG PICTURE</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4854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g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dirty="0"/>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4641227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dirty="0">
                <a:solidFill>
                  <a:schemeClr val="accent3"/>
                </a:solidFill>
                <a:latin typeface="Avenir Next" panose="020B0503020202020204" pitchFamily="34" charset="0"/>
              </a:rPr>
              <a:t>QUESTIONS</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498A6512-0AA6-C8EB-D719-DD0205DF043D}"/>
              </a:ext>
            </a:extLst>
          </p:cNvPr>
          <p:cNvSpPr txBox="1">
            <a:spLocks/>
          </p:cNvSpPr>
          <p:nvPr userDrawn="1"/>
        </p:nvSpPr>
        <p:spPr>
          <a:xfrm>
            <a:off x="1238463" y="2897664"/>
            <a:ext cx="9715072" cy="1161039"/>
          </a:xfrm>
          <a:prstGeom prst="rect">
            <a:avLst/>
          </a:prstGeom>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8000" b="1" i="1" kern="1200">
                <a:solidFill>
                  <a:schemeClr val="tx1"/>
                </a:solidFill>
                <a:latin typeface="Avenir Next" panose="020B0503020202020204" pitchFamily="34" charset="0"/>
                <a:ea typeface="+mj-ea"/>
                <a:cs typeface="Calibri" panose="020F0502020204030204" pitchFamily="34" charset="0"/>
              </a:defRPr>
            </a:lvl1pPr>
          </a:lstStyle>
          <a:p>
            <a:r>
              <a:rPr lang="en-US" i="0" dirty="0"/>
              <a:t>Questions?</a:t>
            </a:r>
          </a:p>
        </p:txBody>
      </p:sp>
      <p:sp>
        <p:nvSpPr>
          <p:cNvPr id="12" name="Title 11">
            <a:extLst>
              <a:ext uri="{FF2B5EF4-FFF2-40B4-BE49-F238E27FC236}">
                <a16:creationId xmlns:a16="http://schemas.microsoft.com/office/drawing/2014/main" id="{CC184BE7-022A-A27D-C943-41473A9770F4}"/>
              </a:ext>
            </a:extLst>
          </p:cNvPr>
          <p:cNvSpPr>
            <a:spLocks noGrp="1"/>
          </p:cNvSpPr>
          <p:nvPr>
            <p:ph type="title"/>
          </p:nvPr>
        </p:nvSpPr>
        <p:spPr>
          <a:xfrm>
            <a:off x="497158" y="-1344845"/>
            <a:ext cx="11197683" cy="1325563"/>
          </a:xfrm>
        </p:spPr>
        <p:txBody>
          <a:bodyPr/>
          <a:lstStyle/>
          <a:p>
            <a:r>
              <a:rPr lang="en-US"/>
              <a:t>Click to edit Master title style</a:t>
            </a:r>
          </a:p>
        </p:txBody>
      </p:sp>
    </p:spTree>
    <p:extLst>
      <p:ext uri="{BB962C8B-B14F-4D97-AF65-F5344CB8AC3E}">
        <p14:creationId xmlns:p14="http://schemas.microsoft.com/office/powerpoint/2010/main" val="22062579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mmar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C0A6-4A08-7A82-6313-89C52ED0C042}"/>
              </a:ext>
            </a:extLst>
          </p:cNvPr>
          <p:cNvSpPr>
            <a:spLocks noGrp="1"/>
          </p:cNvSpPr>
          <p:nvPr>
            <p:ph type="ctrTitle"/>
          </p:nvPr>
        </p:nvSpPr>
        <p:spPr>
          <a:xfrm>
            <a:off x="1524000" y="784035"/>
            <a:ext cx="9144000" cy="2387600"/>
          </a:xfrm>
        </p:spPr>
        <p:txBody>
          <a:bodyPr anchor="b"/>
          <a:lstStyle>
            <a:lvl1pPr algn="l">
              <a:defRPr sz="6000"/>
            </a:lvl1pPr>
          </a:lstStyle>
          <a:p>
            <a:r>
              <a:rPr lang="en-US" dirty="0"/>
              <a:t>Click to edit Master title style</a:t>
            </a:r>
          </a:p>
        </p:txBody>
      </p:sp>
      <p:sp>
        <p:nvSpPr>
          <p:cNvPr id="7" name="Rectangle 6">
            <a:extLst>
              <a:ext uri="{FF2B5EF4-FFF2-40B4-BE49-F238E27FC236}">
                <a16:creationId xmlns:a16="http://schemas.microsoft.com/office/drawing/2014/main" id="{E7416877-0F64-0DA5-37BE-73193BD10DBA}"/>
              </a:ext>
              <a:ext uri="{C183D7F6-B498-43B3-948B-1728B52AA6E4}">
                <adec:decorative xmlns:adec="http://schemas.microsoft.com/office/drawing/2017/decorative" val="1"/>
              </a:ext>
            </a:extLst>
          </p:cNvPr>
          <p:cNvSpPr/>
          <p:nvPr userDrawn="1"/>
        </p:nvSpPr>
        <p:spPr>
          <a:xfrm>
            <a:off x="1624360" y="3442757"/>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DA2CF66F-B4D1-BE27-528C-45028F2A1876}"/>
              </a:ext>
            </a:extLst>
          </p:cNvPr>
          <p:cNvSpPr>
            <a:spLocks noGrp="1"/>
          </p:cNvSpPr>
          <p:nvPr>
            <p:ph type="sldNum" sz="quarter" idx="12"/>
          </p:nvPr>
        </p:nvSpPr>
        <p:spPr/>
        <p:txBody>
          <a:bodyPr/>
          <a:lstStyle/>
          <a:p>
            <a:fld id="{0C6CD854-DD62-6C4B-87F1-66B34D688D3F}" type="slidenum">
              <a:rPr lang="en-US" smtClean="0"/>
              <a:pPr/>
              <a:t>‹#›</a:t>
            </a:fld>
            <a:endParaRPr lang="en-US"/>
          </a:p>
        </p:txBody>
      </p:sp>
      <p:sp>
        <p:nvSpPr>
          <p:cNvPr id="4" name="TextBox 3">
            <a:extLst>
              <a:ext uri="{FF2B5EF4-FFF2-40B4-BE49-F238E27FC236}">
                <a16:creationId xmlns:a16="http://schemas.microsoft.com/office/drawing/2014/main" id="{E53364CE-FC90-EE81-0C85-AB1B3ABC9D4E}"/>
              </a:ext>
            </a:extLst>
          </p:cNvPr>
          <p:cNvSpPr txBox="1"/>
          <p:nvPr userDrawn="1"/>
        </p:nvSpPr>
        <p:spPr>
          <a:xfrm>
            <a:off x="2419813" y="3372761"/>
            <a:ext cx="936035" cy="246221"/>
          </a:xfrm>
          <a:prstGeom prst="rect">
            <a:avLst/>
          </a:prstGeom>
          <a:noFill/>
        </p:spPr>
        <p:txBody>
          <a:bodyPr wrap="square" rtlCol="0">
            <a:spAutoFit/>
          </a:bodyPr>
          <a:lstStyle/>
          <a:p>
            <a:r>
              <a:rPr lang="en-US" sz="1000" b="1" i="0" dirty="0">
                <a:solidFill>
                  <a:schemeClr val="accent2"/>
                </a:solidFill>
                <a:latin typeface="Avenir Next" panose="020B0503020202020204" pitchFamily="34" charset="0"/>
              </a:rPr>
              <a:t>SUMMARY</a:t>
            </a:r>
          </a:p>
        </p:txBody>
      </p:sp>
      <p:sp>
        <p:nvSpPr>
          <p:cNvPr id="8" name="Text Placeholder 7">
            <a:extLst>
              <a:ext uri="{FF2B5EF4-FFF2-40B4-BE49-F238E27FC236}">
                <a16:creationId xmlns:a16="http://schemas.microsoft.com/office/drawing/2014/main" id="{C68A7CF4-0FC0-1051-4B95-5233CF4D37CE}"/>
              </a:ext>
            </a:extLst>
          </p:cNvPr>
          <p:cNvSpPr>
            <a:spLocks noGrp="1"/>
          </p:cNvSpPr>
          <p:nvPr>
            <p:ph type="body" sz="quarter" idx="13"/>
          </p:nvPr>
        </p:nvSpPr>
        <p:spPr>
          <a:xfrm>
            <a:off x="1624360" y="3768662"/>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
        <p:nvSpPr>
          <p:cNvPr id="18" name="Rectangle 17">
            <a:extLst>
              <a:ext uri="{FF2B5EF4-FFF2-40B4-BE49-F238E27FC236}">
                <a16:creationId xmlns:a16="http://schemas.microsoft.com/office/drawing/2014/main" id="{A341BD03-D38D-4889-DDFD-CA0F5498D098}"/>
              </a:ext>
              <a:ext uri="{C183D7F6-B498-43B3-948B-1728B52AA6E4}">
                <adec:decorative xmlns:adec="http://schemas.microsoft.com/office/drawing/2017/decorative" val="1"/>
              </a:ext>
            </a:extLst>
          </p:cNvPr>
          <p:cNvSpPr/>
          <p:nvPr userDrawn="1"/>
        </p:nvSpPr>
        <p:spPr>
          <a:xfrm>
            <a:off x="7866664" y="343653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BA84C4D-3877-454D-DE80-40637B35D436}"/>
              </a:ext>
            </a:extLst>
          </p:cNvPr>
          <p:cNvSpPr txBox="1"/>
          <p:nvPr userDrawn="1"/>
        </p:nvSpPr>
        <p:spPr>
          <a:xfrm>
            <a:off x="8662117" y="3366539"/>
            <a:ext cx="1110070"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REMINDERS</a:t>
            </a:r>
          </a:p>
        </p:txBody>
      </p:sp>
      <p:sp>
        <p:nvSpPr>
          <p:cNvPr id="20" name="Text Placeholder 7">
            <a:extLst>
              <a:ext uri="{FF2B5EF4-FFF2-40B4-BE49-F238E27FC236}">
                <a16:creationId xmlns:a16="http://schemas.microsoft.com/office/drawing/2014/main" id="{4CBA48C4-C824-B605-6727-F7E2EB6B85B2}"/>
              </a:ext>
            </a:extLst>
          </p:cNvPr>
          <p:cNvSpPr>
            <a:spLocks noGrp="1"/>
          </p:cNvSpPr>
          <p:nvPr>
            <p:ph type="body" sz="quarter" idx="15"/>
          </p:nvPr>
        </p:nvSpPr>
        <p:spPr>
          <a:xfrm>
            <a:off x="7866664" y="3762440"/>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
        <p:nvSpPr>
          <p:cNvPr id="21" name="Rectangle 20">
            <a:extLst>
              <a:ext uri="{FF2B5EF4-FFF2-40B4-BE49-F238E27FC236}">
                <a16:creationId xmlns:a16="http://schemas.microsoft.com/office/drawing/2014/main" id="{3538C9C4-A634-C527-770A-874B3E7B30E9}"/>
              </a:ext>
              <a:ext uri="{C183D7F6-B498-43B3-948B-1728B52AA6E4}">
                <adec:decorative xmlns:adec="http://schemas.microsoft.com/office/drawing/2017/decorative" val="1"/>
              </a:ext>
            </a:extLst>
          </p:cNvPr>
          <p:cNvSpPr/>
          <p:nvPr userDrawn="1"/>
        </p:nvSpPr>
        <p:spPr>
          <a:xfrm>
            <a:off x="4745512" y="343653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1C580644-FA07-988F-6FF5-DE87D669B6CF}"/>
              </a:ext>
            </a:extLst>
          </p:cNvPr>
          <p:cNvSpPr txBox="1"/>
          <p:nvPr userDrawn="1"/>
        </p:nvSpPr>
        <p:spPr>
          <a:xfrm>
            <a:off x="5540965" y="3366539"/>
            <a:ext cx="936035" cy="246221"/>
          </a:xfrm>
          <a:prstGeom prst="rect">
            <a:avLst/>
          </a:prstGeom>
          <a:noFill/>
        </p:spPr>
        <p:txBody>
          <a:bodyPr wrap="square" rtlCol="0">
            <a:spAutoFit/>
          </a:bodyPr>
          <a:lstStyle/>
          <a:p>
            <a:r>
              <a:rPr lang="en-US" sz="1000" b="1" i="0" dirty="0">
                <a:solidFill>
                  <a:schemeClr val="accent3"/>
                </a:solidFill>
                <a:latin typeface="Avenir Next" panose="020B0503020202020204" pitchFamily="34" charset="0"/>
              </a:rPr>
              <a:t>UPCOMING</a:t>
            </a:r>
          </a:p>
        </p:txBody>
      </p:sp>
      <p:sp>
        <p:nvSpPr>
          <p:cNvPr id="23" name="Text Placeholder 7">
            <a:extLst>
              <a:ext uri="{FF2B5EF4-FFF2-40B4-BE49-F238E27FC236}">
                <a16:creationId xmlns:a16="http://schemas.microsoft.com/office/drawing/2014/main" id="{05F9B325-0B36-5AA9-7D12-5A17DF8C65C4}"/>
              </a:ext>
            </a:extLst>
          </p:cNvPr>
          <p:cNvSpPr>
            <a:spLocks noGrp="1"/>
          </p:cNvSpPr>
          <p:nvPr>
            <p:ph type="body" sz="quarter" idx="16"/>
          </p:nvPr>
        </p:nvSpPr>
        <p:spPr>
          <a:xfrm>
            <a:off x="4745512" y="3762440"/>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6965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nnouncemen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C0A6-4A08-7A82-6313-89C52ED0C042}"/>
              </a:ext>
            </a:extLst>
          </p:cNvPr>
          <p:cNvSpPr>
            <a:spLocks noGrp="1"/>
          </p:cNvSpPr>
          <p:nvPr>
            <p:ph type="ctrTitle"/>
          </p:nvPr>
        </p:nvSpPr>
        <p:spPr>
          <a:xfrm>
            <a:off x="1524000" y="784035"/>
            <a:ext cx="9144000" cy="2387600"/>
          </a:xfrm>
        </p:spPr>
        <p:txBody>
          <a:bodyPr anchor="b"/>
          <a:lstStyle>
            <a:lvl1pPr algn="l">
              <a:defRPr sz="6000"/>
            </a:lvl1pPr>
          </a:lstStyle>
          <a:p>
            <a:r>
              <a:rPr lang="en-US" dirty="0"/>
              <a:t>Click to edit Master title style</a:t>
            </a:r>
          </a:p>
        </p:txBody>
      </p:sp>
      <p:sp>
        <p:nvSpPr>
          <p:cNvPr id="7" name="Rectangle 6">
            <a:extLst>
              <a:ext uri="{FF2B5EF4-FFF2-40B4-BE49-F238E27FC236}">
                <a16:creationId xmlns:a16="http://schemas.microsoft.com/office/drawing/2014/main" id="{E7416877-0F64-0DA5-37BE-73193BD10DBA}"/>
              </a:ext>
              <a:ext uri="{C183D7F6-B498-43B3-948B-1728B52AA6E4}">
                <adec:decorative xmlns:adec="http://schemas.microsoft.com/office/drawing/2017/decorative" val="1"/>
              </a:ext>
            </a:extLst>
          </p:cNvPr>
          <p:cNvSpPr/>
          <p:nvPr userDrawn="1"/>
        </p:nvSpPr>
        <p:spPr>
          <a:xfrm>
            <a:off x="1624360" y="3442757"/>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DA2CF66F-B4D1-BE27-528C-45028F2A1876}"/>
              </a:ext>
            </a:extLst>
          </p:cNvPr>
          <p:cNvSpPr>
            <a:spLocks noGrp="1"/>
          </p:cNvSpPr>
          <p:nvPr>
            <p:ph type="sldNum" sz="quarter" idx="12"/>
          </p:nvPr>
        </p:nvSpPr>
        <p:spPr/>
        <p:txBody>
          <a:bodyPr/>
          <a:lstStyle/>
          <a:p>
            <a:fld id="{0C6CD854-DD62-6C4B-87F1-66B34D688D3F}" type="slidenum">
              <a:rPr lang="en-US" smtClean="0"/>
              <a:pPr/>
              <a:t>‹#›</a:t>
            </a:fld>
            <a:endParaRPr lang="en-US"/>
          </a:p>
        </p:txBody>
      </p:sp>
      <p:sp>
        <p:nvSpPr>
          <p:cNvPr id="4" name="TextBox 3">
            <a:extLst>
              <a:ext uri="{FF2B5EF4-FFF2-40B4-BE49-F238E27FC236}">
                <a16:creationId xmlns:a16="http://schemas.microsoft.com/office/drawing/2014/main" id="{E53364CE-FC90-EE81-0C85-AB1B3ABC9D4E}"/>
              </a:ext>
            </a:extLst>
          </p:cNvPr>
          <p:cNvSpPr txBox="1"/>
          <p:nvPr userDrawn="1"/>
        </p:nvSpPr>
        <p:spPr>
          <a:xfrm>
            <a:off x="2419813" y="3372761"/>
            <a:ext cx="1466387" cy="246221"/>
          </a:xfrm>
          <a:prstGeom prst="rect">
            <a:avLst/>
          </a:prstGeom>
          <a:noFill/>
        </p:spPr>
        <p:txBody>
          <a:bodyPr wrap="square" rtlCol="0">
            <a:spAutoFit/>
          </a:bodyPr>
          <a:lstStyle/>
          <a:p>
            <a:r>
              <a:rPr lang="en-US" sz="1000" b="1" i="0" dirty="0">
                <a:solidFill>
                  <a:schemeClr val="accent2"/>
                </a:solidFill>
                <a:latin typeface="Avenir Next" panose="020B0503020202020204" pitchFamily="34" charset="0"/>
              </a:rPr>
              <a:t>ANNOUNCEMENTS</a:t>
            </a:r>
          </a:p>
        </p:txBody>
      </p:sp>
      <p:sp>
        <p:nvSpPr>
          <p:cNvPr id="8" name="Text Placeholder 7">
            <a:extLst>
              <a:ext uri="{FF2B5EF4-FFF2-40B4-BE49-F238E27FC236}">
                <a16:creationId xmlns:a16="http://schemas.microsoft.com/office/drawing/2014/main" id="{C68A7CF4-0FC0-1051-4B95-5233CF4D37CE}"/>
              </a:ext>
            </a:extLst>
          </p:cNvPr>
          <p:cNvSpPr>
            <a:spLocks noGrp="1"/>
          </p:cNvSpPr>
          <p:nvPr>
            <p:ph type="body" sz="quarter" idx="13"/>
          </p:nvPr>
        </p:nvSpPr>
        <p:spPr>
          <a:xfrm>
            <a:off x="1624360" y="3768662"/>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
        <p:nvSpPr>
          <p:cNvPr id="21" name="Rectangle 20">
            <a:extLst>
              <a:ext uri="{FF2B5EF4-FFF2-40B4-BE49-F238E27FC236}">
                <a16:creationId xmlns:a16="http://schemas.microsoft.com/office/drawing/2014/main" id="{3538C9C4-A634-C527-770A-874B3E7B30E9}"/>
              </a:ext>
              <a:ext uri="{C183D7F6-B498-43B3-948B-1728B52AA6E4}">
                <adec:decorative xmlns:adec="http://schemas.microsoft.com/office/drawing/2017/decorative" val="1"/>
              </a:ext>
            </a:extLst>
          </p:cNvPr>
          <p:cNvSpPr/>
          <p:nvPr userDrawn="1"/>
        </p:nvSpPr>
        <p:spPr>
          <a:xfrm>
            <a:off x="4745512" y="343653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1C580644-FA07-988F-6FF5-DE87D669B6CF}"/>
              </a:ext>
            </a:extLst>
          </p:cNvPr>
          <p:cNvSpPr txBox="1"/>
          <p:nvPr userDrawn="1"/>
        </p:nvSpPr>
        <p:spPr>
          <a:xfrm>
            <a:off x="5540965" y="3366539"/>
            <a:ext cx="1110070" cy="246221"/>
          </a:xfrm>
          <a:prstGeom prst="rect">
            <a:avLst/>
          </a:prstGeom>
          <a:noFill/>
        </p:spPr>
        <p:txBody>
          <a:bodyPr wrap="square" rtlCol="0">
            <a:spAutoFit/>
          </a:bodyPr>
          <a:lstStyle/>
          <a:p>
            <a:r>
              <a:rPr lang="en-US" sz="1000" b="1" i="0" dirty="0">
                <a:solidFill>
                  <a:schemeClr val="accent3"/>
                </a:solidFill>
                <a:latin typeface="Avenir Next" panose="020B0503020202020204" pitchFamily="34" charset="0"/>
              </a:rPr>
              <a:t>ASSIGNMENTS</a:t>
            </a:r>
          </a:p>
        </p:txBody>
      </p:sp>
      <p:sp>
        <p:nvSpPr>
          <p:cNvPr id="23" name="Text Placeholder 7">
            <a:extLst>
              <a:ext uri="{FF2B5EF4-FFF2-40B4-BE49-F238E27FC236}">
                <a16:creationId xmlns:a16="http://schemas.microsoft.com/office/drawing/2014/main" id="{05F9B325-0B36-5AA9-7D12-5A17DF8C65C4}"/>
              </a:ext>
            </a:extLst>
          </p:cNvPr>
          <p:cNvSpPr>
            <a:spLocks noGrp="1"/>
          </p:cNvSpPr>
          <p:nvPr>
            <p:ph type="body" sz="quarter" idx="16"/>
          </p:nvPr>
        </p:nvSpPr>
        <p:spPr>
          <a:xfrm>
            <a:off x="4745512" y="3762440"/>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246628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586B17-E70C-C36B-F4F9-F03908D14139}"/>
              </a:ext>
            </a:extLst>
          </p:cNvPr>
          <p:cNvSpPr>
            <a:spLocks noGrp="1"/>
          </p:cNvSpPr>
          <p:nvPr>
            <p:ph type="title"/>
          </p:nvPr>
        </p:nvSpPr>
        <p:spPr>
          <a:xfrm>
            <a:off x="497158" y="384562"/>
            <a:ext cx="11197683"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44BB32B-3746-DA1E-D750-837D24E64EE6}"/>
              </a:ext>
            </a:extLst>
          </p:cNvPr>
          <p:cNvSpPr>
            <a:spLocks noGrp="1"/>
          </p:cNvSpPr>
          <p:nvPr>
            <p:ph type="body" idx="1"/>
          </p:nvPr>
        </p:nvSpPr>
        <p:spPr>
          <a:xfrm>
            <a:off x="497158" y="1845062"/>
            <a:ext cx="11197683"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E6927D7-1CDC-B6C6-C311-3C2225417051}"/>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11" name="TextBox 10">
            <a:extLst>
              <a:ext uri="{FF2B5EF4-FFF2-40B4-BE49-F238E27FC236}">
                <a16:creationId xmlns:a16="http://schemas.microsoft.com/office/drawing/2014/main" id="{DEBFEB64-4673-6A43-8616-7941BB3CDF8B}"/>
              </a:ext>
            </a:extLst>
          </p:cNvPr>
          <p:cNvSpPr txBox="1"/>
          <p:nvPr userDrawn="1"/>
        </p:nvSpPr>
        <p:spPr>
          <a:xfrm>
            <a:off x="4417740" y="6400412"/>
            <a:ext cx="3356517" cy="276999"/>
          </a:xfrm>
          <a:prstGeom prst="rect">
            <a:avLst/>
          </a:prstGeom>
          <a:noFill/>
        </p:spPr>
        <p:txBody>
          <a:bodyPr wrap="square" rtlCol="0">
            <a:spAutoFit/>
          </a:bodyPr>
          <a:lstStyle/>
          <a:p>
            <a:pPr algn="ctr"/>
            <a:r>
              <a:rPr lang="en-US" sz="1200" b="0" i="0" dirty="0">
                <a:solidFill>
                  <a:schemeClr val="bg2"/>
                </a:solidFill>
                <a:latin typeface="Avenir Next" panose="020B0503020202020204" pitchFamily="34" charset="0"/>
              </a:rPr>
              <a:t>Reinforcement Learning I</a:t>
            </a:r>
          </a:p>
        </p:txBody>
      </p:sp>
      <p:sp>
        <p:nvSpPr>
          <p:cNvPr id="6" name="Slide Number Placeholder 5">
            <a:extLst>
              <a:ext uri="{FF2B5EF4-FFF2-40B4-BE49-F238E27FC236}">
                <a16:creationId xmlns:a16="http://schemas.microsoft.com/office/drawing/2014/main" id="{C5711F53-FD27-C80E-DCB5-8DB9F3A84BE4}"/>
              </a:ext>
            </a:extLst>
          </p:cNvPr>
          <p:cNvSpPr>
            <a:spLocks noGrp="1"/>
          </p:cNvSpPr>
          <p:nvPr>
            <p:ph type="sldNum" sz="quarter" idx="4"/>
          </p:nvPr>
        </p:nvSpPr>
        <p:spPr>
          <a:xfrm>
            <a:off x="8951641" y="6356350"/>
            <a:ext cx="2743200" cy="365125"/>
          </a:xfrm>
          <a:prstGeom prst="rect">
            <a:avLst/>
          </a:prstGeom>
        </p:spPr>
        <p:txBody>
          <a:bodyPr vert="horz" lIns="91440" tIns="45720" rIns="91440" bIns="45720" rtlCol="0" anchor="ctr"/>
          <a:lstStyle>
            <a:lvl1pPr algn="r">
              <a:defRPr sz="1200" b="0" i="0">
                <a:solidFill>
                  <a:schemeClr val="bg2"/>
                </a:solidFill>
                <a:latin typeface="Avenir Next" panose="020B0503020202020204" pitchFamily="34" charset="0"/>
              </a:defRPr>
            </a:lvl1pPr>
          </a:lstStyle>
          <a:p>
            <a:fld id="{0C6CD854-DD62-6C4B-87F1-66B34D688D3F}" type="slidenum">
              <a:rPr lang="en-US" smtClean="0"/>
              <a:pPr/>
              <a:t>‹#›</a:t>
            </a:fld>
            <a:endParaRPr lang="en-US"/>
          </a:p>
        </p:txBody>
      </p:sp>
      <p:pic>
        <p:nvPicPr>
          <p:cNvPr id="8" name="Picture 7">
            <a:extLst>
              <a:ext uri="{FF2B5EF4-FFF2-40B4-BE49-F238E27FC236}">
                <a16:creationId xmlns:a16="http://schemas.microsoft.com/office/drawing/2014/main" id="{17C3A93F-7135-699B-56F1-3ACAFD26B7D7}"/>
              </a:ext>
              <a:ext uri="{C183D7F6-B498-43B3-948B-1728B52AA6E4}">
                <adec:decorative xmlns:adec="http://schemas.microsoft.com/office/drawing/2017/decorative" val="1"/>
              </a:ext>
            </a:extLst>
          </p:cNvPr>
          <p:cNvPicPr>
            <a:picLocks noChangeAspect="1"/>
          </p:cNvPicPr>
          <p:nvPr userDrawn="1"/>
        </p:nvPicPr>
        <p:blipFill>
          <a:blip r:embed="rId19"/>
          <a:stretch>
            <a:fillRect/>
          </a:stretch>
        </p:blipFill>
        <p:spPr>
          <a:xfrm>
            <a:off x="11293985" y="372368"/>
            <a:ext cx="534134" cy="365125"/>
          </a:xfrm>
          <a:prstGeom prst="rect">
            <a:avLst/>
          </a:prstGeom>
        </p:spPr>
      </p:pic>
    </p:spTree>
    <p:extLst>
      <p:ext uri="{BB962C8B-B14F-4D97-AF65-F5344CB8AC3E}">
        <p14:creationId xmlns:p14="http://schemas.microsoft.com/office/powerpoint/2010/main" val="23686001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6" r:id="rId4"/>
    <p:sldLayoutId id="2147483659" r:id="rId5"/>
    <p:sldLayoutId id="2147483660" r:id="rId6"/>
    <p:sldLayoutId id="2147483661" r:id="rId7"/>
    <p:sldLayoutId id="2147483662" r:id="rId8"/>
    <p:sldLayoutId id="2147483670" r:id="rId9"/>
    <p:sldLayoutId id="2147483669" r:id="rId10"/>
    <p:sldLayoutId id="2147483652" r:id="rId11"/>
    <p:sldLayoutId id="2147483663" r:id="rId12"/>
    <p:sldLayoutId id="2147483666" r:id="rId13"/>
    <p:sldLayoutId id="2147483664" r:id="rId14"/>
    <p:sldLayoutId id="2147483665" r:id="rId15"/>
    <p:sldLayoutId id="2147483667" r:id="rId16"/>
    <p:sldLayoutId id="2147483668" r:id="rId17"/>
  </p:sldLayoutIdLst>
  <p:hf hdr="0"/>
  <p:txStyles>
    <p:titleStyle>
      <a:lvl1pPr algn="l" defTabSz="914400" rtl="0" eaLnBrk="1" latinLnBrk="0" hangingPunct="1">
        <a:lnSpc>
          <a:spcPct val="90000"/>
        </a:lnSpc>
        <a:spcBef>
          <a:spcPct val="0"/>
        </a:spcBef>
        <a:buNone/>
        <a:defRPr sz="4400" b="1" i="0" kern="1200">
          <a:solidFill>
            <a:schemeClr val="tx1"/>
          </a:solidFill>
          <a:latin typeface="Avenir Next Demi Bold" panose="020B0503020202020204" pitchFamily="34" charset="0"/>
          <a:ea typeface="+mj-ea"/>
          <a:cs typeface="Calibri" panose="020F0502020204030204" pitchFamily="34" charset="0"/>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Avenir Next" panose="020B0503020202020204" pitchFamily="34"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a:solidFill>
            <a:schemeClr val="tx1"/>
          </a:solidFill>
          <a:latin typeface="Avenir Next" panose="020B0503020202020204" pitchFamily="34"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Avenir Next" panose="020B0503020202020204" pitchFamily="34"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ourses.cs.washington.edu/courses/cse473/26au/syllabus/#acknowledgements" TargetMode="External"/><Relationship Id="rId2" Type="http://schemas.openxmlformats.org/officeDocument/2006/relationships/hyperlink" Target="http://cs.uw.edu/473"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6.png"/><Relationship Id="rId1" Type="http://schemas.openxmlformats.org/officeDocument/2006/relationships/slideLayout" Target="../slideLayouts/slideLayout5.xml"/><Relationship Id="rId5" Type="http://schemas.openxmlformats.org/officeDocument/2006/relationships/image" Target="../media/image44.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9.png"/><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1469C9-0764-13BE-B1CC-9CE35D8ED85A}"/>
              </a:ext>
            </a:extLst>
          </p:cNvPr>
          <p:cNvSpPr>
            <a:spLocks noGrp="1"/>
          </p:cNvSpPr>
          <p:nvPr>
            <p:ph type="subTitle" idx="1"/>
          </p:nvPr>
        </p:nvSpPr>
        <p:spPr/>
        <p:txBody>
          <a:bodyPr/>
          <a:lstStyle/>
          <a:p>
            <a:r>
              <a:rPr lang="en-US" dirty="0"/>
              <a:t>CSE 473: Introduction to Artificial Intelligence</a:t>
            </a:r>
          </a:p>
        </p:txBody>
      </p:sp>
      <p:sp>
        <p:nvSpPr>
          <p:cNvPr id="5" name="Title 4">
            <a:extLst>
              <a:ext uri="{FF2B5EF4-FFF2-40B4-BE49-F238E27FC236}">
                <a16:creationId xmlns:a16="http://schemas.microsoft.com/office/drawing/2014/main" id="{E127AB39-AED4-942B-DAD1-E1FE5557A36B}"/>
              </a:ext>
            </a:extLst>
          </p:cNvPr>
          <p:cNvSpPr>
            <a:spLocks noGrp="1"/>
          </p:cNvSpPr>
          <p:nvPr>
            <p:ph type="ctrTitle"/>
          </p:nvPr>
        </p:nvSpPr>
        <p:spPr>
          <a:xfrm>
            <a:off x="1524000" y="1122363"/>
            <a:ext cx="7006684" cy="2387600"/>
          </a:xfrm>
        </p:spPr>
        <p:txBody>
          <a:bodyPr/>
          <a:lstStyle/>
          <a:p>
            <a:r>
              <a:rPr lang="en-US" dirty="0">
                <a:latin typeface="+mj-lt"/>
              </a:rPr>
              <a:t>Reinforcement Learning</a:t>
            </a:r>
          </a:p>
        </p:txBody>
      </p:sp>
      <p:sp>
        <p:nvSpPr>
          <p:cNvPr id="7" name="TextBox 6">
            <a:extLst>
              <a:ext uri="{FF2B5EF4-FFF2-40B4-BE49-F238E27FC236}">
                <a16:creationId xmlns:a16="http://schemas.microsoft.com/office/drawing/2014/main" id="{C8B1834C-CC29-1208-6D3D-632195F587DF}"/>
              </a:ext>
            </a:extLst>
          </p:cNvPr>
          <p:cNvSpPr txBox="1"/>
          <p:nvPr/>
        </p:nvSpPr>
        <p:spPr>
          <a:xfrm>
            <a:off x="214743" y="6026719"/>
            <a:ext cx="2424545" cy="646331"/>
          </a:xfrm>
          <a:prstGeom prst="rect">
            <a:avLst/>
          </a:prstGeom>
          <a:noFill/>
        </p:spPr>
        <p:txBody>
          <a:bodyPr wrap="square" rtlCol="0">
            <a:spAutoFit/>
          </a:bodyPr>
          <a:lstStyle/>
          <a:p>
            <a:r>
              <a:rPr lang="en-US" sz="1200" b="1" dirty="0">
                <a:solidFill>
                  <a:schemeClr val="bg2"/>
                </a:solidFill>
                <a:latin typeface="Avenir Next Demi Bold" panose="020B0503020202020204" pitchFamily="34" charset="0"/>
              </a:rPr>
              <a:t>Megan Hazen</a:t>
            </a:r>
            <a:r>
              <a:rPr lang="en-US" sz="1200" dirty="0">
                <a:solidFill>
                  <a:schemeClr val="bg2"/>
                </a:solidFill>
                <a:latin typeface="Avenir Next" panose="020B0503020202020204" pitchFamily="34" charset="0"/>
              </a:rPr>
              <a:t>(mh75@cs)</a:t>
            </a:r>
          </a:p>
          <a:p>
            <a:r>
              <a:rPr lang="en-US" sz="1200" b="1" dirty="0" err="1">
                <a:solidFill>
                  <a:schemeClr val="bg2"/>
                </a:solidFill>
                <a:latin typeface="Avenir Next" panose="020B0503020202020204" pitchFamily="34" charset="0"/>
                <a:hlinkClick r:id="rId2"/>
              </a:rPr>
              <a:t>cs.uw.edu</a:t>
            </a:r>
            <a:r>
              <a:rPr lang="en-US" sz="1200" b="1" dirty="0">
                <a:solidFill>
                  <a:schemeClr val="bg2"/>
                </a:solidFill>
                <a:latin typeface="Avenir Next" panose="020B0503020202020204" pitchFamily="34" charset="0"/>
                <a:hlinkClick r:id="rId2"/>
              </a:rPr>
              <a:t>/473</a:t>
            </a:r>
            <a:endParaRPr lang="en-US" sz="1200" b="1" dirty="0">
              <a:solidFill>
                <a:schemeClr val="bg2"/>
              </a:solidFill>
              <a:latin typeface="Avenir Next" panose="020B0503020202020204" pitchFamily="34" charset="0"/>
            </a:endParaRPr>
          </a:p>
          <a:p>
            <a:r>
              <a:rPr lang="en-US" sz="1200" dirty="0">
                <a:solidFill>
                  <a:schemeClr val="bg2"/>
                </a:solidFill>
                <a:latin typeface="Avenir Next" panose="020B0503020202020204" pitchFamily="34" charset="0"/>
                <a:hlinkClick r:id="rId3"/>
              </a:rPr>
              <a:t>acknowledgements</a:t>
            </a:r>
            <a:endParaRPr lang="en-US" sz="1200" dirty="0">
              <a:solidFill>
                <a:schemeClr val="bg2"/>
              </a:solidFill>
              <a:latin typeface="Avenir Next" panose="020B0503020202020204" pitchFamily="34" charset="0"/>
            </a:endParaRPr>
          </a:p>
        </p:txBody>
      </p:sp>
      <p:sp>
        <p:nvSpPr>
          <p:cNvPr id="8" name="TextBox 7">
            <a:extLst>
              <a:ext uri="{FF2B5EF4-FFF2-40B4-BE49-F238E27FC236}">
                <a16:creationId xmlns:a16="http://schemas.microsoft.com/office/drawing/2014/main" id="{E06C3B27-066E-8525-19EC-1D936788C0CC}"/>
              </a:ext>
            </a:extLst>
          </p:cNvPr>
          <p:cNvSpPr txBox="1"/>
          <p:nvPr/>
        </p:nvSpPr>
        <p:spPr>
          <a:xfrm>
            <a:off x="8530684" y="6026719"/>
            <a:ext cx="3446574" cy="461665"/>
          </a:xfrm>
          <a:prstGeom prst="rect">
            <a:avLst/>
          </a:prstGeom>
          <a:noFill/>
        </p:spPr>
        <p:txBody>
          <a:bodyPr wrap="square" rtlCol="0">
            <a:spAutoFit/>
          </a:bodyPr>
          <a:lstStyle/>
          <a:p>
            <a:pPr algn="r"/>
            <a:r>
              <a:rPr lang="en-US" sz="1200" b="1" dirty="0">
                <a:solidFill>
                  <a:schemeClr val="bg2"/>
                </a:solidFill>
                <a:latin typeface="Avenir Next" panose="020B0503020202020204" pitchFamily="34" charset="0"/>
              </a:rPr>
              <a:t>Welcome!</a:t>
            </a:r>
          </a:p>
          <a:p>
            <a:pPr algn="r"/>
            <a:r>
              <a:rPr lang="en-US" sz="1200" i="1" dirty="0">
                <a:solidFill>
                  <a:schemeClr val="bg2"/>
                </a:solidFill>
                <a:latin typeface="Avenir Next" panose="020B0503020202020204" pitchFamily="34" charset="0"/>
              </a:rPr>
              <a:t>What’s something you had to learn by </a:t>
            </a:r>
            <a:r>
              <a:rPr lang="en-US" sz="1200" i="1" u="sng" dirty="0">
                <a:solidFill>
                  <a:schemeClr val="bg2"/>
                </a:solidFill>
                <a:latin typeface="Avenir Next" panose="020B0503020202020204" pitchFamily="34" charset="0"/>
              </a:rPr>
              <a:t>doing</a:t>
            </a:r>
            <a:r>
              <a:rPr lang="en-US" sz="1200" i="1" dirty="0">
                <a:solidFill>
                  <a:schemeClr val="bg2"/>
                </a:solidFill>
                <a:latin typeface="Avenir Next" panose="020B0503020202020204" pitchFamily="34" charset="0"/>
              </a:rPr>
              <a:t>?</a:t>
            </a:r>
          </a:p>
        </p:txBody>
      </p:sp>
      <p:pic>
        <p:nvPicPr>
          <p:cNvPr id="4" name="Picture 2" descr="Illustration of the robot with a computerized brain selecting between two objects on a table. On the left is a green gem, and on the right is an electric probe generating purple sparks. The robot looks confused, not knowing which object to select.">
            <a:extLst>
              <a:ext uri="{FF2B5EF4-FFF2-40B4-BE49-F238E27FC236}">
                <a16:creationId xmlns:a16="http://schemas.microsoft.com/office/drawing/2014/main" id="{243BF198-5B0D-05FD-1F47-1B632DEF850A}"/>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330637" y="2177985"/>
            <a:ext cx="4371552" cy="2008051"/>
          </a:xfrm>
          <a:prstGeom prst="rect">
            <a:avLst/>
          </a:prstGeom>
          <a:noFill/>
        </p:spPr>
      </p:pic>
    </p:spTree>
    <p:extLst>
      <p:ext uri="{BB962C8B-B14F-4D97-AF65-F5344CB8AC3E}">
        <p14:creationId xmlns:p14="http://schemas.microsoft.com/office/powerpoint/2010/main" val="3889582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5DBAE-2F44-295B-A155-159DDF159C8E}"/>
              </a:ext>
            </a:extLst>
          </p:cNvPr>
          <p:cNvSpPr>
            <a:spLocks noGrp="1"/>
          </p:cNvSpPr>
          <p:nvPr>
            <p:ph type="ctrTitle"/>
          </p:nvPr>
        </p:nvSpPr>
        <p:spPr/>
        <p:txBody>
          <a:bodyPr/>
          <a:lstStyle/>
          <a:p>
            <a:r>
              <a:rPr lang="en-US" dirty="0"/>
              <a:t>Administrivia</a:t>
            </a:r>
          </a:p>
        </p:txBody>
      </p:sp>
      <p:sp>
        <p:nvSpPr>
          <p:cNvPr id="5" name="Slide Number Placeholder 4">
            <a:extLst>
              <a:ext uri="{FF2B5EF4-FFF2-40B4-BE49-F238E27FC236}">
                <a16:creationId xmlns:a16="http://schemas.microsoft.com/office/drawing/2014/main" id="{40232766-7746-2DD7-7347-F864637B699E}"/>
              </a:ext>
            </a:extLst>
          </p:cNvPr>
          <p:cNvSpPr>
            <a:spLocks noGrp="1"/>
          </p:cNvSpPr>
          <p:nvPr>
            <p:ph type="sldNum" sz="quarter" idx="12"/>
          </p:nvPr>
        </p:nvSpPr>
        <p:spPr/>
        <p:txBody>
          <a:bodyPr/>
          <a:lstStyle/>
          <a:p>
            <a:fld id="{0C6CD854-DD62-6C4B-87F1-66B34D688D3F}" type="slidenum">
              <a:rPr lang="en-US" smtClean="0"/>
              <a:t>2</a:t>
            </a:fld>
            <a:endParaRPr lang="en-US"/>
          </a:p>
        </p:txBody>
      </p:sp>
      <p:sp>
        <p:nvSpPr>
          <p:cNvPr id="6" name="Text Placeholder 5">
            <a:extLst>
              <a:ext uri="{FF2B5EF4-FFF2-40B4-BE49-F238E27FC236}">
                <a16:creationId xmlns:a16="http://schemas.microsoft.com/office/drawing/2014/main" id="{E2A06076-620B-1F66-6CB0-B63FCF382201}"/>
              </a:ext>
            </a:extLst>
          </p:cNvPr>
          <p:cNvSpPr>
            <a:spLocks noGrp="1"/>
          </p:cNvSpPr>
          <p:nvPr>
            <p:ph type="body" sz="quarter" idx="13"/>
          </p:nvPr>
        </p:nvSpPr>
        <p:spPr>
          <a:xfrm>
            <a:off x="1624359" y="3768662"/>
            <a:ext cx="3043333" cy="2259013"/>
          </a:xfrm>
        </p:spPr>
        <p:txBody>
          <a:bodyPr/>
          <a:lstStyle/>
          <a:p>
            <a:pPr>
              <a:buClr>
                <a:schemeClr val="tx1"/>
              </a:buClr>
            </a:pPr>
            <a:r>
              <a:rPr lang="en-US" b="1" dirty="0">
                <a:solidFill>
                  <a:schemeClr val="accent2"/>
                </a:solidFill>
              </a:rPr>
              <a:t>Test 1 Friday</a:t>
            </a:r>
          </a:p>
          <a:p>
            <a:pPr lvl="1">
              <a:buClr>
                <a:schemeClr val="tx1"/>
              </a:buClr>
            </a:pPr>
            <a:r>
              <a:rPr lang="en-US" b="1" dirty="0"/>
              <a:t>Bring pen/pencil, ID</a:t>
            </a:r>
          </a:p>
          <a:p>
            <a:pPr lvl="1">
              <a:buClr>
                <a:schemeClr val="tx1"/>
              </a:buClr>
            </a:pPr>
            <a:r>
              <a:rPr lang="en-US" b="1" dirty="0"/>
              <a:t>8.5x11” note sheet</a:t>
            </a:r>
          </a:p>
        </p:txBody>
      </p:sp>
      <p:sp>
        <p:nvSpPr>
          <p:cNvPr id="8" name="Text Placeholder 7">
            <a:extLst>
              <a:ext uri="{FF2B5EF4-FFF2-40B4-BE49-F238E27FC236}">
                <a16:creationId xmlns:a16="http://schemas.microsoft.com/office/drawing/2014/main" id="{E435079F-CE98-A269-61B2-F74BFA6D95EB}"/>
              </a:ext>
            </a:extLst>
          </p:cNvPr>
          <p:cNvSpPr>
            <a:spLocks noGrp="1"/>
          </p:cNvSpPr>
          <p:nvPr>
            <p:ph type="body" sz="quarter" idx="16"/>
          </p:nvPr>
        </p:nvSpPr>
        <p:spPr>
          <a:xfrm>
            <a:off x="4745511" y="3762440"/>
            <a:ext cx="3319965" cy="2259013"/>
          </a:xfrm>
        </p:spPr>
        <p:txBody>
          <a:bodyPr/>
          <a:lstStyle/>
          <a:p>
            <a:pPr>
              <a:buClr>
                <a:schemeClr val="tx1"/>
              </a:buClr>
            </a:pPr>
            <a:r>
              <a:rPr lang="en-US" b="1" dirty="0">
                <a:solidFill>
                  <a:schemeClr val="accent3"/>
                </a:solidFill>
              </a:rPr>
              <a:t>Project 1 </a:t>
            </a:r>
            <a:r>
              <a:rPr lang="en-US" dirty="0">
                <a:latin typeface="+mj-lt"/>
              </a:rPr>
              <a:t>due</a:t>
            </a:r>
            <a:r>
              <a:rPr lang="en-US" dirty="0"/>
              <a:t> </a:t>
            </a:r>
            <a:r>
              <a:rPr lang="en-US" b="1" dirty="0"/>
              <a:t>Tonight</a:t>
            </a:r>
          </a:p>
          <a:p>
            <a:pPr>
              <a:buClr>
                <a:schemeClr val="tx1"/>
              </a:buClr>
            </a:pPr>
            <a:r>
              <a:rPr lang="en-US" b="1" dirty="0">
                <a:solidFill>
                  <a:schemeClr val="accent3"/>
                </a:solidFill>
              </a:rPr>
              <a:t>Homework 2 </a:t>
            </a:r>
            <a:r>
              <a:rPr lang="en-US" dirty="0">
                <a:latin typeface="+mj-lt"/>
              </a:rPr>
              <a:t>due</a:t>
            </a:r>
            <a:r>
              <a:rPr lang="en-US" dirty="0"/>
              <a:t> next week (10.30)</a:t>
            </a:r>
          </a:p>
        </p:txBody>
      </p:sp>
      <p:sp>
        <p:nvSpPr>
          <p:cNvPr id="4" name="Date Placeholder 3">
            <a:extLst>
              <a:ext uri="{FF2B5EF4-FFF2-40B4-BE49-F238E27FC236}">
                <a16:creationId xmlns:a16="http://schemas.microsoft.com/office/drawing/2014/main" id="{AB662D48-429A-BE0A-ED5A-EC012FABD3A8}"/>
              </a:ext>
            </a:extLst>
          </p:cNvPr>
          <p:cNvSpPr>
            <a:spLocks noGrp="1"/>
          </p:cNvSpPr>
          <p:nvPr>
            <p:ph type="dt" sz="half" idx="4294967295"/>
          </p:nvPr>
        </p:nvSpPr>
        <p:spPr>
          <a:xfrm>
            <a:off x="497159" y="6356350"/>
            <a:ext cx="2743200" cy="365125"/>
          </a:xfrm>
        </p:spPr>
        <p:txBody>
          <a:bodyPr/>
          <a:lstStyle/>
          <a:p>
            <a:r>
              <a:rPr lang="en-US" dirty="0"/>
              <a:t>CSE 473</a:t>
            </a:r>
          </a:p>
        </p:txBody>
      </p:sp>
      <p:pic>
        <p:nvPicPr>
          <p:cNvPr id="9" name="Picture 2" descr="Illustration of a robot holding a clipboard with its back turned">
            <a:extLst>
              <a:ext uri="{FF2B5EF4-FFF2-40B4-BE49-F238E27FC236}">
                <a16:creationId xmlns:a16="http://schemas.microsoft.com/office/drawing/2014/main" id="{3530B264-99D7-642F-0118-9E9B1F334D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3756" t="47968" r="37446"/>
          <a:stretch>
            <a:fillRect/>
          </a:stretch>
        </p:blipFill>
        <p:spPr bwMode="auto">
          <a:xfrm flipH="1">
            <a:off x="8357144" y="1771233"/>
            <a:ext cx="2470764" cy="3315534"/>
          </a:xfrm>
          <a:prstGeom prst="rect">
            <a:avLst/>
          </a:prstGeom>
          <a:noFill/>
        </p:spPr>
      </p:pic>
      <p:sp>
        <p:nvSpPr>
          <p:cNvPr id="10" name="Rectangle 9">
            <a:extLst>
              <a:ext uri="{FF2B5EF4-FFF2-40B4-BE49-F238E27FC236}">
                <a16:creationId xmlns:a16="http://schemas.microsoft.com/office/drawing/2014/main" id="{42C7F413-3057-84C0-A8D4-309866A75D39}"/>
              </a:ext>
              <a:ext uri="{C183D7F6-B498-43B3-948B-1728B52AA6E4}">
                <adec:decorative xmlns:adec="http://schemas.microsoft.com/office/drawing/2017/decorative" val="1"/>
              </a:ext>
            </a:extLst>
          </p:cNvPr>
          <p:cNvSpPr/>
          <p:nvPr/>
        </p:nvSpPr>
        <p:spPr>
          <a:xfrm>
            <a:off x="8065477" y="1606062"/>
            <a:ext cx="773723" cy="9964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2857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1602AA00-DADB-35CD-76B7-EC34DB239615}"/>
              </a:ext>
            </a:extLst>
          </p:cNvPr>
          <p:cNvSpPr>
            <a:spLocks noGrp="1"/>
          </p:cNvSpPr>
          <p:nvPr>
            <p:ph type="title"/>
          </p:nvPr>
        </p:nvSpPr>
        <p:spPr/>
        <p:txBody>
          <a:bodyPr/>
          <a:lstStyle/>
          <a:p>
            <a:r>
              <a:rPr lang="en-US" dirty="0"/>
              <a:t>Reinforcement Learning Problems</a:t>
            </a:r>
          </a:p>
        </p:txBody>
      </p:sp>
      <mc:AlternateContent xmlns:mc="http://schemas.openxmlformats.org/markup-compatibility/2006" xmlns:a14="http://schemas.microsoft.com/office/drawing/2010/main">
        <mc:Choice Requires="a14">
          <p:sp>
            <p:nvSpPr>
              <p:cNvPr id="13" name="Content Placeholder 12">
                <a:extLst>
                  <a:ext uri="{FF2B5EF4-FFF2-40B4-BE49-F238E27FC236}">
                    <a16:creationId xmlns:a16="http://schemas.microsoft.com/office/drawing/2014/main" id="{76FB51CD-BB2F-3A52-4371-C6665C37A35B}"/>
                  </a:ext>
                </a:extLst>
              </p:cNvPr>
              <p:cNvSpPr>
                <a:spLocks noGrp="1"/>
              </p:cNvSpPr>
              <p:nvPr>
                <p:ph idx="1"/>
              </p:nvPr>
            </p:nvSpPr>
            <p:spPr>
              <a:xfrm>
                <a:off x="497158" y="1590261"/>
                <a:ext cx="6512105" cy="4606139"/>
              </a:xfrm>
            </p:spPr>
            <p:txBody>
              <a:bodyPr>
                <a:normAutofit/>
              </a:bodyPr>
              <a:lstStyle/>
              <a:p>
                <a:r>
                  <a:rPr lang="en-US" dirty="0"/>
                  <a:t>Still a Markov Decision Process, with:</a:t>
                </a:r>
              </a:p>
              <a:p>
                <a:pPr lvl="1"/>
                <a:r>
                  <a:rPr lang="en-US" dirty="0"/>
                  <a:t>States </a:t>
                </a:r>
                <a14:m>
                  <m:oMath xmlns:m="http://schemas.openxmlformats.org/officeDocument/2006/math">
                    <m:r>
                      <a:rPr lang="en-US" b="0" i="1" smtClean="0">
                        <a:solidFill>
                          <a:schemeClr val="accent2"/>
                        </a:solidFill>
                        <a:latin typeface="Cambria Math" panose="02040503050406030204" pitchFamily="18" charset="0"/>
                      </a:rPr>
                      <m:t>𝑠</m:t>
                    </m:r>
                    <m:r>
                      <a:rPr lang="en-US" b="0" i="1" smtClean="0">
                        <a:solidFill>
                          <a:schemeClr val="accent2"/>
                        </a:solidFill>
                        <a:latin typeface="Cambria Math" panose="02040503050406030204" pitchFamily="18" charset="0"/>
                        <a:ea typeface="Cambria Math" panose="02040503050406030204" pitchFamily="18" charset="0"/>
                      </a:rPr>
                      <m:t>∈</m:t>
                    </m:r>
                    <m:r>
                      <a:rPr lang="en-US" b="0" i="1" smtClean="0">
                        <a:solidFill>
                          <a:schemeClr val="accent2"/>
                        </a:solidFill>
                        <a:latin typeface="Cambria Math" panose="02040503050406030204" pitchFamily="18" charset="0"/>
                        <a:ea typeface="Cambria Math" panose="02040503050406030204" pitchFamily="18" charset="0"/>
                      </a:rPr>
                      <m:t>𝑆</m:t>
                    </m:r>
                  </m:oMath>
                </a14:m>
                <a:endParaRPr lang="en-US" dirty="0"/>
              </a:p>
              <a:p>
                <a:pPr lvl="1"/>
                <a:r>
                  <a:rPr lang="en-US" dirty="0"/>
                  <a:t>Actions </a:t>
                </a:r>
                <a14:m>
                  <m:oMath xmlns:m="http://schemas.openxmlformats.org/officeDocument/2006/math">
                    <m:r>
                      <a:rPr lang="en-US" b="0" i="1" smtClean="0">
                        <a:solidFill>
                          <a:schemeClr val="accent2"/>
                        </a:solidFill>
                        <a:latin typeface="Cambria Math" panose="02040503050406030204" pitchFamily="18" charset="0"/>
                      </a:rPr>
                      <m:t>𝑎</m:t>
                    </m:r>
                    <m:r>
                      <a:rPr lang="en-US" b="0" i="1" smtClean="0">
                        <a:solidFill>
                          <a:schemeClr val="accent2"/>
                        </a:solidFill>
                        <a:latin typeface="Cambria Math" panose="02040503050406030204" pitchFamily="18" charset="0"/>
                        <a:ea typeface="Cambria Math" panose="02040503050406030204" pitchFamily="18" charset="0"/>
                      </a:rPr>
                      <m:t>∈</m:t>
                    </m:r>
                    <m:r>
                      <a:rPr lang="en-US" b="0" i="1" smtClean="0">
                        <a:solidFill>
                          <a:schemeClr val="accent2"/>
                        </a:solidFill>
                        <a:latin typeface="Cambria Math" panose="02040503050406030204" pitchFamily="18" charset="0"/>
                        <a:ea typeface="Cambria Math" panose="02040503050406030204" pitchFamily="18" charset="0"/>
                      </a:rPr>
                      <m:t>𝐴</m:t>
                    </m:r>
                  </m:oMath>
                </a14:m>
                <a:endParaRPr lang="en-US" dirty="0"/>
              </a:p>
              <a:p>
                <a:pPr lvl="1"/>
                <a:r>
                  <a:rPr lang="en-US" dirty="0"/>
                  <a:t>Transition model </a:t>
                </a:r>
                <a14:m>
                  <m:oMath xmlns:m="http://schemas.openxmlformats.org/officeDocument/2006/math">
                    <m:r>
                      <a:rPr lang="en-US" b="0" i="1" smtClean="0">
                        <a:solidFill>
                          <a:schemeClr val="accent2"/>
                        </a:solidFill>
                        <a:latin typeface="Cambria Math" panose="02040503050406030204" pitchFamily="18" charset="0"/>
                      </a:rPr>
                      <m:t>𝑇</m:t>
                    </m:r>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𝑠</m:t>
                    </m:r>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𝑎</m:t>
                    </m:r>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𝑠</m:t>
                    </m:r>
                    <m:r>
                      <a:rPr lang="en-US" b="0" i="1" smtClean="0">
                        <a:solidFill>
                          <a:schemeClr val="accent2"/>
                        </a:solidFill>
                        <a:latin typeface="Cambria Math" panose="02040503050406030204" pitchFamily="18" charset="0"/>
                      </a:rPr>
                      <m:t>′)</m:t>
                    </m:r>
                  </m:oMath>
                </a14:m>
                <a:endParaRPr lang="en-US" dirty="0"/>
              </a:p>
              <a:p>
                <a:pPr marL="914400" lvl="2" indent="0">
                  <a:lnSpc>
                    <a:spcPct val="150000"/>
                  </a:lnSpc>
                  <a:buNone/>
                </a:pPr>
                <a14:m>
                  <m:oMathPara xmlns:m="http://schemas.openxmlformats.org/officeDocument/2006/math">
                    <m:oMath>
                      <m:r>
                        <a:rPr lang="en-US" b="0" i="1" smtClean="0">
                          <a:solidFill>
                            <a:schemeClr val="accent2"/>
                          </a:solidFill>
                          <a:latin typeface="Cambria Math" panose="02040503050406030204" pitchFamily="18" charset="0"/>
                        </a:rPr>
                        <m:t>𝑇</m:t>
                      </m:r>
                      <m:d>
                        <m:dPr>
                          <m:ctrlPr>
                            <a:rPr lang="en-US" b="0" i="1" smtClean="0">
                              <a:solidFill>
                                <a:schemeClr val="accent2"/>
                              </a:solidFill>
                              <a:latin typeface="Cambria Math" panose="02040503050406030204" pitchFamily="18" charset="0"/>
                            </a:rPr>
                          </m:ctrlPr>
                        </m:dPr>
                        <m:e>
                          <m:r>
                            <a:rPr lang="en-US" b="0" i="1" smtClean="0">
                              <a:solidFill>
                                <a:schemeClr val="accent2"/>
                              </a:solidFill>
                              <a:latin typeface="Cambria Math" panose="02040503050406030204" pitchFamily="18" charset="0"/>
                            </a:rPr>
                            <m:t>𝑠</m:t>
                          </m:r>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𝑎</m:t>
                          </m:r>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𝑠</m:t>
                          </m:r>
                          <m:r>
                            <a:rPr lang="en-US" b="0" i="1" smtClean="0">
                              <a:solidFill>
                                <a:schemeClr val="accent2"/>
                              </a:solidFill>
                              <a:latin typeface="Cambria Math" panose="02040503050406030204" pitchFamily="18" charset="0"/>
                            </a:rPr>
                            <m:t>′</m:t>
                          </m:r>
                        </m:e>
                      </m:d>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𝑃</m:t>
                      </m:r>
                      <m:r>
                        <a:rPr lang="en-US" b="0" i="1" smtClean="0">
                          <a:solidFill>
                            <a:schemeClr val="accent2"/>
                          </a:solidFill>
                          <a:latin typeface="Cambria Math" panose="02040503050406030204" pitchFamily="18" charset="0"/>
                        </a:rPr>
                        <m:t>(</m:t>
                      </m:r>
                      <m:sSup>
                        <m:sSupPr>
                          <m:ctrlPr>
                            <a:rPr lang="en-US" b="0" i="1" smtClean="0">
                              <a:solidFill>
                                <a:schemeClr val="accent2"/>
                              </a:solidFill>
                              <a:latin typeface="Cambria Math" panose="02040503050406030204" pitchFamily="18" charset="0"/>
                            </a:rPr>
                          </m:ctrlPr>
                        </m:sSupPr>
                        <m:e>
                          <m:r>
                            <a:rPr lang="en-US" b="0" i="1" smtClean="0">
                              <a:solidFill>
                                <a:schemeClr val="accent2"/>
                              </a:solidFill>
                              <a:latin typeface="Cambria Math" panose="02040503050406030204" pitchFamily="18" charset="0"/>
                            </a:rPr>
                            <m:t>𝑠</m:t>
                          </m:r>
                        </m:e>
                        <m:sup>
                          <m:r>
                            <a:rPr lang="en-US" b="0" i="1" smtClean="0">
                              <a:solidFill>
                                <a:schemeClr val="accent2"/>
                              </a:solidFill>
                              <a:latin typeface="Cambria Math" panose="02040503050406030204" pitchFamily="18" charset="0"/>
                            </a:rPr>
                            <m:t>′</m:t>
                          </m:r>
                        </m:sup>
                      </m:sSup>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𝑠</m:t>
                      </m:r>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𝑎</m:t>
                      </m:r>
                      <m:r>
                        <a:rPr lang="en-US" b="0" i="1" smtClean="0">
                          <a:solidFill>
                            <a:schemeClr val="accent2"/>
                          </a:solidFill>
                          <a:latin typeface="Cambria Math" panose="02040503050406030204" pitchFamily="18" charset="0"/>
                        </a:rPr>
                        <m:t>)</m:t>
                      </m:r>
                    </m:oMath>
                  </m:oMathPara>
                </a14:m>
                <a:endParaRPr lang="en-US" dirty="0">
                  <a:solidFill>
                    <a:schemeClr val="accent2"/>
                  </a:solidFill>
                </a:endParaRPr>
              </a:p>
              <a:p>
                <a:pPr lvl="1"/>
                <a:r>
                  <a:rPr lang="en-US" dirty="0"/>
                  <a:t>Reward function </a:t>
                </a:r>
                <a14:m>
                  <m:oMath xmlns:m="http://schemas.openxmlformats.org/officeDocument/2006/math">
                    <m:r>
                      <a:rPr lang="en-US" b="0" i="1" smtClean="0">
                        <a:solidFill>
                          <a:schemeClr val="accent2"/>
                        </a:solidFill>
                        <a:latin typeface="Cambria Math" panose="02040503050406030204" pitchFamily="18" charset="0"/>
                      </a:rPr>
                      <m:t>𝑅</m:t>
                    </m:r>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𝑠</m:t>
                    </m:r>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𝑎</m:t>
                    </m:r>
                    <m:r>
                      <a:rPr lang="en-US" b="0" i="1" smtClean="0">
                        <a:solidFill>
                          <a:schemeClr val="accent2"/>
                        </a:solidFill>
                        <a:latin typeface="Cambria Math" panose="02040503050406030204" pitchFamily="18" charset="0"/>
                      </a:rPr>
                      <m:t>,</m:t>
                    </m:r>
                    <m:sSup>
                      <m:sSupPr>
                        <m:ctrlPr>
                          <a:rPr lang="en-US" b="0" i="1" smtClean="0">
                            <a:solidFill>
                              <a:schemeClr val="accent2"/>
                            </a:solidFill>
                            <a:latin typeface="Cambria Math" panose="02040503050406030204" pitchFamily="18" charset="0"/>
                          </a:rPr>
                        </m:ctrlPr>
                      </m:sSupPr>
                      <m:e>
                        <m:r>
                          <a:rPr lang="en-US" b="0" i="1" smtClean="0">
                            <a:solidFill>
                              <a:schemeClr val="accent2"/>
                            </a:solidFill>
                            <a:latin typeface="Cambria Math" panose="02040503050406030204" pitchFamily="18" charset="0"/>
                          </a:rPr>
                          <m:t>𝑠</m:t>
                        </m:r>
                      </m:e>
                      <m:sup>
                        <m:r>
                          <a:rPr lang="en-US" b="0" i="1" smtClean="0">
                            <a:solidFill>
                              <a:schemeClr val="accent2"/>
                            </a:solidFill>
                            <a:latin typeface="Cambria Math" panose="02040503050406030204" pitchFamily="18" charset="0"/>
                          </a:rPr>
                          <m:t>′</m:t>
                        </m:r>
                      </m:sup>
                    </m:sSup>
                    <m:r>
                      <a:rPr lang="en-US" b="0" i="1" smtClean="0">
                        <a:solidFill>
                          <a:schemeClr val="accent2"/>
                        </a:solidFill>
                        <a:latin typeface="Cambria Math" panose="02040503050406030204" pitchFamily="18" charset="0"/>
                      </a:rPr>
                      <m:t>)</m:t>
                    </m:r>
                  </m:oMath>
                </a14:m>
                <a:endParaRPr lang="en-US" dirty="0"/>
              </a:p>
              <a:p>
                <a:pPr lvl="1"/>
                <a:r>
                  <a:rPr lang="en-US" dirty="0"/>
                  <a:t>Start state </a:t>
                </a:r>
                <a14:m>
                  <m:oMath xmlns:m="http://schemas.openxmlformats.org/officeDocument/2006/math">
                    <m:sSub>
                      <m:sSubPr>
                        <m:ctrlPr>
                          <a:rPr lang="en-US" b="0"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𝑠</m:t>
                        </m:r>
                      </m:e>
                      <m:sub>
                        <m:r>
                          <a:rPr lang="en-US" b="0" i="1" smtClean="0">
                            <a:solidFill>
                              <a:schemeClr val="accent2"/>
                            </a:solidFill>
                            <a:latin typeface="Cambria Math" panose="02040503050406030204" pitchFamily="18" charset="0"/>
                          </a:rPr>
                          <m:t>0</m:t>
                        </m:r>
                      </m:sub>
                    </m:sSub>
                  </m:oMath>
                </a14:m>
                <a:endParaRPr lang="en-US" dirty="0"/>
              </a:p>
              <a:p>
                <a:pPr lvl="1"/>
                <a:r>
                  <a:rPr lang="en-US" dirty="0"/>
                  <a:t>Utility function </a:t>
                </a:r>
                <a14:m>
                  <m:oMath xmlns:m="http://schemas.openxmlformats.org/officeDocument/2006/math">
                    <m:r>
                      <a:rPr lang="en-US" b="0" i="1" smtClean="0">
                        <a:solidFill>
                          <a:schemeClr val="accent2"/>
                        </a:solidFill>
                        <a:latin typeface="Cambria Math" panose="02040503050406030204" pitchFamily="18" charset="0"/>
                      </a:rPr>
                      <m:t>𝑈</m:t>
                    </m:r>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𝑠</m:t>
                    </m:r>
                    <m:r>
                      <a:rPr lang="en-US" b="0" i="1" smtClean="0">
                        <a:solidFill>
                          <a:schemeClr val="accent2"/>
                        </a:solidFill>
                        <a:latin typeface="Cambria Math" panose="02040503050406030204" pitchFamily="18" charset="0"/>
                      </a:rPr>
                      <m:t>)</m:t>
                    </m:r>
                  </m:oMath>
                </a14:m>
                <a:endParaRPr lang="en-US" dirty="0"/>
              </a:p>
              <a:p>
                <a:r>
                  <a:rPr lang="en-US" dirty="0"/>
                  <a:t>But:</a:t>
                </a:r>
              </a:p>
              <a:p>
                <a:pPr lvl="1">
                  <a:buClr>
                    <a:schemeClr val="tx1"/>
                  </a:buClr>
                </a:pPr>
                <a14:m>
                  <m:oMath xmlns:m="http://schemas.openxmlformats.org/officeDocument/2006/math">
                    <m:r>
                      <a:rPr lang="en-US" b="1" i="1" smtClean="0">
                        <a:solidFill>
                          <a:schemeClr val="accent2"/>
                        </a:solidFill>
                        <a:latin typeface="Cambria Math" panose="02040503050406030204" pitchFamily="18" charset="0"/>
                      </a:rPr>
                      <m:t>𝑻</m:t>
                    </m:r>
                  </m:oMath>
                </a14:m>
                <a:r>
                  <a:rPr lang="en-US" dirty="0"/>
                  <a:t> and </a:t>
                </a:r>
                <a14:m>
                  <m:oMath xmlns:m="http://schemas.openxmlformats.org/officeDocument/2006/math">
                    <m:r>
                      <a:rPr lang="en-US" b="1" i="1" smtClean="0">
                        <a:solidFill>
                          <a:schemeClr val="accent2"/>
                        </a:solidFill>
                        <a:latin typeface="Cambria Math" panose="02040503050406030204" pitchFamily="18" charset="0"/>
                      </a:rPr>
                      <m:t>𝑹</m:t>
                    </m:r>
                  </m:oMath>
                </a14:m>
                <a:r>
                  <a:rPr lang="en-US" dirty="0"/>
                  <a:t> are </a:t>
                </a:r>
                <a:r>
                  <a:rPr lang="en-US" u="sng" dirty="0"/>
                  <a:t>unknown</a:t>
                </a:r>
                <a:r>
                  <a:rPr lang="en-US" dirty="0"/>
                  <a:t>.</a:t>
                </a:r>
              </a:p>
              <a:p>
                <a:pPr lvl="1">
                  <a:buClr>
                    <a:schemeClr val="tx1"/>
                  </a:buClr>
                </a:pPr>
                <a:r>
                  <a:rPr lang="en-US" dirty="0"/>
                  <a:t>Now must explore to learn best policy</a:t>
                </a:r>
              </a:p>
            </p:txBody>
          </p:sp>
        </mc:Choice>
        <mc:Fallback xmlns="">
          <p:sp>
            <p:nvSpPr>
              <p:cNvPr id="13" name="Content Placeholder 12">
                <a:extLst>
                  <a:ext uri="{FF2B5EF4-FFF2-40B4-BE49-F238E27FC236}">
                    <a16:creationId xmlns:a16="http://schemas.microsoft.com/office/drawing/2014/main" id="{76FB51CD-BB2F-3A52-4371-C6665C37A35B}"/>
                  </a:ext>
                </a:extLst>
              </p:cNvPr>
              <p:cNvSpPr>
                <a:spLocks noGrp="1" noRot="1" noChangeAspect="1" noMove="1" noResize="1" noEditPoints="1" noAdjustHandles="1" noChangeArrowheads="1" noChangeShapeType="1" noTextEdit="1"/>
              </p:cNvSpPr>
              <p:nvPr>
                <p:ph idx="1"/>
              </p:nvPr>
            </p:nvSpPr>
            <p:spPr>
              <a:xfrm>
                <a:off x="497158" y="1590261"/>
                <a:ext cx="6512105" cy="4606139"/>
              </a:xfrm>
              <a:blipFill>
                <a:blip r:embed="rId2"/>
                <a:stretch>
                  <a:fillRect l="-1365"/>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CC740AFA-1838-3477-3FBC-1E2914A22FD5}"/>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572AD010-DD70-6454-B787-CEBB73B301F5}"/>
              </a:ext>
            </a:extLst>
          </p:cNvPr>
          <p:cNvSpPr>
            <a:spLocks noGrp="1"/>
          </p:cNvSpPr>
          <p:nvPr>
            <p:ph type="sldNum" sz="quarter" idx="12"/>
          </p:nvPr>
        </p:nvSpPr>
        <p:spPr/>
        <p:txBody>
          <a:bodyPr/>
          <a:lstStyle/>
          <a:p>
            <a:fld id="{0C6CD854-DD62-6C4B-87F1-66B34D688D3F}" type="slidenum">
              <a:rPr lang="en-US" smtClean="0"/>
              <a:pPr/>
              <a:t>3</a:t>
            </a:fld>
            <a:endParaRPr lang="en-US"/>
          </a:p>
        </p:txBody>
      </p:sp>
      <p:grpSp>
        <p:nvGrpSpPr>
          <p:cNvPr id="23" name="Group 22" descr="Diagram of the feedback system between an agent with sensors and actuators, and an environment that responds to agent actions with percepts that the agent can perceive.">
            <a:extLst>
              <a:ext uri="{FF2B5EF4-FFF2-40B4-BE49-F238E27FC236}">
                <a16:creationId xmlns:a16="http://schemas.microsoft.com/office/drawing/2014/main" id="{3734139F-58CA-EABF-D52B-3486D1483D2D}"/>
              </a:ext>
            </a:extLst>
          </p:cNvPr>
          <p:cNvGrpSpPr>
            <a:grpSpLocks noChangeAspect="1"/>
          </p:cNvGrpSpPr>
          <p:nvPr/>
        </p:nvGrpSpPr>
        <p:grpSpPr>
          <a:xfrm>
            <a:off x="7382158" y="4719197"/>
            <a:ext cx="4540995" cy="1668176"/>
            <a:chOff x="3084663" y="3987513"/>
            <a:chExt cx="5666702" cy="2081715"/>
          </a:xfrm>
        </p:grpSpPr>
        <p:grpSp>
          <p:nvGrpSpPr>
            <p:cNvPr id="9" name="Group 8" descr="Conceptual diagram of an agent, a blue box containing sensors mapped to actuators through an unknown agent function.">
              <a:extLst>
                <a:ext uri="{FF2B5EF4-FFF2-40B4-BE49-F238E27FC236}">
                  <a16:creationId xmlns:a16="http://schemas.microsoft.com/office/drawing/2014/main" id="{44294717-F37E-5939-8731-EC1B87911492}"/>
                </a:ext>
              </a:extLst>
            </p:cNvPr>
            <p:cNvGrpSpPr/>
            <p:nvPr/>
          </p:nvGrpSpPr>
          <p:grpSpPr>
            <a:xfrm>
              <a:off x="3084663" y="3987513"/>
              <a:ext cx="2678088" cy="2020872"/>
              <a:chOff x="3084663" y="3987513"/>
              <a:chExt cx="2678088" cy="2020872"/>
            </a:xfrm>
          </p:grpSpPr>
          <p:sp>
            <p:nvSpPr>
              <p:cNvPr id="10" name="Down Arrow 9">
                <a:extLst>
                  <a:ext uri="{FF2B5EF4-FFF2-40B4-BE49-F238E27FC236}">
                    <a16:creationId xmlns:a16="http://schemas.microsoft.com/office/drawing/2014/main" id="{D835ADFD-64E0-8DF6-3EF8-64B89E24BD80}"/>
                  </a:ext>
                  <a:ext uri="{C183D7F6-B498-43B3-948B-1728B52AA6E4}">
                    <adec:decorative xmlns:adec="http://schemas.microsoft.com/office/drawing/2017/decorative" val="1"/>
                  </a:ext>
                </a:extLst>
              </p:cNvPr>
              <p:cNvSpPr/>
              <p:nvPr/>
            </p:nvSpPr>
            <p:spPr>
              <a:xfrm>
                <a:off x="4400206" y="4954329"/>
                <a:ext cx="128642" cy="610573"/>
              </a:xfrm>
              <a:prstGeom prst="down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0D59128A-01D0-74D4-04B5-C9A0D95BAC3A}"/>
                  </a:ext>
                  <a:ext uri="{C183D7F6-B498-43B3-948B-1728B52AA6E4}">
                    <adec:decorative xmlns:adec="http://schemas.microsoft.com/office/drawing/2017/decorative" val="1"/>
                  </a:ext>
                </a:extLst>
              </p:cNvPr>
              <p:cNvSpPr/>
              <p:nvPr/>
            </p:nvSpPr>
            <p:spPr>
              <a:xfrm>
                <a:off x="3166314" y="4489582"/>
                <a:ext cx="2596437" cy="1518803"/>
              </a:xfrm>
              <a:prstGeom prst="roundRect">
                <a:avLst>
                  <a:gd name="adj" fmla="val 9642"/>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0C57110-4558-09FB-FB07-712B0F291884}"/>
                  </a:ext>
                </a:extLst>
              </p:cNvPr>
              <p:cNvSpPr txBox="1"/>
              <p:nvPr/>
            </p:nvSpPr>
            <p:spPr>
              <a:xfrm>
                <a:off x="3084663" y="3987513"/>
                <a:ext cx="872355" cy="369332"/>
              </a:xfrm>
              <a:prstGeom prst="rect">
                <a:avLst/>
              </a:prstGeom>
              <a:noFill/>
            </p:spPr>
            <p:txBody>
              <a:bodyPr wrap="none" rtlCol="0">
                <a:spAutoFit/>
              </a:bodyPr>
              <a:lstStyle/>
              <a:p>
                <a:r>
                  <a:rPr lang="en-US" b="1" dirty="0">
                    <a:solidFill>
                      <a:schemeClr val="accent1"/>
                    </a:solidFill>
                  </a:rPr>
                  <a:t>Agent</a:t>
                </a:r>
              </a:p>
            </p:txBody>
          </p:sp>
          <p:sp>
            <p:nvSpPr>
              <p:cNvPr id="15" name="TextBox 14">
                <a:extLst>
                  <a:ext uri="{FF2B5EF4-FFF2-40B4-BE49-F238E27FC236}">
                    <a16:creationId xmlns:a16="http://schemas.microsoft.com/office/drawing/2014/main" id="{D1A317B4-AA5D-AC98-CCD1-B6333B4984AE}"/>
                  </a:ext>
                </a:extLst>
              </p:cNvPr>
              <p:cNvSpPr txBox="1"/>
              <p:nvPr/>
            </p:nvSpPr>
            <p:spPr>
              <a:xfrm>
                <a:off x="3957018" y="4610176"/>
                <a:ext cx="1015021" cy="369332"/>
              </a:xfrm>
              <a:prstGeom prst="rect">
                <a:avLst/>
              </a:prstGeom>
              <a:noFill/>
            </p:spPr>
            <p:txBody>
              <a:bodyPr wrap="none" rtlCol="0">
                <a:spAutoFit/>
              </a:bodyPr>
              <a:lstStyle/>
              <a:p>
                <a:pPr algn="ctr"/>
                <a:r>
                  <a:rPr lang="en-US" b="1" dirty="0">
                    <a:solidFill>
                      <a:schemeClr val="accent3"/>
                    </a:solidFill>
                    <a:latin typeface="+mj-lt"/>
                  </a:rPr>
                  <a:t>Sensors</a:t>
                </a:r>
              </a:p>
            </p:txBody>
          </p:sp>
          <p:sp>
            <p:nvSpPr>
              <p:cNvPr id="16" name="TextBox 15">
                <a:extLst>
                  <a:ext uri="{FF2B5EF4-FFF2-40B4-BE49-F238E27FC236}">
                    <a16:creationId xmlns:a16="http://schemas.microsoft.com/office/drawing/2014/main" id="{BAB5F69E-FC7D-4FB9-C062-CEFF2C42CA2B}"/>
                  </a:ext>
                </a:extLst>
              </p:cNvPr>
              <p:cNvSpPr txBox="1"/>
              <p:nvPr/>
            </p:nvSpPr>
            <p:spPr>
              <a:xfrm>
                <a:off x="3861637" y="5550978"/>
                <a:ext cx="1205779" cy="369332"/>
              </a:xfrm>
              <a:prstGeom prst="rect">
                <a:avLst/>
              </a:prstGeom>
              <a:noFill/>
            </p:spPr>
            <p:txBody>
              <a:bodyPr wrap="none" rtlCol="0">
                <a:spAutoFit/>
              </a:bodyPr>
              <a:lstStyle/>
              <a:p>
                <a:pPr algn="ctr"/>
                <a:r>
                  <a:rPr lang="en-US" b="1" dirty="0">
                    <a:solidFill>
                      <a:schemeClr val="accent4"/>
                    </a:solidFill>
                    <a:latin typeface="+mj-lt"/>
                  </a:rPr>
                  <a:t>Actuators</a:t>
                </a:r>
              </a:p>
            </p:txBody>
          </p:sp>
          <p:sp>
            <p:nvSpPr>
              <p:cNvPr id="17" name="Rounded Rectangle 16">
                <a:extLst>
                  <a:ext uri="{FF2B5EF4-FFF2-40B4-BE49-F238E27FC236}">
                    <a16:creationId xmlns:a16="http://schemas.microsoft.com/office/drawing/2014/main" id="{258884CA-C608-9FB7-CABA-D1D6A29961CF}"/>
                  </a:ext>
                </a:extLst>
              </p:cNvPr>
              <p:cNvSpPr/>
              <p:nvPr/>
            </p:nvSpPr>
            <p:spPr>
              <a:xfrm>
                <a:off x="4278458" y="5064317"/>
                <a:ext cx="372140" cy="369332"/>
              </a:xfrm>
              <a:prstGeom prst="roundRect">
                <a:avLst>
                  <a:gd name="adj" fmla="val 2530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a:t>
                </a:r>
              </a:p>
            </p:txBody>
          </p:sp>
        </p:grpSp>
        <p:sp>
          <p:nvSpPr>
            <p:cNvPr id="18" name="TextBox 17">
              <a:extLst>
                <a:ext uri="{FF2B5EF4-FFF2-40B4-BE49-F238E27FC236}">
                  <a16:creationId xmlns:a16="http://schemas.microsoft.com/office/drawing/2014/main" id="{F3007F9C-E5F7-394E-D5B7-69A0CF16EF46}"/>
                </a:ext>
              </a:extLst>
            </p:cNvPr>
            <p:cNvSpPr txBox="1"/>
            <p:nvPr/>
          </p:nvSpPr>
          <p:spPr>
            <a:xfrm>
              <a:off x="6528296" y="4971984"/>
              <a:ext cx="2223069" cy="499297"/>
            </a:xfrm>
            <a:prstGeom prst="rect">
              <a:avLst/>
            </a:prstGeom>
            <a:noFill/>
          </p:spPr>
          <p:txBody>
            <a:bodyPr wrap="none" rtlCol="0">
              <a:spAutoFit/>
            </a:bodyPr>
            <a:lstStyle/>
            <a:p>
              <a:r>
                <a:rPr lang="en-US" sz="2000" b="1" dirty="0">
                  <a:solidFill>
                    <a:schemeClr val="accent3"/>
                  </a:solidFill>
                </a:rPr>
                <a:t>Environment</a:t>
              </a:r>
            </a:p>
          </p:txBody>
        </p:sp>
        <p:cxnSp>
          <p:nvCxnSpPr>
            <p:cNvPr id="19" name="Elbow Connector 18">
              <a:extLst>
                <a:ext uri="{FF2B5EF4-FFF2-40B4-BE49-F238E27FC236}">
                  <a16:creationId xmlns:a16="http://schemas.microsoft.com/office/drawing/2014/main" id="{74A6438A-652D-7A38-CF61-C1A7FD165389}"/>
                </a:ext>
                <a:ext uri="{C183D7F6-B498-43B3-948B-1728B52AA6E4}">
                  <adec:decorative xmlns:adec="http://schemas.microsoft.com/office/drawing/2017/decorative" val="1"/>
                </a:ext>
              </a:extLst>
            </p:cNvPr>
            <p:cNvCxnSpPr>
              <a:stCxn id="18" idx="0"/>
              <a:endCxn id="15" idx="3"/>
            </p:cNvCxnSpPr>
            <p:nvPr/>
          </p:nvCxnSpPr>
          <p:spPr>
            <a:xfrm rot="16200000" flipV="1">
              <a:off x="6217364" y="3549517"/>
              <a:ext cx="177142" cy="2667792"/>
            </a:xfrm>
            <a:prstGeom prst="bentConnector2">
              <a:avLst/>
            </a:prstGeom>
            <a:ln>
              <a:solidFill>
                <a:schemeClr val="accent3"/>
              </a:solidFill>
              <a:prstDash val="dash"/>
              <a:tailEnd type="triangle"/>
            </a:ln>
          </p:spPr>
          <p:style>
            <a:lnRef idx="2">
              <a:schemeClr val="accent1"/>
            </a:lnRef>
            <a:fillRef idx="0">
              <a:schemeClr val="accent1"/>
            </a:fillRef>
            <a:effectRef idx="1">
              <a:schemeClr val="accent1"/>
            </a:effectRef>
            <a:fontRef idx="minor">
              <a:schemeClr val="tx1"/>
            </a:fontRef>
          </p:style>
        </p:cxnSp>
        <p:cxnSp>
          <p:nvCxnSpPr>
            <p:cNvPr id="20" name="Elbow Connector 19">
              <a:extLst>
                <a:ext uri="{FF2B5EF4-FFF2-40B4-BE49-F238E27FC236}">
                  <a16:creationId xmlns:a16="http://schemas.microsoft.com/office/drawing/2014/main" id="{F4D7C55D-D313-58A5-254C-6B925528E0AF}"/>
                </a:ext>
                <a:ext uri="{C183D7F6-B498-43B3-948B-1728B52AA6E4}">
                  <adec:decorative xmlns:adec="http://schemas.microsoft.com/office/drawing/2017/decorative" val="1"/>
                </a:ext>
              </a:extLst>
            </p:cNvPr>
            <p:cNvCxnSpPr>
              <a:stCxn id="16" idx="3"/>
              <a:endCxn id="18" idx="2"/>
            </p:cNvCxnSpPr>
            <p:nvPr/>
          </p:nvCxnSpPr>
          <p:spPr>
            <a:xfrm flipV="1">
              <a:off x="5067416" y="5471281"/>
              <a:ext cx="2572415" cy="264364"/>
            </a:xfrm>
            <a:prstGeom prst="bentConnector2">
              <a:avLst/>
            </a:prstGeom>
            <a:ln>
              <a:solidFill>
                <a:schemeClr val="accent4"/>
              </a:solidFill>
              <a:prstDash val="dash"/>
              <a:tailEnd type="triangle"/>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CBCCCB66-C48B-4D60-9B6F-ACDEA11AAFAF}"/>
                </a:ext>
              </a:extLst>
            </p:cNvPr>
            <p:cNvSpPr txBox="1"/>
            <p:nvPr/>
          </p:nvSpPr>
          <p:spPr>
            <a:xfrm>
              <a:off x="5881060" y="4439748"/>
              <a:ext cx="909223" cy="307777"/>
            </a:xfrm>
            <a:prstGeom prst="rect">
              <a:avLst/>
            </a:prstGeom>
            <a:noFill/>
          </p:spPr>
          <p:txBody>
            <a:bodyPr wrap="none" rtlCol="0">
              <a:spAutoFit/>
            </a:bodyPr>
            <a:lstStyle/>
            <a:p>
              <a:r>
                <a:rPr lang="en-US" sz="1400" dirty="0">
                  <a:solidFill>
                    <a:schemeClr val="accent3"/>
                  </a:solidFill>
                  <a:latin typeface="+mj-lt"/>
                </a:rPr>
                <a:t>percepts</a:t>
              </a:r>
            </a:p>
          </p:txBody>
        </p:sp>
        <p:sp>
          <p:nvSpPr>
            <p:cNvPr id="22" name="TextBox 21">
              <a:extLst>
                <a:ext uri="{FF2B5EF4-FFF2-40B4-BE49-F238E27FC236}">
                  <a16:creationId xmlns:a16="http://schemas.microsoft.com/office/drawing/2014/main" id="{96E02FC2-54C1-EB0D-569D-12A670157212}"/>
                </a:ext>
              </a:extLst>
            </p:cNvPr>
            <p:cNvSpPr txBox="1"/>
            <p:nvPr/>
          </p:nvSpPr>
          <p:spPr>
            <a:xfrm>
              <a:off x="5940316" y="5761451"/>
              <a:ext cx="774571" cy="307777"/>
            </a:xfrm>
            <a:prstGeom prst="rect">
              <a:avLst/>
            </a:prstGeom>
            <a:noFill/>
          </p:spPr>
          <p:txBody>
            <a:bodyPr wrap="none" rtlCol="0">
              <a:spAutoFit/>
            </a:bodyPr>
            <a:lstStyle/>
            <a:p>
              <a:r>
                <a:rPr lang="en-US" sz="1400" dirty="0">
                  <a:solidFill>
                    <a:schemeClr val="accent4"/>
                  </a:solidFill>
                  <a:latin typeface="+mj-lt"/>
                </a:rPr>
                <a:t>actions</a:t>
              </a:r>
            </a:p>
          </p:txBody>
        </p:sp>
      </p:grpSp>
      <p:grpSp>
        <p:nvGrpSpPr>
          <p:cNvPr id="26" name="Group 25" descr="Overhead illustrated view of a Grid World, with square tiles representing states, some of which have obstacles, fire pits (terminal states with -1 utility), or gems (terminal states with +1 utility). The robot can choosen which direction to move from a given state.">
            <a:extLst>
              <a:ext uri="{FF2B5EF4-FFF2-40B4-BE49-F238E27FC236}">
                <a16:creationId xmlns:a16="http://schemas.microsoft.com/office/drawing/2014/main" id="{BE7D68BA-FB6C-EC6E-C44A-744FE15B4CDF}"/>
              </a:ext>
            </a:extLst>
          </p:cNvPr>
          <p:cNvGrpSpPr/>
          <p:nvPr/>
        </p:nvGrpSpPr>
        <p:grpSpPr>
          <a:xfrm>
            <a:off x="7255576" y="1322141"/>
            <a:ext cx="4439265" cy="3197001"/>
            <a:chOff x="7255576" y="1506510"/>
            <a:chExt cx="4439265" cy="3197001"/>
          </a:xfrm>
        </p:grpSpPr>
        <p:pic>
          <p:nvPicPr>
            <p:cNvPr id="27" name="Picture 2" descr="Overhead illustrated view of a Grid World, with square tiles representing states, some of which have obstacles, fire pits (terminal states with -1 utility), or gems (terminal states with +1 utility). The robot can choosen which direction to move from a given state.">
              <a:extLst>
                <a:ext uri="{FF2B5EF4-FFF2-40B4-BE49-F238E27FC236}">
                  <a16:creationId xmlns:a16="http://schemas.microsoft.com/office/drawing/2014/main" id="{07D13AAB-4052-310B-9C2E-B2C9439EF5C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255576" y="1506510"/>
              <a:ext cx="4439265" cy="3197001"/>
            </a:xfrm>
            <a:prstGeom prst="rect">
              <a:avLst/>
            </a:prstGeom>
            <a:noFill/>
          </p:spPr>
        </p:pic>
        <p:pic>
          <p:nvPicPr>
            <p:cNvPr id="28" name="Picture 3">
              <a:extLst>
                <a:ext uri="{FF2B5EF4-FFF2-40B4-BE49-F238E27FC236}">
                  <a16:creationId xmlns:a16="http://schemas.microsoft.com/office/drawing/2014/main" id="{50F127E4-3AC1-CD50-E83F-78290299D037}"/>
                </a:ext>
              </a:extLst>
            </p:cNvPr>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0304585" y="3971145"/>
              <a:ext cx="457200" cy="244617"/>
            </a:xfrm>
            <a:prstGeom prst="rect">
              <a:avLst/>
            </a:prstGeom>
            <a:noFill/>
            <a:ln w="9525">
              <a:noFill/>
              <a:miter lim="800000"/>
              <a:headEnd/>
              <a:tailEnd/>
            </a:ln>
          </p:spPr>
        </p:pic>
        <p:pic>
          <p:nvPicPr>
            <p:cNvPr id="29" name="Picture 4">
              <a:extLst>
                <a:ext uri="{FF2B5EF4-FFF2-40B4-BE49-F238E27FC236}">
                  <a16:creationId xmlns:a16="http://schemas.microsoft.com/office/drawing/2014/main" id="{4CF3FA71-85D6-C848-F1ED-26E25FF38CD2}"/>
                </a:ext>
              </a:extLst>
            </p:cNvPr>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9161586" y="3960796"/>
              <a:ext cx="509618" cy="218854"/>
            </a:xfrm>
            <a:prstGeom prst="rect">
              <a:avLst/>
            </a:prstGeom>
            <a:noFill/>
            <a:ln w="9525">
              <a:noFill/>
              <a:miter lim="800000"/>
              <a:headEnd/>
              <a:tailEnd/>
            </a:ln>
          </p:spPr>
        </p:pic>
        <p:pic>
          <p:nvPicPr>
            <p:cNvPr id="30" name="Picture 5">
              <a:extLst>
                <a:ext uri="{FF2B5EF4-FFF2-40B4-BE49-F238E27FC236}">
                  <a16:creationId xmlns:a16="http://schemas.microsoft.com/office/drawing/2014/main" id="{29AEF99F-4051-74C4-7B73-34F15DF8E679}"/>
                </a:ext>
              </a:extLst>
            </p:cNvPr>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9771185" y="2970196"/>
              <a:ext cx="433322" cy="781050"/>
            </a:xfrm>
            <a:prstGeom prst="rect">
              <a:avLst/>
            </a:prstGeom>
            <a:noFill/>
            <a:ln w="9525">
              <a:noFill/>
              <a:miter lim="800000"/>
              <a:headEnd/>
              <a:tailEnd/>
            </a:ln>
          </p:spPr>
        </p:pic>
        <p:pic>
          <p:nvPicPr>
            <p:cNvPr id="31" name="Picture 2" descr="C:\Users\Dan\Dropbox\Office\CS 188\Ketrina Art\MDPs\AgentTopDown.png">
              <a:extLst>
                <a:ext uri="{FF2B5EF4-FFF2-40B4-BE49-F238E27FC236}">
                  <a16:creationId xmlns:a16="http://schemas.microsoft.com/office/drawing/2014/main" id="{F69C5E13-201F-84A8-12C3-C83BFAA89992}"/>
                </a:ext>
              </a:extLst>
            </p:cNvPr>
            <p:cNvPicPr>
              <a:picLocks noChangeAspect="1" noChangeArrowheads="1"/>
            </p:cNvPicPr>
            <p:nvPr/>
          </p:nvPicPr>
          <p:blipFill>
            <a:blip r:embed="rId7" cstate="print"/>
            <a:srcRect/>
            <a:stretch>
              <a:fillRect/>
            </a:stretch>
          </p:blipFill>
          <p:spPr bwMode="auto">
            <a:xfrm>
              <a:off x="9565207" y="3655996"/>
              <a:ext cx="815578" cy="762000"/>
            </a:xfrm>
            <a:prstGeom prst="rect">
              <a:avLst/>
            </a:prstGeom>
            <a:noFill/>
          </p:spPr>
        </p:pic>
      </p:grpSp>
    </p:spTree>
    <p:extLst>
      <p:ext uri="{BB962C8B-B14F-4D97-AF65-F5344CB8AC3E}">
        <p14:creationId xmlns:p14="http://schemas.microsoft.com/office/powerpoint/2010/main" val="3704227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D381C-398A-E890-8FD5-3290BCBB19A4}"/>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415B8096-185F-5238-E573-97DAD52FC9AA}"/>
              </a:ext>
            </a:extLst>
          </p:cNvPr>
          <p:cNvSpPr>
            <a:spLocks noGrp="1"/>
          </p:cNvSpPr>
          <p:nvPr>
            <p:ph type="title"/>
          </p:nvPr>
        </p:nvSpPr>
        <p:spPr/>
        <p:txBody>
          <a:bodyPr/>
          <a:lstStyle/>
          <a:p>
            <a:r>
              <a:rPr lang="en-US" dirty="0"/>
              <a:t>Recap: MDP Search Trees</a:t>
            </a:r>
          </a:p>
        </p:txBody>
      </p:sp>
      <mc:AlternateContent xmlns:mc="http://schemas.openxmlformats.org/markup-compatibility/2006" xmlns:a14="http://schemas.microsoft.com/office/drawing/2010/main">
        <mc:Choice Requires="a14">
          <p:sp>
            <p:nvSpPr>
              <p:cNvPr id="9" name="Content Placeholder 8">
                <a:extLst>
                  <a:ext uri="{FF2B5EF4-FFF2-40B4-BE49-F238E27FC236}">
                    <a16:creationId xmlns:a16="http://schemas.microsoft.com/office/drawing/2014/main" id="{355F3AD6-3E39-437B-2A8D-98D97EC01583}"/>
                  </a:ext>
                </a:extLst>
              </p:cNvPr>
              <p:cNvSpPr>
                <a:spLocks noGrp="1"/>
              </p:cNvSpPr>
              <p:nvPr>
                <p:ph idx="1"/>
              </p:nvPr>
            </p:nvSpPr>
            <p:spPr>
              <a:xfrm>
                <a:off x="497158" y="1590261"/>
                <a:ext cx="6965207" cy="4606139"/>
              </a:xfrm>
            </p:spPr>
            <p:txBody>
              <a:bodyPr>
                <a:noAutofit/>
              </a:bodyPr>
              <a:lstStyle/>
              <a:p>
                <a:r>
                  <a:rPr lang="en-US" dirty="0"/>
                  <a:t>Expected utility (value) of policy </a:t>
                </a:r>
                <a14:m>
                  <m:oMath xmlns:m="http://schemas.openxmlformats.org/officeDocument/2006/math">
                    <m:r>
                      <a:rPr lang="en-US" b="1" i="1">
                        <a:solidFill>
                          <a:schemeClr val="accent1"/>
                        </a:solidFill>
                        <a:latin typeface="Cambria Math" panose="02040503050406030204" pitchFamily="18" charset="0"/>
                        <a:ea typeface="Cambria Math" panose="02040503050406030204" pitchFamily="18" charset="0"/>
                      </a:rPr>
                      <m:t>𝝅</m:t>
                    </m:r>
                  </m:oMath>
                </a14:m>
                <a:r>
                  <a:rPr lang="en-US" dirty="0"/>
                  <a:t> at </a:t>
                </a:r>
                <a14:m>
                  <m:oMath xmlns:m="http://schemas.openxmlformats.org/officeDocument/2006/math">
                    <m:sSub>
                      <m:sSubPr>
                        <m:ctrlPr>
                          <a:rPr lang="en-US" b="1" i="1">
                            <a:solidFill>
                              <a:schemeClr val="accent2"/>
                            </a:solidFill>
                            <a:latin typeface="Cambria Math" panose="02040503050406030204" pitchFamily="18" charset="0"/>
                          </a:rPr>
                        </m:ctrlPr>
                      </m:sSubPr>
                      <m:e>
                        <m:r>
                          <a:rPr lang="en-US" b="1" i="1">
                            <a:solidFill>
                              <a:schemeClr val="accent2"/>
                            </a:solidFill>
                            <a:latin typeface="Cambria Math" panose="02040503050406030204" pitchFamily="18" charset="0"/>
                          </a:rPr>
                          <m:t>𝒔</m:t>
                        </m:r>
                      </m:e>
                      <m:sub>
                        <m:r>
                          <a:rPr lang="en-US" b="1" i="1">
                            <a:solidFill>
                              <a:schemeClr val="accent2"/>
                            </a:solidFill>
                            <a:latin typeface="Cambria Math" panose="02040503050406030204" pitchFamily="18" charset="0"/>
                          </a:rPr>
                          <m:t>𝟎</m:t>
                        </m:r>
                      </m:sub>
                    </m:sSub>
                    <m:r>
                      <a:rPr lang="en-US" b="1" i="1">
                        <a:solidFill>
                          <a:schemeClr val="accent2"/>
                        </a:solidFill>
                        <a:latin typeface="Cambria Math" panose="02040503050406030204" pitchFamily="18" charset="0"/>
                      </a:rPr>
                      <m:t> </m:t>
                    </m:r>
                  </m:oMath>
                </a14:m>
                <a:r>
                  <a:rPr lang="en-US" dirty="0"/>
                  <a:t>:</a:t>
                </a:r>
              </a:p>
              <a:p>
                <a:pPr lvl="1"/>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𝑈</m:t>
                        </m:r>
                      </m:e>
                      <m:sup>
                        <m:r>
                          <a:rPr lang="en-US" i="1">
                            <a:latin typeface="Cambria Math" panose="02040503050406030204" pitchFamily="18" charset="0"/>
                            <a:ea typeface="Cambria Math" panose="02040503050406030204" pitchFamily="18" charset="0"/>
                          </a:rPr>
                          <m:t>𝜋</m:t>
                        </m:r>
                      </m:sup>
                    </m:sSup>
                    <m:d>
                      <m:dPr>
                        <m:ctrlPr>
                          <a:rPr lang="en-US" i="1">
                            <a:latin typeface="Cambria Math" panose="02040503050406030204" pitchFamily="18" charset="0"/>
                          </a:rPr>
                        </m:ctrlPr>
                      </m:dPr>
                      <m:e>
                        <m:r>
                          <a:rPr lang="en-US" i="1">
                            <a:latin typeface="Cambria Math" panose="02040503050406030204" pitchFamily="18" charset="0"/>
                          </a:rPr>
                          <m:t>𝑠</m:t>
                        </m:r>
                      </m:e>
                    </m:d>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𝔼</m:t>
                    </m:r>
                    <m:d>
                      <m:dPr>
                        <m:begChr m:val="["/>
                        <m:endChr m:val="]"/>
                        <m:ctrlPr>
                          <a:rPr lang="en-US" i="1">
                            <a:latin typeface="Cambria Math" panose="02040503050406030204" pitchFamily="18" charset="0"/>
                          </a:rPr>
                        </m:ctrlPr>
                      </m:dPr>
                      <m:e>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𝑡</m:t>
                            </m:r>
                            <m:r>
                              <a:rPr lang="en-US" i="1">
                                <a:latin typeface="Cambria Math" panose="02040503050406030204" pitchFamily="18" charset="0"/>
                              </a:rPr>
                              <m:t>=0</m:t>
                            </m:r>
                          </m:sub>
                          <m:sup>
                            <m:r>
                              <a:rPr lang="en-US" i="1">
                                <a:latin typeface="Cambria Math" panose="02040503050406030204" pitchFamily="18" charset="0"/>
                                <a:ea typeface="Cambria Math" panose="02040503050406030204" pitchFamily="18" charset="0"/>
                              </a:rPr>
                              <m:t>∞</m:t>
                            </m:r>
                          </m:sup>
                          <m:e>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𝛾</m:t>
                                </m:r>
                              </m:e>
                              <m:sup>
                                <m:r>
                                  <a:rPr lang="en-US" i="1">
                                    <a:latin typeface="Cambria Math" panose="02040503050406030204" pitchFamily="18" charset="0"/>
                                  </a:rPr>
                                  <m:t>𝑡</m:t>
                                </m:r>
                              </m:sup>
                            </m:sSup>
                            <m:r>
                              <a:rPr lang="en-US" i="1">
                                <a:latin typeface="Cambria Math" panose="02040503050406030204" pitchFamily="18" charset="0"/>
                              </a:rPr>
                              <m:t>𝑅</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𝑡</m:t>
                                </m:r>
                              </m:sub>
                            </m:sSub>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𝑠</m:t>
                                </m:r>
                              </m:e>
                              <m:sub>
                                <m:r>
                                  <a:rPr lang="en-US" i="1">
                                    <a:latin typeface="Cambria Math" panose="02040503050406030204" pitchFamily="18" charset="0"/>
                                    <a:ea typeface="Cambria Math" panose="02040503050406030204" pitchFamily="18" charset="0"/>
                                  </a:rPr>
                                  <m:t>𝑡</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m:t>
                            </m:r>
                            <m:sSub>
                              <m:sSubPr>
                                <m:ctrlPr>
                                  <a:rPr lang="en-US" i="1">
                                    <a:latin typeface="Cambria Math" panose="02040503050406030204" pitchFamily="18" charset="0"/>
                                  </a:rPr>
                                </m:ctrlPr>
                              </m:sSubPr>
                              <m:e>
                                <m:sSup>
                                  <m:sSupPr>
                                    <m:ctrlPr>
                                      <a:rPr lang="en-US" i="1">
                                        <a:latin typeface="Cambria Math" panose="02040503050406030204" pitchFamily="18" charset="0"/>
                                      </a:rPr>
                                    </m:ctrlPr>
                                  </m:sSupPr>
                                  <m:e>
                                    <m:r>
                                      <a:rPr lang="en-US" i="1">
                                        <a:latin typeface="Cambria Math" panose="02040503050406030204" pitchFamily="18" charset="0"/>
                                      </a:rPr>
                                      <m:t>𝑠</m:t>
                                    </m:r>
                                  </m:e>
                                  <m:sup>
                                    <m:r>
                                      <a:rPr lang="en-US" i="1">
                                        <a:latin typeface="Cambria Math" panose="02040503050406030204" pitchFamily="18" charset="0"/>
                                      </a:rPr>
                                      <m:t>′</m:t>
                                    </m:r>
                                  </m:sup>
                                </m:sSup>
                              </m:e>
                              <m:sub>
                                <m:r>
                                  <a:rPr lang="en-US" i="1">
                                    <a:latin typeface="Cambria Math" panose="02040503050406030204" pitchFamily="18" charset="0"/>
                                  </a:rPr>
                                  <m:t>𝑡</m:t>
                                </m:r>
                              </m:sub>
                            </m:sSub>
                            <m:r>
                              <a:rPr lang="en-US" i="1">
                                <a:latin typeface="Cambria Math" panose="02040503050406030204" pitchFamily="18" charset="0"/>
                              </a:rPr>
                              <m:t>)</m:t>
                            </m:r>
                          </m:e>
                        </m:nary>
                      </m:e>
                    </m:d>
                  </m:oMath>
                </a14:m>
                <a:endParaRPr lang="en-US" dirty="0"/>
              </a:p>
              <a:p>
                <a:r>
                  <a:rPr lang="en-US" dirty="0"/>
                  <a:t>Optimal Policy </a:t>
                </a:r>
                <a14:m>
                  <m:oMath xmlns:m="http://schemas.openxmlformats.org/officeDocument/2006/math">
                    <m:sSup>
                      <m:sSupPr>
                        <m:ctrlPr>
                          <a:rPr lang="en-US" b="1" i="1" smtClean="0">
                            <a:solidFill>
                              <a:schemeClr val="accent1"/>
                            </a:solidFill>
                            <a:latin typeface="Cambria Math" panose="02040503050406030204" pitchFamily="18" charset="0"/>
                            <a:ea typeface="Cambria Math" panose="02040503050406030204" pitchFamily="18" charset="0"/>
                          </a:rPr>
                        </m:ctrlPr>
                      </m:sSupPr>
                      <m:e>
                        <m:r>
                          <a:rPr lang="en-US" b="1" i="1" smtClean="0">
                            <a:solidFill>
                              <a:schemeClr val="accent1"/>
                            </a:solidFill>
                            <a:latin typeface="Cambria Math" panose="02040503050406030204" pitchFamily="18" charset="0"/>
                            <a:ea typeface="Cambria Math" panose="02040503050406030204" pitchFamily="18" charset="0"/>
                          </a:rPr>
                          <m:t>𝝅</m:t>
                        </m:r>
                      </m:e>
                      <m:sup>
                        <m:r>
                          <a:rPr lang="en-US" b="1" i="1" smtClean="0">
                            <a:solidFill>
                              <a:schemeClr val="accent1"/>
                            </a:solidFill>
                            <a:latin typeface="Cambria Math" panose="02040503050406030204" pitchFamily="18" charset="0"/>
                            <a:ea typeface="Cambria Math" panose="02040503050406030204" pitchFamily="18" charset="0"/>
                          </a:rPr>
                          <m:t>∗</m:t>
                        </m:r>
                      </m:sup>
                    </m:sSup>
                  </m:oMath>
                </a14:m>
                <a:endParaRPr lang="en-US" dirty="0"/>
              </a:p>
              <a:p>
                <a:pPr lvl="1"/>
                <a14:m>
                  <m:oMath xmlns:m="http://schemas.openxmlformats.org/officeDocument/2006/math">
                    <m:sSup>
                      <m:sSupPr>
                        <m:ctrlPr>
                          <a:rPr lang="en-US" i="1" smtClean="0">
                            <a:latin typeface="Cambria Math" panose="02040503050406030204" pitchFamily="18" charset="0"/>
                            <a:ea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𝜋</m:t>
                        </m:r>
                      </m:e>
                      <m:sup>
                        <m:r>
                          <a:rPr lang="en-US" b="0" i="1" smtClean="0">
                            <a:latin typeface="Cambria Math" panose="02040503050406030204" pitchFamily="18" charset="0"/>
                          </a:rPr>
                          <m:t>∗</m:t>
                        </m:r>
                      </m:sup>
                    </m:sSup>
                    <m:r>
                      <a:rPr lang="en-US" b="0" i="1" smtClean="0">
                        <a:latin typeface="Cambria Math" panose="02040503050406030204" pitchFamily="18" charset="0"/>
                      </a:rPr>
                      <m:t>=</m:t>
                    </m:r>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argmax</m:t>
                        </m:r>
                      </m:e>
                      <m:sub>
                        <m:r>
                          <a:rPr lang="en-US" b="0" i="1" smtClean="0">
                            <a:latin typeface="Cambria Math" panose="02040503050406030204" pitchFamily="18" charset="0"/>
                            <a:ea typeface="Cambria Math" panose="02040503050406030204" pitchFamily="18" charset="0"/>
                          </a:rPr>
                          <m:t>𝜋</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𝑈</m:t>
                        </m:r>
                      </m:e>
                      <m:sup>
                        <m:r>
                          <a:rPr lang="en-US" b="0" i="1" smtClean="0">
                            <a:latin typeface="Cambria Math" panose="02040503050406030204" pitchFamily="18" charset="0"/>
                            <a:ea typeface="Cambria Math" panose="02040503050406030204" pitchFamily="18" charset="0"/>
                          </a:rPr>
                          <m:t>𝜋</m:t>
                        </m:r>
                      </m:sup>
                    </m:sSup>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oMath>
                </a14:m>
                <a:endParaRPr lang="en-US" dirty="0"/>
              </a:p>
              <a:p>
                <a:r>
                  <a:rPr lang="en-US" dirty="0"/>
                  <a:t> Value of a State </a:t>
                </a:r>
                <a14:m>
                  <m:oMath xmlns:m="http://schemas.openxmlformats.org/officeDocument/2006/math">
                    <m:sSup>
                      <m:sSupPr>
                        <m:ctrlPr>
                          <a:rPr lang="en-US" b="1" i="1" smtClean="0">
                            <a:solidFill>
                              <a:schemeClr val="accent2"/>
                            </a:solidFill>
                            <a:latin typeface="Cambria Math" panose="02040503050406030204" pitchFamily="18" charset="0"/>
                            <a:ea typeface="Cambria Math" panose="02040503050406030204" pitchFamily="18" charset="0"/>
                          </a:rPr>
                        </m:ctrlPr>
                      </m:sSupPr>
                      <m:e>
                        <m:r>
                          <a:rPr lang="en-US" b="1" i="1" smtClean="0">
                            <a:solidFill>
                              <a:schemeClr val="accent2"/>
                            </a:solidFill>
                            <a:latin typeface="Cambria Math" panose="02040503050406030204" pitchFamily="18" charset="0"/>
                            <a:ea typeface="Cambria Math" panose="02040503050406030204" pitchFamily="18" charset="0"/>
                          </a:rPr>
                          <m:t>𝑼</m:t>
                        </m:r>
                      </m:e>
                      <m:sup>
                        <m:r>
                          <a:rPr lang="en-US" b="1" i="1">
                            <a:solidFill>
                              <a:schemeClr val="accent2"/>
                            </a:solidFill>
                            <a:latin typeface="Cambria Math" panose="02040503050406030204" pitchFamily="18" charset="0"/>
                            <a:ea typeface="Cambria Math" panose="02040503050406030204" pitchFamily="18" charset="0"/>
                          </a:rPr>
                          <m:t>∗</m:t>
                        </m:r>
                      </m:sup>
                    </m:sSup>
                    <m:r>
                      <a:rPr lang="en-US" b="1" i="1" smtClean="0">
                        <a:solidFill>
                          <a:schemeClr val="accent2"/>
                        </a:solidFill>
                        <a:latin typeface="Cambria Math" panose="02040503050406030204" pitchFamily="18" charset="0"/>
                        <a:ea typeface="Cambria Math" panose="02040503050406030204" pitchFamily="18" charset="0"/>
                      </a:rPr>
                      <m:t>(</m:t>
                    </m:r>
                    <m:r>
                      <a:rPr lang="en-US" b="1" i="1" smtClean="0">
                        <a:solidFill>
                          <a:schemeClr val="accent2"/>
                        </a:solidFill>
                        <a:latin typeface="Cambria Math" panose="02040503050406030204" pitchFamily="18" charset="0"/>
                        <a:ea typeface="Cambria Math" panose="02040503050406030204" pitchFamily="18" charset="0"/>
                      </a:rPr>
                      <m:t>𝒔</m:t>
                    </m:r>
                    <m:r>
                      <a:rPr lang="en-US" b="1" i="1" smtClean="0">
                        <a:solidFill>
                          <a:schemeClr val="accent2"/>
                        </a:solidFill>
                        <a:latin typeface="Cambria Math" panose="02040503050406030204" pitchFamily="18" charset="0"/>
                        <a:ea typeface="Cambria Math" panose="02040503050406030204" pitchFamily="18" charset="0"/>
                      </a:rPr>
                      <m:t>)</m:t>
                    </m:r>
                  </m:oMath>
                </a14:m>
                <a:r>
                  <a:rPr lang="en-US" dirty="0">
                    <a:solidFill>
                      <a:schemeClr val="accent2"/>
                    </a:solidFill>
                  </a:rPr>
                  <a:t> </a:t>
                </a:r>
                <a:endParaRPr lang="en-US" dirty="0"/>
              </a:p>
              <a:p>
                <a:pPr lvl="1"/>
                <a:r>
                  <a:rPr lang="en-US" dirty="0"/>
                  <a:t>Expected utility starting at state </a:t>
                </a:r>
                <a14:m>
                  <m:oMath xmlns:m="http://schemas.openxmlformats.org/officeDocument/2006/math">
                    <m:r>
                      <a:rPr lang="en-US" b="1" i="1" smtClean="0">
                        <a:solidFill>
                          <a:schemeClr val="accent2"/>
                        </a:solidFill>
                        <a:latin typeface="Cambria Math" panose="02040503050406030204" pitchFamily="18" charset="0"/>
                      </a:rPr>
                      <m:t>𝒔</m:t>
                    </m:r>
                  </m:oMath>
                </a14:m>
                <a:r>
                  <a:rPr lang="en-US" dirty="0"/>
                  <a:t> and acting optimally</a:t>
                </a:r>
              </a:p>
              <a:p>
                <a:r>
                  <a:rPr lang="en-US" dirty="0"/>
                  <a:t>Q-Value </a:t>
                </a:r>
                <a14:m>
                  <m:oMath xmlns:m="http://schemas.openxmlformats.org/officeDocument/2006/math">
                    <m:r>
                      <a:rPr lang="en-US" b="1" i="1" smtClean="0">
                        <a:solidFill>
                          <a:schemeClr val="accent3"/>
                        </a:solidFill>
                        <a:latin typeface="Cambria Math" panose="02040503050406030204" pitchFamily="18" charset="0"/>
                      </a:rPr>
                      <m:t>𝑸</m:t>
                    </m:r>
                    <m:r>
                      <a:rPr lang="en-US" b="1" i="1" smtClean="0">
                        <a:solidFill>
                          <a:schemeClr val="accent3"/>
                        </a:solidFill>
                        <a:latin typeface="Cambria Math" panose="02040503050406030204" pitchFamily="18" charset="0"/>
                      </a:rPr>
                      <m:t>(</m:t>
                    </m:r>
                    <m:r>
                      <a:rPr lang="en-US" b="1" i="1" smtClean="0">
                        <a:solidFill>
                          <a:schemeClr val="accent3"/>
                        </a:solidFill>
                        <a:latin typeface="Cambria Math" panose="02040503050406030204" pitchFamily="18" charset="0"/>
                      </a:rPr>
                      <m:t>𝒔</m:t>
                    </m:r>
                    <m:r>
                      <a:rPr lang="en-US" b="1" i="1" smtClean="0">
                        <a:solidFill>
                          <a:schemeClr val="accent3"/>
                        </a:solidFill>
                        <a:latin typeface="Cambria Math" panose="02040503050406030204" pitchFamily="18" charset="0"/>
                      </a:rPr>
                      <m:t>,</m:t>
                    </m:r>
                    <m:r>
                      <a:rPr lang="en-US" b="1" i="1" smtClean="0">
                        <a:solidFill>
                          <a:schemeClr val="accent3"/>
                        </a:solidFill>
                        <a:latin typeface="Cambria Math" panose="02040503050406030204" pitchFamily="18" charset="0"/>
                      </a:rPr>
                      <m:t>𝒂</m:t>
                    </m:r>
                    <m:r>
                      <a:rPr lang="en-US" b="1" i="1" smtClean="0">
                        <a:solidFill>
                          <a:schemeClr val="accent3"/>
                        </a:solidFill>
                        <a:latin typeface="Cambria Math" panose="02040503050406030204" pitchFamily="18" charset="0"/>
                      </a:rPr>
                      <m:t>)</m:t>
                    </m:r>
                  </m:oMath>
                </a14:m>
                <a:endParaRPr lang="en-US" b="1" dirty="0"/>
              </a:p>
              <a:p>
                <a:pPr lvl="1"/>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𝑄</m:t>
                        </m:r>
                      </m:e>
                      <m:sup>
                        <m:r>
                          <a:rPr lang="en-US" b="0" i="1" smtClean="0">
                            <a:latin typeface="Cambria Math" panose="02040503050406030204" pitchFamily="18" charset="0"/>
                          </a:rPr>
                          <m:t>∗</m:t>
                        </m:r>
                      </m:sup>
                    </m:sSup>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oMath>
                </a14:m>
                <a:r>
                  <a:rPr lang="en-US" dirty="0"/>
                  <a:t> is the expected utility of taking action </a:t>
                </a:r>
                <a14:m>
                  <m:oMath xmlns:m="http://schemas.openxmlformats.org/officeDocument/2006/math">
                    <m:r>
                      <a:rPr lang="en-US" b="1" i="1" smtClean="0">
                        <a:solidFill>
                          <a:schemeClr val="accent1"/>
                        </a:solidFill>
                        <a:latin typeface="Cambria Math" panose="02040503050406030204" pitchFamily="18" charset="0"/>
                      </a:rPr>
                      <m:t>𝒂</m:t>
                    </m:r>
                  </m:oMath>
                </a14:m>
                <a:r>
                  <a:rPr lang="en-US" dirty="0"/>
                  <a:t> from state </a:t>
                </a:r>
                <a14:m>
                  <m:oMath xmlns:m="http://schemas.openxmlformats.org/officeDocument/2006/math">
                    <m:r>
                      <a:rPr lang="en-US" b="1" i="1" smtClean="0">
                        <a:solidFill>
                          <a:schemeClr val="accent2"/>
                        </a:solidFill>
                        <a:latin typeface="Cambria Math" panose="02040503050406030204" pitchFamily="18" charset="0"/>
                      </a:rPr>
                      <m:t>𝒔</m:t>
                    </m:r>
                  </m:oMath>
                </a14:m>
                <a:r>
                  <a:rPr lang="en-US" dirty="0"/>
                  <a:t> and acting optimally thereafter</a:t>
                </a:r>
              </a:p>
              <a:p>
                <a:pPr lvl="1"/>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𝑈</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𝑠</m:t>
                        </m:r>
                      </m:e>
                    </m:d>
                    <m:r>
                      <a:rPr lang="en-US" b="0" i="1" smtClean="0">
                        <a:latin typeface="Cambria Math" panose="02040503050406030204" pitchFamily="18" charset="0"/>
                      </a:rPr>
                      <m:t>=</m:t>
                    </m:r>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max</m:t>
                        </m:r>
                      </m:e>
                      <m:sub>
                        <m:r>
                          <a:rPr lang="en-US" b="0" i="1" smtClean="0">
                            <a:latin typeface="Cambria Math" panose="02040503050406030204" pitchFamily="18" charset="0"/>
                          </a:rPr>
                          <m:t>𝑎</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𝑄</m:t>
                        </m:r>
                      </m:e>
                      <m:sup>
                        <m:r>
                          <a:rPr lang="en-US" b="0" i="1" smtClean="0">
                            <a:latin typeface="Cambria Math" panose="02040503050406030204" pitchFamily="18" charset="0"/>
                          </a:rPr>
                          <m:t>∗</m:t>
                        </m:r>
                      </m:sup>
                    </m:sSup>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oMath>
                </a14:m>
                <a:endParaRPr lang="en-US" dirty="0"/>
              </a:p>
            </p:txBody>
          </p:sp>
        </mc:Choice>
        <mc:Fallback xmlns="">
          <p:sp>
            <p:nvSpPr>
              <p:cNvPr id="9" name="Content Placeholder 8">
                <a:extLst>
                  <a:ext uri="{FF2B5EF4-FFF2-40B4-BE49-F238E27FC236}">
                    <a16:creationId xmlns:a16="http://schemas.microsoft.com/office/drawing/2014/main" id="{355F3AD6-3E39-437B-2A8D-98D97EC01583}"/>
                  </a:ext>
                </a:extLst>
              </p:cNvPr>
              <p:cNvSpPr>
                <a:spLocks noGrp="1" noRot="1" noChangeAspect="1" noMove="1" noResize="1" noEditPoints="1" noAdjustHandles="1" noChangeArrowheads="1" noChangeShapeType="1" noTextEdit="1"/>
              </p:cNvSpPr>
              <p:nvPr>
                <p:ph idx="1"/>
              </p:nvPr>
            </p:nvSpPr>
            <p:spPr>
              <a:xfrm>
                <a:off x="497158" y="1590261"/>
                <a:ext cx="6965207" cy="4606139"/>
              </a:xfrm>
              <a:blipFill>
                <a:blip r:embed="rId2"/>
                <a:stretch>
                  <a:fillRect l="-1275" r="-182" b="-192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FB499A75-EA7D-4CD5-1E4E-7121A0C34744}"/>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EC585C1E-F32E-5E88-1644-6C21C7217FB2}"/>
              </a:ext>
            </a:extLst>
          </p:cNvPr>
          <p:cNvSpPr>
            <a:spLocks noGrp="1"/>
          </p:cNvSpPr>
          <p:nvPr>
            <p:ph type="sldNum" sz="quarter" idx="12"/>
          </p:nvPr>
        </p:nvSpPr>
        <p:spPr/>
        <p:txBody>
          <a:bodyPr/>
          <a:lstStyle/>
          <a:p>
            <a:fld id="{0C6CD854-DD62-6C4B-87F1-66B34D688D3F}" type="slidenum">
              <a:rPr lang="en-US" smtClean="0"/>
              <a:t>4</a:t>
            </a:fld>
            <a:endParaRPr lang="en-US"/>
          </a:p>
        </p:txBody>
      </p:sp>
      <p:grpSp>
        <p:nvGrpSpPr>
          <p:cNvPr id="10" name="Group 9" descr="An expectimax MDP tree showing states as red triangles with actions edges connecting them to Q-states, represented as green circular chance nodes, connected via transitions to a successor state s’.">
            <a:extLst>
              <a:ext uri="{FF2B5EF4-FFF2-40B4-BE49-F238E27FC236}">
                <a16:creationId xmlns:a16="http://schemas.microsoft.com/office/drawing/2014/main" id="{26CB3374-CDAF-2FDE-9C49-DE5EFB77D046}"/>
              </a:ext>
            </a:extLst>
          </p:cNvPr>
          <p:cNvGrpSpPr/>
          <p:nvPr/>
        </p:nvGrpSpPr>
        <p:grpSpPr>
          <a:xfrm>
            <a:off x="7580041" y="1697998"/>
            <a:ext cx="4114800" cy="3886200"/>
            <a:chOff x="7129039" y="907566"/>
            <a:chExt cx="4114800" cy="3886200"/>
          </a:xfrm>
        </p:grpSpPr>
        <p:sp>
          <p:nvSpPr>
            <p:cNvPr id="11" name="AutoShape 4">
              <a:extLst>
                <a:ext uri="{FF2B5EF4-FFF2-40B4-BE49-F238E27FC236}">
                  <a16:creationId xmlns:a16="http://schemas.microsoft.com/office/drawing/2014/main" id="{30A73018-4AC6-1A5B-A42D-4FEA0BFB9B96}"/>
                </a:ext>
              </a:extLst>
            </p:cNvPr>
            <p:cNvSpPr>
              <a:spLocks noChangeArrowheads="1"/>
            </p:cNvSpPr>
            <p:nvPr/>
          </p:nvSpPr>
          <p:spPr bwMode="auto">
            <a:xfrm>
              <a:off x="9110239" y="907566"/>
              <a:ext cx="457200" cy="365125"/>
            </a:xfrm>
            <a:prstGeom prst="triangle">
              <a:avLst>
                <a:gd name="adj" fmla="val 50000"/>
              </a:avLst>
            </a:prstGeom>
            <a:solidFill>
              <a:schemeClr val="accent2"/>
            </a:solidFill>
            <a:ln w="9525">
              <a:noFill/>
              <a:miter lim="800000"/>
              <a:headEnd/>
              <a:tailEnd/>
            </a:ln>
          </p:spPr>
          <p:txBody>
            <a:bodyPr wrap="none" anchor="ctr"/>
            <a:lstStyle/>
            <a:p>
              <a:pPr algn="ctr"/>
              <a:endParaRPr lang="en-US">
                <a:latin typeface="Calibri"/>
                <a:cs typeface="Calibri"/>
              </a:endParaRPr>
            </a:p>
          </p:txBody>
        </p:sp>
        <p:sp>
          <p:nvSpPr>
            <p:cNvPr id="12" name="AutoShape 5">
              <a:extLst>
                <a:ext uri="{FF2B5EF4-FFF2-40B4-BE49-F238E27FC236}">
                  <a16:creationId xmlns:a16="http://schemas.microsoft.com/office/drawing/2014/main" id="{ADD36C76-C32D-9951-15B0-CF595B4B3FC2}"/>
                </a:ext>
              </a:extLst>
            </p:cNvPr>
            <p:cNvSpPr>
              <a:spLocks noChangeArrowheads="1"/>
            </p:cNvSpPr>
            <p:nvPr/>
          </p:nvSpPr>
          <p:spPr bwMode="auto">
            <a:xfrm>
              <a:off x="8957839" y="3895241"/>
              <a:ext cx="457200" cy="365125"/>
            </a:xfrm>
            <a:prstGeom prst="triangle">
              <a:avLst>
                <a:gd name="adj" fmla="val 50000"/>
              </a:avLst>
            </a:prstGeom>
            <a:solidFill>
              <a:schemeClr val="accent2"/>
            </a:solidFill>
            <a:ln w="9525">
              <a:noFill/>
              <a:miter lim="800000"/>
              <a:headEnd/>
              <a:tailEnd/>
            </a:ln>
          </p:spPr>
          <p:txBody>
            <a:bodyPr wrap="none" anchor="ctr"/>
            <a:lstStyle/>
            <a:p>
              <a:pPr algn="r" rtl="1"/>
              <a:endParaRPr lang="en-US">
                <a:latin typeface="Calibri"/>
                <a:cs typeface="Calibri"/>
              </a:endParaRPr>
            </a:p>
          </p:txBody>
        </p:sp>
        <p:grpSp>
          <p:nvGrpSpPr>
            <p:cNvPr id="13" name="Group 6">
              <a:extLst>
                <a:ext uri="{FF2B5EF4-FFF2-40B4-BE49-F238E27FC236}">
                  <a16:creationId xmlns:a16="http://schemas.microsoft.com/office/drawing/2014/main" id="{599DD45A-11AA-36B7-6795-34182837730E}"/>
                </a:ext>
              </a:extLst>
            </p:cNvPr>
            <p:cNvGrpSpPr>
              <a:grpSpLocks/>
            </p:cNvGrpSpPr>
            <p:nvPr/>
          </p:nvGrpSpPr>
          <p:grpSpPr bwMode="auto">
            <a:xfrm>
              <a:off x="7510039" y="1288566"/>
              <a:ext cx="3733800" cy="1066800"/>
              <a:chOff x="1584" y="1680"/>
              <a:chExt cx="2352" cy="336"/>
            </a:xfrm>
          </p:grpSpPr>
          <p:sp>
            <p:nvSpPr>
              <p:cNvPr id="31" name="Line 7">
                <a:extLst>
                  <a:ext uri="{FF2B5EF4-FFF2-40B4-BE49-F238E27FC236}">
                    <a16:creationId xmlns:a16="http://schemas.microsoft.com/office/drawing/2014/main" id="{5424958E-F8CE-FCF1-AC4A-7C763E145380}"/>
                  </a:ext>
                </a:extLst>
              </p:cNvPr>
              <p:cNvSpPr>
                <a:spLocks noChangeShapeType="1"/>
              </p:cNvSpPr>
              <p:nvPr/>
            </p:nvSpPr>
            <p:spPr bwMode="auto">
              <a:xfrm flipH="1">
                <a:off x="1584" y="1680"/>
                <a:ext cx="1152" cy="336"/>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32" name="Line 8">
                <a:extLst>
                  <a:ext uri="{FF2B5EF4-FFF2-40B4-BE49-F238E27FC236}">
                    <a16:creationId xmlns:a16="http://schemas.microsoft.com/office/drawing/2014/main" id="{8A1F8679-8A18-0E0D-CD97-2101107C3DA3}"/>
                  </a:ext>
                </a:extLst>
              </p:cNvPr>
              <p:cNvSpPr>
                <a:spLocks noChangeShapeType="1"/>
              </p:cNvSpPr>
              <p:nvPr/>
            </p:nvSpPr>
            <p:spPr bwMode="auto">
              <a:xfrm>
                <a:off x="2736" y="1680"/>
                <a:ext cx="1200" cy="288"/>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33" name="Line 10">
                <a:extLst>
                  <a:ext uri="{FF2B5EF4-FFF2-40B4-BE49-F238E27FC236}">
                    <a16:creationId xmlns:a16="http://schemas.microsoft.com/office/drawing/2014/main" id="{B89EE63C-65CF-A567-725B-951D4138C783}"/>
                  </a:ext>
                </a:extLst>
              </p:cNvPr>
              <p:cNvSpPr>
                <a:spLocks noChangeShapeType="1"/>
              </p:cNvSpPr>
              <p:nvPr/>
            </p:nvSpPr>
            <p:spPr bwMode="auto">
              <a:xfrm>
                <a:off x="2736" y="1680"/>
                <a:ext cx="432" cy="288"/>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grpSp>
        <p:sp>
          <p:nvSpPr>
            <p:cNvPr id="14" name="Oval 11">
              <a:extLst>
                <a:ext uri="{FF2B5EF4-FFF2-40B4-BE49-F238E27FC236}">
                  <a16:creationId xmlns:a16="http://schemas.microsoft.com/office/drawing/2014/main" id="{81163CE0-02C0-0B4B-8351-B19304910EA9}"/>
                </a:ext>
              </a:extLst>
            </p:cNvPr>
            <p:cNvSpPr>
              <a:spLocks noChangeArrowheads="1"/>
            </p:cNvSpPr>
            <p:nvPr/>
          </p:nvSpPr>
          <p:spPr bwMode="auto">
            <a:xfrm>
              <a:off x="8500639" y="2355366"/>
              <a:ext cx="381000" cy="381000"/>
            </a:xfrm>
            <a:prstGeom prst="ellipse">
              <a:avLst/>
            </a:prstGeom>
            <a:solidFill>
              <a:schemeClr val="accent3"/>
            </a:solidFill>
            <a:ln w="9525">
              <a:noFill/>
              <a:round/>
              <a:headEnd/>
              <a:tailEnd/>
            </a:ln>
          </p:spPr>
          <p:txBody>
            <a:bodyPr wrap="none" anchor="ctr"/>
            <a:lstStyle/>
            <a:p>
              <a:endParaRPr lang="en-US">
                <a:latin typeface="Calibri"/>
                <a:cs typeface="Calibri"/>
              </a:endParaRPr>
            </a:p>
          </p:txBody>
        </p:sp>
        <p:grpSp>
          <p:nvGrpSpPr>
            <p:cNvPr id="15" name="Group 12">
              <a:extLst>
                <a:ext uri="{FF2B5EF4-FFF2-40B4-BE49-F238E27FC236}">
                  <a16:creationId xmlns:a16="http://schemas.microsoft.com/office/drawing/2014/main" id="{D7BB8044-0DCF-DC2C-86F6-C19C305D4B7B}"/>
                </a:ext>
              </a:extLst>
            </p:cNvPr>
            <p:cNvGrpSpPr>
              <a:grpSpLocks/>
            </p:cNvGrpSpPr>
            <p:nvPr/>
          </p:nvGrpSpPr>
          <p:grpSpPr bwMode="auto">
            <a:xfrm>
              <a:off x="7129039" y="2736366"/>
              <a:ext cx="3124200" cy="1143000"/>
              <a:chOff x="1536" y="2400"/>
              <a:chExt cx="1584" cy="624"/>
            </a:xfrm>
          </p:grpSpPr>
          <p:sp>
            <p:nvSpPr>
              <p:cNvPr id="28" name="Line 13">
                <a:extLst>
                  <a:ext uri="{FF2B5EF4-FFF2-40B4-BE49-F238E27FC236}">
                    <a16:creationId xmlns:a16="http://schemas.microsoft.com/office/drawing/2014/main" id="{3E99530F-3FDA-F697-1DEB-8C6A1AC02393}"/>
                  </a:ext>
                </a:extLst>
              </p:cNvPr>
              <p:cNvSpPr>
                <a:spLocks noChangeShapeType="1"/>
              </p:cNvSpPr>
              <p:nvPr/>
            </p:nvSpPr>
            <p:spPr bwMode="auto">
              <a:xfrm flipH="1">
                <a:off x="1536" y="2400"/>
                <a:ext cx="776" cy="624"/>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29" name="Line 14">
                <a:extLst>
                  <a:ext uri="{FF2B5EF4-FFF2-40B4-BE49-F238E27FC236}">
                    <a16:creationId xmlns:a16="http://schemas.microsoft.com/office/drawing/2014/main" id="{AAA06FC1-F436-D70C-3D37-DB1AFCEEEFDD}"/>
                  </a:ext>
                </a:extLst>
              </p:cNvPr>
              <p:cNvSpPr>
                <a:spLocks noChangeShapeType="1"/>
              </p:cNvSpPr>
              <p:nvPr/>
            </p:nvSpPr>
            <p:spPr bwMode="auto">
              <a:xfrm>
                <a:off x="2312" y="2400"/>
                <a:ext cx="808" cy="624"/>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30" name="Line 15">
                <a:extLst>
                  <a:ext uri="{FF2B5EF4-FFF2-40B4-BE49-F238E27FC236}">
                    <a16:creationId xmlns:a16="http://schemas.microsoft.com/office/drawing/2014/main" id="{7413E126-18B1-081E-9226-AB1F5E92995C}"/>
                  </a:ext>
                </a:extLst>
              </p:cNvPr>
              <p:cNvSpPr>
                <a:spLocks noChangeShapeType="1"/>
              </p:cNvSpPr>
              <p:nvPr/>
            </p:nvSpPr>
            <p:spPr bwMode="auto">
              <a:xfrm flipH="1">
                <a:off x="2021" y="2400"/>
                <a:ext cx="291" cy="624"/>
              </a:xfrm>
              <a:prstGeom prst="line">
                <a:avLst/>
              </a:prstGeom>
              <a:noFill/>
              <a:ln w="9525">
                <a:solidFill>
                  <a:schemeClr val="bg1"/>
                </a:solidFill>
                <a:prstDash val="dash"/>
                <a:round/>
                <a:headEnd/>
                <a:tailEnd type="triangle" w="med" len="med"/>
              </a:ln>
            </p:spPr>
            <p:txBody>
              <a:bodyPr/>
              <a:lstStyle/>
              <a:p>
                <a:endParaRPr lang="en-US">
                  <a:latin typeface="Calibri"/>
                  <a:cs typeface="Calibri"/>
                </a:endParaRPr>
              </a:p>
            </p:txBody>
          </p:sp>
        </p:grpSp>
        <p:sp>
          <p:nvSpPr>
            <p:cNvPr id="16" name="Text Box 17">
              <a:extLst>
                <a:ext uri="{FF2B5EF4-FFF2-40B4-BE49-F238E27FC236}">
                  <a16:creationId xmlns:a16="http://schemas.microsoft.com/office/drawing/2014/main" id="{9BE7F429-17FB-A123-8282-BB8DDD6A1E7E}"/>
                </a:ext>
              </a:extLst>
            </p:cNvPr>
            <p:cNvSpPr txBox="1">
              <a:spLocks noChangeArrowheads="1"/>
            </p:cNvSpPr>
            <p:nvPr/>
          </p:nvSpPr>
          <p:spPr bwMode="auto">
            <a:xfrm>
              <a:off x="9080338" y="1677103"/>
              <a:ext cx="598025" cy="369332"/>
            </a:xfrm>
            <a:prstGeom prst="rect">
              <a:avLst/>
            </a:prstGeom>
            <a:noFill/>
            <a:ln w="9525">
              <a:noFill/>
              <a:miter lim="800000"/>
              <a:headEnd/>
              <a:tailEnd/>
            </a:ln>
          </p:spPr>
          <p:txBody>
            <a:bodyPr wrap="square">
              <a:spAutoFit/>
            </a:bodyPr>
            <a:lstStyle/>
            <a:p>
              <a:pPr>
                <a:spcBef>
                  <a:spcPct val="50000"/>
                </a:spcBef>
              </a:pPr>
              <a:r>
                <a:rPr lang="en-US" i="1" dirty="0">
                  <a:solidFill>
                    <a:schemeClr val="accent1"/>
                  </a:solidFill>
                  <a:latin typeface="+mj-lt"/>
                  <a:cs typeface="Calibri"/>
                </a:rPr>
                <a:t>a</a:t>
              </a:r>
            </a:p>
          </p:txBody>
        </p:sp>
        <p:sp>
          <p:nvSpPr>
            <p:cNvPr id="17" name="Text Box 18">
              <a:extLst>
                <a:ext uri="{FF2B5EF4-FFF2-40B4-BE49-F238E27FC236}">
                  <a16:creationId xmlns:a16="http://schemas.microsoft.com/office/drawing/2014/main" id="{090EC1A0-8E29-9491-F627-39BD9D1294D8}"/>
                </a:ext>
              </a:extLst>
            </p:cNvPr>
            <p:cNvSpPr txBox="1">
              <a:spLocks noChangeArrowheads="1"/>
            </p:cNvSpPr>
            <p:nvPr/>
          </p:nvSpPr>
          <p:spPr bwMode="auto">
            <a:xfrm>
              <a:off x="9579014" y="907566"/>
              <a:ext cx="381000" cy="366713"/>
            </a:xfrm>
            <a:prstGeom prst="rect">
              <a:avLst/>
            </a:prstGeom>
            <a:noFill/>
            <a:ln w="9525">
              <a:noFill/>
              <a:miter lim="800000"/>
              <a:headEnd/>
              <a:tailEnd/>
            </a:ln>
          </p:spPr>
          <p:txBody>
            <a:bodyPr>
              <a:spAutoFit/>
            </a:bodyPr>
            <a:lstStyle/>
            <a:p>
              <a:pPr>
                <a:spcBef>
                  <a:spcPct val="50000"/>
                </a:spcBef>
              </a:pPr>
              <a:r>
                <a:rPr lang="en-US" dirty="0">
                  <a:solidFill>
                    <a:schemeClr val="accent2"/>
                  </a:solidFill>
                  <a:latin typeface="+mj-lt"/>
                  <a:cs typeface="Calibri"/>
                </a:rPr>
                <a:t>s</a:t>
              </a:r>
            </a:p>
          </p:txBody>
        </p:sp>
        <p:sp>
          <p:nvSpPr>
            <p:cNvPr id="18" name="Text Box 19">
              <a:extLst>
                <a:ext uri="{FF2B5EF4-FFF2-40B4-BE49-F238E27FC236}">
                  <a16:creationId xmlns:a16="http://schemas.microsoft.com/office/drawing/2014/main" id="{08EF3A42-0F30-2468-65EC-D09665CB5636}"/>
                </a:ext>
              </a:extLst>
            </p:cNvPr>
            <p:cNvSpPr txBox="1">
              <a:spLocks noChangeArrowheads="1"/>
            </p:cNvSpPr>
            <p:nvPr/>
          </p:nvSpPr>
          <p:spPr bwMode="auto">
            <a:xfrm>
              <a:off x="9391889" y="3879366"/>
              <a:ext cx="368503" cy="366713"/>
            </a:xfrm>
            <a:prstGeom prst="rect">
              <a:avLst/>
            </a:prstGeom>
            <a:noFill/>
            <a:ln w="9525">
              <a:noFill/>
              <a:miter lim="800000"/>
              <a:headEnd/>
              <a:tailEnd/>
            </a:ln>
          </p:spPr>
          <p:txBody>
            <a:bodyPr wrap="square">
              <a:spAutoFit/>
            </a:bodyPr>
            <a:lstStyle/>
            <a:p>
              <a:pPr algn="ctr" rtl="1">
                <a:spcBef>
                  <a:spcPct val="50000"/>
                </a:spcBef>
              </a:pPr>
              <a:r>
                <a:rPr lang="en-US" dirty="0">
                  <a:solidFill>
                    <a:schemeClr val="accent2"/>
                  </a:solidFill>
                  <a:latin typeface="+mj-lt"/>
                  <a:cs typeface="Calibri"/>
                </a:rPr>
                <a:t>s’</a:t>
              </a:r>
            </a:p>
          </p:txBody>
        </p:sp>
        <p:sp>
          <p:nvSpPr>
            <p:cNvPr id="19" name="Text Box 20">
              <a:extLst>
                <a:ext uri="{FF2B5EF4-FFF2-40B4-BE49-F238E27FC236}">
                  <a16:creationId xmlns:a16="http://schemas.microsoft.com/office/drawing/2014/main" id="{F0639E0A-FDE0-C752-D998-16481BF4A0CF}"/>
                </a:ext>
              </a:extLst>
            </p:cNvPr>
            <p:cNvSpPr txBox="1">
              <a:spLocks noChangeArrowheads="1"/>
            </p:cNvSpPr>
            <p:nvPr/>
          </p:nvSpPr>
          <p:spPr bwMode="auto">
            <a:xfrm>
              <a:off x="8916363" y="2355366"/>
              <a:ext cx="921151" cy="369332"/>
            </a:xfrm>
            <a:prstGeom prst="rect">
              <a:avLst/>
            </a:prstGeom>
            <a:noFill/>
            <a:ln w="9525">
              <a:noFill/>
              <a:miter lim="800000"/>
              <a:headEnd/>
              <a:tailEnd/>
            </a:ln>
          </p:spPr>
          <p:txBody>
            <a:bodyPr wrap="square">
              <a:spAutoFit/>
            </a:bodyPr>
            <a:lstStyle/>
            <a:p>
              <a:pPr>
                <a:spcBef>
                  <a:spcPct val="50000"/>
                </a:spcBef>
              </a:pPr>
              <a:r>
                <a:rPr lang="en-US" dirty="0">
                  <a:solidFill>
                    <a:schemeClr val="accent3"/>
                  </a:solidFill>
                  <a:latin typeface="+mj-lt"/>
                  <a:cs typeface="Calibri"/>
                </a:rPr>
                <a:t>Q(</a:t>
              </a:r>
              <a:r>
                <a:rPr lang="en-US" dirty="0" err="1">
                  <a:solidFill>
                    <a:schemeClr val="accent3"/>
                  </a:solidFill>
                  <a:latin typeface="+mj-lt"/>
                  <a:cs typeface="Calibri"/>
                </a:rPr>
                <a:t>s,a</a:t>
              </a:r>
              <a:r>
                <a:rPr lang="en-US" dirty="0">
                  <a:solidFill>
                    <a:schemeClr val="accent3"/>
                  </a:solidFill>
                  <a:latin typeface="+mj-lt"/>
                  <a:cs typeface="Calibri"/>
                </a:rPr>
                <a:t>)</a:t>
              </a:r>
            </a:p>
          </p:txBody>
        </p:sp>
        <p:grpSp>
          <p:nvGrpSpPr>
            <p:cNvPr id="20" name="Group 21">
              <a:extLst>
                <a:ext uri="{FF2B5EF4-FFF2-40B4-BE49-F238E27FC236}">
                  <a16:creationId xmlns:a16="http://schemas.microsoft.com/office/drawing/2014/main" id="{1EBCBA77-1C18-0083-70AC-CCB9C6F6085D}"/>
                </a:ext>
              </a:extLst>
            </p:cNvPr>
            <p:cNvGrpSpPr>
              <a:grpSpLocks/>
            </p:cNvGrpSpPr>
            <p:nvPr/>
          </p:nvGrpSpPr>
          <p:grpSpPr bwMode="auto">
            <a:xfrm>
              <a:off x="7357639" y="4260366"/>
              <a:ext cx="3733800" cy="533400"/>
              <a:chOff x="1584" y="1680"/>
              <a:chExt cx="2352" cy="336"/>
            </a:xfrm>
          </p:grpSpPr>
          <p:sp>
            <p:nvSpPr>
              <p:cNvPr id="25" name="Line 22">
                <a:extLst>
                  <a:ext uri="{FF2B5EF4-FFF2-40B4-BE49-F238E27FC236}">
                    <a16:creationId xmlns:a16="http://schemas.microsoft.com/office/drawing/2014/main" id="{E0185479-630B-C846-0F01-7DB7AD24B508}"/>
                  </a:ext>
                </a:extLst>
              </p:cNvPr>
              <p:cNvSpPr>
                <a:spLocks noChangeShapeType="1"/>
              </p:cNvSpPr>
              <p:nvPr/>
            </p:nvSpPr>
            <p:spPr bwMode="auto">
              <a:xfrm flipH="1">
                <a:off x="1584" y="1680"/>
                <a:ext cx="1152" cy="336"/>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26" name="Line 23">
                <a:extLst>
                  <a:ext uri="{FF2B5EF4-FFF2-40B4-BE49-F238E27FC236}">
                    <a16:creationId xmlns:a16="http://schemas.microsoft.com/office/drawing/2014/main" id="{22297527-6C71-226B-1AAC-87AB78EA074D}"/>
                  </a:ext>
                </a:extLst>
              </p:cNvPr>
              <p:cNvSpPr>
                <a:spLocks noChangeShapeType="1"/>
              </p:cNvSpPr>
              <p:nvPr/>
            </p:nvSpPr>
            <p:spPr bwMode="auto">
              <a:xfrm>
                <a:off x="2736" y="1680"/>
                <a:ext cx="1200" cy="288"/>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27" name="Line 25">
                <a:extLst>
                  <a:ext uri="{FF2B5EF4-FFF2-40B4-BE49-F238E27FC236}">
                    <a16:creationId xmlns:a16="http://schemas.microsoft.com/office/drawing/2014/main" id="{9EF83AB6-6CA2-569D-872B-2A1386DCE49F}"/>
                  </a:ext>
                </a:extLst>
              </p:cNvPr>
              <p:cNvSpPr>
                <a:spLocks noChangeShapeType="1"/>
              </p:cNvSpPr>
              <p:nvPr/>
            </p:nvSpPr>
            <p:spPr bwMode="auto">
              <a:xfrm>
                <a:off x="2736" y="1680"/>
                <a:ext cx="432" cy="288"/>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grpSp>
        <p:sp>
          <p:nvSpPr>
            <p:cNvPr id="21" name="Text Box 28">
              <a:extLst>
                <a:ext uri="{FF2B5EF4-FFF2-40B4-BE49-F238E27FC236}">
                  <a16:creationId xmlns:a16="http://schemas.microsoft.com/office/drawing/2014/main" id="{DDEFEA67-AC5C-5F1A-54B3-BA3275D47CBF}"/>
                </a:ext>
              </a:extLst>
            </p:cNvPr>
            <p:cNvSpPr txBox="1">
              <a:spLocks noChangeArrowheads="1"/>
            </p:cNvSpPr>
            <p:nvPr/>
          </p:nvSpPr>
          <p:spPr bwMode="auto">
            <a:xfrm>
              <a:off x="8206861" y="3332466"/>
              <a:ext cx="755803" cy="369332"/>
            </a:xfrm>
            <a:prstGeom prst="rect">
              <a:avLst/>
            </a:prstGeom>
            <a:noFill/>
            <a:ln w="9525">
              <a:noFill/>
              <a:miter lim="800000"/>
              <a:headEnd/>
              <a:tailEnd/>
            </a:ln>
          </p:spPr>
          <p:txBody>
            <a:bodyPr wrap="square">
              <a:spAutoFit/>
            </a:bodyPr>
            <a:lstStyle/>
            <a:p>
              <a:pPr>
                <a:spcBef>
                  <a:spcPct val="50000"/>
                </a:spcBef>
              </a:pPr>
              <a:r>
                <a:rPr lang="en-US" i="1" dirty="0" err="1">
                  <a:solidFill>
                    <a:schemeClr val="accent1"/>
                  </a:solidFill>
                  <a:latin typeface="+mj-lt"/>
                  <a:cs typeface="Calibri"/>
                </a:rPr>
                <a:t>s,a,s</a:t>
              </a:r>
              <a:r>
                <a:rPr lang="en-US" i="1" dirty="0">
                  <a:solidFill>
                    <a:schemeClr val="accent1"/>
                  </a:solidFill>
                  <a:latin typeface="+mj-lt"/>
                  <a:cs typeface="Calibri"/>
                </a:rPr>
                <a:t>’</a:t>
              </a:r>
            </a:p>
          </p:txBody>
        </p:sp>
        <p:cxnSp>
          <p:nvCxnSpPr>
            <p:cNvPr id="22" name="Straight Arrow Connector 21">
              <a:extLst>
                <a:ext uri="{FF2B5EF4-FFF2-40B4-BE49-F238E27FC236}">
                  <a16:creationId xmlns:a16="http://schemas.microsoft.com/office/drawing/2014/main" id="{0FBC7A07-688F-BBFE-1F79-F1A325376D57}"/>
                </a:ext>
              </a:extLst>
            </p:cNvPr>
            <p:cNvCxnSpPr>
              <a:cxnSpLocks/>
              <a:stCxn id="11" idx="3"/>
              <a:endCxn id="14" idx="0"/>
            </p:cNvCxnSpPr>
            <p:nvPr/>
          </p:nvCxnSpPr>
          <p:spPr>
            <a:xfrm flipH="1">
              <a:off x="8691139" y="1272691"/>
              <a:ext cx="647700" cy="1082675"/>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EFE83D16-2F4D-6FCF-4454-410646FE67E9}"/>
                </a:ext>
              </a:extLst>
            </p:cNvPr>
            <p:cNvCxnSpPr>
              <a:stCxn id="30" idx="0"/>
              <a:endCxn id="12" idx="0"/>
            </p:cNvCxnSpPr>
            <p:nvPr/>
          </p:nvCxnSpPr>
          <p:spPr>
            <a:xfrm>
              <a:off x="8659581" y="2736366"/>
              <a:ext cx="526858" cy="1158875"/>
            </a:xfrm>
            <a:prstGeom prst="straightConnector1">
              <a:avLst/>
            </a:prstGeom>
            <a:ln w="381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D0624C3F-99D5-C797-4958-EE8C45142C52}"/>
                </a:ext>
              </a:extLst>
            </p:cNvPr>
            <p:cNvCxnSpPr>
              <a:stCxn id="27" idx="0"/>
            </p:cNvCxnSpPr>
            <p:nvPr/>
          </p:nvCxnSpPr>
          <p:spPr>
            <a:xfrm flipH="1">
              <a:off x="8881639" y="4260366"/>
              <a:ext cx="304800" cy="53340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34" name="Rounded Rectangle 33">
            <a:extLst>
              <a:ext uri="{FF2B5EF4-FFF2-40B4-BE49-F238E27FC236}">
                <a16:creationId xmlns:a16="http://schemas.microsoft.com/office/drawing/2014/main" id="{0F931BE8-FB05-0882-44BB-1672252723CF}"/>
              </a:ext>
            </a:extLst>
          </p:cNvPr>
          <p:cNvSpPr/>
          <p:nvPr/>
        </p:nvSpPr>
        <p:spPr>
          <a:xfrm>
            <a:off x="7858315" y="1579443"/>
            <a:ext cx="1093325" cy="513062"/>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state</a:t>
            </a:r>
          </a:p>
        </p:txBody>
      </p:sp>
      <p:sp>
        <p:nvSpPr>
          <p:cNvPr id="35" name="Rounded Rectangle 34">
            <a:extLst>
              <a:ext uri="{FF2B5EF4-FFF2-40B4-BE49-F238E27FC236}">
                <a16:creationId xmlns:a16="http://schemas.microsoft.com/office/drawing/2014/main" id="{ED9E9F2A-626F-D271-74E9-CD403A6BA401}"/>
              </a:ext>
            </a:extLst>
          </p:cNvPr>
          <p:cNvSpPr/>
          <p:nvPr/>
        </p:nvSpPr>
        <p:spPr>
          <a:xfrm>
            <a:off x="10424278" y="3102207"/>
            <a:ext cx="1093325" cy="51306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Q-state</a:t>
            </a:r>
          </a:p>
        </p:txBody>
      </p:sp>
      <p:sp>
        <p:nvSpPr>
          <p:cNvPr id="36" name="Rounded Rectangle 35">
            <a:extLst>
              <a:ext uri="{FF2B5EF4-FFF2-40B4-BE49-F238E27FC236}">
                <a16:creationId xmlns:a16="http://schemas.microsoft.com/office/drawing/2014/main" id="{90643735-0BC8-CB2B-309B-B471DFCC8E39}"/>
              </a:ext>
            </a:extLst>
          </p:cNvPr>
          <p:cNvSpPr/>
          <p:nvPr/>
        </p:nvSpPr>
        <p:spPr>
          <a:xfrm>
            <a:off x="7224937" y="3645353"/>
            <a:ext cx="1407352" cy="513062"/>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transition</a:t>
            </a:r>
          </a:p>
        </p:txBody>
      </p:sp>
    </p:spTree>
    <p:extLst>
      <p:ext uri="{BB962C8B-B14F-4D97-AF65-F5344CB8AC3E}">
        <p14:creationId xmlns:p14="http://schemas.microsoft.com/office/powerpoint/2010/main" val="3815832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23E480-CE01-11F8-7D88-18605DC6771A}"/>
              </a:ext>
            </a:extLst>
          </p:cNvPr>
          <p:cNvSpPr>
            <a:spLocks noGrp="1"/>
          </p:cNvSpPr>
          <p:nvPr>
            <p:ph type="title"/>
          </p:nvPr>
        </p:nvSpPr>
        <p:spPr/>
        <p:txBody>
          <a:bodyPr/>
          <a:lstStyle/>
          <a:p>
            <a:r>
              <a:rPr lang="en-US" dirty="0"/>
              <a:t>Reinforcement Learning: Learning by Doing</a:t>
            </a:r>
          </a:p>
        </p:txBody>
      </p:sp>
      <p:sp>
        <p:nvSpPr>
          <p:cNvPr id="4" name="Date Placeholder 3">
            <a:extLst>
              <a:ext uri="{FF2B5EF4-FFF2-40B4-BE49-F238E27FC236}">
                <a16:creationId xmlns:a16="http://schemas.microsoft.com/office/drawing/2014/main" id="{7373863D-62AC-7043-EF18-C0A976E7D5B7}"/>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82842D9A-CB6D-2711-F77F-5CB60131CA8E}"/>
              </a:ext>
            </a:extLst>
          </p:cNvPr>
          <p:cNvSpPr>
            <a:spLocks noGrp="1"/>
          </p:cNvSpPr>
          <p:nvPr>
            <p:ph type="sldNum" sz="quarter" idx="12"/>
          </p:nvPr>
        </p:nvSpPr>
        <p:spPr/>
        <p:txBody>
          <a:bodyPr/>
          <a:lstStyle/>
          <a:p>
            <a:fld id="{0C6CD854-DD62-6C4B-87F1-66B34D688D3F}" type="slidenum">
              <a:rPr lang="en-US" smtClean="0"/>
              <a:t>5</a:t>
            </a:fld>
            <a:endParaRPr lang="en-US"/>
          </a:p>
        </p:txBody>
      </p:sp>
      <p:pic>
        <p:nvPicPr>
          <p:cNvPr id="8" name="Picture 1" descr="Illustration of a small ‘crawler’ robot with eyes and a single claw with which it can drag itself along the floor. The robot looks at a gem suspended on string from a stick.">
            <a:extLst>
              <a:ext uri="{FF2B5EF4-FFF2-40B4-BE49-F238E27FC236}">
                <a16:creationId xmlns:a16="http://schemas.microsoft.com/office/drawing/2014/main" id="{36FC3CDE-7E2E-E6D6-E0E7-FF813A2EAFA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154829" y="885121"/>
            <a:ext cx="7882341" cy="4422740"/>
          </a:xfrm>
          <a:prstGeom prst="rect">
            <a:avLst/>
          </a:prstGeom>
          <a:noFill/>
        </p:spPr>
      </p:pic>
    </p:spTree>
    <p:extLst>
      <p:ext uri="{BB962C8B-B14F-4D97-AF65-F5344CB8AC3E}">
        <p14:creationId xmlns:p14="http://schemas.microsoft.com/office/powerpoint/2010/main" val="3877459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D476B-7D67-B0BF-8BC3-1E83FA5386E4}"/>
              </a:ext>
            </a:extLst>
          </p:cNvPr>
          <p:cNvSpPr>
            <a:spLocks noGrp="1"/>
          </p:cNvSpPr>
          <p:nvPr>
            <p:ph type="title"/>
          </p:nvPr>
        </p:nvSpPr>
        <p:spPr/>
        <p:txBody>
          <a:bodyPr/>
          <a:lstStyle/>
          <a:p>
            <a:r>
              <a:rPr lang="en-US" dirty="0"/>
              <a:t>Reinforcement Learning Approaches</a:t>
            </a:r>
          </a:p>
        </p:txBody>
      </p:sp>
      <p:sp>
        <p:nvSpPr>
          <p:cNvPr id="3" name="Content Placeholder 2">
            <a:extLst>
              <a:ext uri="{FF2B5EF4-FFF2-40B4-BE49-F238E27FC236}">
                <a16:creationId xmlns:a16="http://schemas.microsoft.com/office/drawing/2014/main" id="{DA993F62-EFAD-2A61-E224-23764BC94866}"/>
              </a:ext>
            </a:extLst>
          </p:cNvPr>
          <p:cNvSpPr>
            <a:spLocks noGrp="1"/>
          </p:cNvSpPr>
          <p:nvPr>
            <p:ph idx="1"/>
          </p:nvPr>
        </p:nvSpPr>
        <p:spPr>
          <a:xfrm>
            <a:off x="497158" y="4148441"/>
            <a:ext cx="11197683" cy="2026063"/>
          </a:xfrm>
        </p:spPr>
        <p:txBody>
          <a:bodyPr>
            <a:noAutofit/>
          </a:bodyPr>
          <a:lstStyle/>
          <a:p>
            <a:pPr>
              <a:lnSpc>
                <a:spcPct val="100000"/>
              </a:lnSpc>
              <a:buClr>
                <a:schemeClr val="tx1"/>
              </a:buClr>
            </a:pPr>
            <a:r>
              <a:rPr lang="en-US" b="1" dirty="0">
                <a:solidFill>
                  <a:schemeClr val="accent1"/>
                </a:solidFill>
                <a:latin typeface="Avenir Next" panose="020B0503020202020204" pitchFamily="34" charset="0"/>
              </a:rPr>
              <a:t>Exploration</a:t>
            </a:r>
            <a:r>
              <a:rPr lang="en-US" dirty="0"/>
              <a:t>: try unknown actions to gain information</a:t>
            </a:r>
          </a:p>
          <a:p>
            <a:pPr>
              <a:lnSpc>
                <a:spcPct val="100000"/>
              </a:lnSpc>
              <a:buClr>
                <a:schemeClr val="tx1"/>
              </a:buClr>
            </a:pPr>
            <a:r>
              <a:rPr lang="en-US" b="1" dirty="0">
                <a:solidFill>
                  <a:schemeClr val="accent1"/>
                </a:solidFill>
                <a:latin typeface="Avenir Next" panose="020B0503020202020204" pitchFamily="34" charset="0"/>
              </a:rPr>
              <a:t>Exploitation</a:t>
            </a:r>
            <a:r>
              <a:rPr lang="en-US" dirty="0"/>
              <a:t>: eventually, you have to use what you know</a:t>
            </a:r>
          </a:p>
          <a:p>
            <a:pPr>
              <a:lnSpc>
                <a:spcPct val="100000"/>
              </a:lnSpc>
              <a:buClr>
                <a:schemeClr val="tx1"/>
              </a:buClr>
            </a:pPr>
            <a:r>
              <a:rPr lang="en-US" b="1" dirty="0">
                <a:solidFill>
                  <a:schemeClr val="accent1"/>
                </a:solidFill>
                <a:latin typeface="Avenir Next" panose="020B0503020202020204" pitchFamily="34" charset="0"/>
              </a:rPr>
              <a:t>Sampling</a:t>
            </a:r>
            <a:r>
              <a:rPr lang="en-US" dirty="0"/>
              <a:t>: repeat many times to get good estimates</a:t>
            </a:r>
          </a:p>
          <a:p>
            <a:pPr>
              <a:lnSpc>
                <a:spcPct val="100000"/>
              </a:lnSpc>
              <a:buClr>
                <a:schemeClr val="tx1"/>
              </a:buClr>
            </a:pPr>
            <a:r>
              <a:rPr lang="en-US" b="1" dirty="0">
                <a:solidFill>
                  <a:schemeClr val="accent1"/>
                </a:solidFill>
                <a:latin typeface="Avenir Next" panose="020B0503020202020204" pitchFamily="34" charset="0"/>
              </a:rPr>
              <a:t>Generalization</a:t>
            </a:r>
            <a:r>
              <a:rPr lang="en-US" dirty="0"/>
              <a:t>: what you learn in one state may apply to others, too</a:t>
            </a:r>
          </a:p>
        </p:txBody>
      </p:sp>
      <p:sp>
        <p:nvSpPr>
          <p:cNvPr id="4" name="Date Placeholder 3">
            <a:extLst>
              <a:ext uri="{FF2B5EF4-FFF2-40B4-BE49-F238E27FC236}">
                <a16:creationId xmlns:a16="http://schemas.microsoft.com/office/drawing/2014/main" id="{75F25F68-5521-3900-6319-1F8241374990}"/>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2A6AC4D2-2AF9-FB32-A3D9-5038066DE7F2}"/>
              </a:ext>
            </a:extLst>
          </p:cNvPr>
          <p:cNvSpPr>
            <a:spLocks noGrp="1"/>
          </p:cNvSpPr>
          <p:nvPr>
            <p:ph type="sldNum" sz="quarter" idx="12"/>
          </p:nvPr>
        </p:nvSpPr>
        <p:spPr/>
        <p:txBody>
          <a:bodyPr/>
          <a:lstStyle/>
          <a:p>
            <a:fld id="{0C6CD854-DD62-6C4B-87F1-66B34D688D3F}" type="slidenum">
              <a:rPr lang="en-US" smtClean="0"/>
              <a:t>6</a:t>
            </a:fld>
            <a:endParaRPr lang="en-US"/>
          </a:p>
        </p:txBody>
      </p:sp>
      <p:grpSp>
        <p:nvGrpSpPr>
          <p:cNvPr id="6" name="Group 5" descr="Diagram of the feedback system between an agent with sensors and actuators, and an environment that responds to agent actions with percepts that the agent can perceive.">
            <a:extLst>
              <a:ext uri="{FF2B5EF4-FFF2-40B4-BE49-F238E27FC236}">
                <a16:creationId xmlns:a16="http://schemas.microsoft.com/office/drawing/2014/main" id="{CCE990AD-92FE-46A4-04AE-BBE844BE796E}"/>
              </a:ext>
            </a:extLst>
          </p:cNvPr>
          <p:cNvGrpSpPr>
            <a:grpSpLocks noChangeAspect="1"/>
          </p:cNvGrpSpPr>
          <p:nvPr/>
        </p:nvGrpSpPr>
        <p:grpSpPr>
          <a:xfrm>
            <a:off x="3825501" y="1907785"/>
            <a:ext cx="4540995" cy="1668176"/>
            <a:chOff x="3084663" y="3987513"/>
            <a:chExt cx="5666702" cy="2081715"/>
          </a:xfrm>
        </p:grpSpPr>
        <p:grpSp>
          <p:nvGrpSpPr>
            <p:cNvPr id="7" name="Group 6" descr="Conceptual diagram of an agent, a blue box containing sensors mapped to actuators through an unknown agent function.">
              <a:extLst>
                <a:ext uri="{FF2B5EF4-FFF2-40B4-BE49-F238E27FC236}">
                  <a16:creationId xmlns:a16="http://schemas.microsoft.com/office/drawing/2014/main" id="{B0A74DE1-B34D-055D-8E30-477ED0ACB044}"/>
                </a:ext>
              </a:extLst>
            </p:cNvPr>
            <p:cNvGrpSpPr/>
            <p:nvPr/>
          </p:nvGrpSpPr>
          <p:grpSpPr>
            <a:xfrm>
              <a:off x="3084663" y="3987513"/>
              <a:ext cx="2678088" cy="2020872"/>
              <a:chOff x="3084663" y="3987513"/>
              <a:chExt cx="2678088" cy="2020872"/>
            </a:xfrm>
          </p:grpSpPr>
          <p:sp>
            <p:nvSpPr>
              <p:cNvPr id="13" name="Down Arrow 12">
                <a:extLst>
                  <a:ext uri="{FF2B5EF4-FFF2-40B4-BE49-F238E27FC236}">
                    <a16:creationId xmlns:a16="http://schemas.microsoft.com/office/drawing/2014/main" id="{004263EB-EDD8-ADA6-82B5-D0BF8857223B}"/>
                  </a:ext>
                  <a:ext uri="{C183D7F6-B498-43B3-948B-1728B52AA6E4}">
                    <adec:decorative xmlns:adec="http://schemas.microsoft.com/office/drawing/2017/decorative" val="1"/>
                  </a:ext>
                </a:extLst>
              </p:cNvPr>
              <p:cNvSpPr/>
              <p:nvPr/>
            </p:nvSpPr>
            <p:spPr>
              <a:xfrm>
                <a:off x="4400206" y="4954329"/>
                <a:ext cx="128642" cy="610573"/>
              </a:xfrm>
              <a:prstGeom prst="down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A8295ACD-2133-DE47-96E3-751936557693}"/>
                  </a:ext>
                  <a:ext uri="{C183D7F6-B498-43B3-948B-1728B52AA6E4}">
                    <adec:decorative xmlns:adec="http://schemas.microsoft.com/office/drawing/2017/decorative" val="1"/>
                  </a:ext>
                </a:extLst>
              </p:cNvPr>
              <p:cNvSpPr/>
              <p:nvPr/>
            </p:nvSpPr>
            <p:spPr>
              <a:xfrm>
                <a:off x="3166314" y="4489582"/>
                <a:ext cx="2596437" cy="1518803"/>
              </a:xfrm>
              <a:prstGeom prst="roundRect">
                <a:avLst>
                  <a:gd name="adj" fmla="val 9642"/>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C7C60DA0-826E-584A-2AC7-141437336A19}"/>
                  </a:ext>
                </a:extLst>
              </p:cNvPr>
              <p:cNvSpPr txBox="1"/>
              <p:nvPr/>
            </p:nvSpPr>
            <p:spPr>
              <a:xfrm>
                <a:off x="3084663" y="3987513"/>
                <a:ext cx="872355" cy="369332"/>
              </a:xfrm>
              <a:prstGeom prst="rect">
                <a:avLst/>
              </a:prstGeom>
              <a:noFill/>
            </p:spPr>
            <p:txBody>
              <a:bodyPr wrap="none" rtlCol="0">
                <a:spAutoFit/>
              </a:bodyPr>
              <a:lstStyle/>
              <a:p>
                <a:r>
                  <a:rPr lang="en-US" b="1" dirty="0">
                    <a:solidFill>
                      <a:schemeClr val="accent1"/>
                    </a:solidFill>
                  </a:rPr>
                  <a:t>Agent</a:t>
                </a:r>
              </a:p>
            </p:txBody>
          </p:sp>
          <p:sp>
            <p:nvSpPr>
              <p:cNvPr id="16" name="TextBox 15">
                <a:extLst>
                  <a:ext uri="{FF2B5EF4-FFF2-40B4-BE49-F238E27FC236}">
                    <a16:creationId xmlns:a16="http://schemas.microsoft.com/office/drawing/2014/main" id="{6CE093DA-B0F4-D3D8-C1CF-4EAE228BEF64}"/>
                  </a:ext>
                </a:extLst>
              </p:cNvPr>
              <p:cNvSpPr txBox="1"/>
              <p:nvPr/>
            </p:nvSpPr>
            <p:spPr>
              <a:xfrm>
                <a:off x="3957018" y="4610176"/>
                <a:ext cx="1015021" cy="369332"/>
              </a:xfrm>
              <a:prstGeom prst="rect">
                <a:avLst/>
              </a:prstGeom>
              <a:noFill/>
            </p:spPr>
            <p:txBody>
              <a:bodyPr wrap="none" rtlCol="0">
                <a:spAutoFit/>
              </a:bodyPr>
              <a:lstStyle/>
              <a:p>
                <a:pPr algn="ctr"/>
                <a:r>
                  <a:rPr lang="en-US" b="1" dirty="0">
                    <a:solidFill>
                      <a:schemeClr val="accent3"/>
                    </a:solidFill>
                    <a:latin typeface="+mj-lt"/>
                  </a:rPr>
                  <a:t>Sensors</a:t>
                </a:r>
              </a:p>
            </p:txBody>
          </p:sp>
          <p:sp>
            <p:nvSpPr>
              <p:cNvPr id="17" name="TextBox 16">
                <a:extLst>
                  <a:ext uri="{FF2B5EF4-FFF2-40B4-BE49-F238E27FC236}">
                    <a16:creationId xmlns:a16="http://schemas.microsoft.com/office/drawing/2014/main" id="{B2642E40-743E-A884-C659-C738C858401E}"/>
                  </a:ext>
                </a:extLst>
              </p:cNvPr>
              <p:cNvSpPr txBox="1"/>
              <p:nvPr/>
            </p:nvSpPr>
            <p:spPr>
              <a:xfrm>
                <a:off x="3861637" y="5550978"/>
                <a:ext cx="1205779" cy="369332"/>
              </a:xfrm>
              <a:prstGeom prst="rect">
                <a:avLst/>
              </a:prstGeom>
              <a:noFill/>
            </p:spPr>
            <p:txBody>
              <a:bodyPr wrap="none" rtlCol="0">
                <a:spAutoFit/>
              </a:bodyPr>
              <a:lstStyle/>
              <a:p>
                <a:pPr algn="ctr"/>
                <a:r>
                  <a:rPr lang="en-US" b="1" dirty="0">
                    <a:solidFill>
                      <a:schemeClr val="accent4"/>
                    </a:solidFill>
                    <a:latin typeface="+mj-lt"/>
                  </a:rPr>
                  <a:t>Actuators</a:t>
                </a:r>
              </a:p>
            </p:txBody>
          </p:sp>
          <p:sp>
            <p:nvSpPr>
              <p:cNvPr id="18" name="Rounded Rectangle 17">
                <a:extLst>
                  <a:ext uri="{FF2B5EF4-FFF2-40B4-BE49-F238E27FC236}">
                    <a16:creationId xmlns:a16="http://schemas.microsoft.com/office/drawing/2014/main" id="{F935E544-9E48-6D5C-3CD2-AE16EBD0B5B5}"/>
                  </a:ext>
                </a:extLst>
              </p:cNvPr>
              <p:cNvSpPr/>
              <p:nvPr/>
            </p:nvSpPr>
            <p:spPr>
              <a:xfrm>
                <a:off x="4278458" y="5064317"/>
                <a:ext cx="372140" cy="369332"/>
              </a:xfrm>
              <a:prstGeom prst="roundRect">
                <a:avLst>
                  <a:gd name="adj" fmla="val 2530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a:t>
                </a:r>
              </a:p>
            </p:txBody>
          </p:sp>
        </p:grpSp>
        <p:sp>
          <p:nvSpPr>
            <p:cNvPr id="8" name="TextBox 7">
              <a:extLst>
                <a:ext uri="{FF2B5EF4-FFF2-40B4-BE49-F238E27FC236}">
                  <a16:creationId xmlns:a16="http://schemas.microsoft.com/office/drawing/2014/main" id="{4B83A2B7-C13C-3857-05ED-146E905A0A3E}"/>
                </a:ext>
              </a:extLst>
            </p:cNvPr>
            <p:cNvSpPr txBox="1"/>
            <p:nvPr/>
          </p:nvSpPr>
          <p:spPr>
            <a:xfrm>
              <a:off x="6528296" y="4971984"/>
              <a:ext cx="2223069" cy="499297"/>
            </a:xfrm>
            <a:prstGeom prst="rect">
              <a:avLst/>
            </a:prstGeom>
            <a:noFill/>
          </p:spPr>
          <p:txBody>
            <a:bodyPr wrap="none" rtlCol="0">
              <a:spAutoFit/>
            </a:bodyPr>
            <a:lstStyle/>
            <a:p>
              <a:r>
                <a:rPr lang="en-US" sz="2000" b="1" dirty="0">
                  <a:solidFill>
                    <a:schemeClr val="accent3"/>
                  </a:solidFill>
                </a:rPr>
                <a:t>Environment</a:t>
              </a:r>
            </a:p>
          </p:txBody>
        </p:sp>
        <p:cxnSp>
          <p:nvCxnSpPr>
            <p:cNvPr id="9" name="Elbow Connector 8">
              <a:extLst>
                <a:ext uri="{FF2B5EF4-FFF2-40B4-BE49-F238E27FC236}">
                  <a16:creationId xmlns:a16="http://schemas.microsoft.com/office/drawing/2014/main" id="{6499E6FD-B661-7B99-E317-0F8C74C90CF5}"/>
                </a:ext>
                <a:ext uri="{C183D7F6-B498-43B3-948B-1728B52AA6E4}">
                  <adec:decorative xmlns:adec="http://schemas.microsoft.com/office/drawing/2017/decorative" val="1"/>
                </a:ext>
              </a:extLst>
            </p:cNvPr>
            <p:cNvCxnSpPr>
              <a:stCxn id="8" idx="0"/>
              <a:endCxn id="16" idx="3"/>
            </p:cNvCxnSpPr>
            <p:nvPr/>
          </p:nvCxnSpPr>
          <p:spPr>
            <a:xfrm rot="16200000" flipV="1">
              <a:off x="6217364" y="3549517"/>
              <a:ext cx="177142" cy="2667792"/>
            </a:xfrm>
            <a:prstGeom prst="bentConnector2">
              <a:avLst/>
            </a:prstGeom>
            <a:ln>
              <a:solidFill>
                <a:schemeClr val="accent3"/>
              </a:solidFill>
              <a:prstDash val="dash"/>
              <a:tailEnd type="triangle"/>
            </a:ln>
          </p:spPr>
          <p:style>
            <a:lnRef idx="2">
              <a:schemeClr val="accent1"/>
            </a:lnRef>
            <a:fillRef idx="0">
              <a:schemeClr val="accent1"/>
            </a:fillRef>
            <a:effectRef idx="1">
              <a:schemeClr val="accent1"/>
            </a:effectRef>
            <a:fontRef idx="minor">
              <a:schemeClr val="tx1"/>
            </a:fontRef>
          </p:style>
        </p:cxnSp>
        <p:cxnSp>
          <p:nvCxnSpPr>
            <p:cNvPr id="10" name="Elbow Connector 9">
              <a:extLst>
                <a:ext uri="{FF2B5EF4-FFF2-40B4-BE49-F238E27FC236}">
                  <a16:creationId xmlns:a16="http://schemas.microsoft.com/office/drawing/2014/main" id="{0DEB7013-3E07-BB49-46BD-46231731411A}"/>
                </a:ext>
                <a:ext uri="{C183D7F6-B498-43B3-948B-1728B52AA6E4}">
                  <adec:decorative xmlns:adec="http://schemas.microsoft.com/office/drawing/2017/decorative" val="1"/>
                </a:ext>
              </a:extLst>
            </p:cNvPr>
            <p:cNvCxnSpPr>
              <a:stCxn id="17" idx="3"/>
              <a:endCxn id="8" idx="2"/>
            </p:cNvCxnSpPr>
            <p:nvPr/>
          </p:nvCxnSpPr>
          <p:spPr>
            <a:xfrm flipV="1">
              <a:off x="5067416" y="5471281"/>
              <a:ext cx="2572415" cy="264364"/>
            </a:xfrm>
            <a:prstGeom prst="bentConnector2">
              <a:avLst/>
            </a:prstGeom>
            <a:ln>
              <a:solidFill>
                <a:schemeClr val="accent4"/>
              </a:solidFill>
              <a:prstDash val="dash"/>
              <a:tailEnd type="triangle"/>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F9B1DA13-78FD-0F8D-4879-21B7897D9963}"/>
                </a:ext>
              </a:extLst>
            </p:cNvPr>
            <p:cNvSpPr txBox="1"/>
            <p:nvPr/>
          </p:nvSpPr>
          <p:spPr>
            <a:xfrm>
              <a:off x="5881060" y="4439748"/>
              <a:ext cx="909223" cy="307777"/>
            </a:xfrm>
            <a:prstGeom prst="rect">
              <a:avLst/>
            </a:prstGeom>
            <a:noFill/>
          </p:spPr>
          <p:txBody>
            <a:bodyPr wrap="none" rtlCol="0">
              <a:spAutoFit/>
            </a:bodyPr>
            <a:lstStyle/>
            <a:p>
              <a:r>
                <a:rPr lang="en-US" sz="1400" dirty="0">
                  <a:solidFill>
                    <a:schemeClr val="accent3"/>
                  </a:solidFill>
                  <a:latin typeface="+mj-lt"/>
                </a:rPr>
                <a:t>percepts</a:t>
              </a:r>
            </a:p>
          </p:txBody>
        </p:sp>
        <p:sp>
          <p:nvSpPr>
            <p:cNvPr id="12" name="TextBox 11">
              <a:extLst>
                <a:ext uri="{FF2B5EF4-FFF2-40B4-BE49-F238E27FC236}">
                  <a16:creationId xmlns:a16="http://schemas.microsoft.com/office/drawing/2014/main" id="{3A087970-E92A-D7DB-B63C-1117B0650C72}"/>
                </a:ext>
              </a:extLst>
            </p:cNvPr>
            <p:cNvSpPr txBox="1"/>
            <p:nvPr/>
          </p:nvSpPr>
          <p:spPr>
            <a:xfrm>
              <a:off x="5940316" y="5761451"/>
              <a:ext cx="774571" cy="307777"/>
            </a:xfrm>
            <a:prstGeom prst="rect">
              <a:avLst/>
            </a:prstGeom>
            <a:noFill/>
          </p:spPr>
          <p:txBody>
            <a:bodyPr wrap="none" rtlCol="0">
              <a:spAutoFit/>
            </a:bodyPr>
            <a:lstStyle/>
            <a:p>
              <a:r>
                <a:rPr lang="en-US" sz="1400" dirty="0">
                  <a:solidFill>
                    <a:schemeClr val="accent4"/>
                  </a:solidFill>
                  <a:latin typeface="+mj-lt"/>
                </a:rPr>
                <a:t>actions</a:t>
              </a:r>
            </a:p>
          </p:txBody>
        </p:sp>
      </p:grpSp>
      <p:sp>
        <p:nvSpPr>
          <p:cNvPr id="19" name="Rounded Rectangle 18">
            <a:extLst>
              <a:ext uri="{FF2B5EF4-FFF2-40B4-BE49-F238E27FC236}">
                <a16:creationId xmlns:a16="http://schemas.microsoft.com/office/drawing/2014/main" id="{DBD50B81-8B00-FCE6-62B0-0306E8A90A62}"/>
              </a:ext>
            </a:extLst>
          </p:cNvPr>
          <p:cNvSpPr/>
          <p:nvPr/>
        </p:nvSpPr>
        <p:spPr>
          <a:xfrm>
            <a:off x="5450585" y="1380939"/>
            <a:ext cx="1960204" cy="624956"/>
          </a:xfrm>
          <a:prstGeom prst="roundRect">
            <a:avLst/>
          </a:prstGeom>
          <a:noFill/>
          <a:ln w="38100">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state </a:t>
            </a:r>
            <a:r>
              <a:rPr lang="en-US" b="1" i="1" dirty="0">
                <a:solidFill>
                  <a:schemeClr val="accent2"/>
                </a:solidFill>
              </a:rPr>
              <a:t>s</a:t>
            </a:r>
            <a:r>
              <a:rPr lang="en-US" dirty="0">
                <a:solidFill>
                  <a:schemeClr val="tx1"/>
                </a:solidFill>
              </a:rPr>
              <a:t>, reward </a:t>
            </a:r>
            <a:r>
              <a:rPr lang="en-US" b="1" i="1" dirty="0">
                <a:solidFill>
                  <a:schemeClr val="accent3"/>
                </a:solidFill>
              </a:rPr>
              <a:t>r</a:t>
            </a:r>
          </a:p>
        </p:txBody>
      </p:sp>
      <p:sp>
        <p:nvSpPr>
          <p:cNvPr id="21" name="Rounded Rectangle 20">
            <a:extLst>
              <a:ext uri="{FF2B5EF4-FFF2-40B4-BE49-F238E27FC236}">
                <a16:creationId xmlns:a16="http://schemas.microsoft.com/office/drawing/2014/main" id="{576FFD96-76DA-C732-4C82-7F518114F921}"/>
              </a:ext>
            </a:extLst>
          </p:cNvPr>
          <p:cNvSpPr/>
          <p:nvPr/>
        </p:nvSpPr>
        <p:spPr>
          <a:xfrm>
            <a:off x="8099314" y="3181006"/>
            <a:ext cx="1387587" cy="624956"/>
          </a:xfrm>
          <a:prstGeom prst="roundRect">
            <a:avLst/>
          </a:prstGeom>
          <a:noFill/>
          <a:ln w="38100">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actions </a:t>
            </a:r>
            <a:r>
              <a:rPr lang="en-US" b="1" i="1" dirty="0">
                <a:solidFill>
                  <a:schemeClr val="accent1"/>
                </a:solidFill>
              </a:rPr>
              <a:t>a</a:t>
            </a:r>
            <a:endParaRPr lang="en-US" b="1" i="1" dirty="0">
              <a:solidFill>
                <a:schemeClr val="accent3"/>
              </a:solidFill>
            </a:endParaRPr>
          </a:p>
        </p:txBody>
      </p:sp>
      <p:cxnSp>
        <p:nvCxnSpPr>
          <p:cNvPr id="23" name="Straight Arrow Connector 22">
            <a:extLst>
              <a:ext uri="{FF2B5EF4-FFF2-40B4-BE49-F238E27FC236}">
                <a16:creationId xmlns:a16="http://schemas.microsoft.com/office/drawing/2014/main" id="{D3D5B731-0E57-7BE7-65C0-0485AB8B67E8}"/>
              </a:ext>
              <a:ext uri="{C183D7F6-B498-43B3-948B-1728B52AA6E4}">
                <adec:decorative xmlns:adec="http://schemas.microsoft.com/office/drawing/2017/decorative" val="1"/>
              </a:ext>
            </a:extLst>
          </p:cNvPr>
          <p:cNvCxnSpPr>
            <a:stCxn id="21" idx="1"/>
          </p:cNvCxnSpPr>
          <p:nvPr/>
        </p:nvCxnSpPr>
        <p:spPr>
          <a:xfrm flipH="1" flipV="1">
            <a:off x="7086600" y="3485301"/>
            <a:ext cx="1012714" cy="8183"/>
          </a:xfrm>
          <a:prstGeom prst="straightConnector1">
            <a:avLst/>
          </a:prstGeom>
          <a:ln w="28575">
            <a:solidFill>
              <a:schemeClr val="accent5"/>
            </a:solidFill>
            <a:prstDash val="dash"/>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C0646A4E-F267-0B06-4408-99EACA344D2A}"/>
              </a:ext>
              <a:ext uri="{C183D7F6-B498-43B3-948B-1728B52AA6E4}">
                <adec:decorative xmlns:adec="http://schemas.microsoft.com/office/drawing/2017/decorative" val="1"/>
              </a:ext>
            </a:extLst>
          </p:cNvPr>
          <p:cNvCxnSpPr>
            <a:stCxn id="19" idx="2"/>
            <a:endCxn id="11" idx="0"/>
          </p:cNvCxnSpPr>
          <p:nvPr/>
        </p:nvCxnSpPr>
        <p:spPr>
          <a:xfrm>
            <a:off x="6430687" y="2005895"/>
            <a:ext cx="1" cy="264287"/>
          </a:xfrm>
          <a:prstGeom prst="straightConnector1">
            <a:avLst/>
          </a:prstGeom>
          <a:ln w="28575">
            <a:solidFill>
              <a:schemeClr val="accent5"/>
            </a:solidFill>
            <a:prstDash val="dash"/>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3712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3E7F73-74CA-E261-CF20-384704206806}"/>
              </a:ext>
            </a:extLst>
          </p:cNvPr>
          <p:cNvSpPr>
            <a:spLocks noGrp="1"/>
          </p:cNvSpPr>
          <p:nvPr>
            <p:ph type="title"/>
          </p:nvPr>
        </p:nvSpPr>
        <p:spPr/>
        <p:txBody>
          <a:bodyPr/>
          <a:lstStyle/>
          <a:p>
            <a:r>
              <a:rPr lang="en-US" dirty="0"/>
              <a:t>Offline vs. Online Learning</a:t>
            </a:r>
          </a:p>
        </p:txBody>
      </p:sp>
      <p:sp>
        <p:nvSpPr>
          <p:cNvPr id="4" name="Date Placeholder 3">
            <a:extLst>
              <a:ext uri="{FF2B5EF4-FFF2-40B4-BE49-F238E27FC236}">
                <a16:creationId xmlns:a16="http://schemas.microsoft.com/office/drawing/2014/main" id="{9241D94A-B58D-CDC3-B058-29725ED10513}"/>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18181A26-1D51-5FD9-5171-173E1DC6406E}"/>
              </a:ext>
            </a:extLst>
          </p:cNvPr>
          <p:cNvSpPr>
            <a:spLocks noGrp="1"/>
          </p:cNvSpPr>
          <p:nvPr>
            <p:ph type="sldNum" sz="quarter" idx="12"/>
          </p:nvPr>
        </p:nvSpPr>
        <p:spPr/>
        <p:txBody>
          <a:bodyPr/>
          <a:lstStyle/>
          <a:p>
            <a:fld id="{0C6CD854-DD62-6C4B-87F1-66B34D688D3F}" type="slidenum">
              <a:rPr lang="en-US" smtClean="0"/>
              <a:t>7</a:t>
            </a:fld>
            <a:endParaRPr lang="en-US"/>
          </a:p>
        </p:txBody>
      </p:sp>
      <p:pic>
        <p:nvPicPr>
          <p:cNvPr id="8" name="Picture 2" descr="Illustration of the robot with a computerized brain jumping off of the narrow passageway into the fire pit.">
            <a:extLst>
              <a:ext uri="{FF2B5EF4-FFF2-40B4-BE49-F238E27FC236}">
                <a16:creationId xmlns:a16="http://schemas.microsoft.com/office/drawing/2014/main" id="{674978C1-99EC-B8A5-024A-46C86FB9914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73709" y="2857310"/>
            <a:ext cx="4541755" cy="2362200"/>
          </a:xfrm>
          <a:prstGeom prst="rect">
            <a:avLst/>
          </a:prstGeom>
          <a:noFill/>
        </p:spPr>
      </p:pic>
      <p:pic>
        <p:nvPicPr>
          <p:cNvPr id="9" name="Picture 2" descr="Illustration of the robot with a computerized brain thinking about what move to make on the narrow passageway surrounded on both sides by fire pits. The robot thinks about what would happen if it launched itself into the fire.">
            <a:extLst>
              <a:ext uri="{FF2B5EF4-FFF2-40B4-BE49-F238E27FC236}">
                <a16:creationId xmlns:a16="http://schemas.microsoft.com/office/drawing/2014/main" id="{675CC26E-3BD0-A2D6-BE91-13C89DB0F0B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76533" y="1638490"/>
            <a:ext cx="4770142" cy="3580640"/>
          </a:xfrm>
          <a:prstGeom prst="rect">
            <a:avLst/>
          </a:prstGeom>
          <a:noFill/>
        </p:spPr>
      </p:pic>
      <p:sp>
        <p:nvSpPr>
          <p:cNvPr id="11" name="Rounded Rectangle 10">
            <a:extLst>
              <a:ext uri="{FF2B5EF4-FFF2-40B4-BE49-F238E27FC236}">
                <a16:creationId xmlns:a16="http://schemas.microsoft.com/office/drawing/2014/main" id="{E6DE1B4B-C927-EA6A-080A-CA66F6684E83}"/>
              </a:ext>
            </a:extLst>
          </p:cNvPr>
          <p:cNvSpPr/>
          <p:nvPr/>
        </p:nvSpPr>
        <p:spPr>
          <a:xfrm>
            <a:off x="1569542" y="5461169"/>
            <a:ext cx="3384124" cy="653142"/>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Offline Solution (MDPs)</a:t>
            </a:r>
          </a:p>
        </p:txBody>
      </p:sp>
      <p:sp>
        <p:nvSpPr>
          <p:cNvPr id="12" name="Rounded Rectangle 11">
            <a:extLst>
              <a:ext uri="{FF2B5EF4-FFF2-40B4-BE49-F238E27FC236}">
                <a16:creationId xmlns:a16="http://schemas.microsoft.com/office/drawing/2014/main" id="{B10B29B6-BFFC-F279-140F-4D2F5012D771}"/>
              </a:ext>
            </a:extLst>
          </p:cNvPr>
          <p:cNvSpPr/>
          <p:nvPr/>
        </p:nvSpPr>
        <p:spPr>
          <a:xfrm>
            <a:off x="7352524" y="5461169"/>
            <a:ext cx="3384124" cy="65314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Online Learning (RL)</a:t>
            </a:r>
          </a:p>
        </p:txBody>
      </p:sp>
    </p:spTree>
    <p:extLst>
      <p:ext uri="{BB962C8B-B14F-4D97-AF65-F5344CB8AC3E}">
        <p14:creationId xmlns:p14="http://schemas.microsoft.com/office/powerpoint/2010/main" val="3936073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8B22-285E-23B2-ACB7-7553B3B34B91}"/>
              </a:ext>
            </a:extLst>
          </p:cNvPr>
          <p:cNvSpPr>
            <a:spLocks noGrp="1"/>
          </p:cNvSpPr>
          <p:nvPr>
            <p:ph type="title"/>
          </p:nvPr>
        </p:nvSpPr>
        <p:spPr/>
        <p:txBody>
          <a:bodyPr/>
          <a:lstStyle/>
          <a:p>
            <a:r>
              <a:rPr lang="en-US" dirty="0"/>
              <a:t>Passive Reinforcement Learning</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0E6394D1-7C38-28A5-D6F7-41EFBD3C2362}"/>
                  </a:ext>
                </a:extLst>
              </p:cNvPr>
              <p:cNvSpPr>
                <a:spLocks noGrp="1"/>
              </p:cNvSpPr>
              <p:nvPr>
                <p:ph idx="1"/>
              </p:nvPr>
            </p:nvSpPr>
            <p:spPr>
              <a:xfrm>
                <a:off x="497158" y="1590261"/>
                <a:ext cx="6671085" cy="4606139"/>
              </a:xfrm>
            </p:spPr>
            <p:txBody>
              <a:bodyPr/>
              <a:lstStyle/>
              <a:p>
                <a:r>
                  <a:rPr lang="en-US" dirty="0"/>
                  <a:t>Simplified Task: </a:t>
                </a:r>
                <a:r>
                  <a:rPr lang="en-US" b="1" dirty="0">
                    <a:solidFill>
                      <a:schemeClr val="accent2"/>
                    </a:solidFill>
                    <a:latin typeface="Avenir Next" panose="020B0503020202020204" pitchFamily="34" charset="0"/>
                  </a:rPr>
                  <a:t>Policy Evaluation</a:t>
                </a:r>
              </a:p>
              <a:p>
                <a:pPr lvl="1"/>
                <a:r>
                  <a:rPr lang="en-US" dirty="0">
                    <a:latin typeface="+mn-lt"/>
                  </a:rPr>
                  <a:t>Input: fixed policy </a:t>
                </a:r>
                <a14:m>
                  <m:oMath xmlns:m="http://schemas.openxmlformats.org/officeDocument/2006/math">
                    <m:r>
                      <a:rPr lang="en-US" i="1" smtClean="0">
                        <a:latin typeface="Cambria Math" panose="02040503050406030204" pitchFamily="18" charset="0"/>
                        <a:ea typeface="Cambria Math" panose="02040503050406030204" pitchFamily="18" charset="0"/>
                      </a:rPr>
                      <m:t>𝜋</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oMath>
                </a14:m>
                <a:endParaRPr lang="en-US" dirty="0">
                  <a:latin typeface="+mn-lt"/>
                </a:endParaRPr>
              </a:p>
              <a:p>
                <a:pPr lvl="1"/>
                <a:r>
                  <a:rPr lang="en-US" dirty="0">
                    <a:latin typeface="+mn-lt"/>
                  </a:rPr>
                  <a:t>Don’t know </a:t>
                </a:r>
                <a14:m>
                  <m:oMath xmlns:m="http://schemas.openxmlformats.org/officeDocument/2006/math">
                    <m:r>
                      <a:rPr lang="en-US" b="0" i="1" smtClean="0">
                        <a:latin typeface="Cambria Math" panose="02040503050406030204" pitchFamily="18" charset="0"/>
                      </a:rPr>
                      <m:t>𝑇</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m:t>
                            </m:r>
                          </m:sup>
                        </m:sSup>
                      </m:e>
                    </m:d>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m:t>
                        </m:r>
                      </m:sup>
                    </m:sSup>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oMath>
                </a14:m>
                <a:endParaRPr lang="en-US" dirty="0">
                  <a:latin typeface="+mn-lt"/>
                </a:endParaRPr>
              </a:p>
              <a:p>
                <a:pPr lvl="1"/>
                <a:r>
                  <a:rPr lang="en-US" dirty="0">
                    <a:latin typeface="+mn-lt"/>
                  </a:rPr>
                  <a:t>Don’t know </a:t>
                </a:r>
                <a14:m>
                  <m:oMath xmlns:m="http://schemas.openxmlformats.org/officeDocument/2006/math">
                    <m:r>
                      <a:rPr lang="en-US" b="0" i="1" smtClean="0">
                        <a:latin typeface="Cambria Math" panose="02040503050406030204" pitchFamily="18" charset="0"/>
                      </a:rPr>
                      <m:t>𝑅</m:t>
                    </m:r>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oMath>
                </a14:m>
                <a:endParaRPr lang="en-US" dirty="0">
                  <a:latin typeface="+mn-lt"/>
                </a:endParaRPr>
              </a:p>
              <a:p>
                <a:pPr lvl="1">
                  <a:buClr>
                    <a:schemeClr val="tx1"/>
                  </a:buClr>
                </a:pPr>
                <a:r>
                  <a:rPr lang="en-US" dirty="0">
                    <a:solidFill>
                      <a:schemeClr val="accent3"/>
                    </a:solidFill>
                    <a:latin typeface="+mj-lt"/>
                  </a:rPr>
                  <a:t>Goal</a:t>
                </a:r>
                <a:r>
                  <a:rPr lang="en-US" dirty="0">
                    <a:solidFill>
                      <a:schemeClr val="accent3"/>
                    </a:solidFill>
                    <a:latin typeface="+mn-lt"/>
                  </a:rPr>
                  <a:t>: </a:t>
                </a:r>
                <a:r>
                  <a:rPr lang="en-US" i="1" dirty="0">
                    <a:solidFill>
                      <a:schemeClr val="accent3"/>
                    </a:solidFill>
                    <a:latin typeface="+mn-lt"/>
                  </a:rPr>
                  <a:t>learn the state values</a:t>
                </a:r>
              </a:p>
              <a:p>
                <a:r>
                  <a:rPr lang="en-US" dirty="0"/>
                  <a:t>In this case:</a:t>
                </a:r>
              </a:p>
              <a:p>
                <a:pPr lvl="1"/>
                <a:r>
                  <a:rPr lang="en-US" dirty="0"/>
                  <a:t>Learner is “along for the ride”</a:t>
                </a:r>
              </a:p>
              <a:p>
                <a:pPr lvl="1"/>
                <a:r>
                  <a:rPr lang="en-US" dirty="0"/>
                  <a:t>No choice about what actions to take</a:t>
                </a:r>
              </a:p>
              <a:p>
                <a:pPr lvl="1"/>
                <a:r>
                  <a:rPr lang="en-US" dirty="0"/>
                  <a:t>Just execute the policy and learn from experience</a:t>
                </a:r>
              </a:p>
              <a:p>
                <a:pPr lvl="1"/>
                <a:r>
                  <a:rPr lang="en-US" dirty="0"/>
                  <a:t>But it’s </a:t>
                </a:r>
                <a:r>
                  <a:rPr lang="en-US" i="1" dirty="0">
                    <a:latin typeface="+mj-lt"/>
                  </a:rPr>
                  <a:t>not</a:t>
                </a:r>
                <a:r>
                  <a:rPr lang="en-US" dirty="0"/>
                  <a:t> offline planning! Agent actually takes actions in the world</a:t>
                </a:r>
              </a:p>
            </p:txBody>
          </p:sp>
        </mc:Choice>
        <mc:Fallback xmlns="">
          <p:sp>
            <p:nvSpPr>
              <p:cNvPr id="6" name="Content Placeholder 5">
                <a:extLst>
                  <a:ext uri="{FF2B5EF4-FFF2-40B4-BE49-F238E27FC236}">
                    <a16:creationId xmlns:a16="http://schemas.microsoft.com/office/drawing/2014/main" id="{0E6394D1-7C38-28A5-D6F7-41EFBD3C2362}"/>
                  </a:ext>
                </a:extLst>
              </p:cNvPr>
              <p:cNvSpPr>
                <a:spLocks noGrp="1" noRot="1" noChangeAspect="1" noMove="1" noResize="1" noEditPoints="1" noAdjustHandles="1" noChangeArrowheads="1" noChangeShapeType="1" noTextEdit="1"/>
              </p:cNvSpPr>
              <p:nvPr>
                <p:ph idx="1"/>
              </p:nvPr>
            </p:nvSpPr>
            <p:spPr>
              <a:xfrm>
                <a:off x="497158" y="1590261"/>
                <a:ext cx="6671085" cy="4606139"/>
              </a:xfrm>
              <a:blipFill>
                <a:blip r:embed="rId2"/>
                <a:stretch>
                  <a:fillRect l="-1331" r="-1521"/>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1E3B6EE2-796E-CCD2-BF17-1C104CDFE402}"/>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22B9BE1C-49C8-7F9F-38C7-8AA2EFDEC255}"/>
              </a:ext>
            </a:extLst>
          </p:cNvPr>
          <p:cNvSpPr>
            <a:spLocks noGrp="1"/>
          </p:cNvSpPr>
          <p:nvPr>
            <p:ph type="sldNum" sz="quarter" idx="12"/>
          </p:nvPr>
        </p:nvSpPr>
        <p:spPr/>
        <p:txBody>
          <a:bodyPr/>
          <a:lstStyle/>
          <a:p>
            <a:fld id="{0C6CD854-DD62-6C4B-87F1-66B34D688D3F}" type="slidenum">
              <a:rPr lang="en-US" smtClean="0"/>
              <a:t>8</a:t>
            </a:fld>
            <a:endParaRPr lang="en-US"/>
          </a:p>
        </p:txBody>
      </p:sp>
      <p:pic>
        <p:nvPicPr>
          <p:cNvPr id="7" name="Picture 2" descr="Illustration of the robot with a computerized brain holding a clipboard watching film on a projector of a past episode where the robot tried to jump into the fire pit.">
            <a:extLst>
              <a:ext uri="{FF2B5EF4-FFF2-40B4-BE49-F238E27FC236}">
                <a16:creationId xmlns:a16="http://schemas.microsoft.com/office/drawing/2014/main" id="{1A1F88D5-0787-9BD5-F473-D07D7413BAE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786198" y="2147920"/>
            <a:ext cx="4057459" cy="3013461"/>
          </a:xfrm>
          <a:prstGeom prst="rect">
            <a:avLst/>
          </a:prstGeom>
          <a:noFill/>
        </p:spPr>
      </p:pic>
    </p:spTree>
    <p:extLst>
      <p:ext uri="{BB962C8B-B14F-4D97-AF65-F5344CB8AC3E}">
        <p14:creationId xmlns:p14="http://schemas.microsoft.com/office/powerpoint/2010/main" val="2276723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FED7B-6A77-2F4F-F86A-92E8F89480D2}"/>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F5A3A40B-DA2A-BF00-BF63-37528CDD3B73}"/>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2F116C60-1BE6-169C-C29B-612037C0ED63}"/>
              </a:ext>
            </a:extLst>
          </p:cNvPr>
          <p:cNvSpPr>
            <a:spLocks noGrp="1"/>
          </p:cNvSpPr>
          <p:nvPr>
            <p:ph type="sldNum" sz="quarter" idx="12"/>
          </p:nvPr>
        </p:nvSpPr>
        <p:spPr/>
        <p:txBody>
          <a:bodyPr/>
          <a:lstStyle/>
          <a:p>
            <a:fld id="{0C6CD854-DD62-6C4B-87F1-66B34D688D3F}" type="slidenum">
              <a:rPr lang="en-US" smtClean="0"/>
              <a:t>9</a:t>
            </a:fld>
            <a:endParaRPr lang="en-US"/>
          </a:p>
        </p:txBody>
      </p:sp>
      <p:sp>
        <p:nvSpPr>
          <p:cNvPr id="5" name="Title 4">
            <a:extLst>
              <a:ext uri="{FF2B5EF4-FFF2-40B4-BE49-F238E27FC236}">
                <a16:creationId xmlns:a16="http://schemas.microsoft.com/office/drawing/2014/main" id="{EEFEB909-C111-28D6-63C9-876C1F4E1A0B}"/>
              </a:ext>
            </a:extLst>
          </p:cNvPr>
          <p:cNvSpPr>
            <a:spLocks noGrp="1"/>
          </p:cNvSpPr>
          <p:nvPr>
            <p:ph type="title"/>
          </p:nvPr>
        </p:nvSpPr>
        <p:spPr/>
        <p:txBody>
          <a:bodyPr/>
          <a:lstStyle/>
          <a:p>
            <a:r>
              <a:rPr lang="en-US" dirty="0"/>
              <a:t>Questions (1)</a:t>
            </a:r>
          </a:p>
        </p:txBody>
      </p:sp>
    </p:spTree>
    <p:extLst>
      <p:ext uri="{BB962C8B-B14F-4D97-AF65-F5344CB8AC3E}">
        <p14:creationId xmlns:p14="http://schemas.microsoft.com/office/powerpoint/2010/main" val="779342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B1BC48E-0083-C4DF-23B0-AE7BD96EBFE2}"/>
              </a:ext>
            </a:extLst>
          </p:cNvPr>
          <p:cNvSpPr>
            <a:spLocks noGrp="1"/>
          </p:cNvSpPr>
          <p:nvPr>
            <p:ph type="title"/>
          </p:nvPr>
        </p:nvSpPr>
        <p:spPr/>
        <p:txBody>
          <a:bodyPr/>
          <a:lstStyle/>
          <a:p>
            <a:r>
              <a:rPr lang="en-US" dirty="0"/>
              <a:t>Passive Reinforcement Learning – How?</a:t>
            </a:r>
          </a:p>
        </p:txBody>
      </p:sp>
      <p:sp>
        <p:nvSpPr>
          <p:cNvPr id="4" name="Date Placeholder 3">
            <a:extLst>
              <a:ext uri="{FF2B5EF4-FFF2-40B4-BE49-F238E27FC236}">
                <a16:creationId xmlns:a16="http://schemas.microsoft.com/office/drawing/2014/main" id="{729ED2AE-2B01-FF5D-FD59-217DBFFC8FE6}"/>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426D7546-DDDE-92EA-09C9-75816BFF2416}"/>
              </a:ext>
            </a:extLst>
          </p:cNvPr>
          <p:cNvSpPr>
            <a:spLocks noGrp="1"/>
          </p:cNvSpPr>
          <p:nvPr>
            <p:ph type="sldNum" sz="quarter" idx="12"/>
          </p:nvPr>
        </p:nvSpPr>
        <p:spPr/>
        <p:txBody>
          <a:bodyPr/>
          <a:lstStyle/>
          <a:p>
            <a:fld id="{0C6CD854-DD62-6C4B-87F1-66B34D688D3F}" type="slidenum">
              <a:rPr lang="en-US" smtClean="0"/>
              <a:t>10</a:t>
            </a:fld>
            <a:endParaRPr lang="en-US"/>
          </a:p>
        </p:txBody>
      </p:sp>
      <p:pic>
        <p:nvPicPr>
          <p:cNvPr id="10" name="Picture 1" descr="The robot with a computerized brain builds a simple model of the crawler robot that is on the table.">
            <a:extLst>
              <a:ext uri="{FF2B5EF4-FFF2-40B4-BE49-F238E27FC236}">
                <a16:creationId xmlns:a16="http://schemas.microsoft.com/office/drawing/2014/main" id="{54EE15ED-C233-A856-5122-2779717629E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55743" y="2387098"/>
            <a:ext cx="5087213" cy="2247093"/>
          </a:xfrm>
          <a:prstGeom prst="rect">
            <a:avLst/>
          </a:prstGeom>
          <a:noFill/>
        </p:spPr>
      </p:pic>
      <p:pic>
        <p:nvPicPr>
          <p:cNvPr id="11" name="Picture 3" descr="The robot with a computerized brain is at a slot machine thinking of the slot machine spitting out coins.">
            <a:extLst>
              <a:ext uri="{FF2B5EF4-FFF2-40B4-BE49-F238E27FC236}">
                <a16:creationId xmlns:a16="http://schemas.microsoft.com/office/drawing/2014/main" id="{A722F40B-FA9D-B20E-9A6F-B1C0808B317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448084" y="1608361"/>
            <a:ext cx="3457923" cy="3172786"/>
          </a:xfrm>
          <a:prstGeom prst="rect">
            <a:avLst/>
          </a:prstGeom>
          <a:noFill/>
        </p:spPr>
      </p:pic>
      <p:sp>
        <p:nvSpPr>
          <p:cNvPr id="12" name="Rounded Rectangle 11">
            <a:extLst>
              <a:ext uri="{FF2B5EF4-FFF2-40B4-BE49-F238E27FC236}">
                <a16:creationId xmlns:a16="http://schemas.microsoft.com/office/drawing/2014/main" id="{01FFA22A-506B-EE71-8365-C27EEE9CE9B7}"/>
              </a:ext>
            </a:extLst>
          </p:cNvPr>
          <p:cNvSpPr/>
          <p:nvPr/>
        </p:nvSpPr>
        <p:spPr>
          <a:xfrm>
            <a:off x="2007288" y="5283000"/>
            <a:ext cx="3384124" cy="65314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Model-Based Learning</a:t>
            </a:r>
          </a:p>
        </p:txBody>
      </p:sp>
      <p:sp>
        <p:nvSpPr>
          <p:cNvPr id="13" name="Rounded Rectangle 12">
            <a:extLst>
              <a:ext uri="{FF2B5EF4-FFF2-40B4-BE49-F238E27FC236}">
                <a16:creationId xmlns:a16="http://schemas.microsoft.com/office/drawing/2014/main" id="{BB7560E2-08F3-2951-41B1-1D0AEBD8D2B3}"/>
              </a:ext>
            </a:extLst>
          </p:cNvPr>
          <p:cNvSpPr/>
          <p:nvPr/>
        </p:nvSpPr>
        <p:spPr>
          <a:xfrm>
            <a:off x="7484984" y="5283000"/>
            <a:ext cx="3384124" cy="653142"/>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Model-Free Learning</a:t>
            </a:r>
          </a:p>
        </p:txBody>
      </p:sp>
    </p:spTree>
    <p:extLst>
      <p:ext uri="{BB962C8B-B14F-4D97-AF65-F5344CB8AC3E}">
        <p14:creationId xmlns:p14="http://schemas.microsoft.com/office/powerpoint/2010/main" val="1054081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899E4E7-71D1-4A84-53E3-F218B7D3EAB6}"/>
              </a:ext>
            </a:extLst>
          </p:cNvPr>
          <p:cNvSpPr>
            <a:spLocks noGrp="1"/>
          </p:cNvSpPr>
          <p:nvPr>
            <p:ph type="title"/>
          </p:nvPr>
        </p:nvSpPr>
        <p:spPr/>
        <p:txBody>
          <a:bodyPr/>
          <a:lstStyle/>
          <a:p>
            <a:r>
              <a:rPr lang="en-US" dirty="0"/>
              <a:t>Model-Based Learning</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C648DDF5-C9ED-E5D7-1F31-922E6CF8BA55}"/>
                  </a:ext>
                </a:extLst>
              </p:cNvPr>
              <p:cNvSpPr>
                <a:spLocks noGrp="1"/>
              </p:cNvSpPr>
              <p:nvPr>
                <p:ph idx="1"/>
              </p:nvPr>
            </p:nvSpPr>
            <p:spPr>
              <a:xfrm>
                <a:off x="497159" y="1590261"/>
                <a:ext cx="7340556" cy="4606139"/>
              </a:xfrm>
            </p:spPr>
            <p:txBody>
              <a:bodyPr/>
              <a:lstStyle/>
              <a:p>
                <a:r>
                  <a:rPr lang="en-US" dirty="0"/>
                  <a:t>Idea:</a:t>
                </a:r>
              </a:p>
              <a:p>
                <a:pPr lvl="1"/>
                <a:r>
                  <a:rPr lang="en-US" dirty="0"/>
                  <a:t>Learn approximate model based on experiences</a:t>
                </a:r>
              </a:p>
              <a:p>
                <a:pPr lvl="1"/>
                <a:r>
                  <a:rPr lang="en-US" dirty="0"/>
                  <a:t>Solve for values </a:t>
                </a:r>
                <a:r>
                  <a:rPr lang="en-US" i="1" dirty="0"/>
                  <a:t>as if</a:t>
                </a:r>
                <a:r>
                  <a:rPr lang="en-US" dirty="0"/>
                  <a:t> the learned model were correct</a:t>
                </a:r>
              </a:p>
              <a:p>
                <a:pPr>
                  <a:buClr>
                    <a:schemeClr val="tx1"/>
                  </a:buClr>
                </a:pPr>
                <a:r>
                  <a:rPr lang="en-US" b="1" dirty="0">
                    <a:solidFill>
                      <a:schemeClr val="accent1"/>
                    </a:solidFill>
                    <a:latin typeface="Avenir Next" panose="020B0503020202020204" pitchFamily="34" charset="0"/>
                  </a:rPr>
                  <a:t>Step 1</a:t>
                </a:r>
                <a:r>
                  <a:rPr lang="en-US" dirty="0"/>
                  <a:t>: Learn Empirical MDP Model</a:t>
                </a:r>
              </a:p>
              <a:p>
                <a:pPr lvl="1"/>
                <a:r>
                  <a:rPr lang="en-US" dirty="0"/>
                  <a:t>Count outcomes </a:t>
                </a:r>
                <a:r>
                  <a:rPr lang="en-US" b="1" i="1" dirty="0">
                    <a:solidFill>
                      <a:schemeClr val="accent2"/>
                    </a:solidFill>
                  </a:rPr>
                  <a:t>s’</a:t>
                </a:r>
                <a:r>
                  <a:rPr lang="en-US" dirty="0"/>
                  <a:t> for each </a:t>
                </a:r>
                <a:r>
                  <a:rPr lang="en-US" b="1" i="1" dirty="0">
                    <a:solidFill>
                      <a:schemeClr val="accent2"/>
                    </a:solidFill>
                  </a:rPr>
                  <a:t>s</a:t>
                </a:r>
                <a:r>
                  <a:rPr lang="en-US" dirty="0"/>
                  <a:t>, </a:t>
                </a:r>
                <a:r>
                  <a:rPr lang="en-US" b="1" i="1" dirty="0">
                    <a:solidFill>
                      <a:schemeClr val="accent1"/>
                    </a:solidFill>
                  </a:rPr>
                  <a:t>a</a:t>
                </a:r>
                <a:endParaRPr lang="en-US" dirty="0">
                  <a:solidFill>
                    <a:schemeClr val="accent1"/>
                  </a:solidFill>
                </a:endParaRPr>
              </a:p>
              <a:p>
                <a:pPr lvl="1"/>
                <a:r>
                  <a:rPr lang="en-US" dirty="0"/>
                  <a:t>Normalize to give estimate of </a:t>
                </a:r>
                <a14:m>
                  <m:oMath xmlns:m="http://schemas.openxmlformats.org/officeDocument/2006/math">
                    <m:acc>
                      <m:accPr>
                        <m:chr m:val="̂"/>
                        <m:ctrlPr>
                          <a:rPr lang="en-US" b="1" i="1" smtClean="0">
                            <a:solidFill>
                              <a:schemeClr val="accent4"/>
                            </a:solidFill>
                            <a:latin typeface="Cambria Math" panose="02040503050406030204" pitchFamily="18" charset="0"/>
                          </a:rPr>
                        </m:ctrlPr>
                      </m:accPr>
                      <m:e>
                        <m:r>
                          <a:rPr lang="en-US" b="1" i="1" smtClean="0">
                            <a:solidFill>
                              <a:schemeClr val="accent4"/>
                            </a:solidFill>
                            <a:latin typeface="Cambria Math" panose="02040503050406030204" pitchFamily="18" charset="0"/>
                          </a:rPr>
                          <m:t>𝑻</m:t>
                        </m:r>
                      </m:e>
                    </m:acc>
                    <m:r>
                      <a:rPr lang="en-US" b="1" i="1" smtClean="0">
                        <a:solidFill>
                          <a:schemeClr val="accent4"/>
                        </a:solidFill>
                        <a:latin typeface="Cambria Math" panose="02040503050406030204" pitchFamily="18" charset="0"/>
                      </a:rPr>
                      <m:t>(</m:t>
                    </m:r>
                    <m:r>
                      <a:rPr lang="en-US" b="1" i="1" smtClean="0">
                        <a:solidFill>
                          <a:schemeClr val="accent4"/>
                        </a:solidFill>
                        <a:latin typeface="Cambria Math" panose="02040503050406030204" pitchFamily="18" charset="0"/>
                      </a:rPr>
                      <m:t>𝒔</m:t>
                    </m:r>
                    <m:r>
                      <a:rPr lang="en-US" b="1" i="1" smtClean="0">
                        <a:solidFill>
                          <a:schemeClr val="accent4"/>
                        </a:solidFill>
                        <a:latin typeface="Cambria Math" panose="02040503050406030204" pitchFamily="18" charset="0"/>
                      </a:rPr>
                      <m:t>,</m:t>
                    </m:r>
                    <m:r>
                      <a:rPr lang="en-US" b="1" i="1" smtClean="0">
                        <a:solidFill>
                          <a:schemeClr val="accent4"/>
                        </a:solidFill>
                        <a:latin typeface="Cambria Math" panose="02040503050406030204" pitchFamily="18" charset="0"/>
                      </a:rPr>
                      <m:t>𝒂</m:t>
                    </m:r>
                    <m:r>
                      <a:rPr lang="en-US" b="1" i="1" smtClean="0">
                        <a:solidFill>
                          <a:schemeClr val="accent4"/>
                        </a:solidFill>
                        <a:latin typeface="Cambria Math" panose="02040503050406030204" pitchFamily="18" charset="0"/>
                      </a:rPr>
                      <m:t>,</m:t>
                    </m:r>
                    <m:sSup>
                      <m:sSupPr>
                        <m:ctrlPr>
                          <a:rPr lang="en-US" b="1" i="1" smtClean="0">
                            <a:solidFill>
                              <a:schemeClr val="accent4"/>
                            </a:solidFill>
                            <a:latin typeface="Cambria Math" panose="02040503050406030204" pitchFamily="18" charset="0"/>
                          </a:rPr>
                        </m:ctrlPr>
                      </m:sSupPr>
                      <m:e>
                        <m:r>
                          <a:rPr lang="en-US" b="1" i="1" smtClean="0">
                            <a:solidFill>
                              <a:schemeClr val="accent4"/>
                            </a:solidFill>
                            <a:latin typeface="Cambria Math" panose="02040503050406030204" pitchFamily="18" charset="0"/>
                          </a:rPr>
                          <m:t>𝒔</m:t>
                        </m:r>
                      </m:e>
                      <m:sup>
                        <m:r>
                          <a:rPr lang="en-US" b="1" i="1" smtClean="0">
                            <a:solidFill>
                              <a:schemeClr val="accent4"/>
                            </a:solidFill>
                            <a:latin typeface="Cambria Math" panose="02040503050406030204" pitchFamily="18" charset="0"/>
                          </a:rPr>
                          <m:t>′</m:t>
                        </m:r>
                      </m:sup>
                    </m:sSup>
                    <m:r>
                      <a:rPr lang="en-US" b="1" i="1" smtClean="0">
                        <a:solidFill>
                          <a:schemeClr val="accent4"/>
                        </a:solidFill>
                        <a:latin typeface="Cambria Math" panose="02040503050406030204" pitchFamily="18" charset="0"/>
                      </a:rPr>
                      <m:t>)</m:t>
                    </m:r>
                  </m:oMath>
                </a14:m>
                <a:endParaRPr lang="en-US" b="1" dirty="0">
                  <a:solidFill>
                    <a:schemeClr val="accent4"/>
                  </a:solidFill>
                </a:endParaRPr>
              </a:p>
              <a:p>
                <a:pPr lvl="1"/>
                <a:r>
                  <a:rPr lang="en-US" dirty="0"/>
                  <a:t>Discover each </a:t>
                </a:r>
                <a14:m>
                  <m:oMath xmlns:m="http://schemas.openxmlformats.org/officeDocument/2006/math">
                    <m:acc>
                      <m:accPr>
                        <m:chr m:val="̂"/>
                        <m:ctrlPr>
                          <a:rPr lang="en-US" b="1" i="1" smtClean="0">
                            <a:solidFill>
                              <a:schemeClr val="accent3"/>
                            </a:solidFill>
                            <a:latin typeface="Cambria Math" panose="02040503050406030204" pitchFamily="18" charset="0"/>
                          </a:rPr>
                        </m:ctrlPr>
                      </m:accPr>
                      <m:e>
                        <m:r>
                          <a:rPr lang="en-US" b="1" i="1" smtClean="0">
                            <a:solidFill>
                              <a:schemeClr val="accent3"/>
                            </a:solidFill>
                            <a:latin typeface="Cambria Math" panose="02040503050406030204" pitchFamily="18" charset="0"/>
                          </a:rPr>
                          <m:t>𝑹</m:t>
                        </m:r>
                      </m:e>
                    </m:acc>
                    <m:r>
                      <a:rPr lang="en-US" b="1" i="1" smtClean="0">
                        <a:solidFill>
                          <a:schemeClr val="accent3"/>
                        </a:solidFill>
                        <a:latin typeface="Cambria Math" panose="02040503050406030204" pitchFamily="18" charset="0"/>
                      </a:rPr>
                      <m:t>(</m:t>
                    </m:r>
                    <m:r>
                      <a:rPr lang="en-US" b="1" i="1" smtClean="0">
                        <a:solidFill>
                          <a:schemeClr val="accent3"/>
                        </a:solidFill>
                        <a:latin typeface="Cambria Math" panose="02040503050406030204" pitchFamily="18" charset="0"/>
                      </a:rPr>
                      <m:t>𝒔</m:t>
                    </m:r>
                    <m:r>
                      <a:rPr lang="en-US" b="1" i="1" smtClean="0">
                        <a:solidFill>
                          <a:schemeClr val="accent3"/>
                        </a:solidFill>
                        <a:latin typeface="Cambria Math" panose="02040503050406030204" pitchFamily="18" charset="0"/>
                      </a:rPr>
                      <m:t>,</m:t>
                    </m:r>
                    <m:r>
                      <a:rPr lang="en-US" b="1" i="1" smtClean="0">
                        <a:solidFill>
                          <a:schemeClr val="accent3"/>
                        </a:solidFill>
                        <a:latin typeface="Cambria Math" panose="02040503050406030204" pitchFamily="18" charset="0"/>
                      </a:rPr>
                      <m:t>𝒂</m:t>
                    </m:r>
                    <m:r>
                      <a:rPr lang="en-US" b="1" i="1" smtClean="0">
                        <a:solidFill>
                          <a:schemeClr val="accent3"/>
                        </a:solidFill>
                        <a:latin typeface="Cambria Math" panose="02040503050406030204" pitchFamily="18" charset="0"/>
                      </a:rPr>
                      <m:t>,</m:t>
                    </m:r>
                    <m:sSup>
                      <m:sSupPr>
                        <m:ctrlPr>
                          <a:rPr lang="en-US" b="1" i="1" smtClean="0">
                            <a:solidFill>
                              <a:schemeClr val="accent3"/>
                            </a:solidFill>
                            <a:latin typeface="Cambria Math" panose="02040503050406030204" pitchFamily="18" charset="0"/>
                          </a:rPr>
                        </m:ctrlPr>
                      </m:sSupPr>
                      <m:e>
                        <m:r>
                          <a:rPr lang="en-US" b="1" i="1" smtClean="0">
                            <a:solidFill>
                              <a:schemeClr val="accent3"/>
                            </a:solidFill>
                            <a:latin typeface="Cambria Math" panose="02040503050406030204" pitchFamily="18" charset="0"/>
                          </a:rPr>
                          <m:t>𝒔</m:t>
                        </m:r>
                      </m:e>
                      <m:sup>
                        <m:r>
                          <a:rPr lang="en-US" b="1" i="1" smtClean="0">
                            <a:solidFill>
                              <a:schemeClr val="accent3"/>
                            </a:solidFill>
                            <a:latin typeface="Cambria Math" panose="02040503050406030204" pitchFamily="18" charset="0"/>
                          </a:rPr>
                          <m:t>′</m:t>
                        </m:r>
                      </m:sup>
                    </m:sSup>
                    <m:r>
                      <a:rPr lang="en-US" b="1" i="1" smtClean="0">
                        <a:solidFill>
                          <a:schemeClr val="accent3"/>
                        </a:solidFill>
                        <a:latin typeface="Cambria Math" panose="02040503050406030204" pitchFamily="18" charset="0"/>
                      </a:rPr>
                      <m:t>)</m:t>
                    </m:r>
                  </m:oMath>
                </a14:m>
                <a:r>
                  <a:rPr lang="en-US" b="1" dirty="0">
                    <a:solidFill>
                      <a:schemeClr val="accent3"/>
                    </a:solidFill>
                  </a:rPr>
                  <a:t> </a:t>
                </a:r>
                <a:r>
                  <a:rPr lang="en-US" dirty="0"/>
                  <a:t>when we experience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oMath>
                </a14:m>
                <a:endParaRPr lang="en-US" dirty="0"/>
              </a:p>
              <a:p>
                <a:pPr>
                  <a:buClr>
                    <a:schemeClr val="tx1"/>
                  </a:buClr>
                </a:pPr>
                <a:r>
                  <a:rPr lang="en-US" b="1" dirty="0">
                    <a:solidFill>
                      <a:schemeClr val="accent1"/>
                    </a:solidFill>
                    <a:latin typeface="Avenir Next" panose="020B0503020202020204" pitchFamily="34" charset="0"/>
                  </a:rPr>
                  <a:t>Step 2</a:t>
                </a:r>
                <a:r>
                  <a:rPr lang="en-US" dirty="0"/>
                  <a:t>: Solve Learned MDP</a:t>
                </a:r>
              </a:p>
              <a:p>
                <a:pPr lvl="1">
                  <a:buClr>
                    <a:schemeClr val="tx1"/>
                  </a:buClr>
                </a:pPr>
                <a:r>
                  <a:rPr lang="en-US" dirty="0"/>
                  <a:t>For example, using value iteration</a:t>
                </a:r>
              </a:p>
            </p:txBody>
          </p:sp>
        </mc:Choice>
        <mc:Fallback xmlns="">
          <p:sp>
            <p:nvSpPr>
              <p:cNvPr id="7" name="Content Placeholder 6">
                <a:extLst>
                  <a:ext uri="{FF2B5EF4-FFF2-40B4-BE49-F238E27FC236}">
                    <a16:creationId xmlns:a16="http://schemas.microsoft.com/office/drawing/2014/main" id="{C648DDF5-C9ED-E5D7-1F31-922E6CF8BA55}"/>
                  </a:ext>
                </a:extLst>
              </p:cNvPr>
              <p:cNvSpPr>
                <a:spLocks noGrp="1" noRot="1" noChangeAspect="1" noMove="1" noResize="1" noEditPoints="1" noAdjustHandles="1" noChangeArrowheads="1" noChangeShapeType="1" noTextEdit="1"/>
              </p:cNvSpPr>
              <p:nvPr>
                <p:ph idx="1"/>
              </p:nvPr>
            </p:nvSpPr>
            <p:spPr>
              <a:xfrm>
                <a:off x="497159" y="1590261"/>
                <a:ext cx="7340556" cy="4606139"/>
              </a:xfrm>
              <a:blipFill>
                <a:blip r:embed="rId2"/>
                <a:stretch>
                  <a:fillRect l="-1209"/>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1CF8C21D-D7CE-4BFE-CCEE-3659B229987F}"/>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D3F4A03D-EBC3-42A9-8453-51CD76FE43AF}"/>
              </a:ext>
            </a:extLst>
          </p:cNvPr>
          <p:cNvSpPr>
            <a:spLocks noGrp="1"/>
          </p:cNvSpPr>
          <p:nvPr>
            <p:ph type="sldNum" sz="quarter" idx="12"/>
          </p:nvPr>
        </p:nvSpPr>
        <p:spPr/>
        <p:txBody>
          <a:bodyPr/>
          <a:lstStyle/>
          <a:p>
            <a:fld id="{0C6CD854-DD62-6C4B-87F1-66B34D688D3F}" type="slidenum">
              <a:rPr lang="en-US" smtClean="0"/>
              <a:t>11</a:t>
            </a:fld>
            <a:endParaRPr lang="en-US"/>
          </a:p>
        </p:txBody>
      </p:sp>
      <p:pic>
        <p:nvPicPr>
          <p:cNvPr id="8" name="Picture 2" descr="Simplified trapezoidal model of the crawler robot">
            <a:extLst>
              <a:ext uri="{FF2B5EF4-FFF2-40B4-BE49-F238E27FC236}">
                <a16:creationId xmlns:a16="http://schemas.microsoft.com/office/drawing/2014/main" id="{A64664DF-942C-958B-B4EE-0567DB30C01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284029" y="3799313"/>
            <a:ext cx="3144852" cy="1828402"/>
          </a:xfrm>
          <a:prstGeom prst="rect">
            <a:avLst/>
          </a:prstGeom>
          <a:noFill/>
        </p:spPr>
      </p:pic>
      <p:pic>
        <p:nvPicPr>
          <p:cNvPr id="9" name="Picture 3" descr="Illustration of the actual crawler robot.">
            <a:extLst>
              <a:ext uri="{FF2B5EF4-FFF2-40B4-BE49-F238E27FC236}">
                <a16:creationId xmlns:a16="http://schemas.microsoft.com/office/drawing/2014/main" id="{DA57E88D-F878-A3AC-9F82-365C693CD2EC}"/>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059606" y="1741714"/>
            <a:ext cx="3420645" cy="1828800"/>
          </a:xfrm>
          <a:prstGeom prst="rect">
            <a:avLst/>
          </a:prstGeom>
          <a:noFill/>
        </p:spPr>
      </p:pic>
    </p:spTree>
    <p:extLst>
      <p:ext uri="{BB962C8B-B14F-4D97-AF65-F5344CB8AC3E}">
        <p14:creationId xmlns:p14="http://schemas.microsoft.com/office/powerpoint/2010/main" val="2293080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Table 18"/>
          <p:cNvGraphicFramePr>
            <a:graphicFrameLocks noGrp="1"/>
          </p:cNvGraphicFramePr>
          <p:nvPr>
            <p:extLst>
              <p:ext uri="{D42A27DB-BD31-4B8C-83A1-F6EECF244321}">
                <p14:modId xmlns:p14="http://schemas.microsoft.com/office/powerpoint/2010/main" val="1410020195"/>
              </p:ext>
            </p:extLst>
          </p:nvPr>
        </p:nvGraphicFramePr>
        <p:xfrm>
          <a:off x="381000" y="2514600"/>
          <a:ext cx="2667000" cy="2543313"/>
        </p:xfrm>
        <a:graphic>
          <a:graphicData uri="http://schemas.openxmlformats.org/drawingml/2006/table">
            <a:tbl>
              <a:tblPr firstRow="1" bandRow="1">
                <a:tableStyleId>{5C22544A-7EE6-4342-B048-85BDC9FD1C3A}</a:tableStyleId>
              </a:tblPr>
              <a:tblGrid>
                <a:gridCol w="889000">
                  <a:extLst>
                    <a:ext uri="{9D8B030D-6E8A-4147-A177-3AD203B41FA5}">
                      <a16:colId xmlns:a16="http://schemas.microsoft.com/office/drawing/2014/main" val="20000"/>
                    </a:ext>
                  </a:extLst>
                </a:gridCol>
                <a:gridCol w="889000">
                  <a:extLst>
                    <a:ext uri="{9D8B030D-6E8A-4147-A177-3AD203B41FA5}">
                      <a16:colId xmlns:a16="http://schemas.microsoft.com/office/drawing/2014/main" val="20001"/>
                    </a:ext>
                  </a:extLst>
                </a:gridCol>
                <a:gridCol w="889000">
                  <a:extLst>
                    <a:ext uri="{9D8B030D-6E8A-4147-A177-3AD203B41FA5}">
                      <a16:colId xmlns:a16="http://schemas.microsoft.com/office/drawing/2014/main" val="20002"/>
                    </a:ext>
                  </a:extLst>
                </a:gridCol>
              </a:tblGrid>
              <a:tr h="847771">
                <a:tc>
                  <a:txBody>
                    <a:bodyPr/>
                    <a:lstStyle/>
                    <a:p>
                      <a:pPr algn="ctr"/>
                      <a:endParaRPr lang="en-US" sz="3200" dirty="0">
                        <a:solidFill>
                          <a:schemeClr val="bg2"/>
                        </a:solidFill>
                        <a:latin typeface="Calibri" pitchFamily="34" charset="0"/>
                      </a:endParaRPr>
                    </a:p>
                  </a:txBody>
                  <a:tcPr marL="83489" marR="83489" marT="41745" marB="4174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2"/>
                          </a:solidFill>
                          <a:effectLst/>
                          <a:uLnTx/>
                          <a:uFillTx/>
                          <a:latin typeface="Calibri" pitchFamily="34" charset="0"/>
                          <a:ea typeface="+mn-ea"/>
                          <a:cs typeface="+mn-cs"/>
                        </a:rPr>
                        <a:t>A</a:t>
                      </a:r>
                      <a:endParaRPr lang="en-US" sz="2800" dirty="0">
                        <a:solidFill>
                          <a:schemeClr val="bg2"/>
                        </a:solidFill>
                        <a:latin typeface="Calibri" pitchFamily="34" charset="0"/>
                      </a:endParaRPr>
                    </a:p>
                  </a:txBody>
                  <a:tcPr marL="83489" marR="83489" marT="41745" marB="4174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800" dirty="0">
                        <a:latin typeface="Calibri" pitchFamily="34" charset="0"/>
                      </a:endParaRPr>
                    </a:p>
                  </a:txBody>
                  <a:tcPr marL="83489" marR="83489" marT="41745" marB="41745">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0"/>
                  </a:ext>
                </a:extLst>
              </a:tr>
              <a:tr h="847771">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2"/>
                          </a:solidFill>
                          <a:effectLst/>
                          <a:uLnTx/>
                          <a:uFillTx/>
                          <a:latin typeface="Calibri" pitchFamily="34" charset="0"/>
                          <a:ea typeface="+mn-ea"/>
                          <a:cs typeface="+mn-cs"/>
                        </a:rPr>
                        <a:t>B</a:t>
                      </a:r>
                    </a:p>
                  </a:txBody>
                  <a:tcPr marL="83489" marR="83489" marT="41745" marB="4174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2"/>
                          </a:solidFill>
                          <a:effectLst/>
                          <a:uLnTx/>
                          <a:uFillTx/>
                          <a:latin typeface="Calibri" pitchFamily="34" charset="0"/>
                          <a:ea typeface="+mn-ea"/>
                          <a:cs typeface="+mn-cs"/>
                        </a:rPr>
                        <a:t>C</a:t>
                      </a:r>
                      <a:endParaRPr lang="en-US" sz="3200" dirty="0">
                        <a:solidFill>
                          <a:schemeClr val="bg2"/>
                        </a:solidFill>
                        <a:latin typeface="Calibri" pitchFamily="34" charset="0"/>
                      </a:endParaRPr>
                    </a:p>
                  </a:txBody>
                  <a:tcPr marL="83489" marR="83489" marT="41745" marB="4174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808080"/>
                          </a:solidFill>
                          <a:effectLst/>
                          <a:uLnTx/>
                          <a:uFillTx/>
                          <a:latin typeface="Calibri" pitchFamily="34" charset="0"/>
                          <a:ea typeface="+mn-ea"/>
                          <a:cs typeface="+mn-cs"/>
                        </a:rPr>
                        <a:t>D</a:t>
                      </a:r>
                      <a:endParaRPr kumimoji="0" lang="en-US" sz="2800" b="0" i="0" u="none" strike="noStrike" kern="1200" cap="none" spc="0" normalizeH="0" baseline="0" noProof="0" dirty="0">
                        <a:ln>
                          <a:noFill/>
                        </a:ln>
                        <a:solidFill>
                          <a:schemeClr val="tx1"/>
                        </a:solidFill>
                        <a:effectLst/>
                        <a:uLnTx/>
                        <a:uFillTx/>
                        <a:latin typeface="Calibri" pitchFamily="34" charset="0"/>
                        <a:ea typeface="+mn-ea"/>
                        <a:cs typeface="+mn-cs"/>
                      </a:endParaRPr>
                    </a:p>
                  </a:txBody>
                  <a:tcPr marL="83489" marR="83489" marT="41745" marB="4174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847771">
                <a:tc>
                  <a:txBody>
                    <a:bodyPr/>
                    <a:lstStyle/>
                    <a:p>
                      <a:endParaRPr lang="en-US" sz="1800" dirty="0">
                        <a:latin typeface="Calibri" pitchFamily="34" charset="0"/>
                      </a:endParaRPr>
                    </a:p>
                  </a:txBody>
                  <a:tcPr marL="83489" marR="83489" marT="41745" marB="41745">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8080"/>
                          </a:solidFill>
                          <a:effectLst/>
                          <a:uLnTx/>
                          <a:uFillTx/>
                          <a:latin typeface="Calibri" pitchFamily="34" charset="0"/>
                          <a:ea typeface="+mn-ea"/>
                          <a:cs typeface="+mn-cs"/>
                        </a:rPr>
                        <a:t>E</a:t>
                      </a:r>
                      <a:endParaRPr kumimoji="0" lang="en-US" sz="3200" b="0" i="0" u="none" strike="noStrike" kern="1200" cap="none" spc="0" normalizeH="0" baseline="0" noProof="0" dirty="0">
                        <a:ln>
                          <a:noFill/>
                        </a:ln>
                        <a:solidFill>
                          <a:srgbClr val="808080"/>
                        </a:solidFill>
                        <a:effectLst/>
                        <a:uLnTx/>
                        <a:uFillTx/>
                        <a:latin typeface="Calibri" pitchFamily="34" charset="0"/>
                        <a:ea typeface="+mn-ea"/>
                        <a:cs typeface="+mn-cs"/>
                      </a:endParaRPr>
                    </a:p>
                  </a:txBody>
                  <a:tcPr marL="83489" marR="83489" marT="41745" marB="4174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800" dirty="0">
                        <a:latin typeface="Calibri" pitchFamily="34" charset="0"/>
                      </a:endParaRPr>
                    </a:p>
                  </a:txBody>
                  <a:tcPr marL="83489" marR="83489" marT="41745" marB="41745">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a:lstStyle/>
          <a:p>
            <a:r>
              <a:rPr lang="en-US" dirty="0">
                <a:cs typeface="Calibri" panose="020F0502020204030204" pitchFamily="34" charset="0"/>
              </a:rPr>
              <a:t>Model-Based Learning Example</a:t>
            </a:r>
          </a:p>
        </p:txBody>
      </p:sp>
      <p:sp>
        <p:nvSpPr>
          <p:cNvPr id="4" name="TextBox 3"/>
          <p:cNvSpPr txBox="1"/>
          <p:nvPr/>
        </p:nvSpPr>
        <p:spPr>
          <a:xfrm>
            <a:off x="609600" y="1649188"/>
            <a:ext cx="2209800" cy="461665"/>
          </a:xfrm>
          <a:prstGeom prst="rect">
            <a:avLst/>
          </a:prstGeom>
          <a:noFill/>
        </p:spPr>
        <p:txBody>
          <a:bodyPr wrap="square" rtlCol="0">
            <a:spAutoFit/>
          </a:bodyPr>
          <a:lstStyle/>
          <a:p>
            <a:pPr algn="ctr"/>
            <a:r>
              <a:rPr lang="en-US" sz="2400" b="1" dirty="0">
                <a:solidFill>
                  <a:schemeClr val="accent1"/>
                </a:solidFill>
                <a:latin typeface="+mj-lt"/>
                <a:cs typeface="Calibri" panose="020F0502020204030204" pitchFamily="34" charset="0"/>
              </a:rPr>
              <a:t>Input Policy </a:t>
            </a:r>
            <a:r>
              <a:rPr lang="en-US" sz="2400" b="1" dirty="0">
                <a:solidFill>
                  <a:schemeClr val="accent1"/>
                </a:solidFill>
                <a:latin typeface="+mj-lt"/>
                <a:cs typeface="Calibri" panose="020F0502020204030204" pitchFamily="34" charset="0"/>
                <a:sym typeface="Symbol" pitchFamily="18" charset="2"/>
              </a:rPr>
              <a:t></a:t>
            </a:r>
            <a:r>
              <a:rPr lang="en-US" sz="2400" b="1" dirty="0">
                <a:solidFill>
                  <a:schemeClr val="accent1"/>
                </a:solidFill>
                <a:latin typeface="+mj-lt"/>
                <a:cs typeface="Calibri" panose="020F0502020204030204" pitchFamily="34" charset="0"/>
              </a:rPr>
              <a:t> </a:t>
            </a:r>
          </a:p>
        </p:txBody>
      </p:sp>
      <p:sp>
        <p:nvSpPr>
          <p:cNvPr id="14" name="Text Box 13"/>
          <p:cNvSpPr txBox="1">
            <a:spLocks noChangeArrowheads="1"/>
          </p:cNvSpPr>
          <p:nvPr/>
        </p:nvSpPr>
        <p:spPr bwMode="auto">
          <a:xfrm>
            <a:off x="457200" y="5421868"/>
            <a:ext cx="2438400" cy="461665"/>
          </a:xfrm>
          <a:prstGeom prst="rect">
            <a:avLst/>
          </a:prstGeom>
          <a:noFill/>
          <a:ln w="9525">
            <a:noFill/>
            <a:miter lim="800000"/>
            <a:headEnd/>
            <a:tailEnd/>
          </a:ln>
        </p:spPr>
        <p:txBody>
          <a:bodyPr wrap="square">
            <a:spAutoFit/>
          </a:bodyPr>
          <a:lstStyle/>
          <a:p>
            <a:pPr algn="ctr">
              <a:spcBef>
                <a:spcPct val="50000"/>
              </a:spcBef>
            </a:pPr>
            <a:r>
              <a:rPr lang="en-US" sz="2400" i="1" dirty="0">
                <a:cs typeface="Calibri" panose="020F0502020204030204" pitchFamily="34" charset="0"/>
                <a:sym typeface="Symbol" pitchFamily="18" charset="2"/>
              </a:rPr>
              <a:t>Assume: </a:t>
            </a:r>
            <a:r>
              <a:rPr lang="en-US" sz="2400" dirty="0">
                <a:cs typeface="Calibri" panose="020F0502020204030204" pitchFamily="34" charset="0"/>
                <a:sym typeface="Symbol" pitchFamily="18" charset="2"/>
              </a:rPr>
              <a:t> = 1</a:t>
            </a:r>
            <a:endParaRPr lang="en-US" sz="2400" dirty="0">
              <a:cs typeface="Calibri" panose="020F0502020204030204" pitchFamily="34" charset="0"/>
            </a:endParaRPr>
          </a:p>
        </p:txBody>
      </p:sp>
      <p:sp>
        <p:nvSpPr>
          <p:cNvPr id="15" name="TextBox 14"/>
          <p:cNvSpPr txBox="1"/>
          <p:nvPr/>
        </p:nvSpPr>
        <p:spPr>
          <a:xfrm>
            <a:off x="3795344" y="1371600"/>
            <a:ext cx="4495800" cy="461665"/>
          </a:xfrm>
          <a:prstGeom prst="rect">
            <a:avLst/>
          </a:prstGeom>
          <a:noFill/>
        </p:spPr>
        <p:txBody>
          <a:bodyPr wrap="square" rtlCol="0">
            <a:spAutoFit/>
          </a:bodyPr>
          <a:lstStyle/>
          <a:p>
            <a:pPr algn="ctr"/>
            <a:r>
              <a:rPr lang="en-US" sz="2400" b="1" dirty="0">
                <a:solidFill>
                  <a:schemeClr val="accent3"/>
                </a:solidFill>
                <a:latin typeface="+mj-lt"/>
                <a:cs typeface="Calibri" panose="020F0502020204030204" pitchFamily="34" charset="0"/>
              </a:rPr>
              <a:t>Observed Episodes (Training)</a:t>
            </a:r>
          </a:p>
        </p:txBody>
      </p:sp>
      <p:sp>
        <p:nvSpPr>
          <p:cNvPr id="18" name="TextBox 17"/>
          <p:cNvSpPr txBox="1"/>
          <p:nvPr/>
        </p:nvSpPr>
        <p:spPr>
          <a:xfrm>
            <a:off x="8991600" y="1371600"/>
            <a:ext cx="2743200" cy="461665"/>
          </a:xfrm>
          <a:prstGeom prst="rect">
            <a:avLst/>
          </a:prstGeom>
          <a:noFill/>
        </p:spPr>
        <p:txBody>
          <a:bodyPr wrap="square" rtlCol="0">
            <a:spAutoFit/>
          </a:bodyPr>
          <a:lstStyle/>
          <a:p>
            <a:pPr algn="ctr"/>
            <a:r>
              <a:rPr lang="en-US" sz="2400" b="1" dirty="0">
                <a:solidFill>
                  <a:schemeClr val="accent4"/>
                </a:solidFill>
                <a:latin typeface="+mj-lt"/>
                <a:cs typeface="Calibri" panose="020F0502020204030204" pitchFamily="34" charset="0"/>
              </a:rPr>
              <a:t>Learned Model</a:t>
            </a:r>
          </a:p>
        </p:txBody>
      </p:sp>
      <p:sp>
        <p:nvSpPr>
          <p:cNvPr id="20" name="Rectangle 19">
            <a:extLst>
              <a:ext uri="{C183D7F6-B498-43B3-948B-1728B52AA6E4}">
                <adec:decorative xmlns:adec="http://schemas.microsoft.com/office/drawing/2017/decorative" val="1"/>
              </a:ext>
            </a:extLst>
          </p:cNvPr>
          <p:cNvSpPr/>
          <p:nvPr/>
        </p:nvSpPr>
        <p:spPr>
          <a:xfrm>
            <a:off x="2303584" y="3478824"/>
            <a:ext cx="6096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1" name="Rectangle 20">
            <a:extLst>
              <a:ext uri="{C183D7F6-B498-43B3-948B-1728B52AA6E4}">
                <adec:decorative xmlns:adec="http://schemas.microsoft.com/office/drawing/2017/decorative" val="1"/>
              </a:ext>
            </a:extLst>
          </p:cNvPr>
          <p:cNvSpPr/>
          <p:nvPr/>
        </p:nvSpPr>
        <p:spPr>
          <a:xfrm>
            <a:off x="1406768" y="2640624"/>
            <a:ext cx="6096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2" name="Isosceles Triangle 21">
            <a:extLst>
              <a:ext uri="{C183D7F6-B498-43B3-948B-1728B52AA6E4}">
                <adec:decorative xmlns:adec="http://schemas.microsoft.com/office/drawing/2017/decorative" val="1"/>
              </a:ext>
            </a:extLst>
          </p:cNvPr>
          <p:cNvSpPr/>
          <p:nvPr/>
        </p:nvSpPr>
        <p:spPr>
          <a:xfrm rot="5400000">
            <a:off x="1146626" y="3690949"/>
            <a:ext cx="228600" cy="197069"/>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3" name="Isosceles Triangle 22">
            <a:extLst>
              <a:ext uri="{C183D7F6-B498-43B3-948B-1728B52AA6E4}">
                <adec:decorative xmlns:adec="http://schemas.microsoft.com/office/drawing/2017/decorative" val="1"/>
              </a:ext>
            </a:extLst>
          </p:cNvPr>
          <p:cNvSpPr/>
          <p:nvPr/>
        </p:nvSpPr>
        <p:spPr>
          <a:xfrm rot="5400000">
            <a:off x="2018738" y="3690950"/>
            <a:ext cx="228600" cy="197069"/>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4" name="Isosceles Triangle 23">
            <a:extLst>
              <a:ext uri="{C183D7F6-B498-43B3-948B-1728B52AA6E4}">
                <adec:decorative xmlns:adec="http://schemas.microsoft.com/office/drawing/2017/decorative" val="1"/>
              </a:ext>
            </a:extLst>
          </p:cNvPr>
          <p:cNvSpPr/>
          <p:nvPr/>
        </p:nvSpPr>
        <p:spPr>
          <a:xfrm>
            <a:off x="1608992" y="4140886"/>
            <a:ext cx="228600" cy="197069"/>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0" name="TextBox 29"/>
          <p:cNvSpPr txBox="1"/>
          <p:nvPr/>
        </p:nvSpPr>
        <p:spPr>
          <a:xfrm>
            <a:off x="3886200" y="1981200"/>
            <a:ext cx="1676400" cy="461665"/>
          </a:xfrm>
          <a:prstGeom prst="rect">
            <a:avLst/>
          </a:prstGeom>
          <a:noFill/>
        </p:spPr>
        <p:txBody>
          <a:bodyPr wrap="square" rtlCol="0">
            <a:spAutoFit/>
          </a:bodyPr>
          <a:lstStyle/>
          <a:p>
            <a:pPr algn="ctr"/>
            <a:r>
              <a:rPr lang="en-US" sz="2400" dirty="0">
                <a:cs typeface="Calibri" panose="020F0502020204030204" pitchFamily="34" charset="0"/>
              </a:rPr>
              <a:t>Episode 1</a:t>
            </a:r>
          </a:p>
        </p:txBody>
      </p:sp>
      <p:sp>
        <p:nvSpPr>
          <p:cNvPr id="31" name="Rounded Rectangle 30"/>
          <p:cNvSpPr/>
          <p:nvPr/>
        </p:nvSpPr>
        <p:spPr>
          <a:xfrm>
            <a:off x="3581400" y="2514600"/>
            <a:ext cx="2286000" cy="1295400"/>
          </a:xfrm>
          <a:prstGeom prst="roundRect">
            <a:avLst>
              <a:gd name="adj" fmla="val 7843"/>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cs typeface="Calibri" panose="020F0502020204030204" pitchFamily="34" charset="0"/>
              </a:rPr>
              <a:t>B, east, C, -1</a:t>
            </a:r>
          </a:p>
          <a:p>
            <a:pPr algn="ctr"/>
            <a:r>
              <a:rPr lang="en-US" sz="2000" dirty="0">
                <a:solidFill>
                  <a:schemeClr val="tx1"/>
                </a:solidFill>
                <a:cs typeface="Calibri" panose="020F0502020204030204" pitchFamily="34" charset="0"/>
              </a:rPr>
              <a:t>C, east, D, -1</a:t>
            </a:r>
          </a:p>
          <a:p>
            <a:pPr algn="ctr"/>
            <a:r>
              <a:rPr lang="en-US" sz="2000" dirty="0">
                <a:solidFill>
                  <a:schemeClr val="tx1"/>
                </a:solidFill>
                <a:cs typeface="Calibri" panose="020F0502020204030204" pitchFamily="34" charset="0"/>
              </a:rPr>
              <a:t>D, exit,  x, +10</a:t>
            </a:r>
          </a:p>
        </p:txBody>
      </p:sp>
      <p:sp>
        <p:nvSpPr>
          <p:cNvPr id="32" name="TextBox 31"/>
          <p:cNvSpPr txBox="1"/>
          <p:nvPr/>
        </p:nvSpPr>
        <p:spPr>
          <a:xfrm>
            <a:off x="6477000" y="1981200"/>
            <a:ext cx="1676400" cy="461665"/>
          </a:xfrm>
          <a:prstGeom prst="rect">
            <a:avLst/>
          </a:prstGeom>
          <a:noFill/>
        </p:spPr>
        <p:txBody>
          <a:bodyPr wrap="square" rtlCol="0">
            <a:spAutoFit/>
          </a:bodyPr>
          <a:lstStyle/>
          <a:p>
            <a:pPr algn="ctr"/>
            <a:r>
              <a:rPr lang="en-US" sz="2400" dirty="0">
                <a:cs typeface="Calibri" panose="020F0502020204030204" pitchFamily="34" charset="0"/>
              </a:rPr>
              <a:t>Episode 2</a:t>
            </a:r>
          </a:p>
        </p:txBody>
      </p:sp>
      <p:sp>
        <p:nvSpPr>
          <p:cNvPr id="33" name="Rounded Rectangle 32"/>
          <p:cNvSpPr/>
          <p:nvPr/>
        </p:nvSpPr>
        <p:spPr>
          <a:xfrm>
            <a:off x="6172200" y="2514600"/>
            <a:ext cx="2286000" cy="1295400"/>
          </a:xfrm>
          <a:prstGeom prst="roundRect">
            <a:avLst>
              <a:gd name="adj" fmla="val 7843"/>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cs typeface="Calibri" panose="020F0502020204030204" pitchFamily="34" charset="0"/>
              </a:rPr>
              <a:t>B, east, C, -1</a:t>
            </a:r>
          </a:p>
          <a:p>
            <a:pPr algn="ctr"/>
            <a:r>
              <a:rPr lang="en-US" sz="2000" dirty="0">
                <a:solidFill>
                  <a:schemeClr val="tx1"/>
                </a:solidFill>
                <a:cs typeface="Calibri" panose="020F0502020204030204" pitchFamily="34" charset="0"/>
              </a:rPr>
              <a:t>C, east, D, -1</a:t>
            </a:r>
          </a:p>
          <a:p>
            <a:pPr algn="ctr"/>
            <a:r>
              <a:rPr lang="en-US" sz="2000" dirty="0">
                <a:solidFill>
                  <a:schemeClr val="tx1"/>
                </a:solidFill>
                <a:cs typeface="Calibri" panose="020F0502020204030204" pitchFamily="34" charset="0"/>
              </a:rPr>
              <a:t>D, exit,  x, +10</a:t>
            </a:r>
          </a:p>
        </p:txBody>
      </p:sp>
      <p:sp>
        <p:nvSpPr>
          <p:cNvPr id="34" name="TextBox 33"/>
          <p:cNvSpPr txBox="1"/>
          <p:nvPr/>
        </p:nvSpPr>
        <p:spPr>
          <a:xfrm>
            <a:off x="3886200" y="4114800"/>
            <a:ext cx="1676400" cy="461665"/>
          </a:xfrm>
          <a:prstGeom prst="rect">
            <a:avLst/>
          </a:prstGeom>
          <a:noFill/>
        </p:spPr>
        <p:txBody>
          <a:bodyPr wrap="square" rtlCol="0">
            <a:spAutoFit/>
          </a:bodyPr>
          <a:lstStyle/>
          <a:p>
            <a:pPr algn="ctr"/>
            <a:r>
              <a:rPr lang="en-US" sz="2400" dirty="0">
                <a:cs typeface="Calibri" panose="020F0502020204030204" pitchFamily="34" charset="0"/>
              </a:rPr>
              <a:t>Episode 3</a:t>
            </a:r>
          </a:p>
        </p:txBody>
      </p:sp>
      <p:sp>
        <p:nvSpPr>
          <p:cNvPr id="35" name="Rounded Rectangle 34"/>
          <p:cNvSpPr/>
          <p:nvPr/>
        </p:nvSpPr>
        <p:spPr>
          <a:xfrm>
            <a:off x="3581400" y="4648200"/>
            <a:ext cx="2286000" cy="1295400"/>
          </a:xfrm>
          <a:prstGeom prst="roundRect">
            <a:avLst>
              <a:gd name="adj" fmla="val 7843"/>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cs typeface="Calibri" panose="020F0502020204030204" pitchFamily="34" charset="0"/>
              </a:rPr>
              <a:t>E, north, C, -1</a:t>
            </a:r>
          </a:p>
          <a:p>
            <a:pPr algn="ctr"/>
            <a:r>
              <a:rPr lang="en-US" sz="2000" dirty="0">
                <a:solidFill>
                  <a:schemeClr val="tx1"/>
                </a:solidFill>
                <a:cs typeface="Calibri" panose="020F0502020204030204" pitchFamily="34" charset="0"/>
              </a:rPr>
              <a:t>C, east,   D, -1</a:t>
            </a:r>
          </a:p>
          <a:p>
            <a:pPr algn="ctr"/>
            <a:r>
              <a:rPr lang="en-US" sz="2000" dirty="0">
                <a:solidFill>
                  <a:schemeClr val="tx1"/>
                </a:solidFill>
                <a:cs typeface="Calibri" panose="020F0502020204030204" pitchFamily="34" charset="0"/>
              </a:rPr>
              <a:t>D, exit,    x, +10</a:t>
            </a:r>
          </a:p>
        </p:txBody>
      </p:sp>
      <p:sp>
        <p:nvSpPr>
          <p:cNvPr id="36" name="TextBox 35"/>
          <p:cNvSpPr txBox="1"/>
          <p:nvPr/>
        </p:nvSpPr>
        <p:spPr>
          <a:xfrm>
            <a:off x="6477000" y="4114800"/>
            <a:ext cx="1676400" cy="461665"/>
          </a:xfrm>
          <a:prstGeom prst="rect">
            <a:avLst/>
          </a:prstGeom>
          <a:noFill/>
        </p:spPr>
        <p:txBody>
          <a:bodyPr wrap="square" rtlCol="0">
            <a:spAutoFit/>
          </a:bodyPr>
          <a:lstStyle/>
          <a:p>
            <a:pPr algn="ctr"/>
            <a:r>
              <a:rPr lang="en-US" sz="2400" dirty="0">
                <a:cs typeface="Calibri" panose="020F0502020204030204" pitchFamily="34" charset="0"/>
              </a:rPr>
              <a:t>Episode 4</a:t>
            </a:r>
          </a:p>
        </p:txBody>
      </p:sp>
      <p:sp>
        <p:nvSpPr>
          <p:cNvPr id="37" name="Rounded Rectangle 36"/>
          <p:cNvSpPr/>
          <p:nvPr/>
        </p:nvSpPr>
        <p:spPr>
          <a:xfrm>
            <a:off x="6172200" y="4648200"/>
            <a:ext cx="2286000" cy="1295400"/>
          </a:xfrm>
          <a:prstGeom prst="roundRect">
            <a:avLst>
              <a:gd name="adj" fmla="val 6583"/>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cs typeface="Calibri" panose="020F0502020204030204" pitchFamily="34" charset="0"/>
              </a:rPr>
              <a:t>E, north, C, -1</a:t>
            </a:r>
          </a:p>
          <a:p>
            <a:pPr algn="ctr"/>
            <a:r>
              <a:rPr lang="en-US" sz="2000" dirty="0">
                <a:solidFill>
                  <a:schemeClr val="tx1"/>
                </a:solidFill>
                <a:cs typeface="Calibri" panose="020F0502020204030204" pitchFamily="34" charset="0"/>
              </a:rPr>
              <a:t>C, east,   A, -1</a:t>
            </a:r>
          </a:p>
          <a:p>
            <a:pPr algn="ctr"/>
            <a:r>
              <a:rPr lang="en-US" sz="2000" dirty="0">
                <a:solidFill>
                  <a:schemeClr val="tx1"/>
                </a:solidFill>
                <a:cs typeface="Calibri" panose="020F0502020204030204" pitchFamily="34" charset="0"/>
              </a:rPr>
              <a:t>A, exit,    x, -10</a:t>
            </a:r>
          </a:p>
        </p:txBody>
      </p:sp>
      <p:sp>
        <p:nvSpPr>
          <p:cNvPr id="39" name="Rounded Rectangle 38"/>
          <p:cNvSpPr/>
          <p:nvPr/>
        </p:nvSpPr>
        <p:spPr>
          <a:xfrm>
            <a:off x="9144000" y="2514600"/>
            <a:ext cx="2438400" cy="1295400"/>
          </a:xfrm>
          <a:prstGeom prst="roundRect">
            <a:avLst>
              <a:gd name="adj" fmla="val 6583"/>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cs typeface="Calibri" panose="020F0502020204030204" pitchFamily="34" charset="0"/>
              </a:rPr>
              <a:t>T(B, east, C) = 1.00</a:t>
            </a:r>
          </a:p>
          <a:p>
            <a:r>
              <a:rPr lang="en-US" sz="2000" dirty="0">
                <a:solidFill>
                  <a:schemeClr val="tx1"/>
                </a:solidFill>
                <a:cs typeface="Calibri" panose="020F0502020204030204" pitchFamily="34" charset="0"/>
              </a:rPr>
              <a:t>T(C, east, D) = 0.75</a:t>
            </a:r>
          </a:p>
          <a:p>
            <a:r>
              <a:rPr lang="en-US" sz="2000" dirty="0">
                <a:solidFill>
                  <a:schemeClr val="tx1"/>
                </a:solidFill>
                <a:cs typeface="Calibri" panose="020F0502020204030204" pitchFamily="34" charset="0"/>
              </a:rPr>
              <a:t>T(C, east, A) = 0.25 </a:t>
            </a:r>
          </a:p>
          <a:p>
            <a:r>
              <a:rPr lang="en-US" sz="2000" dirty="0">
                <a:solidFill>
                  <a:schemeClr val="tx1"/>
                </a:solidFill>
                <a:cs typeface="Calibri" panose="020F0502020204030204" pitchFamily="34" charset="0"/>
              </a:rPr>
              <a:t>T(E, north, C) ... …</a:t>
            </a:r>
          </a:p>
        </p:txBody>
      </p:sp>
      <p:sp>
        <p:nvSpPr>
          <p:cNvPr id="40" name="Rounded Rectangle 39"/>
          <p:cNvSpPr/>
          <p:nvPr/>
        </p:nvSpPr>
        <p:spPr>
          <a:xfrm>
            <a:off x="9144000" y="4648200"/>
            <a:ext cx="2438400" cy="1295400"/>
          </a:xfrm>
          <a:prstGeom prst="roundRect">
            <a:avLst>
              <a:gd name="adj" fmla="val 7843"/>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cs typeface="Calibri" panose="020F0502020204030204" pitchFamily="34" charset="0"/>
              </a:rPr>
              <a:t>R(B, east, C) = -1</a:t>
            </a:r>
          </a:p>
          <a:p>
            <a:pPr algn="ctr"/>
            <a:r>
              <a:rPr lang="en-US" sz="2000" dirty="0">
                <a:solidFill>
                  <a:schemeClr val="tx1"/>
                </a:solidFill>
                <a:cs typeface="Calibri" panose="020F0502020204030204" pitchFamily="34" charset="0"/>
              </a:rPr>
              <a:t>R(C, east, D) = -1</a:t>
            </a:r>
          </a:p>
          <a:p>
            <a:pPr algn="ctr"/>
            <a:r>
              <a:rPr lang="en-US" sz="2000" dirty="0">
                <a:solidFill>
                  <a:schemeClr val="tx1"/>
                </a:solidFill>
                <a:cs typeface="Calibri" panose="020F0502020204030204" pitchFamily="34" charset="0"/>
              </a:rPr>
              <a:t>R(D, exit, x) = +10</a:t>
            </a:r>
          </a:p>
          <a:p>
            <a:pPr algn="ctr"/>
            <a:r>
              <a:rPr lang="en-US" sz="2000" dirty="0">
                <a:solidFill>
                  <a:schemeClr val="tx1"/>
                </a:solidFill>
                <a:cs typeface="Calibri" panose="020F0502020204030204" pitchFamily="34" charset="0"/>
              </a:rPr>
              <a:t>R(E, north, C) … …</a:t>
            </a:r>
          </a:p>
        </p:txBody>
      </p:sp>
      <p:sp>
        <p:nvSpPr>
          <p:cNvPr id="5" name="Date Placeholder 3">
            <a:extLst>
              <a:ext uri="{FF2B5EF4-FFF2-40B4-BE49-F238E27FC236}">
                <a16:creationId xmlns:a16="http://schemas.microsoft.com/office/drawing/2014/main" id="{71B127B2-176B-BF1A-F2BB-B23B25239C5F}"/>
              </a:ext>
            </a:extLst>
          </p:cNvPr>
          <p:cNvSpPr>
            <a:spLocks noGrp="1"/>
          </p:cNvSpPr>
          <p:nvPr>
            <p:ph type="dt" sz="half" idx="2"/>
          </p:nvPr>
        </p:nvSpPr>
        <p:spPr>
          <a:xfrm>
            <a:off x="497158" y="6356350"/>
            <a:ext cx="2743200" cy="365125"/>
          </a:xfrm>
        </p:spPr>
        <p:txBody>
          <a:bodyPr/>
          <a:lstStyle/>
          <a:p>
            <a:r>
              <a:rPr lang="en-US"/>
              <a:t>CSE 473</a:t>
            </a:r>
            <a:endParaRPr lang="en-US" dirty="0"/>
          </a:p>
        </p:txBody>
      </p:sp>
      <p:sp>
        <p:nvSpPr>
          <p:cNvPr id="6" name="Slide Number Placeholder 4">
            <a:extLst>
              <a:ext uri="{FF2B5EF4-FFF2-40B4-BE49-F238E27FC236}">
                <a16:creationId xmlns:a16="http://schemas.microsoft.com/office/drawing/2014/main" id="{2A610FA5-A707-8970-0407-92F638571847}"/>
              </a:ext>
            </a:extLst>
          </p:cNvPr>
          <p:cNvSpPr>
            <a:spLocks noGrp="1"/>
          </p:cNvSpPr>
          <p:nvPr>
            <p:ph type="sldNum" sz="quarter" idx="12"/>
          </p:nvPr>
        </p:nvSpPr>
        <p:spPr>
          <a:xfrm>
            <a:off x="8951641" y="6356350"/>
            <a:ext cx="2743200" cy="365125"/>
          </a:xfrm>
        </p:spPr>
        <p:txBody>
          <a:bodyPr/>
          <a:lstStyle/>
          <a:p>
            <a:fld id="{0C6CD854-DD62-6C4B-87F1-66B34D688D3F}" type="slidenum">
              <a:rPr lang="en-US" smtClean="0"/>
              <a:t>12</a:t>
            </a:fld>
            <a:endParaRPr lang="en-US"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676E3B8-DE8C-F4A4-71B3-A740E5061194}"/>
                  </a:ext>
                </a:extLst>
              </p:cNvPr>
              <p:cNvSpPr txBox="1"/>
              <p:nvPr/>
            </p:nvSpPr>
            <p:spPr>
              <a:xfrm>
                <a:off x="9598984" y="4088424"/>
                <a:ext cx="1528432" cy="471539"/>
              </a:xfrm>
              <a:prstGeom prst="rect">
                <a:avLst/>
              </a:prstGeom>
              <a:noFill/>
            </p:spPr>
            <p:txBody>
              <a:bodyPr wrap="none" rtlCol="0">
                <a:spAutoFit/>
              </a:bodyPr>
              <a:lstStyle/>
              <a:p>
                <a:pPr/>
                <a14:m>
                  <m:oMathPara xmlns:m="http://schemas.openxmlformats.org/officeDocument/2006/math">
                    <m:oMath>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𝑅</m:t>
                          </m:r>
                        </m:e>
                      </m:acc>
                      <m:r>
                        <a:rPr lang="en-US" sz="2400" b="0" i="1" smtClean="0">
                          <a:latin typeface="Cambria Math" panose="02040503050406030204" pitchFamily="18" charset="0"/>
                        </a:rPr>
                        <m:t>(</m:t>
                      </m:r>
                      <m:r>
                        <a:rPr lang="en-US" sz="2400" b="0" i="1" smtClean="0">
                          <a:latin typeface="Cambria Math" panose="02040503050406030204" pitchFamily="18" charset="0"/>
                        </a:rPr>
                        <m:t>𝑠</m:t>
                      </m:r>
                      <m:r>
                        <a:rPr lang="en-US" sz="2400" b="0" i="1" smtClean="0">
                          <a:latin typeface="Cambria Math" panose="02040503050406030204" pitchFamily="18" charset="0"/>
                        </a:rPr>
                        <m:t>,</m:t>
                      </m:r>
                      <m:r>
                        <a:rPr lang="en-US" sz="2400" b="0" i="1" smtClean="0">
                          <a:latin typeface="Cambria Math" panose="02040503050406030204" pitchFamily="18" charset="0"/>
                        </a:rPr>
                        <m:t>𝑎</m:t>
                      </m:r>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𝑠</m:t>
                          </m:r>
                        </m:e>
                        <m:sup>
                          <m:r>
                            <a:rPr lang="en-US" sz="2400" b="0" i="1" smtClean="0">
                              <a:latin typeface="Cambria Math" panose="02040503050406030204" pitchFamily="18" charset="0"/>
                            </a:rPr>
                            <m:t>′</m:t>
                          </m:r>
                        </m:sup>
                      </m:sSup>
                      <m:r>
                        <a:rPr lang="en-US" sz="2400" b="0" i="1" smtClean="0">
                          <a:latin typeface="Cambria Math" panose="02040503050406030204" pitchFamily="18" charset="0"/>
                        </a:rPr>
                        <m:t>)</m:t>
                      </m:r>
                    </m:oMath>
                  </m:oMathPara>
                </a14:m>
                <a:endParaRPr lang="en-US" sz="2400" dirty="0"/>
              </a:p>
            </p:txBody>
          </p:sp>
        </mc:Choice>
        <mc:Fallback xmlns="">
          <p:sp>
            <p:nvSpPr>
              <p:cNvPr id="3" name="TextBox 2">
                <a:extLst>
                  <a:ext uri="{FF2B5EF4-FFF2-40B4-BE49-F238E27FC236}">
                    <a16:creationId xmlns:a16="http://schemas.microsoft.com/office/drawing/2014/main" id="{8676E3B8-DE8C-F4A4-71B3-A740E5061194}"/>
                  </a:ext>
                </a:extLst>
              </p:cNvPr>
              <p:cNvSpPr txBox="1">
                <a:spLocks noRot="1" noChangeAspect="1" noMove="1" noResize="1" noEditPoints="1" noAdjustHandles="1" noChangeArrowheads="1" noChangeShapeType="1" noTextEdit="1"/>
              </p:cNvSpPr>
              <p:nvPr/>
            </p:nvSpPr>
            <p:spPr>
              <a:xfrm>
                <a:off x="9598984" y="4088424"/>
                <a:ext cx="1528432" cy="471539"/>
              </a:xfrm>
              <a:prstGeom prst="rect">
                <a:avLst/>
              </a:prstGeom>
              <a:blipFill>
                <a:blip r:embed="rId3"/>
                <a:stretch>
                  <a:fillRect t="-15789" b="-105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B2BC863-9878-E290-3B79-1D9ED6A52516}"/>
                  </a:ext>
                </a:extLst>
              </p:cNvPr>
              <p:cNvSpPr txBox="1"/>
              <p:nvPr/>
            </p:nvSpPr>
            <p:spPr>
              <a:xfrm>
                <a:off x="9559025" y="1921502"/>
                <a:ext cx="1513298" cy="471539"/>
              </a:xfrm>
              <a:prstGeom prst="rect">
                <a:avLst/>
              </a:prstGeom>
              <a:noFill/>
            </p:spPr>
            <p:txBody>
              <a:bodyPr wrap="none" rtlCol="0">
                <a:spAutoFit/>
              </a:bodyPr>
              <a:lstStyle/>
              <a:p>
                <a:pPr/>
                <a14:m>
                  <m:oMathPara xmlns:m="http://schemas.openxmlformats.org/officeDocument/2006/math">
                    <m:oMath>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𝑇</m:t>
                          </m:r>
                        </m:e>
                      </m:acc>
                      <m:r>
                        <a:rPr lang="en-US" sz="2400" b="0" i="1" smtClean="0">
                          <a:latin typeface="Cambria Math" panose="02040503050406030204" pitchFamily="18" charset="0"/>
                        </a:rPr>
                        <m:t>(</m:t>
                      </m:r>
                      <m:r>
                        <a:rPr lang="en-US" sz="2400" b="0" i="1" smtClean="0">
                          <a:latin typeface="Cambria Math" panose="02040503050406030204" pitchFamily="18" charset="0"/>
                        </a:rPr>
                        <m:t>𝑠</m:t>
                      </m:r>
                      <m:r>
                        <a:rPr lang="en-US" sz="2400" b="0" i="1" smtClean="0">
                          <a:latin typeface="Cambria Math" panose="02040503050406030204" pitchFamily="18" charset="0"/>
                        </a:rPr>
                        <m:t>,</m:t>
                      </m:r>
                      <m:r>
                        <a:rPr lang="en-US" sz="2400" b="0" i="1" smtClean="0">
                          <a:latin typeface="Cambria Math" panose="02040503050406030204" pitchFamily="18" charset="0"/>
                        </a:rPr>
                        <m:t>𝑎</m:t>
                      </m:r>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𝑠</m:t>
                          </m:r>
                        </m:e>
                        <m:sup>
                          <m:r>
                            <a:rPr lang="en-US" sz="2400" b="0" i="1" smtClean="0">
                              <a:latin typeface="Cambria Math" panose="02040503050406030204" pitchFamily="18" charset="0"/>
                            </a:rPr>
                            <m:t>′</m:t>
                          </m:r>
                        </m:sup>
                      </m:sSup>
                      <m:r>
                        <a:rPr lang="en-US" sz="2400" b="0" i="1" smtClean="0">
                          <a:latin typeface="Cambria Math" panose="02040503050406030204" pitchFamily="18" charset="0"/>
                        </a:rPr>
                        <m:t>)</m:t>
                      </m:r>
                    </m:oMath>
                  </m:oMathPara>
                </a14:m>
                <a:endParaRPr lang="en-US" sz="2400" dirty="0"/>
              </a:p>
            </p:txBody>
          </p:sp>
        </mc:Choice>
        <mc:Fallback xmlns="">
          <p:sp>
            <p:nvSpPr>
              <p:cNvPr id="7" name="TextBox 6">
                <a:extLst>
                  <a:ext uri="{FF2B5EF4-FFF2-40B4-BE49-F238E27FC236}">
                    <a16:creationId xmlns:a16="http://schemas.microsoft.com/office/drawing/2014/main" id="{DB2BC863-9878-E290-3B79-1D9ED6A52516}"/>
                  </a:ext>
                </a:extLst>
              </p:cNvPr>
              <p:cNvSpPr txBox="1">
                <a:spLocks noRot="1" noChangeAspect="1" noMove="1" noResize="1" noEditPoints="1" noAdjustHandles="1" noChangeArrowheads="1" noChangeShapeType="1" noTextEdit="1"/>
              </p:cNvSpPr>
              <p:nvPr/>
            </p:nvSpPr>
            <p:spPr>
              <a:xfrm>
                <a:off x="9559025" y="1921502"/>
                <a:ext cx="1513298" cy="471539"/>
              </a:xfrm>
              <a:prstGeom prst="rect">
                <a:avLst/>
              </a:prstGeom>
              <a:blipFill>
                <a:blip r:embed="rId4"/>
                <a:stretch>
                  <a:fillRect t="-15789" r="-833" b="-10526"/>
                </a:stretch>
              </a:blipFill>
            </p:spPr>
            <p:txBody>
              <a:bodyPr/>
              <a:lstStyle/>
              <a:p>
                <a:r>
                  <a:rPr lang="en-US">
                    <a:noFill/>
                  </a:rPr>
                  <a:t> </a:t>
                </a:r>
              </a:p>
            </p:txBody>
          </p:sp>
        </mc:Fallback>
      </mc:AlternateContent>
    </p:spTree>
    <p:extLst>
      <p:ext uri="{BB962C8B-B14F-4D97-AF65-F5344CB8AC3E}">
        <p14:creationId xmlns:p14="http://schemas.microsoft.com/office/powerpoint/2010/main" val="2680638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30" grpId="0"/>
      <p:bldP spid="31" grpId="0" animBg="1"/>
      <p:bldP spid="32" grpId="0"/>
      <p:bldP spid="33" grpId="0" animBg="1"/>
      <p:bldP spid="34" grpId="0"/>
      <p:bldP spid="35" grpId="0" animBg="1"/>
      <p:bldP spid="36" grpId="0"/>
      <p:bldP spid="37" grpId="0" animBg="1"/>
      <p:bldP spid="39" grpId="0" animBg="1"/>
      <p:bldP spid="4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DA127E6-2010-EA1C-9998-2C04500D32BC}"/>
              </a:ext>
            </a:extLst>
          </p:cNvPr>
          <p:cNvSpPr>
            <a:spLocks noGrp="1"/>
          </p:cNvSpPr>
          <p:nvPr>
            <p:ph type="title"/>
          </p:nvPr>
        </p:nvSpPr>
        <p:spPr/>
        <p:txBody>
          <a:bodyPr/>
          <a:lstStyle/>
          <a:p>
            <a:r>
              <a:rPr lang="en-US" dirty="0"/>
              <a:t>Model-Based Learning: Pros and Cons</a:t>
            </a:r>
          </a:p>
        </p:txBody>
      </p:sp>
      <p:sp>
        <p:nvSpPr>
          <p:cNvPr id="7" name="Content Placeholder 6">
            <a:extLst>
              <a:ext uri="{FF2B5EF4-FFF2-40B4-BE49-F238E27FC236}">
                <a16:creationId xmlns:a16="http://schemas.microsoft.com/office/drawing/2014/main" id="{A58C37BA-9F12-46ED-1363-D055D828C103}"/>
              </a:ext>
            </a:extLst>
          </p:cNvPr>
          <p:cNvSpPr>
            <a:spLocks noGrp="1"/>
          </p:cNvSpPr>
          <p:nvPr>
            <p:ph idx="1"/>
          </p:nvPr>
        </p:nvSpPr>
        <p:spPr/>
        <p:txBody>
          <a:bodyPr/>
          <a:lstStyle/>
          <a:p>
            <a:pPr>
              <a:buClr>
                <a:schemeClr val="tx1"/>
              </a:buClr>
            </a:pPr>
            <a:r>
              <a:rPr lang="en-US" b="1" dirty="0">
                <a:solidFill>
                  <a:schemeClr val="accent3"/>
                </a:solidFill>
                <a:latin typeface="Avenir Next" panose="020B0503020202020204" pitchFamily="34" charset="0"/>
              </a:rPr>
              <a:t>Advantage</a:t>
            </a:r>
          </a:p>
          <a:p>
            <a:pPr lvl="1"/>
            <a:r>
              <a:rPr lang="en-US" dirty="0"/>
              <a:t>Makes efficient use of experiences</a:t>
            </a:r>
          </a:p>
          <a:p>
            <a:pPr>
              <a:buClr>
                <a:schemeClr val="tx1"/>
              </a:buClr>
            </a:pPr>
            <a:r>
              <a:rPr lang="en-US" b="1" dirty="0">
                <a:solidFill>
                  <a:schemeClr val="accent2"/>
                </a:solidFill>
                <a:latin typeface="Avenir Next" panose="020B0503020202020204" pitchFamily="34" charset="0"/>
              </a:rPr>
              <a:t>Disadvantage</a:t>
            </a:r>
          </a:p>
          <a:p>
            <a:pPr lvl="1"/>
            <a:r>
              <a:rPr lang="en-US" dirty="0"/>
              <a:t>May not scale to large state spaces</a:t>
            </a:r>
          </a:p>
          <a:p>
            <a:pPr lvl="2"/>
            <a:r>
              <a:rPr lang="en-US" dirty="0"/>
              <a:t>Learns to model one state-action pair at a time (this is fixable)</a:t>
            </a:r>
          </a:p>
          <a:p>
            <a:pPr lvl="2"/>
            <a:r>
              <a:rPr lang="en-US" dirty="0"/>
              <a:t>Cannot solve MDP for very large </a:t>
            </a:r>
            <a:r>
              <a:rPr lang="en-US" b="1" dirty="0">
                <a:solidFill>
                  <a:schemeClr val="accent2"/>
                </a:solidFill>
              </a:rPr>
              <a:t>| </a:t>
            </a:r>
            <a:r>
              <a:rPr lang="en-US" b="1" i="1" dirty="0">
                <a:solidFill>
                  <a:schemeClr val="accent2"/>
                </a:solidFill>
              </a:rPr>
              <a:t>S </a:t>
            </a:r>
            <a:r>
              <a:rPr lang="en-US" b="1" dirty="0">
                <a:solidFill>
                  <a:schemeClr val="accent2"/>
                </a:solidFill>
              </a:rPr>
              <a:t>|</a:t>
            </a:r>
          </a:p>
          <a:p>
            <a:pPr lvl="2"/>
            <a:endParaRPr lang="en-US" dirty="0"/>
          </a:p>
        </p:txBody>
      </p:sp>
      <p:sp>
        <p:nvSpPr>
          <p:cNvPr id="4" name="Date Placeholder 3">
            <a:extLst>
              <a:ext uri="{FF2B5EF4-FFF2-40B4-BE49-F238E27FC236}">
                <a16:creationId xmlns:a16="http://schemas.microsoft.com/office/drawing/2014/main" id="{A72B595F-586E-5626-52DA-B7DD30231C16}"/>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AB56A54B-D39B-71E4-18F2-FD3B783FEA93}"/>
              </a:ext>
            </a:extLst>
          </p:cNvPr>
          <p:cNvSpPr>
            <a:spLocks noGrp="1"/>
          </p:cNvSpPr>
          <p:nvPr>
            <p:ph type="sldNum" sz="quarter" idx="12"/>
          </p:nvPr>
        </p:nvSpPr>
        <p:spPr/>
        <p:txBody>
          <a:bodyPr/>
          <a:lstStyle/>
          <a:p>
            <a:fld id="{0C6CD854-DD62-6C4B-87F1-66B34D688D3F}" type="slidenum">
              <a:rPr lang="en-US" smtClean="0"/>
              <a:t>13</a:t>
            </a:fld>
            <a:endParaRPr lang="en-US"/>
          </a:p>
        </p:txBody>
      </p:sp>
    </p:spTree>
    <p:extLst>
      <p:ext uri="{BB962C8B-B14F-4D97-AF65-F5344CB8AC3E}">
        <p14:creationId xmlns:p14="http://schemas.microsoft.com/office/powerpoint/2010/main" val="33408621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7876E-68DE-A87F-6363-294FFF4D2051}"/>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7990EECB-EB1E-2464-A26F-674ACB5EA6FB}"/>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B26E66D4-A270-3FE9-44B5-25832B143737}"/>
              </a:ext>
            </a:extLst>
          </p:cNvPr>
          <p:cNvSpPr>
            <a:spLocks noGrp="1"/>
          </p:cNvSpPr>
          <p:nvPr>
            <p:ph type="sldNum" sz="quarter" idx="12"/>
          </p:nvPr>
        </p:nvSpPr>
        <p:spPr/>
        <p:txBody>
          <a:bodyPr/>
          <a:lstStyle/>
          <a:p>
            <a:fld id="{0C6CD854-DD62-6C4B-87F1-66B34D688D3F}" type="slidenum">
              <a:rPr lang="en-US" smtClean="0"/>
              <a:t>14</a:t>
            </a:fld>
            <a:endParaRPr lang="en-US"/>
          </a:p>
        </p:txBody>
      </p:sp>
      <p:sp>
        <p:nvSpPr>
          <p:cNvPr id="5" name="Title 4">
            <a:extLst>
              <a:ext uri="{FF2B5EF4-FFF2-40B4-BE49-F238E27FC236}">
                <a16:creationId xmlns:a16="http://schemas.microsoft.com/office/drawing/2014/main" id="{4696F296-8991-8E3F-CC48-8D6016692245}"/>
              </a:ext>
            </a:extLst>
          </p:cNvPr>
          <p:cNvSpPr>
            <a:spLocks noGrp="1"/>
          </p:cNvSpPr>
          <p:nvPr>
            <p:ph type="title"/>
          </p:nvPr>
        </p:nvSpPr>
        <p:spPr/>
        <p:txBody>
          <a:bodyPr/>
          <a:lstStyle/>
          <a:p>
            <a:r>
              <a:rPr lang="en-US" dirty="0"/>
              <a:t>Questions (2)</a:t>
            </a:r>
          </a:p>
        </p:txBody>
      </p:sp>
    </p:spTree>
    <p:extLst>
      <p:ext uri="{BB962C8B-B14F-4D97-AF65-F5344CB8AC3E}">
        <p14:creationId xmlns:p14="http://schemas.microsoft.com/office/powerpoint/2010/main" val="3466579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FACA7FF-B77F-3A50-7D9A-1B27636AD9F9}"/>
              </a:ext>
            </a:extLst>
          </p:cNvPr>
          <p:cNvSpPr>
            <a:spLocks noGrp="1"/>
          </p:cNvSpPr>
          <p:nvPr>
            <p:ph type="title"/>
          </p:nvPr>
        </p:nvSpPr>
        <p:spPr/>
        <p:txBody>
          <a:bodyPr/>
          <a:lstStyle/>
          <a:p>
            <a:r>
              <a:rPr lang="en-US" dirty="0"/>
              <a:t>Model-Free Learning</a:t>
            </a:r>
          </a:p>
        </p:txBody>
      </p:sp>
      <p:sp>
        <p:nvSpPr>
          <p:cNvPr id="4" name="Date Placeholder 3">
            <a:extLst>
              <a:ext uri="{FF2B5EF4-FFF2-40B4-BE49-F238E27FC236}">
                <a16:creationId xmlns:a16="http://schemas.microsoft.com/office/drawing/2014/main" id="{AF68053F-CAAA-E428-F0DD-6B9BB22D6F47}"/>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082335ED-D287-F9BA-F47E-B3A2491051BA}"/>
              </a:ext>
            </a:extLst>
          </p:cNvPr>
          <p:cNvSpPr>
            <a:spLocks noGrp="1"/>
          </p:cNvSpPr>
          <p:nvPr>
            <p:ph type="sldNum" sz="quarter" idx="12"/>
          </p:nvPr>
        </p:nvSpPr>
        <p:spPr/>
        <p:txBody>
          <a:bodyPr/>
          <a:lstStyle/>
          <a:p>
            <a:fld id="{0C6CD854-DD62-6C4B-87F1-66B34D688D3F}" type="slidenum">
              <a:rPr lang="en-US" smtClean="0"/>
              <a:t>15</a:t>
            </a:fld>
            <a:endParaRPr lang="en-US"/>
          </a:p>
        </p:txBody>
      </p:sp>
      <p:pic>
        <p:nvPicPr>
          <p:cNvPr id="7" name="Picture 3" descr="The robot with a computerized brain is at a slot machine thinking of the slot machine spitting out coins.">
            <a:extLst>
              <a:ext uri="{FF2B5EF4-FFF2-40B4-BE49-F238E27FC236}">
                <a16:creationId xmlns:a16="http://schemas.microsoft.com/office/drawing/2014/main" id="{3AC31582-57B5-6F73-3711-58A95E1B907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659186" y="1658214"/>
            <a:ext cx="4873626" cy="4471752"/>
          </a:xfrm>
          <a:prstGeom prst="rect">
            <a:avLst/>
          </a:prstGeom>
          <a:noFill/>
        </p:spPr>
      </p:pic>
    </p:spTree>
    <p:extLst>
      <p:ext uri="{BB962C8B-B14F-4D97-AF65-F5344CB8AC3E}">
        <p14:creationId xmlns:p14="http://schemas.microsoft.com/office/powerpoint/2010/main" val="2601365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57AB874-41A4-CCF6-4EAC-EAC62B24F3C3}"/>
              </a:ext>
            </a:extLst>
          </p:cNvPr>
          <p:cNvSpPr>
            <a:spLocks noGrp="1"/>
          </p:cNvSpPr>
          <p:nvPr>
            <p:ph type="title"/>
          </p:nvPr>
        </p:nvSpPr>
        <p:spPr/>
        <p:txBody>
          <a:bodyPr/>
          <a:lstStyle/>
          <a:p>
            <a:r>
              <a:rPr lang="en-US" dirty="0"/>
              <a:t>Direct Evaluation</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EE4CC722-6A36-B17B-2BF6-83539A551BDC}"/>
                  </a:ext>
                </a:extLst>
              </p:cNvPr>
              <p:cNvSpPr>
                <a:spLocks noGrp="1"/>
              </p:cNvSpPr>
              <p:nvPr>
                <p:ph idx="1"/>
              </p:nvPr>
            </p:nvSpPr>
            <p:spPr>
              <a:xfrm>
                <a:off x="497158" y="1590261"/>
                <a:ext cx="7699785" cy="4606139"/>
              </a:xfrm>
            </p:spPr>
            <p:txBody>
              <a:bodyPr/>
              <a:lstStyle/>
              <a:p>
                <a:pPr>
                  <a:buClr>
                    <a:schemeClr val="tx1"/>
                  </a:buClr>
                </a:pPr>
                <a:r>
                  <a:rPr lang="en-US" b="1" dirty="0">
                    <a:solidFill>
                      <a:schemeClr val="accent3"/>
                    </a:solidFill>
                    <a:latin typeface="Avenir Next" panose="020B0503020202020204" pitchFamily="34" charset="0"/>
                  </a:rPr>
                  <a:t>Goal</a:t>
                </a:r>
                <a:r>
                  <a:rPr lang="en-US" dirty="0"/>
                  <a:t>: Compute values for each state under </a:t>
                </a:r>
                <a14:m>
                  <m:oMath xmlns:m="http://schemas.openxmlformats.org/officeDocument/2006/math">
                    <m:r>
                      <a:rPr lang="en-US" i="1" smtClean="0">
                        <a:latin typeface="Cambria Math" panose="02040503050406030204" pitchFamily="18" charset="0"/>
                        <a:ea typeface="Cambria Math" panose="02040503050406030204" pitchFamily="18" charset="0"/>
                      </a:rPr>
                      <m:t>𝜋</m:t>
                    </m:r>
                  </m:oMath>
                </a14:m>
                <a:endParaRPr lang="en-US" dirty="0"/>
              </a:p>
              <a:p>
                <a:r>
                  <a:rPr lang="en-US" dirty="0"/>
                  <a:t>Idea: Average together observed sample values</a:t>
                </a:r>
              </a:p>
              <a:p>
                <a:pPr lvl="1"/>
                <a:r>
                  <a:rPr lang="en-US" dirty="0"/>
                  <a:t>Act according to policy </a:t>
                </a:r>
                <a14:m>
                  <m:oMath xmlns:m="http://schemas.openxmlformats.org/officeDocument/2006/math">
                    <m:r>
                      <a:rPr lang="en-US" i="1" smtClean="0">
                        <a:latin typeface="Cambria Math" panose="02040503050406030204" pitchFamily="18" charset="0"/>
                        <a:ea typeface="Cambria Math" panose="02040503050406030204" pitchFamily="18" charset="0"/>
                      </a:rPr>
                      <m:t>𝜋</m:t>
                    </m:r>
                  </m:oMath>
                </a14:m>
                <a:endParaRPr lang="en-US" dirty="0"/>
              </a:p>
              <a:p>
                <a:pPr lvl="1"/>
                <a:r>
                  <a:rPr lang="en-US" dirty="0"/>
                  <a:t>Every time agent visits a state, write down the actual discounted sum of rewards</a:t>
                </a:r>
              </a:p>
              <a:p>
                <a:pPr lvl="2"/>
                <a:r>
                  <a:rPr lang="en-US" dirty="0"/>
                  <a:t>Must go backwards through episodes to do this</a:t>
                </a:r>
              </a:p>
              <a:p>
                <a:pPr lvl="1"/>
                <a:r>
                  <a:rPr lang="en-US" dirty="0"/>
                  <a:t>Average samples</a:t>
                </a:r>
              </a:p>
            </p:txBody>
          </p:sp>
        </mc:Choice>
        <mc:Fallback xmlns="">
          <p:sp>
            <p:nvSpPr>
              <p:cNvPr id="7" name="Content Placeholder 6">
                <a:extLst>
                  <a:ext uri="{FF2B5EF4-FFF2-40B4-BE49-F238E27FC236}">
                    <a16:creationId xmlns:a16="http://schemas.microsoft.com/office/drawing/2014/main" id="{EE4CC722-6A36-B17B-2BF6-83539A551BDC}"/>
                  </a:ext>
                </a:extLst>
              </p:cNvPr>
              <p:cNvSpPr>
                <a:spLocks noGrp="1" noRot="1" noChangeAspect="1" noMove="1" noResize="1" noEditPoints="1" noAdjustHandles="1" noChangeArrowheads="1" noChangeShapeType="1" noTextEdit="1"/>
              </p:cNvSpPr>
              <p:nvPr>
                <p:ph idx="1"/>
              </p:nvPr>
            </p:nvSpPr>
            <p:spPr>
              <a:xfrm>
                <a:off x="497158" y="1590261"/>
                <a:ext cx="7699785" cy="4606139"/>
              </a:xfrm>
              <a:blipFill>
                <a:blip r:embed="rId2"/>
                <a:stretch>
                  <a:fillRect l="-115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2AD224F-1F2A-D97D-97FB-BEC03FCF0695}"/>
              </a:ext>
            </a:extLst>
          </p:cNvPr>
          <p:cNvSpPr>
            <a:spLocks noGrp="1"/>
          </p:cNvSpPr>
          <p:nvPr>
            <p:ph type="dt" sz="half" idx="2"/>
          </p:nvPr>
        </p:nvSpPr>
        <p:spPr/>
        <p:txBody>
          <a:bodyPr/>
          <a:lstStyle/>
          <a:p>
            <a:r>
              <a:rPr lang="en-US" dirty="0"/>
              <a:t>CSE 473</a:t>
            </a:r>
          </a:p>
        </p:txBody>
      </p:sp>
      <p:sp>
        <p:nvSpPr>
          <p:cNvPr id="5" name="Slide Number Placeholder 4">
            <a:extLst>
              <a:ext uri="{FF2B5EF4-FFF2-40B4-BE49-F238E27FC236}">
                <a16:creationId xmlns:a16="http://schemas.microsoft.com/office/drawing/2014/main" id="{28AA484F-6233-12C4-BF7E-550B1B71CEBC}"/>
              </a:ext>
            </a:extLst>
          </p:cNvPr>
          <p:cNvSpPr>
            <a:spLocks noGrp="1"/>
          </p:cNvSpPr>
          <p:nvPr>
            <p:ph type="sldNum" sz="quarter" idx="12"/>
          </p:nvPr>
        </p:nvSpPr>
        <p:spPr/>
        <p:txBody>
          <a:bodyPr/>
          <a:lstStyle/>
          <a:p>
            <a:fld id="{0C6CD854-DD62-6C4B-87F1-66B34D688D3F}" type="slidenum">
              <a:rPr lang="en-US" smtClean="0"/>
              <a:t>16</a:t>
            </a:fld>
            <a:endParaRPr lang="en-US"/>
          </a:p>
        </p:txBody>
      </p:sp>
      <p:pic>
        <p:nvPicPr>
          <p:cNvPr id="8" name="Picture 2" descr="Illustration of a red slot machine. The display reads “double $2/$0 or nothing”">
            <a:extLst>
              <a:ext uri="{FF2B5EF4-FFF2-40B4-BE49-F238E27FC236}">
                <a16:creationId xmlns:a16="http://schemas.microsoft.com/office/drawing/2014/main" id="{96E2185C-A0C5-F0A8-EA16-F1BD9E46B4E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347166" y="1752600"/>
            <a:ext cx="3017520" cy="3352800"/>
          </a:xfrm>
          <a:prstGeom prst="rect">
            <a:avLst/>
          </a:prstGeom>
          <a:noFill/>
        </p:spPr>
      </p:pic>
    </p:spTree>
    <p:extLst>
      <p:ext uri="{BB962C8B-B14F-4D97-AF65-F5344CB8AC3E}">
        <p14:creationId xmlns:p14="http://schemas.microsoft.com/office/powerpoint/2010/main" val="2063585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Table 18"/>
          <p:cNvGraphicFramePr>
            <a:graphicFrameLocks noGrp="1"/>
          </p:cNvGraphicFramePr>
          <p:nvPr>
            <p:extLst>
              <p:ext uri="{D42A27DB-BD31-4B8C-83A1-F6EECF244321}">
                <p14:modId xmlns:p14="http://schemas.microsoft.com/office/powerpoint/2010/main" val="1298240966"/>
              </p:ext>
            </p:extLst>
          </p:nvPr>
        </p:nvGraphicFramePr>
        <p:xfrm>
          <a:off x="381000" y="2514600"/>
          <a:ext cx="2667000" cy="2543313"/>
        </p:xfrm>
        <a:graphic>
          <a:graphicData uri="http://schemas.openxmlformats.org/drawingml/2006/table">
            <a:tbl>
              <a:tblPr firstRow="1" bandRow="1">
                <a:tableStyleId>{5C22544A-7EE6-4342-B048-85BDC9FD1C3A}</a:tableStyleId>
              </a:tblPr>
              <a:tblGrid>
                <a:gridCol w="889000">
                  <a:extLst>
                    <a:ext uri="{9D8B030D-6E8A-4147-A177-3AD203B41FA5}">
                      <a16:colId xmlns:a16="http://schemas.microsoft.com/office/drawing/2014/main" val="20000"/>
                    </a:ext>
                  </a:extLst>
                </a:gridCol>
                <a:gridCol w="889000">
                  <a:extLst>
                    <a:ext uri="{9D8B030D-6E8A-4147-A177-3AD203B41FA5}">
                      <a16:colId xmlns:a16="http://schemas.microsoft.com/office/drawing/2014/main" val="20001"/>
                    </a:ext>
                  </a:extLst>
                </a:gridCol>
                <a:gridCol w="889000">
                  <a:extLst>
                    <a:ext uri="{9D8B030D-6E8A-4147-A177-3AD203B41FA5}">
                      <a16:colId xmlns:a16="http://schemas.microsoft.com/office/drawing/2014/main" val="20002"/>
                    </a:ext>
                  </a:extLst>
                </a:gridCol>
              </a:tblGrid>
              <a:tr h="847771">
                <a:tc>
                  <a:txBody>
                    <a:bodyPr/>
                    <a:lstStyle/>
                    <a:p>
                      <a:pPr algn="ctr"/>
                      <a:endParaRPr lang="en-US" sz="3200" dirty="0">
                        <a:solidFill>
                          <a:schemeClr val="bg2"/>
                        </a:solidFill>
                        <a:latin typeface="+mj-lt"/>
                      </a:endParaRPr>
                    </a:p>
                  </a:txBody>
                  <a:tcPr marL="83489" marR="83489" marT="41745" marB="4174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2"/>
                          </a:solidFill>
                          <a:effectLst/>
                          <a:uLnTx/>
                          <a:uFillTx/>
                          <a:latin typeface="+mj-lt"/>
                          <a:ea typeface="+mn-ea"/>
                          <a:cs typeface="+mn-cs"/>
                        </a:rPr>
                        <a:t>A</a:t>
                      </a:r>
                      <a:endParaRPr lang="en-US" sz="2800" dirty="0">
                        <a:solidFill>
                          <a:schemeClr val="bg2"/>
                        </a:solidFill>
                        <a:latin typeface="+mj-lt"/>
                      </a:endParaRPr>
                    </a:p>
                  </a:txBody>
                  <a:tcPr marL="83489" marR="83489" marT="41745" marB="4174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800" dirty="0">
                        <a:latin typeface="+mj-lt"/>
                      </a:endParaRPr>
                    </a:p>
                  </a:txBody>
                  <a:tcPr marL="83489" marR="83489" marT="41745" marB="41745">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0"/>
                  </a:ext>
                </a:extLst>
              </a:tr>
              <a:tr h="847771">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2"/>
                          </a:solidFill>
                          <a:effectLst/>
                          <a:uLnTx/>
                          <a:uFillTx/>
                          <a:latin typeface="+mj-lt"/>
                          <a:ea typeface="+mn-ea"/>
                          <a:cs typeface="+mn-cs"/>
                        </a:rPr>
                        <a:t>B</a:t>
                      </a:r>
                    </a:p>
                  </a:txBody>
                  <a:tcPr marL="83489" marR="83489" marT="41745" marB="4174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2"/>
                          </a:solidFill>
                          <a:effectLst/>
                          <a:uLnTx/>
                          <a:uFillTx/>
                          <a:latin typeface="+mj-lt"/>
                          <a:ea typeface="+mn-ea"/>
                          <a:cs typeface="+mn-cs"/>
                        </a:rPr>
                        <a:t>C</a:t>
                      </a:r>
                      <a:endParaRPr lang="en-US" sz="3200" dirty="0">
                        <a:solidFill>
                          <a:schemeClr val="bg2"/>
                        </a:solidFill>
                        <a:latin typeface="+mj-lt"/>
                      </a:endParaRPr>
                    </a:p>
                  </a:txBody>
                  <a:tcPr marL="83489" marR="83489" marT="41745" marB="4174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808080"/>
                          </a:solidFill>
                          <a:effectLst/>
                          <a:uLnTx/>
                          <a:uFillTx/>
                          <a:latin typeface="+mj-lt"/>
                          <a:ea typeface="+mn-ea"/>
                          <a:cs typeface="+mn-cs"/>
                        </a:rPr>
                        <a:t>D</a:t>
                      </a:r>
                      <a:endParaRPr kumimoji="0" lang="en-US" sz="2800" b="0" i="0" u="none" strike="noStrike" kern="1200" cap="none" spc="0" normalizeH="0" baseline="0" noProof="0" dirty="0">
                        <a:ln>
                          <a:noFill/>
                        </a:ln>
                        <a:solidFill>
                          <a:schemeClr val="tx1"/>
                        </a:solidFill>
                        <a:effectLst/>
                        <a:uLnTx/>
                        <a:uFillTx/>
                        <a:latin typeface="+mj-lt"/>
                        <a:ea typeface="+mn-ea"/>
                        <a:cs typeface="+mn-cs"/>
                      </a:endParaRPr>
                    </a:p>
                  </a:txBody>
                  <a:tcPr marL="83489" marR="83489" marT="41745" marB="4174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847771">
                <a:tc>
                  <a:txBody>
                    <a:bodyPr/>
                    <a:lstStyle/>
                    <a:p>
                      <a:endParaRPr lang="en-US" sz="1800" dirty="0">
                        <a:latin typeface="+mj-lt"/>
                      </a:endParaRPr>
                    </a:p>
                  </a:txBody>
                  <a:tcPr marL="83489" marR="83489" marT="41745" marB="41745">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8080"/>
                          </a:solidFill>
                          <a:effectLst/>
                          <a:uLnTx/>
                          <a:uFillTx/>
                          <a:latin typeface="+mj-lt"/>
                          <a:ea typeface="+mn-ea"/>
                          <a:cs typeface="+mn-cs"/>
                        </a:rPr>
                        <a:t>E</a:t>
                      </a:r>
                      <a:endParaRPr kumimoji="0" lang="en-US" sz="3200" b="0" i="0" u="none" strike="noStrike" kern="1200" cap="none" spc="0" normalizeH="0" baseline="0" noProof="0" dirty="0">
                        <a:ln>
                          <a:noFill/>
                        </a:ln>
                        <a:solidFill>
                          <a:srgbClr val="808080"/>
                        </a:solidFill>
                        <a:effectLst/>
                        <a:uLnTx/>
                        <a:uFillTx/>
                        <a:latin typeface="+mj-lt"/>
                        <a:ea typeface="+mn-ea"/>
                        <a:cs typeface="+mn-cs"/>
                      </a:endParaRPr>
                    </a:p>
                  </a:txBody>
                  <a:tcPr marL="83489" marR="83489" marT="41745" marB="4174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800" dirty="0">
                        <a:latin typeface="+mj-lt"/>
                      </a:endParaRPr>
                    </a:p>
                  </a:txBody>
                  <a:tcPr marL="83489" marR="83489" marT="41745" marB="41745">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a:lstStyle/>
          <a:p>
            <a:r>
              <a:rPr lang="en-US" sz="4000" dirty="0">
                <a:cs typeface="Calibri" panose="020F0502020204030204" pitchFamily="34" charset="0"/>
              </a:rPr>
              <a:t>Direct Evaluation Example (1)</a:t>
            </a:r>
          </a:p>
        </p:txBody>
      </p:sp>
      <p:sp>
        <p:nvSpPr>
          <p:cNvPr id="14" name="Text Box 13"/>
          <p:cNvSpPr txBox="1">
            <a:spLocks noChangeArrowheads="1"/>
          </p:cNvSpPr>
          <p:nvPr/>
        </p:nvSpPr>
        <p:spPr bwMode="auto">
          <a:xfrm>
            <a:off x="457200" y="5421868"/>
            <a:ext cx="2438400" cy="400110"/>
          </a:xfrm>
          <a:prstGeom prst="rect">
            <a:avLst/>
          </a:prstGeom>
          <a:noFill/>
          <a:ln w="9525">
            <a:noFill/>
            <a:miter lim="800000"/>
            <a:headEnd/>
            <a:tailEnd/>
          </a:ln>
        </p:spPr>
        <p:txBody>
          <a:bodyPr wrap="square">
            <a:spAutoFit/>
          </a:bodyPr>
          <a:lstStyle/>
          <a:p>
            <a:pPr algn="ctr">
              <a:spcBef>
                <a:spcPct val="50000"/>
              </a:spcBef>
            </a:pPr>
            <a:r>
              <a:rPr lang="en-US" sz="2000" i="1" dirty="0">
                <a:cs typeface="Calibri" panose="020F0502020204030204" pitchFamily="34" charset="0"/>
                <a:sym typeface="Symbol" pitchFamily="18" charset="2"/>
              </a:rPr>
              <a:t>Assume: </a:t>
            </a:r>
            <a:r>
              <a:rPr lang="en-US" sz="2000" dirty="0">
                <a:cs typeface="Calibri" panose="020F0502020204030204" pitchFamily="34" charset="0"/>
                <a:sym typeface="Symbol" pitchFamily="18" charset="2"/>
              </a:rPr>
              <a:t> = 1</a:t>
            </a:r>
            <a:endParaRPr lang="en-US" sz="2000" dirty="0">
              <a:cs typeface="Calibri" panose="020F0502020204030204" pitchFamily="34" charset="0"/>
            </a:endParaRPr>
          </a:p>
        </p:txBody>
      </p:sp>
      <p:sp>
        <p:nvSpPr>
          <p:cNvPr id="22" name="Isosceles Triangle 21">
            <a:extLst>
              <a:ext uri="{C183D7F6-B498-43B3-948B-1728B52AA6E4}">
                <adec:decorative xmlns:adec="http://schemas.microsoft.com/office/drawing/2017/decorative" val="1"/>
              </a:ext>
            </a:extLst>
          </p:cNvPr>
          <p:cNvSpPr/>
          <p:nvPr/>
        </p:nvSpPr>
        <p:spPr>
          <a:xfrm rot="5400000">
            <a:off x="1173469" y="3690949"/>
            <a:ext cx="228600" cy="197069"/>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sp>
        <p:nvSpPr>
          <p:cNvPr id="23" name="Isosceles Triangle 22">
            <a:extLst>
              <a:ext uri="{C183D7F6-B498-43B3-948B-1728B52AA6E4}">
                <adec:decorative xmlns:adec="http://schemas.microsoft.com/office/drawing/2017/decorative" val="1"/>
              </a:ext>
            </a:extLst>
          </p:cNvPr>
          <p:cNvSpPr/>
          <p:nvPr/>
        </p:nvSpPr>
        <p:spPr>
          <a:xfrm rot="5400000">
            <a:off x="2029253" y="3690950"/>
            <a:ext cx="228600" cy="197069"/>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sp>
        <p:nvSpPr>
          <p:cNvPr id="24" name="Isosceles Triangle 23">
            <a:extLst>
              <a:ext uri="{C183D7F6-B498-43B3-948B-1728B52AA6E4}">
                <adec:decorative xmlns:adec="http://schemas.microsoft.com/office/drawing/2017/decorative" val="1"/>
              </a:ext>
            </a:extLst>
          </p:cNvPr>
          <p:cNvSpPr/>
          <p:nvPr/>
        </p:nvSpPr>
        <p:spPr>
          <a:xfrm>
            <a:off x="1624492" y="4222531"/>
            <a:ext cx="228600" cy="197069"/>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sp>
        <p:nvSpPr>
          <p:cNvPr id="30" name="TextBox 29"/>
          <p:cNvSpPr txBox="1"/>
          <p:nvPr/>
        </p:nvSpPr>
        <p:spPr>
          <a:xfrm>
            <a:off x="3886200" y="1981200"/>
            <a:ext cx="1676400" cy="461665"/>
          </a:xfrm>
          <a:prstGeom prst="rect">
            <a:avLst/>
          </a:prstGeom>
          <a:noFill/>
        </p:spPr>
        <p:txBody>
          <a:bodyPr wrap="square" rtlCol="0">
            <a:spAutoFit/>
          </a:bodyPr>
          <a:lstStyle/>
          <a:p>
            <a:pPr algn="ctr"/>
            <a:r>
              <a:rPr lang="en-US" sz="2400" dirty="0">
                <a:cs typeface="Calibri" panose="020F0502020204030204" pitchFamily="34" charset="0"/>
              </a:rPr>
              <a:t>Episode 1</a:t>
            </a:r>
          </a:p>
        </p:txBody>
      </p:sp>
      <p:sp>
        <p:nvSpPr>
          <p:cNvPr id="32" name="TextBox 31"/>
          <p:cNvSpPr txBox="1"/>
          <p:nvPr/>
        </p:nvSpPr>
        <p:spPr>
          <a:xfrm>
            <a:off x="6477000" y="1981200"/>
            <a:ext cx="1676400" cy="461665"/>
          </a:xfrm>
          <a:prstGeom prst="rect">
            <a:avLst/>
          </a:prstGeom>
          <a:noFill/>
        </p:spPr>
        <p:txBody>
          <a:bodyPr wrap="square" rtlCol="0">
            <a:spAutoFit/>
          </a:bodyPr>
          <a:lstStyle/>
          <a:p>
            <a:pPr algn="ctr"/>
            <a:r>
              <a:rPr lang="en-US" sz="2400" dirty="0">
                <a:cs typeface="Calibri" panose="020F0502020204030204" pitchFamily="34" charset="0"/>
              </a:rPr>
              <a:t>Episode 2</a:t>
            </a:r>
          </a:p>
        </p:txBody>
      </p:sp>
      <p:sp>
        <p:nvSpPr>
          <p:cNvPr id="34" name="TextBox 33"/>
          <p:cNvSpPr txBox="1"/>
          <p:nvPr/>
        </p:nvSpPr>
        <p:spPr>
          <a:xfrm>
            <a:off x="3886200" y="4114800"/>
            <a:ext cx="1676400" cy="461665"/>
          </a:xfrm>
          <a:prstGeom prst="rect">
            <a:avLst/>
          </a:prstGeom>
          <a:noFill/>
        </p:spPr>
        <p:txBody>
          <a:bodyPr wrap="square" rtlCol="0">
            <a:spAutoFit/>
          </a:bodyPr>
          <a:lstStyle/>
          <a:p>
            <a:pPr algn="ctr"/>
            <a:r>
              <a:rPr lang="en-US" sz="2400" dirty="0">
                <a:cs typeface="Calibri" panose="020F0502020204030204" pitchFamily="34" charset="0"/>
              </a:rPr>
              <a:t>Episode 3</a:t>
            </a:r>
          </a:p>
        </p:txBody>
      </p:sp>
      <p:sp>
        <p:nvSpPr>
          <p:cNvPr id="36" name="TextBox 35"/>
          <p:cNvSpPr txBox="1"/>
          <p:nvPr/>
        </p:nvSpPr>
        <p:spPr>
          <a:xfrm>
            <a:off x="6477000" y="4114800"/>
            <a:ext cx="1676400" cy="461665"/>
          </a:xfrm>
          <a:prstGeom prst="rect">
            <a:avLst/>
          </a:prstGeom>
          <a:noFill/>
        </p:spPr>
        <p:txBody>
          <a:bodyPr wrap="square" rtlCol="0">
            <a:spAutoFit/>
          </a:bodyPr>
          <a:lstStyle/>
          <a:p>
            <a:pPr algn="ctr"/>
            <a:r>
              <a:rPr lang="en-US" sz="2400" dirty="0">
                <a:cs typeface="Calibri" panose="020F0502020204030204" pitchFamily="34" charset="0"/>
              </a:rPr>
              <a:t>Episode 4</a:t>
            </a:r>
          </a:p>
        </p:txBody>
      </p:sp>
      <p:sp>
        <p:nvSpPr>
          <p:cNvPr id="39" name="TextBox 38">
            <a:extLst>
              <a:ext uri="{FF2B5EF4-FFF2-40B4-BE49-F238E27FC236}">
                <a16:creationId xmlns:a16="http://schemas.microsoft.com/office/drawing/2014/main" id="{9C85D87F-8C69-484F-9AD1-375124473FC8}"/>
              </a:ext>
            </a:extLst>
          </p:cNvPr>
          <p:cNvSpPr txBox="1"/>
          <p:nvPr/>
        </p:nvSpPr>
        <p:spPr>
          <a:xfrm>
            <a:off x="8642988" y="5156488"/>
            <a:ext cx="3516624" cy="1015663"/>
          </a:xfrm>
          <a:prstGeom prst="rect">
            <a:avLst/>
          </a:prstGeom>
          <a:noFill/>
        </p:spPr>
        <p:txBody>
          <a:bodyPr wrap="square" rtlCol="0">
            <a:spAutoFit/>
          </a:bodyPr>
          <a:lstStyle/>
          <a:p>
            <a:pPr algn="ctr"/>
            <a:r>
              <a:rPr lang="en-US" sz="2000" dirty="0">
                <a:sym typeface="Symbol" pitchFamily="18" charset="2"/>
              </a:rPr>
              <a:t>U</a:t>
            </a:r>
            <a:r>
              <a:rPr lang="en-US" sz="2000" baseline="30000" dirty="0">
                <a:sym typeface="Symbol" pitchFamily="18" charset="2"/>
              </a:rPr>
              <a:t></a:t>
            </a:r>
            <a:r>
              <a:rPr lang="en-US" sz="2000" dirty="0">
                <a:sym typeface="Symbol" pitchFamily="18" charset="2"/>
              </a:rPr>
              <a:t>(s) = average(returns(s))</a:t>
            </a:r>
          </a:p>
          <a:p>
            <a:pPr algn="ctr"/>
            <a:endParaRPr lang="en-US" sz="2000" dirty="0">
              <a:sym typeface="Symbol" pitchFamily="18" charset="2"/>
            </a:endParaRPr>
          </a:p>
          <a:p>
            <a:pPr algn="ctr"/>
            <a:endParaRPr lang="en-US" sz="2000" dirty="0">
              <a:sym typeface="Symbol" pitchFamily="18" charset="2"/>
            </a:endParaRPr>
          </a:p>
        </p:txBody>
      </p:sp>
      <p:sp>
        <p:nvSpPr>
          <p:cNvPr id="5" name="TextBox 4">
            <a:extLst>
              <a:ext uri="{FF2B5EF4-FFF2-40B4-BE49-F238E27FC236}">
                <a16:creationId xmlns:a16="http://schemas.microsoft.com/office/drawing/2014/main" id="{371B631A-4A6C-D704-533A-66AE505A2A10}"/>
              </a:ext>
            </a:extLst>
          </p:cNvPr>
          <p:cNvSpPr txBox="1"/>
          <p:nvPr/>
        </p:nvSpPr>
        <p:spPr>
          <a:xfrm>
            <a:off x="609600" y="1649188"/>
            <a:ext cx="2209800" cy="461665"/>
          </a:xfrm>
          <a:prstGeom prst="rect">
            <a:avLst/>
          </a:prstGeom>
          <a:noFill/>
        </p:spPr>
        <p:txBody>
          <a:bodyPr wrap="square" rtlCol="0">
            <a:spAutoFit/>
          </a:bodyPr>
          <a:lstStyle/>
          <a:p>
            <a:pPr algn="ctr"/>
            <a:r>
              <a:rPr lang="en-US" sz="2400" b="1" dirty="0">
                <a:solidFill>
                  <a:schemeClr val="accent1"/>
                </a:solidFill>
                <a:latin typeface="+mj-lt"/>
                <a:cs typeface="Calibri" panose="020F0502020204030204" pitchFamily="34" charset="0"/>
              </a:rPr>
              <a:t>Input Policy </a:t>
            </a:r>
            <a:r>
              <a:rPr lang="en-US" sz="2400" b="1" dirty="0">
                <a:solidFill>
                  <a:schemeClr val="accent1"/>
                </a:solidFill>
                <a:latin typeface="+mj-lt"/>
                <a:cs typeface="Calibri" panose="020F0502020204030204" pitchFamily="34" charset="0"/>
                <a:sym typeface="Symbol" pitchFamily="18" charset="2"/>
              </a:rPr>
              <a:t></a:t>
            </a:r>
            <a:r>
              <a:rPr lang="en-US" sz="2400" b="1" dirty="0">
                <a:solidFill>
                  <a:schemeClr val="accent1"/>
                </a:solidFill>
                <a:latin typeface="+mj-lt"/>
                <a:cs typeface="Calibri" panose="020F0502020204030204" pitchFamily="34" charset="0"/>
              </a:rPr>
              <a:t> </a:t>
            </a:r>
          </a:p>
        </p:txBody>
      </p:sp>
      <p:sp>
        <p:nvSpPr>
          <p:cNvPr id="6" name="TextBox 5">
            <a:extLst>
              <a:ext uri="{FF2B5EF4-FFF2-40B4-BE49-F238E27FC236}">
                <a16:creationId xmlns:a16="http://schemas.microsoft.com/office/drawing/2014/main" id="{F0CC8524-C713-F08F-CFC8-D8C583E59D37}"/>
              </a:ext>
            </a:extLst>
          </p:cNvPr>
          <p:cNvSpPr txBox="1"/>
          <p:nvPr/>
        </p:nvSpPr>
        <p:spPr>
          <a:xfrm>
            <a:off x="3795344" y="1371600"/>
            <a:ext cx="4495800" cy="461665"/>
          </a:xfrm>
          <a:prstGeom prst="rect">
            <a:avLst/>
          </a:prstGeom>
          <a:noFill/>
        </p:spPr>
        <p:txBody>
          <a:bodyPr wrap="square" rtlCol="0">
            <a:spAutoFit/>
          </a:bodyPr>
          <a:lstStyle/>
          <a:p>
            <a:pPr algn="ctr"/>
            <a:r>
              <a:rPr lang="en-US" sz="2400" b="1" dirty="0">
                <a:solidFill>
                  <a:schemeClr val="accent3"/>
                </a:solidFill>
                <a:latin typeface="+mj-lt"/>
                <a:cs typeface="Calibri" panose="020F0502020204030204" pitchFamily="34" charset="0"/>
              </a:rPr>
              <a:t>Observed Episodes (Training)</a:t>
            </a:r>
          </a:p>
        </p:txBody>
      </p:sp>
      <p:sp>
        <p:nvSpPr>
          <p:cNvPr id="7" name="TextBox 6">
            <a:extLst>
              <a:ext uri="{FF2B5EF4-FFF2-40B4-BE49-F238E27FC236}">
                <a16:creationId xmlns:a16="http://schemas.microsoft.com/office/drawing/2014/main" id="{C0D5C463-A582-131E-4BCF-5014C68EA3EA}"/>
              </a:ext>
            </a:extLst>
          </p:cNvPr>
          <p:cNvSpPr txBox="1"/>
          <p:nvPr/>
        </p:nvSpPr>
        <p:spPr>
          <a:xfrm>
            <a:off x="8991600" y="1371600"/>
            <a:ext cx="2743200" cy="461665"/>
          </a:xfrm>
          <a:prstGeom prst="rect">
            <a:avLst/>
          </a:prstGeom>
          <a:noFill/>
        </p:spPr>
        <p:txBody>
          <a:bodyPr wrap="square" rtlCol="0">
            <a:spAutoFit/>
          </a:bodyPr>
          <a:lstStyle/>
          <a:p>
            <a:pPr algn="ctr"/>
            <a:r>
              <a:rPr lang="en-US" sz="2400" b="1" dirty="0">
                <a:solidFill>
                  <a:schemeClr val="accent4"/>
                </a:solidFill>
                <a:latin typeface="+mj-lt"/>
                <a:cs typeface="Calibri" panose="020F0502020204030204" pitchFamily="34" charset="0"/>
              </a:rPr>
              <a:t>Output Values</a:t>
            </a:r>
          </a:p>
        </p:txBody>
      </p:sp>
      <p:sp>
        <p:nvSpPr>
          <p:cNvPr id="8" name="Date Placeholder 3">
            <a:extLst>
              <a:ext uri="{FF2B5EF4-FFF2-40B4-BE49-F238E27FC236}">
                <a16:creationId xmlns:a16="http://schemas.microsoft.com/office/drawing/2014/main" id="{DE7FF483-D642-3A02-CABF-66482742EF08}"/>
              </a:ext>
            </a:extLst>
          </p:cNvPr>
          <p:cNvSpPr>
            <a:spLocks noGrp="1"/>
          </p:cNvSpPr>
          <p:nvPr>
            <p:ph type="dt" sz="half" idx="2"/>
          </p:nvPr>
        </p:nvSpPr>
        <p:spPr>
          <a:xfrm>
            <a:off x="497158" y="6356350"/>
            <a:ext cx="2743200" cy="365125"/>
          </a:xfrm>
        </p:spPr>
        <p:txBody>
          <a:bodyPr/>
          <a:lstStyle/>
          <a:p>
            <a:r>
              <a:rPr lang="en-US" dirty="0"/>
              <a:t>CSE 473</a:t>
            </a:r>
          </a:p>
        </p:txBody>
      </p:sp>
      <p:sp>
        <p:nvSpPr>
          <p:cNvPr id="9" name="Slide Number Placeholder 4">
            <a:extLst>
              <a:ext uri="{FF2B5EF4-FFF2-40B4-BE49-F238E27FC236}">
                <a16:creationId xmlns:a16="http://schemas.microsoft.com/office/drawing/2014/main" id="{32568024-6335-1D0A-A73E-0B5AEDFC0F47}"/>
              </a:ext>
            </a:extLst>
          </p:cNvPr>
          <p:cNvSpPr>
            <a:spLocks noGrp="1"/>
          </p:cNvSpPr>
          <p:nvPr>
            <p:ph type="sldNum" sz="quarter" idx="12"/>
          </p:nvPr>
        </p:nvSpPr>
        <p:spPr>
          <a:xfrm>
            <a:off x="8951641" y="6356350"/>
            <a:ext cx="2743200" cy="365125"/>
          </a:xfrm>
        </p:spPr>
        <p:txBody>
          <a:bodyPr/>
          <a:lstStyle/>
          <a:p>
            <a:fld id="{0C6CD854-DD62-6C4B-87F1-66B34D688D3F}" type="slidenum">
              <a:rPr lang="en-US" smtClean="0"/>
              <a:t>17</a:t>
            </a:fld>
            <a:endParaRPr lang="en-US"/>
          </a:p>
        </p:txBody>
      </p:sp>
      <p:graphicFrame>
        <p:nvGraphicFramePr>
          <p:cNvPr id="3" name="Table 2">
            <a:extLst>
              <a:ext uri="{FF2B5EF4-FFF2-40B4-BE49-F238E27FC236}">
                <a16:creationId xmlns:a16="http://schemas.microsoft.com/office/drawing/2014/main" id="{32678196-5B25-4C18-06B4-2EDA0C8A813F}"/>
              </a:ext>
            </a:extLst>
          </p:cNvPr>
          <p:cNvGraphicFramePr>
            <a:graphicFrameLocks noGrp="1"/>
          </p:cNvGraphicFramePr>
          <p:nvPr>
            <p:extLst>
              <p:ext uri="{D42A27DB-BD31-4B8C-83A1-F6EECF244321}">
                <p14:modId xmlns:p14="http://schemas.microsoft.com/office/powerpoint/2010/main" val="2583880096"/>
              </p:ext>
            </p:extLst>
          </p:nvPr>
        </p:nvGraphicFramePr>
        <p:xfrm>
          <a:off x="9067800" y="2040717"/>
          <a:ext cx="2667000" cy="2543313"/>
        </p:xfrm>
        <a:graphic>
          <a:graphicData uri="http://schemas.openxmlformats.org/drawingml/2006/table">
            <a:tbl>
              <a:tblPr firstRow="1" bandRow="1">
                <a:tableStyleId>{5C22544A-7EE6-4342-B048-85BDC9FD1C3A}</a:tableStyleId>
              </a:tblPr>
              <a:tblGrid>
                <a:gridCol w="889000">
                  <a:extLst>
                    <a:ext uri="{9D8B030D-6E8A-4147-A177-3AD203B41FA5}">
                      <a16:colId xmlns:a16="http://schemas.microsoft.com/office/drawing/2014/main" val="20000"/>
                    </a:ext>
                  </a:extLst>
                </a:gridCol>
                <a:gridCol w="889000">
                  <a:extLst>
                    <a:ext uri="{9D8B030D-6E8A-4147-A177-3AD203B41FA5}">
                      <a16:colId xmlns:a16="http://schemas.microsoft.com/office/drawing/2014/main" val="20001"/>
                    </a:ext>
                  </a:extLst>
                </a:gridCol>
                <a:gridCol w="889000">
                  <a:extLst>
                    <a:ext uri="{9D8B030D-6E8A-4147-A177-3AD203B41FA5}">
                      <a16:colId xmlns:a16="http://schemas.microsoft.com/office/drawing/2014/main" val="20002"/>
                    </a:ext>
                  </a:extLst>
                </a:gridCol>
              </a:tblGrid>
              <a:tr h="847771">
                <a:tc>
                  <a:txBody>
                    <a:bodyPr/>
                    <a:lstStyle/>
                    <a:p>
                      <a:pPr algn="l"/>
                      <a:endParaRPr lang="en-US" sz="3200" dirty="0">
                        <a:solidFill>
                          <a:schemeClr val="bg2"/>
                        </a:solidFill>
                        <a:latin typeface="+mj-lt"/>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2"/>
                          </a:solidFill>
                          <a:effectLst/>
                          <a:uLnTx/>
                          <a:uFillTx/>
                          <a:latin typeface="+mj-lt"/>
                          <a:ea typeface="+mn-ea"/>
                          <a:cs typeface="+mn-cs"/>
                        </a:rPr>
                        <a:t>A</a:t>
                      </a:r>
                      <a:endParaRPr lang="en-US" sz="2800" dirty="0">
                        <a:solidFill>
                          <a:schemeClr val="bg2"/>
                        </a:solidFill>
                        <a:latin typeface="+mj-lt"/>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l"/>
                      <a:endParaRPr lang="en-US" sz="1800" dirty="0">
                        <a:latin typeface="+mj-lt"/>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0"/>
                  </a:ext>
                </a:extLst>
              </a:tr>
              <a:tr h="847771">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2"/>
                          </a:solidFill>
                          <a:effectLst/>
                          <a:uLnTx/>
                          <a:uFillTx/>
                          <a:latin typeface="+mj-lt"/>
                          <a:ea typeface="+mn-ea"/>
                          <a:cs typeface="+mn-cs"/>
                        </a:rPr>
                        <a:t>B</a:t>
                      </a: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2"/>
                          </a:solidFill>
                          <a:effectLst/>
                          <a:uLnTx/>
                          <a:uFillTx/>
                          <a:latin typeface="+mj-lt"/>
                          <a:ea typeface="+mn-ea"/>
                          <a:cs typeface="+mn-cs"/>
                        </a:rPr>
                        <a:t>C</a:t>
                      </a:r>
                      <a:endParaRPr lang="en-US" sz="3200" dirty="0">
                        <a:solidFill>
                          <a:schemeClr val="bg2"/>
                        </a:solidFill>
                        <a:latin typeface="+mj-lt"/>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808080"/>
                          </a:solidFill>
                          <a:effectLst/>
                          <a:uLnTx/>
                          <a:uFillTx/>
                          <a:latin typeface="+mj-lt"/>
                          <a:ea typeface="+mn-ea"/>
                          <a:cs typeface="+mn-cs"/>
                        </a:rPr>
                        <a:t>D</a:t>
                      </a:r>
                      <a:endParaRPr kumimoji="0" lang="en-US" sz="2800" b="0" i="0" u="none" strike="noStrike" kern="1200" cap="none" spc="0" normalizeH="0" baseline="0" noProof="0" dirty="0">
                        <a:ln>
                          <a:noFill/>
                        </a:ln>
                        <a:solidFill>
                          <a:schemeClr val="tx1"/>
                        </a:solidFill>
                        <a:effectLst/>
                        <a:uLnTx/>
                        <a:uFillTx/>
                        <a:latin typeface="+mj-lt"/>
                        <a:ea typeface="+mn-ea"/>
                        <a:cs typeface="+mn-cs"/>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847771">
                <a:tc>
                  <a:txBody>
                    <a:bodyPr/>
                    <a:lstStyle/>
                    <a:p>
                      <a:pPr algn="l"/>
                      <a:endParaRPr lang="en-US" sz="1800" dirty="0">
                        <a:latin typeface="+mj-lt"/>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8080"/>
                          </a:solidFill>
                          <a:effectLst/>
                          <a:uLnTx/>
                          <a:uFillTx/>
                          <a:latin typeface="+mj-lt"/>
                          <a:ea typeface="+mn-ea"/>
                          <a:cs typeface="+mn-cs"/>
                        </a:rPr>
                        <a:t>E</a:t>
                      </a:r>
                      <a:endParaRPr kumimoji="0" lang="en-US" sz="3200" b="0" i="0" u="none" strike="noStrike" kern="1200" cap="none" spc="0" normalizeH="0" baseline="0" noProof="0" dirty="0">
                        <a:ln>
                          <a:noFill/>
                        </a:ln>
                        <a:solidFill>
                          <a:srgbClr val="808080"/>
                        </a:solidFill>
                        <a:effectLst/>
                        <a:uLnTx/>
                        <a:uFillTx/>
                        <a:latin typeface="+mj-lt"/>
                        <a:ea typeface="+mn-ea"/>
                        <a:cs typeface="+mn-cs"/>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l"/>
                      <a:endParaRPr lang="en-US" sz="1800" dirty="0">
                        <a:latin typeface="+mj-lt"/>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2"/>
                  </a:ext>
                </a:extLst>
              </a:tr>
            </a:tbl>
          </a:graphicData>
        </a:graphic>
      </p:graphicFrame>
      <p:sp>
        <p:nvSpPr>
          <p:cNvPr id="4" name="TextBox 3">
            <a:extLst>
              <a:ext uri="{FF2B5EF4-FFF2-40B4-BE49-F238E27FC236}">
                <a16:creationId xmlns:a16="http://schemas.microsoft.com/office/drawing/2014/main" id="{6B943EC6-D060-E001-8BB4-D2AD79E771A4}"/>
              </a:ext>
            </a:extLst>
          </p:cNvPr>
          <p:cNvSpPr txBox="1"/>
          <p:nvPr/>
        </p:nvSpPr>
        <p:spPr>
          <a:xfrm>
            <a:off x="9144000" y="2878917"/>
            <a:ext cx="914400" cy="461665"/>
          </a:xfrm>
          <a:prstGeom prst="rect">
            <a:avLst/>
          </a:prstGeom>
          <a:noFill/>
        </p:spPr>
        <p:txBody>
          <a:bodyPr wrap="square" rtlCol="0">
            <a:spAutoFit/>
          </a:bodyPr>
          <a:lstStyle/>
          <a:p>
            <a:pPr algn="ctr"/>
            <a:r>
              <a:rPr lang="en-US" sz="2400" dirty="0">
                <a:solidFill>
                  <a:schemeClr val="accent2"/>
                </a:solidFill>
                <a:latin typeface="+mj-lt"/>
                <a:cs typeface="Calibri" panose="020F0502020204030204" pitchFamily="34" charset="0"/>
              </a:rPr>
              <a:t>+8</a:t>
            </a:r>
          </a:p>
        </p:txBody>
      </p:sp>
      <p:sp>
        <p:nvSpPr>
          <p:cNvPr id="10" name="TextBox 9">
            <a:extLst>
              <a:ext uri="{FF2B5EF4-FFF2-40B4-BE49-F238E27FC236}">
                <a16:creationId xmlns:a16="http://schemas.microsoft.com/office/drawing/2014/main" id="{2382F501-9BBA-C67E-B7A6-B25D10040875}"/>
              </a:ext>
            </a:extLst>
          </p:cNvPr>
          <p:cNvSpPr txBox="1"/>
          <p:nvPr/>
        </p:nvSpPr>
        <p:spPr>
          <a:xfrm>
            <a:off x="10017368" y="2878917"/>
            <a:ext cx="914400" cy="461665"/>
          </a:xfrm>
          <a:prstGeom prst="rect">
            <a:avLst/>
          </a:prstGeom>
          <a:noFill/>
        </p:spPr>
        <p:txBody>
          <a:bodyPr wrap="square" rtlCol="0">
            <a:spAutoFit/>
          </a:bodyPr>
          <a:lstStyle/>
          <a:p>
            <a:pPr algn="ctr"/>
            <a:r>
              <a:rPr lang="en-US" sz="2400" dirty="0">
                <a:solidFill>
                  <a:schemeClr val="accent2"/>
                </a:solidFill>
                <a:latin typeface="+mj-lt"/>
                <a:cs typeface="Calibri" panose="020F0502020204030204" pitchFamily="34" charset="0"/>
              </a:rPr>
              <a:t>+4</a:t>
            </a:r>
          </a:p>
        </p:txBody>
      </p:sp>
      <p:sp>
        <p:nvSpPr>
          <p:cNvPr id="11" name="TextBox 10">
            <a:extLst>
              <a:ext uri="{FF2B5EF4-FFF2-40B4-BE49-F238E27FC236}">
                <a16:creationId xmlns:a16="http://schemas.microsoft.com/office/drawing/2014/main" id="{2EE09F6D-F730-25DB-4490-FD776D590DA1}"/>
              </a:ext>
            </a:extLst>
          </p:cNvPr>
          <p:cNvSpPr txBox="1"/>
          <p:nvPr/>
        </p:nvSpPr>
        <p:spPr>
          <a:xfrm>
            <a:off x="10896600" y="2878917"/>
            <a:ext cx="914400" cy="461665"/>
          </a:xfrm>
          <a:prstGeom prst="rect">
            <a:avLst/>
          </a:prstGeom>
          <a:noFill/>
        </p:spPr>
        <p:txBody>
          <a:bodyPr wrap="square" rtlCol="0">
            <a:spAutoFit/>
          </a:bodyPr>
          <a:lstStyle/>
          <a:p>
            <a:pPr algn="ctr"/>
            <a:r>
              <a:rPr lang="en-US" sz="2400" dirty="0">
                <a:solidFill>
                  <a:schemeClr val="accent2"/>
                </a:solidFill>
                <a:latin typeface="+mj-lt"/>
                <a:cs typeface="Calibri" panose="020F0502020204030204" pitchFamily="34" charset="0"/>
              </a:rPr>
              <a:t>+10</a:t>
            </a:r>
          </a:p>
        </p:txBody>
      </p:sp>
      <p:sp>
        <p:nvSpPr>
          <p:cNvPr id="12" name="TextBox 11">
            <a:extLst>
              <a:ext uri="{FF2B5EF4-FFF2-40B4-BE49-F238E27FC236}">
                <a16:creationId xmlns:a16="http://schemas.microsoft.com/office/drawing/2014/main" id="{70EAEABB-E383-7BA7-3570-EFC4159B1C03}"/>
              </a:ext>
            </a:extLst>
          </p:cNvPr>
          <p:cNvSpPr txBox="1"/>
          <p:nvPr/>
        </p:nvSpPr>
        <p:spPr>
          <a:xfrm>
            <a:off x="10058400" y="2040717"/>
            <a:ext cx="914400" cy="461665"/>
          </a:xfrm>
          <a:prstGeom prst="rect">
            <a:avLst/>
          </a:prstGeom>
          <a:noFill/>
        </p:spPr>
        <p:txBody>
          <a:bodyPr wrap="square" rtlCol="0">
            <a:spAutoFit/>
          </a:bodyPr>
          <a:lstStyle/>
          <a:p>
            <a:pPr algn="ctr"/>
            <a:r>
              <a:rPr lang="en-US" sz="2400" dirty="0">
                <a:solidFill>
                  <a:schemeClr val="accent2"/>
                </a:solidFill>
                <a:latin typeface="+mj-lt"/>
                <a:cs typeface="Calibri" panose="020F0502020204030204" pitchFamily="34" charset="0"/>
              </a:rPr>
              <a:t>-10</a:t>
            </a:r>
          </a:p>
        </p:txBody>
      </p:sp>
      <p:sp>
        <p:nvSpPr>
          <p:cNvPr id="13" name="TextBox 12">
            <a:extLst>
              <a:ext uri="{FF2B5EF4-FFF2-40B4-BE49-F238E27FC236}">
                <a16:creationId xmlns:a16="http://schemas.microsoft.com/office/drawing/2014/main" id="{321992DD-96FD-5AE9-0878-29EF98AE01EB}"/>
              </a:ext>
            </a:extLst>
          </p:cNvPr>
          <p:cNvSpPr txBox="1"/>
          <p:nvPr/>
        </p:nvSpPr>
        <p:spPr>
          <a:xfrm>
            <a:off x="10058400" y="3727297"/>
            <a:ext cx="914400" cy="461665"/>
          </a:xfrm>
          <a:prstGeom prst="rect">
            <a:avLst/>
          </a:prstGeom>
          <a:noFill/>
        </p:spPr>
        <p:txBody>
          <a:bodyPr wrap="square" rtlCol="0">
            <a:spAutoFit/>
          </a:bodyPr>
          <a:lstStyle/>
          <a:p>
            <a:pPr algn="ctr"/>
            <a:r>
              <a:rPr lang="en-US" sz="2400" dirty="0">
                <a:solidFill>
                  <a:schemeClr val="accent2"/>
                </a:solidFill>
                <a:latin typeface="+mj-lt"/>
                <a:cs typeface="Calibri" panose="020F0502020204030204" pitchFamily="34" charset="0"/>
              </a:rPr>
              <a:t>-2</a:t>
            </a:r>
          </a:p>
        </p:txBody>
      </p:sp>
      <p:sp>
        <p:nvSpPr>
          <p:cNvPr id="15" name="Rounded Rectangle 14">
            <a:extLst>
              <a:ext uri="{FF2B5EF4-FFF2-40B4-BE49-F238E27FC236}">
                <a16:creationId xmlns:a16="http://schemas.microsoft.com/office/drawing/2014/main" id="{868007C7-0F46-26BB-23F4-6EF2FCDC6514}"/>
              </a:ext>
            </a:extLst>
          </p:cNvPr>
          <p:cNvSpPr/>
          <p:nvPr/>
        </p:nvSpPr>
        <p:spPr>
          <a:xfrm>
            <a:off x="3581400" y="2514600"/>
            <a:ext cx="2286000" cy="1295400"/>
          </a:xfrm>
          <a:prstGeom prst="roundRect">
            <a:avLst>
              <a:gd name="adj" fmla="val 5899"/>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cs typeface="Calibri" panose="020F0502020204030204" pitchFamily="34" charset="0"/>
              </a:rPr>
              <a:t>B, east, C, -1</a:t>
            </a:r>
          </a:p>
          <a:p>
            <a:pPr algn="ctr"/>
            <a:r>
              <a:rPr lang="en-US" sz="2000" dirty="0">
                <a:solidFill>
                  <a:schemeClr val="tx1"/>
                </a:solidFill>
                <a:cs typeface="Calibri" panose="020F0502020204030204" pitchFamily="34" charset="0"/>
              </a:rPr>
              <a:t>C, east, D, -1</a:t>
            </a:r>
          </a:p>
          <a:p>
            <a:pPr algn="ctr"/>
            <a:r>
              <a:rPr lang="en-US" sz="2000" dirty="0">
                <a:solidFill>
                  <a:schemeClr val="tx1"/>
                </a:solidFill>
                <a:cs typeface="Calibri" panose="020F0502020204030204" pitchFamily="34" charset="0"/>
              </a:rPr>
              <a:t>D, exit,  x, +10</a:t>
            </a:r>
          </a:p>
        </p:txBody>
      </p:sp>
      <p:sp>
        <p:nvSpPr>
          <p:cNvPr id="16" name="Rounded Rectangle 15">
            <a:extLst>
              <a:ext uri="{FF2B5EF4-FFF2-40B4-BE49-F238E27FC236}">
                <a16:creationId xmlns:a16="http://schemas.microsoft.com/office/drawing/2014/main" id="{91E54931-6255-1906-24E5-A5E48095D037}"/>
              </a:ext>
            </a:extLst>
          </p:cNvPr>
          <p:cNvSpPr/>
          <p:nvPr/>
        </p:nvSpPr>
        <p:spPr>
          <a:xfrm>
            <a:off x="6172200" y="2514600"/>
            <a:ext cx="2286000" cy="1295400"/>
          </a:xfrm>
          <a:prstGeom prst="roundRect">
            <a:avLst>
              <a:gd name="adj" fmla="val 9488"/>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cs typeface="Calibri" panose="020F0502020204030204" pitchFamily="34" charset="0"/>
              </a:rPr>
              <a:t>B, east, C, -1</a:t>
            </a:r>
          </a:p>
          <a:p>
            <a:pPr algn="ctr"/>
            <a:r>
              <a:rPr lang="en-US" sz="2000" dirty="0">
                <a:solidFill>
                  <a:schemeClr val="tx1"/>
                </a:solidFill>
                <a:cs typeface="Calibri" panose="020F0502020204030204" pitchFamily="34" charset="0"/>
              </a:rPr>
              <a:t>C, east, D, -1</a:t>
            </a:r>
          </a:p>
          <a:p>
            <a:pPr algn="ctr"/>
            <a:r>
              <a:rPr lang="en-US" sz="2000" dirty="0">
                <a:solidFill>
                  <a:schemeClr val="tx1"/>
                </a:solidFill>
                <a:cs typeface="Calibri" panose="020F0502020204030204" pitchFamily="34" charset="0"/>
              </a:rPr>
              <a:t>D, exit,  x, +10</a:t>
            </a:r>
          </a:p>
        </p:txBody>
      </p:sp>
      <p:sp>
        <p:nvSpPr>
          <p:cNvPr id="17" name="Rounded Rectangle 16">
            <a:extLst>
              <a:ext uri="{FF2B5EF4-FFF2-40B4-BE49-F238E27FC236}">
                <a16:creationId xmlns:a16="http://schemas.microsoft.com/office/drawing/2014/main" id="{9AE7624D-E581-6DA1-072D-D2F80BFE8774}"/>
              </a:ext>
            </a:extLst>
          </p:cNvPr>
          <p:cNvSpPr/>
          <p:nvPr/>
        </p:nvSpPr>
        <p:spPr>
          <a:xfrm>
            <a:off x="3581400" y="4648200"/>
            <a:ext cx="2286000" cy="1295400"/>
          </a:xfrm>
          <a:prstGeom prst="roundRect">
            <a:avLst>
              <a:gd name="adj" fmla="val 9488"/>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cs typeface="Calibri" panose="020F0502020204030204" pitchFamily="34" charset="0"/>
              </a:rPr>
              <a:t>E, north, C, -1</a:t>
            </a:r>
          </a:p>
          <a:p>
            <a:pPr algn="ctr"/>
            <a:r>
              <a:rPr lang="en-US" sz="2000" dirty="0">
                <a:solidFill>
                  <a:schemeClr val="tx1"/>
                </a:solidFill>
                <a:cs typeface="Calibri" panose="020F0502020204030204" pitchFamily="34" charset="0"/>
              </a:rPr>
              <a:t>C, east,   D, -1</a:t>
            </a:r>
          </a:p>
          <a:p>
            <a:pPr algn="ctr"/>
            <a:r>
              <a:rPr lang="en-US" sz="2000" dirty="0">
                <a:solidFill>
                  <a:schemeClr val="tx1"/>
                </a:solidFill>
                <a:cs typeface="Calibri" panose="020F0502020204030204" pitchFamily="34" charset="0"/>
              </a:rPr>
              <a:t>D, exit,    x, +10</a:t>
            </a:r>
          </a:p>
        </p:txBody>
      </p:sp>
      <p:sp>
        <p:nvSpPr>
          <p:cNvPr id="18" name="Rounded Rectangle 17">
            <a:extLst>
              <a:ext uri="{FF2B5EF4-FFF2-40B4-BE49-F238E27FC236}">
                <a16:creationId xmlns:a16="http://schemas.microsoft.com/office/drawing/2014/main" id="{71E2460E-2D23-5AA5-B335-245F62DC8004}"/>
              </a:ext>
            </a:extLst>
          </p:cNvPr>
          <p:cNvSpPr/>
          <p:nvPr/>
        </p:nvSpPr>
        <p:spPr>
          <a:xfrm>
            <a:off x="6172200" y="4648200"/>
            <a:ext cx="2286000" cy="1295400"/>
          </a:xfrm>
          <a:prstGeom prst="roundRect">
            <a:avLst>
              <a:gd name="adj" fmla="val 8292"/>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cs typeface="Calibri" panose="020F0502020204030204" pitchFamily="34" charset="0"/>
              </a:rPr>
              <a:t>E, north, C, -1</a:t>
            </a:r>
          </a:p>
          <a:p>
            <a:pPr algn="ctr"/>
            <a:r>
              <a:rPr lang="en-US" sz="2000" dirty="0">
                <a:solidFill>
                  <a:schemeClr val="tx1"/>
                </a:solidFill>
                <a:cs typeface="Calibri" panose="020F0502020204030204" pitchFamily="34" charset="0"/>
              </a:rPr>
              <a:t>C, east,   A, -1</a:t>
            </a:r>
          </a:p>
          <a:p>
            <a:pPr algn="ctr"/>
            <a:r>
              <a:rPr lang="en-US" sz="2000" dirty="0">
                <a:solidFill>
                  <a:schemeClr val="tx1"/>
                </a:solidFill>
                <a:cs typeface="Calibri" panose="020F0502020204030204" pitchFamily="34" charset="0"/>
              </a:rPr>
              <a:t>A, exit,    x, -10</a:t>
            </a:r>
          </a:p>
        </p:txBody>
      </p:sp>
    </p:spTree>
    <p:extLst>
      <p:ext uri="{BB962C8B-B14F-4D97-AF65-F5344CB8AC3E}">
        <p14:creationId xmlns:p14="http://schemas.microsoft.com/office/powerpoint/2010/main" val="1617387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6" grpId="0"/>
      <p:bldP spid="7" grpId="0"/>
      <p:bldP spid="4" grpId="0"/>
      <p:bldP spid="10" grpId="0"/>
      <p:bldP spid="11" grpId="0"/>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cs typeface="Calibri" panose="020F0502020204030204" pitchFamily="34" charset="0"/>
              </a:rPr>
              <a:t>Direct Evaluation Example (2)</a:t>
            </a:r>
          </a:p>
        </p:txBody>
      </p:sp>
      <p:sp>
        <p:nvSpPr>
          <p:cNvPr id="49" name="Date Placeholder 3">
            <a:extLst>
              <a:ext uri="{FF2B5EF4-FFF2-40B4-BE49-F238E27FC236}">
                <a16:creationId xmlns:a16="http://schemas.microsoft.com/office/drawing/2014/main" id="{2975AABA-C160-604B-286F-9F18629BDE28}"/>
              </a:ext>
            </a:extLst>
          </p:cNvPr>
          <p:cNvSpPr>
            <a:spLocks noGrp="1"/>
          </p:cNvSpPr>
          <p:nvPr>
            <p:ph type="dt" sz="half" idx="2"/>
          </p:nvPr>
        </p:nvSpPr>
        <p:spPr/>
        <p:txBody>
          <a:bodyPr/>
          <a:lstStyle/>
          <a:p>
            <a:r>
              <a:rPr lang="en-US" dirty="0"/>
              <a:t>CSE 473</a:t>
            </a:r>
          </a:p>
        </p:txBody>
      </p:sp>
      <p:graphicFrame>
        <p:nvGraphicFramePr>
          <p:cNvPr id="56" name="Table 55"/>
          <p:cNvGraphicFramePr>
            <a:graphicFrameLocks noGrp="1"/>
          </p:cNvGraphicFramePr>
          <p:nvPr>
            <p:extLst>
              <p:ext uri="{D42A27DB-BD31-4B8C-83A1-F6EECF244321}">
                <p14:modId xmlns:p14="http://schemas.microsoft.com/office/powerpoint/2010/main" val="902596920"/>
              </p:ext>
            </p:extLst>
          </p:nvPr>
        </p:nvGraphicFramePr>
        <p:xfrm>
          <a:off x="9067800" y="2040717"/>
          <a:ext cx="2667000" cy="2543313"/>
        </p:xfrm>
        <a:graphic>
          <a:graphicData uri="http://schemas.openxmlformats.org/drawingml/2006/table">
            <a:tbl>
              <a:tblPr firstRow="1" bandRow="1">
                <a:tableStyleId>{5C22544A-7EE6-4342-B048-85BDC9FD1C3A}</a:tableStyleId>
              </a:tblPr>
              <a:tblGrid>
                <a:gridCol w="889000">
                  <a:extLst>
                    <a:ext uri="{9D8B030D-6E8A-4147-A177-3AD203B41FA5}">
                      <a16:colId xmlns:a16="http://schemas.microsoft.com/office/drawing/2014/main" val="20000"/>
                    </a:ext>
                  </a:extLst>
                </a:gridCol>
                <a:gridCol w="889000">
                  <a:extLst>
                    <a:ext uri="{9D8B030D-6E8A-4147-A177-3AD203B41FA5}">
                      <a16:colId xmlns:a16="http://schemas.microsoft.com/office/drawing/2014/main" val="20001"/>
                    </a:ext>
                  </a:extLst>
                </a:gridCol>
                <a:gridCol w="889000">
                  <a:extLst>
                    <a:ext uri="{9D8B030D-6E8A-4147-A177-3AD203B41FA5}">
                      <a16:colId xmlns:a16="http://schemas.microsoft.com/office/drawing/2014/main" val="20002"/>
                    </a:ext>
                  </a:extLst>
                </a:gridCol>
              </a:tblGrid>
              <a:tr h="847771">
                <a:tc>
                  <a:txBody>
                    <a:bodyPr/>
                    <a:lstStyle/>
                    <a:p>
                      <a:pPr algn="l"/>
                      <a:endParaRPr lang="en-US" sz="3200" dirty="0">
                        <a:solidFill>
                          <a:schemeClr val="bg2"/>
                        </a:solidFill>
                        <a:latin typeface="+mj-lt"/>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2"/>
                          </a:solidFill>
                          <a:effectLst/>
                          <a:uLnTx/>
                          <a:uFillTx/>
                          <a:latin typeface="+mj-lt"/>
                          <a:ea typeface="+mn-ea"/>
                          <a:cs typeface="+mn-cs"/>
                        </a:rPr>
                        <a:t>A</a:t>
                      </a:r>
                      <a:endParaRPr lang="en-US" sz="2800" dirty="0">
                        <a:solidFill>
                          <a:schemeClr val="bg2"/>
                        </a:solidFill>
                        <a:latin typeface="+mj-lt"/>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l"/>
                      <a:endParaRPr lang="en-US" sz="1800" dirty="0">
                        <a:latin typeface="+mj-lt"/>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0"/>
                  </a:ext>
                </a:extLst>
              </a:tr>
              <a:tr h="847771">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2"/>
                          </a:solidFill>
                          <a:effectLst/>
                          <a:uLnTx/>
                          <a:uFillTx/>
                          <a:latin typeface="+mj-lt"/>
                          <a:ea typeface="+mn-ea"/>
                          <a:cs typeface="+mn-cs"/>
                        </a:rPr>
                        <a:t>B</a:t>
                      </a: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2"/>
                          </a:solidFill>
                          <a:effectLst/>
                          <a:uLnTx/>
                          <a:uFillTx/>
                          <a:latin typeface="+mj-lt"/>
                          <a:ea typeface="+mn-ea"/>
                          <a:cs typeface="+mn-cs"/>
                        </a:rPr>
                        <a:t>C</a:t>
                      </a:r>
                      <a:endParaRPr lang="en-US" sz="3200" dirty="0">
                        <a:solidFill>
                          <a:schemeClr val="bg2"/>
                        </a:solidFill>
                        <a:latin typeface="+mj-lt"/>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808080"/>
                          </a:solidFill>
                          <a:effectLst/>
                          <a:uLnTx/>
                          <a:uFillTx/>
                          <a:latin typeface="+mj-lt"/>
                          <a:ea typeface="+mn-ea"/>
                          <a:cs typeface="+mn-cs"/>
                        </a:rPr>
                        <a:t>D</a:t>
                      </a:r>
                      <a:endParaRPr kumimoji="0" lang="en-US" sz="2800" b="0" i="0" u="none" strike="noStrike" kern="1200" cap="none" spc="0" normalizeH="0" baseline="0" noProof="0" dirty="0">
                        <a:ln>
                          <a:noFill/>
                        </a:ln>
                        <a:solidFill>
                          <a:schemeClr val="tx1"/>
                        </a:solidFill>
                        <a:effectLst/>
                        <a:uLnTx/>
                        <a:uFillTx/>
                        <a:latin typeface="+mj-lt"/>
                        <a:ea typeface="+mn-ea"/>
                        <a:cs typeface="+mn-cs"/>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847771">
                <a:tc>
                  <a:txBody>
                    <a:bodyPr/>
                    <a:lstStyle/>
                    <a:p>
                      <a:pPr algn="l"/>
                      <a:endParaRPr lang="en-US" sz="1800" dirty="0">
                        <a:latin typeface="+mj-lt"/>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8080"/>
                          </a:solidFill>
                          <a:effectLst/>
                          <a:uLnTx/>
                          <a:uFillTx/>
                          <a:latin typeface="+mj-lt"/>
                          <a:ea typeface="+mn-ea"/>
                          <a:cs typeface="+mn-cs"/>
                        </a:rPr>
                        <a:t>E</a:t>
                      </a:r>
                      <a:endParaRPr kumimoji="0" lang="en-US" sz="3200" b="0" i="0" u="none" strike="noStrike" kern="1200" cap="none" spc="0" normalizeH="0" baseline="0" noProof="0" dirty="0">
                        <a:ln>
                          <a:noFill/>
                        </a:ln>
                        <a:solidFill>
                          <a:srgbClr val="808080"/>
                        </a:solidFill>
                        <a:effectLst/>
                        <a:uLnTx/>
                        <a:uFillTx/>
                        <a:latin typeface="+mj-lt"/>
                        <a:ea typeface="+mn-ea"/>
                        <a:cs typeface="+mn-cs"/>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l"/>
                      <a:endParaRPr lang="en-US" sz="1800" dirty="0">
                        <a:latin typeface="+mj-lt"/>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2"/>
                  </a:ext>
                </a:extLst>
              </a:tr>
            </a:tbl>
          </a:graphicData>
        </a:graphic>
      </p:graphicFrame>
      <p:sp>
        <p:nvSpPr>
          <p:cNvPr id="57" name="TextBox 56"/>
          <p:cNvSpPr txBox="1"/>
          <p:nvPr/>
        </p:nvSpPr>
        <p:spPr>
          <a:xfrm>
            <a:off x="9144000" y="2878917"/>
            <a:ext cx="914400" cy="461665"/>
          </a:xfrm>
          <a:prstGeom prst="rect">
            <a:avLst/>
          </a:prstGeom>
          <a:noFill/>
        </p:spPr>
        <p:txBody>
          <a:bodyPr wrap="square" rtlCol="0">
            <a:spAutoFit/>
          </a:bodyPr>
          <a:lstStyle/>
          <a:p>
            <a:pPr algn="ctr"/>
            <a:r>
              <a:rPr lang="en-US" sz="2400" dirty="0">
                <a:solidFill>
                  <a:schemeClr val="accent2"/>
                </a:solidFill>
                <a:latin typeface="+mj-lt"/>
                <a:cs typeface="Calibri" panose="020F0502020204030204" pitchFamily="34" charset="0"/>
              </a:rPr>
              <a:t>+8</a:t>
            </a:r>
          </a:p>
        </p:txBody>
      </p:sp>
      <p:sp>
        <p:nvSpPr>
          <p:cNvPr id="58" name="TextBox 57"/>
          <p:cNvSpPr txBox="1"/>
          <p:nvPr/>
        </p:nvSpPr>
        <p:spPr>
          <a:xfrm>
            <a:off x="10017368" y="2878917"/>
            <a:ext cx="914400" cy="461665"/>
          </a:xfrm>
          <a:prstGeom prst="rect">
            <a:avLst/>
          </a:prstGeom>
          <a:noFill/>
        </p:spPr>
        <p:txBody>
          <a:bodyPr wrap="square" rtlCol="0">
            <a:spAutoFit/>
          </a:bodyPr>
          <a:lstStyle/>
          <a:p>
            <a:pPr algn="ctr"/>
            <a:r>
              <a:rPr lang="en-US" sz="2400" dirty="0">
                <a:solidFill>
                  <a:schemeClr val="accent2"/>
                </a:solidFill>
                <a:latin typeface="+mj-lt"/>
                <a:cs typeface="Calibri" panose="020F0502020204030204" pitchFamily="34" charset="0"/>
              </a:rPr>
              <a:t>+4</a:t>
            </a:r>
          </a:p>
        </p:txBody>
      </p:sp>
      <p:sp>
        <p:nvSpPr>
          <p:cNvPr id="59" name="TextBox 58"/>
          <p:cNvSpPr txBox="1"/>
          <p:nvPr/>
        </p:nvSpPr>
        <p:spPr>
          <a:xfrm>
            <a:off x="10896600" y="2878917"/>
            <a:ext cx="914400" cy="461665"/>
          </a:xfrm>
          <a:prstGeom prst="rect">
            <a:avLst/>
          </a:prstGeom>
          <a:noFill/>
        </p:spPr>
        <p:txBody>
          <a:bodyPr wrap="square" rtlCol="0">
            <a:spAutoFit/>
          </a:bodyPr>
          <a:lstStyle/>
          <a:p>
            <a:pPr algn="ctr"/>
            <a:r>
              <a:rPr lang="en-US" sz="2400" dirty="0">
                <a:solidFill>
                  <a:schemeClr val="accent2"/>
                </a:solidFill>
                <a:latin typeface="+mj-lt"/>
                <a:cs typeface="Calibri" panose="020F0502020204030204" pitchFamily="34" charset="0"/>
              </a:rPr>
              <a:t>+10</a:t>
            </a:r>
          </a:p>
        </p:txBody>
      </p:sp>
      <p:sp>
        <p:nvSpPr>
          <p:cNvPr id="60" name="TextBox 59"/>
          <p:cNvSpPr txBox="1"/>
          <p:nvPr/>
        </p:nvSpPr>
        <p:spPr>
          <a:xfrm>
            <a:off x="10058400" y="2040717"/>
            <a:ext cx="914400" cy="461665"/>
          </a:xfrm>
          <a:prstGeom prst="rect">
            <a:avLst/>
          </a:prstGeom>
          <a:noFill/>
        </p:spPr>
        <p:txBody>
          <a:bodyPr wrap="square" rtlCol="0">
            <a:spAutoFit/>
          </a:bodyPr>
          <a:lstStyle/>
          <a:p>
            <a:pPr algn="ctr"/>
            <a:r>
              <a:rPr lang="en-US" sz="2400" dirty="0">
                <a:solidFill>
                  <a:schemeClr val="accent2"/>
                </a:solidFill>
                <a:latin typeface="+mj-lt"/>
                <a:cs typeface="Calibri" panose="020F0502020204030204" pitchFamily="34" charset="0"/>
              </a:rPr>
              <a:t>-10</a:t>
            </a:r>
          </a:p>
        </p:txBody>
      </p:sp>
      <p:sp>
        <p:nvSpPr>
          <p:cNvPr id="61" name="TextBox 60"/>
          <p:cNvSpPr txBox="1"/>
          <p:nvPr/>
        </p:nvSpPr>
        <p:spPr>
          <a:xfrm>
            <a:off x="10058400" y="3727297"/>
            <a:ext cx="914400" cy="461665"/>
          </a:xfrm>
          <a:prstGeom prst="rect">
            <a:avLst/>
          </a:prstGeom>
          <a:noFill/>
        </p:spPr>
        <p:txBody>
          <a:bodyPr wrap="square" rtlCol="0">
            <a:spAutoFit/>
          </a:bodyPr>
          <a:lstStyle/>
          <a:p>
            <a:pPr algn="ctr"/>
            <a:r>
              <a:rPr lang="en-US" sz="2400" dirty="0">
                <a:solidFill>
                  <a:schemeClr val="accent2"/>
                </a:solidFill>
                <a:latin typeface="+mj-lt"/>
                <a:cs typeface="Calibri" panose="020F0502020204030204" pitchFamily="34" charset="0"/>
              </a:rPr>
              <a:t>-2</a:t>
            </a:r>
          </a:p>
        </p:txBody>
      </p:sp>
      <p:sp>
        <p:nvSpPr>
          <p:cNvPr id="39" name="TextBox 38">
            <a:extLst>
              <a:ext uri="{FF2B5EF4-FFF2-40B4-BE49-F238E27FC236}">
                <a16:creationId xmlns:a16="http://schemas.microsoft.com/office/drawing/2014/main" id="{9C85D87F-8C69-484F-9AD1-375124473FC8}"/>
              </a:ext>
            </a:extLst>
          </p:cNvPr>
          <p:cNvSpPr txBox="1"/>
          <p:nvPr/>
        </p:nvSpPr>
        <p:spPr>
          <a:xfrm>
            <a:off x="8898782" y="4783190"/>
            <a:ext cx="3005035" cy="1815882"/>
          </a:xfrm>
          <a:prstGeom prst="rect">
            <a:avLst/>
          </a:prstGeom>
          <a:noFill/>
        </p:spPr>
        <p:txBody>
          <a:bodyPr wrap="square" rtlCol="0">
            <a:spAutoFit/>
          </a:bodyPr>
          <a:lstStyle/>
          <a:p>
            <a:r>
              <a:rPr lang="en-US" sz="1600" dirty="0">
                <a:sym typeface="Symbol" pitchFamily="18" charset="2"/>
              </a:rPr>
              <a:t>U</a:t>
            </a:r>
            <a:r>
              <a:rPr lang="en-US" sz="1600" baseline="30000" dirty="0">
                <a:sym typeface="Symbol" pitchFamily="18" charset="2"/>
              </a:rPr>
              <a:t></a:t>
            </a:r>
            <a:r>
              <a:rPr lang="en-US" sz="1600" dirty="0">
                <a:sym typeface="Symbol" pitchFamily="18" charset="2"/>
              </a:rPr>
              <a:t>(D) = 3/3 * 10 = 10</a:t>
            </a:r>
          </a:p>
          <a:p>
            <a:r>
              <a:rPr lang="en-US" sz="1600" dirty="0">
                <a:sym typeface="Symbol" pitchFamily="18" charset="2"/>
              </a:rPr>
              <a:t>U</a:t>
            </a:r>
            <a:r>
              <a:rPr lang="en-US" sz="1600" baseline="30000" dirty="0">
                <a:sym typeface="Symbol" pitchFamily="18" charset="2"/>
              </a:rPr>
              <a:t></a:t>
            </a:r>
            <a:r>
              <a:rPr lang="en-US" sz="1600" dirty="0">
                <a:sym typeface="Symbol" pitchFamily="18" charset="2"/>
              </a:rPr>
              <a:t>(A) = 1/1 * -10 = -10</a:t>
            </a:r>
          </a:p>
          <a:p>
            <a:r>
              <a:rPr lang="en-US" sz="1600" dirty="0">
                <a:sym typeface="Symbol" pitchFamily="18" charset="2"/>
              </a:rPr>
              <a:t>U</a:t>
            </a:r>
            <a:r>
              <a:rPr lang="en-US" sz="1600" baseline="30000" dirty="0">
                <a:sym typeface="Symbol" pitchFamily="18" charset="2"/>
              </a:rPr>
              <a:t></a:t>
            </a:r>
            <a:r>
              <a:rPr lang="en-US" sz="1600" dirty="0">
                <a:sym typeface="Symbol" pitchFamily="18" charset="2"/>
              </a:rPr>
              <a:t>(B) = 2/2 * (-1 + -1 + 10) = 8</a:t>
            </a:r>
          </a:p>
          <a:p>
            <a:r>
              <a:rPr lang="en-US" sz="1600" dirty="0">
                <a:sym typeface="Symbol" pitchFamily="18" charset="2"/>
              </a:rPr>
              <a:t>U</a:t>
            </a:r>
            <a:r>
              <a:rPr lang="en-US" sz="1600" baseline="30000" dirty="0">
                <a:sym typeface="Symbol" pitchFamily="18" charset="2"/>
              </a:rPr>
              <a:t></a:t>
            </a:r>
            <a:r>
              <a:rPr lang="en-US" sz="1600" dirty="0">
                <a:sym typeface="Symbol" pitchFamily="18" charset="2"/>
              </a:rPr>
              <a:t>(C) = 3/4 * (-1 + 10) +</a:t>
            </a:r>
          </a:p>
          <a:p>
            <a:r>
              <a:rPr lang="en-US" sz="1600" dirty="0">
                <a:sym typeface="Symbol" pitchFamily="18" charset="2"/>
              </a:rPr>
              <a:t>            1/4 (-1 + - 10) = 4</a:t>
            </a:r>
          </a:p>
          <a:p>
            <a:r>
              <a:rPr lang="en-US" sz="1600" dirty="0">
                <a:sym typeface="Symbol" pitchFamily="18" charset="2"/>
              </a:rPr>
              <a:t>U</a:t>
            </a:r>
            <a:r>
              <a:rPr lang="en-US" sz="1600" baseline="30000" dirty="0">
                <a:sym typeface="Symbol" pitchFamily="18" charset="2"/>
              </a:rPr>
              <a:t></a:t>
            </a:r>
            <a:r>
              <a:rPr lang="en-US" sz="1600" dirty="0">
                <a:sym typeface="Symbol" pitchFamily="18" charset="2"/>
              </a:rPr>
              <a:t>(E) = 1/2 * (-1 + -1 + 10) +</a:t>
            </a:r>
          </a:p>
          <a:p>
            <a:r>
              <a:rPr lang="en-US" sz="1600" dirty="0">
                <a:sym typeface="Symbol" pitchFamily="18" charset="2"/>
              </a:rPr>
              <a:t>             1/2 (-1 + -1 + - 10) = -2</a:t>
            </a:r>
          </a:p>
        </p:txBody>
      </p:sp>
      <p:sp>
        <p:nvSpPr>
          <p:cNvPr id="3" name="TextBox 2">
            <a:extLst>
              <a:ext uri="{FF2B5EF4-FFF2-40B4-BE49-F238E27FC236}">
                <a16:creationId xmlns:a16="http://schemas.microsoft.com/office/drawing/2014/main" id="{560E257B-A462-70E2-D3FB-6C681D946E57}"/>
              </a:ext>
            </a:extLst>
          </p:cNvPr>
          <p:cNvSpPr txBox="1"/>
          <p:nvPr/>
        </p:nvSpPr>
        <p:spPr>
          <a:xfrm>
            <a:off x="609600" y="1649188"/>
            <a:ext cx="2209800" cy="461665"/>
          </a:xfrm>
          <a:prstGeom prst="rect">
            <a:avLst/>
          </a:prstGeom>
          <a:noFill/>
        </p:spPr>
        <p:txBody>
          <a:bodyPr wrap="square" rtlCol="0">
            <a:spAutoFit/>
          </a:bodyPr>
          <a:lstStyle/>
          <a:p>
            <a:pPr algn="ctr"/>
            <a:r>
              <a:rPr lang="en-US" sz="2400" b="1" dirty="0">
                <a:solidFill>
                  <a:schemeClr val="accent1"/>
                </a:solidFill>
                <a:latin typeface="+mj-lt"/>
                <a:cs typeface="Calibri" panose="020F0502020204030204" pitchFamily="34" charset="0"/>
              </a:rPr>
              <a:t>Input Policy </a:t>
            </a:r>
            <a:r>
              <a:rPr lang="en-US" sz="2400" b="1" dirty="0">
                <a:solidFill>
                  <a:schemeClr val="accent1"/>
                </a:solidFill>
                <a:latin typeface="+mj-lt"/>
                <a:cs typeface="Calibri" panose="020F0502020204030204" pitchFamily="34" charset="0"/>
                <a:sym typeface="Symbol" pitchFamily="18" charset="2"/>
              </a:rPr>
              <a:t></a:t>
            </a:r>
            <a:r>
              <a:rPr lang="en-US" sz="2400" b="1" dirty="0">
                <a:solidFill>
                  <a:schemeClr val="accent1"/>
                </a:solidFill>
                <a:latin typeface="+mj-lt"/>
                <a:cs typeface="Calibri" panose="020F0502020204030204" pitchFamily="34" charset="0"/>
              </a:rPr>
              <a:t> </a:t>
            </a:r>
          </a:p>
        </p:txBody>
      </p:sp>
      <p:sp>
        <p:nvSpPr>
          <p:cNvPr id="5" name="TextBox 4">
            <a:extLst>
              <a:ext uri="{FF2B5EF4-FFF2-40B4-BE49-F238E27FC236}">
                <a16:creationId xmlns:a16="http://schemas.microsoft.com/office/drawing/2014/main" id="{0AFF2C57-8273-71E4-64F3-833DAE6A9563}"/>
              </a:ext>
            </a:extLst>
          </p:cNvPr>
          <p:cNvSpPr txBox="1"/>
          <p:nvPr/>
        </p:nvSpPr>
        <p:spPr>
          <a:xfrm>
            <a:off x="3795344" y="1371600"/>
            <a:ext cx="4495800" cy="461665"/>
          </a:xfrm>
          <a:prstGeom prst="rect">
            <a:avLst/>
          </a:prstGeom>
          <a:noFill/>
        </p:spPr>
        <p:txBody>
          <a:bodyPr wrap="square" rtlCol="0">
            <a:spAutoFit/>
          </a:bodyPr>
          <a:lstStyle/>
          <a:p>
            <a:pPr algn="ctr"/>
            <a:r>
              <a:rPr lang="en-US" sz="2400" b="1" dirty="0">
                <a:solidFill>
                  <a:schemeClr val="accent3"/>
                </a:solidFill>
                <a:latin typeface="+mj-lt"/>
                <a:cs typeface="Calibri" panose="020F0502020204030204" pitchFamily="34" charset="0"/>
              </a:rPr>
              <a:t>Observed Episodes (Training)</a:t>
            </a:r>
          </a:p>
        </p:txBody>
      </p:sp>
      <p:sp>
        <p:nvSpPr>
          <p:cNvPr id="6" name="TextBox 5">
            <a:extLst>
              <a:ext uri="{FF2B5EF4-FFF2-40B4-BE49-F238E27FC236}">
                <a16:creationId xmlns:a16="http://schemas.microsoft.com/office/drawing/2014/main" id="{AA416ACC-A8E4-217C-6E72-CDDF5B09EE42}"/>
              </a:ext>
            </a:extLst>
          </p:cNvPr>
          <p:cNvSpPr txBox="1"/>
          <p:nvPr/>
        </p:nvSpPr>
        <p:spPr>
          <a:xfrm>
            <a:off x="8991600" y="1371600"/>
            <a:ext cx="2743200" cy="461665"/>
          </a:xfrm>
          <a:prstGeom prst="rect">
            <a:avLst/>
          </a:prstGeom>
          <a:noFill/>
        </p:spPr>
        <p:txBody>
          <a:bodyPr wrap="square" rtlCol="0">
            <a:spAutoFit/>
          </a:bodyPr>
          <a:lstStyle/>
          <a:p>
            <a:pPr algn="ctr"/>
            <a:r>
              <a:rPr lang="en-US" sz="2400" b="1" dirty="0">
                <a:solidFill>
                  <a:schemeClr val="accent4"/>
                </a:solidFill>
                <a:latin typeface="+mj-lt"/>
                <a:cs typeface="Calibri" panose="020F0502020204030204" pitchFamily="34" charset="0"/>
              </a:rPr>
              <a:t>Output Values</a:t>
            </a:r>
          </a:p>
        </p:txBody>
      </p:sp>
      <p:sp>
        <p:nvSpPr>
          <p:cNvPr id="8" name="Text Box 13">
            <a:extLst>
              <a:ext uri="{FF2B5EF4-FFF2-40B4-BE49-F238E27FC236}">
                <a16:creationId xmlns:a16="http://schemas.microsoft.com/office/drawing/2014/main" id="{4624B6A2-6D5F-9580-A33A-4FCE205934C8}"/>
              </a:ext>
            </a:extLst>
          </p:cNvPr>
          <p:cNvSpPr txBox="1">
            <a:spLocks noChangeArrowheads="1"/>
          </p:cNvSpPr>
          <p:nvPr/>
        </p:nvSpPr>
        <p:spPr bwMode="auto">
          <a:xfrm>
            <a:off x="457200" y="5421868"/>
            <a:ext cx="2438400" cy="400110"/>
          </a:xfrm>
          <a:prstGeom prst="rect">
            <a:avLst/>
          </a:prstGeom>
          <a:noFill/>
          <a:ln w="9525">
            <a:noFill/>
            <a:miter lim="800000"/>
            <a:headEnd/>
            <a:tailEnd/>
          </a:ln>
        </p:spPr>
        <p:txBody>
          <a:bodyPr wrap="square">
            <a:spAutoFit/>
          </a:bodyPr>
          <a:lstStyle/>
          <a:p>
            <a:pPr algn="ctr">
              <a:spcBef>
                <a:spcPct val="50000"/>
              </a:spcBef>
            </a:pPr>
            <a:r>
              <a:rPr lang="en-US" sz="2000" i="1" dirty="0">
                <a:cs typeface="Calibri" panose="020F0502020204030204" pitchFamily="34" charset="0"/>
                <a:sym typeface="Symbol" pitchFamily="18" charset="2"/>
              </a:rPr>
              <a:t>Assume: </a:t>
            </a:r>
            <a:r>
              <a:rPr lang="en-US" sz="2000" dirty="0">
                <a:cs typeface="Calibri" panose="020F0502020204030204" pitchFamily="34" charset="0"/>
                <a:sym typeface="Symbol" pitchFamily="18" charset="2"/>
              </a:rPr>
              <a:t> = 1</a:t>
            </a:r>
            <a:endParaRPr lang="en-US" sz="2000" dirty="0">
              <a:cs typeface="Calibri" panose="020F0502020204030204" pitchFamily="34" charset="0"/>
            </a:endParaRPr>
          </a:p>
        </p:txBody>
      </p:sp>
      <p:graphicFrame>
        <p:nvGraphicFramePr>
          <p:cNvPr id="9" name="Table 8">
            <a:extLst>
              <a:ext uri="{FF2B5EF4-FFF2-40B4-BE49-F238E27FC236}">
                <a16:creationId xmlns:a16="http://schemas.microsoft.com/office/drawing/2014/main" id="{81747ACA-76B2-5BBC-583C-A085F4978540}"/>
              </a:ext>
            </a:extLst>
          </p:cNvPr>
          <p:cNvGraphicFramePr>
            <a:graphicFrameLocks noGrp="1"/>
          </p:cNvGraphicFramePr>
          <p:nvPr>
            <p:extLst>
              <p:ext uri="{D42A27DB-BD31-4B8C-83A1-F6EECF244321}">
                <p14:modId xmlns:p14="http://schemas.microsoft.com/office/powerpoint/2010/main" val="443845011"/>
              </p:ext>
            </p:extLst>
          </p:nvPr>
        </p:nvGraphicFramePr>
        <p:xfrm>
          <a:off x="381000" y="2514600"/>
          <a:ext cx="2667000" cy="2543313"/>
        </p:xfrm>
        <a:graphic>
          <a:graphicData uri="http://schemas.openxmlformats.org/drawingml/2006/table">
            <a:tbl>
              <a:tblPr firstRow="1" bandRow="1">
                <a:tableStyleId>{5C22544A-7EE6-4342-B048-85BDC9FD1C3A}</a:tableStyleId>
              </a:tblPr>
              <a:tblGrid>
                <a:gridCol w="889000">
                  <a:extLst>
                    <a:ext uri="{9D8B030D-6E8A-4147-A177-3AD203B41FA5}">
                      <a16:colId xmlns:a16="http://schemas.microsoft.com/office/drawing/2014/main" val="20000"/>
                    </a:ext>
                  </a:extLst>
                </a:gridCol>
                <a:gridCol w="889000">
                  <a:extLst>
                    <a:ext uri="{9D8B030D-6E8A-4147-A177-3AD203B41FA5}">
                      <a16:colId xmlns:a16="http://schemas.microsoft.com/office/drawing/2014/main" val="20001"/>
                    </a:ext>
                  </a:extLst>
                </a:gridCol>
                <a:gridCol w="889000">
                  <a:extLst>
                    <a:ext uri="{9D8B030D-6E8A-4147-A177-3AD203B41FA5}">
                      <a16:colId xmlns:a16="http://schemas.microsoft.com/office/drawing/2014/main" val="20002"/>
                    </a:ext>
                  </a:extLst>
                </a:gridCol>
              </a:tblGrid>
              <a:tr h="847771">
                <a:tc>
                  <a:txBody>
                    <a:bodyPr/>
                    <a:lstStyle/>
                    <a:p>
                      <a:pPr algn="ctr"/>
                      <a:endParaRPr lang="en-US" sz="3200" dirty="0">
                        <a:solidFill>
                          <a:schemeClr val="bg2"/>
                        </a:solidFill>
                        <a:latin typeface="+mj-lt"/>
                      </a:endParaRPr>
                    </a:p>
                  </a:txBody>
                  <a:tcPr marL="83489" marR="83489" marT="41745" marB="4174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2"/>
                          </a:solidFill>
                          <a:effectLst/>
                          <a:uLnTx/>
                          <a:uFillTx/>
                          <a:latin typeface="+mj-lt"/>
                          <a:ea typeface="+mn-ea"/>
                          <a:cs typeface="+mn-cs"/>
                        </a:rPr>
                        <a:t>A</a:t>
                      </a:r>
                      <a:endParaRPr lang="en-US" sz="2800" dirty="0">
                        <a:solidFill>
                          <a:schemeClr val="bg2"/>
                        </a:solidFill>
                        <a:latin typeface="+mj-lt"/>
                      </a:endParaRPr>
                    </a:p>
                  </a:txBody>
                  <a:tcPr marL="83489" marR="83489" marT="41745" marB="4174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800" dirty="0">
                        <a:latin typeface="+mj-lt"/>
                      </a:endParaRPr>
                    </a:p>
                  </a:txBody>
                  <a:tcPr marL="83489" marR="83489" marT="41745" marB="41745">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0"/>
                  </a:ext>
                </a:extLst>
              </a:tr>
              <a:tr h="847771">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2"/>
                          </a:solidFill>
                          <a:effectLst/>
                          <a:uLnTx/>
                          <a:uFillTx/>
                          <a:latin typeface="+mj-lt"/>
                          <a:ea typeface="+mn-ea"/>
                          <a:cs typeface="+mn-cs"/>
                        </a:rPr>
                        <a:t>B</a:t>
                      </a:r>
                    </a:p>
                  </a:txBody>
                  <a:tcPr marL="83489" marR="83489" marT="41745" marB="4174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2"/>
                          </a:solidFill>
                          <a:effectLst/>
                          <a:uLnTx/>
                          <a:uFillTx/>
                          <a:latin typeface="+mj-lt"/>
                          <a:ea typeface="+mn-ea"/>
                          <a:cs typeface="+mn-cs"/>
                        </a:rPr>
                        <a:t>C</a:t>
                      </a:r>
                      <a:endParaRPr lang="en-US" sz="3200" dirty="0">
                        <a:solidFill>
                          <a:schemeClr val="bg2"/>
                        </a:solidFill>
                        <a:latin typeface="+mj-lt"/>
                      </a:endParaRPr>
                    </a:p>
                  </a:txBody>
                  <a:tcPr marL="83489" marR="83489" marT="41745" marB="4174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808080"/>
                          </a:solidFill>
                          <a:effectLst/>
                          <a:uLnTx/>
                          <a:uFillTx/>
                          <a:latin typeface="+mj-lt"/>
                          <a:ea typeface="+mn-ea"/>
                          <a:cs typeface="+mn-cs"/>
                        </a:rPr>
                        <a:t>D</a:t>
                      </a:r>
                      <a:endParaRPr kumimoji="0" lang="en-US" sz="2800" b="0" i="0" u="none" strike="noStrike" kern="1200" cap="none" spc="0" normalizeH="0" baseline="0" noProof="0" dirty="0">
                        <a:ln>
                          <a:noFill/>
                        </a:ln>
                        <a:solidFill>
                          <a:schemeClr val="tx1"/>
                        </a:solidFill>
                        <a:effectLst/>
                        <a:uLnTx/>
                        <a:uFillTx/>
                        <a:latin typeface="+mj-lt"/>
                        <a:ea typeface="+mn-ea"/>
                        <a:cs typeface="+mn-cs"/>
                      </a:endParaRPr>
                    </a:p>
                  </a:txBody>
                  <a:tcPr marL="83489" marR="83489" marT="41745" marB="4174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847771">
                <a:tc>
                  <a:txBody>
                    <a:bodyPr/>
                    <a:lstStyle/>
                    <a:p>
                      <a:endParaRPr lang="en-US" sz="1800" dirty="0">
                        <a:latin typeface="+mj-lt"/>
                      </a:endParaRPr>
                    </a:p>
                  </a:txBody>
                  <a:tcPr marL="83489" marR="83489" marT="41745" marB="41745">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8080"/>
                          </a:solidFill>
                          <a:effectLst/>
                          <a:uLnTx/>
                          <a:uFillTx/>
                          <a:latin typeface="+mj-lt"/>
                          <a:ea typeface="+mn-ea"/>
                          <a:cs typeface="+mn-cs"/>
                        </a:rPr>
                        <a:t>E</a:t>
                      </a:r>
                      <a:endParaRPr kumimoji="0" lang="en-US" sz="3200" b="0" i="0" u="none" strike="noStrike" kern="1200" cap="none" spc="0" normalizeH="0" baseline="0" noProof="0" dirty="0">
                        <a:ln>
                          <a:noFill/>
                        </a:ln>
                        <a:solidFill>
                          <a:srgbClr val="808080"/>
                        </a:solidFill>
                        <a:effectLst/>
                        <a:uLnTx/>
                        <a:uFillTx/>
                        <a:latin typeface="+mj-lt"/>
                        <a:ea typeface="+mn-ea"/>
                        <a:cs typeface="+mn-cs"/>
                      </a:endParaRPr>
                    </a:p>
                  </a:txBody>
                  <a:tcPr marL="83489" marR="83489" marT="41745" marB="4174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800" dirty="0">
                        <a:latin typeface="+mj-lt"/>
                      </a:endParaRPr>
                    </a:p>
                  </a:txBody>
                  <a:tcPr marL="83489" marR="83489" marT="41745" marB="41745">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2"/>
                  </a:ext>
                </a:extLst>
              </a:tr>
            </a:tbl>
          </a:graphicData>
        </a:graphic>
      </p:graphicFrame>
      <p:sp>
        <p:nvSpPr>
          <p:cNvPr id="12" name="Isosceles Triangle 21">
            <a:extLst>
              <a:ext uri="{FF2B5EF4-FFF2-40B4-BE49-F238E27FC236}">
                <a16:creationId xmlns:a16="http://schemas.microsoft.com/office/drawing/2014/main" id="{7BF5B16A-1924-DB07-B717-F60C0953B36F}"/>
              </a:ext>
              <a:ext uri="{C183D7F6-B498-43B3-948B-1728B52AA6E4}">
                <adec:decorative xmlns:adec="http://schemas.microsoft.com/office/drawing/2017/decorative" val="1"/>
              </a:ext>
            </a:extLst>
          </p:cNvPr>
          <p:cNvSpPr/>
          <p:nvPr/>
        </p:nvSpPr>
        <p:spPr>
          <a:xfrm rot="5400000">
            <a:off x="1173469" y="3690949"/>
            <a:ext cx="228600" cy="197069"/>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sp>
        <p:nvSpPr>
          <p:cNvPr id="13" name="Isosceles Triangle 22">
            <a:extLst>
              <a:ext uri="{FF2B5EF4-FFF2-40B4-BE49-F238E27FC236}">
                <a16:creationId xmlns:a16="http://schemas.microsoft.com/office/drawing/2014/main" id="{0C47C04A-1289-A7FA-DA2C-31E6A6541E89}"/>
              </a:ext>
              <a:ext uri="{C183D7F6-B498-43B3-948B-1728B52AA6E4}">
                <adec:decorative xmlns:adec="http://schemas.microsoft.com/office/drawing/2017/decorative" val="1"/>
              </a:ext>
            </a:extLst>
          </p:cNvPr>
          <p:cNvSpPr/>
          <p:nvPr/>
        </p:nvSpPr>
        <p:spPr>
          <a:xfrm rot="5400000">
            <a:off x="2029253" y="3690950"/>
            <a:ext cx="228600" cy="197069"/>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sp>
        <p:nvSpPr>
          <p:cNvPr id="16" name="Isosceles Triangle 23">
            <a:extLst>
              <a:ext uri="{FF2B5EF4-FFF2-40B4-BE49-F238E27FC236}">
                <a16:creationId xmlns:a16="http://schemas.microsoft.com/office/drawing/2014/main" id="{95341610-BB8E-0DEC-98DD-2708301B148A}"/>
              </a:ext>
              <a:ext uri="{C183D7F6-B498-43B3-948B-1728B52AA6E4}">
                <adec:decorative xmlns:adec="http://schemas.microsoft.com/office/drawing/2017/decorative" val="1"/>
              </a:ext>
            </a:extLst>
          </p:cNvPr>
          <p:cNvSpPr/>
          <p:nvPr/>
        </p:nvSpPr>
        <p:spPr>
          <a:xfrm>
            <a:off x="1624492" y="4222531"/>
            <a:ext cx="228600" cy="197069"/>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F7007112-824A-1EDB-B94F-A489FE90932E}"/>
              </a:ext>
            </a:extLst>
          </p:cNvPr>
          <p:cNvSpPr txBox="1"/>
          <p:nvPr/>
        </p:nvSpPr>
        <p:spPr>
          <a:xfrm>
            <a:off x="3886200" y="1981200"/>
            <a:ext cx="1676400" cy="461665"/>
          </a:xfrm>
          <a:prstGeom prst="rect">
            <a:avLst/>
          </a:prstGeom>
          <a:noFill/>
        </p:spPr>
        <p:txBody>
          <a:bodyPr wrap="square" rtlCol="0">
            <a:spAutoFit/>
          </a:bodyPr>
          <a:lstStyle/>
          <a:p>
            <a:pPr algn="ctr"/>
            <a:r>
              <a:rPr lang="en-US" sz="2400" dirty="0">
                <a:cs typeface="Calibri" panose="020F0502020204030204" pitchFamily="34" charset="0"/>
              </a:rPr>
              <a:t>Episode 1</a:t>
            </a:r>
          </a:p>
        </p:txBody>
      </p:sp>
      <p:sp>
        <p:nvSpPr>
          <p:cNvPr id="38" name="Rounded Rectangle 37">
            <a:extLst>
              <a:ext uri="{FF2B5EF4-FFF2-40B4-BE49-F238E27FC236}">
                <a16:creationId xmlns:a16="http://schemas.microsoft.com/office/drawing/2014/main" id="{145156A4-B0D2-C1D8-E470-B46DD0E5A2B3}"/>
              </a:ext>
            </a:extLst>
          </p:cNvPr>
          <p:cNvSpPr/>
          <p:nvPr/>
        </p:nvSpPr>
        <p:spPr>
          <a:xfrm>
            <a:off x="3581400" y="2514600"/>
            <a:ext cx="2286000" cy="1295400"/>
          </a:xfrm>
          <a:prstGeom prst="roundRect">
            <a:avLst>
              <a:gd name="adj" fmla="val 5899"/>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cs typeface="Calibri" panose="020F0502020204030204" pitchFamily="34" charset="0"/>
              </a:rPr>
              <a:t>B, east, C, -1</a:t>
            </a:r>
          </a:p>
          <a:p>
            <a:pPr algn="ctr"/>
            <a:r>
              <a:rPr lang="en-US" sz="2000" dirty="0">
                <a:solidFill>
                  <a:schemeClr val="tx1"/>
                </a:solidFill>
                <a:cs typeface="Calibri" panose="020F0502020204030204" pitchFamily="34" charset="0"/>
              </a:rPr>
              <a:t>C, east, D, -1</a:t>
            </a:r>
          </a:p>
          <a:p>
            <a:pPr algn="ctr"/>
            <a:r>
              <a:rPr lang="en-US" sz="2000" dirty="0">
                <a:solidFill>
                  <a:schemeClr val="tx1"/>
                </a:solidFill>
                <a:cs typeface="Calibri" panose="020F0502020204030204" pitchFamily="34" charset="0"/>
              </a:rPr>
              <a:t>D, exit,  x, +10</a:t>
            </a:r>
          </a:p>
        </p:txBody>
      </p:sp>
      <p:sp>
        <p:nvSpPr>
          <p:cNvPr id="40" name="TextBox 39">
            <a:extLst>
              <a:ext uri="{FF2B5EF4-FFF2-40B4-BE49-F238E27FC236}">
                <a16:creationId xmlns:a16="http://schemas.microsoft.com/office/drawing/2014/main" id="{7124D976-9703-6280-BA34-945F67ABFF00}"/>
              </a:ext>
            </a:extLst>
          </p:cNvPr>
          <p:cNvSpPr txBox="1"/>
          <p:nvPr/>
        </p:nvSpPr>
        <p:spPr>
          <a:xfrm>
            <a:off x="6477000" y="1981200"/>
            <a:ext cx="1676400" cy="461665"/>
          </a:xfrm>
          <a:prstGeom prst="rect">
            <a:avLst/>
          </a:prstGeom>
          <a:noFill/>
        </p:spPr>
        <p:txBody>
          <a:bodyPr wrap="square" rtlCol="0">
            <a:spAutoFit/>
          </a:bodyPr>
          <a:lstStyle/>
          <a:p>
            <a:pPr algn="ctr"/>
            <a:r>
              <a:rPr lang="en-US" sz="2400" dirty="0">
                <a:cs typeface="Calibri" panose="020F0502020204030204" pitchFamily="34" charset="0"/>
              </a:rPr>
              <a:t>Episode 2</a:t>
            </a:r>
          </a:p>
        </p:txBody>
      </p:sp>
      <p:sp>
        <p:nvSpPr>
          <p:cNvPr id="41" name="Rounded Rectangle 40">
            <a:extLst>
              <a:ext uri="{FF2B5EF4-FFF2-40B4-BE49-F238E27FC236}">
                <a16:creationId xmlns:a16="http://schemas.microsoft.com/office/drawing/2014/main" id="{EE94DCAF-9C7C-68E9-8A8B-D57221BF1A8E}"/>
              </a:ext>
            </a:extLst>
          </p:cNvPr>
          <p:cNvSpPr/>
          <p:nvPr/>
        </p:nvSpPr>
        <p:spPr>
          <a:xfrm>
            <a:off x="6172200" y="2514600"/>
            <a:ext cx="2286000" cy="1295400"/>
          </a:xfrm>
          <a:prstGeom prst="roundRect">
            <a:avLst>
              <a:gd name="adj" fmla="val 9488"/>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cs typeface="Calibri" panose="020F0502020204030204" pitchFamily="34" charset="0"/>
              </a:rPr>
              <a:t>B, east, C, -1</a:t>
            </a:r>
          </a:p>
          <a:p>
            <a:pPr algn="ctr"/>
            <a:r>
              <a:rPr lang="en-US" sz="2000" dirty="0">
                <a:solidFill>
                  <a:schemeClr val="tx1"/>
                </a:solidFill>
                <a:cs typeface="Calibri" panose="020F0502020204030204" pitchFamily="34" charset="0"/>
              </a:rPr>
              <a:t>C, east, D, -1</a:t>
            </a:r>
          </a:p>
          <a:p>
            <a:pPr algn="ctr"/>
            <a:r>
              <a:rPr lang="en-US" sz="2000" dirty="0">
                <a:solidFill>
                  <a:schemeClr val="tx1"/>
                </a:solidFill>
                <a:cs typeface="Calibri" panose="020F0502020204030204" pitchFamily="34" charset="0"/>
              </a:rPr>
              <a:t>D, exit,  x, +10</a:t>
            </a:r>
          </a:p>
        </p:txBody>
      </p:sp>
      <p:sp>
        <p:nvSpPr>
          <p:cNvPr id="42" name="TextBox 41">
            <a:extLst>
              <a:ext uri="{FF2B5EF4-FFF2-40B4-BE49-F238E27FC236}">
                <a16:creationId xmlns:a16="http://schemas.microsoft.com/office/drawing/2014/main" id="{7ABA8828-F437-CE8F-04DC-3FBD24BDACE3}"/>
              </a:ext>
            </a:extLst>
          </p:cNvPr>
          <p:cNvSpPr txBox="1"/>
          <p:nvPr/>
        </p:nvSpPr>
        <p:spPr>
          <a:xfrm>
            <a:off x="3886200" y="4114800"/>
            <a:ext cx="1676400" cy="461665"/>
          </a:xfrm>
          <a:prstGeom prst="rect">
            <a:avLst/>
          </a:prstGeom>
          <a:noFill/>
        </p:spPr>
        <p:txBody>
          <a:bodyPr wrap="square" rtlCol="0">
            <a:spAutoFit/>
          </a:bodyPr>
          <a:lstStyle/>
          <a:p>
            <a:pPr algn="ctr"/>
            <a:r>
              <a:rPr lang="en-US" sz="2400" dirty="0">
                <a:cs typeface="Calibri" panose="020F0502020204030204" pitchFamily="34" charset="0"/>
              </a:rPr>
              <a:t>Episode 3</a:t>
            </a:r>
          </a:p>
        </p:txBody>
      </p:sp>
      <p:sp>
        <p:nvSpPr>
          <p:cNvPr id="43" name="Rounded Rectangle 42">
            <a:extLst>
              <a:ext uri="{FF2B5EF4-FFF2-40B4-BE49-F238E27FC236}">
                <a16:creationId xmlns:a16="http://schemas.microsoft.com/office/drawing/2014/main" id="{FA2DA722-9657-F5A6-577A-BC421EC02D38}"/>
              </a:ext>
            </a:extLst>
          </p:cNvPr>
          <p:cNvSpPr/>
          <p:nvPr/>
        </p:nvSpPr>
        <p:spPr>
          <a:xfrm>
            <a:off x="3581400" y="4648200"/>
            <a:ext cx="2286000" cy="1295400"/>
          </a:xfrm>
          <a:prstGeom prst="roundRect">
            <a:avLst>
              <a:gd name="adj" fmla="val 9488"/>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cs typeface="Calibri" panose="020F0502020204030204" pitchFamily="34" charset="0"/>
              </a:rPr>
              <a:t>E, north, C, -1</a:t>
            </a:r>
          </a:p>
          <a:p>
            <a:pPr algn="ctr"/>
            <a:r>
              <a:rPr lang="en-US" sz="2000" dirty="0">
                <a:solidFill>
                  <a:schemeClr val="tx1"/>
                </a:solidFill>
                <a:cs typeface="Calibri" panose="020F0502020204030204" pitchFamily="34" charset="0"/>
              </a:rPr>
              <a:t>C, east,   D, -1</a:t>
            </a:r>
          </a:p>
          <a:p>
            <a:pPr algn="ctr"/>
            <a:r>
              <a:rPr lang="en-US" sz="2000" dirty="0">
                <a:solidFill>
                  <a:schemeClr val="tx1"/>
                </a:solidFill>
                <a:cs typeface="Calibri" panose="020F0502020204030204" pitchFamily="34" charset="0"/>
              </a:rPr>
              <a:t>D, exit,    x, +10</a:t>
            </a:r>
          </a:p>
        </p:txBody>
      </p:sp>
      <p:sp>
        <p:nvSpPr>
          <p:cNvPr id="45" name="TextBox 44">
            <a:extLst>
              <a:ext uri="{FF2B5EF4-FFF2-40B4-BE49-F238E27FC236}">
                <a16:creationId xmlns:a16="http://schemas.microsoft.com/office/drawing/2014/main" id="{51F069AE-D80D-0465-3597-150CE488134D}"/>
              </a:ext>
            </a:extLst>
          </p:cNvPr>
          <p:cNvSpPr txBox="1"/>
          <p:nvPr/>
        </p:nvSpPr>
        <p:spPr>
          <a:xfrm>
            <a:off x="6477000" y="4114800"/>
            <a:ext cx="1676400" cy="461665"/>
          </a:xfrm>
          <a:prstGeom prst="rect">
            <a:avLst/>
          </a:prstGeom>
          <a:noFill/>
        </p:spPr>
        <p:txBody>
          <a:bodyPr wrap="square" rtlCol="0">
            <a:spAutoFit/>
          </a:bodyPr>
          <a:lstStyle/>
          <a:p>
            <a:pPr algn="ctr"/>
            <a:r>
              <a:rPr lang="en-US" sz="2400" dirty="0">
                <a:cs typeface="Calibri" panose="020F0502020204030204" pitchFamily="34" charset="0"/>
              </a:rPr>
              <a:t>Episode 4</a:t>
            </a:r>
          </a:p>
        </p:txBody>
      </p:sp>
      <p:sp>
        <p:nvSpPr>
          <p:cNvPr id="46" name="Rounded Rectangle 45">
            <a:extLst>
              <a:ext uri="{FF2B5EF4-FFF2-40B4-BE49-F238E27FC236}">
                <a16:creationId xmlns:a16="http://schemas.microsoft.com/office/drawing/2014/main" id="{8D690FC4-1CD2-3AD7-3C3E-2C83AA41A7F3}"/>
              </a:ext>
            </a:extLst>
          </p:cNvPr>
          <p:cNvSpPr/>
          <p:nvPr/>
        </p:nvSpPr>
        <p:spPr>
          <a:xfrm>
            <a:off x="6172200" y="4648200"/>
            <a:ext cx="2286000" cy="1295400"/>
          </a:xfrm>
          <a:prstGeom prst="roundRect">
            <a:avLst>
              <a:gd name="adj" fmla="val 8292"/>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cs typeface="Calibri" panose="020F0502020204030204" pitchFamily="34" charset="0"/>
              </a:rPr>
              <a:t>E, north, C, -1</a:t>
            </a:r>
          </a:p>
          <a:p>
            <a:pPr algn="ctr"/>
            <a:r>
              <a:rPr lang="en-US" sz="2000" dirty="0">
                <a:solidFill>
                  <a:schemeClr val="tx1"/>
                </a:solidFill>
                <a:cs typeface="Calibri" panose="020F0502020204030204" pitchFamily="34" charset="0"/>
              </a:rPr>
              <a:t>C, east,   A, -1</a:t>
            </a:r>
          </a:p>
          <a:p>
            <a:pPr algn="ctr"/>
            <a:r>
              <a:rPr lang="en-US" sz="2000" dirty="0">
                <a:solidFill>
                  <a:schemeClr val="tx1"/>
                </a:solidFill>
                <a:cs typeface="Calibri" panose="020F0502020204030204" pitchFamily="34" charset="0"/>
              </a:rPr>
              <a:t>A, exit,    x, -10</a:t>
            </a:r>
          </a:p>
        </p:txBody>
      </p:sp>
    </p:spTree>
    <p:extLst>
      <p:ext uri="{BB962C8B-B14F-4D97-AF65-F5344CB8AC3E}">
        <p14:creationId xmlns:p14="http://schemas.microsoft.com/office/powerpoint/2010/main" val="1143259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9">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9">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9">
                                            <p:txEl>
                                              <p:pRg st="5" end="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9">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P spid="61" grpId="0"/>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405B1-6F6F-B6BD-C799-4003F89EFE1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C09617D-80D6-C41D-CD65-DA03163DEB8D}"/>
              </a:ext>
            </a:extLst>
          </p:cNvPr>
          <p:cNvSpPr>
            <a:spLocks noGrp="1"/>
          </p:cNvSpPr>
          <p:nvPr>
            <p:ph type="title"/>
          </p:nvPr>
        </p:nvSpPr>
        <p:spPr/>
        <p:txBody>
          <a:bodyPr/>
          <a:lstStyle/>
          <a:p>
            <a:r>
              <a:rPr lang="en-US" dirty="0"/>
              <a:t>Problems with Direct Evaluation</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9FF4F6D5-AD3C-3E35-99F7-926BA2A2053D}"/>
                  </a:ext>
                </a:extLst>
              </p:cNvPr>
              <p:cNvSpPr>
                <a:spLocks noGrp="1"/>
              </p:cNvSpPr>
              <p:nvPr>
                <p:ph idx="1"/>
              </p:nvPr>
            </p:nvSpPr>
            <p:spPr>
              <a:xfrm>
                <a:off x="497158" y="1590261"/>
                <a:ext cx="7871927" cy="4606139"/>
              </a:xfrm>
            </p:spPr>
            <p:txBody>
              <a:bodyPr/>
              <a:lstStyle/>
              <a:p>
                <a:pPr>
                  <a:buClr>
                    <a:schemeClr val="tx1"/>
                  </a:buClr>
                </a:pPr>
                <a:r>
                  <a:rPr lang="en-US" b="1" dirty="0">
                    <a:solidFill>
                      <a:schemeClr val="accent3"/>
                    </a:solidFill>
                    <a:latin typeface="Avenir Next" panose="020B0503020202020204" pitchFamily="34" charset="0"/>
                  </a:rPr>
                  <a:t>Advantages</a:t>
                </a:r>
              </a:p>
              <a:p>
                <a:pPr lvl="1"/>
                <a:r>
                  <a:rPr lang="en-US" dirty="0"/>
                  <a:t>Easy to understand</a:t>
                </a:r>
              </a:p>
              <a:p>
                <a:pPr lvl="1"/>
                <a:r>
                  <a:rPr lang="en-US" dirty="0"/>
                  <a:t>Doesn’t require any knowledge of </a:t>
                </a:r>
                <a14:m>
                  <m:oMath xmlns:m="http://schemas.openxmlformats.org/officeDocument/2006/math">
                    <m:r>
                      <a:rPr lang="en-US" b="1" i="1" smtClean="0">
                        <a:solidFill>
                          <a:schemeClr val="accent4"/>
                        </a:solidFill>
                        <a:latin typeface="Cambria Math" panose="02040503050406030204" pitchFamily="18" charset="0"/>
                      </a:rPr>
                      <m:t>𝑻</m:t>
                    </m:r>
                  </m:oMath>
                </a14:m>
                <a:r>
                  <a:rPr lang="en-US" dirty="0"/>
                  <a:t>, </a:t>
                </a:r>
                <a14:m>
                  <m:oMath xmlns:m="http://schemas.openxmlformats.org/officeDocument/2006/math">
                    <m:r>
                      <a:rPr lang="en-US" b="1" i="1" smtClean="0">
                        <a:solidFill>
                          <a:schemeClr val="accent3"/>
                        </a:solidFill>
                        <a:latin typeface="Cambria Math" panose="02040503050406030204" pitchFamily="18" charset="0"/>
                      </a:rPr>
                      <m:t>𝑹</m:t>
                    </m:r>
                  </m:oMath>
                </a14:m>
                <a:endParaRPr lang="en-US" b="1" dirty="0"/>
              </a:p>
              <a:p>
                <a:pPr lvl="1"/>
                <a:r>
                  <a:rPr lang="en-US" dirty="0"/>
                  <a:t>Eventually computes the correct average values using only sampled transitions</a:t>
                </a:r>
              </a:p>
              <a:p>
                <a:pPr>
                  <a:buClr>
                    <a:schemeClr val="tx1"/>
                  </a:buClr>
                </a:pPr>
                <a:r>
                  <a:rPr lang="en-US" b="1" dirty="0">
                    <a:solidFill>
                      <a:schemeClr val="accent2"/>
                    </a:solidFill>
                    <a:latin typeface="Avenir Next" panose="020B0503020202020204" pitchFamily="34" charset="0"/>
                  </a:rPr>
                  <a:t>Disadvantages</a:t>
                </a:r>
              </a:p>
              <a:p>
                <a:pPr lvl="1"/>
                <a:r>
                  <a:rPr lang="en-US" dirty="0"/>
                  <a:t>Wastes information about state connections</a:t>
                </a:r>
              </a:p>
              <a:p>
                <a:pPr lvl="1"/>
                <a:r>
                  <a:rPr lang="en-US" dirty="0"/>
                  <a:t>Each state must be learned separately</a:t>
                </a:r>
              </a:p>
              <a:p>
                <a:pPr lvl="1"/>
                <a:r>
                  <a:rPr lang="en-US" dirty="0"/>
                  <a:t>Takes a long time to learn</a:t>
                </a:r>
              </a:p>
            </p:txBody>
          </p:sp>
        </mc:Choice>
        <mc:Fallback xmlns="">
          <p:sp>
            <p:nvSpPr>
              <p:cNvPr id="7" name="Content Placeholder 6">
                <a:extLst>
                  <a:ext uri="{FF2B5EF4-FFF2-40B4-BE49-F238E27FC236}">
                    <a16:creationId xmlns:a16="http://schemas.microsoft.com/office/drawing/2014/main" id="{9FF4F6D5-AD3C-3E35-99F7-926BA2A2053D}"/>
                  </a:ext>
                </a:extLst>
              </p:cNvPr>
              <p:cNvSpPr>
                <a:spLocks noGrp="1" noRot="1" noChangeAspect="1" noMove="1" noResize="1" noEditPoints="1" noAdjustHandles="1" noChangeArrowheads="1" noChangeShapeType="1" noTextEdit="1"/>
              </p:cNvSpPr>
              <p:nvPr>
                <p:ph idx="1"/>
              </p:nvPr>
            </p:nvSpPr>
            <p:spPr>
              <a:xfrm>
                <a:off x="497158" y="1590261"/>
                <a:ext cx="7871927" cy="4606139"/>
              </a:xfrm>
              <a:blipFill>
                <a:blip r:embed="rId2"/>
                <a:stretch>
                  <a:fillRect l="-1127"/>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25B96D4-31E9-4F44-A885-326EE7A23454}"/>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D176A5A4-134F-691A-6B2E-3A93851E39C6}"/>
              </a:ext>
            </a:extLst>
          </p:cNvPr>
          <p:cNvSpPr>
            <a:spLocks noGrp="1"/>
          </p:cNvSpPr>
          <p:nvPr>
            <p:ph type="sldNum" sz="quarter" idx="12"/>
          </p:nvPr>
        </p:nvSpPr>
        <p:spPr/>
        <p:txBody>
          <a:bodyPr/>
          <a:lstStyle/>
          <a:p>
            <a:fld id="{0C6CD854-DD62-6C4B-87F1-66B34D688D3F}" type="slidenum">
              <a:rPr lang="en-US" smtClean="0"/>
              <a:t>19</a:t>
            </a:fld>
            <a:endParaRPr lang="en-US"/>
          </a:p>
        </p:txBody>
      </p:sp>
      <p:sp>
        <p:nvSpPr>
          <p:cNvPr id="2" name="TextBox 1">
            <a:extLst>
              <a:ext uri="{FF2B5EF4-FFF2-40B4-BE49-F238E27FC236}">
                <a16:creationId xmlns:a16="http://schemas.microsoft.com/office/drawing/2014/main" id="{F001D82C-9348-36C5-5AE3-066D3CE92C0B}"/>
              </a:ext>
            </a:extLst>
          </p:cNvPr>
          <p:cNvSpPr txBox="1"/>
          <p:nvPr/>
        </p:nvSpPr>
        <p:spPr>
          <a:xfrm>
            <a:off x="8610600" y="1371600"/>
            <a:ext cx="2743200" cy="523220"/>
          </a:xfrm>
          <a:prstGeom prst="rect">
            <a:avLst/>
          </a:prstGeom>
          <a:noFill/>
        </p:spPr>
        <p:txBody>
          <a:bodyPr wrap="square" rtlCol="0">
            <a:spAutoFit/>
          </a:bodyPr>
          <a:lstStyle/>
          <a:p>
            <a:pPr algn="ctr"/>
            <a:r>
              <a:rPr lang="en-US" sz="2800" b="1" dirty="0">
                <a:solidFill>
                  <a:schemeClr val="accent1"/>
                </a:solidFill>
                <a:latin typeface="+mj-lt"/>
                <a:cs typeface="Palatino"/>
              </a:rPr>
              <a:t>Output Values</a:t>
            </a:r>
            <a:endParaRPr lang="en-US" b="1" dirty="0">
              <a:solidFill>
                <a:schemeClr val="accent1"/>
              </a:solidFill>
              <a:latin typeface="+mj-lt"/>
              <a:cs typeface="Palatino"/>
            </a:endParaRPr>
          </a:p>
        </p:txBody>
      </p:sp>
      <p:graphicFrame>
        <p:nvGraphicFramePr>
          <p:cNvPr id="3" name="Table 2">
            <a:extLst>
              <a:ext uri="{FF2B5EF4-FFF2-40B4-BE49-F238E27FC236}">
                <a16:creationId xmlns:a16="http://schemas.microsoft.com/office/drawing/2014/main" id="{BA154F99-42FF-824E-E949-38EACDDCFB59}"/>
              </a:ext>
            </a:extLst>
          </p:cNvPr>
          <p:cNvGraphicFramePr>
            <a:graphicFrameLocks noGrp="1"/>
          </p:cNvGraphicFramePr>
          <p:nvPr>
            <p:extLst>
              <p:ext uri="{D42A27DB-BD31-4B8C-83A1-F6EECF244321}">
                <p14:modId xmlns:p14="http://schemas.microsoft.com/office/powerpoint/2010/main" val="1948438384"/>
              </p:ext>
            </p:extLst>
          </p:nvPr>
        </p:nvGraphicFramePr>
        <p:xfrm>
          <a:off x="8686800" y="2133600"/>
          <a:ext cx="2667000" cy="2543313"/>
        </p:xfrm>
        <a:graphic>
          <a:graphicData uri="http://schemas.openxmlformats.org/drawingml/2006/table">
            <a:tbl>
              <a:tblPr firstRow="1" bandRow="1">
                <a:tableStyleId>{5C22544A-7EE6-4342-B048-85BDC9FD1C3A}</a:tableStyleId>
              </a:tblPr>
              <a:tblGrid>
                <a:gridCol w="889000">
                  <a:extLst>
                    <a:ext uri="{9D8B030D-6E8A-4147-A177-3AD203B41FA5}">
                      <a16:colId xmlns:a16="http://schemas.microsoft.com/office/drawing/2014/main" val="20000"/>
                    </a:ext>
                  </a:extLst>
                </a:gridCol>
                <a:gridCol w="889000">
                  <a:extLst>
                    <a:ext uri="{9D8B030D-6E8A-4147-A177-3AD203B41FA5}">
                      <a16:colId xmlns:a16="http://schemas.microsoft.com/office/drawing/2014/main" val="20001"/>
                    </a:ext>
                  </a:extLst>
                </a:gridCol>
                <a:gridCol w="889000">
                  <a:extLst>
                    <a:ext uri="{9D8B030D-6E8A-4147-A177-3AD203B41FA5}">
                      <a16:colId xmlns:a16="http://schemas.microsoft.com/office/drawing/2014/main" val="20002"/>
                    </a:ext>
                  </a:extLst>
                </a:gridCol>
              </a:tblGrid>
              <a:tr h="847771">
                <a:tc>
                  <a:txBody>
                    <a:bodyPr/>
                    <a:lstStyle/>
                    <a:p>
                      <a:pPr algn="l"/>
                      <a:endParaRPr lang="en-US" sz="3200" dirty="0">
                        <a:solidFill>
                          <a:schemeClr val="bg2"/>
                        </a:solidFill>
                        <a:latin typeface="+mj-lt"/>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2"/>
                          </a:solidFill>
                          <a:effectLst/>
                          <a:uLnTx/>
                          <a:uFillTx/>
                          <a:latin typeface="+mj-lt"/>
                          <a:ea typeface="+mn-ea"/>
                          <a:cs typeface="+mn-cs"/>
                        </a:rPr>
                        <a:t> A</a:t>
                      </a:r>
                      <a:endParaRPr lang="en-US" sz="2800" dirty="0">
                        <a:solidFill>
                          <a:schemeClr val="bg2"/>
                        </a:solidFill>
                        <a:latin typeface="+mj-lt"/>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l"/>
                      <a:endParaRPr lang="en-US" sz="1800" dirty="0">
                        <a:latin typeface="+mj-lt"/>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0"/>
                  </a:ext>
                </a:extLst>
              </a:tr>
              <a:tr h="847771">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2"/>
                          </a:solidFill>
                          <a:effectLst/>
                          <a:uLnTx/>
                          <a:uFillTx/>
                          <a:latin typeface="+mj-lt"/>
                          <a:ea typeface="+mn-ea"/>
                          <a:cs typeface="+mn-cs"/>
                        </a:rPr>
                        <a:t> B</a:t>
                      </a: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2"/>
                          </a:solidFill>
                          <a:effectLst/>
                          <a:uLnTx/>
                          <a:uFillTx/>
                          <a:latin typeface="+mj-lt"/>
                          <a:ea typeface="+mn-ea"/>
                          <a:cs typeface="+mn-cs"/>
                        </a:rPr>
                        <a:t> C</a:t>
                      </a:r>
                      <a:endParaRPr lang="en-US" sz="3200" dirty="0">
                        <a:solidFill>
                          <a:schemeClr val="bg2"/>
                        </a:solidFill>
                        <a:latin typeface="+mj-lt"/>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808080"/>
                          </a:solidFill>
                          <a:effectLst/>
                          <a:uLnTx/>
                          <a:uFillTx/>
                          <a:latin typeface="+mj-lt"/>
                          <a:ea typeface="+mn-ea"/>
                          <a:cs typeface="+mn-cs"/>
                        </a:rPr>
                        <a:t> D</a:t>
                      </a:r>
                      <a:endParaRPr kumimoji="0" lang="en-US" sz="2800" b="0" i="0" u="none" strike="noStrike" kern="1200" cap="none" spc="0" normalizeH="0" baseline="0" noProof="0" dirty="0">
                        <a:ln>
                          <a:noFill/>
                        </a:ln>
                        <a:solidFill>
                          <a:schemeClr val="tx1"/>
                        </a:solidFill>
                        <a:effectLst/>
                        <a:uLnTx/>
                        <a:uFillTx/>
                        <a:latin typeface="+mj-lt"/>
                        <a:ea typeface="+mn-ea"/>
                        <a:cs typeface="+mn-cs"/>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847771">
                <a:tc>
                  <a:txBody>
                    <a:bodyPr/>
                    <a:lstStyle/>
                    <a:p>
                      <a:pPr algn="l"/>
                      <a:endParaRPr lang="en-US" sz="1800" dirty="0">
                        <a:latin typeface="+mj-lt"/>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8080"/>
                          </a:solidFill>
                          <a:effectLst/>
                          <a:uLnTx/>
                          <a:uFillTx/>
                          <a:latin typeface="+mj-lt"/>
                          <a:ea typeface="+mn-ea"/>
                          <a:cs typeface="+mn-cs"/>
                        </a:rPr>
                        <a:t> E</a:t>
                      </a:r>
                      <a:endParaRPr kumimoji="0" lang="en-US" sz="3200" b="0" i="0" u="none" strike="noStrike" kern="1200" cap="none" spc="0" normalizeH="0" baseline="0" noProof="0" dirty="0">
                        <a:ln>
                          <a:noFill/>
                        </a:ln>
                        <a:solidFill>
                          <a:srgbClr val="808080"/>
                        </a:solidFill>
                        <a:effectLst/>
                        <a:uLnTx/>
                        <a:uFillTx/>
                        <a:latin typeface="+mj-lt"/>
                        <a:ea typeface="+mn-ea"/>
                        <a:cs typeface="+mn-cs"/>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l"/>
                      <a:endParaRPr lang="en-US" sz="1800" dirty="0">
                        <a:latin typeface="+mj-lt"/>
                      </a:endParaRPr>
                    </a:p>
                  </a:txBody>
                  <a:tcPr marL="83489" marR="83489" marT="41745" marB="41745"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2"/>
                  </a:ext>
                </a:extLst>
              </a:tr>
            </a:tbl>
          </a:graphicData>
        </a:graphic>
      </p:graphicFrame>
      <p:sp>
        <p:nvSpPr>
          <p:cNvPr id="8" name="TextBox 7">
            <a:extLst>
              <a:ext uri="{FF2B5EF4-FFF2-40B4-BE49-F238E27FC236}">
                <a16:creationId xmlns:a16="http://schemas.microsoft.com/office/drawing/2014/main" id="{9F1AF792-6FCA-D4C7-A24C-5F9730BFF83D}"/>
              </a:ext>
            </a:extLst>
          </p:cNvPr>
          <p:cNvSpPr txBox="1"/>
          <p:nvPr/>
        </p:nvSpPr>
        <p:spPr>
          <a:xfrm>
            <a:off x="8763000" y="2971800"/>
            <a:ext cx="914400" cy="461665"/>
          </a:xfrm>
          <a:prstGeom prst="rect">
            <a:avLst/>
          </a:prstGeom>
          <a:noFill/>
        </p:spPr>
        <p:txBody>
          <a:bodyPr wrap="square" rtlCol="0">
            <a:spAutoFit/>
          </a:bodyPr>
          <a:lstStyle/>
          <a:p>
            <a:pPr algn="ctr"/>
            <a:r>
              <a:rPr lang="en-US" sz="2400" dirty="0">
                <a:cs typeface="Calibri" panose="020F0502020204030204" pitchFamily="34" charset="0"/>
              </a:rPr>
              <a:t>+8</a:t>
            </a:r>
          </a:p>
        </p:txBody>
      </p:sp>
      <p:sp>
        <p:nvSpPr>
          <p:cNvPr id="9" name="TextBox 8">
            <a:extLst>
              <a:ext uri="{FF2B5EF4-FFF2-40B4-BE49-F238E27FC236}">
                <a16:creationId xmlns:a16="http://schemas.microsoft.com/office/drawing/2014/main" id="{D61EF0B7-FE33-7B2B-9D76-94DC3AAFFAAF}"/>
              </a:ext>
            </a:extLst>
          </p:cNvPr>
          <p:cNvSpPr txBox="1"/>
          <p:nvPr/>
        </p:nvSpPr>
        <p:spPr>
          <a:xfrm>
            <a:off x="9667364" y="2971800"/>
            <a:ext cx="914400" cy="461665"/>
          </a:xfrm>
          <a:prstGeom prst="rect">
            <a:avLst/>
          </a:prstGeom>
          <a:noFill/>
        </p:spPr>
        <p:txBody>
          <a:bodyPr wrap="square" rtlCol="0">
            <a:spAutoFit/>
          </a:bodyPr>
          <a:lstStyle/>
          <a:p>
            <a:pPr algn="ctr"/>
            <a:r>
              <a:rPr lang="en-US" sz="2400" dirty="0">
                <a:cs typeface="Calibri" panose="020F0502020204030204" pitchFamily="34" charset="0"/>
              </a:rPr>
              <a:t>+4</a:t>
            </a:r>
          </a:p>
        </p:txBody>
      </p:sp>
      <p:sp>
        <p:nvSpPr>
          <p:cNvPr id="10" name="TextBox 9">
            <a:extLst>
              <a:ext uri="{FF2B5EF4-FFF2-40B4-BE49-F238E27FC236}">
                <a16:creationId xmlns:a16="http://schemas.microsoft.com/office/drawing/2014/main" id="{B03095E5-08DF-21FA-64AF-06403458E49A}"/>
              </a:ext>
            </a:extLst>
          </p:cNvPr>
          <p:cNvSpPr txBox="1"/>
          <p:nvPr/>
        </p:nvSpPr>
        <p:spPr>
          <a:xfrm>
            <a:off x="10501392" y="2971800"/>
            <a:ext cx="914400" cy="461665"/>
          </a:xfrm>
          <a:prstGeom prst="rect">
            <a:avLst/>
          </a:prstGeom>
          <a:noFill/>
        </p:spPr>
        <p:txBody>
          <a:bodyPr wrap="square" rtlCol="0">
            <a:spAutoFit/>
          </a:bodyPr>
          <a:lstStyle/>
          <a:p>
            <a:pPr algn="ctr"/>
            <a:r>
              <a:rPr lang="en-US" sz="2400" dirty="0">
                <a:cs typeface="Calibri" panose="020F0502020204030204" pitchFamily="34" charset="0"/>
              </a:rPr>
              <a:t>+10</a:t>
            </a:r>
          </a:p>
        </p:txBody>
      </p:sp>
      <p:sp>
        <p:nvSpPr>
          <p:cNvPr id="11" name="TextBox 10">
            <a:extLst>
              <a:ext uri="{FF2B5EF4-FFF2-40B4-BE49-F238E27FC236}">
                <a16:creationId xmlns:a16="http://schemas.microsoft.com/office/drawing/2014/main" id="{2652DE0B-19BE-FF03-8BC1-AF74CF58F353}"/>
              </a:ext>
            </a:extLst>
          </p:cNvPr>
          <p:cNvSpPr txBox="1"/>
          <p:nvPr/>
        </p:nvSpPr>
        <p:spPr>
          <a:xfrm>
            <a:off x="9663194" y="2133600"/>
            <a:ext cx="914400" cy="461665"/>
          </a:xfrm>
          <a:prstGeom prst="rect">
            <a:avLst/>
          </a:prstGeom>
          <a:noFill/>
        </p:spPr>
        <p:txBody>
          <a:bodyPr wrap="square" rtlCol="0">
            <a:spAutoFit/>
          </a:bodyPr>
          <a:lstStyle/>
          <a:p>
            <a:pPr algn="ctr"/>
            <a:r>
              <a:rPr lang="en-US" sz="2400" dirty="0">
                <a:cs typeface="Calibri" panose="020F0502020204030204" pitchFamily="34" charset="0"/>
              </a:rPr>
              <a:t>-10</a:t>
            </a:r>
          </a:p>
        </p:txBody>
      </p:sp>
      <p:sp>
        <p:nvSpPr>
          <p:cNvPr id="12" name="TextBox 11">
            <a:extLst>
              <a:ext uri="{FF2B5EF4-FFF2-40B4-BE49-F238E27FC236}">
                <a16:creationId xmlns:a16="http://schemas.microsoft.com/office/drawing/2014/main" id="{9AA66441-3B57-35AC-5BE0-7FC586A2A500}"/>
              </a:ext>
            </a:extLst>
          </p:cNvPr>
          <p:cNvSpPr txBox="1"/>
          <p:nvPr/>
        </p:nvSpPr>
        <p:spPr>
          <a:xfrm>
            <a:off x="9759811" y="3928922"/>
            <a:ext cx="914400" cy="461665"/>
          </a:xfrm>
          <a:prstGeom prst="rect">
            <a:avLst/>
          </a:prstGeom>
          <a:noFill/>
        </p:spPr>
        <p:txBody>
          <a:bodyPr wrap="square" rtlCol="0">
            <a:spAutoFit/>
          </a:bodyPr>
          <a:lstStyle/>
          <a:p>
            <a:pPr algn="ctr"/>
            <a:r>
              <a:rPr lang="en-US" sz="2400" dirty="0">
                <a:cs typeface="Calibri" panose="020F0502020204030204" pitchFamily="34" charset="0"/>
              </a:rPr>
              <a:t>-2</a:t>
            </a:r>
          </a:p>
        </p:txBody>
      </p:sp>
      <p:sp>
        <p:nvSpPr>
          <p:cNvPr id="13" name="TextBox 12">
            <a:extLst>
              <a:ext uri="{FF2B5EF4-FFF2-40B4-BE49-F238E27FC236}">
                <a16:creationId xmlns:a16="http://schemas.microsoft.com/office/drawing/2014/main" id="{8AF256C6-DE95-B98F-7C8D-B65C114961B5}"/>
              </a:ext>
            </a:extLst>
          </p:cNvPr>
          <p:cNvSpPr txBox="1"/>
          <p:nvPr/>
        </p:nvSpPr>
        <p:spPr>
          <a:xfrm>
            <a:off x="8534400" y="4876800"/>
            <a:ext cx="2971800" cy="923330"/>
          </a:xfrm>
          <a:prstGeom prst="rect">
            <a:avLst/>
          </a:prstGeom>
          <a:noFill/>
        </p:spPr>
        <p:txBody>
          <a:bodyPr wrap="square" rtlCol="0">
            <a:spAutoFit/>
          </a:bodyPr>
          <a:lstStyle/>
          <a:p>
            <a:pPr algn="ctr"/>
            <a:r>
              <a:rPr lang="en-US" i="1" dirty="0">
                <a:cs typeface="Calibri" panose="020F0502020204030204" pitchFamily="34" charset="0"/>
              </a:rPr>
              <a:t>If B and E both go to C under this policy, how can their values be different?</a:t>
            </a:r>
          </a:p>
        </p:txBody>
      </p:sp>
      <p:sp>
        <p:nvSpPr>
          <p:cNvPr id="16" name="Isosceles Triangle 20">
            <a:extLst>
              <a:ext uri="{FF2B5EF4-FFF2-40B4-BE49-F238E27FC236}">
                <a16:creationId xmlns:a16="http://schemas.microsoft.com/office/drawing/2014/main" id="{A7E56FA4-E36B-B5CD-8AAF-2536D8B53BAE}"/>
              </a:ext>
              <a:ext uri="{C183D7F6-B498-43B3-948B-1728B52AA6E4}">
                <adec:decorative xmlns:adec="http://schemas.microsoft.com/office/drawing/2017/decorative" val="1"/>
              </a:ext>
            </a:extLst>
          </p:cNvPr>
          <p:cNvSpPr/>
          <p:nvPr/>
        </p:nvSpPr>
        <p:spPr>
          <a:xfrm rot="5400000">
            <a:off x="9481632" y="3284103"/>
            <a:ext cx="244800" cy="26496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Palatino"/>
              <a:cs typeface="Palatino"/>
            </a:endParaRPr>
          </a:p>
        </p:txBody>
      </p:sp>
      <p:sp>
        <p:nvSpPr>
          <p:cNvPr id="19" name="Isosceles Triangle 20">
            <a:extLst>
              <a:ext uri="{FF2B5EF4-FFF2-40B4-BE49-F238E27FC236}">
                <a16:creationId xmlns:a16="http://schemas.microsoft.com/office/drawing/2014/main" id="{271FAB86-AEBC-EF95-F7D2-23C9CD395EE3}"/>
              </a:ext>
              <a:ext uri="{C183D7F6-B498-43B3-948B-1728B52AA6E4}">
                <adec:decorative xmlns:adec="http://schemas.microsoft.com/office/drawing/2017/decorative" val="1"/>
              </a:ext>
            </a:extLst>
          </p:cNvPr>
          <p:cNvSpPr/>
          <p:nvPr/>
        </p:nvSpPr>
        <p:spPr>
          <a:xfrm rot="5400000">
            <a:off x="10360115" y="3296520"/>
            <a:ext cx="244800" cy="26496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Palatino"/>
              <a:cs typeface="Palatino"/>
            </a:endParaRPr>
          </a:p>
        </p:txBody>
      </p:sp>
      <p:sp>
        <p:nvSpPr>
          <p:cNvPr id="20" name="Isosceles Triangle 20">
            <a:extLst>
              <a:ext uri="{FF2B5EF4-FFF2-40B4-BE49-F238E27FC236}">
                <a16:creationId xmlns:a16="http://schemas.microsoft.com/office/drawing/2014/main" id="{D728B4D8-1618-F06C-A46A-CF0E6FBB303E}"/>
              </a:ext>
              <a:ext uri="{C183D7F6-B498-43B3-948B-1728B52AA6E4}">
                <adec:decorative xmlns:adec="http://schemas.microsoft.com/office/drawing/2017/decorative" val="1"/>
              </a:ext>
            </a:extLst>
          </p:cNvPr>
          <p:cNvSpPr/>
          <p:nvPr/>
        </p:nvSpPr>
        <p:spPr>
          <a:xfrm>
            <a:off x="9897900" y="3694907"/>
            <a:ext cx="244800" cy="26496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Palatino"/>
              <a:cs typeface="Palatino"/>
            </a:endParaRPr>
          </a:p>
        </p:txBody>
      </p:sp>
    </p:spTree>
    <p:extLst>
      <p:ext uri="{BB962C8B-B14F-4D97-AF65-F5344CB8AC3E}">
        <p14:creationId xmlns:p14="http://schemas.microsoft.com/office/powerpoint/2010/main" val="3941655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9CA54-0CFA-DEAD-9E73-76A5C80AF7CF}"/>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228A9EDC-2340-F74C-24C7-FE68B4729EA4}"/>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8D1E368D-6013-080D-52F7-4958B36381F5}"/>
              </a:ext>
            </a:extLst>
          </p:cNvPr>
          <p:cNvSpPr>
            <a:spLocks noGrp="1"/>
          </p:cNvSpPr>
          <p:nvPr>
            <p:ph type="sldNum" sz="quarter" idx="12"/>
          </p:nvPr>
        </p:nvSpPr>
        <p:spPr/>
        <p:txBody>
          <a:bodyPr/>
          <a:lstStyle/>
          <a:p>
            <a:fld id="{0C6CD854-DD62-6C4B-87F1-66B34D688D3F}" type="slidenum">
              <a:rPr lang="en-US" smtClean="0"/>
              <a:t>20</a:t>
            </a:fld>
            <a:endParaRPr lang="en-US"/>
          </a:p>
        </p:txBody>
      </p:sp>
      <p:sp>
        <p:nvSpPr>
          <p:cNvPr id="5" name="Title 4">
            <a:extLst>
              <a:ext uri="{FF2B5EF4-FFF2-40B4-BE49-F238E27FC236}">
                <a16:creationId xmlns:a16="http://schemas.microsoft.com/office/drawing/2014/main" id="{AE93A10D-49A2-6A2D-456C-22CA1C025C1A}"/>
              </a:ext>
            </a:extLst>
          </p:cNvPr>
          <p:cNvSpPr>
            <a:spLocks noGrp="1"/>
          </p:cNvSpPr>
          <p:nvPr>
            <p:ph type="title"/>
          </p:nvPr>
        </p:nvSpPr>
        <p:spPr/>
        <p:txBody>
          <a:bodyPr/>
          <a:lstStyle/>
          <a:p>
            <a:r>
              <a:rPr lang="en-US" dirty="0"/>
              <a:t>Questions (3)</a:t>
            </a:r>
          </a:p>
        </p:txBody>
      </p:sp>
    </p:spTree>
    <p:extLst>
      <p:ext uri="{BB962C8B-B14F-4D97-AF65-F5344CB8AC3E}">
        <p14:creationId xmlns:p14="http://schemas.microsoft.com/office/powerpoint/2010/main" val="41325893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F2448-B1AB-2E81-5162-2CB4BCB54D63}"/>
              </a:ext>
            </a:extLst>
          </p:cNvPr>
          <p:cNvSpPr>
            <a:spLocks noGrp="1"/>
          </p:cNvSpPr>
          <p:nvPr>
            <p:ph type="title"/>
          </p:nvPr>
        </p:nvSpPr>
        <p:spPr/>
        <p:txBody>
          <a:bodyPr/>
          <a:lstStyle/>
          <a:p>
            <a:r>
              <a:rPr lang="en-US" dirty="0"/>
              <a:t>Why Not Use Policy Evaluation?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67E88DC-2361-4CB3-7C8D-1A53D0818CEF}"/>
                  </a:ext>
                </a:extLst>
              </p:cNvPr>
              <p:cNvSpPr>
                <a:spLocks noGrp="1"/>
              </p:cNvSpPr>
              <p:nvPr>
                <p:ph idx="1"/>
              </p:nvPr>
            </p:nvSpPr>
            <p:spPr>
              <a:xfrm>
                <a:off x="497157" y="1590261"/>
                <a:ext cx="8379927" cy="4606139"/>
              </a:xfrm>
            </p:spPr>
            <p:txBody>
              <a:bodyPr/>
              <a:lstStyle/>
              <a:p>
                <a:r>
                  <a:rPr lang="en-US" dirty="0"/>
                  <a:t>Simplified Bellman updates calculate </a:t>
                </a:r>
                <a:r>
                  <a:rPr lang="en-US" b="1" i="1" dirty="0">
                    <a:solidFill>
                      <a:schemeClr val="accent2"/>
                    </a:solidFill>
                  </a:rPr>
                  <a:t>U</a:t>
                </a:r>
                <a:r>
                  <a:rPr lang="en-US" dirty="0"/>
                  <a:t> for a fixed policy</a:t>
                </a:r>
              </a:p>
              <a:p>
                <a:pPr lvl="1"/>
                <a:r>
                  <a:rPr lang="en-US" dirty="0"/>
                  <a:t>Each round, replace </a:t>
                </a:r>
                <a:r>
                  <a:rPr lang="en-US" i="1" dirty="0">
                    <a:solidFill>
                      <a:schemeClr val="accent2"/>
                    </a:solidFill>
                    <a:latin typeface="+mj-lt"/>
                  </a:rPr>
                  <a:t>U</a:t>
                </a:r>
                <a:r>
                  <a:rPr lang="en-US" i="1" dirty="0">
                    <a:latin typeface="+mj-lt"/>
                  </a:rPr>
                  <a:t> </a:t>
                </a:r>
                <a:r>
                  <a:rPr lang="en-US" dirty="0">
                    <a:latin typeface="+mn-lt"/>
                  </a:rPr>
                  <a:t>with a one-step look-ahead layer over </a:t>
                </a:r>
                <a:r>
                  <a:rPr lang="en-US" i="1" dirty="0">
                    <a:solidFill>
                      <a:schemeClr val="accent2"/>
                    </a:solidFill>
                    <a:latin typeface="+mj-lt"/>
                  </a:rPr>
                  <a:t>U</a:t>
                </a:r>
              </a:p>
              <a:p>
                <a:pPr lvl="1"/>
                <a:endParaRPr lang="en-US" i="1" dirty="0">
                  <a:solidFill>
                    <a:schemeClr val="accent2"/>
                  </a:solidFill>
                  <a:latin typeface="+mj-lt"/>
                </a:endParaRPr>
              </a:p>
              <a:p>
                <a:pPr marL="457200" lvl="1" indent="0">
                  <a:buNone/>
                </a:pPr>
                <a14:m>
                  <m:oMathPara xmlns:m="http://schemas.openxmlformats.org/officeDocument/2006/math">
                    <m:o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𝑈</m:t>
                          </m:r>
                        </m:e>
                        <m:sub>
                          <m:r>
                            <a:rPr lang="en-US" b="0" i="1" smtClean="0">
                              <a:latin typeface="Cambria Math" panose="02040503050406030204" pitchFamily="18" charset="0"/>
                            </a:rPr>
                            <m:t>0</m:t>
                          </m:r>
                        </m:sub>
                        <m:sup>
                          <m:r>
                            <a:rPr lang="en-US" i="1" smtClean="0">
                              <a:latin typeface="Cambria Math" panose="02040503050406030204" pitchFamily="18" charset="0"/>
                              <a:ea typeface="Cambria Math" panose="02040503050406030204" pitchFamily="18" charset="0"/>
                            </a:rPr>
                            <m:t>𝜋</m:t>
                          </m:r>
                        </m:sup>
                      </m:sSubSup>
                      <m:d>
                        <m:dPr>
                          <m:ctrlPr>
                            <a:rPr lang="en-US" b="0" i="1" smtClean="0">
                              <a:latin typeface="Cambria Math" panose="02040503050406030204" pitchFamily="18" charset="0"/>
                            </a:rPr>
                          </m:ctrlPr>
                        </m:dPr>
                        <m:e>
                          <m:r>
                            <a:rPr lang="en-US" b="0" i="1" smtClean="0">
                              <a:latin typeface="Cambria Math" panose="02040503050406030204" pitchFamily="18" charset="0"/>
                            </a:rPr>
                            <m:t>𝑠</m:t>
                          </m:r>
                        </m:e>
                      </m:d>
                      <m:r>
                        <a:rPr lang="en-US" b="0" i="1" smtClean="0">
                          <a:latin typeface="Cambria Math" panose="02040503050406030204" pitchFamily="18" charset="0"/>
                        </a:rPr>
                        <m:t>=0</m:t>
                      </m:r>
                    </m:oMath>
                  </m:oMathPara>
                </a14:m>
                <a:endParaRPr lang="en-US" dirty="0"/>
              </a:p>
              <a:p>
                <a:pPr marL="457200" lvl="1" indent="0">
                  <a:buNone/>
                </a:pPr>
                <a:endParaRPr lang="en-US" dirty="0"/>
              </a:p>
              <a:p>
                <a:pPr marL="457200" lvl="1" indent="0">
                  <a:buNone/>
                </a:pPr>
                <a14:m>
                  <m:oMathPara xmlns:m="http://schemas.openxmlformats.org/officeDocument/2006/math">
                    <m:o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𝑈</m:t>
                          </m:r>
                        </m:e>
                        <m:sub>
                          <m:r>
                            <a:rPr lang="en-US" b="0" i="1" smtClean="0">
                              <a:latin typeface="Cambria Math" panose="02040503050406030204" pitchFamily="18" charset="0"/>
                            </a:rPr>
                            <m:t>𝑘</m:t>
                          </m:r>
                          <m:r>
                            <a:rPr lang="en-US" b="0" i="1" smtClean="0">
                              <a:latin typeface="Cambria Math" panose="02040503050406030204" pitchFamily="18" charset="0"/>
                            </a:rPr>
                            <m:t>+1</m:t>
                          </m:r>
                        </m:sub>
                        <m:sup>
                          <m:r>
                            <a:rPr lang="en-US" i="1" smtClean="0">
                              <a:latin typeface="Cambria Math" panose="02040503050406030204" pitchFamily="18" charset="0"/>
                              <a:ea typeface="Cambria Math" panose="02040503050406030204" pitchFamily="18" charset="0"/>
                            </a:rPr>
                            <m:t>𝜋</m:t>
                          </m:r>
                        </m:sup>
                      </m:sSubSup>
                      <m:d>
                        <m:dPr>
                          <m:ctrlPr>
                            <a:rPr lang="en-US" b="0" i="1" smtClean="0">
                              <a:latin typeface="Cambria Math" panose="02040503050406030204" pitchFamily="18" charset="0"/>
                            </a:rPr>
                          </m:ctrlPr>
                        </m:dPr>
                        <m:e>
                          <m:r>
                            <a:rPr lang="en-US" b="0" i="1" smtClean="0">
                              <a:latin typeface="Cambria Math" panose="02040503050406030204" pitchFamily="18" charset="0"/>
                            </a:rPr>
                            <m:t>𝑠</m:t>
                          </m:r>
                        </m:e>
                      </m:d>
                      <m:r>
                        <a:rPr lang="en-US" i="1">
                          <a:latin typeface="Cambria Math" panose="02040503050406030204" pitchFamily="18" charset="0"/>
                          <a:ea typeface="Cambria Math" panose="02040503050406030204" pitchFamily="18" charset="0"/>
                        </a:rPr>
                        <m:t>←</m:t>
                      </m:r>
                      <m:nary>
                        <m:naryPr>
                          <m:chr m:val="∑"/>
                          <m:supHide m:val="on"/>
                          <m:ctrlPr>
                            <a:rPr lang="en-US" b="0" i="1" smtClean="0">
                              <a:latin typeface="Cambria Math" panose="02040503050406030204" pitchFamily="18" charset="0"/>
                              <a:ea typeface="Cambria Math" panose="02040503050406030204" pitchFamily="18" charset="0"/>
                            </a:rPr>
                          </m:ctrlPr>
                        </m:naryPr>
                        <m:sub>
                          <m:r>
                            <m:rPr>
                              <m:brk m:alnAt="7"/>
                            </m:rP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sub>
                        <m:sup/>
                        <m:e>
                          <m:r>
                            <a:rPr lang="en-US" b="0" i="1" smtClean="0">
                              <a:latin typeface="Cambria Math" panose="02040503050406030204" pitchFamily="18" charset="0"/>
                              <a:ea typeface="Cambria Math" panose="02040503050406030204" pitchFamily="18" charset="0"/>
                            </a:rPr>
                            <m:t>𝑇</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𝜋</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𝑠</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𝑅</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𝜋</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𝑠</m:t>
                                  </m:r>
                                </m:e>
                              </m:d>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m:t>
                                  </m:r>
                                </m:sup>
                              </m:sSup>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𝛾</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𝑈</m:t>
                              </m:r>
                            </m:e>
                            <m:sub>
                              <m:r>
                                <a:rPr lang="en-US" b="0" i="1" smtClean="0">
                                  <a:latin typeface="Cambria Math" panose="02040503050406030204" pitchFamily="18" charset="0"/>
                                  <a:ea typeface="Cambria Math" panose="02040503050406030204" pitchFamily="18" charset="0"/>
                                </a:rPr>
                                <m:t>𝑘</m:t>
                              </m:r>
                            </m:sub>
                            <m:sup>
                              <m:r>
                                <a:rPr lang="en-US" b="0" i="1" smtClean="0">
                                  <a:latin typeface="Cambria Math" panose="02040503050406030204" pitchFamily="18" charset="0"/>
                                  <a:ea typeface="Cambria Math" panose="02040503050406030204" pitchFamily="18" charset="0"/>
                                </a:rPr>
                                <m:t>𝜋</m:t>
                              </m:r>
                            </m:sup>
                          </m:sSubSup>
                          <m:r>
                            <a:rPr lang="en-US" b="0" i="1" smtClean="0">
                              <a:latin typeface="Cambria Math" panose="02040503050406030204" pitchFamily="18" charset="0"/>
                              <a:ea typeface="Cambria Math" panose="02040503050406030204" pitchFamily="18" charset="0"/>
                            </a:rPr>
                            <m:t> (</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m:t>
                              </m:r>
                            </m:sup>
                          </m:sSup>
                          <m:r>
                            <a:rPr lang="en-US" b="0" i="1" smtClean="0">
                              <a:latin typeface="Cambria Math" panose="02040503050406030204" pitchFamily="18" charset="0"/>
                              <a:ea typeface="Cambria Math" panose="02040503050406030204" pitchFamily="18" charset="0"/>
                            </a:rPr>
                            <m:t>)]</m:t>
                          </m:r>
                        </m:e>
                      </m:nary>
                    </m:oMath>
                  </m:oMathPara>
                </a14:m>
                <a:endParaRPr lang="en-US" dirty="0"/>
              </a:p>
              <a:p>
                <a:pPr marL="457200" lvl="1" indent="0">
                  <a:buNone/>
                </a:pPr>
                <a:endParaRPr lang="en-US" dirty="0"/>
              </a:p>
              <a:p>
                <a:pPr lvl="1"/>
                <a:r>
                  <a:rPr lang="en-US" dirty="0"/>
                  <a:t>This approach fully exploits connections between states</a:t>
                </a:r>
              </a:p>
              <a:p>
                <a:pPr lvl="1"/>
                <a:r>
                  <a:rPr lang="en-US" dirty="0"/>
                  <a:t>But we need </a:t>
                </a:r>
                <a14:m>
                  <m:oMath xmlns:m="http://schemas.openxmlformats.org/officeDocument/2006/math">
                    <m:r>
                      <a:rPr lang="en-US" b="1" i="1" smtClean="0">
                        <a:solidFill>
                          <a:schemeClr val="accent4"/>
                        </a:solidFill>
                        <a:latin typeface="Cambria Math" panose="02040503050406030204" pitchFamily="18" charset="0"/>
                      </a:rPr>
                      <m:t>𝑻</m:t>
                    </m:r>
                  </m:oMath>
                </a14:m>
                <a:r>
                  <a:rPr lang="en-US" dirty="0"/>
                  <a:t> and </a:t>
                </a:r>
                <a14:m>
                  <m:oMath xmlns:m="http://schemas.openxmlformats.org/officeDocument/2006/math">
                    <m:r>
                      <a:rPr lang="en-US" b="1" i="1" smtClean="0">
                        <a:solidFill>
                          <a:schemeClr val="accent3"/>
                        </a:solidFill>
                        <a:latin typeface="Cambria Math" panose="02040503050406030204" pitchFamily="18" charset="0"/>
                      </a:rPr>
                      <m:t>𝑹</m:t>
                    </m:r>
                  </m:oMath>
                </a14:m>
                <a:endParaRPr lang="en-US" b="1" dirty="0"/>
              </a:p>
              <a:p>
                <a:r>
                  <a:rPr lang="en-US" dirty="0"/>
                  <a:t>How can we do this update without knowing </a:t>
                </a:r>
                <a:r>
                  <a:rPr lang="en-US" b="1" i="1" dirty="0"/>
                  <a:t>T</a:t>
                </a:r>
                <a:r>
                  <a:rPr lang="en-US" dirty="0"/>
                  <a:t> or </a:t>
                </a:r>
                <a:r>
                  <a:rPr lang="en-US" b="1" i="1" dirty="0"/>
                  <a:t>R</a:t>
                </a:r>
                <a:r>
                  <a:rPr lang="en-US" dirty="0"/>
                  <a:t>?</a:t>
                </a:r>
              </a:p>
            </p:txBody>
          </p:sp>
        </mc:Choice>
        <mc:Fallback xmlns="">
          <p:sp>
            <p:nvSpPr>
              <p:cNvPr id="3" name="Content Placeholder 2">
                <a:extLst>
                  <a:ext uri="{FF2B5EF4-FFF2-40B4-BE49-F238E27FC236}">
                    <a16:creationId xmlns:a16="http://schemas.microsoft.com/office/drawing/2014/main" id="{667E88DC-2361-4CB3-7C8D-1A53D0818CEF}"/>
                  </a:ext>
                </a:extLst>
              </p:cNvPr>
              <p:cNvSpPr>
                <a:spLocks noGrp="1" noRot="1" noChangeAspect="1" noMove="1" noResize="1" noEditPoints="1" noAdjustHandles="1" noChangeArrowheads="1" noChangeShapeType="1" noTextEdit="1"/>
              </p:cNvSpPr>
              <p:nvPr>
                <p:ph idx="1"/>
              </p:nvPr>
            </p:nvSpPr>
            <p:spPr>
              <a:xfrm>
                <a:off x="497157" y="1590261"/>
                <a:ext cx="8379927" cy="4606139"/>
              </a:xfrm>
              <a:blipFill>
                <a:blip r:embed="rId2"/>
                <a:stretch>
                  <a:fillRect l="-1061"/>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298600A6-4C16-D399-E601-C58F7994A8DE}"/>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9FF087C8-8E19-EDC9-3B05-B7E13C8A0F98}"/>
              </a:ext>
            </a:extLst>
          </p:cNvPr>
          <p:cNvSpPr>
            <a:spLocks noGrp="1"/>
          </p:cNvSpPr>
          <p:nvPr>
            <p:ph type="sldNum" sz="quarter" idx="12"/>
          </p:nvPr>
        </p:nvSpPr>
        <p:spPr/>
        <p:txBody>
          <a:bodyPr/>
          <a:lstStyle/>
          <a:p>
            <a:fld id="{0C6CD854-DD62-6C4B-87F1-66B34D688D3F}" type="slidenum">
              <a:rPr lang="en-US" smtClean="0"/>
              <a:t>21</a:t>
            </a:fld>
            <a:endParaRPr lang="en-US"/>
          </a:p>
        </p:txBody>
      </p:sp>
      <p:grpSp>
        <p:nvGrpSpPr>
          <p:cNvPr id="6" name="Group 5" descr="An expectimax MDP tree showing states as red triangles with actions edges connecting them to Q-states, represented as green circular chance nodes, connected via transitions to a successor state s’. Only the action indicated by policy pi is highlighted">
            <a:extLst>
              <a:ext uri="{FF2B5EF4-FFF2-40B4-BE49-F238E27FC236}">
                <a16:creationId xmlns:a16="http://schemas.microsoft.com/office/drawing/2014/main" id="{2FE11E4F-C74E-6568-90A3-3D6A874E5FD1}"/>
              </a:ext>
            </a:extLst>
          </p:cNvPr>
          <p:cNvGrpSpPr/>
          <p:nvPr/>
        </p:nvGrpSpPr>
        <p:grpSpPr>
          <a:xfrm>
            <a:off x="8302082" y="2096149"/>
            <a:ext cx="3392759" cy="3337845"/>
            <a:chOff x="7129039" y="907566"/>
            <a:chExt cx="4114800" cy="3886200"/>
          </a:xfrm>
        </p:grpSpPr>
        <p:sp>
          <p:nvSpPr>
            <p:cNvPr id="7" name="AutoShape 4">
              <a:extLst>
                <a:ext uri="{FF2B5EF4-FFF2-40B4-BE49-F238E27FC236}">
                  <a16:creationId xmlns:a16="http://schemas.microsoft.com/office/drawing/2014/main" id="{12858300-DEC6-CD1F-D1F7-E17AFDEAFCE3}"/>
                </a:ext>
              </a:extLst>
            </p:cNvPr>
            <p:cNvSpPr>
              <a:spLocks noChangeArrowheads="1"/>
            </p:cNvSpPr>
            <p:nvPr/>
          </p:nvSpPr>
          <p:spPr bwMode="auto">
            <a:xfrm>
              <a:off x="9110239" y="907566"/>
              <a:ext cx="457200" cy="365125"/>
            </a:xfrm>
            <a:prstGeom prst="triangle">
              <a:avLst>
                <a:gd name="adj" fmla="val 50000"/>
              </a:avLst>
            </a:prstGeom>
            <a:solidFill>
              <a:schemeClr val="accent2"/>
            </a:solidFill>
            <a:ln w="9525">
              <a:noFill/>
              <a:miter lim="800000"/>
              <a:headEnd/>
              <a:tailEnd/>
            </a:ln>
          </p:spPr>
          <p:txBody>
            <a:bodyPr wrap="none" anchor="ctr"/>
            <a:lstStyle/>
            <a:p>
              <a:pPr algn="ctr"/>
              <a:endParaRPr lang="en-US">
                <a:latin typeface="Calibri"/>
                <a:cs typeface="Calibri"/>
              </a:endParaRPr>
            </a:p>
          </p:txBody>
        </p:sp>
        <p:sp>
          <p:nvSpPr>
            <p:cNvPr id="8" name="AutoShape 5">
              <a:extLst>
                <a:ext uri="{FF2B5EF4-FFF2-40B4-BE49-F238E27FC236}">
                  <a16:creationId xmlns:a16="http://schemas.microsoft.com/office/drawing/2014/main" id="{7F380278-BC2F-EE68-8ADF-2179CA12D3CC}"/>
                </a:ext>
              </a:extLst>
            </p:cNvPr>
            <p:cNvSpPr>
              <a:spLocks noChangeArrowheads="1"/>
            </p:cNvSpPr>
            <p:nvPr/>
          </p:nvSpPr>
          <p:spPr bwMode="auto">
            <a:xfrm>
              <a:off x="8957839" y="3895241"/>
              <a:ext cx="457200" cy="365125"/>
            </a:xfrm>
            <a:prstGeom prst="triangle">
              <a:avLst>
                <a:gd name="adj" fmla="val 50000"/>
              </a:avLst>
            </a:prstGeom>
            <a:solidFill>
              <a:schemeClr val="accent2"/>
            </a:solidFill>
            <a:ln w="9525">
              <a:noFill/>
              <a:miter lim="800000"/>
              <a:headEnd/>
              <a:tailEnd/>
            </a:ln>
          </p:spPr>
          <p:txBody>
            <a:bodyPr wrap="none" anchor="ctr"/>
            <a:lstStyle/>
            <a:p>
              <a:pPr algn="r" rtl="1"/>
              <a:endParaRPr lang="en-US">
                <a:latin typeface="Calibri"/>
                <a:cs typeface="Calibri"/>
              </a:endParaRPr>
            </a:p>
          </p:txBody>
        </p:sp>
        <p:grpSp>
          <p:nvGrpSpPr>
            <p:cNvPr id="9" name="Group 6">
              <a:extLst>
                <a:ext uri="{FF2B5EF4-FFF2-40B4-BE49-F238E27FC236}">
                  <a16:creationId xmlns:a16="http://schemas.microsoft.com/office/drawing/2014/main" id="{9C1BEA63-E239-5A0E-75B6-0AA20E066FCB}"/>
                </a:ext>
              </a:extLst>
            </p:cNvPr>
            <p:cNvGrpSpPr>
              <a:grpSpLocks/>
            </p:cNvGrpSpPr>
            <p:nvPr/>
          </p:nvGrpSpPr>
          <p:grpSpPr bwMode="auto">
            <a:xfrm>
              <a:off x="7510039" y="1288566"/>
              <a:ext cx="3733800" cy="1066800"/>
              <a:chOff x="1584" y="1680"/>
              <a:chExt cx="2352" cy="336"/>
            </a:xfrm>
          </p:grpSpPr>
          <p:sp>
            <p:nvSpPr>
              <p:cNvPr id="27" name="Line 7">
                <a:extLst>
                  <a:ext uri="{FF2B5EF4-FFF2-40B4-BE49-F238E27FC236}">
                    <a16:creationId xmlns:a16="http://schemas.microsoft.com/office/drawing/2014/main" id="{FC937930-0ADF-2992-514B-F25F3433317B}"/>
                  </a:ext>
                </a:extLst>
              </p:cNvPr>
              <p:cNvSpPr>
                <a:spLocks noChangeShapeType="1"/>
              </p:cNvSpPr>
              <p:nvPr/>
            </p:nvSpPr>
            <p:spPr bwMode="auto">
              <a:xfrm flipH="1">
                <a:off x="1584" y="1680"/>
                <a:ext cx="1152" cy="336"/>
              </a:xfrm>
              <a:prstGeom prst="line">
                <a:avLst/>
              </a:prstGeom>
              <a:noFill/>
              <a:ln w="9525">
                <a:solidFill>
                  <a:schemeClr val="tx1"/>
                </a:solidFill>
                <a:prstDash val="dash"/>
                <a:round/>
                <a:headEnd/>
                <a:tailEnd type="triangle" w="med" len="med"/>
              </a:ln>
            </p:spPr>
            <p:txBody>
              <a:bodyPr/>
              <a:lstStyle/>
              <a:p>
                <a:endParaRPr lang="en-US" dirty="0">
                  <a:latin typeface="Calibri"/>
                  <a:cs typeface="Calibri"/>
                </a:endParaRPr>
              </a:p>
            </p:txBody>
          </p:sp>
          <p:sp>
            <p:nvSpPr>
              <p:cNvPr id="28" name="Line 8">
                <a:extLst>
                  <a:ext uri="{FF2B5EF4-FFF2-40B4-BE49-F238E27FC236}">
                    <a16:creationId xmlns:a16="http://schemas.microsoft.com/office/drawing/2014/main" id="{614419E4-F2C0-474F-93F0-9D8BA8AB6508}"/>
                  </a:ext>
                </a:extLst>
              </p:cNvPr>
              <p:cNvSpPr>
                <a:spLocks noChangeShapeType="1"/>
              </p:cNvSpPr>
              <p:nvPr/>
            </p:nvSpPr>
            <p:spPr bwMode="auto">
              <a:xfrm>
                <a:off x="2736" y="1680"/>
                <a:ext cx="1200" cy="288"/>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29" name="Line 10">
                <a:extLst>
                  <a:ext uri="{FF2B5EF4-FFF2-40B4-BE49-F238E27FC236}">
                    <a16:creationId xmlns:a16="http://schemas.microsoft.com/office/drawing/2014/main" id="{90FA42E3-91B8-0C34-0C3B-0759E3D26B8F}"/>
                  </a:ext>
                </a:extLst>
              </p:cNvPr>
              <p:cNvSpPr>
                <a:spLocks noChangeShapeType="1"/>
              </p:cNvSpPr>
              <p:nvPr/>
            </p:nvSpPr>
            <p:spPr bwMode="auto">
              <a:xfrm>
                <a:off x="2736" y="1680"/>
                <a:ext cx="432" cy="288"/>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grpSp>
        <p:sp>
          <p:nvSpPr>
            <p:cNvPr id="10" name="Oval 9">
              <a:extLst>
                <a:ext uri="{FF2B5EF4-FFF2-40B4-BE49-F238E27FC236}">
                  <a16:creationId xmlns:a16="http://schemas.microsoft.com/office/drawing/2014/main" id="{903F297B-B854-ED25-2C5D-312F115A03AA}"/>
                </a:ext>
              </a:extLst>
            </p:cNvPr>
            <p:cNvSpPr>
              <a:spLocks noChangeArrowheads="1"/>
            </p:cNvSpPr>
            <p:nvPr/>
          </p:nvSpPr>
          <p:spPr bwMode="auto">
            <a:xfrm>
              <a:off x="8500639" y="2355366"/>
              <a:ext cx="381000" cy="381000"/>
            </a:xfrm>
            <a:prstGeom prst="ellipse">
              <a:avLst/>
            </a:prstGeom>
            <a:solidFill>
              <a:schemeClr val="accent3"/>
            </a:solidFill>
            <a:ln w="9525">
              <a:noFill/>
              <a:round/>
              <a:headEnd/>
              <a:tailEnd/>
            </a:ln>
          </p:spPr>
          <p:txBody>
            <a:bodyPr wrap="none" anchor="ctr"/>
            <a:lstStyle/>
            <a:p>
              <a:endParaRPr lang="en-US">
                <a:latin typeface="Calibri"/>
                <a:cs typeface="Calibri"/>
              </a:endParaRPr>
            </a:p>
          </p:txBody>
        </p:sp>
        <p:grpSp>
          <p:nvGrpSpPr>
            <p:cNvPr id="11" name="Group 10">
              <a:extLst>
                <a:ext uri="{FF2B5EF4-FFF2-40B4-BE49-F238E27FC236}">
                  <a16:creationId xmlns:a16="http://schemas.microsoft.com/office/drawing/2014/main" id="{693C75DF-00B3-D928-61CE-0FC79DC328BF}"/>
                </a:ext>
              </a:extLst>
            </p:cNvPr>
            <p:cNvGrpSpPr>
              <a:grpSpLocks/>
            </p:cNvGrpSpPr>
            <p:nvPr/>
          </p:nvGrpSpPr>
          <p:grpSpPr bwMode="auto">
            <a:xfrm>
              <a:off x="7129039" y="2736366"/>
              <a:ext cx="3124200" cy="1143000"/>
              <a:chOff x="1536" y="2400"/>
              <a:chExt cx="1584" cy="624"/>
            </a:xfrm>
          </p:grpSpPr>
          <p:sp>
            <p:nvSpPr>
              <p:cNvPr id="24" name="Line 13">
                <a:extLst>
                  <a:ext uri="{FF2B5EF4-FFF2-40B4-BE49-F238E27FC236}">
                    <a16:creationId xmlns:a16="http://schemas.microsoft.com/office/drawing/2014/main" id="{30A0B4B0-BA36-312A-55B9-1E0AB5D632EB}"/>
                  </a:ext>
                </a:extLst>
              </p:cNvPr>
              <p:cNvSpPr>
                <a:spLocks noChangeShapeType="1"/>
              </p:cNvSpPr>
              <p:nvPr/>
            </p:nvSpPr>
            <p:spPr bwMode="auto">
              <a:xfrm flipH="1">
                <a:off x="1536" y="2400"/>
                <a:ext cx="776" cy="624"/>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25" name="Line 14">
                <a:extLst>
                  <a:ext uri="{FF2B5EF4-FFF2-40B4-BE49-F238E27FC236}">
                    <a16:creationId xmlns:a16="http://schemas.microsoft.com/office/drawing/2014/main" id="{6429EEDB-45E3-2BF1-E4D5-AF9FCBD27D8D}"/>
                  </a:ext>
                </a:extLst>
              </p:cNvPr>
              <p:cNvSpPr>
                <a:spLocks noChangeShapeType="1"/>
              </p:cNvSpPr>
              <p:nvPr/>
            </p:nvSpPr>
            <p:spPr bwMode="auto">
              <a:xfrm>
                <a:off x="2312" y="2400"/>
                <a:ext cx="808" cy="624"/>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26" name="Line 15">
                <a:extLst>
                  <a:ext uri="{FF2B5EF4-FFF2-40B4-BE49-F238E27FC236}">
                    <a16:creationId xmlns:a16="http://schemas.microsoft.com/office/drawing/2014/main" id="{50E486EA-49FA-8B3A-00FF-A652EA3FFBAD}"/>
                  </a:ext>
                </a:extLst>
              </p:cNvPr>
              <p:cNvSpPr>
                <a:spLocks noChangeShapeType="1"/>
              </p:cNvSpPr>
              <p:nvPr/>
            </p:nvSpPr>
            <p:spPr bwMode="auto">
              <a:xfrm flipH="1">
                <a:off x="2021" y="2400"/>
                <a:ext cx="291" cy="624"/>
              </a:xfrm>
              <a:prstGeom prst="line">
                <a:avLst/>
              </a:prstGeom>
              <a:noFill/>
              <a:ln w="9525">
                <a:solidFill>
                  <a:schemeClr val="bg1"/>
                </a:solidFill>
                <a:prstDash val="dash"/>
                <a:round/>
                <a:headEnd/>
                <a:tailEnd type="triangle" w="med" len="med"/>
              </a:ln>
            </p:spPr>
            <p:txBody>
              <a:bodyPr/>
              <a:lstStyle/>
              <a:p>
                <a:endParaRPr lang="en-US">
                  <a:latin typeface="Calibri"/>
                  <a:cs typeface="Calibri"/>
                </a:endParaRPr>
              </a:p>
            </p:txBody>
          </p:sp>
        </p:grpSp>
        <mc:AlternateContent xmlns:mc="http://schemas.openxmlformats.org/markup-compatibility/2006" xmlns:a14="http://schemas.microsoft.com/office/drawing/2010/main">
          <mc:Choice Requires="a14">
            <p:sp>
              <p:nvSpPr>
                <p:cNvPr id="12" name="Text Box 17">
                  <a:extLst>
                    <a:ext uri="{FF2B5EF4-FFF2-40B4-BE49-F238E27FC236}">
                      <a16:creationId xmlns:a16="http://schemas.microsoft.com/office/drawing/2014/main" id="{CF709E59-CB69-5E24-5DD9-4BD69E58281E}"/>
                    </a:ext>
                  </a:extLst>
                </p:cNvPr>
                <p:cNvSpPr txBox="1">
                  <a:spLocks noChangeArrowheads="1"/>
                </p:cNvSpPr>
                <p:nvPr/>
              </p:nvSpPr>
              <p:spPr bwMode="auto">
                <a:xfrm>
                  <a:off x="9051902" y="1799943"/>
                  <a:ext cx="598025" cy="430007"/>
                </a:xfrm>
                <a:prstGeom prst="rect">
                  <a:avLst/>
                </a:prstGeom>
                <a:noFill/>
                <a:ln w="9525">
                  <a:noFill/>
                  <a:miter lim="800000"/>
                  <a:headEnd/>
                  <a:tailEnd/>
                </a:ln>
              </p:spPr>
              <p:txBody>
                <a:bodyPr wrap="square">
                  <a:spAutoFit/>
                </a:bodyPr>
                <a:lstStyle/>
                <a:p>
                  <a:pPr>
                    <a:spcBef>
                      <a:spcPct val="50000"/>
                    </a:spcBef>
                  </a:pPr>
                  <a14:m>
                    <m:oMathPara xmlns:m="http://schemas.openxmlformats.org/officeDocument/2006/math">
                      <m:oMath>
                        <m:r>
                          <a:rPr lang="en-US" b="1" i="1" smtClean="0">
                            <a:solidFill>
                              <a:schemeClr val="accent1"/>
                            </a:solidFill>
                            <a:latin typeface="Cambria Math" panose="02040503050406030204" pitchFamily="18" charset="0"/>
                            <a:ea typeface="Cambria Math" panose="02040503050406030204" pitchFamily="18" charset="0"/>
                            <a:cs typeface="Calibri"/>
                          </a:rPr>
                          <m:t>𝝅</m:t>
                        </m:r>
                        <m:r>
                          <a:rPr lang="en-US" b="1" i="1" smtClean="0">
                            <a:solidFill>
                              <a:schemeClr val="accent1"/>
                            </a:solidFill>
                            <a:latin typeface="Cambria Math" panose="02040503050406030204" pitchFamily="18" charset="0"/>
                            <a:ea typeface="Cambria Math" panose="02040503050406030204" pitchFamily="18" charset="0"/>
                            <a:cs typeface="Calibri"/>
                          </a:rPr>
                          <m:t>(</m:t>
                        </m:r>
                        <m:r>
                          <a:rPr lang="en-US" b="1" i="1" smtClean="0">
                            <a:solidFill>
                              <a:schemeClr val="accent1"/>
                            </a:solidFill>
                            <a:latin typeface="Cambria Math" panose="02040503050406030204" pitchFamily="18" charset="0"/>
                            <a:ea typeface="Cambria Math" panose="02040503050406030204" pitchFamily="18" charset="0"/>
                            <a:cs typeface="Calibri"/>
                          </a:rPr>
                          <m:t>𝒔</m:t>
                        </m:r>
                        <m:r>
                          <a:rPr lang="en-US" b="1" i="1" smtClean="0">
                            <a:solidFill>
                              <a:schemeClr val="accent1"/>
                            </a:solidFill>
                            <a:latin typeface="Cambria Math" panose="02040503050406030204" pitchFamily="18" charset="0"/>
                            <a:ea typeface="Cambria Math" panose="02040503050406030204" pitchFamily="18" charset="0"/>
                            <a:cs typeface="Calibri"/>
                          </a:rPr>
                          <m:t>)</m:t>
                        </m:r>
                      </m:oMath>
                    </m:oMathPara>
                  </a14:m>
                  <a:endParaRPr lang="en-US" b="1" i="1" dirty="0">
                    <a:solidFill>
                      <a:schemeClr val="accent1"/>
                    </a:solidFill>
                    <a:latin typeface="+mj-lt"/>
                    <a:cs typeface="Calibri"/>
                  </a:endParaRPr>
                </a:p>
              </p:txBody>
            </p:sp>
          </mc:Choice>
          <mc:Fallback xmlns="">
            <p:sp>
              <p:nvSpPr>
                <p:cNvPr id="14" name="Text Box 17">
                  <a:extLst>
                    <a:ext uri="{FF2B5EF4-FFF2-40B4-BE49-F238E27FC236}">
                      <a16:creationId xmlns:a16="http://schemas.microsoft.com/office/drawing/2014/main" id="{E54EAD62-6BDC-03FE-7F9B-34F61AC661E6}"/>
                    </a:ext>
                  </a:extLst>
                </p:cNvPr>
                <p:cNvSpPr txBox="1">
                  <a:spLocks noRot="1" noChangeAspect="1" noMove="1" noResize="1" noEditPoints="1" noAdjustHandles="1" noChangeArrowheads="1" noChangeShapeType="1" noTextEdit="1"/>
                </p:cNvSpPr>
                <p:nvPr/>
              </p:nvSpPr>
              <p:spPr bwMode="auto">
                <a:xfrm>
                  <a:off x="9051902" y="1799943"/>
                  <a:ext cx="598025" cy="430007"/>
                </a:xfrm>
                <a:prstGeom prst="rect">
                  <a:avLst/>
                </a:prstGeom>
                <a:blipFill>
                  <a:blip r:embed="rId3"/>
                  <a:stretch>
                    <a:fillRect r="-32500" b="-10000"/>
                  </a:stretch>
                </a:blipFill>
                <a:ln w="9525">
                  <a:noFill/>
                  <a:miter lim="800000"/>
                  <a:headEnd/>
                  <a:tailEnd/>
                </a:ln>
              </p:spPr>
              <p:txBody>
                <a:bodyPr/>
                <a:lstStyle/>
                <a:p>
                  <a:r>
                    <a:rPr lang="en-US">
                      <a:noFill/>
                    </a:rPr>
                    <a:t> </a:t>
                  </a:r>
                </a:p>
              </p:txBody>
            </p:sp>
          </mc:Fallback>
        </mc:AlternateContent>
        <p:sp>
          <p:nvSpPr>
            <p:cNvPr id="13" name="Text Box 18">
              <a:extLst>
                <a:ext uri="{FF2B5EF4-FFF2-40B4-BE49-F238E27FC236}">
                  <a16:creationId xmlns:a16="http://schemas.microsoft.com/office/drawing/2014/main" id="{246EDE28-D769-8CAD-4982-03BF777401A2}"/>
                </a:ext>
              </a:extLst>
            </p:cNvPr>
            <p:cNvSpPr txBox="1">
              <a:spLocks noChangeArrowheads="1"/>
            </p:cNvSpPr>
            <p:nvPr/>
          </p:nvSpPr>
          <p:spPr bwMode="auto">
            <a:xfrm>
              <a:off x="9579014" y="907566"/>
              <a:ext cx="381000" cy="366713"/>
            </a:xfrm>
            <a:prstGeom prst="rect">
              <a:avLst/>
            </a:prstGeom>
            <a:noFill/>
            <a:ln w="9525">
              <a:noFill/>
              <a:miter lim="800000"/>
              <a:headEnd/>
              <a:tailEnd/>
            </a:ln>
          </p:spPr>
          <p:txBody>
            <a:bodyPr>
              <a:spAutoFit/>
            </a:bodyPr>
            <a:lstStyle/>
            <a:p>
              <a:pPr>
                <a:spcBef>
                  <a:spcPct val="50000"/>
                </a:spcBef>
              </a:pPr>
              <a:r>
                <a:rPr lang="en-US" dirty="0">
                  <a:solidFill>
                    <a:schemeClr val="accent2"/>
                  </a:solidFill>
                  <a:latin typeface="+mj-lt"/>
                  <a:cs typeface="Calibri"/>
                </a:rPr>
                <a:t>s</a:t>
              </a:r>
            </a:p>
          </p:txBody>
        </p:sp>
        <p:sp>
          <p:nvSpPr>
            <p:cNvPr id="14" name="Text Box 19">
              <a:extLst>
                <a:ext uri="{FF2B5EF4-FFF2-40B4-BE49-F238E27FC236}">
                  <a16:creationId xmlns:a16="http://schemas.microsoft.com/office/drawing/2014/main" id="{FF76F6B1-3DFC-A742-65C8-1679920DDE25}"/>
                </a:ext>
              </a:extLst>
            </p:cNvPr>
            <p:cNvSpPr txBox="1">
              <a:spLocks noChangeArrowheads="1"/>
            </p:cNvSpPr>
            <p:nvPr/>
          </p:nvSpPr>
          <p:spPr bwMode="auto">
            <a:xfrm>
              <a:off x="9391889" y="3879366"/>
              <a:ext cx="568125" cy="430007"/>
            </a:xfrm>
            <a:prstGeom prst="rect">
              <a:avLst/>
            </a:prstGeom>
            <a:noFill/>
            <a:ln w="9525">
              <a:noFill/>
              <a:miter lim="800000"/>
              <a:headEnd/>
              <a:tailEnd/>
            </a:ln>
          </p:spPr>
          <p:txBody>
            <a:bodyPr wrap="square">
              <a:spAutoFit/>
            </a:bodyPr>
            <a:lstStyle/>
            <a:p>
              <a:pPr algn="ctr" rtl="1">
                <a:spcBef>
                  <a:spcPct val="50000"/>
                </a:spcBef>
              </a:pPr>
              <a:r>
                <a:rPr lang="en-US" dirty="0">
                  <a:solidFill>
                    <a:schemeClr val="accent2"/>
                  </a:solidFill>
                  <a:latin typeface="+mj-lt"/>
                  <a:cs typeface="Calibri"/>
                </a:rPr>
                <a:t>s’</a:t>
              </a:r>
            </a:p>
          </p:txBody>
        </p:sp>
        <mc:AlternateContent xmlns:mc="http://schemas.openxmlformats.org/markup-compatibility/2006" xmlns:a14="http://schemas.microsoft.com/office/drawing/2010/main">
          <mc:Choice Requires="a14">
            <p:sp>
              <p:nvSpPr>
                <p:cNvPr id="15" name="Text Box 20">
                  <a:extLst>
                    <a:ext uri="{FF2B5EF4-FFF2-40B4-BE49-F238E27FC236}">
                      <a16:creationId xmlns:a16="http://schemas.microsoft.com/office/drawing/2014/main" id="{CEBF563E-977B-8C3C-225D-3E1936F7650D}"/>
                    </a:ext>
                  </a:extLst>
                </p:cNvPr>
                <p:cNvSpPr txBox="1">
                  <a:spLocks noChangeArrowheads="1"/>
                </p:cNvSpPr>
                <p:nvPr/>
              </p:nvSpPr>
              <p:spPr bwMode="auto">
                <a:xfrm>
                  <a:off x="8916363" y="2355366"/>
                  <a:ext cx="1108276" cy="430007"/>
                </a:xfrm>
                <a:prstGeom prst="rect">
                  <a:avLst/>
                </a:prstGeom>
                <a:noFill/>
                <a:ln w="9525">
                  <a:noFill/>
                  <a:miter lim="800000"/>
                  <a:headEnd/>
                  <a:tailEnd/>
                </a:ln>
              </p:spPr>
              <p:txBody>
                <a:bodyPr wrap="square">
                  <a:spAutoFit/>
                </a:bodyPr>
                <a:lstStyle/>
                <a:p>
                  <a:pPr>
                    <a:spcBef>
                      <a:spcPct val="50000"/>
                    </a:spcBef>
                  </a:pPr>
                  <a:r>
                    <a:rPr lang="en-US" dirty="0">
                      <a:solidFill>
                        <a:schemeClr val="accent3"/>
                      </a:solidFill>
                      <a:latin typeface="+mj-lt"/>
                      <a:cs typeface="Calibri"/>
                    </a:rPr>
                    <a:t>s, </a:t>
                  </a:r>
                  <a14:m>
                    <m:oMath xmlns:m="http://schemas.openxmlformats.org/officeDocument/2006/math">
                      <m:r>
                        <a:rPr lang="en-US" b="1" i="1" smtClean="0">
                          <a:solidFill>
                            <a:schemeClr val="accent3"/>
                          </a:solidFill>
                          <a:latin typeface="Cambria Math" panose="02040503050406030204" pitchFamily="18" charset="0"/>
                          <a:ea typeface="Cambria Math" panose="02040503050406030204" pitchFamily="18" charset="0"/>
                          <a:cs typeface="Calibri"/>
                        </a:rPr>
                        <m:t>𝝅</m:t>
                      </m:r>
                      <m:r>
                        <a:rPr lang="en-US" b="1" i="1" smtClean="0">
                          <a:solidFill>
                            <a:schemeClr val="accent3"/>
                          </a:solidFill>
                          <a:latin typeface="Cambria Math" panose="02040503050406030204" pitchFamily="18" charset="0"/>
                          <a:ea typeface="Cambria Math" panose="02040503050406030204" pitchFamily="18" charset="0"/>
                          <a:cs typeface="Calibri"/>
                        </a:rPr>
                        <m:t>(</m:t>
                      </m:r>
                      <m:r>
                        <a:rPr lang="en-US" b="1" i="1" smtClean="0">
                          <a:solidFill>
                            <a:schemeClr val="accent3"/>
                          </a:solidFill>
                          <a:latin typeface="Cambria Math" panose="02040503050406030204" pitchFamily="18" charset="0"/>
                          <a:ea typeface="Cambria Math" panose="02040503050406030204" pitchFamily="18" charset="0"/>
                          <a:cs typeface="Calibri"/>
                        </a:rPr>
                        <m:t>𝒔</m:t>
                      </m:r>
                      <m:r>
                        <a:rPr lang="en-US" b="1" i="1" smtClean="0">
                          <a:solidFill>
                            <a:schemeClr val="accent3"/>
                          </a:solidFill>
                          <a:latin typeface="Cambria Math" panose="02040503050406030204" pitchFamily="18" charset="0"/>
                          <a:ea typeface="Cambria Math" panose="02040503050406030204" pitchFamily="18" charset="0"/>
                          <a:cs typeface="Calibri"/>
                        </a:rPr>
                        <m:t>)</m:t>
                      </m:r>
                    </m:oMath>
                  </a14:m>
                  <a:endParaRPr lang="en-US" b="1" dirty="0">
                    <a:solidFill>
                      <a:schemeClr val="accent3"/>
                    </a:solidFill>
                    <a:latin typeface="+mj-lt"/>
                    <a:cs typeface="Calibri"/>
                  </a:endParaRPr>
                </a:p>
              </p:txBody>
            </p:sp>
          </mc:Choice>
          <mc:Fallback xmlns="">
            <p:sp>
              <p:nvSpPr>
                <p:cNvPr id="17" name="Text Box 20">
                  <a:extLst>
                    <a:ext uri="{FF2B5EF4-FFF2-40B4-BE49-F238E27FC236}">
                      <a16:creationId xmlns:a16="http://schemas.microsoft.com/office/drawing/2014/main" id="{BF089D23-8246-0C69-8EFF-23D3F1CF8AF9}"/>
                    </a:ext>
                  </a:extLst>
                </p:cNvPr>
                <p:cNvSpPr txBox="1">
                  <a:spLocks noRot="1" noChangeAspect="1" noMove="1" noResize="1" noEditPoints="1" noAdjustHandles="1" noChangeArrowheads="1" noChangeShapeType="1" noTextEdit="1"/>
                </p:cNvSpPr>
                <p:nvPr/>
              </p:nvSpPr>
              <p:spPr bwMode="auto">
                <a:xfrm>
                  <a:off x="8916363" y="2355366"/>
                  <a:ext cx="1108276" cy="430007"/>
                </a:xfrm>
                <a:prstGeom prst="rect">
                  <a:avLst/>
                </a:prstGeom>
                <a:blipFill>
                  <a:blip r:embed="rId4"/>
                  <a:stretch>
                    <a:fillRect l="-5479" t="-10345" b="-27586"/>
                  </a:stretch>
                </a:blipFill>
                <a:ln w="9525">
                  <a:noFill/>
                  <a:miter lim="800000"/>
                  <a:headEnd/>
                  <a:tailEnd/>
                </a:ln>
              </p:spPr>
              <p:txBody>
                <a:bodyPr/>
                <a:lstStyle/>
                <a:p>
                  <a:r>
                    <a:rPr lang="en-US">
                      <a:noFill/>
                    </a:rPr>
                    <a:t> </a:t>
                  </a:r>
                </a:p>
              </p:txBody>
            </p:sp>
          </mc:Fallback>
        </mc:AlternateContent>
        <p:grpSp>
          <p:nvGrpSpPr>
            <p:cNvPr id="16" name="Group 21">
              <a:extLst>
                <a:ext uri="{FF2B5EF4-FFF2-40B4-BE49-F238E27FC236}">
                  <a16:creationId xmlns:a16="http://schemas.microsoft.com/office/drawing/2014/main" id="{E42FB192-0DB7-EA5C-36EC-F82B09876E39}"/>
                </a:ext>
              </a:extLst>
            </p:cNvPr>
            <p:cNvGrpSpPr>
              <a:grpSpLocks/>
            </p:cNvGrpSpPr>
            <p:nvPr/>
          </p:nvGrpSpPr>
          <p:grpSpPr bwMode="auto">
            <a:xfrm>
              <a:off x="7357639" y="4260366"/>
              <a:ext cx="3733800" cy="533400"/>
              <a:chOff x="1584" y="1680"/>
              <a:chExt cx="2352" cy="336"/>
            </a:xfrm>
          </p:grpSpPr>
          <p:sp>
            <p:nvSpPr>
              <p:cNvPr id="21" name="Line 22">
                <a:extLst>
                  <a:ext uri="{FF2B5EF4-FFF2-40B4-BE49-F238E27FC236}">
                    <a16:creationId xmlns:a16="http://schemas.microsoft.com/office/drawing/2014/main" id="{9E064BCB-7DFA-DAE6-7C6B-EE03A29FBE24}"/>
                  </a:ext>
                </a:extLst>
              </p:cNvPr>
              <p:cNvSpPr>
                <a:spLocks noChangeShapeType="1"/>
              </p:cNvSpPr>
              <p:nvPr/>
            </p:nvSpPr>
            <p:spPr bwMode="auto">
              <a:xfrm flipH="1">
                <a:off x="1584" y="1680"/>
                <a:ext cx="1152" cy="336"/>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22" name="Line 23">
                <a:extLst>
                  <a:ext uri="{FF2B5EF4-FFF2-40B4-BE49-F238E27FC236}">
                    <a16:creationId xmlns:a16="http://schemas.microsoft.com/office/drawing/2014/main" id="{0EBF7DDD-78EA-F4A7-AB85-3DF8FCA65DF6}"/>
                  </a:ext>
                </a:extLst>
              </p:cNvPr>
              <p:cNvSpPr>
                <a:spLocks noChangeShapeType="1"/>
              </p:cNvSpPr>
              <p:nvPr/>
            </p:nvSpPr>
            <p:spPr bwMode="auto">
              <a:xfrm>
                <a:off x="2736" y="1680"/>
                <a:ext cx="1200" cy="288"/>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23" name="Line 25">
                <a:extLst>
                  <a:ext uri="{FF2B5EF4-FFF2-40B4-BE49-F238E27FC236}">
                    <a16:creationId xmlns:a16="http://schemas.microsoft.com/office/drawing/2014/main" id="{485E180A-8D29-2FD6-EE27-6FDEEAE1CE71}"/>
                  </a:ext>
                </a:extLst>
              </p:cNvPr>
              <p:cNvSpPr>
                <a:spLocks noChangeShapeType="1"/>
              </p:cNvSpPr>
              <p:nvPr/>
            </p:nvSpPr>
            <p:spPr bwMode="auto">
              <a:xfrm>
                <a:off x="2736" y="1680"/>
                <a:ext cx="432" cy="288"/>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grpSp>
        <mc:AlternateContent xmlns:mc="http://schemas.openxmlformats.org/markup-compatibility/2006" xmlns:a14="http://schemas.microsoft.com/office/drawing/2010/main">
          <mc:Choice Requires="a14">
            <p:sp>
              <p:nvSpPr>
                <p:cNvPr id="17" name="Text Box 28">
                  <a:extLst>
                    <a:ext uri="{FF2B5EF4-FFF2-40B4-BE49-F238E27FC236}">
                      <a16:creationId xmlns:a16="http://schemas.microsoft.com/office/drawing/2014/main" id="{CA40ED49-6137-7452-3F50-4046BC321FE0}"/>
                    </a:ext>
                  </a:extLst>
                </p:cNvPr>
                <p:cNvSpPr txBox="1">
                  <a:spLocks noChangeArrowheads="1"/>
                </p:cNvSpPr>
                <p:nvPr/>
              </p:nvSpPr>
              <p:spPr bwMode="auto">
                <a:xfrm>
                  <a:off x="7623783" y="3523551"/>
                  <a:ext cx="1324664" cy="430007"/>
                </a:xfrm>
                <a:prstGeom prst="rect">
                  <a:avLst/>
                </a:prstGeom>
                <a:noFill/>
                <a:ln w="9525">
                  <a:noFill/>
                  <a:miter lim="800000"/>
                  <a:headEnd/>
                  <a:tailEnd/>
                </a:ln>
              </p:spPr>
              <p:txBody>
                <a:bodyPr wrap="square">
                  <a:spAutoFit/>
                </a:bodyPr>
                <a:lstStyle/>
                <a:p>
                  <a:pPr algn="r">
                    <a:spcBef>
                      <a:spcPct val="50000"/>
                    </a:spcBef>
                  </a:pPr>
                  <a:r>
                    <a:rPr lang="en-US" i="1" dirty="0">
                      <a:solidFill>
                        <a:schemeClr val="accent1"/>
                      </a:solidFill>
                      <a:latin typeface="+mj-lt"/>
                      <a:cs typeface="Calibri"/>
                    </a:rPr>
                    <a:t>s,</a:t>
                  </a:r>
                  <a14:m>
                    <m:oMath xmlns:m="http://schemas.openxmlformats.org/officeDocument/2006/math">
                      <m:r>
                        <a:rPr lang="en-US" b="1" i="1" smtClean="0">
                          <a:solidFill>
                            <a:schemeClr val="accent1"/>
                          </a:solidFill>
                          <a:latin typeface="Cambria Math" panose="02040503050406030204" pitchFamily="18" charset="0"/>
                          <a:ea typeface="Cambria Math" panose="02040503050406030204" pitchFamily="18" charset="0"/>
                          <a:cs typeface="Calibri"/>
                        </a:rPr>
                        <m:t>𝝅</m:t>
                      </m:r>
                      <m:r>
                        <a:rPr lang="en-US" b="1" i="1" smtClean="0">
                          <a:solidFill>
                            <a:schemeClr val="accent1"/>
                          </a:solidFill>
                          <a:latin typeface="Cambria Math" panose="02040503050406030204" pitchFamily="18" charset="0"/>
                          <a:ea typeface="Cambria Math" panose="02040503050406030204" pitchFamily="18" charset="0"/>
                          <a:cs typeface="Calibri"/>
                        </a:rPr>
                        <m:t>(</m:t>
                      </m:r>
                      <m:r>
                        <a:rPr lang="en-US" b="1" i="1" smtClean="0">
                          <a:solidFill>
                            <a:schemeClr val="accent1"/>
                          </a:solidFill>
                          <a:latin typeface="Cambria Math" panose="02040503050406030204" pitchFamily="18" charset="0"/>
                          <a:ea typeface="Cambria Math" panose="02040503050406030204" pitchFamily="18" charset="0"/>
                          <a:cs typeface="Calibri"/>
                        </a:rPr>
                        <m:t>𝒔</m:t>
                      </m:r>
                      <m:r>
                        <a:rPr lang="en-US" b="1" i="1" smtClean="0">
                          <a:solidFill>
                            <a:schemeClr val="accent1"/>
                          </a:solidFill>
                          <a:latin typeface="Cambria Math" panose="02040503050406030204" pitchFamily="18" charset="0"/>
                          <a:ea typeface="Cambria Math" panose="02040503050406030204" pitchFamily="18" charset="0"/>
                          <a:cs typeface="Calibri"/>
                        </a:rPr>
                        <m:t>)</m:t>
                      </m:r>
                    </m:oMath>
                  </a14:m>
                  <a:r>
                    <a:rPr lang="en-US" i="1" dirty="0">
                      <a:solidFill>
                        <a:schemeClr val="accent1"/>
                      </a:solidFill>
                      <a:latin typeface="+mj-lt"/>
                      <a:cs typeface="Calibri"/>
                    </a:rPr>
                    <a:t>,s’</a:t>
                  </a:r>
                </a:p>
              </p:txBody>
            </p:sp>
          </mc:Choice>
          <mc:Fallback xmlns="">
            <p:sp>
              <p:nvSpPr>
                <p:cNvPr id="19" name="Text Box 28">
                  <a:extLst>
                    <a:ext uri="{FF2B5EF4-FFF2-40B4-BE49-F238E27FC236}">
                      <a16:creationId xmlns:a16="http://schemas.microsoft.com/office/drawing/2014/main" id="{345821FE-FD72-1187-88F1-242E505BA944}"/>
                    </a:ext>
                  </a:extLst>
                </p:cNvPr>
                <p:cNvSpPr txBox="1">
                  <a:spLocks noRot="1" noChangeAspect="1" noMove="1" noResize="1" noEditPoints="1" noAdjustHandles="1" noChangeArrowheads="1" noChangeShapeType="1" noTextEdit="1"/>
                </p:cNvSpPr>
                <p:nvPr/>
              </p:nvSpPr>
              <p:spPr bwMode="auto">
                <a:xfrm>
                  <a:off x="7623783" y="3523551"/>
                  <a:ext cx="1324664" cy="430007"/>
                </a:xfrm>
                <a:prstGeom prst="rect">
                  <a:avLst/>
                </a:prstGeom>
                <a:blipFill>
                  <a:blip r:embed="rId5"/>
                  <a:stretch>
                    <a:fillRect t="-6452" r="-4598" b="-22581"/>
                  </a:stretch>
                </a:blipFill>
                <a:ln w="9525">
                  <a:noFill/>
                  <a:miter lim="800000"/>
                  <a:headEnd/>
                  <a:tailEnd/>
                </a:ln>
              </p:spPr>
              <p:txBody>
                <a:bodyPr/>
                <a:lstStyle/>
                <a:p>
                  <a:r>
                    <a:rPr lang="en-US">
                      <a:noFill/>
                    </a:rPr>
                    <a:t> </a:t>
                  </a:r>
                </a:p>
              </p:txBody>
            </p:sp>
          </mc:Fallback>
        </mc:AlternateContent>
        <p:cxnSp>
          <p:nvCxnSpPr>
            <p:cNvPr id="18" name="Straight Arrow Connector 17">
              <a:extLst>
                <a:ext uri="{FF2B5EF4-FFF2-40B4-BE49-F238E27FC236}">
                  <a16:creationId xmlns:a16="http://schemas.microsoft.com/office/drawing/2014/main" id="{23E24280-9BA4-9B15-7A2F-45406978BB5C}"/>
                </a:ext>
              </a:extLst>
            </p:cNvPr>
            <p:cNvCxnSpPr>
              <a:cxnSpLocks/>
              <a:stCxn id="7" idx="3"/>
              <a:endCxn id="10" idx="0"/>
            </p:cNvCxnSpPr>
            <p:nvPr/>
          </p:nvCxnSpPr>
          <p:spPr>
            <a:xfrm flipH="1">
              <a:off x="8691139" y="1272691"/>
              <a:ext cx="647700" cy="1082675"/>
            </a:xfrm>
            <a:prstGeom prst="straightConnector1">
              <a:avLst/>
            </a:prstGeom>
            <a:ln w="28575">
              <a:solidFill>
                <a:schemeClr val="accent1"/>
              </a:solidFill>
              <a:prstDash val="solid"/>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76A5968A-D05E-0F14-E3AD-395335CDFD2C}"/>
                </a:ext>
              </a:extLst>
            </p:cNvPr>
            <p:cNvCxnSpPr>
              <a:stCxn id="26" idx="0"/>
              <a:endCxn id="8" idx="0"/>
            </p:cNvCxnSpPr>
            <p:nvPr/>
          </p:nvCxnSpPr>
          <p:spPr>
            <a:xfrm>
              <a:off x="8659581" y="2736366"/>
              <a:ext cx="526858" cy="1158875"/>
            </a:xfrm>
            <a:prstGeom prst="straightConnector1">
              <a:avLst/>
            </a:prstGeom>
            <a:ln w="381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BD13D360-B8DB-F4EA-9737-E49884210B39}"/>
                </a:ext>
              </a:extLst>
            </p:cNvPr>
            <p:cNvCxnSpPr>
              <a:stCxn id="23" idx="0"/>
            </p:cNvCxnSpPr>
            <p:nvPr/>
          </p:nvCxnSpPr>
          <p:spPr>
            <a:xfrm flipH="1">
              <a:off x="8881639" y="4260366"/>
              <a:ext cx="304800" cy="53340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622906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Illustration of a blue oracle robot hovering in the air holding a crystal ball over which it hodls its hands. The robot thinks of an expectimax tree">
            <a:extLst>
              <a:ext uri="{FF2B5EF4-FFF2-40B4-BE49-F238E27FC236}">
                <a16:creationId xmlns:a16="http://schemas.microsoft.com/office/drawing/2014/main" id="{B31A8333-1152-1236-34E0-83E3F7125E9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603671" y="2277777"/>
            <a:ext cx="4191000" cy="3688570"/>
          </a:xfrm>
          <a:prstGeom prst="rect">
            <a:avLst/>
          </a:prstGeom>
          <a:noFill/>
        </p:spPr>
      </p:pic>
      <p:sp>
        <p:nvSpPr>
          <p:cNvPr id="8" name="Title 7">
            <a:extLst>
              <a:ext uri="{FF2B5EF4-FFF2-40B4-BE49-F238E27FC236}">
                <a16:creationId xmlns:a16="http://schemas.microsoft.com/office/drawing/2014/main" id="{C1571E0D-B03F-A405-6F5F-0E90E93BE562}"/>
              </a:ext>
            </a:extLst>
          </p:cNvPr>
          <p:cNvSpPr>
            <a:spLocks noGrp="1"/>
          </p:cNvSpPr>
          <p:nvPr>
            <p:ph type="title"/>
          </p:nvPr>
        </p:nvSpPr>
        <p:spPr/>
        <p:txBody>
          <a:bodyPr/>
          <a:lstStyle/>
          <a:p>
            <a:r>
              <a:rPr lang="en-US" dirty="0"/>
              <a:t>Sample-Based Policy Evaluation?</a:t>
            </a:r>
          </a:p>
        </p:txBody>
      </p:sp>
      <mc:AlternateContent xmlns:mc="http://schemas.openxmlformats.org/markup-compatibility/2006" xmlns:a14="http://schemas.microsoft.com/office/drawing/2010/main">
        <mc:Choice Requires="a14">
          <p:sp>
            <p:nvSpPr>
              <p:cNvPr id="9" name="Content Placeholder 8">
                <a:extLst>
                  <a:ext uri="{FF2B5EF4-FFF2-40B4-BE49-F238E27FC236}">
                    <a16:creationId xmlns:a16="http://schemas.microsoft.com/office/drawing/2014/main" id="{B50F96F5-0E7D-9B78-773F-80AE2F853930}"/>
                  </a:ext>
                </a:extLst>
              </p:cNvPr>
              <p:cNvSpPr>
                <a:spLocks noGrp="1"/>
              </p:cNvSpPr>
              <p:nvPr>
                <p:ph idx="1"/>
              </p:nvPr>
            </p:nvSpPr>
            <p:spPr>
              <a:xfrm>
                <a:off x="497159" y="1590261"/>
                <a:ext cx="9245556" cy="4606139"/>
              </a:xfrm>
            </p:spPr>
            <p:txBody>
              <a:bodyPr>
                <a:noAutofit/>
              </a:bodyPr>
              <a:lstStyle/>
              <a:p>
                <a:pPr marL="0" indent="0">
                  <a:buNone/>
                </a:pPr>
                <a:r>
                  <a:rPr lang="en-US" dirty="0"/>
                  <a:t>Instead of taking the expectation, just average over observations</a:t>
                </a:r>
              </a:p>
              <a:p>
                <a:pPr marL="457200" lvl="1" indent="0">
                  <a:buNone/>
                </a:pPr>
                <a14:m>
                  <m:oMathPara xmlns:m="http://schemas.openxmlformats.org/officeDocument/2006/math">
                    <m:oMath>
                      <m:sSubSup>
                        <m:sSubSupPr>
                          <m:ctrlPr>
                            <a:rPr lang="en-US" i="1">
                              <a:latin typeface="Cambria Math" panose="02040503050406030204" pitchFamily="18" charset="0"/>
                            </a:rPr>
                          </m:ctrlPr>
                        </m:sSubSupPr>
                        <m:e>
                          <m:r>
                            <a:rPr lang="en-US" i="1">
                              <a:latin typeface="Cambria Math" panose="02040503050406030204" pitchFamily="18" charset="0"/>
                            </a:rPr>
                            <m:t>𝑈</m:t>
                          </m:r>
                        </m:e>
                        <m:sub>
                          <m:r>
                            <a:rPr lang="en-US" i="1">
                              <a:latin typeface="Cambria Math" panose="02040503050406030204" pitchFamily="18" charset="0"/>
                            </a:rPr>
                            <m:t>𝑘</m:t>
                          </m:r>
                          <m:r>
                            <a:rPr lang="en-US" i="1">
                              <a:latin typeface="Cambria Math" panose="02040503050406030204" pitchFamily="18" charset="0"/>
                            </a:rPr>
                            <m:t>+1</m:t>
                          </m:r>
                        </m:sub>
                        <m:sup>
                          <m:r>
                            <a:rPr lang="en-US" i="1">
                              <a:latin typeface="Cambria Math" panose="02040503050406030204" pitchFamily="18" charset="0"/>
                              <a:ea typeface="Cambria Math" panose="02040503050406030204" pitchFamily="18" charset="0"/>
                            </a:rPr>
                            <m:t>𝜋</m:t>
                          </m:r>
                        </m:sup>
                      </m:sSubSup>
                      <m:d>
                        <m:dPr>
                          <m:ctrlPr>
                            <a:rPr lang="en-US" i="1">
                              <a:latin typeface="Cambria Math" panose="02040503050406030204" pitchFamily="18" charset="0"/>
                            </a:rPr>
                          </m:ctrlPr>
                        </m:dPr>
                        <m:e>
                          <m:r>
                            <a:rPr lang="en-US" i="1">
                              <a:latin typeface="Cambria Math" panose="02040503050406030204" pitchFamily="18" charset="0"/>
                            </a:rPr>
                            <m:t>𝑠</m:t>
                          </m:r>
                        </m:e>
                      </m:d>
                      <m:r>
                        <a:rPr lang="en-US" i="1">
                          <a:latin typeface="Cambria Math" panose="02040503050406030204" pitchFamily="18" charset="0"/>
                          <a:ea typeface="Cambria Math" panose="02040503050406030204" pitchFamily="18" charset="0"/>
                        </a:rPr>
                        <m:t>←</m:t>
                      </m:r>
                      <m:nary>
                        <m:naryPr>
                          <m:chr m:val="∑"/>
                          <m:supHide m:val="on"/>
                          <m:ctrlPr>
                            <a:rPr lang="en-US" i="1">
                              <a:latin typeface="Cambria Math" panose="02040503050406030204" pitchFamily="18" charset="0"/>
                              <a:ea typeface="Cambria Math" panose="02040503050406030204" pitchFamily="18" charset="0"/>
                            </a:rPr>
                          </m:ctrlPr>
                        </m:naryPr>
                        <m:sub>
                          <m:r>
                            <m:rPr>
                              <m:brk m:alnAt="7"/>
                            </m:rPr>
                            <a:rPr lang="en-US" i="1">
                              <a:latin typeface="Cambria Math" panose="02040503050406030204" pitchFamily="18" charset="0"/>
                              <a:ea typeface="Cambria Math" panose="02040503050406030204" pitchFamily="18" charset="0"/>
                            </a:rPr>
                            <m:t>𝑠</m:t>
                          </m:r>
                          <m:r>
                            <a:rPr lang="en-US" i="1">
                              <a:latin typeface="Cambria Math" panose="02040503050406030204" pitchFamily="18" charset="0"/>
                              <a:ea typeface="Cambria Math" panose="02040503050406030204" pitchFamily="18" charset="0"/>
                            </a:rPr>
                            <m:t>′</m:t>
                          </m:r>
                        </m:sub>
                        <m:sup/>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𝑛</m:t>
                              </m:r>
                            </m:den>
                          </m:f>
                          <m:r>
                            <a:rPr lang="en-US" i="1" smtClean="0">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𝑅</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𝜋</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e>
                              </m:d>
                              <m:r>
                                <a:rPr lang="en-US"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m:t>
                                  </m:r>
                                </m:sup>
                              </m:sSup>
                            </m:e>
                          </m:d>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𝛾</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𝑈</m:t>
                              </m:r>
                            </m:e>
                            <m:sub>
                              <m:r>
                                <a:rPr lang="en-US" i="1">
                                  <a:latin typeface="Cambria Math" panose="02040503050406030204" pitchFamily="18" charset="0"/>
                                  <a:ea typeface="Cambria Math" panose="02040503050406030204" pitchFamily="18" charset="0"/>
                                </a:rPr>
                                <m:t>𝑘</m:t>
                              </m:r>
                            </m:sub>
                            <m:sup>
                              <m:r>
                                <a:rPr lang="en-US" i="1">
                                  <a:latin typeface="Cambria Math" panose="02040503050406030204" pitchFamily="18" charset="0"/>
                                  <a:ea typeface="Cambria Math" panose="02040503050406030204" pitchFamily="18" charset="0"/>
                                </a:rPr>
                                <m:t>𝜋</m:t>
                              </m:r>
                            </m:sup>
                          </m:sSubSup>
                          <m:r>
                            <a:rPr lang="en-US" i="1">
                              <a:latin typeface="Cambria Math" panose="02040503050406030204" pitchFamily="18" charset="0"/>
                              <a:ea typeface="Cambria Math" panose="02040503050406030204" pitchFamily="18" charset="0"/>
                            </a:rPr>
                            <m:t> (</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m:t>
                              </m:r>
                            </m:sup>
                          </m:sSup>
                          <m:r>
                            <a:rPr lang="en-US" i="1">
                              <a:latin typeface="Cambria Math" panose="02040503050406030204" pitchFamily="18" charset="0"/>
                              <a:ea typeface="Cambria Math" panose="02040503050406030204" pitchFamily="18" charset="0"/>
                            </a:rPr>
                            <m:t>)]</m:t>
                          </m:r>
                        </m:e>
                      </m:nary>
                    </m:oMath>
                  </m:oMathPara>
                </a14:m>
                <a:endParaRPr lang="en-US" dirty="0"/>
              </a:p>
              <a:p>
                <a:r>
                  <a:rPr lang="en-US" dirty="0"/>
                  <a:t>Idea: Take samples of outcome </a:t>
                </a:r>
                <a:r>
                  <a:rPr lang="en-US" b="1" i="1" dirty="0">
                    <a:solidFill>
                      <a:schemeClr val="accent2"/>
                    </a:solidFill>
                  </a:rPr>
                  <a:t>s’ </a:t>
                </a:r>
                <a:r>
                  <a:rPr lang="en-US" dirty="0"/>
                  <a:t>and average</a:t>
                </a:r>
              </a:p>
              <a:p>
                <a:pPr marL="457200" lvl="1" indent="0">
                  <a:buNone/>
                </a:pPr>
                <a:endParaRPr lang="en-US" sz="1000" i="1" dirty="0">
                  <a:latin typeface="Cambria Math" panose="02040503050406030204" pitchFamily="18" charset="0"/>
                </a:endParaRPr>
              </a:p>
              <a:p>
                <a:pPr marL="457200" lvl="1" indent="0">
                  <a:buNone/>
                </a:pPr>
                <a14:m>
                  <m:oMathPara xmlns:m="http://schemas.openxmlformats.org/officeDocument/2006/math">
                    <m:o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sample</m:t>
                          </m:r>
                        </m:e>
                        <m:sub>
                          <m:r>
                            <a:rPr lang="en-US" b="0" i="1" smtClean="0">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𝑅</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𝜋</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𝑠</m:t>
                              </m:r>
                            </m:e>
                          </m:d>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m:t>
                                  </m:r>
                                </m:sup>
                              </m:sSup>
                            </m:e>
                            <m:sub>
                              <m:r>
                                <a:rPr lang="en-US" b="0" i="1" smtClean="0">
                                  <a:latin typeface="Cambria Math" panose="02040503050406030204" pitchFamily="18" charset="0"/>
                                  <a:ea typeface="Cambria Math" panose="02040503050406030204" pitchFamily="18" charset="0"/>
                                </a:rPr>
                                <m:t>1</m:t>
                              </m:r>
                            </m:sub>
                          </m:sSub>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𝛾</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𝑈</m:t>
                          </m:r>
                        </m:e>
                        <m:sub>
                          <m:r>
                            <a:rPr lang="en-US" b="0" i="1" smtClean="0">
                              <a:latin typeface="Cambria Math" panose="02040503050406030204" pitchFamily="18" charset="0"/>
                              <a:ea typeface="Cambria Math" panose="02040503050406030204" pitchFamily="18" charset="0"/>
                            </a:rPr>
                            <m:t>𝑘</m:t>
                          </m:r>
                        </m:sub>
                        <m:sup>
                          <m:r>
                            <a:rPr lang="en-US" b="0" i="1" smtClean="0">
                              <a:latin typeface="Cambria Math" panose="02040503050406030204" pitchFamily="18" charset="0"/>
                              <a:ea typeface="Cambria Math" panose="02040503050406030204" pitchFamily="18" charset="0"/>
                            </a:rPr>
                            <m:t>𝜋</m:t>
                          </m:r>
                        </m:sup>
                      </m:sSubSup>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oMath>
                  </m:oMathPara>
                </a14:m>
                <a:endParaRPr lang="en-US" dirty="0"/>
              </a:p>
              <a:p>
                <a:pPr marL="457200" lvl="1" indent="0">
                  <a:buNone/>
                </a:pPr>
                <a:endParaRPr lang="en-US" dirty="0"/>
              </a:p>
              <a:p>
                <a:pPr marL="457200" lvl="1" indent="0">
                  <a:buNone/>
                </a:pPr>
                <a14:m>
                  <m:oMathPara xmlns:m="http://schemas.openxmlformats.org/officeDocument/2006/math">
                    <m:o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sample</m:t>
                          </m:r>
                        </m:e>
                        <m:sub>
                          <m:r>
                            <a:rPr lang="en-US" b="0" i="1" smtClean="0">
                              <a:latin typeface="Cambria Math" panose="02040503050406030204" pitchFamily="18" charset="0"/>
                            </a:rPr>
                            <m:t>2</m:t>
                          </m:r>
                        </m:sub>
                      </m:sSub>
                      <m:r>
                        <a:rPr lang="en-US" b="0" i="1" smtClean="0">
                          <a:latin typeface="Cambria Math" panose="02040503050406030204" pitchFamily="18" charset="0"/>
                        </a:rPr>
                        <m:t>=</m:t>
                      </m:r>
                      <m:r>
                        <a:rPr lang="en-US" b="0" i="1" smtClean="0">
                          <a:latin typeface="Cambria Math" panose="02040503050406030204" pitchFamily="18" charset="0"/>
                        </a:rPr>
                        <m:t>𝑅</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𝜋</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𝑠</m:t>
                              </m:r>
                            </m:e>
                          </m:d>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m:t>
                                  </m:r>
                                </m:sup>
                              </m:sSup>
                            </m:e>
                            <m:sub>
                              <m:r>
                                <a:rPr lang="en-US" b="0" i="1" smtClean="0">
                                  <a:latin typeface="Cambria Math" panose="02040503050406030204" pitchFamily="18" charset="0"/>
                                  <a:ea typeface="Cambria Math" panose="02040503050406030204" pitchFamily="18" charset="0"/>
                                </a:rPr>
                                <m:t>2</m:t>
                              </m:r>
                            </m:sub>
                          </m:sSub>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𝛾</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𝑈</m:t>
                          </m:r>
                        </m:e>
                        <m:sub>
                          <m:r>
                            <a:rPr lang="en-US" b="0" i="1" smtClean="0">
                              <a:latin typeface="Cambria Math" panose="02040503050406030204" pitchFamily="18" charset="0"/>
                              <a:ea typeface="Cambria Math" panose="02040503050406030204" pitchFamily="18" charset="0"/>
                            </a:rPr>
                            <m:t>𝑘</m:t>
                          </m:r>
                        </m:sub>
                        <m:sup>
                          <m:r>
                            <a:rPr lang="en-US" b="0" i="1" smtClean="0">
                              <a:latin typeface="Cambria Math" panose="02040503050406030204" pitchFamily="18" charset="0"/>
                              <a:ea typeface="Cambria Math" panose="02040503050406030204" pitchFamily="18" charset="0"/>
                            </a:rPr>
                            <m:t>𝜋</m:t>
                          </m:r>
                        </m:sup>
                      </m:sSubSup>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m:t>
                              </m:r>
                            </m:sup>
                          </m:sSup>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m:t>
                      </m:r>
                    </m:oMath>
                  </m:oMathPara>
                </a14:m>
                <a:endParaRPr lang="en-US" dirty="0"/>
              </a:p>
              <a:p>
                <a:pPr marL="457200" lvl="1" indent="0">
                  <a:buNone/>
                </a:pPr>
                <a:r>
                  <a:rPr lang="en-US" dirty="0"/>
                  <a:t>			…</a:t>
                </a:r>
              </a:p>
              <a:p>
                <a:pPr marL="457200" lvl="1" indent="0">
                  <a:buNone/>
                </a:pPr>
                <a14:m>
                  <m:oMathPara xmlns:m="http://schemas.openxmlformats.org/officeDocument/2006/math">
                    <m:o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sample</m:t>
                          </m:r>
                        </m:e>
                        <m:sub>
                          <m:r>
                            <a:rPr lang="en-US" b="0" i="1" smtClean="0">
                              <a:latin typeface="Cambria Math" panose="02040503050406030204" pitchFamily="18" charset="0"/>
                            </a:rPr>
                            <m:t>𝑛</m:t>
                          </m:r>
                        </m:sub>
                      </m:sSub>
                      <m:r>
                        <a:rPr lang="en-US" b="0" i="1" smtClean="0">
                          <a:latin typeface="Cambria Math" panose="02040503050406030204" pitchFamily="18" charset="0"/>
                        </a:rPr>
                        <m:t>=</m:t>
                      </m:r>
                      <m:r>
                        <a:rPr lang="en-US" b="0" i="1" smtClean="0">
                          <a:latin typeface="Cambria Math" panose="02040503050406030204" pitchFamily="18" charset="0"/>
                        </a:rPr>
                        <m:t>𝑅</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𝜋</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𝑠</m:t>
                              </m:r>
                            </m:e>
                          </m:d>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m:t>
                                  </m:r>
                                </m:sup>
                              </m:sSup>
                            </m:e>
                            <m:sub>
                              <m:r>
                                <a:rPr lang="en-US" b="0" i="1" smtClean="0">
                                  <a:latin typeface="Cambria Math" panose="02040503050406030204" pitchFamily="18" charset="0"/>
                                  <a:ea typeface="Cambria Math" panose="02040503050406030204" pitchFamily="18" charset="0"/>
                                </a:rPr>
                                <m:t>𝑛</m:t>
                              </m:r>
                            </m:sub>
                          </m:sSub>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𝛾</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𝑈</m:t>
                          </m:r>
                        </m:e>
                        <m:sub>
                          <m:r>
                            <a:rPr lang="en-US" b="0" i="1" smtClean="0">
                              <a:latin typeface="Cambria Math" panose="02040503050406030204" pitchFamily="18" charset="0"/>
                              <a:ea typeface="Cambria Math" panose="02040503050406030204" pitchFamily="18" charset="0"/>
                            </a:rPr>
                            <m:t>𝑘</m:t>
                          </m:r>
                        </m:sub>
                        <m:sup>
                          <m:r>
                            <a:rPr lang="en-US" b="0" i="1" smtClean="0">
                              <a:latin typeface="Cambria Math" panose="02040503050406030204" pitchFamily="18" charset="0"/>
                              <a:ea typeface="Cambria Math" panose="02040503050406030204" pitchFamily="18" charset="0"/>
                            </a:rPr>
                            <m:t>𝜋</m:t>
                          </m:r>
                        </m:sup>
                      </m:sSubSup>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m:t>
                              </m:r>
                            </m:sup>
                          </m:sSup>
                        </m:e>
                        <m:sub>
                          <m:r>
                            <a:rPr lang="en-US" b="0" i="1" smtClean="0">
                              <a:latin typeface="Cambria Math" panose="02040503050406030204" pitchFamily="18" charset="0"/>
                              <a:ea typeface="Cambria Math" panose="02040503050406030204" pitchFamily="18" charset="0"/>
                            </a:rPr>
                            <m:t>𝑛</m:t>
                          </m:r>
                        </m:sub>
                      </m:sSub>
                      <m:r>
                        <a:rPr lang="en-US" b="0" i="1" smtClean="0">
                          <a:latin typeface="Cambria Math" panose="02040503050406030204" pitchFamily="18" charset="0"/>
                          <a:ea typeface="Cambria Math" panose="02040503050406030204" pitchFamily="18" charset="0"/>
                        </a:rPr>
                        <m:t>)</m:t>
                      </m:r>
                    </m:oMath>
                  </m:oMathPara>
                </a14:m>
                <a:endParaRPr lang="en-US" dirty="0"/>
              </a:p>
              <a:p>
                <a:pPr marL="457200" lvl="1" indent="0">
                  <a:buNone/>
                </a:pPr>
                <a:endParaRPr lang="en-US" sz="1000" dirty="0"/>
              </a:p>
              <a:p>
                <a:pPr marL="457200" lvl="1" indent="0">
                  <a:buNone/>
                </a:pPr>
                <a14:m>
                  <m:oMathPara xmlns:m="http://schemas.openxmlformats.org/officeDocument/2006/math">
                    <m:o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𝑈</m:t>
                          </m:r>
                        </m:e>
                        <m:sub>
                          <m:r>
                            <a:rPr lang="en-US" b="0" i="1" smtClean="0">
                              <a:latin typeface="Cambria Math" panose="02040503050406030204" pitchFamily="18" charset="0"/>
                            </a:rPr>
                            <m:t>𝑘</m:t>
                          </m:r>
                          <m:r>
                            <a:rPr lang="en-US" b="0" i="1" smtClean="0">
                              <a:latin typeface="Cambria Math" panose="02040503050406030204" pitchFamily="18" charset="0"/>
                            </a:rPr>
                            <m:t>+1</m:t>
                          </m:r>
                        </m:sub>
                        <m:sup>
                          <m:r>
                            <a:rPr lang="en-US" i="1" smtClean="0">
                              <a:latin typeface="Cambria Math" panose="02040503050406030204" pitchFamily="18" charset="0"/>
                              <a:ea typeface="Cambria Math" panose="02040503050406030204" pitchFamily="18" charset="0"/>
                            </a:rPr>
                            <m:t>𝜋</m:t>
                          </m:r>
                        </m:sup>
                      </m:sSubSup>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𝑛</m:t>
                          </m:r>
                        </m:den>
                      </m:f>
                      <m:nary>
                        <m:naryPr>
                          <m:chr m:val="∑"/>
                          <m:ctrlPr>
                            <a:rPr lang="en-US" b="0" i="1" smtClean="0">
                              <a:latin typeface="Cambria Math" panose="02040503050406030204" pitchFamily="18" charset="0"/>
                              <a:ea typeface="Cambria Math" panose="02040503050406030204" pitchFamily="18" charset="0"/>
                            </a:rPr>
                          </m:ctrlPr>
                        </m:naryPr>
                        <m:sub>
                          <m:r>
                            <m:rPr>
                              <m:brk m:alnAt="23"/>
                            </m:rP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𝑛</m:t>
                          </m:r>
                        </m:sup>
                        <m:e>
                          <m:sSub>
                            <m:sSubPr>
                              <m:ctrlPr>
                                <a:rPr lang="en-US" b="0" i="0"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sample</m:t>
                              </m:r>
                            </m:e>
                            <m:sub>
                              <m:r>
                                <a:rPr lang="en-US" b="0" i="1" smtClean="0">
                                  <a:latin typeface="Cambria Math" panose="02040503050406030204" pitchFamily="18" charset="0"/>
                                  <a:ea typeface="Cambria Math" panose="02040503050406030204" pitchFamily="18" charset="0"/>
                                </a:rPr>
                                <m:t>𝑖</m:t>
                              </m:r>
                            </m:sub>
                          </m:sSub>
                        </m:e>
                      </m:nary>
                    </m:oMath>
                  </m:oMathPara>
                </a14:m>
                <a:endParaRPr lang="en-US" dirty="0"/>
              </a:p>
              <a:p>
                <a:pPr marL="457200" lvl="1" indent="0">
                  <a:buNone/>
                </a:pPr>
                <a:endParaRPr lang="en-US" dirty="0"/>
              </a:p>
            </p:txBody>
          </p:sp>
        </mc:Choice>
        <mc:Fallback xmlns="">
          <p:sp>
            <p:nvSpPr>
              <p:cNvPr id="9" name="Content Placeholder 8">
                <a:extLst>
                  <a:ext uri="{FF2B5EF4-FFF2-40B4-BE49-F238E27FC236}">
                    <a16:creationId xmlns:a16="http://schemas.microsoft.com/office/drawing/2014/main" id="{B50F96F5-0E7D-9B78-773F-80AE2F853930}"/>
                  </a:ext>
                </a:extLst>
              </p:cNvPr>
              <p:cNvSpPr>
                <a:spLocks noGrp="1" noRot="1" noChangeAspect="1" noMove="1" noResize="1" noEditPoints="1" noAdjustHandles="1" noChangeArrowheads="1" noChangeShapeType="1" noTextEdit="1"/>
              </p:cNvSpPr>
              <p:nvPr>
                <p:ph idx="1"/>
              </p:nvPr>
            </p:nvSpPr>
            <p:spPr>
              <a:xfrm>
                <a:off x="497159" y="1590261"/>
                <a:ext cx="9245556" cy="4606139"/>
              </a:xfrm>
              <a:blipFill>
                <a:blip r:embed="rId3"/>
                <a:stretch>
                  <a:fillRect l="-1097" t="-8540" r="-549" b="-3030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C5DD89E4-49D9-31C9-7EBF-C279E59C2F61}"/>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A6770F0F-8469-AC46-9EE8-F8E20B1648E7}"/>
              </a:ext>
            </a:extLst>
          </p:cNvPr>
          <p:cNvSpPr>
            <a:spLocks noGrp="1"/>
          </p:cNvSpPr>
          <p:nvPr>
            <p:ph type="sldNum" sz="quarter" idx="12"/>
          </p:nvPr>
        </p:nvSpPr>
        <p:spPr/>
        <p:txBody>
          <a:bodyPr/>
          <a:lstStyle/>
          <a:p>
            <a:fld id="{0C6CD854-DD62-6C4B-87F1-66B34D688D3F}" type="slidenum">
              <a:rPr lang="en-US" smtClean="0"/>
              <a:t>22</a:t>
            </a:fld>
            <a:endParaRPr lang="en-US" dirty="0"/>
          </a:p>
        </p:txBody>
      </p:sp>
    </p:spTree>
    <p:extLst>
      <p:ext uri="{BB962C8B-B14F-4D97-AF65-F5344CB8AC3E}">
        <p14:creationId xmlns:p14="http://schemas.microsoft.com/office/powerpoint/2010/main" val="2004159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B3BE3BA-14E9-1EEF-AC26-7998654C6C71}"/>
              </a:ext>
            </a:extLst>
          </p:cNvPr>
          <p:cNvSpPr>
            <a:spLocks noGrp="1"/>
          </p:cNvSpPr>
          <p:nvPr>
            <p:ph type="title"/>
          </p:nvPr>
        </p:nvSpPr>
        <p:spPr/>
        <p:txBody>
          <a:bodyPr/>
          <a:lstStyle/>
          <a:p>
            <a:r>
              <a:rPr lang="en-US" dirty="0"/>
              <a:t>Temporal Difference Learning</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F108D6C5-BB1F-C41B-AE10-8ED25EBB0F1A}"/>
                  </a:ext>
                </a:extLst>
              </p:cNvPr>
              <p:cNvSpPr>
                <a:spLocks noGrp="1"/>
              </p:cNvSpPr>
              <p:nvPr>
                <p:ph idx="1"/>
              </p:nvPr>
            </p:nvSpPr>
            <p:spPr>
              <a:xfrm>
                <a:off x="497159" y="1590261"/>
                <a:ext cx="7188156" cy="4606139"/>
              </a:xfrm>
            </p:spPr>
            <p:txBody>
              <a:bodyPr/>
              <a:lstStyle/>
              <a:p>
                <a:r>
                  <a:rPr lang="en-US" dirty="0"/>
                  <a:t>Idea: Learn from every experience!</a:t>
                </a:r>
              </a:p>
              <a:p>
                <a:pPr lvl="1"/>
                <a:r>
                  <a:rPr lang="en-US" dirty="0"/>
                  <a:t>Update </a:t>
                </a:r>
                <a14:m>
                  <m:oMath xmlns:m="http://schemas.openxmlformats.org/officeDocument/2006/math">
                    <m:r>
                      <a:rPr lang="en-US" b="1" i="1" smtClean="0">
                        <a:solidFill>
                          <a:schemeClr val="accent2"/>
                        </a:solidFill>
                        <a:latin typeface="Cambria Math" panose="02040503050406030204" pitchFamily="18" charset="0"/>
                      </a:rPr>
                      <m:t>𝑼</m:t>
                    </m:r>
                    <m:r>
                      <a:rPr lang="en-US" b="1" i="1" smtClean="0">
                        <a:solidFill>
                          <a:schemeClr val="accent2"/>
                        </a:solidFill>
                        <a:latin typeface="Cambria Math" panose="02040503050406030204" pitchFamily="18" charset="0"/>
                      </a:rPr>
                      <m:t>(</m:t>
                    </m:r>
                    <m:r>
                      <a:rPr lang="en-US" b="1" i="1" smtClean="0">
                        <a:solidFill>
                          <a:schemeClr val="accent2"/>
                        </a:solidFill>
                        <a:latin typeface="Cambria Math" panose="02040503050406030204" pitchFamily="18" charset="0"/>
                      </a:rPr>
                      <m:t>𝒔</m:t>
                    </m:r>
                    <m:r>
                      <a:rPr lang="en-US" b="1" i="1" smtClean="0">
                        <a:solidFill>
                          <a:schemeClr val="accent2"/>
                        </a:solidFill>
                        <a:latin typeface="Cambria Math" panose="02040503050406030204" pitchFamily="18" charset="0"/>
                      </a:rPr>
                      <m:t>)</m:t>
                    </m:r>
                  </m:oMath>
                </a14:m>
                <a:r>
                  <a:rPr lang="en-US" b="1" dirty="0">
                    <a:solidFill>
                      <a:schemeClr val="accent2"/>
                    </a:solidFill>
                  </a:rPr>
                  <a:t> </a:t>
                </a:r>
                <a:r>
                  <a:rPr lang="en-US" dirty="0"/>
                  <a:t>each time we experience a transition </a:t>
                </a:r>
                <a14:m>
                  <m:oMath xmlns:m="http://schemas.openxmlformats.org/officeDocument/2006/math">
                    <m:r>
                      <a:rPr lang="en-US" b="1" i="1" smtClean="0">
                        <a:solidFill>
                          <a:schemeClr val="accent1"/>
                        </a:solidFill>
                        <a:latin typeface="Cambria Math" panose="02040503050406030204" pitchFamily="18" charset="0"/>
                      </a:rPr>
                      <m:t>(</m:t>
                    </m:r>
                    <m:r>
                      <a:rPr lang="en-US" b="1" i="1" smtClean="0">
                        <a:solidFill>
                          <a:schemeClr val="accent1"/>
                        </a:solidFill>
                        <a:latin typeface="Cambria Math" panose="02040503050406030204" pitchFamily="18" charset="0"/>
                      </a:rPr>
                      <m:t>𝒔</m:t>
                    </m:r>
                    <m:r>
                      <a:rPr lang="en-US" b="1" i="1" smtClean="0">
                        <a:solidFill>
                          <a:schemeClr val="accent1"/>
                        </a:solidFill>
                        <a:latin typeface="Cambria Math" panose="02040503050406030204" pitchFamily="18" charset="0"/>
                      </a:rPr>
                      <m:t>,</m:t>
                    </m:r>
                    <m:r>
                      <a:rPr lang="en-US" b="1" i="1" smtClean="0">
                        <a:solidFill>
                          <a:schemeClr val="accent1"/>
                        </a:solidFill>
                        <a:latin typeface="Cambria Math" panose="02040503050406030204" pitchFamily="18" charset="0"/>
                      </a:rPr>
                      <m:t>𝒂</m:t>
                    </m:r>
                    <m:r>
                      <a:rPr lang="en-US" b="1" i="1" smtClean="0">
                        <a:solidFill>
                          <a:schemeClr val="accent1"/>
                        </a:solidFill>
                        <a:latin typeface="Cambria Math" panose="02040503050406030204" pitchFamily="18" charset="0"/>
                      </a:rPr>
                      <m:t>,</m:t>
                    </m:r>
                    <m:sSup>
                      <m:sSupPr>
                        <m:ctrlPr>
                          <a:rPr lang="en-US" b="1" i="1" smtClean="0">
                            <a:solidFill>
                              <a:schemeClr val="accent1"/>
                            </a:solidFill>
                            <a:latin typeface="Cambria Math" panose="02040503050406030204" pitchFamily="18" charset="0"/>
                          </a:rPr>
                        </m:ctrlPr>
                      </m:sSupPr>
                      <m:e>
                        <m:r>
                          <a:rPr lang="en-US" b="1" i="1" smtClean="0">
                            <a:solidFill>
                              <a:schemeClr val="accent1"/>
                            </a:solidFill>
                            <a:latin typeface="Cambria Math" panose="02040503050406030204" pitchFamily="18" charset="0"/>
                          </a:rPr>
                          <m:t>𝒔</m:t>
                        </m:r>
                      </m:e>
                      <m:sup>
                        <m:r>
                          <a:rPr lang="en-US" b="1" i="1" smtClean="0">
                            <a:solidFill>
                              <a:schemeClr val="accent1"/>
                            </a:solidFill>
                            <a:latin typeface="Cambria Math" panose="02040503050406030204" pitchFamily="18" charset="0"/>
                          </a:rPr>
                          <m:t>′</m:t>
                        </m:r>
                      </m:sup>
                    </m:sSup>
                    <m:r>
                      <a:rPr lang="en-US" b="1" i="1" smtClean="0">
                        <a:solidFill>
                          <a:schemeClr val="accent1"/>
                        </a:solidFill>
                        <a:latin typeface="Cambria Math" panose="02040503050406030204" pitchFamily="18" charset="0"/>
                      </a:rPr>
                      <m:t>,</m:t>
                    </m:r>
                    <m:r>
                      <a:rPr lang="en-US" b="1" i="1" smtClean="0">
                        <a:solidFill>
                          <a:schemeClr val="accent1"/>
                        </a:solidFill>
                        <a:latin typeface="Cambria Math" panose="02040503050406030204" pitchFamily="18" charset="0"/>
                      </a:rPr>
                      <m:t>𝒓</m:t>
                    </m:r>
                    <m:r>
                      <a:rPr lang="en-US" b="1" i="1" smtClean="0">
                        <a:solidFill>
                          <a:schemeClr val="accent1"/>
                        </a:solidFill>
                        <a:latin typeface="Cambria Math" panose="02040503050406030204" pitchFamily="18" charset="0"/>
                      </a:rPr>
                      <m:t>)</m:t>
                    </m:r>
                  </m:oMath>
                </a14:m>
                <a:endParaRPr lang="en-US" b="1" dirty="0">
                  <a:solidFill>
                    <a:schemeClr val="accent1"/>
                  </a:solidFill>
                </a:endParaRPr>
              </a:p>
              <a:p>
                <a:pPr lvl="1"/>
                <a:r>
                  <a:rPr lang="en-US" dirty="0"/>
                  <a:t>Likely outcomes </a:t>
                </a:r>
                <a14:m>
                  <m:oMath xmlns:m="http://schemas.openxmlformats.org/officeDocument/2006/math">
                    <m:r>
                      <a:rPr lang="en-US" b="1" i="1" smtClean="0">
                        <a:solidFill>
                          <a:schemeClr val="accent2"/>
                        </a:solidFill>
                        <a:latin typeface="Cambria Math" panose="02040503050406030204" pitchFamily="18" charset="0"/>
                      </a:rPr>
                      <m:t>𝒔</m:t>
                    </m:r>
                    <m:r>
                      <a:rPr lang="en-US" b="1" i="1" smtClean="0">
                        <a:solidFill>
                          <a:schemeClr val="accent2"/>
                        </a:solidFill>
                        <a:latin typeface="Cambria Math" panose="02040503050406030204" pitchFamily="18" charset="0"/>
                      </a:rPr>
                      <m:t>′</m:t>
                    </m:r>
                  </m:oMath>
                </a14:m>
                <a:r>
                  <a:rPr lang="en-US" dirty="0"/>
                  <a:t> will contribute updates more often</a:t>
                </a:r>
              </a:p>
              <a:p>
                <a:r>
                  <a:rPr lang="en-US" dirty="0"/>
                  <a:t>Temporal Difference Learning</a:t>
                </a:r>
              </a:p>
              <a:p>
                <a:pPr lvl="1"/>
                <a:r>
                  <a:rPr lang="en-US" dirty="0"/>
                  <a:t>Policy is still fixed, still doing evaluation</a:t>
                </a:r>
              </a:p>
              <a:p>
                <a:pPr lvl="1"/>
                <a:r>
                  <a:rPr lang="en-US" dirty="0"/>
                  <a:t>Move </a:t>
                </a:r>
                <a14:m>
                  <m:oMath xmlns:m="http://schemas.openxmlformats.org/officeDocument/2006/math">
                    <m:r>
                      <a:rPr lang="en-US" b="0" i="1" smtClean="0">
                        <a:latin typeface="Cambria Math" panose="02040503050406030204" pitchFamily="18" charset="0"/>
                      </a:rPr>
                      <m:t>𝑈</m:t>
                    </m:r>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oMath>
                </a14:m>
                <a:r>
                  <a:rPr lang="en-US" dirty="0"/>
                  <a:t> toward value of whichever successor </a:t>
                </a:r>
                <a14:m>
                  <m:oMath xmlns:m="http://schemas.openxmlformats.org/officeDocument/2006/math">
                    <m:r>
                      <a:rPr lang="en-US" b="0" i="1" smtClean="0">
                        <a:latin typeface="Cambria Math" panose="02040503050406030204" pitchFamily="18" charset="0"/>
                      </a:rPr>
                      <m:t>𝑠</m:t>
                    </m:r>
                    <m:r>
                      <a:rPr lang="en-US" b="0" i="1" smtClean="0">
                        <a:latin typeface="Cambria Math" panose="02040503050406030204" pitchFamily="18" charset="0"/>
                      </a:rPr>
                      <m:t>′</m:t>
                    </m:r>
                  </m:oMath>
                </a14:m>
                <a:r>
                  <a:rPr lang="en-US" dirty="0"/>
                  <a:t> occurs (running average)</a:t>
                </a:r>
              </a:p>
              <a:p>
                <a:pPr marL="457200" lvl="1" indent="0">
                  <a:buNone/>
                </a:pPr>
                <a:endParaRPr lang="en-US" dirty="0"/>
              </a:p>
              <a:p>
                <a:pPr lvl="1">
                  <a:buClr>
                    <a:schemeClr val="tx1"/>
                  </a:buClr>
                </a:pPr>
                <a:r>
                  <a:rPr lang="en-US" dirty="0">
                    <a:solidFill>
                      <a:schemeClr val="accent4"/>
                    </a:solidFill>
                    <a:latin typeface="+mj-lt"/>
                  </a:rPr>
                  <a:t>Sample of </a:t>
                </a:r>
                <a14:m>
                  <m:oMath xmlns:m="http://schemas.openxmlformats.org/officeDocument/2006/math">
                    <m:r>
                      <a:rPr lang="en-US" b="1" i="1" smtClean="0">
                        <a:solidFill>
                          <a:schemeClr val="accent4"/>
                        </a:solidFill>
                        <a:latin typeface="Cambria Math" panose="02040503050406030204" pitchFamily="18" charset="0"/>
                      </a:rPr>
                      <m:t>𝑼</m:t>
                    </m:r>
                    <m:r>
                      <a:rPr lang="en-US" b="1" i="1" smtClean="0">
                        <a:solidFill>
                          <a:schemeClr val="accent4"/>
                        </a:solidFill>
                        <a:latin typeface="Cambria Math" panose="02040503050406030204" pitchFamily="18" charset="0"/>
                      </a:rPr>
                      <m:t>(</m:t>
                    </m:r>
                    <m:r>
                      <a:rPr lang="en-US" b="1" i="1" smtClean="0">
                        <a:solidFill>
                          <a:schemeClr val="accent4"/>
                        </a:solidFill>
                        <a:latin typeface="Cambria Math" panose="02040503050406030204" pitchFamily="18" charset="0"/>
                      </a:rPr>
                      <m:t>𝒔</m:t>
                    </m:r>
                    <m:r>
                      <a:rPr lang="en-US" b="1" i="1" smtClean="0">
                        <a:solidFill>
                          <a:schemeClr val="accent4"/>
                        </a:solidFill>
                        <a:latin typeface="Cambria Math" panose="02040503050406030204" pitchFamily="18" charset="0"/>
                      </a:rPr>
                      <m:t>)</m:t>
                    </m:r>
                  </m:oMath>
                </a14:m>
                <a:r>
                  <a:rPr lang="en-US" b="1" dirty="0">
                    <a:solidFill>
                      <a:schemeClr val="accent4"/>
                    </a:solidFill>
                    <a:latin typeface="+mj-lt"/>
                  </a:rPr>
                  <a:t>: </a:t>
                </a:r>
                <a14:m>
                  <m:oMath xmlns:m="http://schemas.openxmlformats.org/officeDocument/2006/math">
                    <m:r>
                      <m:rPr>
                        <m:sty m:val="p"/>
                      </m:rPr>
                      <a:rPr lang="en-US" b="0" i="0" dirty="0" smtClean="0">
                        <a:latin typeface="Cambria Math" panose="02040503050406030204" pitchFamily="18" charset="0"/>
                      </a:rPr>
                      <m:t>sample</m:t>
                    </m:r>
                    <m:r>
                      <a:rPr lang="en-US" b="0" i="1" dirty="0" smtClean="0">
                        <a:latin typeface="Cambria Math" panose="02040503050406030204" pitchFamily="18" charset="0"/>
                      </a:rPr>
                      <m:t>=</m:t>
                    </m:r>
                    <m:r>
                      <a:rPr lang="en-US" b="0" i="1" dirty="0" smtClean="0">
                        <a:latin typeface="Cambria Math" panose="02040503050406030204" pitchFamily="18" charset="0"/>
                      </a:rPr>
                      <m:t>𝑅</m:t>
                    </m:r>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𝑠</m:t>
                        </m:r>
                        <m:r>
                          <a:rPr lang="en-US" b="0" i="1" dirty="0" smtClean="0">
                            <a:latin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𝜋</m:t>
                        </m:r>
                        <m:d>
                          <m:dPr>
                            <m:ctrlPr>
                              <a:rPr lang="en-US" b="0" i="1" dirty="0" smtClean="0">
                                <a:latin typeface="Cambria Math" panose="02040503050406030204" pitchFamily="18" charset="0"/>
                                <a:ea typeface="Cambria Math" panose="02040503050406030204" pitchFamily="18" charset="0"/>
                              </a:rPr>
                            </m:ctrlPr>
                          </m:dPr>
                          <m:e>
                            <m:r>
                              <a:rPr lang="en-US" b="0" i="1" dirty="0" smtClean="0">
                                <a:latin typeface="Cambria Math" panose="02040503050406030204" pitchFamily="18" charset="0"/>
                                <a:ea typeface="Cambria Math" panose="02040503050406030204" pitchFamily="18" charset="0"/>
                              </a:rPr>
                              <m:t>𝑠</m:t>
                            </m:r>
                          </m:e>
                        </m:d>
                        <m:r>
                          <a:rPr lang="en-US" b="0" i="1" dirty="0" smtClean="0">
                            <a:latin typeface="Cambria Math" panose="02040503050406030204" pitchFamily="18" charset="0"/>
                            <a:ea typeface="Cambria Math" panose="02040503050406030204" pitchFamily="18" charset="0"/>
                          </a:rPr>
                          <m:t>,</m:t>
                        </m:r>
                        <m:sSup>
                          <m:sSupPr>
                            <m:ctrlPr>
                              <a:rPr lang="en-US" b="0" i="1" dirty="0" smtClean="0">
                                <a:latin typeface="Cambria Math" panose="02040503050406030204" pitchFamily="18" charset="0"/>
                                <a:ea typeface="Cambria Math" panose="02040503050406030204" pitchFamily="18" charset="0"/>
                              </a:rPr>
                            </m:ctrlPr>
                          </m:sSupPr>
                          <m:e>
                            <m:r>
                              <a:rPr lang="en-US" b="0" i="1" dirty="0" smtClean="0">
                                <a:latin typeface="Cambria Math" panose="02040503050406030204" pitchFamily="18" charset="0"/>
                                <a:ea typeface="Cambria Math" panose="02040503050406030204" pitchFamily="18" charset="0"/>
                              </a:rPr>
                              <m:t>𝑠</m:t>
                            </m:r>
                          </m:e>
                          <m:sup>
                            <m:r>
                              <a:rPr lang="en-US" b="0" i="1" dirty="0" smtClean="0">
                                <a:latin typeface="Cambria Math" panose="02040503050406030204" pitchFamily="18" charset="0"/>
                                <a:ea typeface="Cambria Math" panose="02040503050406030204" pitchFamily="18" charset="0"/>
                              </a:rPr>
                              <m:t>′</m:t>
                            </m:r>
                          </m:sup>
                        </m:sSup>
                      </m:e>
                    </m:d>
                    <m:r>
                      <a:rPr lang="en-US" b="0"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𝛾</m:t>
                    </m:r>
                    <m:sSup>
                      <m:sSupPr>
                        <m:ctrlPr>
                          <a:rPr lang="en-US" b="0" i="1" dirty="0" smtClean="0">
                            <a:latin typeface="Cambria Math" panose="02040503050406030204" pitchFamily="18" charset="0"/>
                            <a:ea typeface="Cambria Math" panose="02040503050406030204" pitchFamily="18" charset="0"/>
                          </a:rPr>
                        </m:ctrlPr>
                      </m:sSupPr>
                      <m:e>
                        <m:r>
                          <a:rPr lang="en-US" b="0" i="1" dirty="0" smtClean="0">
                            <a:latin typeface="Cambria Math" panose="02040503050406030204" pitchFamily="18" charset="0"/>
                            <a:ea typeface="Cambria Math" panose="02040503050406030204" pitchFamily="18" charset="0"/>
                          </a:rPr>
                          <m:t>𝑈</m:t>
                        </m:r>
                      </m:e>
                      <m:sup>
                        <m:r>
                          <a:rPr lang="en-US" b="0" i="1" dirty="0" smtClean="0">
                            <a:latin typeface="Cambria Math" panose="02040503050406030204" pitchFamily="18" charset="0"/>
                            <a:ea typeface="Cambria Math" panose="02040503050406030204" pitchFamily="18" charset="0"/>
                          </a:rPr>
                          <m:t>𝜋</m:t>
                        </m:r>
                      </m:sup>
                    </m:sSup>
                    <m:r>
                      <a:rPr lang="en-US" b="0"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𝑠</m:t>
                    </m:r>
                    <m:r>
                      <a:rPr lang="en-US" b="0" i="1" dirty="0" smtClean="0">
                        <a:latin typeface="Cambria Math" panose="02040503050406030204" pitchFamily="18" charset="0"/>
                        <a:ea typeface="Cambria Math" panose="02040503050406030204" pitchFamily="18" charset="0"/>
                      </a:rPr>
                      <m:t>′)</m:t>
                    </m:r>
                  </m:oMath>
                </a14:m>
                <a:endParaRPr lang="en-US" dirty="0"/>
              </a:p>
              <a:p>
                <a:pPr lvl="1">
                  <a:buClr>
                    <a:schemeClr val="tx1"/>
                  </a:buClr>
                </a:pPr>
                <a:endParaRPr lang="en-US" dirty="0"/>
              </a:p>
              <a:p>
                <a:pPr lvl="1">
                  <a:buClr>
                    <a:schemeClr val="tx1"/>
                  </a:buClr>
                </a:pPr>
                <a:r>
                  <a:rPr lang="en-US" dirty="0">
                    <a:solidFill>
                      <a:schemeClr val="accent1"/>
                    </a:solidFill>
                    <a:latin typeface="+mj-lt"/>
                  </a:rPr>
                  <a:t>Update to </a:t>
                </a:r>
                <a14:m>
                  <m:oMath xmlns:m="http://schemas.openxmlformats.org/officeDocument/2006/math">
                    <m:r>
                      <a:rPr lang="en-US" b="1" i="1" smtClean="0">
                        <a:solidFill>
                          <a:schemeClr val="accent1"/>
                        </a:solidFill>
                        <a:latin typeface="Cambria Math" panose="02040503050406030204" pitchFamily="18" charset="0"/>
                      </a:rPr>
                      <m:t>𝑼</m:t>
                    </m:r>
                    <m:r>
                      <a:rPr lang="en-US" b="1" i="1" smtClean="0">
                        <a:solidFill>
                          <a:schemeClr val="accent1"/>
                        </a:solidFill>
                        <a:latin typeface="Cambria Math" panose="02040503050406030204" pitchFamily="18" charset="0"/>
                      </a:rPr>
                      <m:t>(</m:t>
                    </m:r>
                    <m:r>
                      <a:rPr lang="en-US" b="1" i="1" smtClean="0">
                        <a:solidFill>
                          <a:schemeClr val="accent1"/>
                        </a:solidFill>
                        <a:latin typeface="Cambria Math" panose="02040503050406030204" pitchFamily="18" charset="0"/>
                      </a:rPr>
                      <m:t>𝒔</m:t>
                    </m:r>
                    <m:r>
                      <a:rPr lang="en-US" b="1" i="1" smtClean="0">
                        <a:solidFill>
                          <a:schemeClr val="accent1"/>
                        </a:solidFill>
                        <a:latin typeface="Cambria Math" panose="02040503050406030204" pitchFamily="18" charset="0"/>
                      </a:rPr>
                      <m:t>)</m:t>
                    </m:r>
                  </m:oMath>
                </a14:m>
                <a:r>
                  <a:rPr lang="en-US" b="1" dirty="0">
                    <a:solidFill>
                      <a:schemeClr val="accent1"/>
                    </a:solidFill>
                    <a:latin typeface="+mj-lt"/>
                  </a:rPr>
                  <a:t>: </a:t>
                </a:r>
                <a14:m>
                  <m:oMath xmlns:m="http://schemas.openxmlformats.org/officeDocument/2006/math">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𝑈</m:t>
                        </m:r>
                      </m:e>
                      <m:sup>
                        <m:r>
                          <a:rPr lang="en-US" i="1" dirty="0" smtClean="0">
                            <a:latin typeface="Cambria Math" panose="02040503050406030204" pitchFamily="18" charset="0"/>
                            <a:ea typeface="Cambria Math" panose="02040503050406030204" pitchFamily="18" charset="0"/>
                          </a:rPr>
                          <m:t>𝜋</m:t>
                        </m:r>
                      </m:sup>
                    </m:sSup>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𝑠</m:t>
                        </m:r>
                      </m:e>
                    </m:d>
                    <m:r>
                      <a:rPr lang="en-US" i="1" dirty="0">
                        <a:latin typeface="Cambria Math" panose="02040503050406030204" pitchFamily="18" charset="0"/>
                        <a:ea typeface="Cambria Math" panose="02040503050406030204" pitchFamily="18" charset="0"/>
                      </a:rPr>
                      <m:t>←</m:t>
                    </m:r>
                    <m:d>
                      <m:dPr>
                        <m:ctrlPr>
                          <a:rPr lang="en-US" b="0" i="1" dirty="0" smtClean="0">
                            <a:latin typeface="Cambria Math" panose="02040503050406030204" pitchFamily="18" charset="0"/>
                            <a:ea typeface="Cambria Math" panose="02040503050406030204" pitchFamily="18" charset="0"/>
                          </a:rPr>
                        </m:ctrlPr>
                      </m:dPr>
                      <m:e>
                        <m:r>
                          <a:rPr lang="en-US" b="0" i="1" dirty="0" smtClean="0">
                            <a:latin typeface="Cambria Math" panose="02040503050406030204" pitchFamily="18" charset="0"/>
                            <a:ea typeface="Cambria Math" panose="02040503050406030204" pitchFamily="18" charset="0"/>
                          </a:rPr>
                          <m:t>1−</m:t>
                        </m:r>
                        <m:r>
                          <a:rPr lang="en-US" b="0" i="1" dirty="0" smtClean="0">
                            <a:latin typeface="Cambria Math" panose="02040503050406030204" pitchFamily="18" charset="0"/>
                            <a:ea typeface="Cambria Math" panose="02040503050406030204" pitchFamily="18" charset="0"/>
                          </a:rPr>
                          <m:t>𝛼</m:t>
                        </m:r>
                      </m:e>
                    </m:d>
                    <m:sSup>
                      <m:sSupPr>
                        <m:ctrlPr>
                          <a:rPr lang="en-US" b="0" i="1" dirty="0" smtClean="0">
                            <a:latin typeface="Cambria Math" panose="02040503050406030204" pitchFamily="18" charset="0"/>
                            <a:ea typeface="Cambria Math" panose="02040503050406030204" pitchFamily="18" charset="0"/>
                          </a:rPr>
                        </m:ctrlPr>
                      </m:sSupPr>
                      <m:e>
                        <m:r>
                          <a:rPr lang="en-US" b="0" i="1" dirty="0" smtClean="0">
                            <a:latin typeface="Cambria Math" panose="02040503050406030204" pitchFamily="18" charset="0"/>
                            <a:ea typeface="Cambria Math" panose="02040503050406030204" pitchFamily="18" charset="0"/>
                          </a:rPr>
                          <m:t>𝑈</m:t>
                        </m:r>
                      </m:e>
                      <m:sup>
                        <m:r>
                          <a:rPr lang="en-US" b="0" i="1" dirty="0" smtClean="0">
                            <a:latin typeface="Cambria Math" panose="02040503050406030204" pitchFamily="18" charset="0"/>
                            <a:ea typeface="Cambria Math" panose="02040503050406030204" pitchFamily="18" charset="0"/>
                          </a:rPr>
                          <m:t>𝜋</m:t>
                        </m:r>
                      </m:sup>
                    </m:sSup>
                    <m:d>
                      <m:dPr>
                        <m:ctrlPr>
                          <a:rPr lang="en-US" b="0" i="1" dirty="0" smtClean="0">
                            <a:latin typeface="Cambria Math" panose="02040503050406030204" pitchFamily="18" charset="0"/>
                            <a:ea typeface="Cambria Math" panose="02040503050406030204" pitchFamily="18" charset="0"/>
                          </a:rPr>
                        </m:ctrlPr>
                      </m:dPr>
                      <m:e>
                        <m:r>
                          <a:rPr lang="en-US" b="0" i="1" dirty="0" smtClean="0">
                            <a:latin typeface="Cambria Math" panose="02040503050406030204" pitchFamily="18" charset="0"/>
                            <a:ea typeface="Cambria Math" panose="02040503050406030204" pitchFamily="18" charset="0"/>
                          </a:rPr>
                          <m:t>𝑠</m:t>
                        </m:r>
                      </m:e>
                    </m:d>
                    <m:r>
                      <a:rPr lang="en-US" b="0"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𝛼</m:t>
                    </m:r>
                    <m:r>
                      <a:rPr lang="en-US" b="0" i="1" dirty="0" smtClean="0">
                        <a:latin typeface="Cambria Math" panose="02040503050406030204" pitchFamily="18" charset="0"/>
                        <a:ea typeface="Cambria Math" panose="02040503050406030204" pitchFamily="18" charset="0"/>
                      </a:rPr>
                      <m:t>∙</m:t>
                    </m:r>
                    <m:r>
                      <m:rPr>
                        <m:sty m:val="p"/>
                      </m:rPr>
                      <a:rPr lang="en-US" b="0" i="0" dirty="0" smtClean="0">
                        <a:latin typeface="Cambria Math" panose="02040503050406030204" pitchFamily="18" charset="0"/>
                        <a:ea typeface="Cambria Math" panose="02040503050406030204" pitchFamily="18" charset="0"/>
                      </a:rPr>
                      <m:t>sample</m:t>
                    </m:r>
                  </m:oMath>
                </a14:m>
                <a:endParaRPr lang="en-US" dirty="0"/>
              </a:p>
              <a:p>
                <a:pPr marL="457200" lvl="1" indent="0">
                  <a:buNone/>
                </a:pPr>
                <a:endParaRPr lang="en-US" dirty="0"/>
              </a:p>
            </p:txBody>
          </p:sp>
        </mc:Choice>
        <mc:Fallback xmlns="">
          <p:sp>
            <p:nvSpPr>
              <p:cNvPr id="7" name="Content Placeholder 6">
                <a:extLst>
                  <a:ext uri="{FF2B5EF4-FFF2-40B4-BE49-F238E27FC236}">
                    <a16:creationId xmlns:a16="http://schemas.microsoft.com/office/drawing/2014/main" id="{F108D6C5-BB1F-C41B-AE10-8ED25EBB0F1A}"/>
                  </a:ext>
                </a:extLst>
              </p:cNvPr>
              <p:cNvSpPr>
                <a:spLocks noGrp="1" noRot="1" noChangeAspect="1" noMove="1" noResize="1" noEditPoints="1" noAdjustHandles="1" noChangeArrowheads="1" noChangeShapeType="1" noTextEdit="1"/>
              </p:cNvSpPr>
              <p:nvPr>
                <p:ph idx="1"/>
              </p:nvPr>
            </p:nvSpPr>
            <p:spPr>
              <a:xfrm>
                <a:off x="497159" y="1590261"/>
                <a:ext cx="7188156" cy="4606139"/>
              </a:xfrm>
              <a:blipFill>
                <a:blip r:embed="rId2"/>
                <a:stretch>
                  <a:fillRect l="-1235"/>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7F4DE917-4475-861B-A3DB-C0F5AB309785}"/>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4B8CB21D-86BA-581E-96ED-B8C1067800F2}"/>
              </a:ext>
            </a:extLst>
          </p:cNvPr>
          <p:cNvSpPr>
            <a:spLocks noGrp="1"/>
          </p:cNvSpPr>
          <p:nvPr>
            <p:ph type="sldNum" sz="quarter" idx="12"/>
          </p:nvPr>
        </p:nvSpPr>
        <p:spPr/>
        <p:txBody>
          <a:bodyPr/>
          <a:lstStyle/>
          <a:p>
            <a:fld id="{0C6CD854-DD62-6C4B-87F1-66B34D688D3F}" type="slidenum">
              <a:rPr lang="en-US" smtClean="0"/>
              <a:t>23</a:t>
            </a:fld>
            <a:endParaRPr lang="en-US"/>
          </a:p>
        </p:txBody>
      </p:sp>
      <p:grpSp>
        <p:nvGrpSpPr>
          <p:cNvPr id="8" name="Group 7" descr="An expectimax MDP tree showing states as red triangles with actions edges connecting them to Q-states, represented as green circular chance nodes, connected via transitions to a successor state s’. Only the action indicated by policy pi is highlighted">
            <a:extLst>
              <a:ext uri="{FF2B5EF4-FFF2-40B4-BE49-F238E27FC236}">
                <a16:creationId xmlns:a16="http://schemas.microsoft.com/office/drawing/2014/main" id="{7D657EBC-FE5C-190A-7855-73A3978692D1}"/>
              </a:ext>
            </a:extLst>
          </p:cNvPr>
          <p:cNvGrpSpPr/>
          <p:nvPr/>
        </p:nvGrpSpPr>
        <p:grpSpPr>
          <a:xfrm>
            <a:off x="8505503" y="2096149"/>
            <a:ext cx="2184073" cy="3337845"/>
            <a:chOff x="7375754" y="907566"/>
            <a:chExt cx="2648885" cy="3886200"/>
          </a:xfrm>
        </p:grpSpPr>
        <p:sp>
          <p:nvSpPr>
            <p:cNvPr id="9" name="AutoShape 4">
              <a:extLst>
                <a:ext uri="{FF2B5EF4-FFF2-40B4-BE49-F238E27FC236}">
                  <a16:creationId xmlns:a16="http://schemas.microsoft.com/office/drawing/2014/main" id="{74E238FA-57E9-B4CB-4600-C89D9CD48D5E}"/>
                </a:ext>
              </a:extLst>
            </p:cNvPr>
            <p:cNvSpPr>
              <a:spLocks noChangeArrowheads="1"/>
            </p:cNvSpPr>
            <p:nvPr/>
          </p:nvSpPr>
          <p:spPr bwMode="auto">
            <a:xfrm>
              <a:off x="9110239" y="907566"/>
              <a:ext cx="457200" cy="365125"/>
            </a:xfrm>
            <a:prstGeom prst="triangle">
              <a:avLst>
                <a:gd name="adj" fmla="val 50000"/>
              </a:avLst>
            </a:prstGeom>
            <a:solidFill>
              <a:schemeClr val="accent2"/>
            </a:solidFill>
            <a:ln w="9525">
              <a:noFill/>
              <a:miter lim="800000"/>
              <a:headEnd/>
              <a:tailEnd/>
            </a:ln>
          </p:spPr>
          <p:txBody>
            <a:bodyPr wrap="none" anchor="ctr"/>
            <a:lstStyle/>
            <a:p>
              <a:pPr algn="ctr"/>
              <a:endParaRPr lang="en-US">
                <a:latin typeface="Calibri"/>
                <a:cs typeface="Calibri"/>
              </a:endParaRPr>
            </a:p>
          </p:txBody>
        </p:sp>
        <p:sp>
          <p:nvSpPr>
            <p:cNvPr id="10" name="AutoShape 5">
              <a:extLst>
                <a:ext uri="{FF2B5EF4-FFF2-40B4-BE49-F238E27FC236}">
                  <a16:creationId xmlns:a16="http://schemas.microsoft.com/office/drawing/2014/main" id="{F0AA859D-8431-3520-E554-0746014B173C}"/>
                </a:ext>
              </a:extLst>
            </p:cNvPr>
            <p:cNvSpPr>
              <a:spLocks noChangeArrowheads="1"/>
            </p:cNvSpPr>
            <p:nvPr/>
          </p:nvSpPr>
          <p:spPr bwMode="auto">
            <a:xfrm>
              <a:off x="8957839" y="3895241"/>
              <a:ext cx="457200" cy="365125"/>
            </a:xfrm>
            <a:prstGeom prst="triangle">
              <a:avLst>
                <a:gd name="adj" fmla="val 50000"/>
              </a:avLst>
            </a:prstGeom>
            <a:solidFill>
              <a:schemeClr val="accent2"/>
            </a:solidFill>
            <a:ln w="9525">
              <a:noFill/>
              <a:miter lim="800000"/>
              <a:headEnd/>
              <a:tailEnd/>
            </a:ln>
          </p:spPr>
          <p:txBody>
            <a:bodyPr wrap="none" anchor="ctr"/>
            <a:lstStyle/>
            <a:p>
              <a:pPr algn="r" rtl="1"/>
              <a:endParaRPr lang="en-US">
                <a:latin typeface="Calibri"/>
                <a:cs typeface="Calibri"/>
              </a:endParaRPr>
            </a:p>
          </p:txBody>
        </p:sp>
        <p:sp>
          <p:nvSpPr>
            <p:cNvPr id="12" name="Oval 11">
              <a:extLst>
                <a:ext uri="{FF2B5EF4-FFF2-40B4-BE49-F238E27FC236}">
                  <a16:creationId xmlns:a16="http://schemas.microsoft.com/office/drawing/2014/main" id="{7E21AE77-D0E2-BA26-9120-FBDA4B70D92F}"/>
                </a:ext>
              </a:extLst>
            </p:cNvPr>
            <p:cNvSpPr>
              <a:spLocks noChangeArrowheads="1"/>
            </p:cNvSpPr>
            <p:nvPr/>
          </p:nvSpPr>
          <p:spPr bwMode="auto">
            <a:xfrm>
              <a:off x="8500639" y="2355366"/>
              <a:ext cx="381000" cy="381000"/>
            </a:xfrm>
            <a:prstGeom prst="ellipse">
              <a:avLst/>
            </a:prstGeom>
            <a:solidFill>
              <a:schemeClr val="accent3"/>
            </a:solidFill>
            <a:ln w="9525">
              <a:noFill/>
              <a:round/>
              <a:headEnd/>
              <a:tailEnd/>
            </a:ln>
          </p:spPr>
          <p:txBody>
            <a:bodyPr wrap="none" anchor="ctr"/>
            <a:lstStyle/>
            <a:p>
              <a:endParaRPr lang="en-US">
                <a:latin typeface="Calibri"/>
                <a:cs typeface="Calibri"/>
              </a:endParaRPr>
            </a:p>
          </p:txBody>
        </p:sp>
        <p:sp>
          <p:nvSpPr>
            <p:cNvPr id="28" name="Line 15">
              <a:extLst>
                <a:ext uri="{FF2B5EF4-FFF2-40B4-BE49-F238E27FC236}">
                  <a16:creationId xmlns:a16="http://schemas.microsoft.com/office/drawing/2014/main" id="{27038B71-3436-6294-5D41-BBDDDBCF2945}"/>
                </a:ext>
              </a:extLst>
            </p:cNvPr>
            <p:cNvSpPr>
              <a:spLocks noChangeShapeType="1"/>
            </p:cNvSpPr>
            <p:nvPr/>
          </p:nvSpPr>
          <p:spPr bwMode="auto">
            <a:xfrm flipH="1">
              <a:off x="8085628" y="2736366"/>
              <a:ext cx="573953" cy="1143000"/>
            </a:xfrm>
            <a:prstGeom prst="line">
              <a:avLst/>
            </a:prstGeom>
            <a:noFill/>
            <a:ln w="9525">
              <a:solidFill>
                <a:schemeClr val="bg1"/>
              </a:solidFill>
              <a:prstDash val="dash"/>
              <a:round/>
              <a:headEnd/>
              <a:tailEnd type="triangle" w="med" len="med"/>
            </a:ln>
          </p:spPr>
          <p:txBody>
            <a:bodyPr/>
            <a:lstStyle/>
            <a:p>
              <a:endParaRPr lang="en-US">
                <a:latin typeface="Calibri"/>
                <a:cs typeface="Calibri"/>
              </a:endParaRPr>
            </a:p>
          </p:txBody>
        </p:sp>
        <mc:AlternateContent xmlns:mc="http://schemas.openxmlformats.org/markup-compatibility/2006" xmlns:a14="http://schemas.microsoft.com/office/drawing/2010/main">
          <mc:Choice Requires="a14">
            <p:sp>
              <p:nvSpPr>
                <p:cNvPr id="14" name="Text Box 17">
                  <a:extLst>
                    <a:ext uri="{FF2B5EF4-FFF2-40B4-BE49-F238E27FC236}">
                      <a16:creationId xmlns:a16="http://schemas.microsoft.com/office/drawing/2014/main" id="{87D4DF84-7F4B-BAE6-BEA0-5C50324F4597}"/>
                    </a:ext>
                  </a:extLst>
                </p:cNvPr>
                <p:cNvSpPr txBox="1">
                  <a:spLocks noChangeArrowheads="1"/>
                </p:cNvSpPr>
                <p:nvPr/>
              </p:nvSpPr>
              <p:spPr bwMode="auto">
                <a:xfrm>
                  <a:off x="9051902" y="1799943"/>
                  <a:ext cx="598025" cy="430007"/>
                </a:xfrm>
                <a:prstGeom prst="rect">
                  <a:avLst/>
                </a:prstGeom>
                <a:noFill/>
                <a:ln w="9525">
                  <a:noFill/>
                  <a:miter lim="800000"/>
                  <a:headEnd/>
                  <a:tailEnd/>
                </a:ln>
              </p:spPr>
              <p:txBody>
                <a:bodyPr wrap="square">
                  <a:spAutoFit/>
                </a:bodyPr>
                <a:lstStyle/>
                <a:p>
                  <a:pPr>
                    <a:spcBef>
                      <a:spcPct val="50000"/>
                    </a:spcBef>
                  </a:pPr>
                  <a14:m>
                    <m:oMathPara xmlns:m="http://schemas.openxmlformats.org/officeDocument/2006/math">
                      <m:oMath>
                        <m:r>
                          <a:rPr lang="en-US" b="1" i="1" smtClean="0">
                            <a:solidFill>
                              <a:schemeClr val="accent1"/>
                            </a:solidFill>
                            <a:latin typeface="Cambria Math" panose="02040503050406030204" pitchFamily="18" charset="0"/>
                            <a:ea typeface="Cambria Math" panose="02040503050406030204" pitchFamily="18" charset="0"/>
                            <a:cs typeface="Calibri"/>
                          </a:rPr>
                          <m:t>𝝅</m:t>
                        </m:r>
                        <m:r>
                          <a:rPr lang="en-US" b="1" i="1" smtClean="0">
                            <a:solidFill>
                              <a:schemeClr val="accent1"/>
                            </a:solidFill>
                            <a:latin typeface="Cambria Math" panose="02040503050406030204" pitchFamily="18" charset="0"/>
                            <a:ea typeface="Cambria Math" panose="02040503050406030204" pitchFamily="18" charset="0"/>
                            <a:cs typeface="Calibri"/>
                          </a:rPr>
                          <m:t>(</m:t>
                        </m:r>
                        <m:r>
                          <a:rPr lang="en-US" b="1" i="1" smtClean="0">
                            <a:solidFill>
                              <a:schemeClr val="accent1"/>
                            </a:solidFill>
                            <a:latin typeface="Cambria Math" panose="02040503050406030204" pitchFamily="18" charset="0"/>
                            <a:ea typeface="Cambria Math" panose="02040503050406030204" pitchFamily="18" charset="0"/>
                            <a:cs typeface="Calibri"/>
                          </a:rPr>
                          <m:t>𝒔</m:t>
                        </m:r>
                        <m:r>
                          <a:rPr lang="en-US" b="1" i="1" smtClean="0">
                            <a:solidFill>
                              <a:schemeClr val="accent1"/>
                            </a:solidFill>
                            <a:latin typeface="Cambria Math" panose="02040503050406030204" pitchFamily="18" charset="0"/>
                            <a:ea typeface="Cambria Math" panose="02040503050406030204" pitchFamily="18" charset="0"/>
                            <a:cs typeface="Calibri"/>
                          </a:rPr>
                          <m:t>)</m:t>
                        </m:r>
                      </m:oMath>
                    </m:oMathPara>
                  </a14:m>
                  <a:endParaRPr lang="en-US" b="1" i="1" dirty="0">
                    <a:solidFill>
                      <a:schemeClr val="accent1"/>
                    </a:solidFill>
                    <a:latin typeface="+mj-lt"/>
                    <a:cs typeface="Calibri"/>
                  </a:endParaRPr>
                </a:p>
              </p:txBody>
            </p:sp>
          </mc:Choice>
          <mc:Fallback xmlns="">
            <p:sp>
              <p:nvSpPr>
                <p:cNvPr id="14" name="Text Box 17">
                  <a:extLst>
                    <a:ext uri="{FF2B5EF4-FFF2-40B4-BE49-F238E27FC236}">
                      <a16:creationId xmlns:a16="http://schemas.microsoft.com/office/drawing/2014/main" id="{E54EAD62-6BDC-03FE-7F9B-34F61AC661E6}"/>
                    </a:ext>
                  </a:extLst>
                </p:cNvPr>
                <p:cNvSpPr txBox="1">
                  <a:spLocks noRot="1" noChangeAspect="1" noMove="1" noResize="1" noEditPoints="1" noAdjustHandles="1" noChangeArrowheads="1" noChangeShapeType="1" noTextEdit="1"/>
                </p:cNvSpPr>
                <p:nvPr/>
              </p:nvSpPr>
              <p:spPr bwMode="auto">
                <a:xfrm>
                  <a:off x="9051902" y="1799943"/>
                  <a:ext cx="598025" cy="430007"/>
                </a:xfrm>
                <a:prstGeom prst="rect">
                  <a:avLst/>
                </a:prstGeom>
                <a:blipFill>
                  <a:blip r:embed="rId3"/>
                  <a:stretch>
                    <a:fillRect r="-32500" b="-10000"/>
                  </a:stretch>
                </a:blipFill>
                <a:ln w="9525">
                  <a:noFill/>
                  <a:miter lim="800000"/>
                  <a:headEnd/>
                  <a:tailEnd/>
                </a:ln>
              </p:spPr>
              <p:txBody>
                <a:bodyPr/>
                <a:lstStyle/>
                <a:p>
                  <a:r>
                    <a:rPr lang="en-US">
                      <a:noFill/>
                    </a:rPr>
                    <a:t> </a:t>
                  </a:r>
                </a:p>
              </p:txBody>
            </p:sp>
          </mc:Fallback>
        </mc:AlternateContent>
        <p:sp>
          <p:nvSpPr>
            <p:cNvPr id="15" name="Text Box 18">
              <a:extLst>
                <a:ext uri="{FF2B5EF4-FFF2-40B4-BE49-F238E27FC236}">
                  <a16:creationId xmlns:a16="http://schemas.microsoft.com/office/drawing/2014/main" id="{F8279ECA-0E06-C869-C540-6D0B7FB32C4A}"/>
                </a:ext>
              </a:extLst>
            </p:cNvPr>
            <p:cNvSpPr txBox="1">
              <a:spLocks noChangeArrowheads="1"/>
            </p:cNvSpPr>
            <p:nvPr/>
          </p:nvSpPr>
          <p:spPr bwMode="auto">
            <a:xfrm>
              <a:off x="9579014" y="907566"/>
              <a:ext cx="381000" cy="366713"/>
            </a:xfrm>
            <a:prstGeom prst="rect">
              <a:avLst/>
            </a:prstGeom>
            <a:noFill/>
            <a:ln w="9525">
              <a:noFill/>
              <a:miter lim="800000"/>
              <a:headEnd/>
              <a:tailEnd/>
            </a:ln>
          </p:spPr>
          <p:txBody>
            <a:bodyPr>
              <a:spAutoFit/>
            </a:bodyPr>
            <a:lstStyle/>
            <a:p>
              <a:pPr>
                <a:spcBef>
                  <a:spcPct val="50000"/>
                </a:spcBef>
              </a:pPr>
              <a:r>
                <a:rPr lang="en-US" dirty="0">
                  <a:solidFill>
                    <a:schemeClr val="accent2"/>
                  </a:solidFill>
                  <a:latin typeface="+mj-lt"/>
                  <a:cs typeface="Calibri"/>
                </a:rPr>
                <a:t>s</a:t>
              </a:r>
            </a:p>
          </p:txBody>
        </p:sp>
        <p:sp>
          <p:nvSpPr>
            <p:cNvPr id="16" name="Text Box 19">
              <a:extLst>
                <a:ext uri="{FF2B5EF4-FFF2-40B4-BE49-F238E27FC236}">
                  <a16:creationId xmlns:a16="http://schemas.microsoft.com/office/drawing/2014/main" id="{E0E434F7-3D57-4C63-8E8F-8710E4798BEA}"/>
                </a:ext>
              </a:extLst>
            </p:cNvPr>
            <p:cNvSpPr txBox="1">
              <a:spLocks noChangeArrowheads="1"/>
            </p:cNvSpPr>
            <p:nvPr/>
          </p:nvSpPr>
          <p:spPr bwMode="auto">
            <a:xfrm>
              <a:off x="9391889" y="3879366"/>
              <a:ext cx="568125" cy="430007"/>
            </a:xfrm>
            <a:prstGeom prst="rect">
              <a:avLst/>
            </a:prstGeom>
            <a:noFill/>
            <a:ln w="9525">
              <a:noFill/>
              <a:miter lim="800000"/>
              <a:headEnd/>
              <a:tailEnd/>
            </a:ln>
          </p:spPr>
          <p:txBody>
            <a:bodyPr wrap="square">
              <a:spAutoFit/>
            </a:bodyPr>
            <a:lstStyle/>
            <a:p>
              <a:pPr algn="ctr" rtl="1">
                <a:spcBef>
                  <a:spcPct val="50000"/>
                </a:spcBef>
              </a:pPr>
              <a:r>
                <a:rPr lang="en-US" dirty="0">
                  <a:solidFill>
                    <a:schemeClr val="accent2"/>
                  </a:solidFill>
                  <a:latin typeface="+mj-lt"/>
                  <a:cs typeface="Calibri"/>
                </a:rPr>
                <a:t>s’</a:t>
              </a:r>
            </a:p>
          </p:txBody>
        </p:sp>
        <mc:AlternateContent xmlns:mc="http://schemas.openxmlformats.org/markup-compatibility/2006" xmlns:a14="http://schemas.microsoft.com/office/drawing/2010/main">
          <mc:Choice Requires="a14">
            <p:sp>
              <p:nvSpPr>
                <p:cNvPr id="17" name="Text Box 20">
                  <a:extLst>
                    <a:ext uri="{FF2B5EF4-FFF2-40B4-BE49-F238E27FC236}">
                      <a16:creationId xmlns:a16="http://schemas.microsoft.com/office/drawing/2014/main" id="{CC90C99B-15FC-8403-77D3-2FEAE7F28126}"/>
                    </a:ext>
                  </a:extLst>
                </p:cNvPr>
                <p:cNvSpPr txBox="1">
                  <a:spLocks noChangeArrowheads="1"/>
                </p:cNvSpPr>
                <p:nvPr/>
              </p:nvSpPr>
              <p:spPr bwMode="auto">
                <a:xfrm>
                  <a:off x="8916363" y="2355366"/>
                  <a:ext cx="1108276" cy="430007"/>
                </a:xfrm>
                <a:prstGeom prst="rect">
                  <a:avLst/>
                </a:prstGeom>
                <a:noFill/>
                <a:ln w="9525">
                  <a:noFill/>
                  <a:miter lim="800000"/>
                  <a:headEnd/>
                  <a:tailEnd/>
                </a:ln>
              </p:spPr>
              <p:txBody>
                <a:bodyPr wrap="square">
                  <a:spAutoFit/>
                </a:bodyPr>
                <a:lstStyle/>
                <a:p>
                  <a:pPr>
                    <a:spcBef>
                      <a:spcPct val="50000"/>
                    </a:spcBef>
                  </a:pPr>
                  <a:r>
                    <a:rPr lang="en-US" dirty="0">
                      <a:solidFill>
                        <a:schemeClr val="accent3"/>
                      </a:solidFill>
                      <a:latin typeface="+mj-lt"/>
                      <a:cs typeface="Calibri"/>
                    </a:rPr>
                    <a:t>s, </a:t>
                  </a:r>
                  <a14:m>
                    <m:oMath xmlns:m="http://schemas.openxmlformats.org/officeDocument/2006/math">
                      <m:r>
                        <a:rPr lang="en-US" b="1" i="1" smtClean="0">
                          <a:solidFill>
                            <a:schemeClr val="accent3"/>
                          </a:solidFill>
                          <a:latin typeface="Cambria Math" panose="02040503050406030204" pitchFamily="18" charset="0"/>
                          <a:ea typeface="Cambria Math" panose="02040503050406030204" pitchFamily="18" charset="0"/>
                          <a:cs typeface="Calibri"/>
                        </a:rPr>
                        <m:t>𝝅</m:t>
                      </m:r>
                      <m:r>
                        <a:rPr lang="en-US" b="1" i="1" smtClean="0">
                          <a:solidFill>
                            <a:schemeClr val="accent3"/>
                          </a:solidFill>
                          <a:latin typeface="Cambria Math" panose="02040503050406030204" pitchFamily="18" charset="0"/>
                          <a:ea typeface="Cambria Math" panose="02040503050406030204" pitchFamily="18" charset="0"/>
                          <a:cs typeface="Calibri"/>
                        </a:rPr>
                        <m:t>(</m:t>
                      </m:r>
                      <m:r>
                        <a:rPr lang="en-US" b="1" i="1" smtClean="0">
                          <a:solidFill>
                            <a:schemeClr val="accent3"/>
                          </a:solidFill>
                          <a:latin typeface="Cambria Math" panose="02040503050406030204" pitchFamily="18" charset="0"/>
                          <a:ea typeface="Cambria Math" panose="02040503050406030204" pitchFamily="18" charset="0"/>
                          <a:cs typeface="Calibri"/>
                        </a:rPr>
                        <m:t>𝒔</m:t>
                      </m:r>
                      <m:r>
                        <a:rPr lang="en-US" b="1" i="1" smtClean="0">
                          <a:solidFill>
                            <a:schemeClr val="accent3"/>
                          </a:solidFill>
                          <a:latin typeface="Cambria Math" panose="02040503050406030204" pitchFamily="18" charset="0"/>
                          <a:ea typeface="Cambria Math" panose="02040503050406030204" pitchFamily="18" charset="0"/>
                          <a:cs typeface="Calibri"/>
                        </a:rPr>
                        <m:t>)</m:t>
                      </m:r>
                    </m:oMath>
                  </a14:m>
                  <a:endParaRPr lang="en-US" b="1" dirty="0">
                    <a:solidFill>
                      <a:schemeClr val="accent3"/>
                    </a:solidFill>
                    <a:latin typeface="+mj-lt"/>
                    <a:cs typeface="Calibri"/>
                  </a:endParaRPr>
                </a:p>
              </p:txBody>
            </p:sp>
          </mc:Choice>
          <mc:Fallback xmlns="">
            <p:sp>
              <p:nvSpPr>
                <p:cNvPr id="17" name="Text Box 20">
                  <a:extLst>
                    <a:ext uri="{FF2B5EF4-FFF2-40B4-BE49-F238E27FC236}">
                      <a16:creationId xmlns:a16="http://schemas.microsoft.com/office/drawing/2014/main" id="{BF089D23-8246-0C69-8EFF-23D3F1CF8AF9}"/>
                    </a:ext>
                  </a:extLst>
                </p:cNvPr>
                <p:cNvSpPr txBox="1">
                  <a:spLocks noRot="1" noChangeAspect="1" noMove="1" noResize="1" noEditPoints="1" noAdjustHandles="1" noChangeArrowheads="1" noChangeShapeType="1" noTextEdit="1"/>
                </p:cNvSpPr>
                <p:nvPr/>
              </p:nvSpPr>
              <p:spPr bwMode="auto">
                <a:xfrm>
                  <a:off x="8916363" y="2355366"/>
                  <a:ext cx="1108276" cy="430007"/>
                </a:xfrm>
                <a:prstGeom prst="rect">
                  <a:avLst/>
                </a:prstGeom>
                <a:blipFill>
                  <a:blip r:embed="rId4"/>
                  <a:stretch>
                    <a:fillRect l="-5479" t="-10345" b="-27586"/>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 Box 28">
                  <a:extLst>
                    <a:ext uri="{FF2B5EF4-FFF2-40B4-BE49-F238E27FC236}">
                      <a16:creationId xmlns:a16="http://schemas.microsoft.com/office/drawing/2014/main" id="{6067C7CA-EE74-430E-28AE-14BE98E4E63B}"/>
                    </a:ext>
                  </a:extLst>
                </p:cNvPr>
                <p:cNvSpPr txBox="1">
                  <a:spLocks noChangeArrowheads="1"/>
                </p:cNvSpPr>
                <p:nvPr/>
              </p:nvSpPr>
              <p:spPr bwMode="auto">
                <a:xfrm>
                  <a:off x="7375754" y="3523551"/>
                  <a:ext cx="1572694" cy="430007"/>
                </a:xfrm>
                <a:prstGeom prst="rect">
                  <a:avLst/>
                </a:prstGeom>
                <a:noFill/>
                <a:ln w="9525">
                  <a:noFill/>
                  <a:miter lim="800000"/>
                  <a:headEnd/>
                  <a:tailEnd/>
                </a:ln>
              </p:spPr>
              <p:txBody>
                <a:bodyPr wrap="square">
                  <a:spAutoFit/>
                </a:bodyPr>
                <a:lstStyle/>
                <a:p>
                  <a:pPr algn="r">
                    <a:spcBef>
                      <a:spcPct val="50000"/>
                    </a:spcBef>
                  </a:pPr>
                  <a:r>
                    <a:rPr lang="en-US" i="1" dirty="0">
                      <a:solidFill>
                        <a:schemeClr val="accent1"/>
                      </a:solidFill>
                      <a:latin typeface="+mj-lt"/>
                      <a:cs typeface="Calibri"/>
                    </a:rPr>
                    <a:t>s,</a:t>
                  </a:r>
                  <a14:m>
                    <m:oMath xmlns:m="http://schemas.openxmlformats.org/officeDocument/2006/math">
                      <m:r>
                        <a:rPr lang="en-US" b="1" i="1" smtClean="0">
                          <a:solidFill>
                            <a:schemeClr val="accent1"/>
                          </a:solidFill>
                          <a:latin typeface="Cambria Math" panose="02040503050406030204" pitchFamily="18" charset="0"/>
                          <a:ea typeface="Cambria Math" panose="02040503050406030204" pitchFamily="18" charset="0"/>
                          <a:cs typeface="Calibri"/>
                        </a:rPr>
                        <m:t>𝝅</m:t>
                      </m:r>
                      <m:r>
                        <a:rPr lang="en-US" b="1" i="1" smtClean="0">
                          <a:solidFill>
                            <a:schemeClr val="accent1"/>
                          </a:solidFill>
                          <a:latin typeface="Cambria Math" panose="02040503050406030204" pitchFamily="18" charset="0"/>
                          <a:ea typeface="Cambria Math" panose="02040503050406030204" pitchFamily="18" charset="0"/>
                          <a:cs typeface="Calibri"/>
                        </a:rPr>
                        <m:t>(</m:t>
                      </m:r>
                      <m:r>
                        <a:rPr lang="en-US" b="1" i="1" smtClean="0">
                          <a:solidFill>
                            <a:schemeClr val="accent1"/>
                          </a:solidFill>
                          <a:latin typeface="Cambria Math" panose="02040503050406030204" pitchFamily="18" charset="0"/>
                          <a:ea typeface="Cambria Math" panose="02040503050406030204" pitchFamily="18" charset="0"/>
                          <a:cs typeface="Calibri"/>
                        </a:rPr>
                        <m:t>𝒔</m:t>
                      </m:r>
                      <m:r>
                        <a:rPr lang="en-US" b="1" i="1" smtClean="0">
                          <a:solidFill>
                            <a:schemeClr val="accent1"/>
                          </a:solidFill>
                          <a:latin typeface="Cambria Math" panose="02040503050406030204" pitchFamily="18" charset="0"/>
                          <a:ea typeface="Cambria Math" panose="02040503050406030204" pitchFamily="18" charset="0"/>
                          <a:cs typeface="Calibri"/>
                        </a:rPr>
                        <m:t>)</m:t>
                      </m:r>
                    </m:oMath>
                  </a14:m>
                  <a:r>
                    <a:rPr lang="en-US" i="1" dirty="0">
                      <a:solidFill>
                        <a:schemeClr val="accent1"/>
                      </a:solidFill>
                      <a:latin typeface="+mj-lt"/>
                      <a:cs typeface="Calibri"/>
                    </a:rPr>
                    <a:t>,</a:t>
                  </a:r>
                  <a:r>
                    <a:rPr lang="en-US" i="1" dirty="0" err="1">
                      <a:solidFill>
                        <a:schemeClr val="accent1"/>
                      </a:solidFill>
                      <a:latin typeface="+mj-lt"/>
                      <a:cs typeface="Calibri"/>
                    </a:rPr>
                    <a:t>s’,r</a:t>
                  </a:r>
                  <a:endParaRPr lang="en-US" i="1" dirty="0">
                    <a:solidFill>
                      <a:schemeClr val="accent1"/>
                    </a:solidFill>
                    <a:latin typeface="+mj-lt"/>
                    <a:cs typeface="Calibri"/>
                  </a:endParaRPr>
                </a:p>
              </p:txBody>
            </p:sp>
          </mc:Choice>
          <mc:Fallback xmlns="">
            <p:sp>
              <p:nvSpPr>
                <p:cNvPr id="19" name="Text Box 28">
                  <a:extLst>
                    <a:ext uri="{FF2B5EF4-FFF2-40B4-BE49-F238E27FC236}">
                      <a16:creationId xmlns:a16="http://schemas.microsoft.com/office/drawing/2014/main" id="{6067C7CA-EE74-430E-28AE-14BE98E4E63B}"/>
                    </a:ext>
                  </a:extLst>
                </p:cNvPr>
                <p:cNvSpPr txBox="1">
                  <a:spLocks noRot="1" noChangeAspect="1" noMove="1" noResize="1" noEditPoints="1" noAdjustHandles="1" noChangeArrowheads="1" noChangeShapeType="1" noTextEdit="1"/>
                </p:cNvSpPr>
                <p:nvPr/>
              </p:nvSpPr>
              <p:spPr bwMode="auto">
                <a:xfrm>
                  <a:off x="7375754" y="3523551"/>
                  <a:ext cx="1572694" cy="430007"/>
                </a:xfrm>
                <a:prstGeom prst="rect">
                  <a:avLst/>
                </a:prstGeom>
                <a:blipFill>
                  <a:blip r:embed="rId5"/>
                  <a:stretch>
                    <a:fillRect t="-6452" r="-3883" b="-22581"/>
                  </a:stretch>
                </a:blipFill>
                <a:ln w="9525">
                  <a:noFill/>
                  <a:miter lim="800000"/>
                  <a:headEnd/>
                  <a:tailEnd/>
                </a:ln>
              </p:spPr>
              <p:txBody>
                <a:bodyPr/>
                <a:lstStyle/>
                <a:p>
                  <a:r>
                    <a:rPr lang="en-US">
                      <a:noFill/>
                    </a:rPr>
                    <a:t> </a:t>
                  </a:r>
                </a:p>
              </p:txBody>
            </p:sp>
          </mc:Fallback>
        </mc:AlternateContent>
        <p:cxnSp>
          <p:nvCxnSpPr>
            <p:cNvPr id="20" name="Straight Arrow Connector 19">
              <a:extLst>
                <a:ext uri="{FF2B5EF4-FFF2-40B4-BE49-F238E27FC236}">
                  <a16:creationId xmlns:a16="http://schemas.microsoft.com/office/drawing/2014/main" id="{D3348764-977A-2B34-669F-4978038FA684}"/>
                </a:ext>
              </a:extLst>
            </p:cNvPr>
            <p:cNvCxnSpPr>
              <a:cxnSpLocks/>
              <a:stCxn id="9" idx="3"/>
              <a:endCxn id="12" idx="0"/>
            </p:cNvCxnSpPr>
            <p:nvPr/>
          </p:nvCxnSpPr>
          <p:spPr>
            <a:xfrm flipH="1">
              <a:off x="8691139" y="1272691"/>
              <a:ext cx="647700" cy="1082675"/>
            </a:xfrm>
            <a:prstGeom prst="straightConnector1">
              <a:avLst/>
            </a:prstGeom>
            <a:ln w="28575">
              <a:solidFill>
                <a:schemeClr val="accent1"/>
              </a:solidFill>
              <a:prstDash val="solid"/>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811BC63F-DAC5-7C3F-560A-F84324BEE3EE}"/>
                </a:ext>
              </a:extLst>
            </p:cNvPr>
            <p:cNvCxnSpPr>
              <a:stCxn id="28" idx="0"/>
              <a:endCxn id="10" idx="0"/>
            </p:cNvCxnSpPr>
            <p:nvPr/>
          </p:nvCxnSpPr>
          <p:spPr>
            <a:xfrm>
              <a:off x="8659581" y="2736366"/>
              <a:ext cx="526858" cy="1158875"/>
            </a:xfrm>
            <a:prstGeom prst="straightConnector1">
              <a:avLst/>
            </a:prstGeom>
            <a:ln w="381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FE986088-B0E5-B324-1C0E-F9F2C9C5A7C6}"/>
                </a:ext>
              </a:extLst>
            </p:cNvPr>
            <p:cNvCxnSpPr>
              <a:cxnSpLocks/>
            </p:cNvCxnSpPr>
            <p:nvPr/>
          </p:nvCxnSpPr>
          <p:spPr>
            <a:xfrm flipH="1">
              <a:off x="8881639" y="4260366"/>
              <a:ext cx="304800" cy="533400"/>
            </a:xfrm>
            <a:prstGeom prst="straightConnector1">
              <a:avLst/>
            </a:prstGeom>
            <a:ln w="28575">
              <a:solidFill>
                <a:schemeClr val="accent1"/>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7453987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819C694-0E04-A3C0-2017-364E693B8408}"/>
              </a:ext>
            </a:extLst>
          </p:cNvPr>
          <p:cNvSpPr>
            <a:spLocks noGrp="1"/>
          </p:cNvSpPr>
          <p:nvPr>
            <p:ph type="title"/>
          </p:nvPr>
        </p:nvSpPr>
        <p:spPr/>
        <p:txBody>
          <a:bodyPr/>
          <a:lstStyle/>
          <a:p>
            <a:r>
              <a:rPr lang="en-US" dirty="0"/>
              <a:t>Exponential Moving Average</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3BCF1F1F-BE60-899E-B207-D7FE386D0323}"/>
                  </a:ext>
                </a:extLst>
              </p:cNvPr>
              <p:cNvSpPr>
                <a:spLocks noGrp="1"/>
              </p:cNvSpPr>
              <p:nvPr>
                <p:ph idx="1"/>
              </p:nvPr>
            </p:nvSpPr>
            <p:spPr/>
            <p:txBody>
              <a:bodyPr/>
              <a:lstStyle/>
              <a:p>
                <a:r>
                  <a:rPr lang="en-US" dirty="0"/>
                  <a:t>Running interpolation update</a:t>
                </a:r>
              </a:p>
              <a:p>
                <a:pPr marL="0" indent="0">
                  <a:buNone/>
                </a:pPr>
                <a14:m>
                  <m:oMathPara xmlns:m="http://schemas.openxmlformats.org/officeDocument/2006/math">
                    <m:o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𝑥</m:t>
                              </m:r>
                            </m:e>
                          </m:acc>
                        </m:e>
                        <m:sub>
                          <m:r>
                            <a:rPr lang="en-US" i="1">
                              <a:latin typeface="Cambria Math" panose="02040503050406030204" pitchFamily="18" charset="0"/>
                            </a:rPr>
                            <m:t>𝑡</m:t>
                          </m:r>
                        </m:sub>
                      </m:sSub>
                      <m:r>
                        <a:rPr lang="en-US" i="1">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ea typeface="Cambria Math" panose="02040503050406030204" pitchFamily="18" charset="0"/>
                            </a:rPr>
                            <m:t>𝛼</m:t>
                          </m:r>
                        </m:e>
                      </m:d>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acc>
                            <m:accPr>
                              <m:chr m:val="̅"/>
                              <m:ctrlPr>
                                <a:rPr lang="en-US" i="1">
                                  <a:latin typeface="Cambria Math" panose="02040503050406030204" pitchFamily="18" charset="0"/>
                                  <a:ea typeface="Cambria Math" panose="02040503050406030204" pitchFamily="18" charset="0"/>
                                </a:rPr>
                              </m:ctrlPr>
                            </m:accPr>
                            <m:e>
                              <m:r>
                                <a:rPr lang="en-US" i="1">
                                  <a:latin typeface="Cambria Math" panose="02040503050406030204" pitchFamily="18" charset="0"/>
                                  <a:ea typeface="Cambria Math" panose="02040503050406030204" pitchFamily="18" charset="0"/>
                                </a:rPr>
                                <m:t>𝑥</m:t>
                              </m:r>
                            </m:e>
                          </m:acc>
                        </m:e>
                        <m:sub>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𝛼</m:t>
                      </m:r>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i="1">
                              <a:latin typeface="Cambria Math" panose="02040503050406030204" pitchFamily="18" charset="0"/>
                              <a:ea typeface="Cambria Math" panose="02040503050406030204" pitchFamily="18" charset="0"/>
                            </a:rPr>
                            <m:t>𝑡</m:t>
                          </m:r>
                        </m:sub>
                      </m:sSub>
                    </m:oMath>
                  </m:oMathPara>
                </a14:m>
                <a:endParaRPr lang="en-US" dirty="0"/>
              </a:p>
              <a:p>
                <a:pPr lvl="1"/>
                <a:endParaRPr lang="en-US" dirty="0"/>
              </a:p>
              <a:p>
                <a:pPr lvl="1"/>
                <a:r>
                  <a:rPr lang="en-US" dirty="0"/>
                  <a:t>Makes recent samples more important</a:t>
                </a:r>
              </a:p>
              <a:p>
                <a:pPr lvl="1"/>
                <a:r>
                  <a:rPr lang="en-US" dirty="0"/>
                  <a:t>Forgets about the past (distant values were wrong anyway)</a:t>
                </a:r>
              </a:p>
              <a:p>
                <a:r>
                  <a:rPr lang="en-US" dirty="0"/>
                  <a:t>Decreasing </a:t>
                </a:r>
                <a:r>
                  <a:rPr lang="en-US" b="1" dirty="0">
                    <a:solidFill>
                      <a:schemeClr val="accent2"/>
                    </a:solidFill>
                    <a:latin typeface="Avenir Next" panose="020B0503020202020204" pitchFamily="34" charset="0"/>
                  </a:rPr>
                  <a:t>learning rate</a:t>
                </a:r>
                <a:r>
                  <a:rPr lang="en-US" dirty="0"/>
                  <a:t> </a:t>
                </a:r>
                <a14:m>
                  <m:oMath xmlns:m="http://schemas.openxmlformats.org/officeDocument/2006/math">
                    <m:r>
                      <a:rPr lang="en-US" b="1" i="1" smtClean="0">
                        <a:solidFill>
                          <a:schemeClr val="accent2"/>
                        </a:solidFill>
                        <a:latin typeface="Cambria Math" panose="02040503050406030204" pitchFamily="18" charset="0"/>
                        <a:ea typeface="Cambria Math" panose="02040503050406030204" pitchFamily="18" charset="0"/>
                      </a:rPr>
                      <m:t>𝜶</m:t>
                    </m:r>
                  </m:oMath>
                </a14:m>
                <a:r>
                  <a:rPr lang="en-US" dirty="0"/>
                  <a:t> can give converging averages</a:t>
                </a:r>
              </a:p>
            </p:txBody>
          </p:sp>
        </mc:Choice>
        <mc:Fallback xmlns="">
          <p:sp>
            <p:nvSpPr>
              <p:cNvPr id="7" name="Content Placeholder 6">
                <a:extLst>
                  <a:ext uri="{FF2B5EF4-FFF2-40B4-BE49-F238E27FC236}">
                    <a16:creationId xmlns:a16="http://schemas.microsoft.com/office/drawing/2014/main" id="{3BCF1F1F-BE60-899E-B207-D7FE386D0323}"/>
                  </a:ext>
                </a:extLst>
              </p:cNvPr>
              <p:cNvSpPr>
                <a:spLocks noGrp="1" noRot="1" noChangeAspect="1" noMove="1" noResize="1" noEditPoints="1" noAdjustHandles="1" noChangeArrowheads="1" noChangeShapeType="1" noTextEdit="1"/>
              </p:cNvSpPr>
              <p:nvPr>
                <p:ph idx="1"/>
              </p:nvPr>
            </p:nvSpPr>
            <p:spPr>
              <a:blipFill>
                <a:blip r:embed="rId2"/>
                <a:stretch>
                  <a:fillRect l="-79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8F70FD0A-6AB2-8545-E241-470A1397CE72}"/>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7DE968ED-A22C-5C9C-1412-3DF513FB2436}"/>
              </a:ext>
            </a:extLst>
          </p:cNvPr>
          <p:cNvSpPr>
            <a:spLocks noGrp="1"/>
          </p:cNvSpPr>
          <p:nvPr>
            <p:ph type="sldNum" sz="quarter" idx="12"/>
          </p:nvPr>
        </p:nvSpPr>
        <p:spPr/>
        <p:txBody>
          <a:bodyPr/>
          <a:lstStyle/>
          <a:p>
            <a:fld id="{0C6CD854-DD62-6C4B-87F1-66B34D688D3F}" type="slidenum">
              <a:rPr lang="en-US" smtClean="0"/>
              <a:t>24</a:t>
            </a:fld>
            <a:endParaRPr lang="en-US"/>
          </a:p>
        </p:txBody>
      </p:sp>
    </p:spTree>
    <p:extLst>
      <p:ext uri="{BB962C8B-B14F-4D97-AF65-F5344CB8AC3E}">
        <p14:creationId xmlns:p14="http://schemas.microsoft.com/office/powerpoint/2010/main" val="328362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9DCD9B82-142F-7E38-F711-990E562E497F}"/>
              </a:ext>
              <a:ext uri="{C183D7F6-B498-43B3-948B-1728B52AA6E4}">
                <adec:decorative xmlns:adec="http://schemas.microsoft.com/office/drawing/2017/decorative" val="1"/>
              </a:ext>
            </a:extLst>
          </p:cNvPr>
          <p:cNvSpPr/>
          <p:nvPr/>
        </p:nvSpPr>
        <p:spPr>
          <a:xfrm>
            <a:off x="3344661" y="2379984"/>
            <a:ext cx="8454857" cy="2643455"/>
          </a:xfrm>
          <a:prstGeom prst="roundRect">
            <a:avLst>
              <a:gd name="adj" fmla="val 3409"/>
            </a:avLst>
          </a:prstGeom>
          <a:noFill/>
          <a:ln w="57150">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CA845645-9693-12B5-0B9D-764BB2F5C2B3}"/>
              </a:ext>
              <a:ext uri="{C183D7F6-B498-43B3-948B-1728B52AA6E4}">
                <adec:decorative xmlns:adec="http://schemas.microsoft.com/office/drawing/2017/decorative" val="1"/>
              </a:ext>
            </a:extLst>
          </p:cNvPr>
          <p:cNvSpPr/>
          <p:nvPr/>
        </p:nvSpPr>
        <p:spPr>
          <a:xfrm>
            <a:off x="278471" y="2366956"/>
            <a:ext cx="2722031" cy="2643455"/>
          </a:xfrm>
          <a:prstGeom prst="roundRect">
            <a:avLst>
              <a:gd name="adj" fmla="val 3409"/>
            </a:avLst>
          </a:prstGeom>
          <a:noFill/>
          <a:ln w="57150">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9" name="Table 68"/>
          <p:cNvGraphicFramePr>
            <a:graphicFrameLocks noGrp="1"/>
          </p:cNvGraphicFramePr>
          <p:nvPr/>
        </p:nvGraphicFramePr>
        <p:xfrm>
          <a:off x="9448800" y="2714487"/>
          <a:ext cx="2187564" cy="2086113"/>
        </p:xfrm>
        <a:graphic>
          <a:graphicData uri="http://schemas.openxmlformats.org/drawingml/2006/table">
            <a:tbl>
              <a:tblPr firstRow="1" bandRow="1">
                <a:tableStyleId>{5C22544A-7EE6-4342-B048-85BDC9FD1C3A}</a:tableStyleId>
              </a:tblPr>
              <a:tblGrid>
                <a:gridCol w="729188">
                  <a:extLst>
                    <a:ext uri="{9D8B030D-6E8A-4147-A177-3AD203B41FA5}">
                      <a16:colId xmlns:a16="http://schemas.microsoft.com/office/drawing/2014/main" val="20000"/>
                    </a:ext>
                  </a:extLst>
                </a:gridCol>
                <a:gridCol w="729188">
                  <a:extLst>
                    <a:ext uri="{9D8B030D-6E8A-4147-A177-3AD203B41FA5}">
                      <a16:colId xmlns:a16="http://schemas.microsoft.com/office/drawing/2014/main" val="20001"/>
                    </a:ext>
                  </a:extLst>
                </a:gridCol>
                <a:gridCol w="729188">
                  <a:extLst>
                    <a:ext uri="{9D8B030D-6E8A-4147-A177-3AD203B41FA5}">
                      <a16:colId xmlns:a16="http://schemas.microsoft.com/office/drawing/2014/main" val="20002"/>
                    </a:ext>
                  </a:extLst>
                </a:gridCol>
              </a:tblGrid>
              <a:tr h="695371">
                <a:tc>
                  <a:txBody>
                    <a:bodyPr/>
                    <a:lstStyle/>
                    <a:p>
                      <a:pPr algn="ctr"/>
                      <a:endParaRPr lang="en-US" sz="2600" b="0" dirty="0">
                        <a:solidFill>
                          <a:schemeClr val="tx1"/>
                        </a:solidFill>
                        <a:latin typeface="Calibri" pitchFamily="34" charset="0"/>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lang="en-US" sz="2300" b="0" dirty="0">
                        <a:solidFill>
                          <a:schemeClr val="tx1"/>
                        </a:solidFill>
                        <a:latin typeface="Calibri" pitchFamily="34" charset="0"/>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Calibri" pitchFamily="34" charset="0"/>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0"/>
                  </a:ext>
                </a:extLst>
              </a:tr>
              <a:tr h="695371">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schemeClr val="tx1"/>
                        </a:solidFill>
                        <a:effectLst/>
                        <a:uLnTx/>
                        <a:uFillTx/>
                        <a:latin typeface="Calibri" pitchFamily="34" charset="0"/>
                        <a:ea typeface="+mn-ea"/>
                        <a:cs typeface="+mn-cs"/>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lang="en-US" sz="2600" b="0" dirty="0">
                        <a:solidFill>
                          <a:schemeClr val="tx1"/>
                        </a:solidFill>
                        <a:latin typeface="Calibri" pitchFamily="34" charset="0"/>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2300" b="0" i="0" u="none" strike="noStrike" kern="1200" cap="none" spc="0" normalizeH="0" baseline="0" noProof="0" dirty="0">
                        <a:ln>
                          <a:noFill/>
                        </a:ln>
                        <a:solidFill>
                          <a:schemeClr val="tx1"/>
                        </a:solidFill>
                        <a:effectLst/>
                        <a:uLnTx/>
                        <a:uFillTx/>
                        <a:latin typeface="Calibri" pitchFamily="34" charset="0"/>
                        <a:ea typeface="+mn-ea"/>
                        <a:cs typeface="+mn-cs"/>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95371">
                <a:tc>
                  <a:txBody>
                    <a:bodyPr/>
                    <a:lstStyle/>
                    <a:p>
                      <a:endParaRPr lang="en-US" sz="1500" b="0" dirty="0">
                        <a:solidFill>
                          <a:schemeClr val="tx1"/>
                        </a:solidFill>
                        <a:latin typeface="Calibri" pitchFamily="34" charset="0"/>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schemeClr val="tx1"/>
                        </a:solidFill>
                        <a:effectLst/>
                        <a:uLnTx/>
                        <a:uFillTx/>
                        <a:latin typeface="Calibri" pitchFamily="34" charset="0"/>
                        <a:ea typeface="+mn-ea"/>
                        <a:cs typeface="+mn-cs"/>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Calibri" pitchFamily="34" charset="0"/>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2"/>
                  </a:ext>
                </a:extLst>
              </a:tr>
            </a:tbl>
          </a:graphicData>
        </a:graphic>
      </p:graphicFrame>
      <p:graphicFrame>
        <p:nvGraphicFramePr>
          <p:cNvPr id="67" name="Table 66"/>
          <p:cNvGraphicFramePr>
            <a:graphicFrameLocks noGrp="1"/>
          </p:cNvGraphicFramePr>
          <p:nvPr/>
        </p:nvGraphicFramePr>
        <p:xfrm>
          <a:off x="6477000" y="2714487"/>
          <a:ext cx="2187564" cy="2086113"/>
        </p:xfrm>
        <a:graphic>
          <a:graphicData uri="http://schemas.openxmlformats.org/drawingml/2006/table">
            <a:tbl>
              <a:tblPr firstRow="1" bandRow="1">
                <a:tableStyleId>{5C22544A-7EE6-4342-B048-85BDC9FD1C3A}</a:tableStyleId>
              </a:tblPr>
              <a:tblGrid>
                <a:gridCol w="729188">
                  <a:extLst>
                    <a:ext uri="{9D8B030D-6E8A-4147-A177-3AD203B41FA5}">
                      <a16:colId xmlns:a16="http://schemas.microsoft.com/office/drawing/2014/main" val="20000"/>
                    </a:ext>
                  </a:extLst>
                </a:gridCol>
                <a:gridCol w="729188">
                  <a:extLst>
                    <a:ext uri="{9D8B030D-6E8A-4147-A177-3AD203B41FA5}">
                      <a16:colId xmlns:a16="http://schemas.microsoft.com/office/drawing/2014/main" val="20001"/>
                    </a:ext>
                  </a:extLst>
                </a:gridCol>
                <a:gridCol w="729188">
                  <a:extLst>
                    <a:ext uri="{9D8B030D-6E8A-4147-A177-3AD203B41FA5}">
                      <a16:colId xmlns:a16="http://schemas.microsoft.com/office/drawing/2014/main" val="20002"/>
                    </a:ext>
                  </a:extLst>
                </a:gridCol>
              </a:tblGrid>
              <a:tr h="695371">
                <a:tc>
                  <a:txBody>
                    <a:bodyPr/>
                    <a:lstStyle/>
                    <a:p>
                      <a:pPr algn="ctr"/>
                      <a:endParaRPr lang="en-US" sz="2600" b="0" dirty="0">
                        <a:solidFill>
                          <a:schemeClr val="tx1"/>
                        </a:solidFill>
                        <a:latin typeface="Calibri" pitchFamily="34" charset="0"/>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lang="en-US" sz="2300" b="0" dirty="0">
                        <a:solidFill>
                          <a:schemeClr val="tx1"/>
                        </a:solidFill>
                        <a:latin typeface="Calibri" pitchFamily="34" charset="0"/>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Calibri" pitchFamily="34" charset="0"/>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0"/>
                  </a:ext>
                </a:extLst>
              </a:tr>
              <a:tr h="695371">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schemeClr val="tx1"/>
                        </a:solidFill>
                        <a:effectLst/>
                        <a:uLnTx/>
                        <a:uFillTx/>
                        <a:latin typeface="Calibri" pitchFamily="34" charset="0"/>
                        <a:ea typeface="+mn-ea"/>
                        <a:cs typeface="+mn-cs"/>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lang="en-US" sz="2600" b="0" dirty="0">
                        <a:solidFill>
                          <a:schemeClr val="tx1"/>
                        </a:solidFill>
                        <a:latin typeface="Calibri" pitchFamily="34" charset="0"/>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2300" b="0" i="0" u="none" strike="noStrike" kern="1200" cap="none" spc="0" normalizeH="0" baseline="0" noProof="0" dirty="0">
                        <a:ln>
                          <a:noFill/>
                        </a:ln>
                        <a:solidFill>
                          <a:schemeClr val="tx1"/>
                        </a:solidFill>
                        <a:effectLst/>
                        <a:uLnTx/>
                        <a:uFillTx/>
                        <a:latin typeface="Calibri" pitchFamily="34" charset="0"/>
                        <a:ea typeface="+mn-ea"/>
                        <a:cs typeface="+mn-cs"/>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95371">
                <a:tc>
                  <a:txBody>
                    <a:bodyPr/>
                    <a:lstStyle/>
                    <a:p>
                      <a:endParaRPr lang="en-US" sz="1500" b="0" dirty="0">
                        <a:solidFill>
                          <a:schemeClr val="tx1"/>
                        </a:solidFill>
                        <a:latin typeface="Calibri" pitchFamily="34" charset="0"/>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schemeClr val="tx1"/>
                        </a:solidFill>
                        <a:effectLst/>
                        <a:uLnTx/>
                        <a:uFillTx/>
                        <a:latin typeface="Calibri" pitchFamily="34" charset="0"/>
                        <a:ea typeface="+mn-ea"/>
                        <a:cs typeface="+mn-cs"/>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Calibri" pitchFamily="34" charset="0"/>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a:lstStyle/>
          <a:p>
            <a:r>
              <a:rPr lang="en-US" dirty="0">
                <a:cs typeface="Calibri" panose="020F0502020204030204" pitchFamily="34" charset="0"/>
              </a:rPr>
              <a:t>TDL Example (1)</a:t>
            </a:r>
          </a:p>
        </p:txBody>
      </p:sp>
      <mc:AlternateContent xmlns:mc="http://schemas.openxmlformats.org/markup-compatibility/2006" xmlns:a14="http://schemas.microsoft.com/office/drawing/2010/main">
        <mc:Choice Requires="a14">
          <p:sp>
            <p:nvSpPr>
              <p:cNvPr id="14" name="Text Box 13"/>
              <p:cNvSpPr txBox="1">
                <a:spLocks noChangeArrowheads="1"/>
              </p:cNvSpPr>
              <p:nvPr/>
            </p:nvSpPr>
            <p:spPr bwMode="auto">
              <a:xfrm>
                <a:off x="8069872" y="462916"/>
                <a:ext cx="2757855" cy="369332"/>
              </a:xfrm>
              <a:prstGeom prst="rect">
                <a:avLst/>
              </a:prstGeom>
              <a:noFill/>
              <a:ln w="9525">
                <a:noFill/>
                <a:miter lim="800000"/>
                <a:headEnd/>
                <a:tailEnd/>
              </a:ln>
            </p:spPr>
            <p:txBody>
              <a:bodyPr wrap="square">
                <a:spAutoFit/>
              </a:bodyPr>
              <a:lstStyle/>
              <a:p>
                <a:pPr algn="ctr">
                  <a:spcBef>
                    <a:spcPct val="50000"/>
                  </a:spcBef>
                </a:pPr>
                <a:r>
                  <a:rPr lang="en-US" i="1" dirty="0">
                    <a:cs typeface="Calibri" panose="020F0502020204030204" pitchFamily="34" charset="0"/>
                    <a:sym typeface="Symbol" pitchFamily="18" charset="2"/>
                  </a:rPr>
                  <a:t>Assume: </a:t>
                </a:r>
                <a14:m>
                  <m:oMath xmlns:m="http://schemas.openxmlformats.org/officeDocument/2006/math">
                    <m:r>
                      <a:rPr lang="en-US" i="1" smtClean="0">
                        <a:latin typeface="Cambria Math" panose="02040503050406030204" pitchFamily="18" charset="0"/>
                        <a:ea typeface="Cambria Math" panose="02040503050406030204" pitchFamily="18" charset="0"/>
                        <a:cs typeface="Calibri" panose="020F0502020204030204" pitchFamily="34" charset="0"/>
                        <a:sym typeface="Symbol" pitchFamily="18" charset="2"/>
                      </a:rPr>
                      <m:t>𝛾</m:t>
                    </m:r>
                  </m:oMath>
                </a14:m>
                <a:r>
                  <a:rPr lang="en-US" dirty="0">
                    <a:cs typeface="Calibri" panose="020F0502020204030204" pitchFamily="34" charset="0"/>
                    <a:sym typeface="Symbol" pitchFamily="18" charset="2"/>
                  </a:rPr>
                  <a:t> = 1, </a:t>
                </a:r>
                <a14:m>
                  <m:oMath xmlns:m="http://schemas.openxmlformats.org/officeDocument/2006/math">
                    <m:r>
                      <a:rPr lang="en-US" i="1" smtClean="0">
                        <a:latin typeface="Cambria Math" panose="02040503050406030204" pitchFamily="18" charset="0"/>
                        <a:ea typeface="Cambria Math" panose="02040503050406030204" pitchFamily="18" charset="0"/>
                        <a:cs typeface="Calibri" panose="020F0502020204030204" pitchFamily="34" charset="0"/>
                        <a:sym typeface="Symbol" pitchFamily="18" charset="2"/>
                      </a:rPr>
                      <m:t>𝛼</m:t>
                    </m:r>
                  </m:oMath>
                </a14:m>
                <a:r>
                  <a:rPr lang="en-US" dirty="0">
                    <a:cs typeface="Calibri" panose="020F0502020204030204" pitchFamily="34" charset="0"/>
                    <a:sym typeface="Symbol" pitchFamily="18" charset="2"/>
                  </a:rPr>
                  <a:t> = 0.5</a:t>
                </a:r>
                <a:endParaRPr lang="en-US" dirty="0">
                  <a:cs typeface="Calibri" panose="020F0502020204030204" pitchFamily="34" charset="0"/>
                </a:endParaRPr>
              </a:p>
            </p:txBody>
          </p:sp>
        </mc:Choice>
        <mc:Fallback xmlns="">
          <p:sp>
            <p:nvSpPr>
              <p:cNvPr id="14" name="Text Box 13"/>
              <p:cNvSpPr txBox="1">
                <a:spLocks noRot="1" noChangeAspect="1" noMove="1" noResize="1" noEditPoints="1" noAdjustHandles="1" noChangeArrowheads="1" noChangeShapeType="1" noTextEdit="1"/>
              </p:cNvSpPr>
              <p:nvPr/>
            </p:nvSpPr>
            <p:spPr bwMode="auto">
              <a:xfrm>
                <a:off x="8069872" y="462916"/>
                <a:ext cx="2757855" cy="369332"/>
              </a:xfrm>
              <a:prstGeom prst="rect">
                <a:avLst/>
              </a:prstGeom>
              <a:blipFill>
                <a:blip r:embed="rId3"/>
                <a:stretch>
                  <a:fillRect t="-6667" b="-26667"/>
                </a:stretch>
              </a:blipFill>
              <a:ln w="9525">
                <a:noFill/>
                <a:miter lim="800000"/>
                <a:headEnd/>
                <a:tailEnd/>
              </a:ln>
            </p:spPr>
            <p:txBody>
              <a:bodyPr/>
              <a:lstStyle/>
              <a:p>
                <a:r>
                  <a:rPr lang="en-US">
                    <a:noFill/>
                  </a:rPr>
                  <a:t> </a:t>
                </a:r>
              </a:p>
            </p:txBody>
          </p:sp>
        </mc:Fallback>
      </mc:AlternateContent>
      <p:sp>
        <p:nvSpPr>
          <p:cNvPr id="41" name="Rounded Rectangle 40"/>
          <p:cNvSpPr/>
          <p:nvPr/>
        </p:nvSpPr>
        <p:spPr>
          <a:xfrm>
            <a:off x="5378562" y="2145082"/>
            <a:ext cx="1433353" cy="461665"/>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cs typeface="Calibri" panose="020F0502020204030204" pitchFamily="34" charset="0"/>
              </a:rPr>
              <a:t>B, east, C, -2</a:t>
            </a:r>
          </a:p>
        </p:txBody>
      </p:sp>
      <p:graphicFrame>
        <p:nvGraphicFramePr>
          <p:cNvPr id="46" name="Table 45"/>
          <p:cNvGraphicFramePr>
            <a:graphicFrameLocks noGrp="1"/>
          </p:cNvGraphicFramePr>
          <p:nvPr>
            <p:extLst>
              <p:ext uri="{D42A27DB-BD31-4B8C-83A1-F6EECF244321}">
                <p14:modId xmlns:p14="http://schemas.microsoft.com/office/powerpoint/2010/main" val="3667530641"/>
              </p:ext>
            </p:extLst>
          </p:nvPr>
        </p:nvGraphicFramePr>
        <p:xfrm>
          <a:off x="3505200" y="2714487"/>
          <a:ext cx="2187564" cy="2086113"/>
        </p:xfrm>
        <a:graphic>
          <a:graphicData uri="http://schemas.openxmlformats.org/drawingml/2006/table">
            <a:tbl>
              <a:tblPr firstRow="1" bandRow="1">
                <a:tableStyleId>{5C22544A-7EE6-4342-B048-85BDC9FD1C3A}</a:tableStyleId>
              </a:tblPr>
              <a:tblGrid>
                <a:gridCol w="729188">
                  <a:extLst>
                    <a:ext uri="{9D8B030D-6E8A-4147-A177-3AD203B41FA5}">
                      <a16:colId xmlns:a16="http://schemas.microsoft.com/office/drawing/2014/main" val="20000"/>
                    </a:ext>
                  </a:extLst>
                </a:gridCol>
                <a:gridCol w="729188">
                  <a:extLst>
                    <a:ext uri="{9D8B030D-6E8A-4147-A177-3AD203B41FA5}">
                      <a16:colId xmlns:a16="http://schemas.microsoft.com/office/drawing/2014/main" val="20001"/>
                    </a:ext>
                  </a:extLst>
                </a:gridCol>
                <a:gridCol w="729188">
                  <a:extLst>
                    <a:ext uri="{9D8B030D-6E8A-4147-A177-3AD203B41FA5}">
                      <a16:colId xmlns:a16="http://schemas.microsoft.com/office/drawing/2014/main" val="20002"/>
                    </a:ext>
                  </a:extLst>
                </a:gridCol>
              </a:tblGrid>
              <a:tr h="695371">
                <a:tc>
                  <a:txBody>
                    <a:bodyPr/>
                    <a:lstStyle/>
                    <a:p>
                      <a:pPr algn="ctr"/>
                      <a:endParaRPr lang="en-US" sz="2600" b="0" dirty="0">
                        <a:solidFill>
                          <a:schemeClr val="tx1"/>
                        </a:solidFill>
                        <a:latin typeface="+mn-lt"/>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chemeClr val="tx1"/>
                          </a:solidFill>
                          <a:effectLst/>
                          <a:uLnTx/>
                          <a:uFillTx/>
                          <a:latin typeface="+mn-lt"/>
                          <a:ea typeface="+mn-ea"/>
                          <a:cs typeface="+mn-cs"/>
                        </a:rPr>
                        <a:t>0</a:t>
                      </a:r>
                      <a:endParaRPr lang="en-US" sz="2300" b="0" dirty="0">
                        <a:solidFill>
                          <a:schemeClr val="tx1"/>
                        </a:solidFill>
                        <a:latin typeface="+mn-lt"/>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mn-lt"/>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0"/>
                  </a:ext>
                </a:extLst>
              </a:tr>
              <a:tr h="695371">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chemeClr val="tx1"/>
                          </a:solidFill>
                          <a:effectLst/>
                          <a:uLnTx/>
                          <a:uFillTx/>
                          <a:latin typeface="+mn-lt"/>
                          <a:ea typeface="+mn-ea"/>
                          <a:cs typeface="+mn-cs"/>
                        </a:rPr>
                        <a:t>0</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chemeClr val="tx1"/>
                          </a:solidFill>
                          <a:effectLst/>
                          <a:uLnTx/>
                          <a:uFillTx/>
                          <a:latin typeface="+mn-lt"/>
                          <a:ea typeface="+mn-ea"/>
                          <a:cs typeface="+mn-cs"/>
                        </a:rPr>
                        <a:t>0</a:t>
                      </a:r>
                      <a:endParaRPr lang="en-US" sz="2600" b="0" dirty="0">
                        <a:solidFill>
                          <a:schemeClr val="tx1"/>
                        </a:solidFill>
                        <a:latin typeface="+mn-lt"/>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chemeClr val="tx1"/>
                          </a:solidFill>
                          <a:effectLst/>
                          <a:uLnTx/>
                          <a:uFillTx/>
                          <a:latin typeface="+mn-lt"/>
                          <a:ea typeface="+mn-ea"/>
                          <a:cs typeface="+mn-cs"/>
                        </a:rPr>
                        <a:t>8</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95371">
                <a:tc>
                  <a:txBody>
                    <a:bodyPr/>
                    <a:lstStyle/>
                    <a:p>
                      <a:endParaRPr lang="en-US" sz="1500" b="0" dirty="0">
                        <a:solidFill>
                          <a:schemeClr val="tx1"/>
                        </a:solidFill>
                        <a:latin typeface="+mn-lt"/>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chemeClr val="tx1"/>
                          </a:solidFill>
                          <a:effectLst/>
                          <a:uLnTx/>
                          <a:uFillTx/>
                          <a:latin typeface="+mn-lt"/>
                          <a:ea typeface="+mn-ea"/>
                          <a:cs typeface="+mn-cs"/>
                        </a:rPr>
                        <a:t>0</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mn-lt"/>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2"/>
                  </a:ext>
                </a:extLst>
              </a:tr>
            </a:tbl>
          </a:graphicData>
        </a:graphic>
      </p:graphicFrame>
      <p:sp>
        <p:nvSpPr>
          <p:cNvPr id="47" name="Rectangle 46">
            <a:extLst>
              <a:ext uri="{C183D7F6-B498-43B3-948B-1728B52AA6E4}">
                <adec:decorative xmlns:adec="http://schemas.microsoft.com/office/drawing/2017/decorative" val="1"/>
              </a:ext>
            </a:extLst>
          </p:cNvPr>
          <p:cNvSpPr/>
          <p:nvPr/>
        </p:nvSpPr>
        <p:spPr>
          <a:xfrm>
            <a:off x="5014546" y="3470031"/>
            <a:ext cx="633046" cy="589084"/>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sp>
        <p:nvSpPr>
          <p:cNvPr id="48" name="Rectangle 47">
            <a:extLst>
              <a:ext uri="{C183D7F6-B498-43B3-948B-1728B52AA6E4}">
                <adec:decorative xmlns:adec="http://schemas.microsoft.com/office/drawing/2017/decorative" val="1"/>
              </a:ext>
            </a:extLst>
          </p:cNvPr>
          <p:cNvSpPr/>
          <p:nvPr/>
        </p:nvSpPr>
        <p:spPr>
          <a:xfrm>
            <a:off x="4293578" y="2775439"/>
            <a:ext cx="614318" cy="573880"/>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graphicFrame>
        <p:nvGraphicFramePr>
          <p:cNvPr id="49" name="Table 48"/>
          <p:cNvGraphicFramePr>
            <a:graphicFrameLocks noGrp="1"/>
          </p:cNvGraphicFramePr>
          <p:nvPr>
            <p:extLst>
              <p:ext uri="{D42A27DB-BD31-4B8C-83A1-F6EECF244321}">
                <p14:modId xmlns:p14="http://schemas.microsoft.com/office/powerpoint/2010/main" val="4049913902"/>
              </p:ext>
            </p:extLst>
          </p:nvPr>
        </p:nvGraphicFramePr>
        <p:xfrm>
          <a:off x="6477000" y="2714487"/>
          <a:ext cx="2187564" cy="2086113"/>
        </p:xfrm>
        <a:graphic>
          <a:graphicData uri="http://schemas.openxmlformats.org/drawingml/2006/table">
            <a:tbl>
              <a:tblPr firstRow="1" bandRow="1">
                <a:tableStyleId>{5C22544A-7EE6-4342-B048-85BDC9FD1C3A}</a:tableStyleId>
              </a:tblPr>
              <a:tblGrid>
                <a:gridCol w="729188">
                  <a:extLst>
                    <a:ext uri="{9D8B030D-6E8A-4147-A177-3AD203B41FA5}">
                      <a16:colId xmlns:a16="http://schemas.microsoft.com/office/drawing/2014/main" val="20000"/>
                    </a:ext>
                  </a:extLst>
                </a:gridCol>
                <a:gridCol w="729188">
                  <a:extLst>
                    <a:ext uri="{9D8B030D-6E8A-4147-A177-3AD203B41FA5}">
                      <a16:colId xmlns:a16="http://schemas.microsoft.com/office/drawing/2014/main" val="20001"/>
                    </a:ext>
                  </a:extLst>
                </a:gridCol>
                <a:gridCol w="729188">
                  <a:extLst>
                    <a:ext uri="{9D8B030D-6E8A-4147-A177-3AD203B41FA5}">
                      <a16:colId xmlns:a16="http://schemas.microsoft.com/office/drawing/2014/main" val="20002"/>
                    </a:ext>
                  </a:extLst>
                </a:gridCol>
              </a:tblGrid>
              <a:tr h="695371">
                <a:tc>
                  <a:txBody>
                    <a:bodyPr/>
                    <a:lstStyle/>
                    <a:p>
                      <a:pPr algn="ctr"/>
                      <a:endParaRPr lang="en-US" sz="2600" b="0" dirty="0">
                        <a:solidFill>
                          <a:schemeClr val="tx1"/>
                        </a:solidFill>
                        <a:latin typeface="+mn-lt"/>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chemeClr val="tx1"/>
                          </a:solidFill>
                          <a:effectLst/>
                          <a:uLnTx/>
                          <a:uFillTx/>
                          <a:latin typeface="+mn-lt"/>
                          <a:ea typeface="+mn-ea"/>
                          <a:cs typeface="+mn-cs"/>
                        </a:rPr>
                        <a:t>0</a:t>
                      </a:r>
                      <a:endParaRPr lang="en-US" sz="2300" b="0" dirty="0">
                        <a:solidFill>
                          <a:schemeClr val="tx1"/>
                        </a:solidFill>
                        <a:latin typeface="+mn-lt"/>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mn-lt"/>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0"/>
                  </a:ext>
                </a:extLst>
              </a:tr>
              <a:tr h="695371">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chemeClr val="tx1"/>
                          </a:solidFill>
                          <a:effectLst/>
                          <a:uLnTx/>
                          <a:uFillTx/>
                          <a:latin typeface="+mn-lt"/>
                          <a:ea typeface="+mn-ea"/>
                          <a:cs typeface="+mn-cs"/>
                        </a:rPr>
                        <a:t>-1</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chemeClr val="tx1"/>
                          </a:solidFill>
                          <a:effectLst/>
                          <a:uLnTx/>
                          <a:uFillTx/>
                          <a:latin typeface="+mn-lt"/>
                          <a:ea typeface="+mn-ea"/>
                          <a:cs typeface="+mn-cs"/>
                        </a:rPr>
                        <a:t>0</a:t>
                      </a:r>
                      <a:endParaRPr lang="en-US" sz="2600" b="0" dirty="0">
                        <a:solidFill>
                          <a:schemeClr val="tx1"/>
                        </a:solidFill>
                        <a:latin typeface="+mn-lt"/>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chemeClr val="tx1"/>
                          </a:solidFill>
                          <a:effectLst/>
                          <a:uLnTx/>
                          <a:uFillTx/>
                          <a:latin typeface="+mn-lt"/>
                          <a:ea typeface="+mn-ea"/>
                          <a:cs typeface="+mn-cs"/>
                        </a:rPr>
                        <a:t>8</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95371">
                <a:tc>
                  <a:txBody>
                    <a:bodyPr/>
                    <a:lstStyle/>
                    <a:p>
                      <a:endParaRPr lang="en-US" sz="1500" b="0" dirty="0">
                        <a:solidFill>
                          <a:schemeClr val="tx1"/>
                        </a:solidFill>
                        <a:latin typeface="+mn-lt"/>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chemeClr val="tx1"/>
                          </a:solidFill>
                          <a:effectLst/>
                          <a:uLnTx/>
                          <a:uFillTx/>
                          <a:latin typeface="+mn-lt"/>
                          <a:ea typeface="+mn-ea"/>
                          <a:cs typeface="+mn-cs"/>
                        </a:rPr>
                        <a:t>0</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mn-lt"/>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2"/>
                  </a:ext>
                </a:extLst>
              </a:tr>
            </a:tbl>
          </a:graphicData>
        </a:graphic>
      </p:graphicFrame>
      <p:sp>
        <p:nvSpPr>
          <p:cNvPr id="50" name="Rectangle 49">
            <a:extLst>
              <a:ext uri="{C183D7F6-B498-43B3-948B-1728B52AA6E4}">
                <adec:decorative xmlns:adec="http://schemas.microsoft.com/office/drawing/2017/decorative" val="1"/>
              </a:ext>
            </a:extLst>
          </p:cNvPr>
          <p:cNvSpPr/>
          <p:nvPr/>
        </p:nvSpPr>
        <p:spPr>
          <a:xfrm>
            <a:off x="7986346" y="3470031"/>
            <a:ext cx="633046" cy="589084"/>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sp>
        <p:nvSpPr>
          <p:cNvPr id="51" name="Rectangle 50">
            <a:extLst>
              <a:ext uri="{C183D7F6-B498-43B3-948B-1728B52AA6E4}">
                <adec:decorative xmlns:adec="http://schemas.microsoft.com/office/drawing/2017/decorative" val="1"/>
              </a:ext>
            </a:extLst>
          </p:cNvPr>
          <p:cNvSpPr/>
          <p:nvPr/>
        </p:nvSpPr>
        <p:spPr>
          <a:xfrm>
            <a:off x="7265378" y="2775439"/>
            <a:ext cx="614318" cy="573880"/>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graphicFrame>
        <p:nvGraphicFramePr>
          <p:cNvPr id="52" name="Table 51"/>
          <p:cNvGraphicFramePr>
            <a:graphicFrameLocks noGrp="1"/>
          </p:cNvGraphicFramePr>
          <p:nvPr>
            <p:extLst>
              <p:ext uri="{D42A27DB-BD31-4B8C-83A1-F6EECF244321}">
                <p14:modId xmlns:p14="http://schemas.microsoft.com/office/powerpoint/2010/main" val="3483158303"/>
              </p:ext>
            </p:extLst>
          </p:nvPr>
        </p:nvGraphicFramePr>
        <p:xfrm>
          <a:off x="9448800" y="2714487"/>
          <a:ext cx="2187564" cy="2086113"/>
        </p:xfrm>
        <a:graphic>
          <a:graphicData uri="http://schemas.openxmlformats.org/drawingml/2006/table">
            <a:tbl>
              <a:tblPr firstRow="1" bandRow="1">
                <a:tableStyleId>{5C22544A-7EE6-4342-B048-85BDC9FD1C3A}</a:tableStyleId>
              </a:tblPr>
              <a:tblGrid>
                <a:gridCol w="729188">
                  <a:extLst>
                    <a:ext uri="{9D8B030D-6E8A-4147-A177-3AD203B41FA5}">
                      <a16:colId xmlns:a16="http://schemas.microsoft.com/office/drawing/2014/main" val="20000"/>
                    </a:ext>
                  </a:extLst>
                </a:gridCol>
                <a:gridCol w="729188">
                  <a:extLst>
                    <a:ext uri="{9D8B030D-6E8A-4147-A177-3AD203B41FA5}">
                      <a16:colId xmlns:a16="http://schemas.microsoft.com/office/drawing/2014/main" val="20001"/>
                    </a:ext>
                  </a:extLst>
                </a:gridCol>
                <a:gridCol w="729188">
                  <a:extLst>
                    <a:ext uri="{9D8B030D-6E8A-4147-A177-3AD203B41FA5}">
                      <a16:colId xmlns:a16="http://schemas.microsoft.com/office/drawing/2014/main" val="20002"/>
                    </a:ext>
                  </a:extLst>
                </a:gridCol>
              </a:tblGrid>
              <a:tr h="695371">
                <a:tc>
                  <a:txBody>
                    <a:bodyPr/>
                    <a:lstStyle/>
                    <a:p>
                      <a:pPr algn="ctr"/>
                      <a:endParaRPr lang="en-US" sz="2600" b="0" dirty="0">
                        <a:solidFill>
                          <a:schemeClr val="tx1"/>
                        </a:solidFill>
                        <a:latin typeface="+mn-lt"/>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chemeClr val="tx1"/>
                          </a:solidFill>
                          <a:effectLst/>
                          <a:uLnTx/>
                          <a:uFillTx/>
                          <a:latin typeface="+mn-lt"/>
                          <a:ea typeface="+mn-ea"/>
                          <a:cs typeface="+mn-cs"/>
                        </a:rPr>
                        <a:t>0</a:t>
                      </a:r>
                      <a:endParaRPr lang="en-US" sz="2300" b="0" dirty="0">
                        <a:solidFill>
                          <a:schemeClr val="tx1"/>
                        </a:solidFill>
                        <a:latin typeface="+mn-lt"/>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mn-lt"/>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0"/>
                  </a:ext>
                </a:extLst>
              </a:tr>
              <a:tr h="695371">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chemeClr val="tx1"/>
                          </a:solidFill>
                          <a:effectLst/>
                          <a:uLnTx/>
                          <a:uFillTx/>
                          <a:latin typeface="+mn-lt"/>
                          <a:ea typeface="+mn-ea"/>
                          <a:cs typeface="+mn-cs"/>
                        </a:rPr>
                        <a:t>-1</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2600" b="0" dirty="0">
                          <a:solidFill>
                            <a:schemeClr val="tx1"/>
                          </a:solidFill>
                          <a:latin typeface="+mn-lt"/>
                        </a:rPr>
                        <a:t>3</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chemeClr val="tx1"/>
                          </a:solidFill>
                          <a:effectLst/>
                          <a:uLnTx/>
                          <a:uFillTx/>
                          <a:latin typeface="+mn-lt"/>
                          <a:ea typeface="+mn-ea"/>
                          <a:cs typeface="+mn-cs"/>
                        </a:rPr>
                        <a:t>8</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95371">
                <a:tc>
                  <a:txBody>
                    <a:bodyPr/>
                    <a:lstStyle/>
                    <a:p>
                      <a:endParaRPr lang="en-US" sz="1500" b="0" dirty="0">
                        <a:solidFill>
                          <a:schemeClr val="tx1"/>
                        </a:solidFill>
                        <a:latin typeface="+mn-lt"/>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chemeClr val="tx1"/>
                          </a:solidFill>
                          <a:effectLst/>
                          <a:uLnTx/>
                          <a:uFillTx/>
                          <a:latin typeface="+mn-lt"/>
                          <a:ea typeface="+mn-ea"/>
                          <a:cs typeface="+mn-cs"/>
                        </a:rPr>
                        <a:t>0</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mn-lt"/>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2"/>
                  </a:ext>
                </a:extLst>
              </a:tr>
            </a:tbl>
          </a:graphicData>
        </a:graphic>
      </p:graphicFrame>
      <p:sp>
        <p:nvSpPr>
          <p:cNvPr id="53" name="Rectangle 52">
            <a:extLst>
              <a:ext uri="{C183D7F6-B498-43B3-948B-1728B52AA6E4}">
                <adec:decorative xmlns:adec="http://schemas.microsoft.com/office/drawing/2017/decorative" val="1"/>
              </a:ext>
            </a:extLst>
          </p:cNvPr>
          <p:cNvSpPr/>
          <p:nvPr/>
        </p:nvSpPr>
        <p:spPr>
          <a:xfrm>
            <a:off x="10958146" y="3470031"/>
            <a:ext cx="633046" cy="589084"/>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sp>
        <p:nvSpPr>
          <p:cNvPr id="54" name="Rectangle 53">
            <a:extLst>
              <a:ext uri="{C183D7F6-B498-43B3-948B-1728B52AA6E4}">
                <adec:decorative xmlns:adec="http://schemas.microsoft.com/office/drawing/2017/decorative" val="1"/>
              </a:ext>
            </a:extLst>
          </p:cNvPr>
          <p:cNvSpPr/>
          <p:nvPr/>
        </p:nvSpPr>
        <p:spPr>
          <a:xfrm>
            <a:off x="10237178" y="2775439"/>
            <a:ext cx="614318" cy="573880"/>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sp>
        <p:nvSpPr>
          <p:cNvPr id="56" name="Rounded Rectangle 55"/>
          <p:cNvSpPr/>
          <p:nvPr/>
        </p:nvSpPr>
        <p:spPr>
          <a:xfrm>
            <a:off x="8347434" y="2145082"/>
            <a:ext cx="1433353" cy="461665"/>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cs typeface="Calibri" panose="020F0502020204030204" pitchFamily="34" charset="0"/>
              </a:rPr>
              <a:t>C, east, D, -2</a:t>
            </a:r>
          </a:p>
        </p:txBody>
      </p:sp>
      <p:graphicFrame>
        <p:nvGraphicFramePr>
          <p:cNvPr id="57" name="Table 56"/>
          <p:cNvGraphicFramePr>
            <a:graphicFrameLocks noGrp="1"/>
          </p:cNvGraphicFramePr>
          <p:nvPr>
            <p:extLst>
              <p:ext uri="{D42A27DB-BD31-4B8C-83A1-F6EECF244321}">
                <p14:modId xmlns:p14="http://schemas.microsoft.com/office/powerpoint/2010/main" val="4147421633"/>
              </p:ext>
            </p:extLst>
          </p:nvPr>
        </p:nvGraphicFramePr>
        <p:xfrm>
          <a:off x="533400" y="2713891"/>
          <a:ext cx="2224455" cy="2086710"/>
        </p:xfrm>
        <a:graphic>
          <a:graphicData uri="http://schemas.openxmlformats.org/drawingml/2006/table">
            <a:tbl>
              <a:tblPr firstRow="1" bandRow="1">
                <a:tableStyleId>{5C22544A-7EE6-4342-B048-85BDC9FD1C3A}</a:tableStyleId>
              </a:tblPr>
              <a:tblGrid>
                <a:gridCol w="741485">
                  <a:extLst>
                    <a:ext uri="{9D8B030D-6E8A-4147-A177-3AD203B41FA5}">
                      <a16:colId xmlns:a16="http://schemas.microsoft.com/office/drawing/2014/main" val="20000"/>
                    </a:ext>
                  </a:extLst>
                </a:gridCol>
                <a:gridCol w="741485">
                  <a:extLst>
                    <a:ext uri="{9D8B030D-6E8A-4147-A177-3AD203B41FA5}">
                      <a16:colId xmlns:a16="http://schemas.microsoft.com/office/drawing/2014/main" val="20001"/>
                    </a:ext>
                  </a:extLst>
                </a:gridCol>
                <a:gridCol w="741485">
                  <a:extLst>
                    <a:ext uri="{9D8B030D-6E8A-4147-A177-3AD203B41FA5}">
                      <a16:colId xmlns:a16="http://schemas.microsoft.com/office/drawing/2014/main" val="20002"/>
                    </a:ext>
                  </a:extLst>
                </a:gridCol>
              </a:tblGrid>
              <a:tr h="695570">
                <a:tc>
                  <a:txBody>
                    <a:bodyPr/>
                    <a:lstStyle/>
                    <a:p>
                      <a:pPr algn="ctr"/>
                      <a:endParaRPr lang="en-US" sz="2900" dirty="0">
                        <a:solidFill>
                          <a:schemeClr val="bg2"/>
                        </a:solidFill>
                        <a:latin typeface="+mj-lt"/>
                      </a:endParaRPr>
                    </a:p>
                  </a:txBody>
                  <a:tcPr marL="49353" marR="49353" marT="24677" marB="24677"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chemeClr val="bg2"/>
                          </a:solidFill>
                          <a:effectLst/>
                          <a:uLnTx/>
                          <a:uFillTx/>
                          <a:latin typeface="+mj-lt"/>
                          <a:ea typeface="+mn-ea"/>
                          <a:cs typeface="+mn-cs"/>
                        </a:rPr>
                        <a:t>A</a:t>
                      </a:r>
                      <a:endParaRPr lang="en-US" sz="2500" dirty="0">
                        <a:solidFill>
                          <a:schemeClr val="bg2"/>
                        </a:solidFill>
                        <a:latin typeface="+mj-lt"/>
                      </a:endParaRPr>
                    </a:p>
                  </a:txBody>
                  <a:tcPr marL="49353" marR="49353" marT="24677" marB="24677"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200" dirty="0">
                        <a:latin typeface="+mj-lt"/>
                      </a:endParaRPr>
                    </a:p>
                  </a:txBody>
                  <a:tcPr marL="49353" marR="49353" marT="24677" marB="24677">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0"/>
                  </a:ext>
                </a:extLst>
              </a:tr>
              <a:tr h="695570">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chemeClr val="bg2"/>
                          </a:solidFill>
                          <a:effectLst/>
                          <a:uLnTx/>
                          <a:uFillTx/>
                          <a:latin typeface="+mj-lt"/>
                          <a:ea typeface="+mn-ea"/>
                          <a:cs typeface="+mn-cs"/>
                        </a:rPr>
                        <a:t>B</a:t>
                      </a:r>
                    </a:p>
                  </a:txBody>
                  <a:tcPr marL="49353" marR="49353" marT="24677" marB="24677"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chemeClr val="bg2"/>
                          </a:solidFill>
                          <a:effectLst/>
                          <a:uLnTx/>
                          <a:uFillTx/>
                          <a:latin typeface="+mj-lt"/>
                          <a:ea typeface="+mn-ea"/>
                          <a:cs typeface="+mn-cs"/>
                        </a:rPr>
                        <a:t>C</a:t>
                      </a:r>
                      <a:endParaRPr lang="en-US" sz="2900" dirty="0">
                        <a:solidFill>
                          <a:schemeClr val="bg2"/>
                        </a:solidFill>
                        <a:latin typeface="+mj-lt"/>
                      </a:endParaRPr>
                    </a:p>
                  </a:txBody>
                  <a:tcPr marL="49353" marR="49353" marT="24677" marB="24677"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808080"/>
                          </a:solidFill>
                          <a:effectLst/>
                          <a:uLnTx/>
                          <a:uFillTx/>
                          <a:latin typeface="+mj-lt"/>
                          <a:ea typeface="+mn-ea"/>
                          <a:cs typeface="+mn-cs"/>
                        </a:rPr>
                        <a:t>D</a:t>
                      </a:r>
                      <a:endParaRPr kumimoji="0" lang="en-US" sz="2500" b="0" i="0" u="none" strike="noStrike" kern="1200" cap="none" spc="0" normalizeH="0" baseline="0" noProof="0" dirty="0">
                        <a:ln>
                          <a:noFill/>
                        </a:ln>
                        <a:solidFill>
                          <a:schemeClr val="tx1"/>
                        </a:solidFill>
                        <a:effectLst/>
                        <a:uLnTx/>
                        <a:uFillTx/>
                        <a:latin typeface="+mj-lt"/>
                        <a:ea typeface="+mn-ea"/>
                        <a:cs typeface="+mn-cs"/>
                      </a:endParaRPr>
                    </a:p>
                  </a:txBody>
                  <a:tcPr marL="49353" marR="49353" marT="24677" marB="24677"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95570">
                <a:tc>
                  <a:txBody>
                    <a:bodyPr/>
                    <a:lstStyle/>
                    <a:p>
                      <a:endParaRPr lang="en-US" sz="1200" dirty="0">
                        <a:latin typeface="+mj-lt"/>
                      </a:endParaRPr>
                    </a:p>
                  </a:txBody>
                  <a:tcPr marL="49353" marR="49353" marT="24677" marB="24677">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808080"/>
                          </a:solidFill>
                          <a:effectLst/>
                          <a:uLnTx/>
                          <a:uFillTx/>
                          <a:latin typeface="+mj-lt"/>
                          <a:ea typeface="+mn-ea"/>
                          <a:cs typeface="+mn-cs"/>
                        </a:rPr>
                        <a:t>E</a:t>
                      </a:r>
                      <a:endParaRPr kumimoji="0" lang="en-US" sz="2900" b="0" i="0" u="none" strike="noStrike" kern="1200" cap="none" spc="0" normalizeH="0" baseline="0" noProof="0" dirty="0">
                        <a:ln>
                          <a:noFill/>
                        </a:ln>
                        <a:solidFill>
                          <a:srgbClr val="808080"/>
                        </a:solidFill>
                        <a:effectLst/>
                        <a:uLnTx/>
                        <a:uFillTx/>
                        <a:latin typeface="+mj-lt"/>
                        <a:ea typeface="+mn-ea"/>
                        <a:cs typeface="+mn-cs"/>
                      </a:endParaRPr>
                    </a:p>
                  </a:txBody>
                  <a:tcPr marL="49353" marR="49353" marT="24677" marB="24677"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200" dirty="0">
                        <a:latin typeface="+mj-lt"/>
                      </a:endParaRPr>
                    </a:p>
                  </a:txBody>
                  <a:tcPr marL="49353" marR="49353" marT="24677" marB="24677">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2"/>
                  </a:ext>
                </a:extLst>
              </a:tr>
            </a:tbl>
          </a:graphicData>
        </a:graphic>
      </p:graphicFrame>
      <p:sp>
        <p:nvSpPr>
          <p:cNvPr id="61" name="Oval 60">
            <a:extLst>
              <a:ext uri="{C183D7F6-B498-43B3-948B-1728B52AA6E4}">
                <adec:decorative xmlns:adec="http://schemas.microsoft.com/office/drawing/2017/decorative" val="1"/>
              </a:ext>
            </a:extLst>
          </p:cNvPr>
          <p:cNvSpPr/>
          <p:nvPr/>
        </p:nvSpPr>
        <p:spPr>
          <a:xfrm>
            <a:off x="3607776" y="3859824"/>
            <a:ext cx="152400" cy="152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sp>
        <p:nvSpPr>
          <p:cNvPr id="62" name="Oval 61">
            <a:extLst>
              <a:ext uri="{C183D7F6-B498-43B3-948B-1728B52AA6E4}">
                <adec:decorative xmlns:adec="http://schemas.microsoft.com/office/drawing/2017/decorative" val="1"/>
              </a:ext>
            </a:extLst>
          </p:cNvPr>
          <p:cNvSpPr/>
          <p:nvPr/>
        </p:nvSpPr>
        <p:spPr>
          <a:xfrm>
            <a:off x="7297616" y="3859824"/>
            <a:ext cx="152400" cy="152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sp>
        <p:nvSpPr>
          <p:cNvPr id="63" name="Oval 62">
            <a:extLst>
              <a:ext uri="{C183D7F6-B498-43B3-948B-1728B52AA6E4}">
                <adec:decorative xmlns:adec="http://schemas.microsoft.com/office/drawing/2017/decorative" val="1"/>
              </a:ext>
            </a:extLst>
          </p:cNvPr>
          <p:cNvSpPr/>
          <p:nvPr/>
        </p:nvSpPr>
        <p:spPr>
          <a:xfrm>
            <a:off x="11016760" y="3859824"/>
            <a:ext cx="152400" cy="152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sp>
        <p:nvSpPr>
          <p:cNvPr id="5" name="Rounded Rectangle 4">
            <a:extLst>
              <a:ext uri="{FF2B5EF4-FFF2-40B4-BE49-F238E27FC236}">
                <a16:creationId xmlns:a16="http://schemas.microsoft.com/office/drawing/2014/main" id="{4EAC1193-43F5-9069-2238-619A18FDE2B3}"/>
              </a:ext>
            </a:extLst>
          </p:cNvPr>
          <p:cNvSpPr/>
          <p:nvPr/>
        </p:nvSpPr>
        <p:spPr>
          <a:xfrm>
            <a:off x="1096569" y="1422840"/>
            <a:ext cx="1098115" cy="609600"/>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States</a:t>
            </a:r>
          </a:p>
        </p:txBody>
      </p:sp>
      <p:sp>
        <p:nvSpPr>
          <p:cNvPr id="7" name="Rounded Rectangle 6">
            <a:extLst>
              <a:ext uri="{FF2B5EF4-FFF2-40B4-BE49-F238E27FC236}">
                <a16:creationId xmlns:a16="http://schemas.microsoft.com/office/drawing/2014/main" id="{FFC91F1F-63BC-A4C0-D29F-A196D568FB8D}"/>
              </a:ext>
            </a:extLst>
          </p:cNvPr>
          <p:cNvSpPr/>
          <p:nvPr/>
        </p:nvSpPr>
        <p:spPr>
          <a:xfrm>
            <a:off x="6029686" y="1435366"/>
            <a:ext cx="3095636" cy="60960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Observed Transitions</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D261465-0213-2BCF-CF94-35DE97B924BA}"/>
                  </a:ext>
                </a:extLst>
              </p:cNvPr>
              <p:cNvSpPr txBox="1"/>
              <p:nvPr/>
            </p:nvSpPr>
            <p:spPr>
              <a:xfrm>
                <a:off x="2518082" y="5610967"/>
                <a:ext cx="7149971" cy="461665"/>
              </a:xfrm>
              <a:prstGeom prst="rect">
                <a:avLst/>
              </a:prstGeom>
              <a:noFill/>
            </p:spPr>
            <p:txBody>
              <a:bodyPr wrap="none" rtlCol="0">
                <a:spAutoFit/>
              </a:bodyPr>
              <a:lstStyle/>
              <a:p>
                <a:pPr/>
                <a14:m>
                  <m:oMathPara xmlns:m="http://schemas.openxmlformats.org/officeDocument/2006/math">
                    <m:oMath>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𝑈</m:t>
                          </m:r>
                        </m:e>
                        <m:sup>
                          <m:r>
                            <a:rPr lang="en-US" sz="2400" i="1" smtClean="0">
                              <a:latin typeface="Cambria Math" panose="02040503050406030204" pitchFamily="18" charset="0"/>
                              <a:ea typeface="Cambria Math" panose="02040503050406030204" pitchFamily="18" charset="0"/>
                            </a:rPr>
                            <m:t>𝜋</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𝑠</m:t>
                          </m:r>
                        </m:e>
                      </m:d>
                      <m:r>
                        <a:rPr lang="en-US" sz="2400" b="0" i="1" smtClean="0">
                          <a:latin typeface="Cambria Math" panose="02040503050406030204" pitchFamily="18" charset="0"/>
                          <a:ea typeface="Cambria Math" panose="02040503050406030204" pitchFamily="18" charset="0"/>
                        </a:rPr>
                        <m:t>←</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1−</m:t>
                          </m:r>
                          <m:r>
                            <a:rPr lang="en-US" sz="2400" b="0" i="1" smtClean="0">
                              <a:latin typeface="Cambria Math" panose="02040503050406030204" pitchFamily="18" charset="0"/>
                              <a:ea typeface="Cambria Math" panose="02040503050406030204" pitchFamily="18" charset="0"/>
                            </a:rPr>
                            <m:t>𝛼</m:t>
                          </m:r>
                        </m:e>
                      </m:d>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𝑈</m:t>
                          </m:r>
                        </m:e>
                        <m:sup>
                          <m:r>
                            <a:rPr lang="en-US" sz="2400" b="0" i="1" smtClean="0">
                              <a:latin typeface="Cambria Math" panose="02040503050406030204" pitchFamily="18" charset="0"/>
                              <a:ea typeface="Cambria Math" panose="02040503050406030204" pitchFamily="18" charset="0"/>
                            </a:rPr>
                            <m:t>𝜋</m:t>
                          </m:r>
                        </m:sup>
                      </m:sSup>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𝑠</m:t>
                          </m:r>
                        </m:e>
                      </m:d>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𝛼</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𝑅</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𝑠</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𝜋</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𝑠</m:t>
                              </m:r>
                            </m:e>
                          </m:d>
                          <m:r>
                            <a:rPr lang="en-US" sz="2400" b="0" i="1" smtClean="0">
                              <a:latin typeface="Cambria Math" panose="02040503050406030204" pitchFamily="18" charset="0"/>
                              <a:ea typeface="Cambria Math" panose="02040503050406030204" pitchFamily="18" charset="0"/>
                            </a:rPr>
                            <m:t>,</m:t>
                          </m:r>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𝑠</m:t>
                              </m:r>
                            </m:e>
                            <m:sup>
                              <m:r>
                                <a:rPr lang="en-US" sz="2400" b="0" i="1" smtClean="0">
                                  <a:latin typeface="Cambria Math" panose="02040503050406030204" pitchFamily="18" charset="0"/>
                                  <a:ea typeface="Cambria Math" panose="02040503050406030204" pitchFamily="18" charset="0"/>
                                </a:rPr>
                                <m:t>′</m:t>
                              </m:r>
                            </m:sup>
                          </m:sSup>
                        </m:e>
                      </m:d>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𝛾</m:t>
                      </m:r>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𝑈</m:t>
                          </m:r>
                        </m:e>
                        <m:sup>
                          <m:r>
                            <a:rPr lang="en-US" sz="2400" b="0" i="1" smtClean="0">
                              <a:latin typeface="Cambria Math" panose="02040503050406030204" pitchFamily="18" charset="0"/>
                              <a:ea typeface="Cambria Math" panose="02040503050406030204" pitchFamily="18" charset="0"/>
                            </a:rPr>
                            <m:t>𝜋</m:t>
                          </m:r>
                        </m:sup>
                      </m:sSup>
                      <m:d>
                        <m:dPr>
                          <m:ctrlPr>
                            <a:rPr lang="en-US" sz="2400" b="0" i="1" smtClean="0">
                              <a:latin typeface="Cambria Math" panose="02040503050406030204" pitchFamily="18" charset="0"/>
                              <a:ea typeface="Cambria Math" panose="02040503050406030204" pitchFamily="18" charset="0"/>
                            </a:rPr>
                          </m:ctrlPr>
                        </m:dPr>
                        <m:e>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𝑠</m:t>
                              </m:r>
                            </m:e>
                            <m:sup>
                              <m:r>
                                <a:rPr lang="en-US" sz="2400" b="0" i="1" smtClean="0">
                                  <a:latin typeface="Cambria Math" panose="02040503050406030204" pitchFamily="18" charset="0"/>
                                  <a:ea typeface="Cambria Math" panose="02040503050406030204" pitchFamily="18" charset="0"/>
                                </a:rPr>
                                <m:t>′</m:t>
                              </m:r>
                            </m:sup>
                          </m:sSup>
                        </m:e>
                      </m:d>
                      <m:r>
                        <a:rPr lang="en-US" sz="2400" b="0" i="1" smtClean="0">
                          <a:latin typeface="Cambria Math" panose="02040503050406030204" pitchFamily="18" charset="0"/>
                          <a:ea typeface="Cambria Math" panose="02040503050406030204" pitchFamily="18" charset="0"/>
                        </a:rPr>
                        <m:t>]</m:t>
                      </m:r>
                    </m:oMath>
                  </m:oMathPara>
                </a14:m>
                <a:endParaRPr lang="en-US" sz="2400" dirty="0"/>
              </a:p>
            </p:txBody>
          </p:sp>
        </mc:Choice>
        <mc:Fallback xmlns="">
          <p:sp>
            <p:nvSpPr>
              <p:cNvPr id="9" name="TextBox 8">
                <a:extLst>
                  <a:ext uri="{FF2B5EF4-FFF2-40B4-BE49-F238E27FC236}">
                    <a16:creationId xmlns:a16="http://schemas.microsoft.com/office/drawing/2014/main" id="{4D261465-0213-2BCF-CF94-35DE97B924BA}"/>
                  </a:ext>
                </a:extLst>
              </p:cNvPr>
              <p:cNvSpPr txBox="1">
                <a:spLocks noRot="1" noChangeAspect="1" noMove="1" noResize="1" noEditPoints="1" noAdjustHandles="1" noChangeArrowheads="1" noChangeShapeType="1" noTextEdit="1"/>
              </p:cNvSpPr>
              <p:nvPr/>
            </p:nvSpPr>
            <p:spPr>
              <a:xfrm>
                <a:off x="2518082" y="5610967"/>
                <a:ext cx="7149971" cy="461665"/>
              </a:xfrm>
              <a:prstGeom prst="rect">
                <a:avLst/>
              </a:prstGeom>
              <a:blipFill>
                <a:blip r:embed="rId4"/>
                <a:stretch>
                  <a:fillRect b="-13158"/>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7" grpId="0" animBg="1"/>
      <p:bldP spid="48" grpId="0" animBg="1"/>
      <p:bldP spid="50" grpId="0" animBg="1"/>
      <p:bldP spid="51" grpId="0" animBg="1"/>
      <p:bldP spid="53" grpId="0" animBg="1"/>
      <p:bldP spid="54" grpId="0" animBg="1"/>
      <p:bldP spid="56" grpId="0" animBg="1"/>
      <p:bldP spid="61" grpId="0" animBg="1"/>
      <p:bldP spid="62" grpId="0" animBg="1"/>
      <p:bldP spid="6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Table 30">
            <a:extLst>
              <a:ext uri="{FF2B5EF4-FFF2-40B4-BE49-F238E27FC236}">
                <a16:creationId xmlns:a16="http://schemas.microsoft.com/office/drawing/2014/main" id="{205AE5F1-B1DC-4FE0-9F88-42A523AAE98B}"/>
              </a:ext>
            </a:extLst>
          </p:cNvPr>
          <p:cNvGraphicFramePr>
            <a:graphicFrameLocks noGrp="1"/>
          </p:cNvGraphicFramePr>
          <p:nvPr>
            <p:extLst>
              <p:ext uri="{D42A27DB-BD31-4B8C-83A1-F6EECF244321}">
                <p14:modId xmlns:p14="http://schemas.microsoft.com/office/powerpoint/2010/main" val="1317645736"/>
              </p:ext>
            </p:extLst>
          </p:nvPr>
        </p:nvGraphicFramePr>
        <p:xfrm>
          <a:off x="532058" y="2721516"/>
          <a:ext cx="2187564" cy="2086113"/>
        </p:xfrm>
        <a:graphic>
          <a:graphicData uri="http://schemas.openxmlformats.org/drawingml/2006/table">
            <a:tbl>
              <a:tblPr firstRow="1" bandRow="1">
                <a:tableStyleId>{5C22544A-7EE6-4342-B048-85BDC9FD1C3A}</a:tableStyleId>
              </a:tblPr>
              <a:tblGrid>
                <a:gridCol w="729188">
                  <a:extLst>
                    <a:ext uri="{9D8B030D-6E8A-4147-A177-3AD203B41FA5}">
                      <a16:colId xmlns:a16="http://schemas.microsoft.com/office/drawing/2014/main" val="20000"/>
                    </a:ext>
                  </a:extLst>
                </a:gridCol>
                <a:gridCol w="729188">
                  <a:extLst>
                    <a:ext uri="{9D8B030D-6E8A-4147-A177-3AD203B41FA5}">
                      <a16:colId xmlns:a16="http://schemas.microsoft.com/office/drawing/2014/main" val="20001"/>
                    </a:ext>
                  </a:extLst>
                </a:gridCol>
                <a:gridCol w="729188">
                  <a:extLst>
                    <a:ext uri="{9D8B030D-6E8A-4147-A177-3AD203B41FA5}">
                      <a16:colId xmlns:a16="http://schemas.microsoft.com/office/drawing/2014/main" val="20002"/>
                    </a:ext>
                  </a:extLst>
                </a:gridCol>
              </a:tblGrid>
              <a:tr h="695371">
                <a:tc>
                  <a:txBody>
                    <a:bodyPr/>
                    <a:lstStyle/>
                    <a:p>
                      <a:pPr algn="ctr"/>
                      <a:endParaRPr lang="en-US" sz="2600" b="0" dirty="0">
                        <a:solidFill>
                          <a:schemeClr val="tx1"/>
                        </a:solidFill>
                        <a:latin typeface="+mn-lt"/>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chemeClr val="tx1"/>
                          </a:solidFill>
                          <a:effectLst/>
                          <a:uLnTx/>
                          <a:uFillTx/>
                          <a:latin typeface="+mn-lt"/>
                          <a:ea typeface="+mn-ea"/>
                          <a:cs typeface="+mn-cs"/>
                        </a:rPr>
                        <a:t>0</a:t>
                      </a:r>
                      <a:endParaRPr lang="en-US" sz="2300" b="0" dirty="0">
                        <a:solidFill>
                          <a:schemeClr val="tx1"/>
                        </a:solidFill>
                        <a:latin typeface="+mn-lt"/>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mn-lt"/>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0"/>
                  </a:ext>
                </a:extLst>
              </a:tr>
              <a:tr h="695371">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chemeClr val="tx1"/>
                          </a:solidFill>
                          <a:effectLst/>
                          <a:uLnTx/>
                          <a:uFillTx/>
                          <a:latin typeface="+mn-lt"/>
                          <a:ea typeface="+mn-ea"/>
                          <a:cs typeface="+mn-cs"/>
                        </a:rPr>
                        <a:t>-1</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2600" b="0" dirty="0">
                          <a:solidFill>
                            <a:schemeClr val="tx1"/>
                          </a:solidFill>
                          <a:latin typeface="+mn-lt"/>
                        </a:rPr>
                        <a:t>3</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chemeClr val="tx1"/>
                          </a:solidFill>
                          <a:effectLst/>
                          <a:uLnTx/>
                          <a:uFillTx/>
                          <a:latin typeface="+mn-lt"/>
                          <a:ea typeface="+mn-ea"/>
                          <a:cs typeface="+mn-cs"/>
                        </a:rPr>
                        <a:t>8</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95371">
                <a:tc>
                  <a:txBody>
                    <a:bodyPr/>
                    <a:lstStyle/>
                    <a:p>
                      <a:endParaRPr lang="en-US" sz="1500" b="0" dirty="0">
                        <a:solidFill>
                          <a:schemeClr val="tx1"/>
                        </a:solidFill>
                        <a:latin typeface="+mn-lt"/>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chemeClr val="tx1"/>
                          </a:solidFill>
                          <a:effectLst/>
                          <a:uLnTx/>
                          <a:uFillTx/>
                          <a:latin typeface="+mn-lt"/>
                          <a:ea typeface="+mn-ea"/>
                          <a:cs typeface="+mn-cs"/>
                        </a:rPr>
                        <a:t>0</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mn-lt"/>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2"/>
                  </a:ext>
                </a:extLst>
              </a:tr>
            </a:tbl>
          </a:graphicData>
        </a:graphic>
      </p:graphicFrame>
      <p:graphicFrame>
        <p:nvGraphicFramePr>
          <p:cNvPr id="69" name="Table 68"/>
          <p:cNvGraphicFramePr>
            <a:graphicFrameLocks noGrp="1"/>
          </p:cNvGraphicFramePr>
          <p:nvPr/>
        </p:nvGraphicFramePr>
        <p:xfrm>
          <a:off x="9448800" y="2714487"/>
          <a:ext cx="2187564" cy="2086113"/>
        </p:xfrm>
        <a:graphic>
          <a:graphicData uri="http://schemas.openxmlformats.org/drawingml/2006/table">
            <a:tbl>
              <a:tblPr firstRow="1" bandRow="1">
                <a:tableStyleId>{5C22544A-7EE6-4342-B048-85BDC9FD1C3A}</a:tableStyleId>
              </a:tblPr>
              <a:tblGrid>
                <a:gridCol w="729188">
                  <a:extLst>
                    <a:ext uri="{9D8B030D-6E8A-4147-A177-3AD203B41FA5}">
                      <a16:colId xmlns:a16="http://schemas.microsoft.com/office/drawing/2014/main" val="20000"/>
                    </a:ext>
                  </a:extLst>
                </a:gridCol>
                <a:gridCol w="729188">
                  <a:extLst>
                    <a:ext uri="{9D8B030D-6E8A-4147-A177-3AD203B41FA5}">
                      <a16:colId xmlns:a16="http://schemas.microsoft.com/office/drawing/2014/main" val="20001"/>
                    </a:ext>
                  </a:extLst>
                </a:gridCol>
                <a:gridCol w="729188">
                  <a:extLst>
                    <a:ext uri="{9D8B030D-6E8A-4147-A177-3AD203B41FA5}">
                      <a16:colId xmlns:a16="http://schemas.microsoft.com/office/drawing/2014/main" val="20002"/>
                    </a:ext>
                  </a:extLst>
                </a:gridCol>
              </a:tblGrid>
              <a:tr h="695371">
                <a:tc>
                  <a:txBody>
                    <a:bodyPr/>
                    <a:lstStyle/>
                    <a:p>
                      <a:pPr algn="ctr"/>
                      <a:endParaRPr lang="en-US" sz="2600" b="0" dirty="0">
                        <a:solidFill>
                          <a:schemeClr val="tx1"/>
                        </a:solidFill>
                        <a:latin typeface="Calibri" pitchFamily="34" charset="0"/>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lang="en-US" sz="2300" b="0" dirty="0">
                        <a:solidFill>
                          <a:schemeClr val="tx1"/>
                        </a:solidFill>
                        <a:latin typeface="Calibri" pitchFamily="34" charset="0"/>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Calibri" pitchFamily="34" charset="0"/>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0"/>
                  </a:ext>
                </a:extLst>
              </a:tr>
              <a:tr h="695371">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schemeClr val="tx1"/>
                        </a:solidFill>
                        <a:effectLst/>
                        <a:uLnTx/>
                        <a:uFillTx/>
                        <a:latin typeface="Calibri" pitchFamily="34" charset="0"/>
                        <a:ea typeface="+mn-ea"/>
                        <a:cs typeface="+mn-cs"/>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lang="en-US" sz="2600" b="0" dirty="0">
                        <a:solidFill>
                          <a:schemeClr val="tx1"/>
                        </a:solidFill>
                        <a:latin typeface="Calibri" pitchFamily="34" charset="0"/>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2300" b="0" i="0" u="none" strike="noStrike" kern="1200" cap="none" spc="0" normalizeH="0" baseline="0" noProof="0" dirty="0">
                        <a:ln>
                          <a:noFill/>
                        </a:ln>
                        <a:solidFill>
                          <a:schemeClr val="tx1"/>
                        </a:solidFill>
                        <a:effectLst/>
                        <a:uLnTx/>
                        <a:uFillTx/>
                        <a:latin typeface="Calibri" pitchFamily="34" charset="0"/>
                        <a:ea typeface="+mn-ea"/>
                        <a:cs typeface="+mn-cs"/>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95371">
                <a:tc>
                  <a:txBody>
                    <a:bodyPr/>
                    <a:lstStyle/>
                    <a:p>
                      <a:endParaRPr lang="en-US" sz="1500" b="0" dirty="0">
                        <a:solidFill>
                          <a:schemeClr val="tx1"/>
                        </a:solidFill>
                        <a:latin typeface="Calibri" pitchFamily="34" charset="0"/>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schemeClr val="tx1"/>
                        </a:solidFill>
                        <a:effectLst/>
                        <a:uLnTx/>
                        <a:uFillTx/>
                        <a:latin typeface="Calibri" pitchFamily="34" charset="0"/>
                        <a:ea typeface="+mn-ea"/>
                        <a:cs typeface="+mn-cs"/>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Calibri" pitchFamily="34" charset="0"/>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2"/>
                  </a:ext>
                </a:extLst>
              </a:tr>
            </a:tbl>
          </a:graphicData>
        </a:graphic>
      </p:graphicFrame>
      <p:graphicFrame>
        <p:nvGraphicFramePr>
          <p:cNvPr id="67" name="Table 66"/>
          <p:cNvGraphicFramePr>
            <a:graphicFrameLocks noGrp="1"/>
          </p:cNvGraphicFramePr>
          <p:nvPr/>
        </p:nvGraphicFramePr>
        <p:xfrm>
          <a:off x="6477000" y="2714487"/>
          <a:ext cx="2187564" cy="2086113"/>
        </p:xfrm>
        <a:graphic>
          <a:graphicData uri="http://schemas.openxmlformats.org/drawingml/2006/table">
            <a:tbl>
              <a:tblPr firstRow="1" bandRow="1">
                <a:tableStyleId>{5C22544A-7EE6-4342-B048-85BDC9FD1C3A}</a:tableStyleId>
              </a:tblPr>
              <a:tblGrid>
                <a:gridCol w="729188">
                  <a:extLst>
                    <a:ext uri="{9D8B030D-6E8A-4147-A177-3AD203B41FA5}">
                      <a16:colId xmlns:a16="http://schemas.microsoft.com/office/drawing/2014/main" val="20000"/>
                    </a:ext>
                  </a:extLst>
                </a:gridCol>
                <a:gridCol w="729188">
                  <a:extLst>
                    <a:ext uri="{9D8B030D-6E8A-4147-A177-3AD203B41FA5}">
                      <a16:colId xmlns:a16="http://schemas.microsoft.com/office/drawing/2014/main" val="20001"/>
                    </a:ext>
                  </a:extLst>
                </a:gridCol>
                <a:gridCol w="729188">
                  <a:extLst>
                    <a:ext uri="{9D8B030D-6E8A-4147-A177-3AD203B41FA5}">
                      <a16:colId xmlns:a16="http://schemas.microsoft.com/office/drawing/2014/main" val="20002"/>
                    </a:ext>
                  </a:extLst>
                </a:gridCol>
              </a:tblGrid>
              <a:tr h="695371">
                <a:tc>
                  <a:txBody>
                    <a:bodyPr/>
                    <a:lstStyle/>
                    <a:p>
                      <a:pPr algn="ctr"/>
                      <a:endParaRPr lang="en-US" sz="2600" b="0" dirty="0">
                        <a:solidFill>
                          <a:schemeClr val="tx1"/>
                        </a:solidFill>
                        <a:latin typeface="Calibri" pitchFamily="34" charset="0"/>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lang="en-US" sz="2300" b="0" dirty="0">
                        <a:solidFill>
                          <a:schemeClr val="tx1"/>
                        </a:solidFill>
                        <a:latin typeface="Calibri" pitchFamily="34" charset="0"/>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Calibri" pitchFamily="34" charset="0"/>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0"/>
                  </a:ext>
                </a:extLst>
              </a:tr>
              <a:tr h="695371">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schemeClr val="tx1"/>
                        </a:solidFill>
                        <a:effectLst/>
                        <a:uLnTx/>
                        <a:uFillTx/>
                        <a:latin typeface="Calibri" pitchFamily="34" charset="0"/>
                        <a:ea typeface="+mn-ea"/>
                        <a:cs typeface="+mn-cs"/>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lang="en-US" sz="2600" b="0" dirty="0">
                        <a:solidFill>
                          <a:schemeClr val="tx1"/>
                        </a:solidFill>
                        <a:latin typeface="Calibri" pitchFamily="34" charset="0"/>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2300" b="0" i="0" u="none" strike="noStrike" kern="1200" cap="none" spc="0" normalizeH="0" baseline="0" noProof="0" dirty="0">
                        <a:ln>
                          <a:noFill/>
                        </a:ln>
                        <a:solidFill>
                          <a:schemeClr val="tx1"/>
                        </a:solidFill>
                        <a:effectLst/>
                        <a:uLnTx/>
                        <a:uFillTx/>
                        <a:latin typeface="Calibri" pitchFamily="34" charset="0"/>
                        <a:ea typeface="+mn-ea"/>
                        <a:cs typeface="+mn-cs"/>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95371">
                <a:tc>
                  <a:txBody>
                    <a:bodyPr/>
                    <a:lstStyle/>
                    <a:p>
                      <a:endParaRPr lang="en-US" sz="1500" b="0" dirty="0">
                        <a:solidFill>
                          <a:schemeClr val="tx1"/>
                        </a:solidFill>
                        <a:latin typeface="Calibri" pitchFamily="34" charset="0"/>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schemeClr val="tx1"/>
                        </a:solidFill>
                        <a:effectLst/>
                        <a:uLnTx/>
                        <a:uFillTx/>
                        <a:latin typeface="Calibri" pitchFamily="34" charset="0"/>
                        <a:ea typeface="+mn-ea"/>
                        <a:cs typeface="+mn-cs"/>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Calibri" pitchFamily="34" charset="0"/>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a:lstStyle/>
          <a:p>
            <a:r>
              <a:rPr lang="en-US" dirty="0">
                <a:cs typeface="Calibri" panose="020F0502020204030204" pitchFamily="34" charset="0"/>
              </a:rPr>
              <a:t>TDL Example (2)</a:t>
            </a:r>
          </a:p>
        </p:txBody>
      </p:sp>
      <p:sp>
        <p:nvSpPr>
          <p:cNvPr id="20" name="Rectangle 19">
            <a:extLst>
              <a:ext uri="{C183D7F6-B498-43B3-948B-1728B52AA6E4}">
                <adec:decorative xmlns:adec="http://schemas.microsoft.com/office/drawing/2017/decorative" val="1"/>
              </a:ext>
            </a:extLst>
          </p:cNvPr>
          <p:cNvSpPr/>
          <p:nvPr/>
        </p:nvSpPr>
        <p:spPr>
          <a:xfrm>
            <a:off x="2030625" y="3470031"/>
            <a:ext cx="633046" cy="589084"/>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sp>
        <p:nvSpPr>
          <p:cNvPr id="21" name="Rectangle 20">
            <a:extLst>
              <a:ext uri="{C183D7F6-B498-43B3-948B-1728B52AA6E4}">
                <adec:decorative xmlns:adec="http://schemas.microsoft.com/office/drawing/2017/decorative" val="1"/>
              </a:ext>
            </a:extLst>
          </p:cNvPr>
          <p:cNvSpPr/>
          <p:nvPr/>
        </p:nvSpPr>
        <p:spPr>
          <a:xfrm>
            <a:off x="1309657" y="2775439"/>
            <a:ext cx="614318" cy="573880"/>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graphicFrame>
        <p:nvGraphicFramePr>
          <p:cNvPr id="46" name="Table 45"/>
          <p:cNvGraphicFramePr>
            <a:graphicFrameLocks noGrp="1"/>
          </p:cNvGraphicFramePr>
          <p:nvPr>
            <p:extLst>
              <p:ext uri="{D42A27DB-BD31-4B8C-83A1-F6EECF244321}">
                <p14:modId xmlns:p14="http://schemas.microsoft.com/office/powerpoint/2010/main" val="1573656151"/>
              </p:ext>
            </p:extLst>
          </p:nvPr>
        </p:nvGraphicFramePr>
        <p:xfrm>
          <a:off x="3505200" y="2714487"/>
          <a:ext cx="2187564" cy="2086113"/>
        </p:xfrm>
        <a:graphic>
          <a:graphicData uri="http://schemas.openxmlformats.org/drawingml/2006/table">
            <a:tbl>
              <a:tblPr firstRow="1" bandRow="1">
                <a:tableStyleId>{5C22544A-7EE6-4342-B048-85BDC9FD1C3A}</a:tableStyleId>
              </a:tblPr>
              <a:tblGrid>
                <a:gridCol w="729188">
                  <a:extLst>
                    <a:ext uri="{9D8B030D-6E8A-4147-A177-3AD203B41FA5}">
                      <a16:colId xmlns:a16="http://schemas.microsoft.com/office/drawing/2014/main" val="20000"/>
                    </a:ext>
                  </a:extLst>
                </a:gridCol>
                <a:gridCol w="729188">
                  <a:extLst>
                    <a:ext uri="{9D8B030D-6E8A-4147-A177-3AD203B41FA5}">
                      <a16:colId xmlns:a16="http://schemas.microsoft.com/office/drawing/2014/main" val="20001"/>
                    </a:ext>
                  </a:extLst>
                </a:gridCol>
                <a:gridCol w="729188">
                  <a:extLst>
                    <a:ext uri="{9D8B030D-6E8A-4147-A177-3AD203B41FA5}">
                      <a16:colId xmlns:a16="http://schemas.microsoft.com/office/drawing/2014/main" val="20002"/>
                    </a:ext>
                  </a:extLst>
                </a:gridCol>
              </a:tblGrid>
              <a:tr h="695371">
                <a:tc>
                  <a:txBody>
                    <a:bodyPr/>
                    <a:lstStyle/>
                    <a:p>
                      <a:pPr algn="ctr"/>
                      <a:endParaRPr lang="en-US" sz="2600" b="0" dirty="0">
                        <a:solidFill>
                          <a:schemeClr val="tx1"/>
                        </a:solidFill>
                        <a:latin typeface="+mn-lt"/>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chemeClr val="tx1"/>
                          </a:solidFill>
                          <a:effectLst/>
                          <a:uLnTx/>
                          <a:uFillTx/>
                          <a:latin typeface="+mn-lt"/>
                          <a:ea typeface="+mn-ea"/>
                          <a:cs typeface="+mn-cs"/>
                        </a:rPr>
                        <a:t>0</a:t>
                      </a:r>
                      <a:endParaRPr lang="en-US" sz="2300" b="0" dirty="0">
                        <a:solidFill>
                          <a:schemeClr val="tx1"/>
                        </a:solidFill>
                        <a:latin typeface="+mn-lt"/>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mn-lt"/>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0"/>
                  </a:ext>
                </a:extLst>
              </a:tr>
              <a:tr h="695371">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chemeClr val="tx1"/>
                          </a:solidFill>
                          <a:effectLst/>
                          <a:uLnTx/>
                          <a:uFillTx/>
                          <a:latin typeface="+mn-lt"/>
                          <a:ea typeface="+mn-ea"/>
                          <a:cs typeface="+mn-cs"/>
                        </a:rPr>
                        <a:t>-1</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chemeClr val="tx1"/>
                          </a:solidFill>
                          <a:effectLst/>
                          <a:uLnTx/>
                          <a:uFillTx/>
                          <a:latin typeface="+mn-lt"/>
                          <a:ea typeface="+mn-ea"/>
                          <a:cs typeface="+mn-cs"/>
                        </a:rPr>
                        <a:t>3</a:t>
                      </a:r>
                      <a:endParaRPr lang="en-US" sz="2600" b="0" dirty="0">
                        <a:solidFill>
                          <a:schemeClr val="tx1"/>
                        </a:solidFill>
                        <a:latin typeface="+mn-lt"/>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chemeClr val="tx1"/>
                          </a:solidFill>
                          <a:effectLst/>
                          <a:uLnTx/>
                          <a:uFillTx/>
                          <a:latin typeface="+mn-lt"/>
                          <a:ea typeface="+mn-ea"/>
                          <a:cs typeface="+mn-cs"/>
                        </a:rPr>
                        <a:t>9</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95371">
                <a:tc>
                  <a:txBody>
                    <a:bodyPr/>
                    <a:lstStyle/>
                    <a:p>
                      <a:endParaRPr lang="en-US" sz="1500" b="0" dirty="0">
                        <a:solidFill>
                          <a:schemeClr val="tx1"/>
                        </a:solidFill>
                        <a:latin typeface="+mn-lt"/>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chemeClr val="tx1"/>
                          </a:solidFill>
                          <a:effectLst/>
                          <a:uLnTx/>
                          <a:uFillTx/>
                          <a:latin typeface="+mn-lt"/>
                          <a:ea typeface="+mn-ea"/>
                          <a:cs typeface="+mn-cs"/>
                        </a:rPr>
                        <a:t>0</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mn-lt"/>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2"/>
                  </a:ext>
                </a:extLst>
              </a:tr>
            </a:tbl>
          </a:graphicData>
        </a:graphic>
      </p:graphicFrame>
      <p:sp>
        <p:nvSpPr>
          <p:cNvPr id="47" name="Rectangle 46">
            <a:extLst>
              <a:ext uri="{C183D7F6-B498-43B3-948B-1728B52AA6E4}">
                <adec:decorative xmlns:adec="http://schemas.microsoft.com/office/drawing/2017/decorative" val="1"/>
              </a:ext>
            </a:extLst>
          </p:cNvPr>
          <p:cNvSpPr/>
          <p:nvPr/>
        </p:nvSpPr>
        <p:spPr>
          <a:xfrm>
            <a:off x="5014546" y="3470031"/>
            <a:ext cx="633046" cy="589084"/>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sp>
        <p:nvSpPr>
          <p:cNvPr id="48" name="Rectangle 47">
            <a:extLst>
              <a:ext uri="{C183D7F6-B498-43B3-948B-1728B52AA6E4}">
                <adec:decorative xmlns:adec="http://schemas.microsoft.com/office/drawing/2017/decorative" val="1"/>
              </a:ext>
            </a:extLst>
          </p:cNvPr>
          <p:cNvSpPr/>
          <p:nvPr/>
        </p:nvSpPr>
        <p:spPr>
          <a:xfrm>
            <a:off x="4293578" y="2775439"/>
            <a:ext cx="614318" cy="573880"/>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graphicFrame>
        <p:nvGraphicFramePr>
          <p:cNvPr id="49" name="Table 48"/>
          <p:cNvGraphicFramePr>
            <a:graphicFrameLocks noGrp="1"/>
          </p:cNvGraphicFramePr>
          <p:nvPr>
            <p:extLst>
              <p:ext uri="{D42A27DB-BD31-4B8C-83A1-F6EECF244321}">
                <p14:modId xmlns:p14="http://schemas.microsoft.com/office/powerpoint/2010/main" val="2845903420"/>
              </p:ext>
            </p:extLst>
          </p:nvPr>
        </p:nvGraphicFramePr>
        <p:xfrm>
          <a:off x="6477000" y="2714487"/>
          <a:ext cx="2187564" cy="2086113"/>
        </p:xfrm>
        <a:graphic>
          <a:graphicData uri="http://schemas.openxmlformats.org/drawingml/2006/table">
            <a:tbl>
              <a:tblPr firstRow="1" bandRow="1">
                <a:tableStyleId>{5C22544A-7EE6-4342-B048-85BDC9FD1C3A}</a:tableStyleId>
              </a:tblPr>
              <a:tblGrid>
                <a:gridCol w="729188">
                  <a:extLst>
                    <a:ext uri="{9D8B030D-6E8A-4147-A177-3AD203B41FA5}">
                      <a16:colId xmlns:a16="http://schemas.microsoft.com/office/drawing/2014/main" val="20000"/>
                    </a:ext>
                  </a:extLst>
                </a:gridCol>
                <a:gridCol w="729188">
                  <a:extLst>
                    <a:ext uri="{9D8B030D-6E8A-4147-A177-3AD203B41FA5}">
                      <a16:colId xmlns:a16="http://schemas.microsoft.com/office/drawing/2014/main" val="20001"/>
                    </a:ext>
                  </a:extLst>
                </a:gridCol>
                <a:gridCol w="729188">
                  <a:extLst>
                    <a:ext uri="{9D8B030D-6E8A-4147-A177-3AD203B41FA5}">
                      <a16:colId xmlns:a16="http://schemas.microsoft.com/office/drawing/2014/main" val="20002"/>
                    </a:ext>
                  </a:extLst>
                </a:gridCol>
              </a:tblGrid>
              <a:tr h="695371">
                <a:tc>
                  <a:txBody>
                    <a:bodyPr/>
                    <a:lstStyle/>
                    <a:p>
                      <a:pPr algn="ctr"/>
                      <a:endParaRPr lang="en-US" sz="2600" b="0" dirty="0">
                        <a:solidFill>
                          <a:schemeClr val="tx1"/>
                        </a:solidFill>
                        <a:latin typeface="+mn-lt"/>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chemeClr val="tx1"/>
                          </a:solidFill>
                          <a:effectLst/>
                          <a:uLnTx/>
                          <a:uFillTx/>
                          <a:latin typeface="+mn-lt"/>
                          <a:ea typeface="+mn-ea"/>
                          <a:cs typeface="+mn-cs"/>
                        </a:rPr>
                        <a:t>0</a:t>
                      </a:r>
                      <a:endParaRPr lang="en-US" sz="2300" b="0" dirty="0">
                        <a:solidFill>
                          <a:schemeClr val="tx1"/>
                        </a:solidFill>
                        <a:latin typeface="+mn-lt"/>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mn-lt"/>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0"/>
                  </a:ext>
                </a:extLst>
              </a:tr>
              <a:tr h="695371">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chemeClr val="tx1"/>
                          </a:solidFill>
                          <a:effectLst/>
                          <a:uLnTx/>
                          <a:uFillTx/>
                          <a:latin typeface="+mn-lt"/>
                          <a:ea typeface="+mn-ea"/>
                          <a:cs typeface="+mn-cs"/>
                        </a:rPr>
                        <a:t>0</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3</a:t>
                      </a:r>
                      <a:endParaRPr lang="en-US" sz="2600" b="0" dirty="0">
                        <a:solidFill>
                          <a:schemeClr val="tx1"/>
                        </a:solidFill>
                        <a:latin typeface="+mn-lt"/>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chemeClr val="tx1"/>
                          </a:solidFill>
                          <a:effectLst/>
                          <a:uLnTx/>
                          <a:uFillTx/>
                          <a:latin typeface="+mn-lt"/>
                          <a:ea typeface="+mn-ea"/>
                          <a:cs typeface="+mn-cs"/>
                        </a:rPr>
                        <a:t>9</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95371">
                <a:tc>
                  <a:txBody>
                    <a:bodyPr/>
                    <a:lstStyle/>
                    <a:p>
                      <a:endParaRPr lang="en-US" sz="1500" b="0" dirty="0">
                        <a:solidFill>
                          <a:schemeClr val="tx1"/>
                        </a:solidFill>
                        <a:latin typeface="+mn-lt"/>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chemeClr val="tx1"/>
                          </a:solidFill>
                          <a:effectLst/>
                          <a:uLnTx/>
                          <a:uFillTx/>
                          <a:latin typeface="+mn-lt"/>
                          <a:ea typeface="+mn-ea"/>
                          <a:cs typeface="+mn-cs"/>
                        </a:rPr>
                        <a:t>0</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mn-lt"/>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2"/>
                  </a:ext>
                </a:extLst>
              </a:tr>
            </a:tbl>
          </a:graphicData>
        </a:graphic>
      </p:graphicFrame>
      <p:sp>
        <p:nvSpPr>
          <p:cNvPr id="50" name="Rectangle 49">
            <a:extLst>
              <a:ext uri="{C183D7F6-B498-43B3-948B-1728B52AA6E4}">
                <adec:decorative xmlns:adec="http://schemas.microsoft.com/office/drawing/2017/decorative" val="1"/>
              </a:ext>
            </a:extLst>
          </p:cNvPr>
          <p:cNvSpPr/>
          <p:nvPr/>
        </p:nvSpPr>
        <p:spPr>
          <a:xfrm>
            <a:off x="7986346" y="3470031"/>
            <a:ext cx="633046" cy="589084"/>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sp>
        <p:nvSpPr>
          <p:cNvPr id="51" name="Rectangle 50">
            <a:extLst>
              <a:ext uri="{C183D7F6-B498-43B3-948B-1728B52AA6E4}">
                <adec:decorative xmlns:adec="http://schemas.microsoft.com/office/drawing/2017/decorative" val="1"/>
              </a:ext>
            </a:extLst>
          </p:cNvPr>
          <p:cNvSpPr/>
          <p:nvPr/>
        </p:nvSpPr>
        <p:spPr>
          <a:xfrm>
            <a:off x="7265378" y="2775439"/>
            <a:ext cx="614318" cy="573880"/>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graphicFrame>
        <p:nvGraphicFramePr>
          <p:cNvPr id="52" name="Table 51"/>
          <p:cNvGraphicFramePr>
            <a:graphicFrameLocks noGrp="1"/>
          </p:cNvGraphicFramePr>
          <p:nvPr>
            <p:extLst>
              <p:ext uri="{D42A27DB-BD31-4B8C-83A1-F6EECF244321}">
                <p14:modId xmlns:p14="http://schemas.microsoft.com/office/powerpoint/2010/main" val="473033763"/>
              </p:ext>
            </p:extLst>
          </p:nvPr>
        </p:nvGraphicFramePr>
        <p:xfrm>
          <a:off x="9448800" y="2714487"/>
          <a:ext cx="2187564" cy="2086113"/>
        </p:xfrm>
        <a:graphic>
          <a:graphicData uri="http://schemas.openxmlformats.org/drawingml/2006/table">
            <a:tbl>
              <a:tblPr firstRow="1" bandRow="1">
                <a:tableStyleId>{5C22544A-7EE6-4342-B048-85BDC9FD1C3A}</a:tableStyleId>
              </a:tblPr>
              <a:tblGrid>
                <a:gridCol w="729188">
                  <a:extLst>
                    <a:ext uri="{9D8B030D-6E8A-4147-A177-3AD203B41FA5}">
                      <a16:colId xmlns:a16="http://schemas.microsoft.com/office/drawing/2014/main" val="20000"/>
                    </a:ext>
                  </a:extLst>
                </a:gridCol>
                <a:gridCol w="729188">
                  <a:extLst>
                    <a:ext uri="{9D8B030D-6E8A-4147-A177-3AD203B41FA5}">
                      <a16:colId xmlns:a16="http://schemas.microsoft.com/office/drawing/2014/main" val="20001"/>
                    </a:ext>
                  </a:extLst>
                </a:gridCol>
                <a:gridCol w="729188">
                  <a:extLst>
                    <a:ext uri="{9D8B030D-6E8A-4147-A177-3AD203B41FA5}">
                      <a16:colId xmlns:a16="http://schemas.microsoft.com/office/drawing/2014/main" val="20002"/>
                    </a:ext>
                  </a:extLst>
                </a:gridCol>
              </a:tblGrid>
              <a:tr h="695371">
                <a:tc>
                  <a:txBody>
                    <a:bodyPr/>
                    <a:lstStyle/>
                    <a:p>
                      <a:pPr algn="ctr"/>
                      <a:endParaRPr lang="en-US" sz="2600" b="0" dirty="0">
                        <a:solidFill>
                          <a:schemeClr val="tx1"/>
                        </a:solidFill>
                        <a:latin typeface="+mn-lt"/>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chemeClr val="tx1"/>
                          </a:solidFill>
                          <a:effectLst/>
                          <a:uLnTx/>
                          <a:uFillTx/>
                          <a:latin typeface="+mn-lt"/>
                          <a:ea typeface="+mn-ea"/>
                          <a:cs typeface="+mn-cs"/>
                        </a:rPr>
                        <a:t>0</a:t>
                      </a:r>
                      <a:endParaRPr lang="en-US" sz="2300" b="0" dirty="0">
                        <a:solidFill>
                          <a:schemeClr val="tx1"/>
                        </a:solidFill>
                        <a:latin typeface="+mn-lt"/>
                      </a:endParaRP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mn-lt"/>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0"/>
                  </a:ext>
                </a:extLst>
              </a:tr>
              <a:tr h="695371">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chemeClr val="tx1"/>
                          </a:solidFill>
                          <a:effectLst/>
                          <a:uLnTx/>
                          <a:uFillTx/>
                          <a:latin typeface="+mn-lt"/>
                          <a:ea typeface="+mn-ea"/>
                          <a:cs typeface="+mn-cs"/>
                        </a:rPr>
                        <a:t>0</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2600" b="0" dirty="0">
                          <a:solidFill>
                            <a:schemeClr val="tx1"/>
                          </a:solidFill>
                          <a:latin typeface="+mn-lt"/>
                        </a:rPr>
                        <a:t>5</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chemeClr val="tx1"/>
                          </a:solidFill>
                          <a:effectLst/>
                          <a:uLnTx/>
                          <a:uFillTx/>
                          <a:latin typeface="+mn-lt"/>
                          <a:ea typeface="+mn-ea"/>
                          <a:cs typeface="+mn-cs"/>
                        </a:rPr>
                        <a:t>9</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95371">
                <a:tc>
                  <a:txBody>
                    <a:bodyPr/>
                    <a:lstStyle/>
                    <a:p>
                      <a:endParaRPr lang="en-US" sz="1500" b="0" dirty="0">
                        <a:solidFill>
                          <a:schemeClr val="tx1"/>
                        </a:solidFill>
                        <a:latin typeface="+mn-lt"/>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chemeClr val="tx1"/>
                          </a:solidFill>
                          <a:effectLst/>
                          <a:uLnTx/>
                          <a:uFillTx/>
                          <a:latin typeface="+mn-lt"/>
                          <a:ea typeface="+mn-ea"/>
                          <a:cs typeface="+mn-cs"/>
                        </a:rPr>
                        <a:t>0</a:t>
                      </a:r>
                    </a:p>
                  </a:txBody>
                  <a:tcPr marL="68481" marR="68481" marT="34241" marB="34241"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mn-lt"/>
                      </a:endParaRPr>
                    </a:p>
                  </a:txBody>
                  <a:tcPr marL="68481" marR="68481" marT="34241" marB="342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2"/>
                  </a:ext>
                </a:extLst>
              </a:tr>
            </a:tbl>
          </a:graphicData>
        </a:graphic>
      </p:graphicFrame>
      <p:sp>
        <p:nvSpPr>
          <p:cNvPr id="53" name="Rectangle 52">
            <a:extLst>
              <a:ext uri="{C183D7F6-B498-43B3-948B-1728B52AA6E4}">
                <adec:decorative xmlns:adec="http://schemas.microsoft.com/office/drawing/2017/decorative" val="1"/>
              </a:ext>
            </a:extLst>
          </p:cNvPr>
          <p:cNvSpPr/>
          <p:nvPr/>
        </p:nvSpPr>
        <p:spPr>
          <a:xfrm>
            <a:off x="10958146" y="3470031"/>
            <a:ext cx="633046" cy="589084"/>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sp>
        <p:nvSpPr>
          <p:cNvPr id="54" name="Rectangle 53">
            <a:extLst>
              <a:ext uri="{C183D7F6-B498-43B3-948B-1728B52AA6E4}">
                <adec:decorative xmlns:adec="http://schemas.microsoft.com/office/drawing/2017/decorative" val="1"/>
              </a:ext>
            </a:extLst>
          </p:cNvPr>
          <p:cNvSpPr/>
          <p:nvPr/>
        </p:nvSpPr>
        <p:spPr>
          <a:xfrm>
            <a:off x="10237178" y="2775439"/>
            <a:ext cx="614318" cy="573880"/>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sp>
        <p:nvSpPr>
          <p:cNvPr id="61" name="Oval 60">
            <a:extLst>
              <a:ext uri="{C183D7F6-B498-43B3-948B-1728B52AA6E4}">
                <adec:decorative xmlns:adec="http://schemas.microsoft.com/office/drawing/2017/decorative" val="1"/>
              </a:ext>
            </a:extLst>
          </p:cNvPr>
          <p:cNvSpPr/>
          <p:nvPr/>
        </p:nvSpPr>
        <p:spPr>
          <a:xfrm>
            <a:off x="3607776" y="3859824"/>
            <a:ext cx="152400" cy="152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sp>
        <p:nvSpPr>
          <p:cNvPr id="62" name="Oval 61">
            <a:extLst>
              <a:ext uri="{C183D7F6-B498-43B3-948B-1728B52AA6E4}">
                <adec:decorative xmlns:adec="http://schemas.microsoft.com/office/drawing/2017/decorative" val="1"/>
              </a:ext>
            </a:extLst>
          </p:cNvPr>
          <p:cNvSpPr/>
          <p:nvPr/>
        </p:nvSpPr>
        <p:spPr>
          <a:xfrm>
            <a:off x="7297616" y="3859824"/>
            <a:ext cx="152400" cy="152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sp>
        <p:nvSpPr>
          <p:cNvPr id="63" name="Oval 62">
            <a:extLst>
              <a:ext uri="{C183D7F6-B498-43B3-948B-1728B52AA6E4}">
                <adec:decorative xmlns:adec="http://schemas.microsoft.com/office/drawing/2017/decorative" val="1"/>
              </a:ext>
            </a:extLst>
          </p:cNvPr>
          <p:cNvSpPr/>
          <p:nvPr/>
        </p:nvSpPr>
        <p:spPr>
          <a:xfrm>
            <a:off x="11016760" y="3859824"/>
            <a:ext cx="152400" cy="152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sp>
        <p:nvSpPr>
          <p:cNvPr id="28" name="TextBox 27">
            <a:extLst>
              <a:ext uri="{FF2B5EF4-FFF2-40B4-BE49-F238E27FC236}">
                <a16:creationId xmlns:a16="http://schemas.microsoft.com/office/drawing/2014/main" id="{7A35D95D-D00A-B04A-8D6B-042F15D3964C}"/>
              </a:ext>
            </a:extLst>
          </p:cNvPr>
          <p:cNvSpPr txBox="1"/>
          <p:nvPr/>
        </p:nvSpPr>
        <p:spPr>
          <a:xfrm>
            <a:off x="5112664" y="5266956"/>
            <a:ext cx="2242922" cy="885114"/>
          </a:xfrm>
          <a:prstGeom prst="rect">
            <a:avLst/>
          </a:prstGeom>
          <a:noFill/>
        </p:spPr>
        <p:txBody>
          <a:bodyPr wrap="none" rtlCol="0">
            <a:spAutoFit/>
          </a:bodyPr>
          <a:lstStyle/>
          <a:p>
            <a:pPr marL="0" indent="0">
              <a:lnSpc>
                <a:spcPct val="80000"/>
              </a:lnSpc>
              <a:buNone/>
            </a:pPr>
            <a:r>
              <a:rPr lang="en-US" sz="1600" dirty="0">
                <a:cs typeface="Calibri" panose="020F0502020204030204" pitchFamily="34" charset="0"/>
              </a:rPr>
              <a:t>U</a:t>
            </a:r>
            <a:r>
              <a:rPr lang="en-US" sz="1600" baseline="30000" dirty="0">
                <a:cs typeface="Calibri" panose="020F0502020204030204" pitchFamily="34" charset="0"/>
                <a:sym typeface="Symbol"/>
              </a:rPr>
              <a:t>𝜋</a:t>
            </a:r>
            <a:r>
              <a:rPr lang="en-US" sz="1600" baseline="-25000" dirty="0">
                <a:cs typeface="Calibri" panose="020F0502020204030204" pitchFamily="34" charset="0"/>
                <a:sym typeface="Symbol" pitchFamily="18" charset="2"/>
              </a:rPr>
              <a:t> </a:t>
            </a:r>
            <a:r>
              <a:rPr lang="en-US" sz="1600" dirty="0">
                <a:cs typeface="Calibri" panose="020F0502020204030204" pitchFamily="34" charset="0"/>
              </a:rPr>
              <a:t>(B) </a:t>
            </a:r>
            <a:r>
              <a:rPr lang="en-US" sz="1600" dirty="0">
                <a:cs typeface="Calibri" panose="020F0502020204030204" pitchFamily="34" charset="0"/>
                <a:sym typeface="Symbol"/>
              </a:rPr>
              <a:t></a:t>
            </a:r>
            <a:r>
              <a:rPr lang="en-US" sz="1600" dirty="0">
                <a:cs typeface="Calibri" panose="020F0502020204030204" pitchFamily="34" charset="0"/>
              </a:rPr>
              <a:t> </a:t>
            </a:r>
            <a:r>
              <a:rPr lang="en-US" sz="1600" dirty="0">
                <a:cs typeface="Calibri" panose="020F0502020204030204" pitchFamily="34" charset="0"/>
                <a:sym typeface="Symbol"/>
              </a:rPr>
              <a:t>(1/2)</a:t>
            </a:r>
            <a:r>
              <a:rPr lang="en-US" sz="1600" dirty="0">
                <a:cs typeface="Calibri" panose="020F0502020204030204" pitchFamily="34" charset="0"/>
              </a:rPr>
              <a:t>U</a:t>
            </a:r>
            <a:r>
              <a:rPr lang="en-US" sz="1600" baseline="30000" dirty="0">
                <a:cs typeface="Calibri" panose="020F0502020204030204" pitchFamily="34" charset="0"/>
                <a:sym typeface="Symbol"/>
              </a:rPr>
              <a:t>𝜋</a:t>
            </a:r>
            <a:r>
              <a:rPr lang="en-US" sz="1600" dirty="0">
                <a:cs typeface="Calibri" panose="020F0502020204030204" pitchFamily="34" charset="0"/>
              </a:rPr>
              <a:t>(B) + </a:t>
            </a:r>
            <a:r>
              <a:rPr lang="en-US" sz="1600" i="1" dirty="0">
                <a:cs typeface="Calibri" panose="020F0502020204030204" pitchFamily="34" charset="0"/>
                <a:sym typeface="Symbol"/>
              </a:rPr>
              <a:t> </a:t>
            </a:r>
          </a:p>
          <a:p>
            <a:pPr marL="0" indent="0">
              <a:lnSpc>
                <a:spcPct val="80000"/>
              </a:lnSpc>
              <a:buNone/>
            </a:pPr>
            <a:r>
              <a:rPr lang="en-US" sz="1600" i="1" dirty="0">
                <a:cs typeface="Calibri" panose="020F0502020204030204" pitchFamily="34" charset="0"/>
                <a:sym typeface="Symbol"/>
              </a:rPr>
              <a:t>                 </a:t>
            </a:r>
            <a:r>
              <a:rPr lang="en-US" sz="1600" dirty="0">
                <a:cs typeface="Calibri" panose="020F0502020204030204" pitchFamily="34" charset="0"/>
                <a:sym typeface="Symbol"/>
              </a:rPr>
              <a:t>1/2 [-2 +</a:t>
            </a:r>
            <a:r>
              <a:rPr lang="en-US" sz="1600" i="1" dirty="0">
                <a:cs typeface="Calibri" panose="020F0502020204030204" pitchFamily="34" charset="0"/>
                <a:sym typeface="Symbol"/>
              </a:rPr>
              <a:t> </a:t>
            </a:r>
            <a:r>
              <a:rPr lang="en-US" sz="1600" dirty="0">
                <a:cs typeface="Calibri" panose="020F0502020204030204" pitchFamily="34" charset="0"/>
              </a:rPr>
              <a:t>U</a:t>
            </a:r>
            <a:r>
              <a:rPr lang="en-US" sz="1600" baseline="30000" dirty="0">
                <a:cs typeface="Calibri" panose="020F0502020204030204" pitchFamily="34" charset="0"/>
                <a:sym typeface="Symbol"/>
              </a:rPr>
              <a:t>𝜋</a:t>
            </a:r>
            <a:r>
              <a:rPr lang="en-US" sz="1600" dirty="0">
                <a:cs typeface="Calibri" panose="020F0502020204030204" pitchFamily="34" charset="0"/>
              </a:rPr>
              <a:t>(C)]</a:t>
            </a:r>
          </a:p>
          <a:p>
            <a:pPr marL="0" indent="0">
              <a:lnSpc>
                <a:spcPct val="80000"/>
              </a:lnSpc>
              <a:buNone/>
            </a:pPr>
            <a:r>
              <a:rPr lang="en-US" sz="1600" dirty="0">
                <a:cs typeface="Calibri" panose="020F0502020204030204" pitchFamily="34" charset="0"/>
                <a:sym typeface="Symbol"/>
              </a:rPr>
              <a:t>            -1/2+1.5 </a:t>
            </a:r>
          </a:p>
          <a:p>
            <a:pPr>
              <a:lnSpc>
                <a:spcPct val="80000"/>
              </a:lnSpc>
            </a:pPr>
            <a:r>
              <a:rPr lang="en-US" sz="1600" dirty="0">
                <a:cs typeface="Calibri" panose="020F0502020204030204" pitchFamily="34" charset="0"/>
                <a:sym typeface="Symbol"/>
              </a:rPr>
              <a:t>            0</a:t>
            </a:r>
            <a:endParaRPr lang="en-US" sz="1600" dirty="0">
              <a:cs typeface="Calibri" panose="020F0502020204030204" pitchFamily="34" charset="0"/>
            </a:endParaRPr>
          </a:p>
        </p:txBody>
      </p:sp>
      <p:sp>
        <p:nvSpPr>
          <p:cNvPr id="29" name="TextBox 28">
            <a:extLst>
              <a:ext uri="{FF2B5EF4-FFF2-40B4-BE49-F238E27FC236}">
                <a16:creationId xmlns:a16="http://schemas.microsoft.com/office/drawing/2014/main" id="{E19EDD1C-CA45-F647-982F-DB539B03768C}"/>
              </a:ext>
            </a:extLst>
          </p:cNvPr>
          <p:cNvSpPr txBox="1"/>
          <p:nvPr/>
        </p:nvSpPr>
        <p:spPr>
          <a:xfrm>
            <a:off x="8109440" y="5258942"/>
            <a:ext cx="2627642" cy="882999"/>
          </a:xfrm>
          <a:prstGeom prst="rect">
            <a:avLst/>
          </a:prstGeom>
          <a:noFill/>
        </p:spPr>
        <p:txBody>
          <a:bodyPr wrap="none" rtlCol="0">
            <a:spAutoFit/>
          </a:bodyPr>
          <a:lstStyle/>
          <a:p>
            <a:pPr marL="0" indent="0">
              <a:lnSpc>
                <a:spcPct val="80000"/>
              </a:lnSpc>
              <a:buNone/>
            </a:pPr>
            <a:r>
              <a:rPr lang="en-US" sz="1600" dirty="0">
                <a:cs typeface="Calibri" panose="020F0502020204030204" pitchFamily="34" charset="0"/>
              </a:rPr>
              <a:t>U</a:t>
            </a:r>
            <a:r>
              <a:rPr lang="en-US" sz="1600" baseline="30000" dirty="0">
                <a:cs typeface="Calibri" panose="020F0502020204030204" pitchFamily="34" charset="0"/>
                <a:sym typeface="Symbol"/>
              </a:rPr>
              <a:t>𝜋</a:t>
            </a:r>
            <a:r>
              <a:rPr lang="en-US" sz="1600" baseline="-25000" dirty="0">
                <a:cs typeface="Calibri" panose="020F0502020204030204" pitchFamily="34" charset="0"/>
                <a:sym typeface="Symbol" pitchFamily="18" charset="2"/>
              </a:rPr>
              <a:t> </a:t>
            </a:r>
            <a:r>
              <a:rPr lang="en-US" sz="1600" dirty="0">
                <a:cs typeface="Calibri" panose="020F0502020204030204" pitchFamily="34" charset="0"/>
              </a:rPr>
              <a:t>(C) </a:t>
            </a:r>
            <a:r>
              <a:rPr lang="en-US" sz="1600" dirty="0">
                <a:cs typeface="Calibri" panose="020F0502020204030204" pitchFamily="34" charset="0"/>
                <a:sym typeface="Symbol"/>
              </a:rPr>
              <a:t></a:t>
            </a:r>
            <a:r>
              <a:rPr lang="en-US" sz="1600" dirty="0">
                <a:cs typeface="Calibri" panose="020F0502020204030204" pitchFamily="34" charset="0"/>
              </a:rPr>
              <a:t> </a:t>
            </a:r>
            <a:r>
              <a:rPr lang="en-US" sz="1600" dirty="0">
                <a:cs typeface="Calibri" panose="020F0502020204030204" pitchFamily="34" charset="0"/>
                <a:sym typeface="Symbol"/>
              </a:rPr>
              <a:t>(1/2)</a:t>
            </a:r>
            <a:r>
              <a:rPr lang="en-US" sz="1600" dirty="0">
                <a:cs typeface="Calibri" panose="020F0502020204030204" pitchFamily="34" charset="0"/>
              </a:rPr>
              <a:t>U</a:t>
            </a:r>
            <a:r>
              <a:rPr lang="en-US" sz="1600" baseline="30000" dirty="0">
                <a:cs typeface="Calibri" panose="020F0502020204030204" pitchFamily="34" charset="0"/>
                <a:sym typeface="Symbol"/>
              </a:rPr>
              <a:t>𝜋</a:t>
            </a:r>
            <a:r>
              <a:rPr lang="en-US" sz="1600" dirty="0">
                <a:cs typeface="Calibri" panose="020F0502020204030204" pitchFamily="34" charset="0"/>
              </a:rPr>
              <a:t>(C) + </a:t>
            </a:r>
            <a:r>
              <a:rPr lang="en-US" sz="1600" i="1" dirty="0">
                <a:cs typeface="Calibri" panose="020F0502020204030204" pitchFamily="34" charset="0"/>
                <a:sym typeface="Symbol"/>
              </a:rPr>
              <a:t> </a:t>
            </a:r>
          </a:p>
          <a:p>
            <a:pPr marL="0" indent="0">
              <a:lnSpc>
                <a:spcPct val="80000"/>
              </a:lnSpc>
              <a:buNone/>
            </a:pPr>
            <a:r>
              <a:rPr lang="en-US" sz="1600" i="1" dirty="0">
                <a:cs typeface="Calibri" panose="020F0502020204030204" pitchFamily="34" charset="0"/>
                <a:sym typeface="Symbol"/>
              </a:rPr>
              <a:t>                 </a:t>
            </a:r>
            <a:r>
              <a:rPr lang="en-US" sz="1600" dirty="0">
                <a:cs typeface="Calibri" panose="020F0502020204030204" pitchFamily="34" charset="0"/>
                <a:sym typeface="Symbol"/>
              </a:rPr>
              <a:t>1/2 [-2 +</a:t>
            </a:r>
            <a:r>
              <a:rPr lang="en-US" sz="1600" i="1" dirty="0">
                <a:cs typeface="Calibri" panose="020F0502020204030204" pitchFamily="34" charset="0"/>
                <a:sym typeface="Symbol"/>
              </a:rPr>
              <a:t> </a:t>
            </a:r>
            <a:r>
              <a:rPr lang="en-US" sz="1600" dirty="0">
                <a:cs typeface="Calibri" panose="020F0502020204030204" pitchFamily="34" charset="0"/>
              </a:rPr>
              <a:t>U</a:t>
            </a:r>
            <a:r>
              <a:rPr lang="en-US" sz="1600" baseline="30000" dirty="0">
                <a:cs typeface="Calibri" panose="020F0502020204030204" pitchFamily="34" charset="0"/>
                <a:sym typeface="Symbol"/>
              </a:rPr>
              <a:t>𝜋</a:t>
            </a:r>
            <a:r>
              <a:rPr lang="en-US" sz="1600" dirty="0">
                <a:cs typeface="Calibri" panose="020F0502020204030204" pitchFamily="34" charset="0"/>
              </a:rPr>
              <a:t>(D)]</a:t>
            </a:r>
          </a:p>
          <a:p>
            <a:pPr>
              <a:lnSpc>
                <a:spcPct val="80000"/>
              </a:lnSpc>
            </a:pPr>
            <a:r>
              <a:rPr lang="en-US" sz="1600" dirty="0">
                <a:cs typeface="Calibri" panose="020F0502020204030204" pitchFamily="34" charset="0"/>
                <a:sym typeface="Symbol"/>
              </a:rPr>
              <a:t>            (1/2)3</a:t>
            </a:r>
            <a:r>
              <a:rPr lang="en-US" sz="1600" dirty="0">
                <a:cs typeface="Calibri" panose="020F0502020204030204" pitchFamily="34" charset="0"/>
              </a:rPr>
              <a:t> + </a:t>
            </a:r>
            <a:r>
              <a:rPr lang="en-US" sz="1600" i="1" dirty="0">
                <a:cs typeface="Calibri" panose="020F0502020204030204" pitchFamily="34" charset="0"/>
                <a:sym typeface="Symbol"/>
              </a:rPr>
              <a:t> </a:t>
            </a:r>
            <a:r>
              <a:rPr lang="en-US" sz="1600" dirty="0">
                <a:cs typeface="Calibri" panose="020F0502020204030204" pitchFamily="34" charset="0"/>
                <a:sym typeface="Symbol"/>
              </a:rPr>
              <a:t>1/2 [-2 +</a:t>
            </a:r>
            <a:r>
              <a:rPr lang="en-US" sz="1600" i="1" dirty="0">
                <a:cs typeface="Calibri" panose="020F0502020204030204" pitchFamily="34" charset="0"/>
                <a:sym typeface="Symbol"/>
              </a:rPr>
              <a:t> </a:t>
            </a:r>
            <a:r>
              <a:rPr lang="en-US" sz="1600" dirty="0">
                <a:cs typeface="Calibri" panose="020F0502020204030204" pitchFamily="34" charset="0"/>
                <a:sym typeface="Symbol"/>
              </a:rPr>
              <a:t>9</a:t>
            </a:r>
            <a:r>
              <a:rPr lang="en-US" sz="1600" dirty="0">
                <a:cs typeface="Calibri" panose="020F0502020204030204" pitchFamily="34" charset="0"/>
              </a:rPr>
              <a:t>]</a:t>
            </a:r>
            <a:endParaRPr lang="en-US" sz="1600" dirty="0">
              <a:cs typeface="Calibri" panose="020F0502020204030204" pitchFamily="34" charset="0"/>
              <a:sym typeface="Symbol"/>
            </a:endParaRPr>
          </a:p>
          <a:p>
            <a:pPr>
              <a:lnSpc>
                <a:spcPct val="80000"/>
              </a:lnSpc>
            </a:pPr>
            <a:r>
              <a:rPr lang="en-US" sz="1600" dirty="0">
                <a:cs typeface="Calibri" panose="020F0502020204030204" pitchFamily="34" charset="0"/>
                <a:sym typeface="Symbol"/>
              </a:rPr>
              <a:t>            5</a:t>
            </a:r>
            <a:endParaRPr lang="en-US" sz="1600" dirty="0">
              <a:cs typeface="Calibri" panose="020F0502020204030204" pitchFamily="34" charset="0"/>
            </a:endParaRPr>
          </a:p>
        </p:txBody>
      </p:sp>
      <p:sp>
        <p:nvSpPr>
          <p:cNvPr id="33" name="TextBox 32">
            <a:extLst>
              <a:ext uri="{FF2B5EF4-FFF2-40B4-BE49-F238E27FC236}">
                <a16:creationId xmlns:a16="http://schemas.microsoft.com/office/drawing/2014/main" id="{F1286FEE-192E-486E-A7FC-648C7D19613F}"/>
              </a:ext>
            </a:extLst>
          </p:cNvPr>
          <p:cNvSpPr txBox="1"/>
          <p:nvPr/>
        </p:nvSpPr>
        <p:spPr>
          <a:xfrm>
            <a:off x="2030625" y="5258933"/>
            <a:ext cx="2093843" cy="885114"/>
          </a:xfrm>
          <a:prstGeom prst="rect">
            <a:avLst/>
          </a:prstGeom>
          <a:noFill/>
        </p:spPr>
        <p:txBody>
          <a:bodyPr wrap="none" rtlCol="0">
            <a:spAutoFit/>
          </a:bodyPr>
          <a:lstStyle/>
          <a:p>
            <a:pPr marL="0" indent="0">
              <a:lnSpc>
                <a:spcPct val="80000"/>
              </a:lnSpc>
              <a:buNone/>
            </a:pPr>
            <a:r>
              <a:rPr lang="en-US" sz="1600" dirty="0">
                <a:cs typeface="Calibri" panose="020F0502020204030204" pitchFamily="34" charset="0"/>
              </a:rPr>
              <a:t>U</a:t>
            </a:r>
            <a:r>
              <a:rPr lang="en-US" sz="1600" baseline="30000" dirty="0">
                <a:cs typeface="Calibri" panose="020F0502020204030204" pitchFamily="34" charset="0"/>
                <a:sym typeface="Symbol"/>
              </a:rPr>
              <a:t>𝜋</a:t>
            </a:r>
            <a:r>
              <a:rPr lang="en-US" sz="1600" baseline="-25000" dirty="0">
                <a:cs typeface="Calibri" panose="020F0502020204030204" pitchFamily="34" charset="0"/>
                <a:sym typeface="Symbol" pitchFamily="18" charset="2"/>
              </a:rPr>
              <a:t> </a:t>
            </a:r>
            <a:r>
              <a:rPr lang="en-US" sz="1600" dirty="0">
                <a:cs typeface="Calibri" panose="020F0502020204030204" pitchFamily="34" charset="0"/>
              </a:rPr>
              <a:t>(D) </a:t>
            </a:r>
            <a:r>
              <a:rPr lang="en-US" sz="1600" dirty="0">
                <a:cs typeface="Calibri" panose="020F0502020204030204" pitchFamily="34" charset="0"/>
                <a:sym typeface="Symbol"/>
              </a:rPr>
              <a:t></a:t>
            </a:r>
            <a:r>
              <a:rPr lang="en-US" sz="1600" dirty="0">
                <a:cs typeface="Calibri" panose="020F0502020204030204" pitchFamily="34" charset="0"/>
              </a:rPr>
              <a:t> </a:t>
            </a:r>
            <a:r>
              <a:rPr lang="en-US" sz="1600" dirty="0">
                <a:cs typeface="Calibri" panose="020F0502020204030204" pitchFamily="34" charset="0"/>
                <a:sym typeface="Symbol"/>
              </a:rPr>
              <a:t>(1/2)</a:t>
            </a:r>
            <a:r>
              <a:rPr lang="en-US" sz="1600" dirty="0">
                <a:cs typeface="Calibri" panose="020F0502020204030204" pitchFamily="34" charset="0"/>
              </a:rPr>
              <a:t>U</a:t>
            </a:r>
            <a:r>
              <a:rPr lang="en-US" sz="1600" baseline="30000" dirty="0">
                <a:cs typeface="Calibri" panose="020F0502020204030204" pitchFamily="34" charset="0"/>
                <a:sym typeface="Symbol"/>
              </a:rPr>
              <a:t>𝜋</a:t>
            </a:r>
            <a:r>
              <a:rPr lang="en-US" sz="1600" dirty="0">
                <a:cs typeface="Calibri" panose="020F0502020204030204" pitchFamily="34" charset="0"/>
              </a:rPr>
              <a:t>(D) + </a:t>
            </a:r>
            <a:r>
              <a:rPr lang="en-US" sz="1600" i="1" dirty="0">
                <a:cs typeface="Calibri" panose="020F0502020204030204" pitchFamily="34" charset="0"/>
                <a:sym typeface="Symbol"/>
              </a:rPr>
              <a:t> </a:t>
            </a:r>
          </a:p>
          <a:p>
            <a:pPr marL="0" indent="0">
              <a:lnSpc>
                <a:spcPct val="80000"/>
              </a:lnSpc>
              <a:buNone/>
            </a:pPr>
            <a:r>
              <a:rPr lang="en-US" sz="1600" i="1" dirty="0">
                <a:cs typeface="Calibri" panose="020F0502020204030204" pitchFamily="34" charset="0"/>
                <a:sym typeface="Symbol"/>
              </a:rPr>
              <a:t>                 </a:t>
            </a:r>
            <a:r>
              <a:rPr lang="en-US" sz="1600" dirty="0">
                <a:cs typeface="Calibri" panose="020F0502020204030204" pitchFamily="34" charset="0"/>
                <a:sym typeface="Symbol"/>
              </a:rPr>
              <a:t>1/2 [+10</a:t>
            </a:r>
            <a:r>
              <a:rPr lang="en-US" sz="1600" dirty="0">
                <a:cs typeface="Calibri" panose="020F0502020204030204" pitchFamily="34" charset="0"/>
              </a:rPr>
              <a:t>]</a:t>
            </a:r>
          </a:p>
          <a:p>
            <a:pPr marL="0" indent="0">
              <a:lnSpc>
                <a:spcPct val="80000"/>
              </a:lnSpc>
              <a:buNone/>
            </a:pPr>
            <a:r>
              <a:rPr lang="en-US" sz="1600" dirty="0">
                <a:cs typeface="Calibri" panose="020F0502020204030204" pitchFamily="34" charset="0"/>
                <a:sym typeface="Symbol"/>
              </a:rPr>
              <a:t>            4+5</a:t>
            </a:r>
          </a:p>
          <a:p>
            <a:pPr>
              <a:lnSpc>
                <a:spcPct val="80000"/>
              </a:lnSpc>
            </a:pPr>
            <a:r>
              <a:rPr lang="en-US" sz="1600" dirty="0">
                <a:cs typeface="Calibri" panose="020F0502020204030204" pitchFamily="34" charset="0"/>
                <a:sym typeface="Symbol"/>
              </a:rPr>
              <a:t>            9</a:t>
            </a:r>
            <a:endParaRPr lang="en-US" sz="1600" dirty="0">
              <a:cs typeface="Calibri" panose="020F0502020204030204" pitchFamily="34" charset="0"/>
            </a:endParaRPr>
          </a:p>
        </p:txBody>
      </p:sp>
      <p:sp>
        <p:nvSpPr>
          <p:cNvPr id="34" name="Oval 33">
            <a:extLst>
              <a:ext uri="{FF2B5EF4-FFF2-40B4-BE49-F238E27FC236}">
                <a16:creationId xmlns:a16="http://schemas.microsoft.com/office/drawing/2014/main" id="{363D1087-D9C2-4BC6-959A-A77B4C2B9B75}"/>
              </a:ext>
              <a:ext uri="{C183D7F6-B498-43B3-948B-1728B52AA6E4}">
                <adec:decorative xmlns:adec="http://schemas.microsoft.com/office/drawing/2017/decorative" val="1"/>
              </a:ext>
            </a:extLst>
          </p:cNvPr>
          <p:cNvSpPr/>
          <p:nvPr/>
        </p:nvSpPr>
        <p:spPr>
          <a:xfrm>
            <a:off x="2098430" y="3831920"/>
            <a:ext cx="152400" cy="152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Calibri" panose="020F0502020204030204" pitchFamily="34" charset="0"/>
              <a:cs typeface="Calibri" panose="020F0502020204030204" pitchFamily="34" charset="0"/>
            </a:endParaRPr>
          </a:p>
        </p:txBody>
      </p:sp>
      <p:sp>
        <p:nvSpPr>
          <p:cNvPr id="4" name="Rounded Rectangle 3">
            <a:extLst>
              <a:ext uri="{FF2B5EF4-FFF2-40B4-BE49-F238E27FC236}">
                <a16:creationId xmlns:a16="http://schemas.microsoft.com/office/drawing/2014/main" id="{902CE4EB-F0A1-CAFD-EEC4-18B9DD15B94A}"/>
              </a:ext>
            </a:extLst>
          </p:cNvPr>
          <p:cNvSpPr/>
          <p:nvPr/>
        </p:nvSpPr>
        <p:spPr>
          <a:xfrm>
            <a:off x="4545250" y="1436556"/>
            <a:ext cx="3095636" cy="60960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Observed Transitions</a:t>
            </a:r>
          </a:p>
        </p:txBody>
      </p:sp>
      <p:sp>
        <p:nvSpPr>
          <p:cNvPr id="5" name="Rounded Rectangle 4">
            <a:extLst>
              <a:ext uri="{FF2B5EF4-FFF2-40B4-BE49-F238E27FC236}">
                <a16:creationId xmlns:a16="http://schemas.microsoft.com/office/drawing/2014/main" id="{483E5558-3E38-8E04-6B9A-AB06EA798CAF}"/>
              </a:ext>
              <a:ext uri="{C183D7F6-B498-43B3-948B-1728B52AA6E4}">
                <adec:decorative xmlns:adec="http://schemas.microsoft.com/office/drawing/2017/decorative" val="1"/>
              </a:ext>
            </a:extLst>
          </p:cNvPr>
          <p:cNvSpPr/>
          <p:nvPr/>
        </p:nvSpPr>
        <p:spPr>
          <a:xfrm>
            <a:off x="313151" y="2379984"/>
            <a:ext cx="11486367" cy="2643455"/>
          </a:xfrm>
          <a:prstGeom prst="roundRect">
            <a:avLst>
              <a:gd name="adj" fmla="val 3409"/>
            </a:avLst>
          </a:prstGeom>
          <a:noFill/>
          <a:ln w="57150">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278CFD4F-F077-F4F7-1617-F44EBA421A59}"/>
              </a:ext>
            </a:extLst>
          </p:cNvPr>
          <p:cNvSpPr/>
          <p:nvPr/>
        </p:nvSpPr>
        <p:spPr>
          <a:xfrm>
            <a:off x="5378562" y="2145082"/>
            <a:ext cx="1433353" cy="461665"/>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cs typeface="Calibri" panose="020F0502020204030204" pitchFamily="34" charset="0"/>
              </a:rPr>
              <a:t>B, east, C, -2</a:t>
            </a:r>
          </a:p>
        </p:txBody>
      </p:sp>
      <p:sp>
        <p:nvSpPr>
          <p:cNvPr id="7" name="Rounded Rectangle 6">
            <a:extLst>
              <a:ext uri="{FF2B5EF4-FFF2-40B4-BE49-F238E27FC236}">
                <a16:creationId xmlns:a16="http://schemas.microsoft.com/office/drawing/2014/main" id="{89893AF3-7E25-09C7-22F9-F4D170367B3C}"/>
              </a:ext>
            </a:extLst>
          </p:cNvPr>
          <p:cNvSpPr/>
          <p:nvPr/>
        </p:nvSpPr>
        <p:spPr>
          <a:xfrm>
            <a:off x="8347434" y="2145082"/>
            <a:ext cx="1433353" cy="461665"/>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cs typeface="Calibri" panose="020F0502020204030204" pitchFamily="34" charset="0"/>
              </a:rPr>
              <a:t>C, east, D, -2</a:t>
            </a:r>
          </a:p>
        </p:txBody>
      </p:sp>
      <p:sp>
        <p:nvSpPr>
          <p:cNvPr id="8" name="Rounded Rectangle 7">
            <a:extLst>
              <a:ext uri="{FF2B5EF4-FFF2-40B4-BE49-F238E27FC236}">
                <a16:creationId xmlns:a16="http://schemas.microsoft.com/office/drawing/2014/main" id="{28915FB3-CF1C-17C0-B2D7-8DC7E1335317}"/>
              </a:ext>
            </a:extLst>
          </p:cNvPr>
          <p:cNvSpPr/>
          <p:nvPr/>
        </p:nvSpPr>
        <p:spPr>
          <a:xfrm>
            <a:off x="2409690" y="2145267"/>
            <a:ext cx="1433353" cy="461665"/>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cs typeface="Calibri" panose="020F0502020204030204" pitchFamily="34" charset="0"/>
              </a:rPr>
              <a:t>D, exit, , +10</a:t>
            </a:r>
          </a:p>
        </p:txBody>
      </p:sp>
      <mc:AlternateContent xmlns:mc="http://schemas.openxmlformats.org/markup-compatibility/2006" xmlns:a14="http://schemas.microsoft.com/office/drawing/2010/main">
        <mc:Choice Requires="a14">
          <p:sp>
            <p:nvSpPr>
              <p:cNvPr id="9" name="Text Box 13">
                <a:extLst>
                  <a:ext uri="{FF2B5EF4-FFF2-40B4-BE49-F238E27FC236}">
                    <a16:creationId xmlns:a16="http://schemas.microsoft.com/office/drawing/2014/main" id="{A146852E-588C-09FE-FD29-9201D28C24F8}"/>
                  </a:ext>
                </a:extLst>
              </p:cNvPr>
              <p:cNvSpPr txBox="1">
                <a:spLocks noChangeArrowheads="1"/>
              </p:cNvSpPr>
              <p:nvPr/>
            </p:nvSpPr>
            <p:spPr bwMode="auto">
              <a:xfrm>
                <a:off x="8069872" y="462916"/>
                <a:ext cx="2757855" cy="369332"/>
              </a:xfrm>
              <a:prstGeom prst="rect">
                <a:avLst/>
              </a:prstGeom>
              <a:noFill/>
              <a:ln w="9525">
                <a:noFill/>
                <a:miter lim="800000"/>
                <a:headEnd/>
                <a:tailEnd/>
              </a:ln>
            </p:spPr>
            <p:txBody>
              <a:bodyPr wrap="square">
                <a:spAutoFit/>
              </a:bodyPr>
              <a:lstStyle/>
              <a:p>
                <a:pPr algn="ctr">
                  <a:spcBef>
                    <a:spcPct val="50000"/>
                  </a:spcBef>
                </a:pPr>
                <a:r>
                  <a:rPr lang="en-US" i="1" dirty="0">
                    <a:cs typeface="Calibri" panose="020F0502020204030204" pitchFamily="34" charset="0"/>
                    <a:sym typeface="Symbol" pitchFamily="18" charset="2"/>
                  </a:rPr>
                  <a:t>Assume: </a:t>
                </a:r>
                <a14:m>
                  <m:oMath xmlns:m="http://schemas.openxmlformats.org/officeDocument/2006/math">
                    <m:r>
                      <a:rPr lang="en-US" i="1" smtClean="0">
                        <a:latin typeface="Cambria Math" panose="02040503050406030204" pitchFamily="18" charset="0"/>
                        <a:ea typeface="Cambria Math" panose="02040503050406030204" pitchFamily="18" charset="0"/>
                        <a:cs typeface="Calibri" panose="020F0502020204030204" pitchFamily="34" charset="0"/>
                        <a:sym typeface="Symbol" pitchFamily="18" charset="2"/>
                      </a:rPr>
                      <m:t>𝛾</m:t>
                    </m:r>
                  </m:oMath>
                </a14:m>
                <a:r>
                  <a:rPr lang="en-US" dirty="0">
                    <a:cs typeface="Calibri" panose="020F0502020204030204" pitchFamily="34" charset="0"/>
                    <a:sym typeface="Symbol" pitchFamily="18" charset="2"/>
                  </a:rPr>
                  <a:t> = 1, </a:t>
                </a:r>
                <a14:m>
                  <m:oMath xmlns:m="http://schemas.openxmlformats.org/officeDocument/2006/math">
                    <m:r>
                      <a:rPr lang="en-US" i="1" smtClean="0">
                        <a:latin typeface="Cambria Math" panose="02040503050406030204" pitchFamily="18" charset="0"/>
                        <a:ea typeface="Cambria Math" panose="02040503050406030204" pitchFamily="18" charset="0"/>
                        <a:cs typeface="Calibri" panose="020F0502020204030204" pitchFamily="34" charset="0"/>
                        <a:sym typeface="Symbol" pitchFamily="18" charset="2"/>
                      </a:rPr>
                      <m:t>𝛼</m:t>
                    </m:r>
                  </m:oMath>
                </a14:m>
                <a:r>
                  <a:rPr lang="en-US" dirty="0">
                    <a:cs typeface="Calibri" panose="020F0502020204030204" pitchFamily="34" charset="0"/>
                    <a:sym typeface="Symbol" pitchFamily="18" charset="2"/>
                  </a:rPr>
                  <a:t> = 0.5</a:t>
                </a:r>
                <a:endParaRPr lang="en-US" dirty="0">
                  <a:cs typeface="Calibri" panose="020F0502020204030204" pitchFamily="34" charset="0"/>
                </a:endParaRPr>
              </a:p>
            </p:txBody>
          </p:sp>
        </mc:Choice>
        <mc:Fallback xmlns="">
          <p:sp>
            <p:nvSpPr>
              <p:cNvPr id="9" name="Text Box 13">
                <a:extLst>
                  <a:ext uri="{FF2B5EF4-FFF2-40B4-BE49-F238E27FC236}">
                    <a16:creationId xmlns:a16="http://schemas.microsoft.com/office/drawing/2014/main" id="{A146852E-588C-09FE-FD29-9201D28C24F8}"/>
                  </a:ext>
                </a:extLst>
              </p:cNvPr>
              <p:cNvSpPr txBox="1">
                <a:spLocks noRot="1" noChangeAspect="1" noMove="1" noResize="1" noEditPoints="1" noAdjustHandles="1" noChangeArrowheads="1" noChangeShapeType="1" noTextEdit="1"/>
              </p:cNvSpPr>
              <p:nvPr/>
            </p:nvSpPr>
            <p:spPr bwMode="auto">
              <a:xfrm>
                <a:off x="8069872" y="462916"/>
                <a:ext cx="2757855" cy="369332"/>
              </a:xfrm>
              <a:prstGeom prst="rect">
                <a:avLst/>
              </a:prstGeom>
              <a:blipFill>
                <a:blip r:embed="rId3"/>
                <a:stretch>
                  <a:fillRect t="-6667" b="-26667"/>
                </a:stretch>
              </a:blipFill>
              <a:ln w="9525">
                <a:noFill/>
                <a:miter lim="800000"/>
                <a:headEnd/>
                <a:tailEnd/>
              </a:ln>
            </p:spPr>
            <p:txBody>
              <a:bodyPr/>
              <a:lstStyle/>
              <a:p>
                <a:r>
                  <a:rPr lang="en-US">
                    <a:noFill/>
                  </a:rPr>
                  <a:t> </a:t>
                </a:r>
              </a:p>
            </p:txBody>
          </p:sp>
        </mc:Fallback>
      </mc:AlternateContent>
    </p:spTree>
    <p:extLst>
      <p:ext uri="{BB962C8B-B14F-4D97-AF65-F5344CB8AC3E}">
        <p14:creationId xmlns:p14="http://schemas.microsoft.com/office/powerpoint/2010/main" val="2562287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6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50" grpId="0" animBg="1"/>
      <p:bldP spid="51" grpId="0" animBg="1"/>
      <p:bldP spid="53" grpId="0" animBg="1"/>
      <p:bldP spid="54" grpId="0" animBg="1"/>
      <p:bldP spid="61" grpId="0" animBg="1"/>
      <p:bldP spid="62" grpId="0" animBg="1"/>
      <p:bldP spid="63" grpId="0" animBg="1"/>
      <p:bldP spid="28" grpId="0"/>
      <p:bldP spid="29" grpId="0"/>
      <p:bldP spid="33" grpId="0"/>
      <p:bldP spid="6" grpId="0" animBg="1"/>
      <p:bldP spid="7" grpId="0" animBg="1"/>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2BDF63A-3F80-A7A5-4046-DC36455D5373}"/>
              </a:ext>
            </a:extLst>
          </p:cNvPr>
          <p:cNvSpPr>
            <a:spLocks noGrp="1"/>
          </p:cNvSpPr>
          <p:nvPr>
            <p:ph type="title"/>
          </p:nvPr>
        </p:nvSpPr>
        <p:spPr/>
        <p:txBody>
          <a:bodyPr/>
          <a:lstStyle/>
          <a:p>
            <a:r>
              <a:rPr lang="en-US" dirty="0"/>
              <a:t>Problems with TD Value Learning</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DDC12BBE-701F-2FC7-B1EC-CEC1F551F472}"/>
                  </a:ext>
                </a:extLst>
              </p:cNvPr>
              <p:cNvSpPr>
                <a:spLocks noGrp="1"/>
              </p:cNvSpPr>
              <p:nvPr>
                <p:ph idx="1"/>
              </p:nvPr>
            </p:nvSpPr>
            <p:spPr>
              <a:xfrm>
                <a:off x="497158" y="1590261"/>
                <a:ext cx="8641607" cy="4606139"/>
              </a:xfrm>
            </p:spPr>
            <p:txBody>
              <a:bodyPr/>
              <a:lstStyle/>
              <a:p>
                <a:pPr marL="0" indent="0">
                  <a:buNone/>
                </a:pPr>
                <a:r>
                  <a:rPr lang="en-US" dirty="0"/>
                  <a:t>TD Value Learning performs model-free policy evaluation</a:t>
                </a:r>
              </a:p>
              <a:p>
                <a:pPr lvl="1"/>
                <a:r>
                  <a:rPr lang="en-US" dirty="0"/>
                  <a:t>Mimics Bellman updates with running average samples</a:t>
                </a:r>
              </a:p>
              <a:p>
                <a:r>
                  <a:rPr lang="en-US" dirty="0"/>
                  <a:t>However, if we want to turn values into policy, we’re stuck:</a:t>
                </a:r>
              </a:p>
              <a:p>
                <a:pPr marL="0" indent="0">
                  <a:buNone/>
                </a:pPr>
                <a14:m>
                  <m:oMathPara xmlns:m="http://schemas.openxmlformats.org/officeDocument/2006/math">
                    <m:oMath>
                      <m:r>
                        <a:rPr lang="en-US" i="1" smtClean="0">
                          <a:latin typeface="Cambria Math" panose="02040503050406030204" pitchFamily="18" charset="0"/>
                          <a:ea typeface="Cambria Math" panose="02040503050406030204" pitchFamily="18" charset="0"/>
                        </a:rPr>
                        <m:t>𝜋</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𝑠</m:t>
                          </m:r>
                        </m:e>
                      </m:d>
                      <m:r>
                        <a:rPr lang="en-US" b="0" i="1" smtClean="0">
                          <a:latin typeface="Cambria Math" panose="02040503050406030204" pitchFamily="18" charset="0"/>
                          <a:ea typeface="Cambria Math" panose="02040503050406030204" pitchFamily="18" charset="0"/>
                        </a:rPr>
                        <m:t>=</m:t>
                      </m:r>
                      <m:sSub>
                        <m:sSubPr>
                          <m:ctrlPr>
                            <a:rPr lang="en-US" b="0" i="0"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argmax</m:t>
                          </m:r>
                        </m:e>
                        <m:sub>
                          <m:r>
                            <a:rPr lang="en-US" b="0" i="1" smtClean="0">
                              <a:latin typeface="Cambria Math" panose="02040503050406030204" pitchFamily="18" charset="0"/>
                              <a:ea typeface="Cambria Math" panose="02040503050406030204" pitchFamily="18" charset="0"/>
                            </a:rPr>
                            <m:t>𝑎</m:t>
                          </m:r>
                        </m:sub>
                      </m:sSub>
                      <m:r>
                        <a:rPr lang="en-US" b="0" i="1" smtClean="0">
                          <a:latin typeface="Cambria Math" panose="02040503050406030204" pitchFamily="18" charset="0"/>
                          <a:ea typeface="Cambria Math" panose="02040503050406030204" pitchFamily="18" charset="0"/>
                        </a:rPr>
                        <m:t>𝑄</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e>
                      </m:d>
                    </m:oMath>
                  </m:oMathPara>
                </a14:m>
                <a:endParaRPr lang="en-US" b="0" dirty="0">
                  <a:ea typeface="Cambria Math" panose="02040503050406030204" pitchFamily="18" charset="0"/>
                </a:endParaRPr>
              </a:p>
              <a:p>
                <a:pPr marL="0" indent="0">
                  <a:buNone/>
                </a:pPr>
                <a14:m>
                  <m:oMathPara xmlns:m="http://schemas.openxmlformats.org/officeDocument/2006/math">
                    <m:oMath>
                      <m:r>
                        <a:rPr lang="en-US" b="0" i="1" smtClean="0">
                          <a:latin typeface="Cambria Math" panose="02040503050406030204" pitchFamily="18" charset="0"/>
                        </a:rPr>
                        <m:t>𝑄</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e>
                      </m:d>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𝑠</m:t>
                          </m:r>
                          <m:r>
                            <a:rPr lang="en-US" b="0" i="1" smtClean="0">
                              <a:latin typeface="Cambria Math" panose="02040503050406030204" pitchFamily="18" charset="0"/>
                            </a:rPr>
                            <m:t>′</m:t>
                          </m:r>
                        </m:sub>
                        <m:sup/>
                        <m:e>
                          <m:r>
                            <a:rPr lang="en-US" b="0" i="1" smtClean="0">
                              <a:latin typeface="Cambria Math" panose="02040503050406030204" pitchFamily="18" charset="0"/>
                            </a:rPr>
                            <m:t>𝑇</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m:t>
                                  </m:r>
                                </m:sup>
                              </m:sSup>
                            </m:e>
                          </m:d>
                          <m:r>
                            <a:rPr lang="en-US" b="0" i="1" smtClean="0">
                              <a:latin typeface="Cambria Math" panose="02040503050406030204" pitchFamily="18" charset="0"/>
                            </a:rPr>
                            <m:t>[</m:t>
                          </m:r>
                          <m:r>
                            <a:rPr lang="en-US" b="0" i="1" smtClean="0">
                              <a:latin typeface="Cambria Math" panose="02040503050406030204" pitchFamily="18" charset="0"/>
                            </a:rPr>
                            <m:t>𝑅</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m:t>
                                  </m:r>
                                </m:sup>
                              </m:sSup>
                            </m:e>
                          </m:d>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𝛾</m:t>
                          </m:r>
                          <m:r>
                            <a:rPr lang="en-US" b="0" i="1" smtClean="0">
                              <a:latin typeface="Cambria Math" panose="02040503050406030204" pitchFamily="18" charset="0"/>
                              <a:ea typeface="Cambria Math" panose="02040503050406030204" pitchFamily="18" charset="0"/>
                            </a:rPr>
                            <m:t>𝑈</m:t>
                          </m:r>
                          <m:d>
                            <m:dPr>
                              <m:ctrlPr>
                                <a:rPr lang="en-US" b="0" i="1" smtClean="0">
                                  <a:latin typeface="Cambria Math" panose="02040503050406030204" pitchFamily="18" charset="0"/>
                                  <a:ea typeface="Cambria Math" panose="02040503050406030204" pitchFamily="18" charset="0"/>
                                </a:rPr>
                              </m:ctrlPr>
                            </m:dPr>
                            <m:e>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m:t>
                                  </m:r>
                                </m:sup>
                              </m:sSup>
                            </m:e>
                          </m:d>
                          <m:r>
                            <a:rPr lang="en-US" b="0" i="1" smtClean="0">
                              <a:latin typeface="Cambria Math" panose="02040503050406030204" pitchFamily="18" charset="0"/>
                              <a:ea typeface="Cambria Math" panose="02040503050406030204" pitchFamily="18" charset="0"/>
                            </a:rPr>
                            <m:t>]</m:t>
                          </m:r>
                        </m:e>
                      </m:nary>
                    </m:oMath>
                  </m:oMathPara>
                </a14:m>
                <a:endParaRPr lang="en-US" dirty="0"/>
              </a:p>
              <a:p>
                <a:r>
                  <a:rPr lang="en-US" dirty="0"/>
                  <a:t>Idea: Learn </a:t>
                </a:r>
                <a:r>
                  <a:rPr lang="en-US" b="1" dirty="0">
                    <a:solidFill>
                      <a:schemeClr val="accent3"/>
                    </a:solidFill>
                    <a:latin typeface="Avenir Next" panose="020B0503020202020204" pitchFamily="34" charset="0"/>
                  </a:rPr>
                  <a:t>Q-values</a:t>
                </a:r>
                <a:r>
                  <a:rPr lang="en-US" dirty="0"/>
                  <a:t>, not utilities</a:t>
                </a:r>
              </a:p>
              <a:p>
                <a:pPr lvl="1"/>
                <a:r>
                  <a:rPr lang="en-US" dirty="0"/>
                  <a:t>Makes action selection model-free, too!</a:t>
                </a:r>
              </a:p>
            </p:txBody>
          </p:sp>
        </mc:Choice>
        <mc:Fallback xmlns="">
          <p:sp>
            <p:nvSpPr>
              <p:cNvPr id="7" name="Content Placeholder 6">
                <a:extLst>
                  <a:ext uri="{FF2B5EF4-FFF2-40B4-BE49-F238E27FC236}">
                    <a16:creationId xmlns:a16="http://schemas.microsoft.com/office/drawing/2014/main" id="{DDC12BBE-701F-2FC7-B1EC-CEC1F551F472}"/>
                  </a:ext>
                </a:extLst>
              </p:cNvPr>
              <p:cNvSpPr>
                <a:spLocks noGrp="1" noRot="1" noChangeAspect="1" noMove="1" noResize="1" noEditPoints="1" noAdjustHandles="1" noChangeArrowheads="1" noChangeShapeType="1" noTextEdit="1"/>
              </p:cNvSpPr>
              <p:nvPr>
                <p:ph idx="1"/>
              </p:nvPr>
            </p:nvSpPr>
            <p:spPr>
              <a:xfrm>
                <a:off x="497158" y="1590261"/>
                <a:ext cx="8641607" cy="4606139"/>
              </a:xfrm>
              <a:blipFill>
                <a:blip r:embed="rId2"/>
                <a:stretch>
                  <a:fillRect l="-1175" b="-1625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E4CECC5-804C-39B4-ACAF-0F90391AABBB}"/>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9966E1C9-E286-B7B3-ED71-8946BD83931F}"/>
              </a:ext>
            </a:extLst>
          </p:cNvPr>
          <p:cNvSpPr>
            <a:spLocks noGrp="1"/>
          </p:cNvSpPr>
          <p:nvPr>
            <p:ph type="sldNum" sz="quarter" idx="12"/>
          </p:nvPr>
        </p:nvSpPr>
        <p:spPr/>
        <p:txBody>
          <a:bodyPr/>
          <a:lstStyle/>
          <a:p>
            <a:fld id="{0C6CD854-DD62-6C4B-87F1-66B34D688D3F}" type="slidenum">
              <a:rPr lang="en-US" smtClean="0"/>
              <a:t>27</a:t>
            </a:fld>
            <a:endParaRPr lang="en-US"/>
          </a:p>
        </p:txBody>
      </p:sp>
      <p:grpSp>
        <p:nvGrpSpPr>
          <p:cNvPr id="8" name="Group 7" descr="An expectimax MDP tree showing states as red triangles with actions edges connecting them to Q-states, represented as green circular chance nodes, connected via transitions to a successor state s’.">
            <a:extLst>
              <a:ext uri="{FF2B5EF4-FFF2-40B4-BE49-F238E27FC236}">
                <a16:creationId xmlns:a16="http://schemas.microsoft.com/office/drawing/2014/main" id="{312EEE40-BDE4-A6D6-4A13-BBFEA47220E4}"/>
              </a:ext>
            </a:extLst>
          </p:cNvPr>
          <p:cNvGrpSpPr>
            <a:grpSpLocks noChangeAspect="1"/>
          </p:cNvGrpSpPr>
          <p:nvPr/>
        </p:nvGrpSpPr>
        <p:grpSpPr>
          <a:xfrm>
            <a:off x="8244316" y="2574820"/>
            <a:ext cx="3613363" cy="3412621"/>
            <a:chOff x="7129039" y="907566"/>
            <a:chExt cx="4114800" cy="3886200"/>
          </a:xfrm>
        </p:grpSpPr>
        <p:sp>
          <p:nvSpPr>
            <p:cNvPr id="9" name="AutoShape 4">
              <a:extLst>
                <a:ext uri="{FF2B5EF4-FFF2-40B4-BE49-F238E27FC236}">
                  <a16:creationId xmlns:a16="http://schemas.microsoft.com/office/drawing/2014/main" id="{5FF50FAF-1E1E-8650-22D9-A979CD2FD571}"/>
                </a:ext>
              </a:extLst>
            </p:cNvPr>
            <p:cNvSpPr>
              <a:spLocks noChangeArrowheads="1"/>
            </p:cNvSpPr>
            <p:nvPr/>
          </p:nvSpPr>
          <p:spPr bwMode="auto">
            <a:xfrm>
              <a:off x="9110239" y="907566"/>
              <a:ext cx="457200" cy="365125"/>
            </a:xfrm>
            <a:prstGeom prst="triangle">
              <a:avLst>
                <a:gd name="adj" fmla="val 50000"/>
              </a:avLst>
            </a:prstGeom>
            <a:solidFill>
              <a:schemeClr val="accent2"/>
            </a:solidFill>
            <a:ln w="9525">
              <a:noFill/>
              <a:miter lim="800000"/>
              <a:headEnd/>
              <a:tailEnd/>
            </a:ln>
          </p:spPr>
          <p:txBody>
            <a:bodyPr wrap="none" anchor="ctr"/>
            <a:lstStyle/>
            <a:p>
              <a:pPr algn="ctr"/>
              <a:endParaRPr lang="en-US">
                <a:latin typeface="Calibri"/>
                <a:cs typeface="Calibri"/>
              </a:endParaRPr>
            </a:p>
          </p:txBody>
        </p:sp>
        <p:sp>
          <p:nvSpPr>
            <p:cNvPr id="10" name="AutoShape 5">
              <a:extLst>
                <a:ext uri="{FF2B5EF4-FFF2-40B4-BE49-F238E27FC236}">
                  <a16:creationId xmlns:a16="http://schemas.microsoft.com/office/drawing/2014/main" id="{68E7E772-462E-9E71-FE5B-004F251619C5}"/>
                </a:ext>
              </a:extLst>
            </p:cNvPr>
            <p:cNvSpPr>
              <a:spLocks noChangeArrowheads="1"/>
            </p:cNvSpPr>
            <p:nvPr/>
          </p:nvSpPr>
          <p:spPr bwMode="auto">
            <a:xfrm>
              <a:off x="8957839" y="3895241"/>
              <a:ext cx="457200" cy="365125"/>
            </a:xfrm>
            <a:prstGeom prst="triangle">
              <a:avLst>
                <a:gd name="adj" fmla="val 50000"/>
              </a:avLst>
            </a:prstGeom>
            <a:solidFill>
              <a:schemeClr val="accent2"/>
            </a:solidFill>
            <a:ln w="9525">
              <a:noFill/>
              <a:miter lim="800000"/>
              <a:headEnd/>
              <a:tailEnd/>
            </a:ln>
          </p:spPr>
          <p:txBody>
            <a:bodyPr wrap="none" anchor="ctr"/>
            <a:lstStyle/>
            <a:p>
              <a:pPr algn="r" rtl="1"/>
              <a:endParaRPr lang="en-US">
                <a:latin typeface="Calibri"/>
                <a:cs typeface="Calibri"/>
              </a:endParaRPr>
            </a:p>
          </p:txBody>
        </p:sp>
        <p:grpSp>
          <p:nvGrpSpPr>
            <p:cNvPr id="11" name="Group 6">
              <a:extLst>
                <a:ext uri="{FF2B5EF4-FFF2-40B4-BE49-F238E27FC236}">
                  <a16:creationId xmlns:a16="http://schemas.microsoft.com/office/drawing/2014/main" id="{8AE979EF-E30C-E45F-45ED-254BCA033630}"/>
                </a:ext>
              </a:extLst>
            </p:cNvPr>
            <p:cNvGrpSpPr>
              <a:grpSpLocks/>
            </p:cNvGrpSpPr>
            <p:nvPr/>
          </p:nvGrpSpPr>
          <p:grpSpPr bwMode="auto">
            <a:xfrm>
              <a:off x="7510039" y="1288566"/>
              <a:ext cx="3733800" cy="1066800"/>
              <a:chOff x="1584" y="1680"/>
              <a:chExt cx="2352" cy="336"/>
            </a:xfrm>
          </p:grpSpPr>
          <p:sp>
            <p:nvSpPr>
              <p:cNvPr id="29" name="Line 7">
                <a:extLst>
                  <a:ext uri="{FF2B5EF4-FFF2-40B4-BE49-F238E27FC236}">
                    <a16:creationId xmlns:a16="http://schemas.microsoft.com/office/drawing/2014/main" id="{CFC0F77F-FC6A-BF0F-245F-B14518439B6F}"/>
                  </a:ext>
                </a:extLst>
              </p:cNvPr>
              <p:cNvSpPr>
                <a:spLocks noChangeShapeType="1"/>
              </p:cNvSpPr>
              <p:nvPr/>
            </p:nvSpPr>
            <p:spPr bwMode="auto">
              <a:xfrm flipH="1">
                <a:off x="1584" y="1680"/>
                <a:ext cx="1152" cy="336"/>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30" name="Line 8">
                <a:extLst>
                  <a:ext uri="{FF2B5EF4-FFF2-40B4-BE49-F238E27FC236}">
                    <a16:creationId xmlns:a16="http://schemas.microsoft.com/office/drawing/2014/main" id="{972E6D36-C7DB-A307-54CC-19A6BD59FAC9}"/>
                  </a:ext>
                </a:extLst>
              </p:cNvPr>
              <p:cNvSpPr>
                <a:spLocks noChangeShapeType="1"/>
              </p:cNvSpPr>
              <p:nvPr/>
            </p:nvSpPr>
            <p:spPr bwMode="auto">
              <a:xfrm>
                <a:off x="2736" y="1680"/>
                <a:ext cx="1200" cy="288"/>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31" name="Line 10">
                <a:extLst>
                  <a:ext uri="{FF2B5EF4-FFF2-40B4-BE49-F238E27FC236}">
                    <a16:creationId xmlns:a16="http://schemas.microsoft.com/office/drawing/2014/main" id="{43F602E5-8AE5-00AB-EFC4-512DEDFC455F}"/>
                  </a:ext>
                </a:extLst>
              </p:cNvPr>
              <p:cNvSpPr>
                <a:spLocks noChangeShapeType="1"/>
              </p:cNvSpPr>
              <p:nvPr/>
            </p:nvSpPr>
            <p:spPr bwMode="auto">
              <a:xfrm>
                <a:off x="2736" y="1680"/>
                <a:ext cx="432" cy="288"/>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grpSp>
        <p:sp>
          <p:nvSpPr>
            <p:cNvPr id="12" name="Oval 11">
              <a:extLst>
                <a:ext uri="{FF2B5EF4-FFF2-40B4-BE49-F238E27FC236}">
                  <a16:creationId xmlns:a16="http://schemas.microsoft.com/office/drawing/2014/main" id="{D2AE95D6-1861-7543-D497-4B929D19A1D2}"/>
                </a:ext>
              </a:extLst>
            </p:cNvPr>
            <p:cNvSpPr>
              <a:spLocks noChangeArrowheads="1"/>
            </p:cNvSpPr>
            <p:nvPr/>
          </p:nvSpPr>
          <p:spPr bwMode="auto">
            <a:xfrm>
              <a:off x="8500639" y="2355366"/>
              <a:ext cx="381000" cy="381000"/>
            </a:xfrm>
            <a:prstGeom prst="ellipse">
              <a:avLst/>
            </a:prstGeom>
            <a:solidFill>
              <a:schemeClr val="accent3"/>
            </a:solidFill>
            <a:ln w="9525">
              <a:noFill/>
              <a:round/>
              <a:headEnd/>
              <a:tailEnd/>
            </a:ln>
          </p:spPr>
          <p:txBody>
            <a:bodyPr wrap="none" anchor="ctr"/>
            <a:lstStyle/>
            <a:p>
              <a:endParaRPr lang="en-US">
                <a:latin typeface="Calibri"/>
                <a:cs typeface="Calibri"/>
              </a:endParaRPr>
            </a:p>
          </p:txBody>
        </p:sp>
        <p:grpSp>
          <p:nvGrpSpPr>
            <p:cNvPr id="13" name="Group 12">
              <a:extLst>
                <a:ext uri="{FF2B5EF4-FFF2-40B4-BE49-F238E27FC236}">
                  <a16:creationId xmlns:a16="http://schemas.microsoft.com/office/drawing/2014/main" id="{4C98AB8E-56A9-E81C-8D74-40A5F3FEBF5C}"/>
                </a:ext>
              </a:extLst>
            </p:cNvPr>
            <p:cNvGrpSpPr>
              <a:grpSpLocks/>
            </p:cNvGrpSpPr>
            <p:nvPr/>
          </p:nvGrpSpPr>
          <p:grpSpPr bwMode="auto">
            <a:xfrm>
              <a:off x="7129039" y="2736366"/>
              <a:ext cx="3124200" cy="1143000"/>
              <a:chOff x="1536" y="2400"/>
              <a:chExt cx="1584" cy="624"/>
            </a:xfrm>
          </p:grpSpPr>
          <p:sp>
            <p:nvSpPr>
              <p:cNvPr id="26" name="Line 13">
                <a:extLst>
                  <a:ext uri="{FF2B5EF4-FFF2-40B4-BE49-F238E27FC236}">
                    <a16:creationId xmlns:a16="http://schemas.microsoft.com/office/drawing/2014/main" id="{80CD73E6-4594-8268-4FCE-1BFA0A10F973}"/>
                  </a:ext>
                </a:extLst>
              </p:cNvPr>
              <p:cNvSpPr>
                <a:spLocks noChangeShapeType="1"/>
              </p:cNvSpPr>
              <p:nvPr/>
            </p:nvSpPr>
            <p:spPr bwMode="auto">
              <a:xfrm flipH="1">
                <a:off x="1536" y="2400"/>
                <a:ext cx="776" cy="624"/>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27" name="Line 14">
                <a:extLst>
                  <a:ext uri="{FF2B5EF4-FFF2-40B4-BE49-F238E27FC236}">
                    <a16:creationId xmlns:a16="http://schemas.microsoft.com/office/drawing/2014/main" id="{F702A965-9260-7201-800C-2737427AC70B}"/>
                  </a:ext>
                </a:extLst>
              </p:cNvPr>
              <p:cNvSpPr>
                <a:spLocks noChangeShapeType="1"/>
              </p:cNvSpPr>
              <p:nvPr/>
            </p:nvSpPr>
            <p:spPr bwMode="auto">
              <a:xfrm>
                <a:off x="2312" y="2400"/>
                <a:ext cx="808" cy="624"/>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28" name="Line 15">
                <a:extLst>
                  <a:ext uri="{FF2B5EF4-FFF2-40B4-BE49-F238E27FC236}">
                    <a16:creationId xmlns:a16="http://schemas.microsoft.com/office/drawing/2014/main" id="{3CE2C75D-C275-BCE8-036E-B41328EA757D}"/>
                  </a:ext>
                </a:extLst>
              </p:cNvPr>
              <p:cNvSpPr>
                <a:spLocks noChangeShapeType="1"/>
              </p:cNvSpPr>
              <p:nvPr/>
            </p:nvSpPr>
            <p:spPr bwMode="auto">
              <a:xfrm flipH="1">
                <a:off x="2021" y="2400"/>
                <a:ext cx="291" cy="624"/>
              </a:xfrm>
              <a:prstGeom prst="line">
                <a:avLst/>
              </a:prstGeom>
              <a:noFill/>
              <a:ln w="9525">
                <a:solidFill>
                  <a:schemeClr val="bg1"/>
                </a:solidFill>
                <a:prstDash val="dash"/>
                <a:round/>
                <a:headEnd/>
                <a:tailEnd type="triangle" w="med" len="med"/>
              </a:ln>
            </p:spPr>
            <p:txBody>
              <a:bodyPr/>
              <a:lstStyle/>
              <a:p>
                <a:endParaRPr lang="en-US">
                  <a:latin typeface="Calibri"/>
                  <a:cs typeface="Calibri"/>
                </a:endParaRPr>
              </a:p>
            </p:txBody>
          </p:sp>
        </p:grpSp>
        <p:sp>
          <p:nvSpPr>
            <p:cNvPr id="14" name="Text Box 17">
              <a:extLst>
                <a:ext uri="{FF2B5EF4-FFF2-40B4-BE49-F238E27FC236}">
                  <a16:creationId xmlns:a16="http://schemas.microsoft.com/office/drawing/2014/main" id="{592E3750-68DA-C467-6E61-229FC698B47E}"/>
                </a:ext>
              </a:extLst>
            </p:cNvPr>
            <p:cNvSpPr txBox="1">
              <a:spLocks noChangeArrowheads="1"/>
            </p:cNvSpPr>
            <p:nvPr/>
          </p:nvSpPr>
          <p:spPr bwMode="auto">
            <a:xfrm>
              <a:off x="9080338" y="1677103"/>
              <a:ext cx="598025" cy="369332"/>
            </a:xfrm>
            <a:prstGeom prst="rect">
              <a:avLst/>
            </a:prstGeom>
            <a:noFill/>
            <a:ln w="9525">
              <a:noFill/>
              <a:miter lim="800000"/>
              <a:headEnd/>
              <a:tailEnd/>
            </a:ln>
          </p:spPr>
          <p:txBody>
            <a:bodyPr wrap="square">
              <a:spAutoFit/>
            </a:bodyPr>
            <a:lstStyle/>
            <a:p>
              <a:pPr>
                <a:spcBef>
                  <a:spcPct val="50000"/>
                </a:spcBef>
              </a:pPr>
              <a:r>
                <a:rPr lang="en-US" i="1" dirty="0">
                  <a:solidFill>
                    <a:schemeClr val="accent1"/>
                  </a:solidFill>
                  <a:latin typeface="+mj-lt"/>
                  <a:cs typeface="Calibri"/>
                </a:rPr>
                <a:t>a</a:t>
              </a:r>
            </a:p>
          </p:txBody>
        </p:sp>
        <p:sp>
          <p:nvSpPr>
            <p:cNvPr id="15" name="Text Box 18">
              <a:extLst>
                <a:ext uri="{FF2B5EF4-FFF2-40B4-BE49-F238E27FC236}">
                  <a16:creationId xmlns:a16="http://schemas.microsoft.com/office/drawing/2014/main" id="{A0230CAB-0D0B-B92D-88FD-57C4C4E0E874}"/>
                </a:ext>
              </a:extLst>
            </p:cNvPr>
            <p:cNvSpPr txBox="1">
              <a:spLocks noChangeArrowheads="1"/>
            </p:cNvSpPr>
            <p:nvPr/>
          </p:nvSpPr>
          <p:spPr bwMode="auto">
            <a:xfrm>
              <a:off x="9579014" y="907566"/>
              <a:ext cx="381000" cy="366713"/>
            </a:xfrm>
            <a:prstGeom prst="rect">
              <a:avLst/>
            </a:prstGeom>
            <a:noFill/>
            <a:ln w="9525">
              <a:noFill/>
              <a:miter lim="800000"/>
              <a:headEnd/>
              <a:tailEnd/>
            </a:ln>
          </p:spPr>
          <p:txBody>
            <a:bodyPr>
              <a:spAutoFit/>
            </a:bodyPr>
            <a:lstStyle/>
            <a:p>
              <a:pPr>
                <a:spcBef>
                  <a:spcPct val="50000"/>
                </a:spcBef>
              </a:pPr>
              <a:r>
                <a:rPr lang="en-US" dirty="0">
                  <a:solidFill>
                    <a:schemeClr val="accent2"/>
                  </a:solidFill>
                  <a:latin typeface="+mj-lt"/>
                  <a:cs typeface="Calibri"/>
                </a:rPr>
                <a:t>s</a:t>
              </a:r>
            </a:p>
          </p:txBody>
        </p:sp>
        <p:sp>
          <p:nvSpPr>
            <p:cNvPr id="16" name="Text Box 19">
              <a:extLst>
                <a:ext uri="{FF2B5EF4-FFF2-40B4-BE49-F238E27FC236}">
                  <a16:creationId xmlns:a16="http://schemas.microsoft.com/office/drawing/2014/main" id="{8AF698D1-B292-A4C5-AD9E-4EB013F9E46E}"/>
                </a:ext>
              </a:extLst>
            </p:cNvPr>
            <p:cNvSpPr txBox="1">
              <a:spLocks noChangeArrowheads="1"/>
            </p:cNvSpPr>
            <p:nvPr/>
          </p:nvSpPr>
          <p:spPr bwMode="auto">
            <a:xfrm>
              <a:off x="9391889" y="3879366"/>
              <a:ext cx="480349" cy="420585"/>
            </a:xfrm>
            <a:prstGeom prst="rect">
              <a:avLst/>
            </a:prstGeom>
            <a:noFill/>
            <a:ln w="9525">
              <a:noFill/>
              <a:miter lim="800000"/>
              <a:headEnd/>
              <a:tailEnd/>
            </a:ln>
          </p:spPr>
          <p:txBody>
            <a:bodyPr wrap="square">
              <a:spAutoFit/>
            </a:bodyPr>
            <a:lstStyle/>
            <a:p>
              <a:pPr algn="ctr" rtl="1">
                <a:spcBef>
                  <a:spcPct val="50000"/>
                </a:spcBef>
              </a:pPr>
              <a:r>
                <a:rPr lang="en-US" dirty="0">
                  <a:solidFill>
                    <a:schemeClr val="accent2"/>
                  </a:solidFill>
                  <a:latin typeface="+mj-lt"/>
                  <a:cs typeface="Calibri"/>
                </a:rPr>
                <a:t>s’</a:t>
              </a:r>
            </a:p>
          </p:txBody>
        </p:sp>
        <p:sp>
          <p:nvSpPr>
            <p:cNvPr id="17" name="Text Box 20">
              <a:extLst>
                <a:ext uri="{FF2B5EF4-FFF2-40B4-BE49-F238E27FC236}">
                  <a16:creationId xmlns:a16="http://schemas.microsoft.com/office/drawing/2014/main" id="{5D165C46-E958-C465-26DD-BDD48DB19B87}"/>
                </a:ext>
              </a:extLst>
            </p:cNvPr>
            <p:cNvSpPr txBox="1">
              <a:spLocks noChangeArrowheads="1"/>
            </p:cNvSpPr>
            <p:nvPr/>
          </p:nvSpPr>
          <p:spPr bwMode="auto">
            <a:xfrm>
              <a:off x="8916363" y="2355366"/>
              <a:ext cx="921151" cy="369332"/>
            </a:xfrm>
            <a:prstGeom prst="rect">
              <a:avLst/>
            </a:prstGeom>
            <a:noFill/>
            <a:ln w="9525">
              <a:noFill/>
              <a:miter lim="800000"/>
              <a:headEnd/>
              <a:tailEnd/>
            </a:ln>
          </p:spPr>
          <p:txBody>
            <a:bodyPr wrap="square">
              <a:spAutoFit/>
            </a:bodyPr>
            <a:lstStyle/>
            <a:p>
              <a:pPr>
                <a:spcBef>
                  <a:spcPct val="50000"/>
                </a:spcBef>
              </a:pPr>
              <a:r>
                <a:rPr lang="en-US" dirty="0" err="1">
                  <a:solidFill>
                    <a:schemeClr val="accent3"/>
                  </a:solidFill>
                  <a:latin typeface="+mj-lt"/>
                  <a:cs typeface="Calibri"/>
                </a:rPr>
                <a:t>s,a</a:t>
              </a:r>
              <a:endParaRPr lang="en-US" dirty="0">
                <a:solidFill>
                  <a:schemeClr val="accent3"/>
                </a:solidFill>
                <a:latin typeface="+mj-lt"/>
                <a:cs typeface="Calibri"/>
              </a:endParaRPr>
            </a:p>
          </p:txBody>
        </p:sp>
        <p:grpSp>
          <p:nvGrpSpPr>
            <p:cNvPr id="18" name="Group 21">
              <a:extLst>
                <a:ext uri="{FF2B5EF4-FFF2-40B4-BE49-F238E27FC236}">
                  <a16:creationId xmlns:a16="http://schemas.microsoft.com/office/drawing/2014/main" id="{15890088-9155-59C6-B5B8-928A5038F293}"/>
                </a:ext>
              </a:extLst>
            </p:cNvPr>
            <p:cNvGrpSpPr>
              <a:grpSpLocks/>
            </p:cNvGrpSpPr>
            <p:nvPr/>
          </p:nvGrpSpPr>
          <p:grpSpPr bwMode="auto">
            <a:xfrm>
              <a:off x="7357639" y="4260366"/>
              <a:ext cx="3733800" cy="533400"/>
              <a:chOff x="1584" y="1680"/>
              <a:chExt cx="2352" cy="336"/>
            </a:xfrm>
          </p:grpSpPr>
          <p:sp>
            <p:nvSpPr>
              <p:cNvPr id="23" name="Line 22">
                <a:extLst>
                  <a:ext uri="{FF2B5EF4-FFF2-40B4-BE49-F238E27FC236}">
                    <a16:creationId xmlns:a16="http://schemas.microsoft.com/office/drawing/2014/main" id="{2E924F06-4D9E-7B67-333A-0B9317E45A91}"/>
                  </a:ext>
                </a:extLst>
              </p:cNvPr>
              <p:cNvSpPr>
                <a:spLocks noChangeShapeType="1"/>
              </p:cNvSpPr>
              <p:nvPr/>
            </p:nvSpPr>
            <p:spPr bwMode="auto">
              <a:xfrm flipH="1">
                <a:off x="1584" y="1680"/>
                <a:ext cx="1152" cy="336"/>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24" name="Line 23">
                <a:extLst>
                  <a:ext uri="{FF2B5EF4-FFF2-40B4-BE49-F238E27FC236}">
                    <a16:creationId xmlns:a16="http://schemas.microsoft.com/office/drawing/2014/main" id="{AAADD9D8-58DD-43CF-13EA-A0F54EF75D8F}"/>
                  </a:ext>
                </a:extLst>
              </p:cNvPr>
              <p:cNvSpPr>
                <a:spLocks noChangeShapeType="1"/>
              </p:cNvSpPr>
              <p:nvPr/>
            </p:nvSpPr>
            <p:spPr bwMode="auto">
              <a:xfrm>
                <a:off x="2736" y="1680"/>
                <a:ext cx="1200" cy="288"/>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25" name="Line 25">
                <a:extLst>
                  <a:ext uri="{FF2B5EF4-FFF2-40B4-BE49-F238E27FC236}">
                    <a16:creationId xmlns:a16="http://schemas.microsoft.com/office/drawing/2014/main" id="{9ECD1AC4-D7A4-E0FF-ED75-5B6F34AC6FB7}"/>
                  </a:ext>
                </a:extLst>
              </p:cNvPr>
              <p:cNvSpPr>
                <a:spLocks noChangeShapeType="1"/>
              </p:cNvSpPr>
              <p:nvPr/>
            </p:nvSpPr>
            <p:spPr bwMode="auto">
              <a:xfrm>
                <a:off x="2736" y="1680"/>
                <a:ext cx="432" cy="288"/>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grpSp>
        <p:sp>
          <p:nvSpPr>
            <p:cNvPr id="19" name="Text Box 28">
              <a:extLst>
                <a:ext uri="{FF2B5EF4-FFF2-40B4-BE49-F238E27FC236}">
                  <a16:creationId xmlns:a16="http://schemas.microsoft.com/office/drawing/2014/main" id="{02B2B8E6-09D4-FC40-44D7-34F53C41105C}"/>
                </a:ext>
              </a:extLst>
            </p:cNvPr>
            <p:cNvSpPr txBox="1">
              <a:spLocks noChangeArrowheads="1"/>
            </p:cNvSpPr>
            <p:nvPr/>
          </p:nvSpPr>
          <p:spPr bwMode="auto">
            <a:xfrm>
              <a:off x="8085628" y="3332467"/>
              <a:ext cx="877036" cy="420585"/>
            </a:xfrm>
            <a:prstGeom prst="rect">
              <a:avLst/>
            </a:prstGeom>
            <a:noFill/>
            <a:ln w="9525">
              <a:noFill/>
              <a:miter lim="800000"/>
              <a:headEnd/>
              <a:tailEnd/>
            </a:ln>
          </p:spPr>
          <p:txBody>
            <a:bodyPr wrap="square">
              <a:spAutoFit/>
            </a:bodyPr>
            <a:lstStyle/>
            <a:p>
              <a:pPr>
                <a:spcBef>
                  <a:spcPct val="50000"/>
                </a:spcBef>
              </a:pPr>
              <a:r>
                <a:rPr lang="en-US" i="1" dirty="0" err="1">
                  <a:solidFill>
                    <a:schemeClr val="accent1"/>
                  </a:solidFill>
                  <a:latin typeface="+mj-lt"/>
                  <a:cs typeface="Calibri"/>
                </a:rPr>
                <a:t>s,a,s</a:t>
              </a:r>
              <a:r>
                <a:rPr lang="en-US" i="1" dirty="0">
                  <a:solidFill>
                    <a:schemeClr val="accent1"/>
                  </a:solidFill>
                  <a:latin typeface="+mj-lt"/>
                  <a:cs typeface="Calibri"/>
                </a:rPr>
                <a:t>’</a:t>
              </a:r>
            </a:p>
          </p:txBody>
        </p:sp>
        <p:cxnSp>
          <p:nvCxnSpPr>
            <p:cNvPr id="20" name="Straight Arrow Connector 19">
              <a:extLst>
                <a:ext uri="{FF2B5EF4-FFF2-40B4-BE49-F238E27FC236}">
                  <a16:creationId xmlns:a16="http://schemas.microsoft.com/office/drawing/2014/main" id="{64F5F447-9871-4A5D-D612-A643342ABCD9}"/>
                </a:ext>
              </a:extLst>
            </p:cNvPr>
            <p:cNvCxnSpPr>
              <a:cxnSpLocks/>
              <a:stCxn id="9" idx="3"/>
              <a:endCxn id="12" idx="0"/>
            </p:cNvCxnSpPr>
            <p:nvPr/>
          </p:nvCxnSpPr>
          <p:spPr>
            <a:xfrm flipH="1">
              <a:off x="8691139" y="1272691"/>
              <a:ext cx="647700" cy="1082675"/>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6E6CD899-6418-F076-9795-B83A62085B40}"/>
                </a:ext>
              </a:extLst>
            </p:cNvPr>
            <p:cNvCxnSpPr>
              <a:stCxn id="28" idx="0"/>
              <a:endCxn id="10" idx="0"/>
            </p:cNvCxnSpPr>
            <p:nvPr/>
          </p:nvCxnSpPr>
          <p:spPr>
            <a:xfrm>
              <a:off x="8659581" y="2736366"/>
              <a:ext cx="526858" cy="1158875"/>
            </a:xfrm>
            <a:prstGeom prst="straightConnector1">
              <a:avLst/>
            </a:prstGeom>
            <a:ln w="381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BAF55B81-9E3D-2447-CE05-02CB5BF63382}"/>
                </a:ext>
              </a:extLst>
            </p:cNvPr>
            <p:cNvCxnSpPr>
              <a:stCxn id="25" idx="0"/>
            </p:cNvCxnSpPr>
            <p:nvPr/>
          </p:nvCxnSpPr>
          <p:spPr>
            <a:xfrm flipH="1">
              <a:off x="8881639" y="4260366"/>
              <a:ext cx="304800" cy="53340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838115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65FDE-A1BA-D007-E7FC-D33651223493}"/>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EF253425-3842-81C2-49E0-7ABD21F663E9}"/>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4EB697E6-E93F-2346-CF26-A143E6ECC227}"/>
              </a:ext>
            </a:extLst>
          </p:cNvPr>
          <p:cNvSpPr>
            <a:spLocks noGrp="1"/>
          </p:cNvSpPr>
          <p:nvPr>
            <p:ph type="sldNum" sz="quarter" idx="12"/>
          </p:nvPr>
        </p:nvSpPr>
        <p:spPr/>
        <p:txBody>
          <a:bodyPr/>
          <a:lstStyle/>
          <a:p>
            <a:fld id="{0C6CD854-DD62-6C4B-87F1-66B34D688D3F}" type="slidenum">
              <a:rPr lang="en-US" smtClean="0"/>
              <a:t>28</a:t>
            </a:fld>
            <a:endParaRPr lang="en-US"/>
          </a:p>
        </p:txBody>
      </p:sp>
      <p:sp>
        <p:nvSpPr>
          <p:cNvPr id="5" name="Title 4">
            <a:extLst>
              <a:ext uri="{FF2B5EF4-FFF2-40B4-BE49-F238E27FC236}">
                <a16:creationId xmlns:a16="http://schemas.microsoft.com/office/drawing/2014/main" id="{C6ED8E22-4CCD-6DD7-DE4D-5687B6F3370A}"/>
              </a:ext>
            </a:extLst>
          </p:cNvPr>
          <p:cNvSpPr>
            <a:spLocks noGrp="1"/>
          </p:cNvSpPr>
          <p:nvPr>
            <p:ph type="title"/>
          </p:nvPr>
        </p:nvSpPr>
        <p:spPr/>
        <p:txBody>
          <a:bodyPr/>
          <a:lstStyle/>
          <a:p>
            <a:r>
              <a:rPr lang="en-US" dirty="0"/>
              <a:t>Questions (4)</a:t>
            </a:r>
          </a:p>
        </p:txBody>
      </p:sp>
    </p:spTree>
    <p:extLst>
      <p:ext uri="{BB962C8B-B14F-4D97-AF65-F5344CB8AC3E}">
        <p14:creationId xmlns:p14="http://schemas.microsoft.com/office/powerpoint/2010/main" val="5445215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BA22-5C09-0A8D-1C06-267910A6DB1A}"/>
              </a:ext>
            </a:extLst>
          </p:cNvPr>
          <p:cNvSpPr>
            <a:spLocks noGrp="1"/>
          </p:cNvSpPr>
          <p:nvPr>
            <p:ph type="ctrTitle"/>
          </p:nvPr>
        </p:nvSpPr>
        <p:spPr/>
        <p:txBody>
          <a:bodyPr/>
          <a:lstStyle/>
          <a:p>
            <a:r>
              <a:rPr lang="en-US" dirty="0"/>
              <a:t>that’s it for today!</a:t>
            </a:r>
          </a:p>
        </p:txBody>
      </p:sp>
      <p:sp>
        <p:nvSpPr>
          <p:cNvPr id="3" name="Slide Number Placeholder 2">
            <a:extLst>
              <a:ext uri="{FF2B5EF4-FFF2-40B4-BE49-F238E27FC236}">
                <a16:creationId xmlns:a16="http://schemas.microsoft.com/office/drawing/2014/main" id="{F4695C3F-CD66-A7C6-F527-FB6964B095C5}"/>
              </a:ext>
            </a:extLst>
          </p:cNvPr>
          <p:cNvSpPr>
            <a:spLocks noGrp="1"/>
          </p:cNvSpPr>
          <p:nvPr>
            <p:ph type="sldNum" sz="quarter" idx="12"/>
          </p:nvPr>
        </p:nvSpPr>
        <p:spPr/>
        <p:txBody>
          <a:bodyPr/>
          <a:lstStyle/>
          <a:p>
            <a:fld id="{0C6CD854-DD62-6C4B-87F1-66B34D688D3F}" type="slidenum">
              <a:rPr lang="en-US" smtClean="0"/>
              <a:pPr/>
              <a:t>29</a:t>
            </a:fld>
            <a:endParaRPr lang="en-US"/>
          </a:p>
        </p:txBody>
      </p:sp>
      <p:sp>
        <p:nvSpPr>
          <p:cNvPr id="4" name="Text Placeholder 3">
            <a:extLst>
              <a:ext uri="{FF2B5EF4-FFF2-40B4-BE49-F238E27FC236}">
                <a16:creationId xmlns:a16="http://schemas.microsoft.com/office/drawing/2014/main" id="{10D9D130-F724-CF65-D97C-C03F9B16F599}"/>
              </a:ext>
            </a:extLst>
          </p:cNvPr>
          <p:cNvSpPr>
            <a:spLocks noGrp="1"/>
          </p:cNvSpPr>
          <p:nvPr>
            <p:ph type="body" sz="quarter" idx="13"/>
          </p:nvPr>
        </p:nvSpPr>
        <p:spPr>
          <a:xfrm>
            <a:off x="1624360" y="3768662"/>
            <a:ext cx="2979538" cy="2259013"/>
          </a:xfrm>
        </p:spPr>
        <p:txBody>
          <a:bodyPr/>
          <a:lstStyle/>
          <a:p>
            <a:r>
              <a:rPr lang="en-US" dirty="0"/>
              <a:t>Reinforcement learning involves learning by doing</a:t>
            </a:r>
          </a:p>
          <a:p>
            <a:r>
              <a:rPr lang="en-US" dirty="0"/>
              <a:t>Model-based vs. model-free approaches</a:t>
            </a:r>
          </a:p>
        </p:txBody>
      </p:sp>
      <p:sp>
        <p:nvSpPr>
          <p:cNvPr id="5" name="Text Placeholder 4">
            <a:extLst>
              <a:ext uri="{FF2B5EF4-FFF2-40B4-BE49-F238E27FC236}">
                <a16:creationId xmlns:a16="http://schemas.microsoft.com/office/drawing/2014/main" id="{EE29183C-B3B2-40BC-0A6A-85C188234C20}"/>
              </a:ext>
            </a:extLst>
          </p:cNvPr>
          <p:cNvSpPr>
            <a:spLocks noGrp="1"/>
          </p:cNvSpPr>
          <p:nvPr>
            <p:ph type="body" sz="quarter" idx="15"/>
          </p:nvPr>
        </p:nvSpPr>
        <p:spPr>
          <a:xfrm>
            <a:off x="7866664" y="3762440"/>
            <a:ext cx="2877536" cy="2259013"/>
          </a:xfrm>
        </p:spPr>
        <p:txBody>
          <a:bodyPr/>
          <a:lstStyle/>
          <a:p>
            <a:r>
              <a:rPr lang="en-US" b="1" dirty="0">
                <a:solidFill>
                  <a:schemeClr val="accent4"/>
                </a:solidFill>
              </a:rPr>
              <a:t>Test 1</a:t>
            </a:r>
            <a:r>
              <a:rPr lang="en-US" dirty="0"/>
              <a:t> </a:t>
            </a:r>
            <a:r>
              <a:rPr lang="en-US" b="1" dirty="0"/>
              <a:t>Friday</a:t>
            </a:r>
          </a:p>
          <a:p>
            <a:r>
              <a:rPr lang="en-US" dirty="0"/>
              <a:t>Do </a:t>
            </a:r>
            <a:r>
              <a:rPr lang="en-US" b="1" dirty="0">
                <a:solidFill>
                  <a:schemeClr val="accent4"/>
                </a:solidFill>
              </a:rPr>
              <a:t>Homework 2</a:t>
            </a:r>
            <a:r>
              <a:rPr lang="en-US" dirty="0"/>
              <a:t> (due 10/30)</a:t>
            </a:r>
          </a:p>
          <a:p>
            <a:r>
              <a:rPr lang="en-US" dirty="0"/>
              <a:t>Do </a:t>
            </a:r>
            <a:r>
              <a:rPr lang="en-US" b="1" dirty="0">
                <a:solidFill>
                  <a:schemeClr val="accent4"/>
                </a:solidFill>
              </a:rPr>
              <a:t>Project 2</a:t>
            </a:r>
            <a:r>
              <a:rPr lang="en-US" dirty="0"/>
              <a:t> (due 11/2)</a:t>
            </a:r>
          </a:p>
          <a:p>
            <a:endParaRPr lang="en-US" dirty="0"/>
          </a:p>
        </p:txBody>
      </p:sp>
      <p:sp>
        <p:nvSpPr>
          <p:cNvPr id="6" name="Text Placeholder 5">
            <a:extLst>
              <a:ext uri="{FF2B5EF4-FFF2-40B4-BE49-F238E27FC236}">
                <a16:creationId xmlns:a16="http://schemas.microsoft.com/office/drawing/2014/main" id="{811707F8-922E-989E-1D14-57F87FE0DD2F}"/>
              </a:ext>
            </a:extLst>
          </p:cNvPr>
          <p:cNvSpPr>
            <a:spLocks noGrp="1"/>
          </p:cNvSpPr>
          <p:nvPr>
            <p:ph type="body" sz="quarter" idx="16"/>
          </p:nvPr>
        </p:nvSpPr>
        <p:spPr/>
        <p:txBody>
          <a:bodyPr/>
          <a:lstStyle/>
          <a:p>
            <a:r>
              <a:rPr lang="en-US" dirty="0"/>
              <a:t>Q-Learning</a:t>
            </a:r>
          </a:p>
          <a:p>
            <a:r>
              <a:rPr lang="en-US" dirty="0"/>
              <a:t>More Reinforcement Learning</a:t>
            </a:r>
          </a:p>
        </p:txBody>
      </p:sp>
    </p:spTree>
    <p:extLst>
      <p:ext uri="{BB962C8B-B14F-4D97-AF65-F5344CB8AC3E}">
        <p14:creationId xmlns:p14="http://schemas.microsoft.com/office/powerpoint/2010/main" val="3582346999"/>
      </p:ext>
    </p:extLst>
  </p:cSld>
  <p:clrMapOvr>
    <a:masterClrMapping/>
  </p:clrMapOvr>
</p:sld>
</file>

<file path=ppt/theme/theme1.xml><?xml version="1.0" encoding="utf-8"?>
<a:theme xmlns:a="http://schemas.openxmlformats.org/drawingml/2006/main" name="Office Theme">
  <a:themeElements>
    <a:clrScheme name="CSE 473 Colors">
      <a:dk1>
        <a:srgbClr val="323232"/>
      </a:dk1>
      <a:lt1>
        <a:srgbClr val="FFFFFF"/>
      </a:lt1>
      <a:dk2>
        <a:srgbClr val="5C5961"/>
      </a:dk2>
      <a:lt2>
        <a:srgbClr val="6E6E6E"/>
      </a:lt2>
      <a:accent1>
        <a:srgbClr val="156082"/>
      </a:accent1>
      <a:accent2>
        <a:srgbClr val="B7576E"/>
      </a:accent2>
      <a:accent3>
        <a:srgbClr val="588051"/>
      </a:accent3>
      <a:accent4>
        <a:srgbClr val="7164A3"/>
      </a:accent4>
      <a:accent5>
        <a:srgbClr val="D6AD5B"/>
      </a:accent5>
      <a:accent6>
        <a:srgbClr val="4EA72E"/>
      </a:accent6>
      <a:hlink>
        <a:srgbClr val="597996"/>
      </a:hlink>
      <a:folHlink>
        <a:srgbClr val="597895"/>
      </a:folHlink>
    </a:clrScheme>
    <a:fontScheme name="Arial">
      <a:majorFont>
        <a:latin typeface="Avenir Next Demi Bold"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venir Next"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6b6dd5b-f02f-441a-99a0-162ac5060bd2}" enabled="0" method="" siteId="{f6b6dd5b-f02f-441a-99a0-162ac5060bd2}" removed="1"/>
</clbl:labelList>
</file>

<file path=docProps/app.xml><?xml version="1.0" encoding="utf-8"?>
<Properties xmlns="http://schemas.openxmlformats.org/officeDocument/2006/extended-properties" xmlns:vt="http://schemas.openxmlformats.org/officeDocument/2006/docPropsVTypes">
  <TotalTime>12807</TotalTime>
  <Words>2249</Words>
  <Application>Microsoft Office PowerPoint</Application>
  <PresentationFormat>Widescreen</PresentationFormat>
  <Paragraphs>452</Paragraphs>
  <Slides>29</Slides>
  <Notes>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29</vt:i4>
      </vt:variant>
    </vt:vector>
  </HeadingPairs>
  <TitlesOfParts>
    <vt:vector size="40" baseType="lpstr">
      <vt:lpstr>Aptos</vt:lpstr>
      <vt:lpstr>Arial</vt:lpstr>
      <vt:lpstr>Avenir Next</vt:lpstr>
      <vt:lpstr>Avenir Next Demi Bold</vt:lpstr>
      <vt:lpstr>Avenir Next Medium</vt:lpstr>
      <vt:lpstr>Calibri</vt:lpstr>
      <vt:lpstr>Cambria Math</vt:lpstr>
      <vt:lpstr>Consolas</vt:lpstr>
      <vt:lpstr>Palatino</vt:lpstr>
      <vt:lpstr>Symbol</vt:lpstr>
      <vt:lpstr>Office Theme</vt:lpstr>
      <vt:lpstr>Reinforcement Learning</vt:lpstr>
      <vt:lpstr>Administrivia</vt:lpstr>
      <vt:lpstr>Reinforcement Learning Problems</vt:lpstr>
      <vt:lpstr>Recap: MDP Search Trees</vt:lpstr>
      <vt:lpstr>Reinforcement Learning: Learning by Doing</vt:lpstr>
      <vt:lpstr>Reinforcement Learning Approaches</vt:lpstr>
      <vt:lpstr>Offline vs. Online Learning</vt:lpstr>
      <vt:lpstr>Passive Reinforcement Learning</vt:lpstr>
      <vt:lpstr>Questions (1)</vt:lpstr>
      <vt:lpstr>Passive Reinforcement Learning – How?</vt:lpstr>
      <vt:lpstr>Model-Based Learning</vt:lpstr>
      <vt:lpstr>Model-Based Learning Example</vt:lpstr>
      <vt:lpstr>Model-Based Learning: Pros and Cons</vt:lpstr>
      <vt:lpstr>Questions (2)</vt:lpstr>
      <vt:lpstr>Model-Free Learning</vt:lpstr>
      <vt:lpstr>Direct Evaluation</vt:lpstr>
      <vt:lpstr>Direct Evaluation Example (1)</vt:lpstr>
      <vt:lpstr>Direct Evaluation Example (2)</vt:lpstr>
      <vt:lpstr>Problems with Direct Evaluation</vt:lpstr>
      <vt:lpstr>Questions (3)</vt:lpstr>
      <vt:lpstr>Why Not Use Policy Evaluation?</vt:lpstr>
      <vt:lpstr>Sample-Based Policy Evaluation?</vt:lpstr>
      <vt:lpstr>Temporal Difference Learning</vt:lpstr>
      <vt:lpstr>Exponential Moving Average</vt:lpstr>
      <vt:lpstr>TDL Example (1)</vt:lpstr>
      <vt:lpstr>TDL Example (2)</vt:lpstr>
      <vt:lpstr>Problems with TD Value Learning</vt:lpstr>
      <vt:lpstr>Questions (4)</vt:lpstr>
      <vt:lpstr>that’s it for today!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Weichert</dc:creator>
  <cp:lastModifiedBy>uwmsds</cp:lastModifiedBy>
  <cp:revision>131</cp:revision>
  <cp:lastPrinted>2026-06-22T02:35:20Z</cp:lastPrinted>
  <dcterms:created xsi:type="dcterms:W3CDTF">2026-06-18T15:37:04Z</dcterms:created>
  <dcterms:modified xsi:type="dcterms:W3CDTF">2026-10-19T20:57:09Z</dcterms:modified>
</cp:coreProperties>
</file>