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9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309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3" d="100"/>
          <a:sy n="63" d="100"/>
        </p:scale>
        <p:origin x="13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Has become very popular and widely used with packages available.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It is applied to pairs of input data to evaluate </a:t>
            </a:r>
            <a:r>
              <a:rPr lang="en-US" altLang="en-US" dirty="0">
                <a:solidFill>
                  <a:srgbClr val="0000FF"/>
                </a:solidFill>
              </a:rPr>
              <a:t>dot products </a:t>
            </a:r>
            <a:r>
              <a:rPr lang="en-US" altLang="en-US" dirty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Kernels can be all sorts of functions including </a:t>
            </a:r>
            <a:r>
              <a:rPr lang="en-US" altLang="en-US" dirty="0">
                <a:solidFill>
                  <a:srgbClr val="FF0000"/>
                </a:solidFill>
              </a:rPr>
              <a:t>polynomials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FF0000"/>
                </a:solidFill>
              </a:rPr>
              <a:t>exponentials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k(A,B) = exp(-</a:t>
            </a:r>
            <a:r>
              <a:rPr lang="en-US" altLang="en-US" sz="2400">
                <a:sym typeface="Symbol" pitchFamily="16" charset="2"/>
              </a:rPr>
              <a:t>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 baseline="-25000">
                <a:sym typeface="Symbol" pitchFamily="16" charset="2"/>
              </a:rPr>
              <a:t>AB</a:t>
            </a:r>
            <a:r>
              <a:rPr lang="en-US" altLang="en-US" sz="2400">
                <a:sym typeface="Symbol" pitchFamily="16" charset="2"/>
              </a:rPr>
              <a:t>/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The SVM is looking for the </a:t>
            </a:r>
            <a:r>
              <a:rPr lang="en-US" sz="2400" dirty="0">
                <a:solidFill>
                  <a:srgbClr val="0033CC"/>
                </a:solidFill>
              </a:rPr>
              <a:t>best separating plane </a:t>
            </a:r>
            <a:r>
              <a:rPr lang="en-US" sz="2400" dirty="0"/>
              <a:t>in its alternate space.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/>
              <a:t>It solves a </a:t>
            </a:r>
            <a:r>
              <a:rPr lang="en-US" sz="2400" dirty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/>
              <a:t>problem 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/>
              <a:t>    </a:t>
            </a:r>
            <a:r>
              <a:rPr lang="en-US" i="1" dirty="0" err="1"/>
              <a:t>argmax</a:t>
            </a:r>
            <a:r>
              <a:rPr lang="en-US" dirty="0"/>
              <a:t> </a:t>
            </a:r>
            <a:r>
              <a:rPr lang="el-GR" dirty="0"/>
              <a:t>Σα</a:t>
            </a:r>
            <a:r>
              <a:rPr lang="en-US" baseline="-25000" dirty="0"/>
              <a:t>j</a:t>
            </a:r>
            <a:r>
              <a:rPr lang="en-US" dirty="0"/>
              <a:t>-1/2 </a:t>
            </a:r>
            <a:r>
              <a:rPr lang="el-GR" dirty="0"/>
              <a:t>Σα</a:t>
            </a:r>
            <a:r>
              <a:rPr lang="en-US" baseline="-25000" dirty="0"/>
              <a:t>j </a:t>
            </a:r>
            <a:r>
              <a:rPr lang="el-GR" dirty="0"/>
              <a:t>α</a:t>
            </a:r>
            <a:r>
              <a:rPr lang="en-US" baseline="-25000" dirty="0"/>
              <a:t>k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•</a:t>
            </a:r>
            <a:r>
              <a:rPr lang="en-US" b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subject to </a:t>
            </a:r>
            <a:r>
              <a:rPr lang="el-GR" sz="2400" dirty="0"/>
              <a:t>α</a:t>
            </a:r>
            <a:r>
              <a:rPr lang="en-US" sz="2400" baseline="-25000" dirty="0"/>
              <a:t>j</a:t>
            </a:r>
            <a:r>
              <a:rPr lang="en-US" sz="2400" dirty="0"/>
              <a:t> &gt; 0 and </a:t>
            </a:r>
            <a:r>
              <a:rPr lang="el-GR" sz="2400" dirty="0"/>
              <a:t>Σα</a:t>
            </a:r>
            <a:r>
              <a:rPr lang="en-US" sz="2400" baseline="-25000" dirty="0" err="1"/>
              <a:t>j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equation for the separator </a:t>
            </a:r>
            <a:r>
              <a:rPr lang="en-US" sz="2400" dirty="0"/>
              <a:t>for these optimal </a:t>
            </a:r>
            <a:r>
              <a:rPr lang="el-GR" sz="2400" dirty="0"/>
              <a:t>α</a:t>
            </a:r>
            <a:r>
              <a:rPr lang="en-US" sz="2400" baseline="-25000" dirty="0"/>
              <a:t>j </a:t>
            </a:r>
            <a:r>
              <a:rPr lang="en-US" sz="2400" dirty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  h(</a:t>
            </a:r>
            <a:r>
              <a:rPr lang="en-US" sz="2400" b="1" dirty="0"/>
              <a:t>x</a:t>
            </a:r>
            <a:r>
              <a:rPr lang="en-US" sz="2400" dirty="0"/>
              <a:t>) = sign(</a:t>
            </a:r>
            <a:r>
              <a:rPr lang="el-GR" sz="2400" dirty="0"/>
              <a:t>Σα</a:t>
            </a:r>
            <a:r>
              <a:rPr lang="en-US" sz="2400" baseline="-250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(</a:t>
            </a:r>
            <a:r>
              <a:rPr lang="en-US" sz="2400" dirty="0" err="1"/>
              <a:t>x•x</a:t>
            </a:r>
            <a:r>
              <a:rPr lang="en-US" sz="2400" baseline="-25000" dirty="0" err="1"/>
              <a:t>j</a:t>
            </a:r>
            <a:r>
              <a:rPr lang="en-US" sz="2400" dirty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TP 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0.944     0.278      0.78       0.944     0.854      0.833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0.835     0.17         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34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K-Means Classifier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400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K-Means </a:t>
            </a:r>
            <a:r>
              <a:rPr lang="en-US" altLang="en-US" sz="400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/>
              <a:t>Boot Step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</a:t>
            </a:r>
            <a:endParaRPr lang="en-US" altLang="en-US" sz="2400" i="1" baseline="-2500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/>
              <a:t>Iteration Step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/>
              <a:t>Boot Step</a:t>
            </a:r>
            <a:r>
              <a:rPr lang="en-US" altLang="en-US" sz="2800"/>
              <a:t>:</a:t>
            </a: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/>
              <a:t>Iteration Step</a:t>
            </a:r>
            <a:r>
              <a:rPr lang="en-US" altLang="en-US" sz="2800"/>
              <a:t>:</a:t>
            </a: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Sample Results (Cont.)</a:t>
            </a:r>
            <a:endParaRPr lang="zh-CN" altLang="en-US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of 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Goal: to identify the species of insect specimens rapidly and accurately</a:t>
            </a:r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our Classification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SVM Learning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Training  Image Set</a:t>
              </a:r>
            </a:p>
            <a:p>
              <a:r>
                <a:rPr lang="en-US" dirty="0"/>
                <a:t>Positive and Negative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Patch       extraction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HRF Feature Extraction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Classification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Forest     Learning</a:t>
              </a:r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HRF Feature Extraction</a:t>
            </a:r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RESULTS:</a:t>
            </a:r>
            <a:br>
              <a:rPr lang="en-US" sz="2600" dirty="0"/>
            </a:br>
            <a:r>
              <a:rPr lang="en-US" sz="2600" dirty="0"/>
              <a:t>Stonefly Identification: Classification Error [%]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96.4% accuracy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SVM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SVM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US" baseline="-25000" dirty="0" err="1"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 K(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,x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indexes the classes</a:t>
            </a:r>
          </a:p>
          <a:p>
            <a:r>
              <a:rPr lang="en-US" dirty="0">
                <a:latin typeface="Arial"/>
                <a:cs typeface="Arial"/>
              </a:rPr>
              <a:t>there are m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=1 to m for class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>
                <a:latin typeface="Arial"/>
                <a:cs typeface="Arial"/>
              </a:rPr>
              <a:t>that compares x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</a:t>
            </a:r>
            <a:r>
              <a:rPr lang="en-US" dirty="0" err="1"/>
              <a:t>i</a:t>
            </a:r>
            <a:r>
              <a:rPr lang="en-US" dirty="0"/>
              <a:t>=1,m</a:t>
            </a:r>
          </a:p>
        </p:txBody>
      </p:sp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</a:t>
            </a:r>
            <a:r>
              <a:rPr lang="en-US" altLang="en-US" sz="2800">
                <a:solidFill>
                  <a:srgbClr val="CC0000"/>
                </a:solidFill>
              </a:rPr>
              <a:t>weights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>
                <a:sym typeface="Symbol" pitchFamily="16" charset="2"/>
              </a:rPr>
              <a:t> associated with data points are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Symbol" pitchFamily="16" charset="2"/>
              </a:rPr>
              <a:t>The points with nonzero weights are called the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>
                <a:sym typeface="Symbol" pitchFamily="16" charset="2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kernel is just a similarity function. It takes 2 inputs and decides how similar they are.</a:t>
            </a:r>
          </a:p>
          <a:p>
            <a:endParaRPr lang="en-US" altLang="en-US" dirty="0"/>
          </a:p>
          <a:p>
            <a:r>
              <a:rPr lang="en-US" altLang="en-US" dirty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Under some conditions, </a:t>
            </a:r>
            <a:r>
              <a:rPr lang="en-US" altLang="en-US" dirty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SVM machine learning can be expressed in terms of dot products.</a:t>
            </a:r>
          </a:p>
          <a:p>
            <a:r>
              <a:rPr lang="en-US" altLang="en-US" dirty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1315</Words>
  <Application>Microsoft Office PowerPoint</Application>
  <PresentationFormat>On-screen Show (4:3)</PresentationFormat>
  <Paragraphs>288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SimSun</vt:lpstr>
      <vt:lpstr>Arial</vt:lpstr>
      <vt:lpstr>Bookman Old Style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PowerPoint Presentation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Overview of our Classification Method</vt:lpstr>
      <vt:lpstr>RESULTS: Stonefly Identification: Classification Error [%]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shapiro</cp:lastModifiedBy>
  <cp:revision>49</cp:revision>
  <dcterms:created xsi:type="dcterms:W3CDTF">2016-08-16T00:29:09Z</dcterms:created>
  <dcterms:modified xsi:type="dcterms:W3CDTF">2022-01-27T23:34:56Z</dcterms:modified>
</cp:coreProperties>
</file>