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0" r:id="rId5"/>
    <p:sldId id="265" r:id="rId6"/>
    <p:sldId id="266" r:id="rId7"/>
    <p:sldId id="267" r:id="rId8"/>
    <p:sldId id="268" r:id="rId9"/>
    <p:sldId id="270"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1" autoAdjust="0"/>
    <p:restoredTop sz="94660"/>
  </p:normalViewPr>
  <p:slideViewPr>
    <p:cSldViewPr snapToGrid="0">
      <p:cViewPr varScale="1">
        <p:scale>
          <a:sx n="107" d="100"/>
          <a:sy n="107" d="100"/>
        </p:scale>
        <p:origin x="75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AA554-C713-E84F-D4CB-6DD5A0CF31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DF07C1-09B1-6DE1-03C9-0EC5E6CB38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BD3274-92A8-34A3-46F5-47642540B67A}"/>
              </a:ext>
            </a:extLst>
          </p:cNvPr>
          <p:cNvSpPr>
            <a:spLocks noGrp="1"/>
          </p:cNvSpPr>
          <p:nvPr>
            <p:ph type="dt" sz="half" idx="10"/>
          </p:nvPr>
        </p:nvSpPr>
        <p:spPr/>
        <p:txBody>
          <a:bodyPr/>
          <a:lstStyle/>
          <a:p>
            <a:fld id="{A1BB49B8-A5C2-4A59-81EF-4AF7217BAB7F}" type="datetimeFigureOut">
              <a:rPr lang="en-US" smtClean="0"/>
              <a:t>4/10/2023</a:t>
            </a:fld>
            <a:endParaRPr lang="en-US"/>
          </a:p>
        </p:txBody>
      </p:sp>
      <p:sp>
        <p:nvSpPr>
          <p:cNvPr id="5" name="Footer Placeholder 4">
            <a:extLst>
              <a:ext uri="{FF2B5EF4-FFF2-40B4-BE49-F238E27FC236}">
                <a16:creationId xmlns:a16="http://schemas.microsoft.com/office/drawing/2014/main" id="{E850BB48-2113-C54B-916D-82FB1C98F6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A74A50-CB5F-936D-47B2-2C8AE04C723B}"/>
              </a:ext>
            </a:extLst>
          </p:cNvPr>
          <p:cNvSpPr>
            <a:spLocks noGrp="1"/>
          </p:cNvSpPr>
          <p:nvPr>
            <p:ph type="sldNum" sz="quarter" idx="12"/>
          </p:nvPr>
        </p:nvSpPr>
        <p:spPr/>
        <p:txBody>
          <a:bodyPr/>
          <a:lstStyle/>
          <a:p>
            <a:fld id="{8C6B6654-6B9F-43B2-B707-A42DCD89CE5A}" type="slidenum">
              <a:rPr lang="en-US" smtClean="0"/>
              <a:t>‹#›</a:t>
            </a:fld>
            <a:endParaRPr lang="en-US"/>
          </a:p>
        </p:txBody>
      </p:sp>
    </p:spTree>
    <p:extLst>
      <p:ext uri="{BB962C8B-B14F-4D97-AF65-F5344CB8AC3E}">
        <p14:creationId xmlns:p14="http://schemas.microsoft.com/office/powerpoint/2010/main" val="61273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A533B-A8EC-85A1-19D5-D1146ECB4B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1D0339-5040-1781-B055-F38E9DAF7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21674-719B-24EB-D8AB-16F78B06483A}"/>
              </a:ext>
            </a:extLst>
          </p:cNvPr>
          <p:cNvSpPr>
            <a:spLocks noGrp="1"/>
          </p:cNvSpPr>
          <p:nvPr>
            <p:ph type="dt" sz="half" idx="10"/>
          </p:nvPr>
        </p:nvSpPr>
        <p:spPr/>
        <p:txBody>
          <a:bodyPr/>
          <a:lstStyle/>
          <a:p>
            <a:fld id="{A1BB49B8-A5C2-4A59-81EF-4AF7217BAB7F}" type="datetimeFigureOut">
              <a:rPr lang="en-US" smtClean="0"/>
              <a:t>4/10/2023</a:t>
            </a:fld>
            <a:endParaRPr lang="en-US"/>
          </a:p>
        </p:txBody>
      </p:sp>
      <p:sp>
        <p:nvSpPr>
          <p:cNvPr id="5" name="Footer Placeholder 4">
            <a:extLst>
              <a:ext uri="{FF2B5EF4-FFF2-40B4-BE49-F238E27FC236}">
                <a16:creationId xmlns:a16="http://schemas.microsoft.com/office/drawing/2014/main" id="{644CE082-6085-412E-479A-DFEAF04D49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A3E4A2-6E2D-3690-2212-43558BDF00E4}"/>
              </a:ext>
            </a:extLst>
          </p:cNvPr>
          <p:cNvSpPr>
            <a:spLocks noGrp="1"/>
          </p:cNvSpPr>
          <p:nvPr>
            <p:ph type="sldNum" sz="quarter" idx="12"/>
          </p:nvPr>
        </p:nvSpPr>
        <p:spPr/>
        <p:txBody>
          <a:bodyPr/>
          <a:lstStyle/>
          <a:p>
            <a:fld id="{8C6B6654-6B9F-43B2-B707-A42DCD89CE5A}" type="slidenum">
              <a:rPr lang="en-US" smtClean="0"/>
              <a:t>‹#›</a:t>
            </a:fld>
            <a:endParaRPr lang="en-US"/>
          </a:p>
        </p:txBody>
      </p:sp>
    </p:spTree>
    <p:extLst>
      <p:ext uri="{BB962C8B-B14F-4D97-AF65-F5344CB8AC3E}">
        <p14:creationId xmlns:p14="http://schemas.microsoft.com/office/powerpoint/2010/main" val="2392826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C74D0C-C38B-616E-79FA-ECB6879B13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D71FD5-98FA-3F84-306E-8060A65B40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8354F1-D38E-2B45-FF70-35B1DA54F490}"/>
              </a:ext>
            </a:extLst>
          </p:cNvPr>
          <p:cNvSpPr>
            <a:spLocks noGrp="1"/>
          </p:cNvSpPr>
          <p:nvPr>
            <p:ph type="dt" sz="half" idx="10"/>
          </p:nvPr>
        </p:nvSpPr>
        <p:spPr/>
        <p:txBody>
          <a:bodyPr/>
          <a:lstStyle/>
          <a:p>
            <a:fld id="{A1BB49B8-A5C2-4A59-81EF-4AF7217BAB7F}" type="datetimeFigureOut">
              <a:rPr lang="en-US" smtClean="0"/>
              <a:t>4/10/2023</a:t>
            </a:fld>
            <a:endParaRPr lang="en-US"/>
          </a:p>
        </p:txBody>
      </p:sp>
      <p:sp>
        <p:nvSpPr>
          <p:cNvPr id="5" name="Footer Placeholder 4">
            <a:extLst>
              <a:ext uri="{FF2B5EF4-FFF2-40B4-BE49-F238E27FC236}">
                <a16:creationId xmlns:a16="http://schemas.microsoft.com/office/drawing/2014/main" id="{A7FA266B-9202-F1BE-5873-28D628D0F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376F6-CEB0-EB3B-55D2-2DEB541BCDAA}"/>
              </a:ext>
            </a:extLst>
          </p:cNvPr>
          <p:cNvSpPr>
            <a:spLocks noGrp="1"/>
          </p:cNvSpPr>
          <p:nvPr>
            <p:ph type="sldNum" sz="quarter" idx="12"/>
          </p:nvPr>
        </p:nvSpPr>
        <p:spPr/>
        <p:txBody>
          <a:bodyPr/>
          <a:lstStyle/>
          <a:p>
            <a:fld id="{8C6B6654-6B9F-43B2-B707-A42DCD89CE5A}" type="slidenum">
              <a:rPr lang="en-US" smtClean="0"/>
              <a:t>‹#›</a:t>
            </a:fld>
            <a:endParaRPr lang="en-US"/>
          </a:p>
        </p:txBody>
      </p:sp>
    </p:spTree>
    <p:extLst>
      <p:ext uri="{BB962C8B-B14F-4D97-AF65-F5344CB8AC3E}">
        <p14:creationId xmlns:p14="http://schemas.microsoft.com/office/powerpoint/2010/main" val="2113569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246B5-9396-5A45-570D-3146F0C21B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EB3F90-EB5F-A47F-156E-AB557A2CA2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AB6EBB-2728-5AFB-FF48-3172D08626CE}"/>
              </a:ext>
            </a:extLst>
          </p:cNvPr>
          <p:cNvSpPr>
            <a:spLocks noGrp="1"/>
          </p:cNvSpPr>
          <p:nvPr>
            <p:ph type="dt" sz="half" idx="10"/>
          </p:nvPr>
        </p:nvSpPr>
        <p:spPr/>
        <p:txBody>
          <a:bodyPr/>
          <a:lstStyle/>
          <a:p>
            <a:fld id="{A1BB49B8-A5C2-4A59-81EF-4AF7217BAB7F}" type="datetimeFigureOut">
              <a:rPr lang="en-US" smtClean="0"/>
              <a:t>4/10/2023</a:t>
            </a:fld>
            <a:endParaRPr lang="en-US"/>
          </a:p>
        </p:txBody>
      </p:sp>
      <p:sp>
        <p:nvSpPr>
          <p:cNvPr id="5" name="Footer Placeholder 4">
            <a:extLst>
              <a:ext uri="{FF2B5EF4-FFF2-40B4-BE49-F238E27FC236}">
                <a16:creationId xmlns:a16="http://schemas.microsoft.com/office/drawing/2014/main" id="{200868C1-F6B8-9BD6-596E-7BC6390C2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F25A84-0A73-CAB8-DC8D-26E6EC71FCD0}"/>
              </a:ext>
            </a:extLst>
          </p:cNvPr>
          <p:cNvSpPr>
            <a:spLocks noGrp="1"/>
          </p:cNvSpPr>
          <p:nvPr>
            <p:ph type="sldNum" sz="quarter" idx="12"/>
          </p:nvPr>
        </p:nvSpPr>
        <p:spPr/>
        <p:txBody>
          <a:bodyPr/>
          <a:lstStyle/>
          <a:p>
            <a:fld id="{8C6B6654-6B9F-43B2-B707-A42DCD89CE5A}" type="slidenum">
              <a:rPr lang="en-US" smtClean="0"/>
              <a:t>‹#›</a:t>
            </a:fld>
            <a:endParaRPr lang="en-US"/>
          </a:p>
        </p:txBody>
      </p:sp>
    </p:spTree>
    <p:extLst>
      <p:ext uri="{BB962C8B-B14F-4D97-AF65-F5344CB8AC3E}">
        <p14:creationId xmlns:p14="http://schemas.microsoft.com/office/powerpoint/2010/main" val="3435789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FD659-E4CD-51E2-5B3B-96AD8F7311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5848FA-D062-2E19-8806-5CFD523BA3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FD953C-F069-824C-3A94-97839D466F16}"/>
              </a:ext>
            </a:extLst>
          </p:cNvPr>
          <p:cNvSpPr>
            <a:spLocks noGrp="1"/>
          </p:cNvSpPr>
          <p:nvPr>
            <p:ph type="dt" sz="half" idx="10"/>
          </p:nvPr>
        </p:nvSpPr>
        <p:spPr/>
        <p:txBody>
          <a:bodyPr/>
          <a:lstStyle/>
          <a:p>
            <a:fld id="{A1BB49B8-A5C2-4A59-81EF-4AF7217BAB7F}" type="datetimeFigureOut">
              <a:rPr lang="en-US" smtClean="0"/>
              <a:t>4/10/2023</a:t>
            </a:fld>
            <a:endParaRPr lang="en-US"/>
          </a:p>
        </p:txBody>
      </p:sp>
      <p:sp>
        <p:nvSpPr>
          <p:cNvPr id="5" name="Footer Placeholder 4">
            <a:extLst>
              <a:ext uri="{FF2B5EF4-FFF2-40B4-BE49-F238E27FC236}">
                <a16:creationId xmlns:a16="http://schemas.microsoft.com/office/drawing/2014/main" id="{09633988-C5B3-BF61-9EDE-302C83E5C4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6A1EAA-2A5A-7C23-34A3-2B746F8C257F}"/>
              </a:ext>
            </a:extLst>
          </p:cNvPr>
          <p:cNvSpPr>
            <a:spLocks noGrp="1"/>
          </p:cNvSpPr>
          <p:nvPr>
            <p:ph type="sldNum" sz="quarter" idx="12"/>
          </p:nvPr>
        </p:nvSpPr>
        <p:spPr/>
        <p:txBody>
          <a:bodyPr/>
          <a:lstStyle/>
          <a:p>
            <a:fld id="{8C6B6654-6B9F-43B2-B707-A42DCD89CE5A}" type="slidenum">
              <a:rPr lang="en-US" smtClean="0"/>
              <a:t>‹#›</a:t>
            </a:fld>
            <a:endParaRPr lang="en-US"/>
          </a:p>
        </p:txBody>
      </p:sp>
    </p:spTree>
    <p:extLst>
      <p:ext uri="{BB962C8B-B14F-4D97-AF65-F5344CB8AC3E}">
        <p14:creationId xmlns:p14="http://schemas.microsoft.com/office/powerpoint/2010/main" val="151033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72C78-0B2C-9BA4-FFE0-058FA54CC2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034B3B-F203-7F60-AD59-45043003A6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72C9C2-38A2-7399-9AC8-84277AB1B4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0C2C51-B9F2-2E6F-C7D8-B41DBA96AA23}"/>
              </a:ext>
            </a:extLst>
          </p:cNvPr>
          <p:cNvSpPr>
            <a:spLocks noGrp="1"/>
          </p:cNvSpPr>
          <p:nvPr>
            <p:ph type="dt" sz="half" idx="10"/>
          </p:nvPr>
        </p:nvSpPr>
        <p:spPr/>
        <p:txBody>
          <a:bodyPr/>
          <a:lstStyle/>
          <a:p>
            <a:fld id="{A1BB49B8-A5C2-4A59-81EF-4AF7217BAB7F}" type="datetimeFigureOut">
              <a:rPr lang="en-US" smtClean="0"/>
              <a:t>4/10/2023</a:t>
            </a:fld>
            <a:endParaRPr lang="en-US"/>
          </a:p>
        </p:txBody>
      </p:sp>
      <p:sp>
        <p:nvSpPr>
          <p:cNvPr id="6" name="Footer Placeholder 5">
            <a:extLst>
              <a:ext uri="{FF2B5EF4-FFF2-40B4-BE49-F238E27FC236}">
                <a16:creationId xmlns:a16="http://schemas.microsoft.com/office/drawing/2014/main" id="{6654DED6-D609-CB38-3D31-F52E76102D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B813FB-0536-7AC4-43BF-BE27D621958A}"/>
              </a:ext>
            </a:extLst>
          </p:cNvPr>
          <p:cNvSpPr>
            <a:spLocks noGrp="1"/>
          </p:cNvSpPr>
          <p:nvPr>
            <p:ph type="sldNum" sz="quarter" idx="12"/>
          </p:nvPr>
        </p:nvSpPr>
        <p:spPr/>
        <p:txBody>
          <a:bodyPr/>
          <a:lstStyle/>
          <a:p>
            <a:fld id="{8C6B6654-6B9F-43B2-B707-A42DCD89CE5A}" type="slidenum">
              <a:rPr lang="en-US" smtClean="0"/>
              <a:t>‹#›</a:t>
            </a:fld>
            <a:endParaRPr lang="en-US"/>
          </a:p>
        </p:txBody>
      </p:sp>
    </p:spTree>
    <p:extLst>
      <p:ext uri="{BB962C8B-B14F-4D97-AF65-F5344CB8AC3E}">
        <p14:creationId xmlns:p14="http://schemas.microsoft.com/office/powerpoint/2010/main" val="3198331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64C23-2BD6-6E09-C35B-1F94D64632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D6736A-B841-6622-ECB9-85C814384A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3AAE9D-DB61-1FB2-9035-7EC443F6C1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5813AE-E443-8B18-FFAE-030025D352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EC7F75-4ACB-69AC-5EEC-D7DAC1821F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36EA27-4528-1382-C6E1-6F734A35C85B}"/>
              </a:ext>
            </a:extLst>
          </p:cNvPr>
          <p:cNvSpPr>
            <a:spLocks noGrp="1"/>
          </p:cNvSpPr>
          <p:nvPr>
            <p:ph type="dt" sz="half" idx="10"/>
          </p:nvPr>
        </p:nvSpPr>
        <p:spPr/>
        <p:txBody>
          <a:bodyPr/>
          <a:lstStyle/>
          <a:p>
            <a:fld id="{A1BB49B8-A5C2-4A59-81EF-4AF7217BAB7F}" type="datetimeFigureOut">
              <a:rPr lang="en-US" smtClean="0"/>
              <a:t>4/10/2023</a:t>
            </a:fld>
            <a:endParaRPr lang="en-US"/>
          </a:p>
        </p:txBody>
      </p:sp>
      <p:sp>
        <p:nvSpPr>
          <p:cNvPr id="8" name="Footer Placeholder 7">
            <a:extLst>
              <a:ext uri="{FF2B5EF4-FFF2-40B4-BE49-F238E27FC236}">
                <a16:creationId xmlns:a16="http://schemas.microsoft.com/office/drawing/2014/main" id="{6F786301-7D24-1C8A-AA26-C033F8904D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EAD07D-AFB3-06CA-55E4-5018EBA6ACB5}"/>
              </a:ext>
            </a:extLst>
          </p:cNvPr>
          <p:cNvSpPr>
            <a:spLocks noGrp="1"/>
          </p:cNvSpPr>
          <p:nvPr>
            <p:ph type="sldNum" sz="quarter" idx="12"/>
          </p:nvPr>
        </p:nvSpPr>
        <p:spPr/>
        <p:txBody>
          <a:bodyPr/>
          <a:lstStyle/>
          <a:p>
            <a:fld id="{8C6B6654-6B9F-43B2-B707-A42DCD89CE5A}" type="slidenum">
              <a:rPr lang="en-US" smtClean="0"/>
              <a:t>‹#›</a:t>
            </a:fld>
            <a:endParaRPr lang="en-US"/>
          </a:p>
        </p:txBody>
      </p:sp>
    </p:spTree>
    <p:extLst>
      <p:ext uri="{BB962C8B-B14F-4D97-AF65-F5344CB8AC3E}">
        <p14:creationId xmlns:p14="http://schemas.microsoft.com/office/powerpoint/2010/main" val="3551786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1707A-E267-9183-17A6-6B7DA21E27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D2FDB5-E7AB-362E-B7C5-66469C4A9758}"/>
              </a:ext>
            </a:extLst>
          </p:cNvPr>
          <p:cNvSpPr>
            <a:spLocks noGrp="1"/>
          </p:cNvSpPr>
          <p:nvPr>
            <p:ph type="dt" sz="half" idx="10"/>
          </p:nvPr>
        </p:nvSpPr>
        <p:spPr/>
        <p:txBody>
          <a:bodyPr/>
          <a:lstStyle/>
          <a:p>
            <a:fld id="{A1BB49B8-A5C2-4A59-81EF-4AF7217BAB7F}" type="datetimeFigureOut">
              <a:rPr lang="en-US" smtClean="0"/>
              <a:t>4/10/2023</a:t>
            </a:fld>
            <a:endParaRPr lang="en-US"/>
          </a:p>
        </p:txBody>
      </p:sp>
      <p:sp>
        <p:nvSpPr>
          <p:cNvPr id="4" name="Footer Placeholder 3">
            <a:extLst>
              <a:ext uri="{FF2B5EF4-FFF2-40B4-BE49-F238E27FC236}">
                <a16:creationId xmlns:a16="http://schemas.microsoft.com/office/drawing/2014/main" id="{880EB2FB-ADD7-80D3-FB74-FFC90756AD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0721F2-38AB-85EC-84C0-BA5DA6ECF4A6}"/>
              </a:ext>
            </a:extLst>
          </p:cNvPr>
          <p:cNvSpPr>
            <a:spLocks noGrp="1"/>
          </p:cNvSpPr>
          <p:nvPr>
            <p:ph type="sldNum" sz="quarter" idx="12"/>
          </p:nvPr>
        </p:nvSpPr>
        <p:spPr/>
        <p:txBody>
          <a:bodyPr/>
          <a:lstStyle/>
          <a:p>
            <a:fld id="{8C6B6654-6B9F-43B2-B707-A42DCD89CE5A}" type="slidenum">
              <a:rPr lang="en-US" smtClean="0"/>
              <a:t>‹#›</a:t>
            </a:fld>
            <a:endParaRPr lang="en-US"/>
          </a:p>
        </p:txBody>
      </p:sp>
    </p:spTree>
    <p:extLst>
      <p:ext uri="{BB962C8B-B14F-4D97-AF65-F5344CB8AC3E}">
        <p14:creationId xmlns:p14="http://schemas.microsoft.com/office/powerpoint/2010/main" val="1951782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04C2EB-2015-305D-E5E4-ECE0F260DCB2}"/>
              </a:ext>
            </a:extLst>
          </p:cNvPr>
          <p:cNvSpPr>
            <a:spLocks noGrp="1"/>
          </p:cNvSpPr>
          <p:nvPr>
            <p:ph type="dt" sz="half" idx="10"/>
          </p:nvPr>
        </p:nvSpPr>
        <p:spPr/>
        <p:txBody>
          <a:bodyPr/>
          <a:lstStyle/>
          <a:p>
            <a:fld id="{A1BB49B8-A5C2-4A59-81EF-4AF7217BAB7F}" type="datetimeFigureOut">
              <a:rPr lang="en-US" smtClean="0"/>
              <a:t>4/10/2023</a:t>
            </a:fld>
            <a:endParaRPr lang="en-US"/>
          </a:p>
        </p:txBody>
      </p:sp>
      <p:sp>
        <p:nvSpPr>
          <p:cNvPr id="3" name="Footer Placeholder 2">
            <a:extLst>
              <a:ext uri="{FF2B5EF4-FFF2-40B4-BE49-F238E27FC236}">
                <a16:creationId xmlns:a16="http://schemas.microsoft.com/office/drawing/2014/main" id="{5F88FAA2-3702-C9D1-C9FA-BD36CE15C9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4BE63E-3D18-121E-3B03-48D80CE824C1}"/>
              </a:ext>
            </a:extLst>
          </p:cNvPr>
          <p:cNvSpPr>
            <a:spLocks noGrp="1"/>
          </p:cNvSpPr>
          <p:nvPr>
            <p:ph type="sldNum" sz="quarter" idx="12"/>
          </p:nvPr>
        </p:nvSpPr>
        <p:spPr/>
        <p:txBody>
          <a:bodyPr/>
          <a:lstStyle/>
          <a:p>
            <a:fld id="{8C6B6654-6B9F-43B2-B707-A42DCD89CE5A}" type="slidenum">
              <a:rPr lang="en-US" smtClean="0"/>
              <a:t>‹#›</a:t>
            </a:fld>
            <a:endParaRPr lang="en-US"/>
          </a:p>
        </p:txBody>
      </p:sp>
    </p:spTree>
    <p:extLst>
      <p:ext uri="{BB962C8B-B14F-4D97-AF65-F5344CB8AC3E}">
        <p14:creationId xmlns:p14="http://schemas.microsoft.com/office/powerpoint/2010/main" val="1220203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A9B24-2071-F1C6-0D8F-DFCA40B7C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161780-0428-B1E4-F3F0-68E7CACA72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31212B-C3F9-1E1E-2BDA-9EABD65EFA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9FFB86-746B-2BD7-F294-E0DC77710414}"/>
              </a:ext>
            </a:extLst>
          </p:cNvPr>
          <p:cNvSpPr>
            <a:spLocks noGrp="1"/>
          </p:cNvSpPr>
          <p:nvPr>
            <p:ph type="dt" sz="half" idx="10"/>
          </p:nvPr>
        </p:nvSpPr>
        <p:spPr/>
        <p:txBody>
          <a:bodyPr/>
          <a:lstStyle/>
          <a:p>
            <a:fld id="{A1BB49B8-A5C2-4A59-81EF-4AF7217BAB7F}" type="datetimeFigureOut">
              <a:rPr lang="en-US" smtClean="0"/>
              <a:t>4/10/2023</a:t>
            </a:fld>
            <a:endParaRPr lang="en-US"/>
          </a:p>
        </p:txBody>
      </p:sp>
      <p:sp>
        <p:nvSpPr>
          <p:cNvPr id="6" name="Footer Placeholder 5">
            <a:extLst>
              <a:ext uri="{FF2B5EF4-FFF2-40B4-BE49-F238E27FC236}">
                <a16:creationId xmlns:a16="http://schemas.microsoft.com/office/drawing/2014/main" id="{354A9862-ED83-7898-147B-0FC574B1B0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BF76B6-D82E-C561-BC9A-0204A134E516}"/>
              </a:ext>
            </a:extLst>
          </p:cNvPr>
          <p:cNvSpPr>
            <a:spLocks noGrp="1"/>
          </p:cNvSpPr>
          <p:nvPr>
            <p:ph type="sldNum" sz="quarter" idx="12"/>
          </p:nvPr>
        </p:nvSpPr>
        <p:spPr/>
        <p:txBody>
          <a:bodyPr/>
          <a:lstStyle/>
          <a:p>
            <a:fld id="{8C6B6654-6B9F-43B2-B707-A42DCD89CE5A}" type="slidenum">
              <a:rPr lang="en-US" smtClean="0"/>
              <a:t>‹#›</a:t>
            </a:fld>
            <a:endParaRPr lang="en-US"/>
          </a:p>
        </p:txBody>
      </p:sp>
    </p:spTree>
    <p:extLst>
      <p:ext uri="{BB962C8B-B14F-4D97-AF65-F5344CB8AC3E}">
        <p14:creationId xmlns:p14="http://schemas.microsoft.com/office/powerpoint/2010/main" val="2284791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E607E-ADB8-AF4C-CA41-1891312264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D37432-8A38-6D8B-AC08-E8E3702C62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C5A1D1-3461-A57C-BADD-208A656017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91948A-442F-3FD7-0F8C-7F7B6712C1FE}"/>
              </a:ext>
            </a:extLst>
          </p:cNvPr>
          <p:cNvSpPr>
            <a:spLocks noGrp="1"/>
          </p:cNvSpPr>
          <p:nvPr>
            <p:ph type="dt" sz="half" idx="10"/>
          </p:nvPr>
        </p:nvSpPr>
        <p:spPr/>
        <p:txBody>
          <a:bodyPr/>
          <a:lstStyle/>
          <a:p>
            <a:fld id="{A1BB49B8-A5C2-4A59-81EF-4AF7217BAB7F}" type="datetimeFigureOut">
              <a:rPr lang="en-US" smtClean="0"/>
              <a:t>4/10/2023</a:t>
            </a:fld>
            <a:endParaRPr lang="en-US"/>
          </a:p>
        </p:txBody>
      </p:sp>
      <p:sp>
        <p:nvSpPr>
          <p:cNvPr id="6" name="Footer Placeholder 5">
            <a:extLst>
              <a:ext uri="{FF2B5EF4-FFF2-40B4-BE49-F238E27FC236}">
                <a16:creationId xmlns:a16="http://schemas.microsoft.com/office/drawing/2014/main" id="{9883AD7B-812B-0645-1A15-137D263167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BA3119-D665-BF7F-0847-203B122B7F5B}"/>
              </a:ext>
            </a:extLst>
          </p:cNvPr>
          <p:cNvSpPr>
            <a:spLocks noGrp="1"/>
          </p:cNvSpPr>
          <p:nvPr>
            <p:ph type="sldNum" sz="quarter" idx="12"/>
          </p:nvPr>
        </p:nvSpPr>
        <p:spPr/>
        <p:txBody>
          <a:bodyPr/>
          <a:lstStyle/>
          <a:p>
            <a:fld id="{8C6B6654-6B9F-43B2-B707-A42DCD89CE5A}" type="slidenum">
              <a:rPr lang="en-US" smtClean="0"/>
              <a:t>‹#›</a:t>
            </a:fld>
            <a:endParaRPr lang="en-US"/>
          </a:p>
        </p:txBody>
      </p:sp>
    </p:spTree>
    <p:extLst>
      <p:ext uri="{BB962C8B-B14F-4D97-AF65-F5344CB8AC3E}">
        <p14:creationId xmlns:p14="http://schemas.microsoft.com/office/powerpoint/2010/main" val="4136528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5B6FC1-477F-68EA-E746-D59D8136A2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189B7E-74D5-6417-15C9-80E17A97DF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72283A-C01B-2901-D7DC-FACD258F07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BB49B8-A5C2-4A59-81EF-4AF7217BAB7F}" type="datetimeFigureOut">
              <a:rPr lang="en-US" smtClean="0"/>
              <a:t>4/10/2023</a:t>
            </a:fld>
            <a:endParaRPr lang="en-US"/>
          </a:p>
        </p:txBody>
      </p:sp>
      <p:sp>
        <p:nvSpPr>
          <p:cNvPr id="5" name="Footer Placeholder 4">
            <a:extLst>
              <a:ext uri="{FF2B5EF4-FFF2-40B4-BE49-F238E27FC236}">
                <a16:creationId xmlns:a16="http://schemas.microsoft.com/office/drawing/2014/main" id="{77685C99-9345-4716-9031-6716937A7E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3D7A4C-E608-28D4-A297-10D941289E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B6654-6B9F-43B2-B707-A42DCD89CE5A}" type="slidenum">
              <a:rPr lang="en-US" smtClean="0"/>
              <a:t>‹#›</a:t>
            </a:fld>
            <a:endParaRPr lang="en-US"/>
          </a:p>
        </p:txBody>
      </p:sp>
    </p:spTree>
    <p:extLst>
      <p:ext uri="{BB962C8B-B14F-4D97-AF65-F5344CB8AC3E}">
        <p14:creationId xmlns:p14="http://schemas.microsoft.com/office/powerpoint/2010/main" val="789128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EA8B60-3909-C20D-B0F1-3467F86A1DD3}"/>
              </a:ext>
            </a:extLst>
          </p:cNvPr>
          <p:cNvSpPr>
            <a:spLocks noGrp="1"/>
          </p:cNvSpPr>
          <p:nvPr>
            <p:ph type="ctrTitle"/>
          </p:nvPr>
        </p:nvSpPr>
        <p:spPr>
          <a:xfrm>
            <a:off x="890338" y="640080"/>
            <a:ext cx="3734014" cy="3566160"/>
          </a:xfrm>
        </p:spPr>
        <p:txBody>
          <a:bodyPr anchor="b">
            <a:normAutofit/>
          </a:bodyPr>
          <a:lstStyle/>
          <a:p>
            <a:pPr algn="l"/>
            <a:r>
              <a:rPr lang="en-US" sz="5400" b="1" dirty="0"/>
              <a:t>Baroque Chess</a:t>
            </a:r>
          </a:p>
        </p:txBody>
      </p:sp>
      <p:sp>
        <p:nvSpPr>
          <p:cNvPr id="3" name="Subtitle 2">
            <a:extLst>
              <a:ext uri="{FF2B5EF4-FFF2-40B4-BE49-F238E27FC236}">
                <a16:creationId xmlns:a16="http://schemas.microsoft.com/office/drawing/2014/main" id="{EECA9373-9812-FEAE-DFAC-EFCFBCAFFDCF}"/>
              </a:ext>
            </a:extLst>
          </p:cNvPr>
          <p:cNvSpPr>
            <a:spLocks noGrp="1"/>
          </p:cNvSpPr>
          <p:nvPr>
            <p:ph type="subTitle" idx="1"/>
          </p:nvPr>
        </p:nvSpPr>
        <p:spPr>
          <a:xfrm>
            <a:off x="890338" y="4636008"/>
            <a:ext cx="4219544" cy="1572768"/>
          </a:xfrm>
        </p:spPr>
        <p:txBody>
          <a:bodyPr>
            <a:normAutofit fontScale="85000" lnSpcReduction="20000"/>
          </a:bodyPr>
          <a:lstStyle/>
          <a:p>
            <a:pPr algn="l"/>
            <a:r>
              <a:rPr lang="en-US" dirty="0"/>
              <a:t>The "Paul G. Allen School Rules" for Baroque Chess</a:t>
            </a:r>
          </a:p>
          <a:p>
            <a:pPr algn="l"/>
            <a:r>
              <a:rPr lang="en-US" dirty="0"/>
              <a:t>Khushi Khandelwal,</a:t>
            </a:r>
          </a:p>
          <a:p>
            <a:pPr algn="l"/>
            <a:r>
              <a:rPr lang="en-US" dirty="0"/>
              <a:t>CSE 473  teaching staff member,</a:t>
            </a:r>
          </a:p>
          <a:p>
            <a:pPr algn="l"/>
            <a:r>
              <a:rPr lang="en-US" dirty="0"/>
              <a:t>April, 2023.</a:t>
            </a:r>
          </a:p>
        </p:txBody>
      </p:sp>
      <p:sp>
        <p:nvSpPr>
          <p:cNvPr id="35"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ees game">
            <a:extLst>
              <a:ext uri="{FF2B5EF4-FFF2-40B4-BE49-F238E27FC236}">
                <a16:creationId xmlns:a16="http://schemas.microsoft.com/office/drawing/2014/main" id="{558EFE4C-C3F9-F2F2-06FC-3DFE63F42224}"/>
              </a:ext>
            </a:extLst>
          </p:cNvPr>
          <p:cNvPicPr>
            <a:picLocks noChangeAspect="1"/>
          </p:cNvPicPr>
          <p:nvPr/>
        </p:nvPicPr>
        <p:blipFill rotWithShape="1">
          <a:blip r:embed="rId2"/>
          <a:srcRect l="15239" r="17808"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3265148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ees game">
            <a:extLst>
              <a:ext uri="{FF2B5EF4-FFF2-40B4-BE49-F238E27FC236}">
                <a16:creationId xmlns:a16="http://schemas.microsoft.com/office/drawing/2014/main" id="{558EFE4C-C3F9-F2F2-06FC-3DFE63F42224}"/>
              </a:ext>
            </a:extLst>
          </p:cNvPr>
          <p:cNvPicPr>
            <a:picLocks noChangeAspect="1"/>
          </p:cNvPicPr>
          <p:nvPr/>
        </p:nvPicPr>
        <p:blipFill rotWithShape="1">
          <a:blip r:embed="rId2"/>
          <a:srcRect t="15730"/>
          <a:stretch/>
        </p:blipFill>
        <p:spPr>
          <a:xfrm>
            <a:off x="23" y="-22"/>
            <a:ext cx="12191977" cy="6858022"/>
          </a:xfrm>
          <a:prstGeom prst="rect">
            <a:avLst/>
          </a:prstGeom>
        </p:spPr>
      </p:pic>
      <p:sp>
        <p:nvSpPr>
          <p:cNvPr id="26" name="Rectangle 25">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EA8B60-3909-C20D-B0F1-3467F86A1DD3}"/>
              </a:ext>
            </a:extLst>
          </p:cNvPr>
          <p:cNvSpPr>
            <a:spLocks noGrp="1"/>
          </p:cNvSpPr>
          <p:nvPr>
            <p:ph type="ctrTitle"/>
          </p:nvPr>
        </p:nvSpPr>
        <p:spPr>
          <a:xfrm>
            <a:off x="643466" y="643467"/>
            <a:ext cx="5452529" cy="3569242"/>
          </a:xfrm>
        </p:spPr>
        <p:txBody>
          <a:bodyPr anchor="t">
            <a:normAutofit/>
          </a:bodyPr>
          <a:lstStyle/>
          <a:p>
            <a:pPr algn="l"/>
            <a:r>
              <a:rPr lang="en-US" b="1" dirty="0">
                <a:solidFill>
                  <a:srgbClr val="FFFFFF"/>
                </a:solidFill>
              </a:rPr>
              <a:t>Thank you.</a:t>
            </a:r>
          </a:p>
        </p:txBody>
      </p:sp>
      <p:sp>
        <p:nvSpPr>
          <p:cNvPr id="28" name="Rectangle 27">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2909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269EFB-80E5-1976-DC45-1EA26DFF2108}"/>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a:t>Introduction</a:t>
            </a:r>
          </a:p>
        </p:txBody>
      </p:sp>
      <p:sp>
        <p:nvSpPr>
          <p:cNvPr id="14"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099C14-140B-DCA0-4CA5-5BAF81664F53}"/>
              </a:ext>
            </a:extLst>
          </p:cNvPr>
          <p:cNvSpPr txBox="1"/>
          <p:nvPr/>
        </p:nvSpPr>
        <p:spPr>
          <a:xfrm>
            <a:off x="572493" y="2322576"/>
            <a:ext cx="6530935" cy="3867912"/>
          </a:xfrm>
          <a:prstGeom prst="rect">
            <a:avLst/>
          </a:prstGeom>
        </p:spPr>
        <p:txBody>
          <a:bodyPr vert="horz" lIns="91440" tIns="45720" rIns="91440" bIns="45720" rtlCol="0" anchor="t">
            <a:normAutofit/>
          </a:bodyPr>
          <a:lstStyle/>
          <a:p>
            <a:pPr marL="285750" indent="-228600">
              <a:spcAft>
                <a:spcPts val="600"/>
              </a:spcAft>
              <a:buFont typeface="Arial" panose="020B0604020202020204" pitchFamily="34" charset="0"/>
              <a:buChar char="•"/>
            </a:pPr>
            <a:r>
              <a:rPr lang="en-US" sz="2400" dirty="0"/>
              <a:t>Baroque Chess is played on a standard 8 X 8 Chessboard.</a:t>
            </a:r>
          </a:p>
          <a:p>
            <a:pPr marL="285750" indent="-228600">
              <a:spcAft>
                <a:spcPts val="600"/>
              </a:spcAft>
              <a:buFont typeface="Arial" panose="020B0604020202020204" pitchFamily="34" charset="0"/>
              <a:buChar char="•"/>
            </a:pPr>
            <a:r>
              <a:rPr lang="en-US" sz="2400" dirty="0"/>
              <a:t>It is played by two players, one having white pieces and the other having black pieces.</a:t>
            </a:r>
          </a:p>
          <a:p>
            <a:pPr marL="285750" indent="-228600">
              <a:spcAft>
                <a:spcPts val="600"/>
              </a:spcAft>
              <a:buFont typeface="Arial" panose="020B0604020202020204" pitchFamily="34" charset="0"/>
              <a:buChar char="•"/>
            </a:pPr>
            <a:r>
              <a:rPr lang="en-US" sz="2400" dirty="0"/>
              <a:t>White plays the first move and then Black and so on.</a:t>
            </a:r>
          </a:p>
          <a:p>
            <a:pPr marL="285750" indent="-228600">
              <a:spcAft>
                <a:spcPts val="600"/>
              </a:spcAft>
              <a:buFont typeface="Arial" panose="020B0604020202020204" pitchFamily="34" charset="0"/>
              <a:buChar char="•"/>
            </a:pPr>
            <a:r>
              <a:rPr lang="en-US" sz="2400" dirty="0"/>
              <a:t>The objective of the game is to capture the opposing King.</a:t>
            </a:r>
          </a:p>
          <a:p>
            <a:pPr indent="-228600">
              <a:lnSpc>
                <a:spcPct val="90000"/>
              </a:lnSpc>
              <a:spcAft>
                <a:spcPts val="600"/>
              </a:spcAft>
              <a:buFont typeface="Arial" panose="020B0604020202020204" pitchFamily="34" charset="0"/>
              <a:buChar char="•"/>
            </a:pPr>
            <a:endParaRPr lang="en-US" sz="2400" dirty="0"/>
          </a:p>
        </p:txBody>
      </p:sp>
      <p:pic>
        <p:nvPicPr>
          <p:cNvPr id="7" name="Picture 6" descr="A picture containing text&#10;&#10;Description automatically generated">
            <a:extLst>
              <a:ext uri="{FF2B5EF4-FFF2-40B4-BE49-F238E27FC236}">
                <a16:creationId xmlns:a16="http://schemas.microsoft.com/office/drawing/2014/main" id="{D3013742-2A0B-0E2D-81FB-77803CD632EF}"/>
              </a:ext>
            </a:extLst>
          </p:cNvPr>
          <p:cNvPicPr>
            <a:picLocks noChangeAspect="1"/>
          </p:cNvPicPr>
          <p:nvPr/>
        </p:nvPicPr>
        <p:blipFill rotWithShape="1">
          <a:blip r:embed="rId2">
            <a:extLst>
              <a:ext uri="{28A0092B-C50C-407E-A947-70E740481C1C}">
                <a14:useLocalDpi xmlns:a14="http://schemas.microsoft.com/office/drawing/2010/main" val="0"/>
              </a:ext>
            </a:extLst>
          </a:blip>
          <a:srcRect l="1398" r="2016" b="2"/>
          <a:stretch/>
        </p:blipFill>
        <p:spPr>
          <a:xfrm>
            <a:off x="7675658" y="2093976"/>
            <a:ext cx="3941064" cy="4096512"/>
          </a:xfrm>
          <a:prstGeom prst="rect">
            <a:avLst/>
          </a:prstGeom>
        </p:spPr>
      </p:pic>
    </p:spTree>
    <p:extLst>
      <p:ext uri="{BB962C8B-B14F-4D97-AF65-F5344CB8AC3E}">
        <p14:creationId xmlns:p14="http://schemas.microsoft.com/office/powerpoint/2010/main" val="3255184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269EFB-80E5-1976-DC45-1EA26DFF2108}"/>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dirty="0"/>
              <a:t>KING (King)</a:t>
            </a:r>
          </a:p>
        </p:txBody>
      </p:sp>
      <p:sp>
        <p:nvSpPr>
          <p:cNvPr id="14"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099C14-140B-DCA0-4CA5-5BAF81664F53}"/>
              </a:ext>
            </a:extLst>
          </p:cNvPr>
          <p:cNvSpPr txBox="1"/>
          <p:nvPr/>
        </p:nvSpPr>
        <p:spPr>
          <a:xfrm>
            <a:off x="572493" y="2071316"/>
            <a:ext cx="6713552" cy="4119172"/>
          </a:xfrm>
          <a:prstGeom prst="rect">
            <a:avLst/>
          </a:prstGeom>
        </p:spPr>
        <p:txBody>
          <a:bodyPr vert="horz" lIns="91440" tIns="45720" rIns="91440" bIns="45720" rtlCol="0" anchor="t">
            <a:normAutofit/>
          </a:bodyPr>
          <a:lstStyle/>
          <a:p>
            <a:pPr marL="57150">
              <a:lnSpc>
                <a:spcPct val="90000"/>
              </a:lnSpc>
              <a:spcAft>
                <a:spcPts val="600"/>
              </a:spcAft>
            </a:pPr>
            <a:r>
              <a:rPr lang="en-US" sz="2200" b="1" dirty="0"/>
              <a:t>RULES FOR MOVEMENT</a:t>
            </a:r>
          </a:p>
          <a:p>
            <a:pPr marL="285750" indent="-228600">
              <a:lnSpc>
                <a:spcPct val="90000"/>
              </a:lnSpc>
              <a:spcAft>
                <a:spcPts val="600"/>
              </a:spcAft>
              <a:buFont typeface="Arial" panose="020B0604020202020204" pitchFamily="34" charset="0"/>
              <a:buChar char="•"/>
            </a:pPr>
            <a:r>
              <a:rPr lang="en-US" sz="2200" dirty="0"/>
              <a:t>The King moves like a standard chess King, one square at a time in any direction.</a:t>
            </a:r>
          </a:p>
          <a:p>
            <a:pPr marL="285750" indent="-228600">
              <a:lnSpc>
                <a:spcPct val="90000"/>
              </a:lnSpc>
              <a:spcAft>
                <a:spcPts val="600"/>
              </a:spcAft>
              <a:buFont typeface="Arial" panose="020B0604020202020204" pitchFamily="34" charset="0"/>
              <a:buChar char="•"/>
            </a:pPr>
            <a:r>
              <a:rPr lang="en-US" sz="2200" dirty="0"/>
              <a:t>Two Kings can be adjacent to each other (under some situations), unlike in standard chess.</a:t>
            </a:r>
          </a:p>
          <a:p>
            <a:pPr>
              <a:lnSpc>
                <a:spcPct val="90000"/>
              </a:lnSpc>
              <a:spcAft>
                <a:spcPts val="600"/>
              </a:spcAft>
            </a:pPr>
            <a:endParaRPr lang="en-US" sz="2200" dirty="0"/>
          </a:p>
          <a:p>
            <a:pPr>
              <a:lnSpc>
                <a:spcPct val="90000"/>
              </a:lnSpc>
              <a:spcAft>
                <a:spcPts val="600"/>
              </a:spcAft>
            </a:pPr>
            <a:r>
              <a:rPr lang="en-US" sz="2200" b="1" dirty="0"/>
              <a:t>RULES FOR CAPTURE</a:t>
            </a:r>
          </a:p>
          <a:p>
            <a:pPr indent="-228600">
              <a:lnSpc>
                <a:spcPct val="110000"/>
              </a:lnSpc>
              <a:spcAft>
                <a:spcPts val="600"/>
              </a:spcAft>
              <a:buFont typeface="Arial" panose="020B0604020202020204" pitchFamily="34" charset="0"/>
              <a:buChar char="•"/>
            </a:pPr>
            <a:r>
              <a:rPr lang="en-US" sz="2200" dirty="0"/>
              <a:t>The King captures like a standard chess King unless it is adjacent to the opponent's Freezer.</a:t>
            </a:r>
          </a:p>
        </p:txBody>
      </p:sp>
      <p:pic>
        <p:nvPicPr>
          <p:cNvPr id="3074" name="Picture 2">
            <a:extLst>
              <a:ext uri="{FF2B5EF4-FFF2-40B4-BE49-F238E27FC236}">
                <a16:creationId xmlns:a16="http://schemas.microsoft.com/office/drawing/2014/main" id="{F83B9F39-EA74-91AC-3F20-7696C25DA5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4849" y="1884476"/>
            <a:ext cx="4492852" cy="449285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a:extLst>
              <a:ext uri="{FF2B5EF4-FFF2-40B4-BE49-F238E27FC236}">
                <a16:creationId xmlns:a16="http://schemas.microsoft.com/office/drawing/2014/main" id="{DC629F9E-0DF2-8BFD-C64B-3F6A1A4CBA4B}"/>
              </a:ext>
            </a:extLst>
          </p:cNvPr>
          <p:cNvCxnSpPr>
            <a:cxnSpLocks/>
          </p:cNvCxnSpPr>
          <p:nvPr/>
        </p:nvCxnSpPr>
        <p:spPr>
          <a:xfrm flipV="1">
            <a:off x="10295462" y="3850291"/>
            <a:ext cx="0" cy="359425"/>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E6EF1E8-A353-2D67-0EEB-00B6A4F99139}"/>
              </a:ext>
            </a:extLst>
          </p:cNvPr>
          <p:cNvCxnSpPr>
            <a:cxnSpLocks/>
          </p:cNvCxnSpPr>
          <p:nvPr/>
        </p:nvCxnSpPr>
        <p:spPr>
          <a:xfrm flipH="1">
            <a:off x="9740900" y="4365812"/>
            <a:ext cx="477982"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3DE753A-3327-643F-B7CC-CD4FE1CD1E2F}"/>
              </a:ext>
            </a:extLst>
          </p:cNvPr>
          <p:cNvCxnSpPr>
            <a:cxnSpLocks/>
          </p:cNvCxnSpPr>
          <p:nvPr/>
        </p:nvCxnSpPr>
        <p:spPr>
          <a:xfrm>
            <a:off x="10408805" y="4348256"/>
            <a:ext cx="419215" cy="17556"/>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162E2B7-22D0-4CF9-5E0D-D21332D705E7}"/>
              </a:ext>
            </a:extLst>
          </p:cNvPr>
          <p:cNvPicPr>
            <a:picLocks noChangeAspect="1"/>
          </p:cNvPicPr>
          <p:nvPr/>
        </p:nvPicPr>
        <p:blipFill>
          <a:blip r:embed="rId3"/>
          <a:stretch>
            <a:fillRect/>
          </a:stretch>
        </p:blipFill>
        <p:spPr>
          <a:xfrm>
            <a:off x="10089553" y="4139866"/>
            <a:ext cx="411818" cy="416780"/>
          </a:xfrm>
          <a:prstGeom prst="rect">
            <a:avLst/>
          </a:prstGeom>
        </p:spPr>
      </p:pic>
      <p:cxnSp>
        <p:nvCxnSpPr>
          <p:cNvPr id="17" name="Straight Arrow Connector 16">
            <a:extLst>
              <a:ext uri="{FF2B5EF4-FFF2-40B4-BE49-F238E27FC236}">
                <a16:creationId xmlns:a16="http://schemas.microsoft.com/office/drawing/2014/main" id="{0B6B6961-749C-F26C-F464-EB4C951BA288}"/>
              </a:ext>
            </a:extLst>
          </p:cNvPr>
          <p:cNvCxnSpPr>
            <a:cxnSpLocks/>
          </p:cNvCxnSpPr>
          <p:nvPr/>
        </p:nvCxnSpPr>
        <p:spPr>
          <a:xfrm>
            <a:off x="10295462" y="4556646"/>
            <a:ext cx="0" cy="313804"/>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89294D2-5D9D-209D-41A5-6434FC31170D}"/>
              </a:ext>
            </a:extLst>
          </p:cNvPr>
          <p:cNvCxnSpPr>
            <a:cxnSpLocks/>
          </p:cNvCxnSpPr>
          <p:nvPr/>
        </p:nvCxnSpPr>
        <p:spPr>
          <a:xfrm flipV="1">
            <a:off x="10502762" y="3898642"/>
            <a:ext cx="194825" cy="28061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F4C8722-8E83-A0A6-4A0F-E4742B093728}"/>
              </a:ext>
            </a:extLst>
          </p:cNvPr>
          <p:cNvCxnSpPr/>
          <p:nvPr/>
        </p:nvCxnSpPr>
        <p:spPr>
          <a:xfrm flipH="1">
            <a:off x="9896934" y="4532901"/>
            <a:ext cx="205909" cy="235267"/>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1591648-ACA0-7452-47D0-3486031FD45E}"/>
              </a:ext>
            </a:extLst>
          </p:cNvPr>
          <p:cNvCxnSpPr/>
          <p:nvPr/>
        </p:nvCxnSpPr>
        <p:spPr>
          <a:xfrm>
            <a:off x="10488081" y="4534429"/>
            <a:ext cx="237069" cy="233739"/>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B4986CA-A3DE-550E-A0AA-72B2D6A5F598}"/>
              </a:ext>
            </a:extLst>
          </p:cNvPr>
          <p:cNvCxnSpPr/>
          <p:nvPr/>
        </p:nvCxnSpPr>
        <p:spPr>
          <a:xfrm flipH="1" flipV="1">
            <a:off x="9874709" y="3955222"/>
            <a:ext cx="228134" cy="206824"/>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8305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269EFB-80E5-1976-DC45-1EA26DFF2108}"/>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dirty="0"/>
              <a:t>PINCER (Pawn)</a:t>
            </a:r>
          </a:p>
        </p:txBody>
      </p:sp>
      <p:sp>
        <p:nvSpPr>
          <p:cNvPr id="14"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099C14-140B-DCA0-4CA5-5BAF81664F53}"/>
              </a:ext>
            </a:extLst>
          </p:cNvPr>
          <p:cNvSpPr txBox="1"/>
          <p:nvPr/>
        </p:nvSpPr>
        <p:spPr>
          <a:xfrm>
            <a:off x="572493" y="2071316"/>
            <a:ext cx="6713552" cy="4119172"/>
          </a:xfrm>
          <a:prstGeom prst="rect">
            <a:avLst/>
          </a:prstGeom>
        </p:spPr>
        <p:txBody>
          <a:bodyPr vert="horz" lIns="91440" tIns="45720" rIns="91440" bIns="45720" rtlCol="0" anchor="t">
            <a:normAutofit fontScale="92500" lnSpcReduction="20000"/>
          </a:bodyPr>
          <a:lstStyle/>
          <a:p>
            <a:pPr marL="57150">
              <a:lnSpc>
                <a:spcPct val="90000"/>
              </a:lnSpc>
              <a:spcAft>
                <a:spcPts val="600"/>
              </a:spcAft>
            </a:pPr>
            <a:r>
              <a:rPr lang="en-US" sz="2200" b="1" dirty="0"/>
              <a:t>RULES FOR MOVEMENT</a:t>
            </a:r>
          </a:p>
          <a:p>
            <a:pPr marL="285750" indent="-228600">
              <a:lnSpc>
                <a:spcPct val="90000"/>
              </a:lnSpc>
              <a:spcAft>
                <a:spcPts val="600"/>
              </a:spcAft>
              <a:buFont typeface="Arial" panose="020B0604020202020204" pitchFamily="34" charset="0"/>
              <a:buChar char="•"/>
            </a:pPr>
            <a:r>
              <a:rPr lang="en-US" sz="2200" dirty="0"/>
              <a:t>A Pincer moves like a Rook in standard chess.</a:t>
            </a:r>
          </a:p>
          <a:p>
            <a:pPr marL="285750" indent="-228600">
              <a:lnSpc>
                <a:spcPct val="90000"/>
              </a:lnSpc>
              <a:spcAft>
                <a:spcPts val="600"/>
              </a:spcAft>
              <a:buFont typeface="Arial" panose="020B0604020202020204" pitchFamily="34" charset="0"/>
              <a:buChar char="•"/>
            </a:pPr>
            <a:r>
              <a:rPr lang="en-US" sz="2200" dirty="0"/>
              <a:t>It can move any number of squares vertically or horizontally and cannot jump over any piece.</a:t>
            </a:r>
          </a:p>
          <a:p>
            <a:pPr>
              <a:lnSpc>
                <a:spcPct val="90000"/>
              </a:lnSpc>
              <a:spcAft>
                <a:spcPts val="600"/>
              </a:spcAft>
            </a:pPr>
            <a:endParaRPr lang="en-US" sz="2200" dirty="0"/>
          </a:p>
          <a:p>
            <a:pPr>
              <a:lnSpc>
                <a:spcPct val="90000"/>
              </a:lnSpc>
              <a:spcAft>
                <a:spcPts val="600"/>
              </a:spcAft>
            </a:pPr>
            <a:r>
              <a:rPr lang="en-US" sz="2200" b="1" dirty="0"/>
              <a:t>RULES FOR CAPTURE</a:t>
            </a:r>
          </a:p>
          <a:p>
            <a:pPr indent="-228600">
              <a:lnSpc>
                <a:spcPct val="110000"/>
              </a:lnSpc>
              <a:spcAft>
                <a:spcPts val="600"/>
              </a:spcAft>
              <a:buFont typeface="Arial" panose="020B0604020202020204" pitchFamily="34" charset="0"/>
              <a:buChar char="•"/>
            </a:pPr>
            <a:r>
              <a:rPr lang="en-US" sz="2200" dirty="0"/>
              <a:t>A Pincer captures an opposing piece horizontally or vertically between the arrival square and a friendly (same color) piece. The opponent's piece must be sandwiched between the pincer and the same color piece. There must be no gap. </a:t>
            </a:r>
          </a:p>
          <a:p>
            <a:pPr indent="-228600">
              <a:lnSpc>
                <a:spcPct val="110000"/>
              </a:lnSpc>
              <a:spcAft>
                <a:spcPts val="600"/>
              </a:spcAft>
              <a:buFont typeface="Arial" panose="020B0604020202020204" pitchFamily="34" charset="0"/>
              <a:buChar char="•"/>
            </a:pPr>
            <a:r>
              <a:rPr lang="en-US" sz="2200" dirty="0"/>
              <a:t>It is sometimes possible for a Pincer to capture up to 3 enemy pieces in one move.</a:t>
            </a:r>
          </a:p>
          <a:p>
            <a:pPr indent="-228600">
              <a:lnSpc>
                <a:spcPct val="90000"/>
              </a:lnSpc>
              <a:spcAft>
                <a:spcPts val="600"/>
              </a:spcAft>
              <a:buFont typeface="Arial" panose="020B0604020202020204" pitchFamily="34" charset="0"/>
              <a:buChar char="•"/>
            </a:pPr>
            <a:r>
              <a:rPr lang="en-US" sz="2200" dirty="0"/>
              <a:t>A Pincer cannot capture diagonally.</a:t>
            </a:r>
          </a:p>
        </p:txBody>
      </p:sp>
      <p:pic>
        <p:nvPicPr>
          <p:cNvPr id="3074" name="Picture 2">
            <a:extLst>
              <a:ext uri="{FF2B5EF4-FFF2-40B4-BE49-F238E27FC236}">
                <a16:creationId xmlns:a16="http://schemas.microsoft.com/office/drawing/2014/main" id="{F83B9F39-EA74-91AC-3F20-7696C25DA5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4849" y="1884476"/>
            <a:ext cx="4492852" cy="449285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35091A9C-5E33-7D41-5CE6-E72132BF96A1}"/>
              </a:ext>
            </a:extLst>
          </p:cNvPr>
          <p:cNvPicPr>
            <a:picLocks noChangeAspect="1"/>
          </p:cNvPicPr>
          <p:nvPr/>
        </p:nvPicPr>
        <p:blipFill>
          <a:blip r:embed="rId3"/>
          <a:stretch>
            <a:fillRect/>
          </a:stretch>
        </p:blipFill>
        <p:spPr>
          <a:xfrm>
            <a:off x="9192044" y="5037837"/>
            <a:ext cx="428021" cy="434709"/>
          </a:xfrm>
          <a:prstGeom prst="rect">
            <a:avLst/>
          </a:prstGeom>
        </p:spPr>
      </p:pic>
      <p:cxnSp>
        <p:nvCxnSpPr>
          <p:cNvPr id="8" name="Straight Arrow Connector 7">
            <a:extLst>
              <a:ext uri="{FF2B5EF4-FFF2-40B4-BE49-F238E27FC236}">
                <a16:creationId xmlns:a16="http://schemas.microsoft.com/office/drawing/2014/main" id="{DC629F9E-0DF2-8BFD-C64B-3F6A1A4CBA4B}"/>
              </a:ext>
            </a:extLst>
          </p:cNvPr>
          <p:cNvCxnSpPr>
            <a:cxnSpLocks/>
          </p:cNvCxnSpPr>
          <p:nvPr/>
        </p:nvCxnSpPr>
        <p:spPr>
          <a:xfrm flipV="1">
            <a:off x="9406054" y="3272775"/>
            <a:ext cx="0" cy="1716254"/>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FF639485-CAEF-3789-7FD7-6626D5A3AD89}"/>
              </a:ext>
            </a:extLst>
          </p:cNvPr>
          <p:cNvPicPr>
            <a:picLocks noChangeAspect="1"/>
          </p:cNvPicPr>
          <p:nvPr/>
        </p:nvPicPr>
        <p:blipFill>
          <a:blip r:embed="rId3"/>
          <a:stretch>
            <a:fillRect/>
          </a:stretch>
        </p:blipFill>
        <p:spPr>
          <a:xfrm>
            <a:off x="10092589" y="4130902"/>
            <a:ext cx="428021" cy="434709"/>
          </a:xfrm>
          <a:prstGeom prst="rect">
            <a:avLst/>
          </a:prstGeom>
        </p:spPr>
      </p:pic>
      <p:cxnSp>
        <p:nvCxnSpPr>
          <p:cNvPr id="13" name="Straight Arrow Connector 12">
            <a:extLst>
              <a:ext uri="{FF2B5EF4-FFF2-40B4-BE49-F238E27FC236}">
                <a16:creationId xmlns:a16="http://schemas.microsoft.com/office/drawing/2014/main" id="{FE6EF1E8-A353-2D67-0EEB-00B6A4F99139}"/>
              </a:ext>
            </a:extLst>
          </p:cNvPr>
          <p:cNvCxnSpPr/>
          <p:nvPr/>
        </p:nvCxnSpPr>
        <p:spPr>
          <a:xfrm flipH="1">
            <a:off x="7959436" y="4348256"/>
            <a:ext cx="1967346"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3DE753A-3327-643F-B7CC-CD4FE1CD1E2F}"/>
              </a:ext>
            </a:extLst>
          </p:cNvPr>
          <p:cNvCxnSpPr/>
          <p:nvPr/>
        </p:nvCxnSpPr>
        <p:spPr>
          <a:xfrm>
            <a:off x="10681855" y="4348256"/>
            <a:ext cx="581890"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3165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269EFB-80E5-1976-DC45-1EA26DFF2108}"/>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dirty="0"/>
              <a:t>WITHDRAWER (Queen)</a:t>
            </a:r>
          </a:p>
        </p:txBody>
      </p:sp>
      <p:sp>
        <p:nvSpPr>
          <p:cNvPr id="14"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099C14-140B-DCA0-4CA5-5BAF81664F53}"/>
              </a:ext>
            </a:extLst>
          </p:cNvPr>
          <p:cNvSpPr txBox="1"/>
          <p:nvPr/>
        </p:nvSpPr>
        <p:spPr>
          <a:xfrm>
            <a:off x="572493" y="2071316"/>
            <a:ext cx="6713552" cy="4119172"/>
          </a:xfrm>
          <a:prstGeom prst="rect">
            <a:avLst/>
          </a:prstGeom>
        </p:spPr>
        <p:txBody>
          <a:bodyPr vert="horz" lIns="91440" tIns="45720" rIns="91440" bIns="45720" rtlCol="0" anchor="t">
            <a:normAutofit/>
          </a:bodyPr>
          <a:lstStyle/>
          <a:p>
            <a:pPr marL="57150">
              <a:lnSpc>
                <a:spcPct val="90000"/>
              </a:lnSpc>
              <a:spcAft>
                <a:spcPts val="600"/>
              </a:spcAft>
            </a:pPr>
            <a:r>
              <a:rPr lang="en-US" sz="2200" b="1" dirty="0"/>
              <a:t>RULES FOR MOVEMENT</a:t>
            </a:r>
          </a:p>
          <a:p>
            <a:pPr marL="285750" indent="-228600">
              <a:lnSpc>
                <a:spcPct val="90000"/>
              </a:lnSpc>
              <a:spcAft>
                <a:spcPts val="600"/>
              </a:spcAft>
              <a:buFont typeface="Arial" panose="020B0604020202020204" pitchFamily="34" charset="0"/>
              <a:buChar char="•"/>
            </a:pPr>
            <a:r>
              <a:rPr lang="en-US" sz="2200" dirty="0"/>
              <a:t>The Withdrawer moves like a standard chess Queen, in any direction when the squares are empty.</a:t>
            </a:r>
          </a:p>
          <a:p>
            <a:pPr marL="285750" indent="-228600">
              <a:lnSpc>
                <a:spcPct val="90000"/>
              </a:lnSpc>
              <a:spcAft>
                <a:spcPts val="600"/>
              </a:spcAft>
              <a:buFont typeface="Arial" panose="020B0604020202020204" pitchFamily="34" charset="0"/>
              <a:buChar char="•"/>
            </a:pPr>
            <a:r>
              <a:rPr lang="en-US" sz="2200" dirty="0"/>
              <a:t>It cannot jump over its own or the opponent's pieces.</a:t>
            </a:r>
          </a:p>
          <a:p>
            <a:pPr marL="57150">
              <a:lnSpc>
                <a:spcPct val="90000"/>
              </a:lnSpc>
              <a:spcAft>
                <a:spcPts val="600"/>
              </a:spcAft>
            </a:pPr>
            <a:endParaRPr lang="en-US" sz="2200" dirty="0"/>
          </a:p>
          <a:p>
            <a:pPr>
              <a:lnSpc>
                <a:spcPct val="90000"/>
              </a:lnSpc>
              <a:spcAft>
                <a:spcPts val="600"/>
              </a:spcAft>
            </a:pPr>
            <a:r>
              <a:rPr lang="en-US" sz="2200" b="1" dirty="0"/>
              <a:t>RULES FOR CAPTURE</a:t>
            </a:r>
          </a:p>
          <a:p>
            <a:pPr indent="-228600">
              <a:lnSpc>
                <a:spcPct val="110000"/>
              </a:lnSpc>
              <a:spcAft>
                <a:spcPts val="600"/>
              </a:spcAft>
              <a:buFont typeface="Arial" panose="020B0604020202020204" pitchFamily="34" charset="0"/>
              <a:buChar char="•"/>
            </a:pPr>
            <a:r>
              <a:rPr lang="en-US" sz="2200" dirty="0"/>
              <a:t>The Withdrawer captures by moving away from the opponent’s adjacent piece in the opposite direction.</a:t>
            </a:r>
          </a:p>
        </p:txBody>
      </p:sp>
      <p:pic>
        <p:nvPicPr>
          <p:cNvPr id="3074" name="Picture 2">
            <a:extLst>
              <a:ext uri="{FF2B5EF4-FFF2-40B4-BE49-F238E27FC236}">
                <a16:creationId xmlns:a16="http://schemas.microsoft.com/office/drawing/2014/main" id="{F83B9F39-EA74-91AC-3F20-7696C25DA5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4849" y="1884476"/>
            <a:ext cx="4492852" cy="449285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a:extLst>
              <a:ext uri="{FF2B5EF4-FFF2-40B4-BE49-F238E27FC236}">
                <a16:creationId xmlns:a16="http://schemas.microsoft.com/office/drawing/2014/main" id="{DC629F9E-0DF2-8BFD-C64B-3F6A1A4CBA4B}"/>
              </a:ext>
            </a:extLst>
          </p:cNvPr>
          <p:cNvCxnSpPr>
            <a:cxnSpLocks/>
          </p:cNvCxnSpPr>
          <p:nvPr/>
        </p:nvCxnSpPr>
        <p:spPr>
          <a:xfrm flipV="1">
            <a:off x="9847532" y="2579688"/>
            <a:ext cx="0" cy="1599565"/>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E6EF1E8-A353-2D67-0EEB-00B6A4F99139}"/>
              </a:ext>
            </a:extLst>
          </p:cNvPr>
          <p:cNvCxnSpPr>
            <a:cxnSpLocks/>
          </p:cNvCxnSpPr>
          <p:nvPr/>
        </p:nvCxnSpPr>
        <p:spPr>
          <a:xfrm flipH="1" flipV="1">
            <a:off x="7985760" y="4348256"/>
            <a:ext cx="1640773" cy="17556"/>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3DE753A-3327-643F-B7CC-CD4FE1CD1E2F}"/>
              </a:ext>
            </a:extLst>
          </p:cNvPr>
          <p:cNvCxnSpPr>
            <a:cxnSpLocks/>
          </p:cNvCxnSpPr>
          <p:nvPr/>
        </p:nvCxnSpPr>
        <p:spPr>
          <a:xfrm>
            <a:off x="10042848" y="4368684"/>
            <a:ext cx="1150932" cy="8778"/>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B6B6961-749C-F26C-F464-EB4C951BA288}"/>
              </a:ext>
            </a:extLst>
          </p:cNvPr>
          <p:cNvCxnSpPr>
            <a:cxnSpLocks/>
          </p:cNvCxnSpPr>
          <p:nvPr/>
        </p:nvCxnSpPr>
        <p:spPr>
          <a:xfrm>
            <a:off x="9863614" y="4569327"/>
            <a:ext cx="0" cy="1229493"/>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89294D2-5D9D-209D-41A5-6434FC31170D}"/>
              </a:ext>
            </a:extLst>
          </p:cNvPr>
          <p:cNvCxnSpPr>
            <a:cxnSpLocks/>
          </p:cNvCxnSpPr>
          <p:nvPr/>
        </p:nvCxnSpPr>
        <p:spPr>
          <a:xfrm flipV="1">
            <a:off x="10068531" y="2925269"/>
            <a:ext cx="1198775" cy="124067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F4C8722-8E83-A0A6-4A0F-E4742B093728}"/>
              </a:ext>
            </a:extLst>
          </p:cNvPr>
          <p:cNvCxnSpPr>
            <a:cxnSpLocks/>
          </p:cNvCxnSpPr>
          <p:nvPr/>
        </p:nvCxnSpPr>
        <p:spPr>
          <a:xfrm flipH="1">
            <a:off x="8501284" y="4569327"/>
            <a:ext cx="1129399" cy="1229493"/>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1591648-ACA0-7452-47D0-3486031FD45E}"/>
              </a:ext>
            </a:extLst>
          </p:cNvPr>
          <p:cNvCxnSpPr>
            <a:cxnSpLocks/>
          </p:cNvCxnSpPr>
          <p:nvPr/>
        </p:nvCxnSpPr>
        <p:spPr>
          <a:xfrm>
            <a:off x="10064393" y="4562106"/>
            <a:ext cx="1129387" cy="115554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B4986CA-A3DE-550E-A0AA-72B2D6A5F598}"/>
              </a:ext>
            </a:extLst>
          </p:cNvPr>
          <p:cNvCxnSpPr>
            <a:cxnSpLocks/>
          </p:cNvCxnSpPr>
          <p:nvPr/>
        </p:nvCxnSpPr>
        <p:spPr>
          <a:xfrm flipH="1" flipV="1">
            <a:off x="8039100" y="2579688"/>
            <a:ext cx="1587433" cy="1525778"/>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49AFE4BD-2BBA-7654-B83C-A6DDFC405267}"/>
              </a:ext>
            </a:extLst>
          </p:cNvPr>
          <p:cNvPicPr>
            <a:picLocks noChangeAspect="1"/>
          </p:cNvPicPr>
          <p:nvPr/>
        </p:nvPicPr>
        <p:blipFill>
          <a:blip r:embed="rId3"/>
          <a:stretch>
            <a:fillRect/>
          </a:stretch>
        </p:blipFill>
        <p:spPr>
          <a:xfrm>
            <a:off x="9626533" y="4131395"/>
            <a:ext cx="441998" cy="441998"/>
          </a:xfrm>
          <a:prstGeom prst="rect">
            <a:avLst/>
          </a:prstGeom>
        </p:spPr>
      </p:pic>
    </p:spTree>
    <p:extLst>
      <p:ext uri="{BB962C8B-B14F-4D97-AF65-F5344CB8AC3E}">
        <p14:creationId xmlns:p14="http://schemas.microsoft.com/office/powerpoint/2010/main" val="3900144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269EFB-80E5-1976-DC45-1EA26DFF2108}"/>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dirty="0"/>
              <a:t>COORDINATOR (Rook)</a:t>
            </a:r>
          </a:p>
        </p:txBody>
      </p:sp>
      <p:sp>
        <p:nvSpPr>
          <p:cNvPr id="14"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099C14-140B-DCA0-4CA5-5BAF81664F53}"/>
              </a:ext>
            </a:extLst>
          </p:cNvPr>
          <p:cNvSpPr txBox="1"/>
          <p:nvPr/>
        </p:nvSpPr>
        <p:spPr>
          <a:xfrm>
            <a:off x="572493" y="2071316"/>
            <a:ext cx="6713552" cy="4119172"/>
          </a:xfrm>
          <a:prstGeom prst="rect">
            <a:avLst/>
          </a:prstGeom>
        </p:spPr>
        <p:txBody>
          <a:bodyPr vert="horz" lIns="91440" tIns="45720" rIns="91440" bIns="45720" rtlCol="0" anchor="t">
            <a:normAutofit fontScale="92500"/>
          </a:bodyPr>
          <a:lstStyle/>
          <a:p>
            <a:pPr marL="57150">
              <a:lnSpc>
                <a:spcPct val="90000"/>
              </a:lnSpc>
              <a:spcAft>
                <a:spcPts val="600"/>
              </a:spcAft>
            </a:pPr>
            <a:r>
              <a:rPr lang="en-US" sz="2200" b="1" dirty="0"/>
              <a:t>RULES FOR MOVEMENT</a:t>
            </a:r>
          </a:p>
          <a:p>
            <a:pPr marL="285750" indent="-228600">
              <a:lnSpc>
                <a:spcPct val="90000"/>
              </a:lnSpc>
              <a:spcAft>
                <a:spcPts val="600"/>
              </a:spcAft>
              <a:buFont typeface="Arial" panose="020B0604020202020204" pitchFamily="34" charset="0"/>
              <a:buChar char="•"/>
            </a:pPr>
            <a:r>
              <a:rPr lang="en-US" sz="2200" dirty="0"/>
              <a:t>The Coordinator moves like a standard chess Queen, in any direction when the squares are empty.</a:t>
            </a:r>
          </a:p>
          <a:p>
            <a:pPr marL="285750" indent="-228600">
              <a:lnSpc>
                <a:spcPct val="90000"/>
              </a:lnSpc>
              <a:spcAft>
                <a:spcPts val="600"/>
              </a:spcAft>
              <a:buFont typeface="Arial" panose="020B0604020202020204" pitchFamily="34" charset="0"/>
              <a:buChar char="•"/>
            </a:pPr>
            <a:r>
              <a:rPr lang="en-US" sz="2200" dirty="0"/>
              <a:t>It cannot jump over its own or the opponent's piece.</a:t>
            </a:r>
          </a:p>
          <a:p>
            <a:pPr marL="57150">
              <a:lnSpc>
                <a:spcPct val="90000"/>
              </a:lnSpc>
              <a:spcAft>
                <a:spcPts val="600"/>
              </a:spcAft>
            </a:pPr>
            <a:endParaRPr lang="en-US" sz="2200" dirty="0"/>
          </a:p>
          <a:p>
            <a:pPr>
              <a:lnSpc>
                <a:spcPct val="90000"/>
              </a:lnSpc>
              <a:spcAft>
                <a:spcPts val="600"/>
              </a:spcAft>
            </a:pPr>
            <a:r>
              <a:rPr lang="en-US" sz="2200" b="1" dirty="0"/>
              <a:t>RULES FOR CAPTURE</a:t>
            </a:r>
          </a:p>
          <a:p>
            <a:pPr indent="-228600">
              <a:lnSpc>
                <a:spcPct val="110000"/>
              </a:lnSpc>
              <a:spcAft>
                <a:spcPts val="600"/>
              </a:spcAft>
              <a:buFont typeface="Arial" panose="020B0604020202020204" pitchFamily="34" charset="0"/>
              <a:buChar char="•"/>
            </a:pPr>
            <a:r>
              <a:rPr lang="en-US" sz="2200" dirty="0"/>
              <a:t>The Coordinator can capture more than 1 piece at a time. </a:t>
            </a:r>
          </a:p>
          <a:p>
            <a:pPr indent="-228600">
              <a:lnSpc>
                <a:spcPct val="110000"/>
              </a:lnSpc>
              <a:spcAft>
                <a:spcPts val="600"/>
              </a:spcAft>
              <a:buFont typeface="Arial" panose="020B0604020202020204" pitchFamily="34" charset="0"/>
              <a:buChar char="•"/>
            </a:pPr>
            <a:r>
              <a:rPr lang="en-US" sz="2200" dirty="0"/>
              <a:t>It captures an opponent’s piece that is on either of the two squares found at the intersection of its own file and the King’s rank, or the King’s file and its own rank after it has moved.</a:t>
            </a:r>
          </a:p>
        </p:txBody>
      </p:sp>
      <p:pic>
        <p:nvPicPr>
          <p:cNvPr id="3074" name="Picture 2">
            <a:extLst>
              <a:ext uri="{FF2B5EF4-FFF2-40B4-BE49-F238E27FC236}">
                <a16:creationId xmlns:a16="http://schemas.microsoft.com/office/drawing/2014/main" id="{F83B9F39-EA74-91AC-3F20-7696C25DA5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4849" y="1884476"/>
            <a:ext cx="4492852" cy="449285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a:extLst>
              <a:ext uri="{FF2B5EF4-FFF2-40B4-BE49-F238E27FC236}">
                <a16:creationId xmlns:a16="http://schemas.microsoft.com/office/drawing/2014/main" id="{DC629F9E-0DF2-8BFD-C64B-3F6A1A4CBA4B}"/>
              </a:ext>
            </a:extLst>
          </p:cNvPr>
          <p:cNvCxnSpPr>
            <a:cxnSpLocks/>
          </p:cNvCxnSpPr>
          <p:nvPr/>
        </p:nvCxnSpPr>
        <p:spPr>
          <a:xfrm flipV="1">
            <a:off x="9847532" y="2579688"/>
            <a:ext cx="0" cy="1599565"/>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E6EF1E8-A353-2D67-0EEB-00B6A4F99139}"/>
              </a:ext>
            </a:extLst>
          </p:cNvPr>
          <p:cNvCxnSpPr>
            <a:cxnSpLocks/>
          </p:cNvCxnSpPr>
          <p:nvPr/>
        </p:nvCxnSpPr>
        <p:spPr>
          <a:xfrm flipH="1" flipV="1">
            <a:off x="7985760" y="4348256"/>
            <a:ext cx="1640773" cy="17556"/>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3DE753A-3327-643F-B7CC-CD4FE1CD1E2F}"/>
              </a:ext>
            </a:extLst>
          </p:cNvPr>
          <p:cNvCxnSpPr>
            <a:cxnSpLocks/>
          </p:cNvCxnSpPr>
          <p:nvPr/>
        </p:nvCxnSpPr>
        <p:spPr>
          <a:xfrm>
            <a:off x="10042848" y="4368684"/>
            <a:ext cx="1150932" cy="8778"/>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B6B6961-749C-F26C-F464-EB4C951BA288}"/>
              </a:ext>
            </a:extLst>
          </p:cNvPr>
          <p:cNvCxnSpPr>
            <a:cxnSpLocks/>
          </p:cNvCxnSpPr>
          <p:nvPr/>
        </p:nvCxnSpPr>
        <p:spPr>
          <a:xfrm>
            <a:off x="9863614" y="4569327"/>
            <a:ext cx="0" cy="1229493"/>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89294D2-5D9D-209D-41A5-6434FC31170D}"/>
              </a:ext>
            </a:extLst>
          </p:cNvPr>
          <p:cNvCxnSpPr>
            <a:cxnSpLocks/>
          </p:cNvCxnSpPr>
          <p:nvPr/>
        </p:nvCxnSpPr>
        <p:spPr>
          <a:xfrm flipV="1">
            <a:off x="10068531" y="2925269"/>
            <a:ext cx="1198775" cy="124067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F4C8722-8E83-A0A6-4A0F-E4742B093728}"/>
              </a:ext>
            </a:extLst>
          </p:cNvPr>
          <p:cNvCxnSpPr>
            <a:cxnSpLocks/>
          </p:cNvCxnSpPr>
          <p:nvPr/>
        </p:nvCxnSpPr>
        <p:spPr>
          <a:xfrm flipH="1">
            <a:off x="8501284" y="4569327"/>
            <a:ext cx="1129399" cy="1229493"/>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1591648-ACA0-7452-47D0-3486031FD45E}"/>
              </a:ext>
            </a:extLst>
          </p:cNvPr>
          <p:cNvCxnSpPr>
            <a:cxnSpLocks/>
          </p:cNvCxnSpPr>
          <p:nvPr/>
        </p:nvCxnSpPr>
        <p:spPr>
          <a:xfrm>
            <a:off x="10064393" y="4562106"/>
            <a:ext cx="1129387" cy="115554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B4986CA-A3DE-550E-A0AA-72B2D6A5F598}"/>
              </a:ext>
            </a:extLst>
          </p:cNvPr>
          <p:cNvCxnSpPr>
            <a:cxnSpLocks/>
          </p:cNvCxnSpPr>
          <p:nvPr/>
        </p:nvCxnSpPr>
        <p:spPr>
          <a:xfrm flipH="1" flipV="1">
            <a:off x="8039100" y="2579688"/>
            <a:ext cx="1587433" cy="1525778"/>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3F2A5007-5EB2-A346-7E45-4BB2D55B05DA}"/>
              </a:ext>
            </a:extLst>
          </p:cNvPr>
          <p:cNvPicPr>
            <a:picLocks noChangeAspect="1"/>
          </p:cNvPicPr>
          <p:nvPr/>
        </p:nvPicPr>
        <p:blipFill>
          <a:blip r:embed="rId3"/>
          <a:stretch>
            <a:fillRect/>
          </a:stretch>
        </p:blipFill>
        <p:spPr>
          <a:xfrm>
            <a:off x="9638804" y="4142498"/>
            <a:ext cx="449619" cy="411516"/>
          </a:xfrm>
          <a:prstGeom prst="rect">
            <a:avLst/>
          </a:prstGeom>
        </p:spPr>
      </p:pic>
    </p:spTree>
    <p:extLst>
      <p:ext uri="{BB962C8B-B14F-4D97-AF65-F5344CB8AC3E}">
        <p14:creationId xmlns:p14="http://schemas.microsoft.com/office/powerpoint/2010/main" val="1380740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269EFB-80E5-1976-DC45-1EA26DFF2108}"/>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dirty="0"/>
              <a:t>FREEZER (Inverted Rook)</a:t>
            </a:r>
          </a:p>
        </p:txBody>
      </p:sp>
      <p:sp>
        <p:nvSpPr>
          <p:cNvPr id="14"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099C14-140B-DCA0-4CA5-5BAF81664F53}"/>
              </a:ext>
            </a:extLst>
          </p:cNvPr>
          <p:cNvSpPr txBox="1"/>
          <p:nvPr/>
        </p:nvSpPr>
        <p:spPr>
          <a:xfrm>
            <a:off x="572493" y="2071316"/>
            <a:ext cx="6713552" cy="4119172"/>
          </a:xfrm>
          <a:prstGeom prst="rect">
            <a:avLst/>
          </a:prstGeom>
        </p:spPr>
        <p:txBody>
          <a:bodyPr vert="horz" lIns="91440" tIns="45720" rIns="91440" bIns="45720" rtlCol="0" anchor="t">
            <a:normAutofit/>
          </a:bodyPr>
          <a:lstStyle/>
          <a:p>
            <a:pPr marL="57150">
              <a:lnSpc>
                <a:spcPct val="90000"/>
              </a:lnSpc>
              <a:spcAft>
                <a:spcPts val="600"/>
              </a:spcAft>
            </a:pPr>
            <a:r>
              <a:rPr lang="en-US" sz="2200" b="1" dirty="0"/>
              <a:t>RULES FOR MOVEMENT</a:t>
            </a:r>
          </a:p>
          <a:p>
            <a:pPr marL="285750" indent="-228600">
              <a:lnSpc>
                <a:spcPct val="90000"/>
              </a:lnSpc>
              <a:spcAft>
                <a:spcPts val="600"/>
              </a:spcAft>
              <a:buFont typeface="Arial" panose="020B0604020202020204" pitchFamily="34" charset="0"/>
              <a:buChar char="•"/>
            </a:pPr>
            <a:r>
              <a:rPr lang="en-US" sz="2200" dirty="0"/>
              <a:t>The Freezer (a.k.a. the Immobilizer) moves like a standard chess Queen, in any direction when the squares are empty.</a:t>
            </a:r>
          </a:p>
          <a:p>
            <a:pPr marL="285750" indent="-228600">
              <a:lnSpc>
                <a:spcPct val="90000"/>
              </a:lnSpc>
              <a:spcAft>
                <a:spcPts val="600"/>
              </a:spcAft>
              <a:buFont typeface="Arial" panose="020B0604020202020204" pitchFamily="34" charset="0"/>
              <a:buChar char="•"/>
            </a:pPr>
            <a:r>
              <a:rPr lang="en-US" sz="2200" dirty="0"/>
              <a:t>It cannot jump over own or opponent's pieces.</a:t>
            </a:r>
          </a:p>
          <a:p>
            <a:pPr marL="57150">
              <a:lnSpc>
                <a:spcPct val="90000"/>
              </a:lnSpc>
              <a:spcAft>
                <a:spcPts val="600"/>
              </a:spcAft>
            </a:pPr>
            <a:endParaRPr lang="en-US" sz="2200" dirty="0"/>
          </a:p>
          <a:p>
            <a:pPr>
              <a:lnSpc>
                <a:spcPct val="90000"/>
              </a:lnSpc>
              <a:spcAft>
                <a:spcPts val="600"/>
              </a:spcAft>
            </a:pPr>
            <a:r>
              <a:rPr lang="en-US" sz="2200" b="1" dirty="0"/>
              <a:t>RULES FOR CAPTURE</a:t>
            </a:r>
          </a:p>
          <a:p>
            <a:pPr indent="-228600">
              <a:lnSpc>
                <a:spcPct val="110000"/>
              </a:lnSpc>
              <a:spcAft>
                <a:spcPts val="600"/>
              </a:spcAft>
              <a:buFont typeface="Arial" panose="020B0604020202020204" pitchFamily="34" charset="0"/>
              <a:buChar char="•"/>
            </a:pPr>
            <a:r>
              <a:rPr lang="en-US" sz="2200" dirty="0"/>
              <a:t>The Freezer does not capture any piece but immobilizes all opponent’s pieces which are at any of the immediately neighboring squares.</a:t>
            </a:r>
          </a:p>
        </p:txBody>
      </p:sp>
      <p:pic>
        <p:nvPicPr>
          <p:cNvPr id="3074" name="Picture 2">
            <a:extLst>
              <a:ext uri="{FF2B5EF4-FFF2-40B4-BE49-F238E27FC236}">
                <a16:creationId xmlns:a16="http://schemas.microsoft.com/office/drawing/2014/main" id="{F83B9F39-EA74-91AC-3F20-7696C25DA5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4849" y="1884476"/>
            <a:ext cx="4492852" cy="449285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a:extLst>
              <a:ext uri="{FF2B5EF4-FFF2-40B4-BE49-F238E27FC236}">
                <a16:creationId xmlns:a16="http://schemas.microsoft.com/office/drawing/2014/main" id="{DC629F9E-0DF2-8BFD-C64B-3F6A1A4CBA4B}"/>
              </a:ext>
            </a:extLst>
          </p:cNvPr>
          <p:cNvCxnSpPr>
            <a:cxnSpLocks/>
          </p:cNvCxnSpPr>
          <p:nvPr/>
        </p:nvCxnSpPr>
        <p:spPr>
          <a:xfrm flipV="1">
            <a:off x="9405572" y="2566375"/>
            <a:ext cx="0" cy="1599565"/>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E6EF1E8-A353-2D67-0EEB-00B6A4F99139}"/>
              </a:ext>
            </a:extLst>
          </p:cNvPr>
          <p:cNvCxnSpPr>
            <a:cxnSpLocks/>
          </p:cNvCxnSpPr>
          <p:nvPr/>
        </p:nvCxnSpPr>
        <p:spPr>
          <a:xfrm flipH="1">
            <a:off x="7985760" y="4348256"/>
            <a:ext cx="1187300"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3DE753A-3327-643F-B7CC-CD4FE1CD1E2F}"/>
              </a:ext>
            </a:extLst>
          </p:cNvPr>
          <p:cNvCxnSpPr>
            <a:cxnSpLocks/>
          </p:cNvCxnSpPr>
          <p:nvPr/>
        </p:nvCxnSpPr>
        <p:spPr>
          <a:xfrm flipV="1">
            <a:off x="9630683" y="4363245"/>
            <a:ext cx="1563097" cy="1266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B6B6961-749C-F26C-F464-EB4C951BA288}"/>
              </a:ext>
            </a:extLst>
          </p:cNvPr>
          <p:cNvCxnSpPr>
            <a:cxnSpLocks/>
          </p:cNvCxnSpPr>
          <p:nvPr/>
        </p:nvCxnSpPr>
        <p:spPr>
          <a:xfrm>
            <a:off x="9405572" y="4562106"/>
            <a:ext cx="0" cy="1229493"/>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89294D2-5D9D-209D-41A5-6434FC31170D}"/>
              </a:ext>
            </a:extLst>
          </p:cNvPr>
          <p:cNvCxnSpPr>
            <a:cxnSpLocks/>
          </p:cNvCxnSpPr>
          <p:nvPr/>
        </p:nvCxnSpPr>
        <p:spPr>
          <a:xfrm flipV="1">
            <a:off x="9630683" y="2606566"/>
            <a:ext cx="1563097" cy="1550596"/>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F4C8722-8E83-A0A6-4A0F-E4742B093728}"/>
              </a:ext>
            </a:extLst>
          </p:cNvPr>
          <p:cNvCxnSpPr>
            <a:cxnSpLocks/>
          </p:cNvCxnSpPr>
          <p:nvPr/>
        </p:nvCxnSpPr>
        <p:spPr>
          <a:xfrm flipH="1">
            <a:off x="8050294" y="4525129"/>
            <a:ext cx="1129399" cy="1229493"/>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1591648-ACA0-7452-47D0-3486031FD45E}"/>
              </a:ext>
            </a:extLst>
          </p:cNvPr>
          <p:cNvCxnSpPr>
            <a:cxnSpLocks/>
          </p:cNvCxnSpPr>
          <p:nvPr/>
        </p:nvCxnSpPr>
        <p:spPr>
          <a:xfrm>
            <a:off x="9595894" y="4560549"/>
            <a:ext cx="1129387" cy="115554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B4986CA-A3DE-550E-A0AA-72B2D6A5F598}"/>
              </a:ext>
            </a:extLst>
          </p:cNvPr>
          <p:cNvCxnSpPr>
            <a:cxnSpLocks/>
          </p:cNvCxnSpPr>
          <p:nvPr/>
        </p:nvCxnSpPr>
        <p:spPr>
          <a:xfrm flipH="1" flipV="1">
            <a:off x="7950270" y="2826590"/>
            <a:ext cx="1319914" cy="141113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0892A76-A3EF-D6BA-BC6E-3CC5469A53B1}"/>
              </a:ext>
            </a:extLst>
          </p:cNvPr>
          <p:cNvPicPr>
            <a:picLocks noChangeAspect="1"/>
          </p:cNvPicPr>
          <p:nvPr/>
        </p:nvPicPr>
        <p:blipFill>
          <a:blip r:embed="rId3"/>
          <a:stretch>
            <a:fillRect/>
          </a:stretch>
        </p:blipFill>
        <p:spPr>
          <a:xfrm>
            <a:off x="9201333" y="4103480"/>
            <a:ext cx="426757" cy="464860"/>
          </a:xfrm>
          <a:prstGeom prst="rect">
            <a:avLst/>
          </a:prstGeom>
        </p:spPr>
      </p:pic>
    </p:spTree>
    <p:extLst>
      <p:ext uri="{BB962C8B-B14F-4D97-AF65-F5344CB8AC3E}">
        <p14:creationId xmlns:p14="http://schemas.microsoft.com/office/powerpoint/2010/main" val="256510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269EFB-80E5-1976-DC45-1EA26DFF2108}"/>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dirty="0"/>
              <a:t>LEAPER (Knight)</a:t>
            </a:r>
          </a:p>
        </p:txBody>
      </p:sp>
      <p:sp>
        <p:nvSpPr>
          <p:cNvPr id="14"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099C14-140B-DCA0-4CA5-5BAF81664F53}"/>
              </a:ext>
            </a:extLst>
          </p:cNvPr>
          <p:cNvSpPr txBox="1"/>
          <p:nvPr/>
        </p:nvSpPr>
        <p:spPr>
          <a:xfrm>
            <a:off x="572493" y="2071316"/>
            <a:ext cx="6713552" cy="4119172"/>
          </a:xfrm>
          <a:prstGeom prst="rect">
            <a:avLst/>
          </a:prstGeom>
        </p:spPr>
        <p:txBody>
          <a:bodyPr vert="horz" lIns="91440" tIns="45720" rIns="91440" bIns="45720" rtlCol="0" anchor="t">
            <a:normAutofit fontScale="92500" lnSpcReduction="20000"/>
          </a:bodyPr>
          <a:lstStyle/>
          <a:p>
            <a:pPr marL="57150">
              <a:lnSpc>
                <a:spcPct val="90000"/>
              </a:lnSpc>
              <a:spcAft>
                <a:spcPts val="600"/>
              </a:spcAft>
            </a:pPr>
            <a:r>
              <a:rPr lang="en-US" sz="2200" b="1" dirty="0"/>
              <a:t>RULES FOR MOVEMENT</a:t>
            </a:r>
          </a:p>
          <a:p>
            <a:pPr marL="285750" indent="-228600">
              <a:lnSpc>
                <a:spcPct val="90000"/>
              </a:lnSpc>
              <a:spcAft>
                <a:spcPts val="600"/>
              </a:spcAft>
              <a:buFont typeface="Arial" panose="020B0604020202020204" pitchFamily="34" charset="0"/>
              <a:buChar char="•"/>
            </a:pPr>
            <a:r>
              <a:rPr lang="en-US" sz="2200" dirty="0"/>
              <a:t>The Leaper moves like a standard chess Queen, in any direction when the squares are empty.</a:t>
            </a:r>
          </a:p>
          <a:p>
            <a:pPr marL="285750" indent="-228600">
              <a:lnSpc>
                <a:spcPct val="90000"/>
              </a:lnSpc>
              <a:spcAft>
                <a:spcPts val="600"/>
              </a:spcAft>
              <a:buFont typeface="Arial" panose="020B0604020202020204" pitchFamily="34" charset="0"/>
              <a:buChar char="•"/>
            </a:pPr>
            <a:r>
              <a:rPr lang="en-US" sz="2200" dirty="0"/>
              <a:t>It can jump ONLY over opponent's piece and not over the same color piece.</a:t>
            </a:r>
          </a:p>
          <a:p>
            <a:pPr marL="57150">
              <a:lnSpc>
                <a:spcPct val="90000"/>
              </a:lnSpc>
              <a:spcAft>
                <a:spcPts val="600"/>
              </a:spcAft>
            </a:pPr>
            <a:endParaRPr lang="en-US" sz="2200" dirty="0"/>
          </a:p>
          <a:p>
            <a:pPr>
              <a:lnSpc>
                <a:spcPct val="90000"/>
              </a:lnSpc>
              <a:spcAft>
                <a:spcPts val="600"/>
              </a:spcAft>
            </a:pPr>
            <a:r>
              <a:rPr lang="en-US" sz="2200" b="1" dirty="0"/>
              <a:t>RULES FOR CAPTURE</a:t>
            </a:r>
          </a:p>
          <a:p>
            <a:pPr indent="-228600">
              <a:lnSpc>
                <a:spcPct val="110000"/>
              </a:lnSpc>
              <a:spcAft>
                <a:spcPts val="600"/>
              </a:spcAft>
              <a:buFont typeface="Arial" panose="020B0604020202020204" pitchFamily="34" charset="0"/>
              <a:buChar char="•"/>
            </a:pPr>
            <a:r>
              <a:rPr lang="en-US" sz="2200" dirty="0"/>
              <a:t>The Leaper captures by jumping over the opponent’s piece in a straight line and can capture only ONE piece in one move. The Leaper lands in the square beyond the piece being captured.  Thus, that square must be empty before the move.  The Leaper may move multiple steps to reach the enemy piece before it jumps over it, but these steps and the jump must all be in the same straight line.</a:t>
            </a:r>
          </a:p>
        </p:txBody>
      </p:sp>
      <p:pic>
        <p:nvPicPr>
          <p:cNvPr id="3074" name="Picture 2">
            <a:extLst>
              <a:ext uri="{FF2B5EF4-FFF2-40B4-BE49-F238E27FC236}">
                <a16:creationId xmlns:a16="http://schemas.microsoft.com/office/drawing/2014/main" id="{F83B9F39-EA74-91AC-3F20-7696C25DA5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4849" y="1884476"/>
            <a:ext cx="4492852" cy="449285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a:extLst>
              <a:ext uri="{FF2B5EF4-FFF2-40B4-BE49-F238E27FC236}">
                <a16:creationId xmlns:a16="http://schemas.microsoft.com/office/drawing/2014/main" id="{DC629F9E-0DF2-8BFD-C64B-3F6A1A4CBA4B}"/>
              </a:ext>
            </a:extLst>
          </p:cNvPr>
          <p:cNvCxnSpPr>
            <a:cxnSpLocks/>
            <a:stCxn id="6" idx="0"/>
          </p:cNvCxnSpPr>
          <p:nvPr/>
        </p:nvCxnSpPr>
        <p:spPr>
          <a:xfrm flipV="1">
            <a:off x="9399031" y="4236302"/>
            <a:ext cx="17184" cy="803403"/>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E6EF1E8-A353-2D67-0EEB-00B6A4F99139}"/>
              </a:ext>
            </a:extLst>
          </p:cNvPr>
          <p:cNvCxnSpPr>
            <a:cxnSpLocks/>
          </p:cNvCxnSpPr>
          <p:nvPr/>
        </p:nvCxnSpPr>
        <p:spPr>
          <a:xfrm flipH="1">
            <a:off x="8153400" y="5256894"/>
            <a:ext cx="1245631"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3DE753A-3327-643F-B7CC-CD4FE1CD1E2F}"/>
              </a:ext>
            </a:extLst>
          </p:cNvPr>
          <p:cNvCxnSpPr>
            <a:cxnSpLocks/>
          </p:cNvCxnSpPr>
          <p:nvPr/>
        </p:nvCxnSpPr>
        <p:spPr>
          <a:xfrm flipV="1">
            <a:off x="9625002" y="5256894"/>
            <a:ext cx="1602992" cy="14708"/>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B6B6961-749C-F26C-F464-EB4C951BA288}"/>
              </a:ext>
            </a:extLst>
          </p:cNvPr>
          <p:cNvCxnSpPr>
            <a:cxnSpLocks/>
          </p:cNvCxnSpPr>
          <p:nvPr/>
        </p:nvCxnSpPr>
        <p:spPr>
          <a:xfrm>
            <a:off x="9399031" y="5333874"/>
            <a:ext cx="0" cy="513474"/>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89294D2-5D9D-209D-41A5-6434FC31170D}"/>
              </a:ext>
            </a:extLst>
          </p:cNvPr>
          <p:cNvCxnSpPr>
            <a:cxnSpLocks/>
          </p:cNvCxnSpPr>
          <p:nvPr/>
        </p:nvCxnSpPr>
        <p:spPr>
          <a:xfrm flipV="1">
            <a:off x="9462936" y="3467397"/>
            <a:ext cx="1721365" cy="1711332"/>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F4C8722-8E83-A0A6-4A0F-E4742B093728}"/>
              </a:ext>
            </a:extLst>
          </p:cNvPr>
          <p:cNvCxnSpPr>
            <a:cxnSpLocks/>
          </p:cNvCxnSpPr>
          <p:nvPr/>
        </p:nvCxnSpPr>
        <p:spPr>
          <a:xfrm flipH="1">
            <a:off x="8910919" y="5385066"/>
            <a:ext cx="346946" cy="411089"/>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1591648-ACA0-7452-47D0-3486031FD45E}"/>
              </a:ext>
            </a:extLst>
          </p:cNvPr>
          <p:cNvCxnSpPr>
            <a:cxnSpLocks/>
          </p:cNvCxnSpPr>
          <p:nvPr/>
        </p:nvCxnSpPr>
        <p:spPr>
          <a:xfrm>
            <a:off x="9592668" y="5460152"/>
            <a:ext cx="358355" cy="39715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B4986CA-A3DE-550E-A0AA-72B2D6A5F598}"/>
              </a:ext>
            </a:extLst>
          </p:cNvPr>
          <p:cNvCxnSpPr>
            <a:cxnSpLocks/>
          </p:cNvCxnSpPr>
          <p:nvPr/>
        </p:nvCxnSpPr>
        <p:spPr>
          <a:xfrm flipH="1" flipV="1">
            <a:off x="8027478" y="3827851"/>
            <a:ext cx="1145582" cy="122255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A0211079-55AB-B4F2-59BE-504299C410ED}"/>
              </a:ext>
            </a:extLst>
          </p:cNvPr>
          <p:cNvPicPr>
            <a:picLocks noChangeAspect="1"/>
          </p:cNvPicPr>
          <p:nvPr/>
        </p:nvPicPr>
        <p:blipFill>
          <a:blip r:embed="rId3"/>
          <a:stretch>
            <a:fillRect/>
          </a:stretch>
        </p:blipFill>
        <p:spPr>
          <a:xfrm>
            <a:off x="9181842" y="5039705"/>
            <a:ext cx="434378" cy="434378"/>
          </a:xfrm>
          <a:prstGeom prst="rect">
            <a:avLst/>
          </a:prstGeom>
        </p:spPr>
      </p:pic>
      <p:pic>
        <p:nvPicPr>
          <p:cNvPr id="40" name="Picture 39">
            <a:extLst>
              <a:ext uri="{FF2B5EF4-FFF2-40B4-BE49-F238E27FC236}">
                <a16:creationId xmlns:a16="http://schemas.microsoft.com/office/drawing/2014/main" id="{BA8C5DF5-D578-A928-6EB3-ABE3F5D3424F}"/>
              </a:ext>
            </a:extLst>
          </p:cNvPr>
          <p:cNvPicPr>
            <a:picLocks noChangeAspect="1"/>
          </p:cNvPicPr>
          <p:nvPr/>
        </p:nvPicPr>
        <p:blipFill>
          <a:blip r:embed="rId4"/>
          <a:stretch>
            <a:fillRect/>
          </a:stretch>
        </p:blipFill>
        <p:spPr>
          <a:xfrm>
            <a:off x="9205866" y="2771808"/>
            <a:ext cx="419136" cy="449619"/>
          </a:xfrm>
          <a:prstGeom prst="rect">
            <a:avLst/>
          </a:prstGeom>
        </p:spPr>
      </p:pic>
      <p:pic>
        <p:nvPicPr>
          <p:cNvPr id="42" name="Picture 41">
            <a:extLst>
              <a:ext uri="{FF2B5EF4-FFF2-40B4-BE49-F238E27FC236}">
                <a16:creationId xmlns:a16="http://schemas.microsoft.com/office/drawing/2014/main" id="{832852A6-8203-A9B9-E357-7A1FAE63F68F}"/>
              </a:ext>
            </a:extLst>
          </p:cNvPr>
          <p:cNvPicPr>
            <a:picLocks noChangeAspect="1"/>
          </p:cNvPicPr>
          <p:nvPr/>
        </p:nvPicPr>
        <p:blipFill>
          <a:blip r:embed="rId5"/>
          <a:stretch>
            <a:fillRect/>
          </a:stretch>
        </p:blipFill>
        <p:spPr>
          <a:xfrm>
            <a:off x="9173060" y="4586050"/>
            <a:ext cx="480102" cy="434378"/>
          </a:xfrm>
          <a:prstGeom prst="rect">
            <a:avLst/>
          </a:prstGeom>
        </p:spPr>
      </p:pic>
      <p:pic>
        <p:nvPicPr>
          <p:cNvPr id="44" name="Picture 43">
            <a:extLst>
              <a:ext uri="{FF2B5EF4-FFF2-40B4-BE49-F238E27FC236}">
                <a16:creationId xmlns:a16="http://schemas.microsoft.com/office/drawing/2014/main" id="{A1136401-A303-AEC8-20E3-97AC4E00E768}"/>
              </a:ext>
            </a:extLst>
          </p:cNvPr>
          <p:cNvPicPr>
            <a:picLocks noChangeAspect="1"/>
          </p:cNvPicPr>
          <p:nvPr/>
        </p:nvPicPr>
        <p:blipFill>
          <a:blip r:embed="rId6"/>
          <a:stretch>
            <a:fillRect/>
          </a:stretch>
        </p:blipFill>
        <p:spPr>
          <a:xfrm>
            <a:off x="9152521" y="3636574"/>
            <a:ext cx="472481" cy="449619"/>
          </a:xfrm>
          <a:prstGeom prst="rect">
            <a:avLst/>
          </a:prstGeom>
        </p:spPr>
      </p:pic>
    </p:spTree>
    <p:extLst>
      <p:ext uri="{BB962C8B-B14F-4D97-AF65-F5344CB8AC3E}">
        <p14:creationId xmlns:p14="http://schemas.microsoft.com/office/powerpoint/2010/main" val="2163626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269EFB-80E5-1976-DC45-1EA26DFF2108}"/>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dirty="0"/>
              <a:t>IMITATOR (Bishop)</a:t>
            </a:r>
          </a:p>
        </p:txBody>
      </p:sp>
      <p:sp>
        <p:nvSpPr>
          <p:cNvPr id="14"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099C14-140B-DCA0-4CA5-5BAF81664F53}"/>
              </a:ext>
            </a:extLst>
          </p:cNvPr>
          <p:cNvSpPr txBox="1"/>
          <p:nvPr/>
        </p:nvSpPr>
        <p:spPr>
          <a:xfrm>
            <a:off x="572493" y="2071316"/>
            <a:ext cx="6713552" cy="4119172"/>
          </a:xfrm>
          <a:prstGeom prst="rect">
            <a:avLst/>
          </a:prstGeom>
        </p:spPr>
        <p:txBody>
          <a:bodyPr vert="horz" lIns="91440" tIns="45720" rIns="91440" bIns="45720" rtlCol="0" anchor="t">
            <a:normAutofit fontScale="77500" lnSpcReduction="20000"/>
          </a:bodyPr>
          <a:lstStyle/>
          <a:p>
            <a:pPr marL="57150">
              <a:lnSpc>
                <a:spcPct val="90000"/>
              </a:lnSpc>
              <a:spcAft>
                <a:spcPts val="600"/>
              </a:spcAft>
            </a:pPr>
            <a:r>
              <a:rPr lang="en-US" sz="2200" b="1" dirty="0"/>
              <a:t>RULES FOR MOVEMENT</a:t>
            </a:r>
          </a:p>
          <a:p>
            <a:pPr marL="285750" indent="-228600">
              <a:lnSpc>
                <a:spcPct val="120000"/>
              </a:lnSpc>
              <a:spcAft>
                <a:spcPts val="600"/>
              </a:spcAft>
              <a:buFont typeface="Arial" panose="020B0604020202020204" pitchFamily="34" charset="0"/>
              <a:buChar char="•"/>
            </a:pPr>
            <a:r>
              <a:rPr lang="en-US" sz="2200" dirty="0"/>
              <a:t>The Imitator moves like a standard chess Queen, in any direction when the squares are empty.</a:t>
            </a:r>
          </a:p>
          <a:p>
            <a:pPr marL="285750" indent="-228600">
              <a:lnSpc>
                <a:spcPct val="120000"/>
              </a:lnSpc>
              <a:spcAft>
                <a:spcPts val="600"/>
              </a:spcAft>
              <a:buFont typeface="Arial" panose="020B0604020202020204" pitchFamily="34" charset="0"/>
              <a:buChar char="•"/>
            </a:pPr>
            <a:r>
              <a:rPr lang="en-US" sz="2200" dirty="0"/>
              <a:t>It can jump only on the occasion when it is capturing an opponent Leaper by imitating the Leaper’s movement to capture.</a:t>
            </a:r>
          </a:p>
          <a:p>
            <a:pPr marL="57150">
              <a:lnSpc>
                <a:spcPct val="90000"/>
              </a:lnSpc>
              <a:spcAft>
                <a:spcPts val="600"/>
              </a:spcAft>
            </a:pPr>
            <a:endParaRPr lang="en-US" sz="2200" dirty="0"/>
          </a:p>
          <a:p>
            <a:pPr>
              <a:lnSpc>
                <a:spcPct val="90000"/>
              </a:lnSpc>
              <a:spcAft>
                <a:spcPts val="600"/>
              </a:spcAft>
            </a:pPr>
            <a:r>
              <a:rPr lang="en-US" sz="2200" b="1" dirty="0"/>
              <a:t>RULES FOR CAPTURE</a:t>
            </a:r>
          </a:p>
          <a:p>
            <a:pPr indent="-228600">
              <a:lnSpc>
                <a:spcPct val="110000"/>
              </a:lnSpc>
              <a:spcAft>
                <a:spcPts val="600"/>
              </a:spcAft>
              <a:buFont typeface="Arial" panose="020B0604020202020204" pitchFamily="34" charset="0"/>
              <a:buChar char="•"/>
            </a:pPr>
            <a:r>
              <a:rPr lang="en-US" sz="2200" dirty="0"/>
              <a:t>It can capture any piece by moving as a piece of the type captured would have moved to capture.</a:t>
            </a:r>
          </a:p>
          <a:p>
            <a:pPr indent="-228600">
              <a:lnSpc>
                <a:spcPct val="110000"/>
              </a:lnSpc>
              <a:spcAft>
                <a:spcPts val="600"/>
              </a:spcAft>
              <a:buFont typeface="Arial" panose="020B0604020202020204" pitchFamily="34" charset="0"/>
              <a:buChar char="•"/>
            </a:pPr>
            <a:r>
              <a:rPr lang="en-US" sz="2200" dirty="0"/>
              <a:t>The Imitator can capture more than one piece at one time provided that each piece captured is captured in its own manner of capturing.</a:t>
            </a:r>
          </a:p>
          <a:p>
            <a:pPr indent="-228600">
              <a:lnSpc>
                <a:spcPct val="110000"/>
              </a:lnSpc>
              <a:spcAft>
                <a:spcPts val="600"/>
              </a:spcAft>
              <a:buFont typeface="Arial" panose="020B0604020202020204" pitchFamily="34" charset="0"/>
              <a:buChar char="•"/>
            </a:pPr>
            <a:r>
              <a:rPr lang="en-US" sz="2200" dirty="0"/>
              <a:t>It can immobilize the enemy Freezer by being adjacent to it.</a:t>
            </a:r>
          </a:p>
          <a:p>
            <a:pPr indent="-228600">
              <a:lnSpc>
                <a:spcPct val="110000"/>
              </a:lnSpc>
              <a:spcAft>
                <a:spcPts val="600"/>
              </a:spcAft>
              <a:buFont typeface="Arial" panose="020B0604020202020204" pitchFamily="34" charset="0"/>
              <a:buChar char="•"/>
            </a:pPr>
            <a:r>
              <a:rPr lang="en-US" sz="2200" dirty="0"/>
              <a:t>It cannot capture the opponent's Imitators.</a:t>
            </a:r>
          </a:p>
        </p:txBody>
      </p:sp>
      <p:pic>
        <p:nvPicPr>
          <p:cNvPr id="3074" name="Picture 2">
            <a:extLst>
              <a:ext uri="{FF2B5EF4-FFF2-40B4-BE49-F238E27FC236}">
                <a16:creationId xmlns:a16="http://schemas.microsoft.com/office/drawing/2014/main" id="{F83B9F39-EA74-91AC-3F20-7696C25DA5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4849" y="1884476"/>
            <a:ext cx="4492852" cy="449285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a:extLst>
              <a:ext uri="{FF2B5EF4-FFF2-40B4-BE49-F238E27FC236}">
                <a16:creationId xmlns:a16="http://schemas.microsoft.com/office/drawing/2014/main" id="{DC629F9E-0DF2-8BFD-C64B-3F6A1A4CBA4B}"/>
              </a:ext>
            </a:extLst>
          </p:cNvPr>
          <p:cNvCxnSpPr>
            <a:cxnSpLocks/>
          </p:cNvCxnSpPr>
          <p:nvPr/>
        </p:nvCxnSpPr>
        <p:spPr>
          <a:xfrm flipV="1">
            <a:off x="9846394" y="2573642"/>
            <a:ext cx="0" cy="1599565"/>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E6EF1E8-A353-2D67-0EEB-00B6A4F99139}"/>
              </a:ext>
            </a:extLst>
          </p:cNvPr>
          <p:cNvCxnSpPr>
            <a:cxnSpLocks/>
            <a:stCxn id="6" idx="1"/>
          </p:cNvCxnSpPr>
          <p:nvPr/>
        </p:nvCxnSpPr>
        <p:spPr>
          <a:xfrm flipH="1">
            <a:off x="7985760" y="4341806"/>
            <a:ext cx="1643445" cy="645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3DE753A-3327-643F-B7CC-CD4FE1CD1E2F}"/>
              </a:ext>
            </a:extLst>
          </p:cNvPr>
          <p:cNvCxnSpPr>
            <a:cxnSpLocks/>
          </p:cNvCxnSpPr>
          <p:nvPr/>
        </p:nvCxnSpPr>
        <p:spPr>
          <a:xfrm flipV="1">
            <a:off x="9630683" y="4363245"/>
            <a:ext cx="1563097" cy="1266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B6B6961-749C-F26C-F464-EB4C951BA288}"/>
              </a:ext>
            </a:extLst>
          </p:cNvPr>
          <p:cNvCxnSpPr>
            <a:cxnSpLocks/>
          </p:cNvCxnSpPr>
          <p:nvPr/>
        </p:nvCxnSpPr>
        <p:spPr>
          <a:xfrm>
            <a:off x="9871746" y="4525129"/>
            <a:ext cx="0" cy="1229493"/>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89294D2-5D9D-209D-41A5-6434FC31170D}"/>
              </a:ext>
            </a:extLst>
          </p:cNvPr>
          <p:cNvCxnSpPr>
            <a:cxnSpLocks/>
          </p:cNvCxnSpPr>
          <p:nvPr/>
        </p:nvCxnSpPr>
        <p:spPr>
          <a:xfrm flipV="1">
            <a:off x="10034759" y="3060852"/>
            <a:ext cx="1130197" cy="1112355"/>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F4C8722-8E83-A0A6-4A0F-E4742B093728}"/>
              </a:ext>
            </a:extLst>
          </p:cNvPr>
          <p:cNvCxnSpPr>
            <a:cxnSpLocks/>
          </p:cNvCxnSpPr>
          <p:nvPr/>
        </p:nvCxnSpPr>
        <p:spPr>
          <a:xfrm flipH="1">
            <a:off x="8499008" y="4520347"/>
            <a:ext cx="1186384" cy="1249729"/>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1591648-ACA0-7452-47D0-3486031FD45E}"/>
              </a:ext>
            </a:extLst>
          </p:cNvPr>
          <p:cNvCxnSpPr>
            <a:cxnSpLocks/>
          </p:cNvCxnSpPr>
          <p:nvPr/>
        </p:nvCxnSpPr>
        <p:spPr>
          <a:xfrm>
            <a:off x="10005501" y="4525129"/>
            <a:ext cx="1194915" cy="117463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B4986CA-A3DE-550E-A0AA-72B2D6A5F598}"/>
              </a:ext>
            </a:extLst>
          </p:cNvPr>
          <p:cNvCxnSpPr>
            <a:cxnSpLocks/>
          </p:cNvCxnSpPr>
          <p:nvPr/>
        </p:nvCxnSpPr>
        <p:spPr>
          <a:xfrm flipH="1" flipV="1">
            <a:off x="8032276" y="2556343"/>
            <a:ext cx="1691232" cy="1678664"/>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3066C842-9939-267A-475B-2D90920A1113}"/>
              </a:ext>
            </a:extLst>
          </p:cNvPr>
          <p:cNvPicPr>
            <a:picLocks noChangeAspect="1"/>
          </p:cNvPicPr>
          <p:nvPr/>
        </p:nvPicPr>
        <p:blipFill>
          <a:blip r:embed="rId3"/>
          <a:stretch>
            <a:fillRect/>
          </a:stretch>
        </p:blipFill>
        <p:spPr>
          <a:xfrm>
            <a:off x="9629205" y="4113186"/>
            <a:ext cx="434378" cy="457240"/>
          </a:xfrm>
          <a:prstGeom prst="rect">
            <a:avLst/>
          </a:prstGeom>
        </p:spPr>
      </p:pic>
    </p:spTree>
    <p:extLst>
      <p:ext uri="{BB962C8B-B14F-4D97-AF65-F5344CB8AC3E}">
        <p14:creationId xmlns:p14="http://schemas.microsoft.com/office/powerpoint/2010/main" val="1908029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702</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Baroque Chess</vt:lpstr>
      <vt:lpstr>Introduction</vt:lpstr>
      <vt:lpstr>KING (King)</vt:lpstr>
      <vt:lpstr>PINCER (Pawn)</vt:lpstr>
      <vt:lpstr>WITHDRAWER (Queen)</vt:lpstr>
      <vt:lpstr>COORDINATOR (Rook)</vt:lpstr>
      <vt:lpstr>FREEZER (Inverted Rook)</vt:lpstr>
      <vt:lpstr>LEAPER (Knight)</vt:lpstr>
      <vt:lpstr>IMITATOR (Bishop)</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Baroque Chess</dc:title>
  <dc:creator>Subodh Khandelwal</dc:creator>
  <cp:lastModifiedBy>Tanimoto</cp:lastModifiedBy>
  <cp:revision>9</cp:revision>
  <dcterms:created xsi:type="dcterms:W3CDTF">2023-04-09T17:50:52Z</dcterms:created>
  <dcterms:modified xsi:type="dcterms:W3CDTF">2023-04-11T01:46:33Z</dcterms:modified>
</cp:coreProperties>
</file>