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0.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Lst>
  <p:notesMasterIdLst>
    <p:notesMasterId r:id="rId49"/>
  </p:notesMasterIdLst>
  <p:sldIdLst>
    <p:sldId id="261" r:id="rId4"/>
    <p:sldId id="338" r:id="rId5"/>
    <p:sldId id="312" r:id="rId6"/>
    <p:sldId id="295" r:id="rId7"/>
    <p:sldId id="263" r:id="rId8"/>
    <p:sldId id="332" r:id="rId9"/>
    <p:sldId id="313" r:id="rId10"/>
    <p:sldId id="267" r:id="rId11"/>
    <p:sldId id="289" r:id="rId12"/>
    <p:sldId id="265" r:id="rId13"/>
    <p:sldId id="266" r:id="rId14"/>
    <p:sldId id="330" r:id="rId15"/>
    <p:sldId id="269" r:id="rId16"/>
    <p:sldId id="270" r:id="rId17"/>
    <p:sldId id="290" r:id="rId18"/>
    <p:sldId id="271" r:id="rId19"/>
    <p:sldId id="337" r:id="rId20"/>
    <p:sldId id="268" r:id="rId21"/>
    <p:sldId id="278" r:id="rId22"/>
    <p:sldId id="276" r:id="rId23"/>
    <p:sldId id="272" r:id="rId24"/>
    <p:sldId id="279" r:id="rId25"/>
    <p:sldId id="327" r:id="rId26"/>
    <p:sldId id="281" r:id="rId27"/>
    <p:sldId id="285" r:id="rId28"/>
    <p:sldId id="314" r:id="rId29"/>
    <p:sldId id="329" r:id="rId30"/>
    <p:sldId id="315" r:id="rId31"/>
    <p:sldId id="321" r:id="rId32"/>
    <p:sldId id="317" r:id="rId33"/>
    <p:sldId id="316" r:id="rId34"/>
    <p:sldId id="335" r:id="rId35"/>
    <p:sldId id="318" r:id="rId36"/>
    <p:sldId id="325" r:id="rId37"/>
    <p:sldId id="326" r:id="rId38"/>
    <p:sldId id="324" r:id="rId39"/>
    <p:sldId id="319" r:id="rId40"/>
    <p:sldId id="320" r:id="rId41"/>
    <p:sldId id="331" r:id="rId42"/>
    <p:sldId id="328" r:id="rId43"/>
    <p:sldId id="294" r:id="rId44"/>
    <p:sldId id="333" r:id="rId45"/>
    <p:sldId id="334" r:id="rId46"/>
    <p:sldId id="293" r:id="rId47"/>
    <p:sldId id="28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8A3CD3"/>
    <a:srgbClr val="0000FF"/>
    <a:srgbClr val="00FF00"/>
    <a:srgbClr val="265500"/>
    <a:srgbClr val="610DC8"/>
    <a:srgbClr val="7700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8" autoAdjust="0"/>
    <p:restoredTop sz="92626" autoAdjust="0"/>
  </p:normalViewPr>
  <p:slideViewPr>
    <p:cSldViewPr snapToGrid="0" snapToObjects="1" showGuides="1">
      <p:cViewPr varScale="1">
        <p:scale>
          <a:sx n="63" d="100"/>
          <a:sy n="63" d="100"/>
        </p:scale>
        <p:origin x="115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0CF06-EAE2-4848-8C74-2025913CA2FA}" type="doc">
      <dgm:prSet loTypeId="urn:microsoft.com/office/officeart/2005/8/layout/radial4" loCatId="" qsTypeId="urn:microsoft.com/office/officeart/2005/8/quickstyle/simple3" qsCatId="simple" csTypeId="urn:microsoft.com/office/officeart/2005/8/colors/accent1_2" csCatId="accent1" phldr="1"/>
      <dgm:spPr/>
      <dgm:t>
        <a:bodyPr/>
        <a:lstStyle/>
        <a:p>
          <a:endParaRPr lang="en-US"/>
        </a:p>
      </dgm:t>
    </dgm:pt>
    <dgm:pt modelId="{E734D77F-7C41-3F4A-8686-C4570C03BE71}">
      <dgm:prSet phldrT="[Text]" custT="1"/>
      <dgm:spPr>
        <a:gradFill rotWithShape="0">
          <a:gsLst>
            <a:gs pos="0">
              <a:schemeClr val="accent1">
                <a:hueOff val="0"/>
                <a:satOff val="0"/>
                <a:lumOff val="0"/>
                <a:tint val="50000"/>
                <a:satMod val="300000"/>
              </a:schemeClr>
            </a:gs>
            <a:gs pos="0">
              <a:srgbClr val="7030A0"/>
            </a:gs>
            <a:gs pos="62000">
              <a:schemeClr val="accent1">
                <a:hueOff val="0"/>
                <a:satOff val="0"/>
                <a:lumOff val="0"/>
                <a:alphaOff val="0"/>
                <a:tint val="15000"/>
                <a:satMod val="350000"/>
              </a:schemeClr>
            </a:gs>
          </a:gsLst>
        </a:gradFill>
      </dgm:spPr>
      <dgm:t>
        <a:bodyPr/>
        <a:lstStyle/>
        <a:p>
          <a:pPr rtl="0"/>
          <a:r>
            <a:rPr lang="en-US" sz="2000" b="1" dirty="0">
              <a:solidFill>
                <a:schemeClr val="tx1">
                  <a:lumMod val="50000"/>
                </a:schemeClr>
              </a:solidFill>
              <a:latin typeface="Garamond" panose="02020404030301010803" pitchFamily="18" charset="0"/>
            </a:rPr>
            <a:t>Diagnoses</a:t>
          </a:r>
          <a:r>
            <a:rPr lang="en-US" sz="2000" dirty="0">
              <a:solidFill>
                <a:schemeClr val="tx1">
                  <a:lumMod val="50000"/>
                </a:schemeClr>
              </a:solidFill>
              <a:latin typeface="Garamond" panose="02020404030301010803" pitchFamily="18" charset="0"/>
            </a:rPr>
            <a:t>:</a:t>
          </a:r>
        </a:p>
        <a:p>
          <a:pPr rtl="0"/>
          <a:r>
            <a:rPr lang="en-US" sz="1300" dirty="0">
              <a:solidFill>
                <a:schemeClr val="tx1">
                  <a:lumMod val="50000"/>
                </a:schemeClr>
              </a:solidFill>
              <a:latin typeface="Garamond" panose="02020404030301010803" pitchFamily="18" charset="0"/>
            </a:rPr>
            <a:t>Mild Dysplastic</a:t>
          </a:r>
        </a:p>
        <a:p>
          <a:r>
            <a:rPr lang="en-US" sz="1300" dirty="0">
              <a:solidFill>
                <a:schemeClr val="tx1">
                  <a:lumMod val="50000"/>
                </a:schemeClr>
              </a:solidFill>
              <a:latin typeface="Garamond" panose="02020404030301010803" pitchFamily="18" charset="0"/>
            </a:rPr>
            <a:t>Moderate Dysplastic</a:t>
          </a:r>
        </a:p>
        <a:p>
          <a:r>
            <a:rPr lang="en-US" sz="1300" dirty="0">
              <a:solidFill>
                <a:schemeClr val="tx1">
                  <a:lumMod val="50000"/>
                </a:schemeClr>
              </a:solidFill>
              <a:latin typeface="Garamond" panose="02020404030301010803" pitchFamily="18" charset="0"/>
            </a:rPr>
            <a:t>Melanoma in situ </a:t>
          </a:r>
        </a:p>
        <a:p>
          <a:r>
            <a:rPr lang="en-US" sz="1300" dirty="0">
              <a:solidFill>
                <a:schemeClr val="tx1">
                  <a:lumMod val="50000"/>
                </a:schemeClr>
              </a:solidFill>
              <a:latin typeface="Garamond" panose="02020404030301010803" pitchFamily="18" charset="0"/>
            </a:rPr>
            <a:t>Invasive T1a</a:t>
          </a:r>
        </a:p>
        <a:p>
          <a:r>
            <a:rPr lang="en-US" sz="1300" dirty="0">
              <a:solidFill>
                <a:schemeClr val="tx1">
                  <a:lumMod val="50000"/>
                </a:schemeClr>
              </a:solidFill>
              <a:latin typeface="Garamond" panose="02020404030301010803" pitchFamily="18" charset="0"/>
            </a:rPr>
            <a:t>Invasive T1b</a:t>
          </a:r>
        </a:p>
      </dgm:t>
    </dgm:pt>
    <dgm:pt modelId="{23364138-A772-AA47-9EDF-BFE8A078CB09}" type="parTrans" cxnId="{B4AA7624-BAAF-4144-B5DB-8D988D12DFBD}">
      <dgm:prSet/>
      <dgm:spPr/>
      <dgm:t>
        <a:bodyPr/>
        <a:lstStyle/>
        <a:p>
          <a:endParaRPr lang="en-US"/>
        </a:p>
      </dgm:t>
    </dgm:pt>
    <dgm:pt modelId="{CAD14B98-7AEB-984E-85E4-01F9BBE8AA5F}" type="sibTrans" cxnId="{B4AA7624-BAAF-4144-B5DB-8D988D12DFBD}">
      <dgm:prSet/>
      <dgm:spPr/>
      <dgm:t>
        <a:bodyPr/>
        <a:lstStyle/>
        <a:p>
          <a:endParaRPr lang="en-US"/>
        </a:p>
      </dgm:t>
    </dgm:pt>
    <dgm:pt modelId="{DB2F5DA6-9DD3-9C42-9D46-B4BEB96143F7}">
      <dgm:prSet phldrT="[Text]" custT="1"/>
      <dgm:spPr/>
      <dgm:t>
        <a:bodyPr/>
        <a:lstStyle/>
        <a:p>
          <a:pPr>
            <a:buNone/>
          </a:pPr>
          <a:r>
            <a:rPr lang="en-US" sz="2000" b="1" dirty="0">
              <a:latin typeface="Garamond" panose="02020404030301010803" pitchFamily="18" charset="0"/>
            </a:rPr>
            <a:t>Cellular</a:t>
          </a:r>
          <a:r>
            <a:rPr lang="en-US" sz="1500" b="1" dirty="0">
              <a:latin typeface="Garamond" panose="02020404030301010803" pitchFamily="18" charset="0"/>
            </a:rPr>
            <a:t> </a:t>
          </a:r>
          <a:r>
            <a:rPr lang="en-US" sz="1500" dirty="0">
              <a:latin typeface="Garamond" panose="02020404030301010803" pitchFamily="18" charset="0"/>
            </a:rPr>
            <a:t>entities:</a:t>
          </a:r>
        </a:p>
        <a:p>
          <a:pPr>
            <a:buClr>
              <a:schemeClr val="tx2"/>
            </a:buClr>
            <a:buFont typeface="Arial" panose="020B0604020202020204" pitchFamily="34" charset="0"/>
            <a:buChar char="•"/>
          </a:pPr>
          <a:r>
            <a:rPr lang="en-US" sz="1500" dirty="0">
              <a:latin typeface="Garamond" panose="02020404030301010803" pitchFamily="18" charset="0"/>
            </a:rPr>
            <a:t>- Nuclei</a:t>
          </a:r>
        </a:p>
        <a:p>
          <a:pPr>
            <a:buFont typeface="Wingdings" pitchFamily="2" charset="2"/>
            <a:buChar char="Ø"/>
          </a:pPr>
          <a:r>
            <a:rPr lang="en-US" sz="1500" dirty="0">
              <a:latin typeface="Garamond" panose="02020404030301010803" pitchFamily="18" charset="0"/>
            </a:rPr>
            <a:t>- Melanocyte</a:t>
          </a:r>
        </a:p>
        <a:p>
          <a:pPr>
            <a:buFontTx/>
            <a:buNone/>
          </a:pPr>
          <a:r>
            <a:rPr lang="en-US" sz="1500" dirty="0">
              <a:latin typeface="Garamond" panose="02020404030301010803" pitchFamily="18" charset="0"/>
            </a:rPr>
            <a:t>- Mitosis</a:t>
          </a:r>
        </a:p>
        <a:p>
          <a:pPr>
            <a:buNone/>
          </a:pPr>
          <a:endParaRPr lang="en-US" sz="1500" dirty="0">
            <a:latin typeface="Garamond" panose="02020404030301010803" pitchFamily="18" charset="0"/>
          </a:endParaRPr>
        </a:p>
      </dgm:t>
    </dgm:pt>
    <dgm:pt modelId="{413A136B-5A4D-5045-9F81-FF0D9F48C2A2}" type="parTrans" cxnId="{2DA14B29-25FD-4F4E-A9DA-5F7407FBA734}">
      <dgm:prSet/>
      <dgm:spPr/>
      <dgm:t>
        <a:bodyPr/>
        <a:lstStyle/>
        <a:p>
          <a:endParaRPr lang="en-US"/>
        </a:p>
      </dgm:t>
    </dgm:pt>
    <dgm:pt modelId="{128A2968-4D7D-8A44-8516-8A3FA9FD83C5}" type="sibTrans" cxnId="{2DA14B29-25FD-4F4E-A9DA-5F7407FBA734}">
      <dgm:prSet/>
      <dgm:spPr/>
      <dgm:t>
        <a:bodyPr/>
        <a:lstStyle/>
        <a:p>
          <a:endParaRPr lang="en-US"/>
        </a:p>
      </dgm:t>
    </dgm:pt>
    <dgm:pt modelId="{81D88158-ECCC-3746-9611-493946EA31F6}">
      <dgm:prSet phldrT="[Text]" custT="1"/>
      <dgm:spPr/>
      <dgm:t>
        <a:bodyPr/>
        <a:lstStyle/>
        <a:p>
          <a:r>
            <a:rPr lang="en-US" sz="2000" b="1" dirty="0">
              <a:solidFill>
                <a:schemeClr val="accent1">
                  <a:lumMod val="75000"/>
                </a:schemeClr>
              </a:solidFill>
              <a:latin typeface="Garamond" panose="02020404030301010803" pitchFamily="18" charset="0"/>
            </a:rPr>
            <a:t>Structural</a:t>
          </a:r>
          <a:r>
            <a:rPr lang="en-US" sz="2000" b="1" dirty="0">
              <a:solidFill>
                <a:schemeClr val="tx1">
                  <a:lumMod val="50000"/>
                </a:schemeClr>
              </a:solidFill>
              <a:latin typeface="Garamond" panose="02020404030301010803" pitchFamily="18" charset="0"/>
            </a:rPr>
            <a:t> </a:t>
          </a:r>
          <a:r>
            <a:rPr lang="en-US" sz="1500" dirty="0">
              <a:latin typeface="Garamond" panose="02020404030301010803" pitchFamily="18" charset="0"/>
            </a:rPr>
            <a:t>entities:</a:t>
          </a:r>
        </a:p>
        <a:p>
          <a:r>
            <a:rPr lang="en-US" sz="1500" dirty="0">
              <a:latin typeface="Garamond" panose="02020404030301010803" pitchFamily="18" charset="0"/>
            </a:rPr>
            <a:t>- Dermis</a:t>
          </a:r>
        </a:p>
        <a:p>
          <a:r>
            <a:rPr lang="en-US" sz="1500" dirty="0">
              <a:latin typeface="Garamond" panose="02020404030301010803" pitchFamily="18" charset="0"/>
            </a:rPr>
            <a:t>- Epidermis</a:t>
          </a:r>
        </a:p>
        <a:p>
          <a:r>
            <a:rPr lang="en-US" sz="1500" dirty="0">
              <a:latin typeface="Garamond" panose="02020404030301010803" pitchFamily="18" charset="0"/>
            </a:rPr>
            <a:t>- Nests</a:t>
          </a:r>
        </a:p>
      </dgm:t>
    </dgm:pt>
    <dgm:pt modelId="{3E1D1967-6CB6-E448-8D04-79E53566C002}" type="parTrans" cxnId="{405D6357-0A06-D748-8C73-8A938D33EC09}">
      <dgm:prSet/>
      <dgm:spPr/>
      <dgm:t>
        <a:bodyPr/>
        <a:lstStyle/>
        <a:p>
          <a:endParaRPr lang="en-US"/>
        </a:p>
      </dgm:t>
    </dgm:pt>
    <dgm:pt modelId="{AF0E7D21-B0CB-0445-B7C3-8A1BD37DE4C5}" type="sibTrans" cxnId="{405D6357-0A06-D748-8C73-8A938D33EC09}">
      <dgm:prSet/>
      <dgm:spPr/>
      <dgm:t>
        <a:bodyPr/>
        <a:lstStyle/>
        <a:p>
          <a:endParaRPr lang="en-US"/>
        </a:p>
      </dgm:t>
    </dgm:pt>
    <dgm:pt modelId="{EED5F910-B1D0-5C40-995B-A502BE60DB32}">
      <dgm:prSet custT="1"/>
      <dgm:spPr/>
      <dgm:t>
        <a:bodyPr/>
        <a:lstStyle/>
        <a:p>
          <a:pPr rtl="0"/>
          <a:r>
            <a:rPr lang="en-US" sz="2000" b="1" dirty="0">
              <a:latin typeface="Garamond" panose="02020404030301010803" pitchFamily="18" charset="0"/>
            </a:rPr>
            <a:t>Raw WSI</a:t>
          </a:r>
        </a:p>
        <a:p>
          <a:pPr rtl="0"/>
          <a:r>
            <a:rPr lang="en-US" sz="1500" b="0" dirty="0">
              <a:latin typeface="Garamond" panose="02020404030301010803" pitchFamily="18" charset="0"/>
            </a:rPr>
            <a:t>Diagnosis model</a:t>
          </a:r>
        </a:p>
      </dgm:t>
    </dgm:pt>
    <dgm:pt modelId="{F669AD10-C748-AD44-8E67-73E11E2A86CE}" type="parTrans" cxnId="{AFC79ADA-E728-1B49-8446-6FD0F6B0E92A}">
      <dgm:prSet/>
      <dgm:spPr/>
      <dgm:t>
        <a:bodyPr/>
        <a:lstStyle/>
        <a:p>
          <a:endParaRPr lang="en-US"/>
        </a:p>
      </dgm:t>
    </dgm:pt>
    <dgm:pt modelId="{67DCB78B-148A-3842-90E7-26392D17099C}" type="sibTrans" cxnId="{AFC79ADA-E728-1B49-8446-6FD0F6B0E92A}">
      <dgm:prSet/>
      <dgm:spPr/>
      <dgm:t>
        <a:bodyPr/>
        <a:lstStyle/>
        <a:p>
          <a:endParaRPr lang="en-US"/>
        </a:p>
      </dgm:t>
    </dgm:pt>
    <dgm:pt modelId="{F818AD1B-B5ED-DA47-B0D6-712ED8B18438}" type="pres">
      <dgm:prSet presAssocID="{E5B0CF06-EAE2-4848-8C74-2025913CA2FA}" presName="cycle" presStyleCnt="0">
        <dgm:presLayoutVars>
          <dgm:chMax val="1"/>
          <dgm:dir/>
          <dgm:animLvl val="ctr"/>
          <dgm:resizeHandles val="exact"/>
        </dgm:presLayoutVars>
      </dgm:prSet>
      <dgm:spPr/>
    </dgm:pt>
    <dgm:pt modelId="{FD45AD13-0337-A04A-9CF2-7D5BAE669335}" type="pres">
      <dgm:prSet presAssocID="{E734D77F-7C41-3F4A-8686-C4570C03BE71}" presName="centerShape" presStyleLbl="node0" presStyleIdx="0" presStyleCnt="1"/>
      <dgm:spPr/>
    </dgm:pt>
    <dgm:pt modelId="{5BF86AA5-AA8D-0C42-84C0-284202694A78}" type="pres">
      <dgm:prSet presAssocID="{413A136B-5A4D-5045-9F81-FF0D9F48C2A2}" presName="parTrans" presStyleLbl="bgSibTrans2D1" presStyleIdx="0" presStyleCnt="3"/>
      <dgm:spPr/>
    </dgm:pt>
    <dgm:pt modelId="{C552824D-D38F-A049-8858-13B189E7413E}" type="pres">
      <dgm:prSet presAssocID="{DB2F5DA6-9DD3-9C42-9D46-B4BEB96143F7}" presName="node" presStyleLbl="node1" presStyleIdx="0" presStyleCnt="3">
        <dgm:presLayoutVars>
          <dgm:bulletEnabled val="1"/>
        </dgm:presLayoutVars>
      </dgm:prSet>
      <dgm:spPr/>
    </dgm:pt>
    <dgm:pt modelId="{EFBDAC4F-EC3D-AA42-8A70-4920397252A1}" type="pres">
      <dgm:prSet presAssocID="{3E1D1967-6CB6-E448-8D04-79E53566C002}" presName="parTrans" presStyleLbl="bgSibTrans2D1" presStyleIdx="1" presStyleCnt="3"/>
      <dgm:spPr/>
    </dgm:pt>
    <dgm:pt modelId="{6BF97A5E-F453-074F-8259-A0D7D65F12D3}" type="pres">
      <dgm:prSet presAssocID="{81D88158-ECCC-3746-9611-493946EA31F6}" presName="node" presStyleLbl="node1" presStyleIdx="1" presStyleCnt="3">
        <dgm:presLayoutVars>
          <dgm:bulletEnabled val="1"/>
        </dgm:presLayoutVars>
      </dgm:prSet>
      <dgm:spPr/>
    </dgm:pt>
    <dgm:pt modelId="{1A5254E2-1F44-2B41-8BFA-5D99A62733B6}" type="pres">
      <dgm:prSet presAssocID="{F669AD10-C748-AD44-8E67-73E11E2A86CE}" presName="parTrans" presStyleLbl="bgSibTrans2D1" presStyleIdx="2" presStyleCnt="3"/>
      <dgm:spPr/>
    </dgm:pt>
    <dgm:pt modelId="{DB3CFE9B-5871-AD4D-A03A-87BFC9F622A1}" type="pres">
      <dgm:prSet presAssocID="{EED5F910-B1D0-5C40-995B-A502BE60DB32}" presName="node" presStyleLbl="node1" presStyleIdx="2" presStyleCnt="3">
        <dgm:presLayoutVars>
          <dgm:bulletEnabled val="1"/>
        </dgm:presLayoutVars>
      </dgm:prSet>
      <dgm:spPr/>
    </dgm:pt>
  </dgm:ptLst>
  <dgm:cxnLst>
    <dgm:cxn modelId="{6C86970B-98F0-D846-BA6B-E179AF9868E7}" type="presOf" srcId="{81D88158-ECCC-3746-9611-493946EA31F6}" destId="{6BF97A5E-F453-074F-8259-A0D7D65F12D3}" srcOrd="0" destOrd="0" presId="urn:microsoft.com/office/officeart/2005/8/layout/radial4"/>
    <dgm:cxn modelId="{F6998223-3FDF-A944-9798-9F634B45E22E}" type="presOf" srcId="{E734D77F-7C41-3F4A-8686-C4570C03BE71}" destId="{FD45AD13-0337-A04A-9CF2-7D5BAE669335}" srcOrd="0" destOrd="0" presId="urn:microsoft.com/office/officeart/2005/8/layout/radial4"/>
    <dgm:cxn modelId="{B4AA7624-BAAF-4144-B5DB-8D988D12DFBD}" srcId="{E5B0CF06-EAE2-4848-8C74-2025913CA2FA}" destId="{E734D77F-7C41-3F4A-8686-C4570C03BE71}" srcOrd="0" destOrd="0" parTransId="{23364138-A772-AA47-9EDF-BFE8A078CB09}" sibTransId="{CAD14B98-7AEB-984E-85E4-01F9BBE8AA5F}"/>
    <dgm:cxn modelId="{2DA14B29-25FD-4F4E-A9DA-5F7407FBA734}" srcId="{E734D77F-7C41-3F4A-8686-C4570C03BE71}" destId="{DB2F5DA6-9DD3-9C42-9D46-B4BEB96143F7}" srcOrd="0" destOrd="0" parTransId="{413A136B-5A4D-5045-9F81-FF0D9F48C2A2}" sibTransId="{128A2968-4D7D-8A44-8516-8A3FA9FD83C5}"/>
    <dgm:cxn modelId="{A98D182D-29E7-5543-82E1-39640B3B5F54}" type="presOf" srcId="{F669AD10-C748-AD44-8E67-73E11E2A86CE}" destId="{1A5254E2-1F44-2B41-8BFA-5D99A62733B6}" srcOrd="0" destOrd="0" presId="urn:microsoft.com/office/officeart/2005/8/layout/radial4"/>
    <dgm:cxn modelId="{BED43368-2EA9-FF47-A36D-F9358CD004EE}" type="presOf" srcId="{DB2F5DA6-9DD3-9C42-9D46-B4BEB96143F7}" destId="{C552824D-D38F-A049-8858-13B189E7413E}" srcOrd="0" destOrd="0" presId="urn:microsoft.com/office/officeart/2005/8/layout/radial4"/>
    <dgm:cxn modelId="{405D6357-0A06-D748-8C73-8A938D33EC09}" srcId="{E734D77F-7C41-3F4A-8686-C4570C03BE71}" destId="{81D88158-ECCC-3746-9611-493946EA31F6}" srcOrd="1" destOrd="0" parTransId="{3E1D1967-6CB6-E448-8D04-79E53566C002}" sibTransId="{AF0E7D21-B0CB-0445-B7C3-8A1BD37DE4C5}"/>
    <dgm:cxn modelId="{3CCFE077-ADC6-B14A-9167-5521B7B27416}" type="presOf" srcId="{E5B0CF06-EAE2-4848-8C74-2025913CA2FA}" destId="{F818AD1B-B5ED-DA47-B0D6-712ED8B18438}" srcOrd="0" destOrd="0" presId="urn:microsoft.com/office/officeart/2005/8/layout/radial4"/>
    <dgm:cxn modelId="{5E67F188-607D-864A-9F0D-80CF2959D081}" type="presOf" srcId="{EED5F910-B1D0-5C40-995B-A502BE60DB32}" destId="{DB3CFE9B-5871-AD4D-A03A-87BFC9F622A1}" srcOrd="0" destOrd="0" presId="urn:microsoft.com/office/officeart/2005/8/layout/radial4"/>
    <dgm:cxn modelId="{F92312CB-0592-7F40-96E8-EFFA0C7A540C}" type="presOf" srcId="{3E1D1967-6CB6-E448-8D04-79E53566C002}" destId="{EFBDAC4F-EC3D-AA42-8A70-4920397252A1}" srcOrd="0" destOrd="0" presId="urn:microsoft.com/office/officeart/2005/8/layout/radial4"/>
    <dgm:cxn modelId="{FD107ED3-B16F-D74A-ADBD-8B1EC0283D29}" type="presOf" srcId="{413A136B-5A4D-5045-9F81-FF0D9F48C2A2}" destId="{5BF86AA5-AA8D-0C42-84C0-284202694A78}" srcOrd="0" destOrd="0" presId="urn:microsoft.com/office/officeart/2005/8/layout/radial4"/>
    <dgm:cxn modelId="{AFC79ADA-E728-1B49-8446-6FD0F6B0E92A}" srcId="{E734D77F-7C41-3F4A-8686-C4570C03BE71}" destId="{EED5F910-B1D0-5C40-995B-A502BE60DB32}" srcOrd="2" destOrd="0" parTransId="{F669AD10-C748-AD44-8E67-73E11E2A86CE}" sibTransId="{67DCB78B-148A-3842-90E7-26392D17099C}"/>
    <dgm:cxn modelId="{FFE27812-A89E-5C4B-ACD7-9FC982683727}" type="presParOf" srcId="{F818AD1B-B5ED-DA47-B0D6-712ED8B18438}" destId="{FD45AD13-0337-A04A-9CF2-7D5BAE669335}" srcOrd="0" destOrd="0" presId="urn:microsoft.com/office/officeart/2005/8/layout/radial4"/>
    <dgm:cxn modelId="{A5FF8A6E-60D4-F34F-8F30-163223329D36}" type="presParOf" srcId="{F818AD1B-B5ED-DA47-B0D6-712ED8B18438}" destId="{5BF86AA5-AA8D-0C42-84C0-284202694A78}" srcOrd="1" destOrd="0" presId="urn:microsoft.com/office/officeart/2005/8/layout/radial4"/>
    <dgm:cxn modelId="{C6EB73BE-9EF5-FD43-87C9-B3A8C5161597}" type="presParOf" srcId="{F818AD1B-B5ED-DA47-B0D6-712ED8B18438}" destId="{C552824D-D38F-A049-8858-13B189E7413E}" srcOrd="2" destOrd="0" presId="urn:microsoft.com/office/officeart/2005/8/layout/radial4"/>
    <dgm:cxn modelId="{3F7F9162-EF1D-2F4E-9270-CBBF9931D081}" type="presParOf" srcId="{F818AD1B-B5ED-DA47-B0D6-712ED8B18438}" destId="{EFBDAC4F-EC3D-AA42-8A70-4920397252A1}" srcOrd="3" destOrd="0" presId="urn:microsoft.com/office/officeart/2005/8/layout/radial4"/>
    <dgm:cxn modelId="{AD6BAA28-343E-E94B-9C53-0FB7D209FD99}" type="presParOf" srcId="{F818AD1B-B5ED-DA47-B0D6-712ED8B18438}" destId="{6BF97A5E-F453-074F-8259-A0D7D65F12D3}" srcOrd="4" destOrd="0" presId="urn:microsoft.com/office/officeart/2005/8/layout/radial4"/>
    <dgm:cxn modelId="{AB50E795-E43B-3548-824D-A09CC726095F}" type="presParOf" srcId="{F818AD1B-B5ED-DA47-B0D6-712ED8B18438}" destId="{1A5254E2-1F44-2B41-8BFA-5D99A62733B6}" srcOrd="5" destOrd="0" presId="urn:microsoft.com/office/officeart/2005/8/layout/radial4"/>
    <dgm:cxn modelId="{DCC8D3E8-9A8C-384A-9DC0-6CA240041B35}" type="presParOf" srcId="{F818AD1B-B5ED-DA47-B0D6-712ED8B18438}" destId="{DB3CFE9B-5871-AD4D-A03A-87BFC9F622A1}"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B0CF06-EAE2-4848-8C74-2025913CA2FA}" type="doc">
      <dgm:prSet loTypeId="urn:microsoft.com/office/officeart/2005/8/layout/radial4" loCatId="" qsTypeId="urn:microsoft.com/office/officeart/2005/8/quickstyle/simple3" qsCatId="simple" csTypeId="urn:microsoft.com/office/officeart/2005/8/colors/accent1_2" csCatId="accent1" phldr="1"/>
      <dgm:spPr/>
      <dgm:t>
        <a:bodyPr/>
        <a:lstStyle/>
        <a:p>
          <a:endParaRPr lang="en-US"/>
        </a:p>
      </dgm:t>
    </dgm:pt>
    <dgm:pt modelId="{E734D77F-7C41-3F4A-8686-C4570C03BE71}">
      <dgm:prSet phldrT="[Text]" custT="1"/>
      <dgm:spPr>
        <a:gradFill rotWithShape="0">
          <a:gsLst>
            <a:gs pos="0">
              <a:schemeClr val="accent1">
                <a:hueOff val="0"/>
                <a:satOff val="0"/>
                <a:lumOff val="0"/>
                <a:tint val="50000"/>
                <a:satMod val="300000"/>
              </a:schemeClr>
            </a:gs>
            <a:gs pos="0">
              <a:srgbClr val="7030A0"/>
            </a:gs>
            <a:gs pos="62000">
              <a:schemeClr val="accent1">
                <a:hueOff val="0"/>
                <a:satOff val="0"/>
                <a:lumOff val="0"/>
                <a:alphaOff val="0"/>
                <a:tint val="15000"/>
                <a:satMod val="350000"/>
              </a:schemeClr>
            </a:gs>
          </a:gsLst>
        </a:gradFill>
      </dgm:spPr>
      <dgm:t>
        <a:bodyPr/>
        <a:lstStyle/>
        <a:p>
          <a:pPr rtl="0"/>
          <a:r>
            <a:rPr lang="en-US" sz="2000" b="1" dirty="0">
              <a:solidFill>
                <a:schemeClr val="tx1">
                  <a:lumMod val="50000"/>
                </a:schemeClr>
              </a:solidFill>
              <a:latin typeface="Garamond" panose="02020404030301010803" pitchFamily="18" charset="0"/>
            </a:rPr>
            <a:t>Diagnoses</a:t>
          </a:r>
          <a:r>
            <a:rPr lang="en-US" sz="2000" dirty="0">
              <a:solidFill>
                <a:schemeClr val="tx1">
                  <a:lumMod val="50000"/>
                </a:schemeClr>
              </a:solidFill>
              <a:latin typeface="Garamond" panose="02020404030301010803" pitchFamily="18" charset="0"/>
            </a:rPr>
            <a:t>:</a:t>
          </a:r>
        </a:p>
        <a:p>
          <a:pPr rtl="0"/>
          <a:r>
            <a:rPr lang="en-US" sz="1300" dirty="0">
              <a:solidFill>
                <a:schemeClr val="tx1">
                  <a:lumMod val="50000"/>
                </a:schemeClr>
              </a:solidFill>
              <a:latin typeface="Garamond" panose="02020404030301010803" pitchFamily="18" charset="0"/>
            </a:rPr>
            <a:t>Mild Dysplastic</a:t>
          </a:r>
        </a:p>
        <a:p>
          <a:r>
            <a:rPr lang="en-US" sz="1300" dirty="0">
              <a:solidFill>
                <a:schemeClr val="tx1">
                  <a:lumMod val="50000"/>
                </a:schemeClr>
              </a:solidFill>
              <a:latin typeface="Garamond" panose="02020404030301010803" pitchFamily="18" charset="0"/>
            </a:rPr>
            <a:t>Moderate Dysplastic</a:t>
          </a:r>
        </a:p>
        <a:p>
          <a:r>
            <a:rPr lang="en-US" sz="1300" dirty="0">
              <a:solidFill>
                <a:schemeClr val="tx1">
                  <a:lumMod val="50000"/>
                </a:schemeClr>
              </a:solidFill>
              <a:latin typeface="Garamond" panose="02020404030301010803" pitchFamily="18" charset="0"/>
            </a:rPr>
            <a:t>Melanoma in situ </a:t>
          </a:r>
        </a:p>
        <a:p>
          <a:r>
            <a:rPr lang="en-US" sz="1300" dirty="0">
              <a:solidFill>
                <a:schemeClr val="tx1">
                  <a:lumMod val="50000"/>
                </a:schemeClr>
              </a:solidFill>
              <a:latin typeface="Garamond" panose="02020404030301010803" pitchFamily="18" charset="0"/>
            </a:rPr>
            <a:t>Invasive T1a</a:t>
          </a:r>
        </a:p>
        <a:p>
          <a:r>
            <a:rPr lang="en-US" sz="1300" dirty="0">
              <a:solidFill>
                <a:schemeClr val="tx1">
                  <a:lumMod val="50000"/>
                </a:schemeClr>
              </a:solidFill>
              <a:latin typeface="Garamond" panose="02020404030301010803" pitchFamily="18" charset="0"/>
            </a:rPr>
            <a:t>Invasive T1b</a:t>
          </a:r>
        </a:p>
      </dgm:t>
    </dgm:pt>
    <dgm:pt modelId="{23364138-A772-AA47-9EDF-BFE8A078CB09}" type="parTrans" cxnId="{B4AA7624-BAAF-4144-B5DB-8D988D12DFBD}">
      <dgm:prSet/>
      <dgm:spPr/>
      <dgm:t>
        <a:bodyPr/>
        <a:lstStyle/>
        <a:p>
          <a:endParaRPr lang="en-US"/>
        </a:p>
      </dgm:t>
    </dgm:pt>
    <dgm:pt modelId="{CAD14B98-7AEB-984E-85E4-01F9BBE8AA5F}" type="sibTrans" cxnId="{B4AA7624-BAAF-4144-B5DB-8D988D12DFBD}">
      <dgm:prSet/>
      <dgm:spPr/>
      <dgm:t>
        <a:bodyPr/>
        <a:lstStyle/>
        <a:p>
          <a:endParaRPr lang="en-US"/>
        </a:p>
      </dgm:t>
    </dgm:pt>
    <dgm:pt modelId="{DB2F5DA6-9DD3-9C42-9D46-B4BEB96143F7}">
      <dgm:prSet phldrT="[Text]" custT="1"/>
      <dgm:spPr>
        <a:gradFill rotWithShape="0">
          <a:gsLst>
            <a:gs pos="0">
              <a:srgbClr val="92D050"/>
            </a:gs>
            <a:gs pos="100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a:buNone/>
          </a:pPr>
          <a:r>
            <a:rPr lang="en-US" sz="2000" b="1" dirty="0">
              <a:latin typeface="Garamond" panose="02020404030301010803" pitchFamily="18" charset="0"/>
            </a:rPr>
            <a:t>Cellular</a:t>
          </a:r>
          <a:r>
            <a:rPr lang="en-US" sz="1500" b="1" dirty="0">
              <a:latin typeface="Garamond" panose="02020404030301010803" pitchFamily="18" charset="0"/>
            </a:rPr>
            <a:t> </a:t>
          </a:r>
          <a:r>
            <a:rPr lang="en-US" sz="1500" dirty="0">
              <a:latin typeface="Garamond" panose="02020404030301010803" pitchFamily="18" charset="0"/>
            </a:rPr>
            <a:t>entities:</a:t>
          </a:r>
        </a:p>
        <a:p>
          <a:pPr>
            <a:buClr>
              <a:schemeClr val="tx2"/>
            </a:buClr>
            <a:buFont typeface="Wingdings" pitchFamily="2" charset="2"/>
            <a:buChar char="ü"/>
          </a:pPr>
          <a:r>
            <a:rPr lang="en-US" sz="1500" dirty="0">
              <a:latin typeface="Garamond" panose="02020404030301010803" pitchFamily="18" charset="0"/>
            </a:rPr>
            <a:t>- Nuclei</a:t>
          </a:r>
        </a:p>
        <a:p>
          <a:pPr>
            <a:buFont typeface="Wingdings" pitchFamily="2" charset="2"/>
            <a:buChar char="Ø"/>
          </a:pPr>
          <a:r>
            <a:rPr lang="en-US" sz="1500" dirty="0">
              <a:latin typeface="Garamond" panose="02020404030301010803" pitchFamily="18" charset="0"/>
            </a:rPr>
            <a:t>- Melanocyte</a:t>
          </a:r>
        </a:p>
        <a:p>
          <a:pPr>
            <a:buFontTx/>
            <a:buNone/>
          </a:pPr>
          <a:r>
            <a:rPr lang="en-US" sz="1500" dirty="0">
              <a:latin typeface="Garamond" panose="02020404030301010803" pitchFamily="18" charset="0"/>
            </a:rPr>
            <a:t>- Mitosis</a:t>
          </a:r>
        </a:p>
        <a:p>
          <a:pPr>
            <a:buNone/>
          </a:pPr>
          <a:endParaRPr lang="en-US" sz="1500" dirty="0">
            <a:latin typeface="Garamond" panose="02020404030301010803" pitchFamily="18" charset="0"/>
          </a:endParaRPr>
        </a:p>
      </dgm:t>
    </dgm:pt>
    <dgm:pt modelId="{413A136B-5A4D-5045-9F81-FF0D9F48C2A2}" type="parTrans" cxnId="{2DA14B29-25FD-4F4E-A9DA-5F7407FBA734}">
      <dgm:prSet/>
      <dgm:spPr/>
      <dgm:t>
        <a:bodyPr/>
        <a:lstStyle/>
        <a:p>
          <a:endParaRPr lang="en-US"/>
        </a:p>
      </dgm:t>
    </dgm:pt>
    <dgm:pt modelId="{128A2968-4D7D-8A44-8516-8A3FA9FD83C5}" type="sibTrans" cxnId="{2DA14B29-25FD-4F4E-A9DA-5F7407FBA734}">
      <dgm:prSet/>
      <dgm:spPr/>
      <dgm:t>
        <a:bodyPr/>
        <a:lstStyle/>
        <a:p>
          <a:endParaRPr lang="en-US"/>
        </a:p>
      </dgm:t>
    </dgm:pt>
    <dgm:pt modelId="{81D88158-ECCC-3746-9611-493946EA31F6}">
      <dgm:prSet phldrT="[Text]" custT="1"/>
      <dgm:spPr>
        <a:gradFill rotWithShape="0">
          <a:gsLst>
            <a:gs pos="0">
              <a:srgbClr val="92D050"/>
            </a:gs>
            <a:gs pos="85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r>
            <a:rPr lang="en-US" sz="2000" b="1" dirty="0">
              <a:solidFill>
                <a:schemeClr val="accent1">
                  <a:lumMod val="75000"/>
                </a:schemeClr>
              </a:solidFill>
              <a:latin typeface="Garamond" panose="02020404030301010803" pitchFamily="18" charset="0"/>
            </a:rPr>
            <a:t>Structural</a:t>
          </a:r>
          <a:r>
            <a:rPr lang="en-US" sz="2000" b="1" dirty="0">
              <a:solidFill>
                <a:schemeClr val="tx1">
                  <a:lumMod val="50000"/>
                </a:schemeClr>
              </a:solidFill>
              <a:latin typeface="Garamond" panose="02020404030301010803" pitchFamily="18" charset="0"/>
            </a:rPr>
            <a:t> </a:t>
          </a:r>
          <a:r>
            <a:rPr lang="en-US" sz="1500" dirty="0">
              <a:latin typeface="Garamond" panose="02020404030301010803" pitchFamily="18" charset="0"/>
            </a:rPr>
            <a:t>entities:</a:t>
          </a:r>
        </a:p>
        <a:p>
          <a:r>
            <a:rPr lang="en-US" sz="1500" dirty="0">
              <a:latin typeface="Garamond" panose="02020404030301010803" pitchFamily="18" charset="0"/>
            </a:rPr>
            <a:t>- Dermis</a:t>
          </a:r>
        </a:p>
        <a:p>
          <a:r>
            <a:rPr lang="en-US" sz="1500" dirty="0">
              <a:latin typeface="Garamond" panose="02020404030301010803" pitchFamily="18" charset="0"/>
            </a:rPr>
            <a:t>- Epidermis</a:t>
          </a:r>
        </a:p>
        <a:p>
          <a:r>
            <a:rPr lang="en-US" sz="1500" dirty="0">
              <a:latin typeface="Garamond" panose="02020404030301010803" pitchFamily="18" charset="0"/>
            </a:rPr>
            <a:t>- Nests</a:t>
          </a:r>
        </a:p>
      </dgm:t>
    </dgm:pt>
    <dgm:pt modelId="{3E1D1967-6CB6-E448-8D04-79E53566C002}" type="parTrans" cxnId="{405D6357-0A06-D748-8C73-8A938D33EC09}">
      <dgm:prSet/>
      <dgm:spPr/>
      <dgm:t>
        <a:bodyPr/>
        <a:lstStyle/>
        <a:p>
          <a:endParaRPr lang="en-US"/>
        </a:p>
      </dgm:t>
    </dgm:pt>
    <dgm:pt modelId="{AF0E7D21-B0CB-0445-B7C3-8A1BD37DE4C5}" type="sibTrans" cxnId="{405D6357-0A06-D748-8C73-8A938D33EC09}">
      <dgm:prSet/>
      <dgm:spPr/>
      <dgm:t>
        <a:bodyPr/>
        <a:lstStyle/>
        <a:p>
          <a:endParaRPr lang="en-US"/>
        </a:p>
      </dgm:t>
    </dgm:pt>
    <dgm:pt modelId="{EED5F910-B1D0-5C40-995B-A502BE60DB32}">
      <dgm:prSet custT="1"/>
      <dgm:spPr/>
      <dgm:t>
        <a:bodyPr/>
        <a:lstStyle/>
        <a:p>
          <a:pPr rtl="0"/>
          <a:r>
            <a:rPr lang="en-US" sz="2000" b="1" dirty="0">
              <a:latin typeface="Garamond" panose="02020404030301010803" pitchFamily="18" charset="0"/>
            </a:rPr>
            <a:t>Raw WSI</a:t>
          </a:r>
        </a:p>
        <a:p>
          <a:pPr rtl="0"/>
          <a:r>
            <a:rPr lang="en-US" sz="1500" b="0" dirty="0">
              <a:latin typeface="Garamond" panose="02020404030301010803" pitchFamily="18" charset="0"/>
            </a:rPr>
            <a:t>Diagnosis model</a:t>
          </a:r>
        </a:p>
      </dgm:t>
    </dgm:pt>
    <dgm:pt modelId="{F669AD10-C748-AD44-8E67-73E11E2A86CE}" type="parTrans" cxnId="{AFC79ADA-E728-1B49-8446-6FD0F6B0E92A}">
      <dgm:prSet/>
      <dgm:spPr/>
      <dgm:t>
        <a:bodyPr/>
        <a:lstStyle/>
        <a:p>
          <a:endParaRPr lang="en-US"/>
        </a:p>
      </dgm:t>
    </dgm:pt>
    <dgm:pt modelId="{67DCB78B-148A-3842-90E7-26392D17099C}" type="sibTrans" cxnId="{AFC79ADA-E728-1B49-8446-6FD0F6B0E92A}">
      <dgm:prSet/>
      <dgm:spPr/>
      <dgm:t>
        <a:bodyPr/>
        <a:lstStyle/>
        <a:p>
          <a:endParaRPr lang="en-US"/>
        </a:p>
      </dgm:t>
    </dgm:pt>
    <dgm:pt modelId="{F818AD1B-B5ED-DA47-B0D6-712ED8B18438}" type="pres">
      <dgm:prSet presAssocID="{E5B0CF06-EAE2-4848-8C74-2025913CA2FA}" presName="cycle" presStyleCnt="0">
        <dgm:presLayoutVars>
          <dgm:chMax val="1"/>
          <dgm:dir/>
          <dgm:animLvl val="ctr"/>
          <dgm:resizeHandles val="exact"/>
        </dgm:presLayoutVars>
      </dgm:prSet>
      <dgm:spPr/>
    </dgm:pt>
    <dgm:pt modelId="{FD45AD13-0337-A04A-9CF2-7D5BAE669335}" type="pres">
      <dgm:prSet presAssocID="{E734D77F-7C41-3F4A-8686-C4570C03BE71}" presName="centerShape" presStyleLbl="node0" presStyleIdx="0" presStyleCnt="1"/>
      <dgm:spPr/>
    </dgm:pt>
    <dgm:pt modelId="{5BF86AA5-AA8D-0C42-84C0-284202694A78}" type="pres">
      <dgm:prSet presAssocID="{413A136B-5A4D-5045-9F81-FF0D9F48C2A2}" presName="parTrans" presStyleLbl="bgSibTrans2D1" presStyleIdx="0" presStyleCnt="3"/>
      <dgm:spPr/>
    </dgm:pt>
    <dgm:pt modelId="{C552824D-D38F-A049-8858-13B189E7413E}" type="pres">
      <dgm:prSet presAssocID="{DB2F5DA6-9DD3-9C42-9D46-B4BEB96143F7}" presName="node" presStyleLbl="node1" presStyleIdx="0" presStyleCnt="3">
        <dgm:presLayoutVars>
          <dgm:bulletEnabled val="1"/>
        </dgm:presLayoutVars>
      </dgm:prSet>
      <dgm:spPr/>
    </dgm:pt>
    <dgm:pt modelId="{EFBDAC4F-EC3D-AA42-8A70-4920397252A1}" type="pres">
      <dgm:prSet presAssocID="{3E1D1967-6CB6-E448-8D04-79E53566C002}" presName="parTrans" presStyleLbl="bgSibTrans2D1" presStyleIdx="1" presStyleCnt="3"/>
      <dgm:spPr/>
    </dgm:pt>
    <dgm:pt modelId="{6BF97A5E-F453-074F-8259-A0D7D65F12D3}" type="pres">
      <dgm:prSet presAssocID="{81D88158-ECCC-3746-9611-493946EA31F6}" presName="node" presStyleLbl="node1" presStyleIdx="1" presStyleCnt="3">
        <dgm:presLayoutVars>
          <dgm:bulletEnabled val="1"/>
        </dgm:presLayoutVars>
      </dgm:prSet>
      <dgm:spPr/>
    </dgm:pt>
    <dgm:pt modelId="{1A5254E2-1F44-2B41-8BFA-5D99A62733B6}" type="pres">
      <dgm:prSet presAssocID="{F669AD10-C748-AD44-8E67-73E11E2A86CE}" presName="parTrans" presStyleLbl="bgSibTrans2D1" presStyleIdx="2" presStyleCnt="3"/>
      <dgm:spPr/>
    </dgm:pt>
    <dgm:pt modelId="{DB3CFE9B-5871-AD4D-A03A-87BFC9F622A1}" type="pres">
      <dgm:prSet presAssocID="{EED5F910-B1D0-5C40-995B-A502BE60DB32}" presName="node" presStyleLbl="node1" presStyleIdx="2" presStyleCnt="3">
        <dgm:presLayoutVars>
          <dgm:bulletEnabled val="1"/>
        </dgm:presLayoutVars>
      </dgm:prSet>
      <dgm:spPr/>
    </dgm:pt>
  </dgm:ptLst>
  <dgm:cxnLst>
    <dgm:cxn modelId="{6C86970B-98F0-D846-BA6B-E179AF9868E7}" type="presOf" srcId="{81D88158-ECCC-3746-9611-493946EA31F6}" destId="{6BF97A5E-F453-074F-8259-A0D7D65F12D3}" srcOrd="0" destOrd="0" presId="urn:microsoft.com/office/officeart/2005/8/layout/radial4"/>
    <dgm:cxn modelId="{F6998223-3FDF-A944-9798-9F634B45E22E}" type="presOf" srcId="{E734D77F-7C41-3F4A-8686-C4570C03BE71}" destId="{FD45AD13-0337-A04A-9CF2-7D5BAE669335}" srcOrd="0" destOrd="0" presId="urn:microsoft.com/office/officeart/2005/8/layout/radial4"/>
    <dgm:cxn modelId="{B4AA7624-BAAF-4144-B5DB-8D988D12DFBD}" srcId="{E5B0CF06-EAE2-4848-8C74-2025913CA2FA}" destId="{E734D77F-7C41-3F4A-8686-C4570C03BE71}" srcOrd="0" destOrd="0" parTransId="{23364138-A772-AA47-9EDF-BFE8A078CB09}" sibTransId="{CAD14B98-7AEB-984E-85E4-01F9BBE8AA5F}"/>
    <dgm:cxn modelId="{2DA14B29-25FD-4F4E-A9DA-5F7407FBA734}" srcId="{E734D77F-7C41-3F4A-8686-C4570C03BE71}" destId="{DB2F5DA6-9DD3-9C42-9D46-B4BEB96143F7}" srcOrd="0" destOrd="0" parTransId="{413A136B-5A4D-5045-9F81-FF0D9F48C2A2}" sibTransId="{128A2968-4D7D-8A44-8516-8A3FA9FD83C5}"/>
    <dgm:cxn modelId="{A98D182D-29E7-5543-82E1-39640B3B5F54}" type="presOf" srcId="{F669AD10-C748-AD44-8E67-73E11E2A86CE}" destId="{1A5254E2-1F44-2B41-8BFA-5D99A62733B6}" srcOrd="0" destOrd="0" presId="urn:microsoft.com/office/officeart/2005/8/layout/radial4"/>
    <dgm:cxn modelId="{BED43368-2EA9-FF47-A36D-F9358CD004EE}" type="presOf" srcId="{DB2F5DA6-9DD3-9C42-9D46-B4BEB96143F7}" destId="{C552824D-D38F-A049-8858-13B189E7413E}" srcOrd="0" destOrd="0" presId="urn:microsoft.com/office/officeart/2005/8/layout/radial4"/>
    <dgm:cxn modelId="{405D6357-0A06-D748-8C73-8A938D33EC09}" srcId="{E734D77F-7C41-3F4A-8686-C4570C03BE71}" destId="{81D88158-ECCC-3746-9611-493946EA31F6}" srcOrd="1" destOrd="0" parTransId="{3E1D1967-6CB6-E448-8D04-79E53566C002}" sibTransId="{AF0E7D21-B0CB-0445-B7C3-8A1BD37DE4C5}"/>
    <dgm:cxn modelId="{3CCFE077-ADC6-B14A-9167-5521B7B27416}" type="presOf" srcId="{E5B0CF06-EAE2-4848-8C74-2025913CA2FA}" destId="{F818AD1B-B5ED-DA47-B0D6-712ED8B18438}" srcOrd="0" destOrd="0" presId="urn:microsoft.com/office/officeart/2005/8/layout/radial4"/>
    <dgm:cxn modelId="{5E67F188-607D-864A-9F0D-80CF2959D081}" type="presOf" srcId="{EED5F910-B1D0-5C40-995B-A502BE60DB32}" destId="{DB3CFE9B-5871-AD4D-A03A-87BFC9F622A1}" srcOrd="0" destOrd="0" presId="urn:microsoft.com/office/officeart/2005/8/layout/radial4"/>
    <dgm:cxn modelId="{F92312CB-0592-7F40-96E8-EFFA0C7A540C}" type="presOf" srcId="{3E1D1967-6CB6-E448-8D04-79E53566C002}" destId="{EFBDAC4F-EC3D-AA42-8A70-4920397252A1}" srcOrd="0" destOrd="0" presId="urn:microsoft.com/office/officeart/2005/8/layout/radial4"/>
    <dgm:cxn modelId="{FD107ED3-B16F-D74A-ADBD-8B1EC0283D29}" type="presOf" srcId="{413A136B-5A4D-5045-9F81-FF0D9F48C2A2}" destId="{5BF86AA5-AA8D-0C42-84C0-284202694A78}" srcOrd="0" destOrd="0" presId="urn:microsoft.com/office/officeart/2005/8/layout/radial4"/>
    <dgm:cxn modelId="{AFC79ADA-E728-1B49-8446-6FD0F6B0E92A}" srcId="{E734D77F-7C41-3F4A-8686-C4570C03BE71}" destId="{EED5F910-B1D0-5C40-995B-A502BE60DB32}" srcOrd="2" destOrd="0" parTransId="{F669AD10-C748-AD44-8E67-73E11E2A86CE}" sibTransId="{67DCB78B-148A-3842-90E7-26392D17099C}"/>
    <dgm:cxn modelId="{FFE27812-A89E-5C4B-ACD7-9FC982683727}" type="presParOf" srcId="{F818AD1B-B5ED-DA47-B0D6-712ED8B18438}" destId="{FD45AD13-0337-A04A-9CF2-7D5BAE669335}" srcOrd="0" destOrd="0" presId="urn:microsoft.com/office/officeart/2005/8/layout/radial4"/>
    <dgm:cxn modelId="{A5FF8A6E-60D4-F34F-8F30-163223329D36}" type="presParOf" srcId="{F818AD1B-B5ED-DA47-B0D6-712ED8B18438}" destId="{5BF86AA5-AA8D-0C42-84C0-284202694A78}" srcOrd="1" destOrd="0" presId="urn:microsoft.com/office/officeart/2005/8/layout/radial4"/>
    <dgm:cxn modelId="{C6EB73BE-9EF5-FD43-87C9-B3A8C5161597}" type="presParOf" srcId="{F818AD1B-B5ED-DA47-B0D6-712ED8B18438}" destId="{C552824D-D38F-A049-8858-13B189E7413E}" srcOrd="2" destOrd="0" presId="urn:microsoft.com/office/officeart/2005/8/layout/radial4"/>
    <dgm:cxn modelId="{3F7F9162-EF1D-2F4E-9270-CBBF9931D081}" type="presParOf" srcId="{F818AD1B-B5ED-DA47-B0D6-712ED8B18438}" destId="{EFBDAC4F-EC3D-AA42-8A70-4920397252A1}" srcOrd="3" destOrd="0" presId="urn:microsoft.com/office/officeart/2005/8/layout/radial4"/>
    <dgm:cxn modelId="{AD6BAA28-343E-E94B-9C53-0FB7D209FD99}" type="presParOf" srcId="{F818AD1B-B5ED-DA47-B0D6-712ED8B18438}" destId="{6BF97A5E-F453-074F-8259-A0D7D65F12D3}" srcOrd="4" destOrd="0" presId="urn:microsoft.com/office/officeart/2005/8/layout/radial4"/>
    <dgm:cxn modelId="{AB50E795-E43B-3548-824D-A09CC726095F}" type="presParOf" srcId="{F818AD1B-B5ED-DA47-B0D6-712ED8B18438}" destId="{1A5254E2-1F44-2B41-8BFA-5D99A62733B6}" srcOrd="5" destOrd="0" presId="urn:microsoft.com/office/officeart/2005/8/layout/radial4"/>
    <dgm:cxn modelId="{DCC8D3E8-9A8C-384A-9DC0-6CA240041B35}" type="presParOf" srcId="{F818AD1B-B5ED-DA47-B0D6-712ED8B18438}" destId="{DB3CFE9B-5871-AD4D-A03A-87BFC9F622A1}"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AD13-0337-A04A-9CF2-7D5BAE669335}">
      <dsp:nvSpPr>
        <dsp:cNvPr id="0" name=""/>
        <dsp:cNvSpPr/>
      </dsp:nvSpPr>
      <dsp:spPr>
        <a:xfrm>
          <a:off x="2980774" y="2456294"/>
          <a:ext cx="2060087" cy="2060087"/>
        </a:xfrm>
        <a:prstGeom prst="ellipse">
          <a:avLst/>
        </a:prstGeom>
        <a:gradFill rotWithShape="0">
          <a:gsLst>
            <a:gs pos="0">
              <a:schemeClr val="accent1">
                <a:hueOff val="0"/>
                <a:satOff val="0"/>
                <a:lumOff val="0"/>
                <a:tint val="50000"/>
                <a:satMod val="300000"/>
              </a:schemeClr>
            </a:gs>
            <a:gs pos="0">
              <a:srgbClr val="7030A0"/>
            </a:gs>
            <a:gs pos="62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lumMod val="50000"/>
                </a:schemeClr>
              </a:solidFill>
              <a:latin typeface="Garamond" panose="02020404030301010803" pitchFamily="18" charset="0"/>
            </a:rPr>
            <a:t>Diagnoses</a:t>
          </a:r>
          <a:r>
            <a:rPr lang="en-US" sz="2000" kern="1200" dirty="0">
              <a:solidFill>
                <a:schemeClr val="tx1">
                  <a:lumMod val="50000"/>
                </a:schemeClr>
              </a:solidFill>
              <a:latin typeface="Garamond" panose="02020404030301010803" pitchFamily="18" charset="0"/>
            </a:rPr>
            <a:t>:</a:t>
          </a:r>
        </a:p>
        <a:p>
          <a:pPr marL="0" lvl="0" indent="0" algn="ctr" defTabSz="889000" rtl="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Mild Dysplastic</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Moderate Dysplastic</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Melanoma in situ </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Invasive T1a</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Invasive T1b</a:t>
          </a:r>
        </a:p>
      </dsp:txBody>
      <dsp:txXfrm>
        <a:off x="3282467" y="2757987"/>
        <a:ext cx="1456701" cy="1456701"/>
      </dsp:txXfrm>
    </dsp:sp>
    <dsp:sp modelId="{5BF86AA5-AA8D-0C42-84C0-284202694A78}">
      <dsp:nvSpPr>
        <dsp:cNvPr id="0" name=""/>
        <dsp:cNvSpPr/>
      </dsp:nvSpPr>
      <dsp:spPr>
        <a:xfrm rot="12900000">
          <a:off x="1654302" y="2095997"/>
          <a:ext cx="1580309" cy="587125"/>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552824D-D38F-A049-8858-13B189E7413E}">
      <dsp:nvSpPr>
        <dsp:cNvPr id="0" name=""/>
        <dsp:cNvSpPr/>
      </dsp:nvSpPr>
      <dsp:spPr>
        <a:xfrm>
          <a:off x="818658" y="1153512"/>
          <a:ext cx="1957083" cy="156566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anose="02020404030301010803" pitchFamily="18" charset="0"/>
            </a:rPr>
            <a:t>Cellular</a:t>
          </a:r>
          <a:r>
            <a:rPr lang="en-US" sz="1500" b="1" kern="1200" dirty="0">
              <a:latin typeface="Garamond" panose="02020404030301010803" pitchFamily="18" charset="0"/>
            </a:rPr>
            <a:t> </a:t>
          </a:r>
          <a:r>
            <a:rPr lang="en-US" sz="1500" kern="1200" dirty="0">
              <a:latin typeface="Garamond" panose="02020404030301010803" pitchFamily="18" charset="0"/>
            </a:rPr>
            <a:t>entities:</a:t>
          </a:r>
        </a:p>
        <a:p>
          <a:pPr marL="0" lvl="0" indent="0" algn="ctr" defTabSz="889000">
            <a:lnSpc>
              <a:spcPct val="90000"/>
            </a:lnSpc>
            <a:spcBef>
              <a:spcPct val="0"/>
            </a:spcBef>
            <a:spcAft>
              <a:spcPct val="35000"/>
            </a:spcAft>
            <a:buClr>
              <a:schemeClr val="tx2"/>
            </a:buClr>
            <a:buFont typeface="Arial" panose="020B0604020202020204" pitchFamily="34" charset="0"/>
            <a:buNone/>
          </a:pPr>
          <a:r>
            <a:rPr lang="en-US" sz="1500" kern="1200" dirty="0">
              <a:latin typeface="Garamond" panose="02020404030301010803" pitchFamily="18" charset="0"/>
            </a:rPr>
            <a:t>- Nuclei</a:t>
          </a:r>
        </a:p>
        <a:p>
          <a:pPr marL="0" lvl="0" indent="0" algn="ctr" defTabSz="889000">
            <a:lnSpc>
              <a:spcPct val="90000"/>
            </a:lnSpc>
            <a:spcBef>
              <a:spcPct val="0"/>
            </a:spcBef>
            <a:spcAft>
              <a:spcPct val="35000"/>
            </a:spcAft>
            <a:buFont typeface="Wingdings" pitchFamily="2" charset="2"/>
            <a:buNone/>
          </a:pPr>
          <a:r>
            <a:rPr lang="en-US" sz="1500" kern="1200" dirty="0">
              <a:latin typeface="Garamond" panose="02020404030301010803" pitchFamily="18" charset="0"/>
            </a:rPr>
            <a:t>- Melanocyte</a:t>
          </a:r>
        </a:p>
        <a:p>
          <a:pPr marL="0" lvl="0" indent="0" algn="ctr" defTabSz="889000">
            <a:lnSpc>
              <a:spcPct val="90000"/>
            </a:lnSpc>
            <a:spcBef>
              <a:spcPct val="0"/>
            </a:spcBef>
            <a:spcAft>
              <a:spcPct val="35000"/>
            </a:spcAft>
            <a:buFontTx/>
            <a:buNone/>
          </a:pPr>
          <a:r>
            <a:rPr lang="en-US" sz="1500" kern="1200" dirty="0">
              <a:latin typeface="Garamond" panose="02020404030301010803" pitchFamily="18" charset="0"/>
            </a:rPr>
            <a:t>- Mitosis</a:t>
          </a:r>
        </a:p>
        <a:p>
          <a:pPr marL="0" lvl="0" indent="0" algn="ctr" defTabSz="889000">
            <a:lnSpc>
              <a:spcPct val="90000"/>
            </a:lnSpc>
            <a:spcBef>
              <a:spcPct val="0"/>
            </a:spcBef>
            <a:spcAft>
              <a:spcPct val="35000"/>
            </a:spcAft>
            <a:buNone/>
          </a:pPr>
          <a:endParaRPr lang="en-US" sz="1500" kern="1200" dirty="0">
            <a:latin typeface="Garamond" panose="02020404030301010803" pitchFamily="18" charset="0"/>
          </a:endParaRPr>
        </a:p>
      </dsp:txBody>
      <dsp:txXfrm>
        <a:off x="864515" y="1199369"/>
        <a:ext cx="1865369" cy="1473952"/>
      </dsp:txXfrm>
    </dsp:sp>
    <dsp:sp modelId="{EFBDAC4F-EC3D-AA42-8A70-4920397252A1}">
      <dsp:nvSpPr>
        <dsp:cNvPr id="0" name=""/>
        <dsp:cNvSpPr/>
      </dsp:nvSpPr>
      <dsp:spPr>
        <a:xfrm rot="16200000">
          <a:off x="3220663" y="1280601"/>
          <a:ext cx="1580309" cy="587125"/>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6BF97A5E-F453-074F-8259-A0D7D65F12D3}">
      <dsp:nvSpPr>
        <dsp:cNvPr id="0" name=""/>
        <dsp:cNvSpPr/>
      </dsp:nvSpPr>
      <dsp:spPr>
        <a:xfrm>
          <a:off x="3032276" y="1175"/>
          <a:ext cx="1957083" cy="156566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1">
                  <a:lumMod val="75000"/>
                </a:schemeClr>
              </a:solidFill>
              <a:latin typeface="Garamond" panose="02020404030301010803" pitchFamily="18" charset="0"/>
            </a:rPr>
            <a:t>Structural</a:t>
          </a:r>
          <a:r>
            <a:rPr lang="en-US" sz="2000" b="1" kern="1200" dirty="0">
              <a:solidFill>
                <a:schemeClr val="tx1">
                  <a:lumMod val="50000"/>
                </a:schemeClr>
              </a:solidFill>
              <a:latin typeface="Garamond" panose="02020404030301010803" pitchFamily="18" charset="0"/>
            </a:rPr>
            <a:t> </a:t>
          </a:r>
          <a:r>
            <a:rPr lang="en-US" sz="1500" kern="1200" dirty="0">
              <a:latin typeface="Garamond" panose="02020404030301010803" pitchFamily="18" charset="0"/>
            </a:rPr>
            <a:t>entities: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Dermis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Epidermis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Nests</a:t>
          </a:r>
        </a:p>
      </dsp:txBody>
      <dsp:txXfrm>
        <a:off x="3078133" y="47032"/>
        <a:ext cx="1865369" cy="1473952"/>
      </dsp:txXfrm>
    </dsp:sp>
    <dsp:sp modelId="{1A5254E2-1F44-2B41-8BFA-5D99A62733B6}">
      <dsp:nvSpPr>
        <dsp:cNvPr id="0" name=""/>
        <dsp:cNvSpPr/>
      </dsp:nvSpPr>
      <dsp:spPr>
        <a:xfrm rot="19500000">
          <a:off x="4787025" y="2095997"/>
          <a:ext cx="1580309" cy="587125"/>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DB3CFE9B-5871-AD4D-A03A-87BFC9F622A1}">
      <dsp:nvSpPr>
        <dsp:cNvPr id="0" name=""/>
        <dsp:cNvSpPr/>
      </dsp:nvSpPr>
      <dsp:spPr>
        <a:xfrm>
          <a:off x="5245894" y="1153512"/>
          <a:ext cx="1957083" cy="156566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Garamond" panose="02020404030301010803" pitchFamily="18" charset="0"/>
            </a:rPr>
            <a:t>Raw WSI</a:t>
          </a:r>
        </a:p>
        <a:p>
          <a:pPr marL="0" lvl="0" indent="0" algn="ctr" defTabSz="889000" rtl="0">
            <a:lnSpc>
              <a:spcPct val="90000"/>
            </a:lnSpc>
            <a:spcBef>
              <a:spcPct val="0"/>
            </a:spcBef>
            <a:spcAft>
              <a:spcPct val="35000"/>
            </a:spcAft>
            <a:buNone/>
          </a:pPr>
          <a:r>
            <a:rPr lang="en-US" sz="1500" b="0" kern="1200" dirty="0">
              <a:latin typeface="Garamond" panose="02020404030301010803" pitchFamily="18" charset="0"/>
            </a:rPr>
            <a:t>Diagnosis model</a:t>
          </a:r>
        </a:p>
      </dsp:txBody>
      <dsp:txXfrm>
        <a:off x="5291751" y="1199369"/>
        <a:ext cx="1865369" cy="14739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AD13-0337-A04A-9CF2-7D5BAE669335}">
      <dsp:nvSpPr>
        <dsp:cNvPr id="0" name=""/>
        <dsp:cNvSpPr/>
      </dsp:nvSpPr>
      <dsp:spPr>
        <a:xfrm>
          <a:off x="2980774" y="2456294"/>
          <a:ext cx="2060087" cy="2060087"/>
        </a:xfrm>
        <a:prstGeom prst="ellipse">
          <a:avLst/>
        </a:prstGeom>
        <a:gradFill rotWithShape="0">
          <a:gsLst>
            <a:gs pos="0">
              <a:schemeClr val="accent1">
                <a:hueOff val="0"/>
                <a:satOff val="0"/>
                <a:lumOff val="0"/>
                <a:tint val="50000"/>
                <a:satMod val="300000"/>
              </a:schemeClr>
            </a:gs>
            <a:gs pos="0">
              <a:srgbClr val="7030A0"/>
            </a:gs>
            <a:gs pos="62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lumMod val="50000"/>
                </a:schemeClr>
              </a:solidFill>
              <a:latin typeface="Garamond" panose="02020404030301010803" pitchFamily="18" charset="0"/>
            </a:rPr>
            <a:t>Diagnoses</a:t>
          </a:r>
          <a:r>
            <a:rPr lang="en-US" sz="2000" kern="1200" dirty="0">
              <a:solidFill>
                <a:schemeClr val="tx1">
                  <a:lumMod val="50000"/>
                </a:schemeClr>
              </a:solidFill>
              <a:latin typeface="Garamond" panose="02020404030301010803" pitchFamily="18" charset="0"/>
            </a:rPr>
            <a:t>:</a:t>
          </a:r>
        </a:p>
        <a:p>
          <a:pPr marL="0" lvl="0" indent="0" algn="ctr" defTabSz="889000" rtl="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Mild Dysplastic</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Moderate Dysplastic</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Melanoma in situ </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Invasive T1a</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Invasive T1b</a:t>
          </a:r>
        </a:p>
      </dsp:txBody>
      <dsp:txXfrm>
        <a:off x="3282467" y="2757987"/>
        <a:ext cx="1456701" cy="1456701"/>
      </dsp:txXfrm>
    </dsp:sp>
    <dsp:sp modelId="{5BF86AA5-AA8D-0C42-84C0-284202694A78}">
      <dsp:nvSpPr>
        <dsp:cNvPr id="0" name=""/>
        <dsp:cNvSpPr/>
      </dsp:nvSpPr>
      <dsp:spPr>
        <a:xfrm rot="12900000">
          <a:off x="1654302" y="2095997"/>
          <a:ext cx="1580309" cy="587125"/>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552824D-D38F-A049-8858-13B189E7413E}">
      <dsp:nvSpPr>
        <dsp:cNvPr id="0" name=""/>
        <dsp:cNvSpPr/>
      </dsp:nvSpPr>
      <dsp:spPr>
        <a:xfrm>
          <a:off x="818658" y="1153512"/>
          <a:ext cx="1957083" cy="1565666"/>
        </a:xfrm>
        <a:prstGeom prst="roundRect">
          <a:avLst>
            <a:gd name="adj" fmla="val 10000"/>
          </a:avLst>
        </a:prstGeom>
        <a:gradFill rotWithShape="0">
          <a:gsLst>
            <a:gs pos="0">
              <a:srgbClr val="92D050"/>
            </a:gs>
            <a:gs pos="100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anose="02020404030301010803" pitchFamily="18" charset="0"/>
            </a:rPr>
            <a:t>Cellular</a:t>
          </a:r>
          <a:r>
            <a:rPr lang="en-US" sz="1500" b="1" kern="1200" dirty="0">
              <a:latin typeface="Garamond" panose="02020404030301010803" pitchFamily="18" charset="0"/>
            </a:rPr>
            <a:t> </a:t>
          </a:r>
          <a:r>
            <a:rPr lang="en-US" sz="1500" kern="1200" dirty="0">
              <a:latin typeface="Garamond" panose="02020404030301010803" pitchFamily="18" charset="0"/>
            </a:rPr>
            <a:t>entities:</a:t>
          </a:r>
        </a:p>
        <a:p>
          <a:pPr marL="0" lvl="0" indent="0" algn="ctr" defTabSz="889000">
            <a:lnSpc>
              <a:spcPct val="90000"/>
            </a:lnSpc>
            <a:spcBef>
              <a:spcPct val="0"/>
            </a:spcBef>
            <a:spcAft>
              <a:spcPct val="35000"/>
            </a:spcAft>
            <a:buClr>
              <a:schemeClr val="tx2"/>
            </a:buClr>
            <a:buFont typeface="Wingdings" pitchFamily="2" charset="2"/>
            <a:buNone/>
          </a:pPr>
          <a:r>
            <a:rPr lang="en-US" sz="1500" kern="1200" dirty="0">
              <a:latin typeface="Garamond" panose="02020404030301010803" pitchFamily="18" charset="0"/>
            </a:rPr>
            <a:t>- Nuclei</a:t>
          </a:r>
        </a:p>
        <a:p>
          <a:pPr marL="0" lvl="0" indent="0" algn="ctr" defTabSz="889000">
            <a:lnSpc>
              <a:spcPct val="90000"/>
            </a:lnSpc>
            <a:spcBef>
              <a:spcPct val="0"/>
            </a:spcBef>
            <a:spcAft>
              <a:spcPct val="35000"/>
            </a:spcAft>
            <a:buFont typeface="Wingdings" pitchFamily="2" charset="2"/>
            <a:buNone/>
          </a:pPr>
          <a:r>
            <a:rPr lang="en-US" sz="1500" kern="1200" dirty="0">
              <a:latin typeface="Garamond" panose="02020404030301010803" pitchFamily="18" charset="0"/>
            </a:rPr>
            <a:t>- Melanocyte</a:t>
          </a:r>
        </a:p>
        <a:p>
          <a:pPr marL="0" lvl="0" indent="0" algn="ctr" defTabSz="889000">
            <a:lnSpc>
              <a:spcPct val="90000"/>
            </a:lnSpc>
            <a:spcBef>
              <a:spcPct val="0"/>
            </a:spcBef>
            <a:spcAft>
              <a:spcPct val="35000"/>
            </a:spcAft>
            <a:buFontTx/>
            <a:buNone/>
          </a:pPr>
          <a:r>
            <a:rPr lang="en-US" sz="1500" kern="1200" dirty="0">
              <a:latin typeface="Garamond" panose="02020404030301010803" pitchFamily="18" charset="0"/>
            </a:rPr>
            <a:t>- Mitosis</a:t>
          </a:r>
        </a:p>
        <a:p>
          <a:pPr marL="0" lvl="0" indent="0" algn="ctr" defTabSz="889000">
            <a:lnSpc>
              <a:spcPct val="90000"/>
            </a:lnSpc>
            <a:spcBef>
              <a:spcPct val="0"/>
            </a:spcBef>
            <a:spcAft>
              <a:spcPct val="35000"/>
            </a:spcAft>
            <a:buNone/>
          </a:pPr>
          <a:endParaRPr lang="en-US" sz="1500" kern="1200" dirty="0">
            <a:latin typeface="Garamond" panose="02020404030301010803" pitchFamily="18" charset="0"/>
          </a:endParaRPr>
        </a:p>
      </dsp:txBody>
      <dsp:txXfrm>
        <a:off x="864515" y="1199369"/>
        <a:ext cx="1865369" cy="1473952"/>
      </dsp:txXfrm>
    </dsp:sp>
    <dsp:sp modelId="{EFBDAC4F-EC3D-AA42-8A70-4920397252A1}">
      <dsp:nvSpPr>
        <dsp:cNvPr id="0" name=""/>
        <dsp:cNvSpPr/>
      </dsp:nvSpPr>
      <dsp:spPr>
        <a:xfrm rot="16200000">
          <a:off x="3220663" y="1280601"/>
          <a:ext cx="1580309" cy="587125"/>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6BF97A5E-F453-074F-8259-A0D7D65F12D3}">
      <dsp:nvSpPr>
        <dsp:cNvPr id="0" name=""/>
        <dsp:cNvSpPr/>
      </dsp:nvSpPr>
      <dsp:spPr>
        <a:xfrm>
          <a:off x="3032276" y="1175"/>
          <a:ext cx="1957083" cy="1565666"/>
        </a:xfrm>
        <a:prstGeom prst="roundRect">
          <a:avLst>
            <a:gd name="adj" fmla="val 10000"/>
          </a:avLst>
        </a:prstGeom>
        <a:gradFill rotWithShape="0">
          <a:gsLst>
            <a:gs pos="0">
              <a:srgbClr val="92D050"/>
            </a:gs>
            <a:gs pos="8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1">
                  <a:lumMod val="75000"/>
                </a:schemeClr>
              </a:solidFill>
              <a:latin typeface="Garamond" panose="02020404030301010803" pitchFamily="18" charset="0"/>
            </a:rPr>
            <a:t>Structural</a:t>
          </a:r>
          <a:r>
            <a:rPr lang="en-US" sz="2000" b="1" kern="1200" dirty="0">
              <a:solidFill>
                <a:schemeClr val="tx1">
                  <a:lumMod val="50000"/>
                </a:schemeClr>
              </a:solidFill>
              <a:latin typeface="Garamond" panose="02020404030301010803" pitchFamily="18" charset="0"/>
            </a:rPr>
            <a:t> </a:t>
          </a:r>
          <a:r>
            <a:rPr lang="en-US" sz="1500" kern="1200" dirty="0">
              <a:latin typeface="Garamond" panose="02020404030301010803" pitchFamily="18" charset="0"/>
            </a:rPr>
            <a:t>entities: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Dermis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Epidermis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Nests</a:t>
          </a:r>
        </a:p>
      </dsp:txBody>
      <dsp:txXfrm>
        <a:off x="3078133" y="47032"/>
        <a:ext cx="1865369" cy="1473952"/>
      </dsp:txXfrm>
    </dsp:sp>
    <dsp:sp modelId="{1A5254E2-1F44-2B41-8BFA-5D99A62733B6}">
      <dsp:nvSpPr>
        <dsp:cNvPr id="0" name=""/>
        <dsp:cNvSpPr/>
      </dsp:nvSpPr>
      <dsp:spPr>
        <a:xfrm rot="19500000">
          <a:off x="4787025" y="2095997"/>
          <a:ext cx="1580309" cy="587125"/>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DB3CFE9B-5871-AD4D-A03A-87BFC9F622A1}">
      <dsp:nvSpPr>
        <dsp:cNvPr id="0" name=""/>
        <dsp:cNvSpPr/>
      </dsp:nvSpPr>
      <dsp:spPr>
        <a:xfrm>
          <a:off x="5245894" y="1153512"/>
          <a:ext cx="1957083" cy="156566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Garamond" panose="02020404030301010803" pitchFamily="18" charset="0"/>
            </a:rPr>
            <a:t>Raw WSI</a:t>
          </a:r>
        </a:p>
        <a:p>
          <a:pPr marL="0" lvl="0" indent="0" algn="ctr" defTabSz="889000" rtl="0">
            <a:lnSpc>
              <a:spcPct val="90000"/>
            </a:lnSpc>
            <a:spcBef>
              <a:spcPct val="0"/>
            </a:spcBef>
            <a:spcAft>
              <a:spcPct val="35000"/>
            </a:spcAft>
            <a:buNone/>
          </a:pPr>
          <a:r>
            <a:rPr lang="en-US" sz="1500" b="0" kern="1200" dirty="0">
              <a:latin typeface="Garamond" panose="02020404030301010803" pitchFamily="18" charset="0"/>
            </a:rPr>
            <a:t>Diagnosis model</a:t>
          </a:r>
        </a:p>
      </dsp:txBody>
      <dsp:txXfrm>
        <a:off x="5291751" y="1199369"/>
        <a:ext cx="1865369" cy="147395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15"/>
    </inkml:context>
    <inkml:brush xml:id="br0">
      <inkml:brushProperty name="width" value="0.1" units="cm"/>
      <inkml:brushProperty name="height" value="0.1" units="cm"/>
      <inkml:brushProperty name="color" value="#00FF00"/>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3:03.092"/>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46.490"/>
    </inkml:context>
    <inkml:brush xml:id="br0">
      <inkml:brushProperty name="width" value="0.35" units="cm"/>
      <inkml:brushProperty name="height" value="0.35" units="cm"/>
      <inkml:brushProperty name="color" value="#FFFFFF"/>
    </inkml:brush>
  </inkml:definitions>
  <inkml:trace contextRef="#ctx0" brushRef="#br0">5670 50 24575,'-30'-3'0,"6"0"0,3 3 0,-2 0 0,0 0 0,-5 0 0,-9 0 0,11 0 0,-8 0 0,7 0 0,1 0 0,-4 0 0,5 0 0,4 0 0,3 0 0,-4 0 0,0 0 0,-1 0 0,-5 0 0,9 0 0,-3 0 0,9 0 0,3 0 0,-2 0 0,3 0 0,-4 0 0,1 0 0,-1 0 0,0 0 0,1 0 0,-5 0 0,3 0 0,-7 0 0,7 0 0,-7 0 0,3 0 0,-4 0 0,-1 0 0,1 0 0,0 0 0,-5 0 0,4 0 0,-10 0 0,5 0 0,-1 0 0,-3 0 0,8 0 0,-8 0 0,-12 0 0,12 0 0,-10 0 0,15 0 0,3 0 0,-3 0 0,5 0 0,-1 0 0,1 0 0,0 0 0,-5 0 0,3 0 0,-3 0 0,0 0 0,3 0 0,-3 0 0,5 0 0,0 0 0,4 0 0,-3 0 0,3-7 0,-5 6 0,6-6 0,-5 7 0,4 0 0,-4 0 0,4 0 0,-3 0 0,7 0 0,-7 0 0,-2 0 0,-1 0 0,-4 0 0,10 0 0,-8-4 0,7 3 0,-8-2 0,4 3 0,1 0 0,-5 0 0,4 0 0,-5 0 0,1 0 0,4 0 0,-5 0 0,6 0 0,0 0 0,0 0 0,0 0 0,-1 0 0,5 0 0,2 0 0,3 0 0,-4 0 0,3 0 0,-3 0 0,8 0 0,-3 0 0,3 0 0,-4 0 0,0 0 0,4 0 0,-3 0 0,2 0 0,1 0 0,-3 0 0,6 0 0,-5 0 0,2 0 0,0 0 0,-3 0 0,6 0 0,-6 0 0,3 0 0,0 0 0,-1 0 0,2 0 0,-3 2 0,3-1 0,-2 1 0,1 0 0,-1 1 0,2 0 0,-2 2 0,2-5 0,-1 3 0,-1-1 0,1-1 0,0 1 0,-2-2 0,2 3 0,-3-2 0,0 1 0,-1-2 0,0 0 0,0 0 0,-4 0 0,4 3 0,-8-2 0,-3 2 0,1 0 0,-4-2 0,-1 2 0,5 0 0,-9-2 0,8 6 0,-8-7 0,3 4 0,1-1 0,0-2 0,6 2 0,0-3 0,0 0 0,0 0 0,4 0 0,-3 0 0,7 0 0,-7 3 0,7-2 0,-7 2 0,7-3 0,-7 0 0,8 0 0,-9 0 0,4 0 0,0 0 0,-3 0 0,3 0 0,-4 0 0,0 0 0,0 0 0,-6 0 0,5 0 0,-9 0 0,3 4 0,-5-3 0,1 6 0,4-6 0,-3 7 0,3-7 0,0 6 0,-3-6 0,9 5 0,-5-5 0,6 2 0,0-3 0,-5 0 0,7 3 0,-6-2 0,8 1 0,-4-2 0,0 0 0,4 0 0,-3 0 0,3 0 0,0 0 0,-3 0 0,-2 3 0,3-2 0,-6 5 0,8-5 0,-5 2 0,1-3 0,4 3 0,-3-3 0,3 3 0,-4 1 0,-5-4 0,3 7 0,-3-3 0,0 4 0,3-1 0,-8-2 0,3 2 0,-4-6 0,-1 6 0,0-6 0,1 3 0,-1-1 0,0-2 0,0 3 0,1 0 0,-1-3 0,6 2 0,-5-3 0,5 0 0,-6 0 0,6 4 0,-5-4 0,0 4 0,3-4 0,-2 0 0,10 0 0,0 0 0,0 0 0,0 0 0,4 2 0,-4-1 0,4 5 0,1-5 0,-5 2 0,4 1 0,-4-4 0,4 4 0,-3-1 0,7-2 0,-7 2 0,8-3 0,-4 0 0,0 0 0,3 0 0,-3 3 0,4-2 0,1 1 0,-1 1 0,0-2 0,4 2 0,-3-1 0,6-1 0,-9 7 0,5-7 0,-5 7 0,6-7 0,0 2 0,-1-3 0,40 0 0,-18 0 0,34 0 0,-6 0 0,-2 0 0,17 0 0,-1-5 0,-11 0 0,16 0 0,-9-4 0,6 4 0,-1-1 0,-9-2 0,2 7 0,-8-7 0,0 7 0,-7-7 0,-4 7 0,3-2 0,-8-1 0,8 4 0,-9-7 0,5 6 0,-6-2 0,0-1 0,0 4 0,0-4 0,-4 4 0,3 0 0,-8-2 0,4 1 0,-4-2 0,-4 3 0,3 0 0,-3 0 0,1 0 0,2 0 0,-3 0 0,4 0 0,3 0 0,2 0 0,4-3 0,5 2 0,8-7 0,6 7 0,6-7 0,0 7 0,10-7 0,-14 7 0,-4-6 0,-13 7 0,-12-3 0,0 3 0,-6 0 0,0 0 0,-27-15 0,8 11 0,-24-14 0,8 17 0,-2-6 0,1 3 0,-5-1 0,10-1 0,-10 5 0,10-6 0,0 4 0,2-1 0,7 1 0,-3 0 0,0 2 0,4-2 0,-4 1 0,4 1 0,0-2 0,1 0 0,-1 3 0,0-6 0,4 5 0,-3-4 0,6 4 0,-3-6 0,9-4 0,0 3 0,9-5 0,0 7 0,8 3 0,-3-3 0,3 2 0,-5 1 0,-2 0 0,-2 3 0,2 0 0,2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51.452"/>
    </inkml:context>
    <inkml:brush xml:id="br0">
      <inkml:brushProperty name="width" value="0.35" units="cm"/>
      <inkml:brushProperty name="height" value="0.35" units="cm"/>
      <inkml:brushProperty name="color" value="#FFFFFF"/>
    </inkml:brush>
  </inkml:definitions>
  <inkml:trace contextRef="#ctx0" brushRef="#br0">4477 50 24575,'-36'0'0,"1"0"0,17 0 0,0 0 0,-3 0 0,3 0 0,4 0 0,-7 0 0,11 0 0,-7 0 0,0 0 0,3 0 0,-7 0 0,3 0 0,1 0 0,0-3 0,0 2 0,3-4 0,-7 4 0,7-5 0,-3 5 0,5-1 0,-1 2 0,-4-4 0,3 3 0,-7-5 0,3 5 0,-4-2 0,0-1 0,0 4 0,-1-4 0,5 4 0,-3 0 0,3 0 0,-4 0 0,4 0 0,1 0 0,0 0 0,4 0 0,-9 0 0,9 0 0,-8 0 0,3 0 0,-5 0 0,1 0 0,0 0 0,0 0 0,0 0 0,-6 0 0,0 0 0,-6 0 0,0 0 0,1 0 0,4 0 0,-3 0 0,3 0 0,0 0 0,-3 0 0,9 0 0,-5 0 0,1 0 0,4 0 0,-5 0 0,6 0 0,0 0 0,0 0 0,0 0 0,-1 0 0,5 0 0,-3 0 0,8 0 0,-4 0 0,4 0 0,-4 0 0,-3 0 0,-2 0 0,-2 0 0,6 0 0,-3 0 0,4 0 0,-1 0 0,-3 0 0,3 0 0,-4 0 0,-1 0 0,1 0 0,-5 0 0,3 0 0,-8 0 0,9 0 0,-10 0 0,5 0 0,-1 0 0,-3 0 0,3 0 0,-4 0 0,4 0 0,-3 0 0,3 0 0,0-3 0,-3 2 0,9-2 0,-4 3 0,0 0 0,3 0 0,-3 0 0,-5 0 0,7 0 0,-7 0 0,10 0 0,0 0 0,0 0 0,-1 0 0,-4 0 0,4 0 0,-10 0 0,5 0 0,-6 0 0,0 0 0,1 0 0,-1 0 0,0 0 0,1 0 0,-1 0 0,0 0 0,1 0 0,-1 0 0,-6 0 0,5 0 0,-5 0 0,1 0 0,3 0 0,-3 0 0,5 0 0,5 0 0,-3 0 0,9 0 0,-10 0 0,10 0 0,-4 0 0,4 0 0,-4 0 0,4 3 0,0-2 0,-8 2 0,14 0 0,-14-2 0,18 2 0,-4-1 0,0-1 0,-1 2 0,0-3 0,-3 0 0,3 0 0,0 0 0,-3 0 0,3 0 0,0 0 0,-4 0 0,4 0 0,1 0 0,-5 0 0,4 0 0,0 0 0,-3 0 0,3 0 0,0 0 0,-3 0 0,7 0 0,-7 0 0,8 0 0,-4 0 0,0 3 0,3-2 0,-7 2 0,7-3 0,-7 0 0,3 0 0,-10 3 0,5-2 0,-1 1 0,3-2 0,7 0 0,-7 0 0,7 3 0,-3-2 0,0 2 0,4-3 0,-4 0 0,0 0 0,3 0 0,-3 0 0,4 0 0,1 0 0,2 0 0,2 2 0,0 3 0,5 5 0,-1 0 0,4 0 0,4-1 0,-3 1 0,7 1 0,-5-1 0,3 2 0,0-6 0,-1 2 0,1 1 0,-1-3 0,1 3 0,2 1 0,-2-3 0,2 4 0,-2-6 0,2 4 0,-2-3 0,3 3 0,0-4 0,-3 1 0,5-3 0,3 0 0,4 0 0,4 1 0,5 0 0,-3 2 0,14-1 0,-8 0 0,10-1 0,-7 0 0,1-3 0,-1 2 0,1-3 0,-1 0 0,1 0 0,-5 0 0,-2 0 0,-5 0 0,0-3 0,0-1 0,0-4 0,0 4 0,1-2 0,-1 5 0,-4-5 0,3 5 0,-4-5 0,5 5 0,6-2 0,-5 3 0,9-4 0,-4 3 0,6-2 0,0 3 0,-1 0 0,1 0 0,-6 0 0,4 0 0,-8 0 0,8-4 0,6-1 0,-7 0 0,11-2 0,-18 6 0,3-3 0,-5 4 0,0-3 0,-4 2 0,3-2 0,-7 3 0,2 0 0,-3 0 0,-1 0 0,5 0 0,-3 0 0,3 0 0,-5 0 0,1 0 0,0 0 0,-4 0 0,0 0 0,1 0 0,-4 0 0,7 0 0,-5 0 0,0 0 0,8 0 0,-6 0 0,4 0 0,-2 0 0,-3 0 0,4 0 0,0 0 0,-1 0 0,-2 0 0,2 0 0,-6 0 0,5 0 0,-3 0 0,0 0 0,4 0 0,-37 17 0,19-7 0,-29 11 0,22-11 0,0-4 0,4 0 0,-3 0 0,6-1 0,-6 1 0,6 0 0,-6 0 0,6-1 0,-3-1 0,0 1 0,3-2 0,-5 3 0,5-1 0,-4-2 0,4 3 0,-4-2 0,5 2 0,-3-1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53.683"/>
    </inkml:context>
    <inkml:brush xml:id="br0">
      <inkml:brushProperty name="width" value="0.35" units="cm"/>
      <inkml:brushProperty name="height" value="0.35" units="cm"/>
      <inkml:brushProperty name="color" value="#FFFFFF"/>
    </inkml:brush>
  </inkml:definitions>
  <inkml:trace contextRef="#ctx0" brushRef="#br0">3526 0 24575,'-55'0'0,"8"0"0,-6 0 0,3 0 0,-20 0 0,-3 0 0,-17 0 0,7 0 0,-7 0 0,31 0 0,-16 0 0,15 0 0,-12 0 0,8 0 0,2 0 0,13 0 0,-12 0 0,12 0 0,-12 0 0,12 0 0,-6 0 0,8 0 0,0 0 0,5 0 0,-3 0 0,9 4 0,2 0 0,1 1 0,10-2 0,-10 1 0,10-3 0,-4 2 0,4-3 0,1 0 0,0 0 0,4 0 0,-3 0 0,3 0 0,-4 4 0,0-4 0,0 4 0,0-4 0,-1 0 0,1 0 0,0 3 0,0-2 0,0 2 0,-1-3 0,1 0 0,0 0 0,-5 4 0,3-3 0,-8 2 0,9-3 0,-10 4 0,5-3 0,-6 3 0,6-1 0,1-2 0,-1 2 0,5 0 0,-10-2 0,10 6 0,-4-6 0,-1 6 0,5-6 0,-4 2 0,-1 1 0,5-3 0,-4 3 0,-1-1 0,5-2 0,0 3 0,1-4 0,5 0 0,-1 0 0,-4 0 0,4 0 0,1 0 0,-5 3 0,9-2 0,-4 2 0,0-3 0,3 3 0,-12-2 0,6 5 0,-8-5 0,6 2 0,0-3 0,0 0 0,0 0 0,0 0 0,-1 0 0,-4 0 0,4 0 0,-10 0 0,10 0 0,-10 0 0,10 0 0,-10 0 0,10 0 0,-9 0 0,8 0 0,-3 0 0,9 0 0,1 0 0,5 0 0,-1 0 0,3 0 0,2 0 0,0 4 0,0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56.722"/>
    </inkml:context>
    <inkml:brush xml:id="br0">
      <inkml:brushProperty name="width" value="0.35" units="cm"/>
      <inkml:brushProperty name="height" value="0.35" units="cm"/>
      <inkml:brushProperty name="color" value="#FFFFFF"/>
    </inkml:brush>
  </inkml:definitions>
  <inkml:trace contextRef="#ctx0" brushRef="#br0">6428 36 24575,'-41'0'0,"-1"0"0,18 0 0,-14 0 0,20 0 0,-24 0 0,24 0 0,-20 0 0,3 0 0,-6 0 0,-7 0 0,7 0 0,7 0 0,1 0 0,5 0 0,-12 0 0,5 0 0,-5 0 0,6 0 0,6 0 0,0 0 0,1 0 0,8 0 0,-7 0 0,3 0 0,-1 0 0,-8 0 0,3 0 0,-4 0 0,-1 0 0,0-4 0,0 3 0,1-3 0,-1 4 0,1 0 0,4 0 0,-3 0 0,3 0 0,1 0 0,-4 0 0,3 0 0,-5 0 0,1 0 0,-1 0 0,0 0 0,1 0 0,-1 0 0,0 0 0,1 0 0,-1 0 0,-5 0 0,4 0 0,-11 0 0,4 0 0,-5 0 0,6 0 0,-5 0 0,5 0 0,-7 0 0,7 0 0,1 0 0,7 0 0,-1 0 0,-6 0 0,5 0 0,-5 0 0,7 0 0,-7 0 0,5 0 0,-26 0 0,22 0 0,-15 0 0,20 0 0,6 0 0,-5 0 0,10 0 0,-9 0 0,8 0 0,-3 0 0,0 0 0,7-3 0,-6 3 0,8-3 0,-4 3 0,0 0 0,4-3 0,-3 2 0,3-2 0,0 3 0,-3 0 0,3 0 0,-5 0 0,5-2 0,-3 1 0,8-2 0,-4 3 0,0 0 0,3 0 0,-7-3 0,7 2 0,-7-2 0,-3 3 0,1 0 0,-5 0 0,6 0 0,0 0 0,-1 0 0,-4 0 0,4 0 0,-10 0 0,10 0 0,-10 0 0,5 0 0,-6 0 0,0 0 0,1 0 0,4 0 0,-3 0 0,3 0 0,-5 0 0,1 0 0,-1 0 0,5 0 0,-3 0 0,9 0 0,-10 0 0,10 0 0,-4 3 0,-1-2 0,5 2 0,-4-3 0,4 0 0,1 0 0,-10 3 0,2-2 0,-3 2 0,6-3 0,-1 0 0,5 0 0,-4 0 0,-1 0 0,5 0 0,-9 0 0,8 0 0,-3 0 0,0 0 0,-2 0 0,1 0 0,-5 0 0,10 0 0,-10 0 0,10 0 0,-10 0 0,10 0 0,-4 4 0,5-4 0,-1 4 0,1-1 0,0-2 0,0 2 0,-5-3 0,3 3 0,-3-2 0,5 2 0,-1-3 0,-9 0 0,8 3 0,-8-2 0,14 2 0,-3-3 0,3 0 0,0 0 0,-3 0 0,3 0 0,-4 0 0,0 0 0,-1 4 0,5-3 0,-3 2 0,3-3 0,0 3 0,-3-3 0,3 3 0,0-3 0,1 3 0,1-2 0,-2 1 0,-5-2 0,1 4 0,4-4 0,-3 4 0,3-4 0,-4 0 0,0 3 0,0-2 0,0 2 0,-1 0 0,1-2 0,4 2 0,-18 1 0,15-3 0,-17 3 0,16-4 0,0 0 0,0 0 0,0 3 0,4-2 0,-3 2 0,3 0 0,0-2 0,-3 2 0,7 0 0,-7-2 0,3 2 0,-4-3 0,4 2 0,-3-1 0,3 2 0,0-3 0,-3 0 0,7 0 0,-7 0 0,7 0 0,-3 0 0,0 0 0,4 0 0,-4 0 0,0 0 0,3 0 0,-8 0 0,8 0 0,-2 0 0,4 0 0,3 0 0,0 0 0,-3 0 0,5 0 0,-4 0 0,2 0 0,-4 0 0,5 0 0,-1 0 0,-4 0 0,5 0 0,-5 0 0,5 0 0,0 2 0,-3-1 0,3 4 0,0-3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01.029"/>
    </inkml:context>
    <inkml:brush xml:id="br0">
      <inkml:brushProperty name="width" value="0.35" units="cm"/>
      <inkml:brushProperty name="height" value="0.35" units="cm"/>
      <inkml:brushProperty name="color" value="#FFFFFF"/>
    </inkml:brush>
  </inkml:definitions>
  <inkml:trace contextRef="#ctx0" brushRef="#br0">1788 0 24575,'-30'0'0,"5"0"0,8 0 0,0 0 0,3 0 0,-3 0 0,5 0 0,2 0 0,-2 0 0,6 0 0,-8 0 0,5 0 0,-6 0 0,3 0 0,-1 0 0,4 0 0,-3 0 0,3 0 0,-4 0 0,4 2 0,0-1 0,1 4 0,0-2 0,0 2 0,-2-2 0,4 2 0,-4-5 0,1 5 0,1-5 0,-5 5 0,6-2 0,-7 0 0,4 2 0,1-4 0,-3 4 0,2-4 0,1 4 0,-2-2 0,7 5 0,0 2 0,4-1 0,2 3 0,4-3 0,3 3 0,8 1 0,-3-3 0,3 0 0,-5-4 0,1 1 0,0-1 0,-4 0 0,0-3 0,-1 0 0,4-3 0,-2 0 0,4 0 0,-5 0 0,4 0 0,0 0 0,-1 0 0,1 0 0,-1 0 0,-2 0 0,-2 0 0,1 0 0,-1 0 0,4 0 0,-4 0 0,-40 6 0,16-1 0,-34 6 0,23-7 0,3 2 0,-3-5 0,5 6 0,0-7 0,-1 4 0,1-1 0,0-2 0,0 2 0,0 0 0,0-2 0,0 2 0,4-3 0,1 0 0,0 0 0,3 0 0,1 0 0,1 0 0,2 0 0,-2 0 0,-1 0 0,0 0 0,0 0 0,1 0 0,-1 0 0,0 0 0,1 0 0,2 0 0,-2 0 0,3 0 0,-4 0 0,0 0 0,4 0 0,-3 0 0,3 0 0,-1 0 0,-2 0 0,6 0 0,-8 0 0,5 0 0,-3 0 0,2 0 0,4 2 0,-7-1 0,6 1 0,-4-2 0,-2 3 0,5-3 0,-8 3 0,6-1 0,1-1 0,-7 2 0,5-3 0,-6 3 0,5-3 0,-5 3 0,-1-3 0,-4 0 0,4 0 0,-3 3 0,3-2 0,-4 3 0,-1-4 0,1 0 0,0 3 0,0-2 0,0 2 0,0-3 0,-1 3 0,1-2 0,0 2 0,0-3 0,4 3 0,-3-2 0,3 1 0,-4-2 0,4 0 0,-3 0 0,7 0 0,-3 0 0,4 0 0,1 3 0,2-2 0,-2 2 0,6-3 0,-5 2 0,3-1 0,-1 3 0,-1-3 0,2 3 0,-3-3 0,2 1 0,-8 1 0,3-2 0,-7 6 0,7-6 0,-2 5 0,3-6 0,3 3 0,2-3 0,29-8 0,-11 3 0,26-7 0,-13 5 0,5-1 0,6-1 0,5 0 0,-4 1 0,11-2 0,-11 2 0,4-1 0,-10 1 0,3 3 0,-9 2 0,4 0 0,-5 2 0,6-2 0,-9 0 0,7 2 0,-12-2 0,3 3 0,-5 0 0,1 0 0,-1 0 0,-2 0 0,2 0 0,-6 0 0,6 0 0,-1 0 0,3 0 0,-3 0 0,1 0 0,-6 0 0,6 0 0,0 0 0,-2 0 0,1 0 0,0 0 0,-5 0 0,8 0 0,-6 0 0,0 0 0,5 0 0,-7 0 0,6 0 0,-3 0 0,-1 0 0,4 0 0,-5 0 0,5 0 0,-4 3 0,1-3 0,3 5 0,-6-4 0,6 1 0,-4-2 0,0 0 0,4 2 0,-6-1 0,4 4 0,0-2 0,-4-1 0,6 5 0,-6-4 0,1 6 0,-2-1 0,-2 0 0,1 1 0,-3-2 0,1 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10.130"/>
    </inkml:context>
    <inkml:brush xml:id="br0">
      <inkml:brushProperty name="width" value="0.35" units="cm"/>
      <inkml:brushProperty name="height" value="0.35" units="cm"/>
      <inkml:brushProperty name="color" value="#FFFFFF"/>
    </inkml:brush>
  </inkml:definitions>
  <inkml:trace contextRef="#ctx0" brushRef="#br0">7071 279 24575,'-35'-7'0,"0"1"0,1 6 0,1 0 0,-14 0 0,10 0 0,-22 0 0,9 0 0,5 0 0,-6 0 0,14 0 0,-4 0 0,1 0 0,7 0 0,-1 0 0,6 0 0,0 0 0,1 0 0,8 0 0,-13 0 0,8 0 0,-5-3 0,2 2 0,5-6 0,-6 3 0,9-1 0,-7-2 0,8 7 0,-4-4 0,0 4 0,4 0 0,-3-3 0,3 2 0,-5-2 0,1 3 0,4 0 0,-3-3 0,3 2 0,-4-3 0,0 4 0,0-3 0,-6 2 0,5-2 0,-10 3 0,5-4 0,-6 3 0,0-6 0,-5 6 0,-3-3 0,1 0 0,-5-1 0,5-4 0,0 0 0,6 4 0,8-2 0,9 6 0,1-5 0,7 5 0,4-4 0,45 5 0,16-2 0,-4 1 0,5 2-448,0-1 0,1 0 448,4 0 0,1 0 0,0 0 0,-2 0 0,29 0 0,-13 0 0,-5 0 0,-13 0 0,25 0 0,2 0 0,-15 0 0,-20 0 0,1 0 0,16 0 0,-17 0 0,13 0 0,-13 0 0,3 0 0,-23 0 896,8 0-896,-15 0 0,0 0 0,-1 0 0,-5 0 0,1-3 0,-1 2 0,-4-5 0,4 2 0,-4-2 0,4-1 0,-7 1 0,2 0 0,-6 0 0,2 3 0,2-2 0,-42 5 0,9-3 0,-47 3 0,14 0 0,-24 6 0,-4 1-492,30-1 0,-3 1 435,1-1 1,0 1 56,-5 0 0,-1-1 0,-5 1 0,1 0 0,3 0 0,0 0 0,-3 0 0,-1 0 0,4 0 0,4 0 0,-30 0 0,19 0 0,3-1 0,6-4-131,2 4 0,0 0 131,-7-5 0,-7 9 0,2-9 0,15 4 0,2-5 983,12 0-884,-4 0 178,11 0-277,-4 0 0,10 0 0,2 0 0,-1 0 0,5 0 0,-4 0 0,4 0 0,1 0 0,0 0 0,0 0 0,4 0 0,-3 0 0,7 0 0,-7 0 0,7 0 0,-3 0 0,4 0 0,-4 0 0,4 0 0,-4 0 0,4 0 0,0 0 0,1 0 0,-1 0 0,0 0 0,0 0 0,1 0 0,-1 0 0,0 0 0,1 0 0,-1 0 0,0 0 0,0 0 0,1 0 0,-1 0 0,0 0 0,4 0 0,0 0 0,67-7 0,0 5 0,3-2 0,5 1 0,-14 2 0,-1 2 0,42-1-290,-39 0 0,-2 0 290,26 0 0,21 0 0,-18 0 0,-16 0 0,-8 0 0,-18 0 0,-10 0 0,-2-4 0,-9 3 580,-1-5-580,-5 6 0,-2-6 0,-2 3 0,0-2 0,0 0 0,0 2 0,2-2 0,-4 2 0,2-4 0,-23-4 0,10 5 0,-18-5 0,13 11 0,1-5 0,-7 1 0,8-2 0,-8-1 0,7 4 0,-1-2 0,2 2 0,1-4 0,-1 1 0,0 2 0,-2 2 0,4-1 0,-6 3 0,-4-6 0,2 5 0,-6-2 0,3 0 0,4 2 0,-8-6 0,7 6 0,-7-5 0,7 2 0,-3 0 0,4-2 0,0 6 0,1-3 0,-1 3 0,0-3 0,1 2 0,-5-1 0,3 2 0,-7 0 0,7 0 0,-7 0 0,7-3 0,-7 2 0,3-2 0,-4 0 0,4 2 0,-3-6 0,3 7 0,0-4 0,-4 1 0,4 2 0,-4-2 0,0 3 0,0 0 0,-5-4 0,3 3 0,-8-3 0,8 4 0,-8-3 0,4 2 0,-1-3 0,-3 4 0,3 0 0,1 0 0,-5 0 0,10 0 0,-10 0 0,10 0 0,-4 0 0,0 0 0,3 0 0,-3 0 0,5 0 0,0 0 0,-1 0 0,1 0 0,4 0 0,-3 0 0,7 0 0,-7 0 0,3 0 0,0 0 0,-3 0 0,3 0 0,0 0 0,-3 0 0,7 0 0,-7 0 0,8 0 0,-8 0 0,-3 3 0,0-3 0,1 3 0,1-3 0,9 0 0,-8 3 0,7-2 0,-3 3 0,4-4 0,0 2 0,1-1 0,-1 2 0,0 0 0,-4-3 0,4 6 0,-4-5 0,4 1 0,-4 2 0,3-3 0,-7 5 0,3-5 0,-4 2 0,0 0 0,0-2 0,-6 6 0,5-6 0,-9 6 0,8-6 0,-23 7 0,20-4 0,-20 0 0,24 3 0,-4-6 0,4 2 0,1 0 0,-5-2 0,4 6 0,-4-3 0,5 0 0,0 2 0,-6-5 0,5 6 0,-10-3 0,5 4 0,-6-3 0,-6 3 0,5-4 0,-4 1 0,5 3 0,0-7 0,0 6 0,1-2 0,-1 0 0,-6 3 0,5-7 0,-5 7 0,7-8 0,4 7 0,-3-6 0,3 6 0,-5-6 0,1 7 0,-11-4 0,8 5 0,-8-1 0,11-3 0,-1 2 0,0-6 0,-5 7 0,4-7 0,-4 3 0,5 0 0,0-3 0,6 3 0,-5-1 0,10-2 0,-9 3 0,8-1 0,-8-2 0,8 2 0,-8 1 0,8-3 0,-8 3 0,8-4 0,-8 0 0,9 3 0,-9-2 0,8 2 0,-3-3 0,5 0 0,-1 0 0,1 0 0,0 0 0,-5 0 0,-7 0 0,5 0 0,-3 0 0,10 0 0,0 0 0,0 0 0,0 0 0,4 0 0,-3 0 0,3 3 0,-4-2 0,4 2 0,-3-3 0,7 0 0,-7 4 0,7-4 0,-3 4 0,8-2 0,0-1 0,36 7 0,-1-6 0,31 5 0,-10-7 0,24 0 0,-3 0 0,20-5 0,-7 3-481,7-8 481,4 3 0,-41-2 0,-1-1 0,26 2 0,19-9 0,-35 11 0,13-5 0,-19 1 0,-13 1 0,-6 4 0,-12-2 0,-6 7 481,-8-6-481,0 6 0,-2-5 0,2 4 0,-28-6 0,7 6 0,-30-9 0,18 10 0,-8-8 0,8 7 0,-8-6 0,8 6 0,-3-3 0,9 4 0,-3-3 0,7 2 0,-7-3 0,7 4 0,-2 0 0,3 0 0,0 0 0,0 0 0,1 0 0,-1 0 0,4-2 0,-3 1 0,2-1 0,1 2 0,-3 0 0,2 0 0,1 0 0,-3 0 0,3 0 0,-1 0 0,-2 0 0,3 0 0,-4 0 0,0 0 0,1 0 0,2 0 0,-2 0 0,3 0 0,-1 0 0,-2 0 0,3 0 0,-4 0 0,4 0 0,-3 0 0,3 0 0,-4 0 0,0 0 0,0 0 0,1 0 0,-1 0 0,-5 0 0,-1 0 0,0 3 0,2-2 0,0 1 0,4-2 0,-9 0 0,9 0 0,-8 0 0,7 3 0,-7-2 0,3 2 0,0-3 0,-3 0 0,3 3 0,-5-2 0,5 2 0,-3-3 0,7 0 0,-2 0 0,3 0 0,0 0 0,0 0 0,1 0 0,-1 3 0,3-3 0,-1 3 0,1-3 0,1 0 0,-3 0 0,6 0 0,-9 0 0,8 0 0,-7 0 0,8 0 0,-6 0 0,3 0 0,-4 0 0,0 0 0,0 0 0,1 0 0,2 0 0,-6 0 0,6 0 0,-4 0 0,2 3 0,3-2 0,-4 2 0,0-3 0,1 0 0,-1 0 0,0 2 0,0-1 0,1 2 0,-1-3 0,0 0 0,1 3 0,-1-3 0,4 3 0,-3-3 0,2 0 0,1 0 0,-6 0 0,9 0 0,-5 2 0,0-1 0,4 1 0,-8-2 0,9 0 0,-6 0 0,3 0 0,-4 0 0,1 0 0,-1 0 0,0 0 0,0 0 0,1 0 0,-1 0 0,-4 0 0,3 0 0,-3 0 0,5 0 0,-1 0 0,0 0 0,1 0 0,-1 0 0,-4 0 0,3 0 0,-3 0 0,5 0 0,-5 0 0,3 0 0,-3 0 0,4 0 0,1 0 0,-1 0 0,3 0 0,-1 3 0,1-2 0,-3 2 0,1-3 0,2 2 0,-2-1 0,3 1 0,-4 1 0,0-3 0,1 3 0,-1 0 0,0-2 0,4 2 0,-3-3 0,6 2 0,-3 5 0,4 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13.516"/>
    </inkml:context>
    <inkml:brush xml:id="br0">
      <inkml:brushProperty name="width" value="0.35" units="cm"/>
      <inkml:brushProperty name="height" value="0.35" units="cm"/>
      <inkml:brushProperty name="color" value="#FFFFFF"/>
    </inkml:brush>
  </inkml:definitions>
  <inkml:trace contextRef="#ctx0" brushRef="#br0">4776 233 24575,'-24'0'0,"3"0"0,13 0 0,-2 0 0,1 0 0,-5 0 0,7 0 0,-4 0 0,1 0 0,3 0 0,29-7 0,-7 6 0,28-6 0,-21 7 0,5 0 0,-4-4 0,10 4 0,-5-4 0,6 4 0,-6-3 0,5 2 0,-10-2 0,4 3 0,-9 0 0,-1 0 0,-4 0 0,0 0 0,-1 0 0,-2-3 0,1 3 0,-1-2 0,2-1 0,1 2 0,0-5 0,-1 6 0,1-6 0,0 2 0,-1 1 0,1-3 0,4 6 0,-3-6 0,7 2 0,-8 0 0,8-2 0,-7 2 0,3-3 0,-4 1 0,-1 2 0,1-1 0,4 1 0,-4-6 0,4 3 0,0-3 0,-3 1 0,7-3 0,-8 2 0,4-3 0,-4 6 0,-4-1 0,0 2 0,-4 0 0,1-1 0,-22 1 0,9 1 0,-23 3 0,17 2 0,-9 0 0,4 3 0,-4 1 0,-5 0 0,-1 3 0,-6-6 0,0 3 0,1-1 0,-7-2 0,5 3 0,-11-4 0,11 0 0,-11 4 0,11-3 0,-5 3 0,0-4 0,-1 5 0,-6-4 0,-1 7 0,1-7 0,0 3 0,-8-4 0,6 0 0,-5 4 0,0-3 0,5 3 0,-5-4 0,0 0 0,5 0 0,-5 0 0,12 0 0,-3 0 0,3 0 0,1 0 0,2 0 0,-1 0 0,5 0 0,-5 0 0,6 0 0,1 0 0,-1 0 0,5 0 0,-3 0 0,4 0 0,-1 0 0,2 0 0,5 0 0,-10 0 0,7 0 0,-3 0 0,7 0 0,3 0 0,0 0 0,-3 0 0,3 0 0,-4-3 0,0 2 0,-1-2 0,1 3 0,0 0 0,4 0 0,-3 0 0,3 0 0,-9 0 0,3 0 0,-3 0 0,5 0 0,0 0 0,-5 0 0,3 0 0,-3 0 0,0 0 0,3-3 0,-8 2 0,8-2 0,-8 3 0,9 0 0,-4 0 0,5 0 0,-10 0 0,7 0 0,-6 0 0,8 0 0,1 0 0,-5 0 0,4 0 0,-5 0 0,6 0 0,-5 0 0,5 0 0,-11 0 0,11 0 0,-10 0 0,5 0 0,-7 0 0,2 0 0,-2 0 0,0 0 0,-6 0 0,5 0 0,-11 0 0,5 0 0,0 0 0,-5 0 0,5 0 0,0 0 0,-5 0 0,11 0 0,-5 0 0,6 0 0,0 0 0,1 0 0,4 0 0,-3 0 0,13 0 0,-17 0 0,20 0 0,-15 0 0,17 0 0,-3 0 0,4 0 0,-4 0 0,4 0 0,-8 0 0,7 0 0,-3 0 0,0 0 0,-1 0 0,-4 0 0,0 0 0,-1 0 0,1 0 0,0 0 0,0 0 0,-5 0 0,3 3 0,-8-2 0,8 2 0,-3 0 0,0-2 0,4 5 0,-10-5 0,5 6 0,-1-6 0,-3 3 0,-12 0 0,7-4 0,-12 4 0,16 0 0,-1-3 0,1 3 0,-1-1 0,1-2 0,0 3 0,-1-4 0,0 4 0,0-3 0,-5 2 0,4-3 0,0 0 0,3 4 0,8-3 0,-3 3 0,5-4 0,0 3 0,0-2 0,4 5 0,-3-5 0,7 4 0,-7-4 0,3 5 0,0-5 0,-3 5 0,3-5 0,0 5 0,1-2 0,0-1 0,3 3 0,-2-5 0,-3 4 0,5-4 0,-4 4 0,5-4 0,0 2 0,4-3 0,0 0 0,-1 0 0,4 2 0,-4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20.160"/>
    </inkml:context>
    <inkml:brush xml:id="br0">
      <inkml:brushProperty name="width" value="0.35" units="cm"/>
      <inkml:brushProperty name="height" value="0.35" units="cm"/>
      <inkml:brushProperty name="color" value="#FFFFFF"/>
    </inkml:brush>
  </inkml:definitions>
  <inkml:trace contextRef="#ctx0" brushRef="#br0">925 146 24575,'0'-31'0,"6"3"0,-2 16 0,8-1 0,-2 0 0,0 1 0,-2 2 0,1-2 0,-3 6 0,3-2 0,-35 16 0,11-4 0,-31 13 0,23-13 0,-10 3 0,5-6 0,-6 7 0,0-4 0,1 5 0,-1 3 0,0 1 0,-6 5 0,-1 4 0,-2 2 0,-3 4 0,7 0 0,-7-3 0,7 2 0,-1-8 0,4 3 0,1 0 0,1-4 0,-8 4 0,12-9 0,-8 4 0,14-9 0,-3 4 0,9-8 0,1-1 0,8-3 0,0 0 0,4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22.059"/>
    </inkml:context>
    <inkml:brush xml:id="br0">
      <inkml:brushProperty name="width" value="0.35" units="cm"/>
      <inkml:brushProperty name="height" value="0.35" units="cm"/>
      <inkml:brushProperty name="color" value="#FFFFFF"/>
    </inkml:brush>
  </inkml:definitions>
  <inkml:trace contextRef="#ctx0" brushRef="#br0">514 1 24575,'-47'0'0,"11"0"0,-3 0 0,11 0 0,-6 0 0,6 0 0,0 0 0,14 0 0,-2 0 0,7 0 0,2 2 0,-3 3 0,6 1 0,-5 5 0,3-5 0,1 3 0,-3-2 0,1 2 0,0 0 0,1-1 0,0 1 0,0 0 0,0 4 0,2 0 0,-2-1 0,3 1 0,-3-4 0,3 3 0,-2-6 0,2 3 0,-3-2 0,1-1 0,-3 4 0,2-6 0,-1 3 0,-5-1 0,6-3 0,-9 3 0,6-6 0,-4 0 0,4 0 0,-3 0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16.786"/>
    </inkml:context>
    <inkml:brush xml:id="br0">
      <inkml:brushProperty name="width" value="0.1" units="cm"/>
      <inkml:brushProperty name="height" value="0.1" units="cm"/>
      <inkml:brushProperty name="color" value="#00FF00"/>
    </inkml:brush>
  </inkml:definitions>
  <inkml:trace contextRef="#ctx0" brushRef="#br0">1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36.074"/>
    </inkml:context>
    <inkml:brush xml:id="br0">
      <inkml:brushProperty name="width" value="0.35" units="cm"/>
      <inkml:brushProperty name="height" value="0.35" units="cm"/>
      <inkml:brushProperty name="color" value="#FFFFFF"/>
    </inkml:brush>
  </inkml:definitions>
  <inkml:trace contextRef="#ctx0" brushRef="#br0">8780 77 24575,'-29'0'0,"-2"0"0,13 0 0,-4 0 0,0 0 0,4 0 0,-8 0 0,11 0 0,-12 0 0,4 0 0,0 0 0,-4 0 0,-1 0 0,5 0 0,-10 0 0,5 0 0,-6 0 0,6 0 0,-5 0 0,10 0 0,-5 0 0,6 0 0,0 0 0,0 0 0,0 0 0,-1 0 0,1 0 0,4 0 0,-3 0 0,3 0 0,0 0 0,-3 0 0,7 0 0,-7 0 0,3 0 0,0 0 0,-3 0 0,3 0 0,-4 0 0,0 0 0,-1 0 0,1 0 0,-5 0 0,4 0 0,-10 0 0,5 0 0,-1 0 0,-3 0 0,3 0 0,0 0 0,-3 0 0,3 0 0,1 0 0,1 0 0,5 0 0,-5 0 0,8-5 0,-7 4 0,8-5 0,-4 6 0,0 0 0,4 0 0,-4-3 0,9 2 0,-14-3 0,8 4 0,-5 0 0,3-3 0,7 2 0,-3-2 0,0 3 0,4 0 0,-4-3 0,0 3 0,3-3 0,-3 3 0,0 0 0,3 0 0,-3 0 0,5 0 0,-1 0 0,0 0 0,1 0 0,-1 0 0,-4 0 0,3 0 0,-7-4 0,8 4 0,-8-4 0,7 4 0,-7 0 0,7 0 0,-3 0 0,0 0 0,-2 0 0,0 0 0,1 0 0,5 0 0,1 0 0,-1 0 0,0 0 0,1 0 0,-1-2 0,0 1 0,-4-2 0,3 3 0,-2 0 0,3 0 0,-4 0 0,3 0 0,-3 0 0,0 0 0,4 0 0,-9-3 0,9 2 0,-9-2 0,9 3 0,-4 0 0,0 0 0,-1-4 0,0 3 0,1-2 0,0 3 0,-1-3 0,0 2 0,-3-2 0,7 3 0,-7-4 0,-2 4 0,3-4 0,-2 4 0,9 0 0,0 0 0,1 0 0,-1 0 0,0 0 0,0 0 0,-4 0 0,7 0 0,-10 0 0,9 0 0,-6 0 0,4 0 0,1 0 0,-1 0 0,-4 0 0,3 0 0,-3 0 0,5 0 0,-5 0 0,3 0 0,-7 0 0,3 0 0,-4 0 0,0 0 0,-1 0 0,1 0 0,0 0 0,-15 0 0,11 0 0,-11 0 0,10 0 0,4 0 0,-5 0 0,6 0 0,0 0 0,0 0 0,0 0 0,-1 0 0,6 0 0,-5 0 0,9 0 0,-8 0 0,7 0 0,-7 0 0,7 0 0,-3 0 0,0 0 0,3 0 0,-3 0 0,5 0 0,-5 0 0,3 0 0,-3 0 0,0 0 0,3 0 0,-7 0 0,7 0 0,-7 0 0,3 0 0,-14 0 0,8 0 0,-8 0 0,9 0 0,1 0 0,0 0 0,0 0 0,-5 4 0,3-3 0,-8 3 0,4-4 0,-1 0 0,-4 0 0,5 0 0,-6 0 0,6 0 0,-5 0 0,10 0 0,-10 3 0,10-2 0,-10 3 0,10-1 0,-4-2 0,-1 2 0,5-3 0,-4 0 0,4 0 0,1 0 0,0 4 0,4-3 0,1 2 0,0-3 0,7 0 0,-6 0 0,0 0 0,6 0 0,-8 0 0,12 0 0,-6 0 0,0 0 0,2 0 0,-1 0 0,0 0 0,4 0 0,-7 0 0,8 0 0,-6 0 0,2 0 0,1 0 0,-3 0 0,3 3 0,-4-3 0,0 3 0,4-3 0,-3 3 0,-2-2 0,0 1 0,-7-2 0,8 0 0,-9 0 0,4 4 0,-4-4 0,0 4 0,0-4 0,4 3 0,-3-3 0,3 3 0,0-3 0,-3 3 0,7-2 0,-3 2 0,0-3 0,3 0 0,-3 0 0,5 0 0,-1 3 0,0-2 0,0 2 0,1-3 0,-1 0 0,0 2 0,4-1 0,-3 2 0,2 0 0,-2-3 0,-1 3 0,0 0 0,1-2 0,-1 2 0,0-3 0,-4 3 0,3-2 0,-2 2 0,3-3 0,0 0 0,-4 3 0,3-2 0,-5 5 0,6-6 0,-2 3 0,2-1 0,0-1 0,1 2 0,-1-3 0,0 0 0,0 0 0,4 0 0,-3 3 0,3-3 0,-1 3 0,-2-3 0,6 0 0,-6 3 0,3-2 0,-4 1 0,4-2 0,-3 0 0,2 3 0,-3-2 0,1 2 0,-1-3 0,0 0 0,1 0 0,-1 0 0,0 0 0,0 0 0,-3 0 0,2 0 0,-3 0 0,4 2 0,1-1 0,-1 2 0,1-3 0,-1 0 0,0 0 0,-5 0 0,7 0 0,-6 0 0,7 0 0,1 2 0,-3-1 0,6 1 0,-6-2 0,0 0 0,2 0 0,-4 3 0,7-2 0,-5 2 0,1-3 0,1 0 0,-5 0 0,6 0 0,-1 2 0,-1-2 0,1 3 0,1-3 0,-3 3 0,2-3 0,-2 3 0,-1-3 0,0 3 0,0-2 0,1 1 0,-1-2 0,0 3 0,1-2 0,-1 2 0,0-3 0,-4 3 0,4-2 0,-4 2 0,4-3 0,0 0 0,4 2 0,-3-1 0,2 1 0,-2-2 0,2 3 0,-2-3 0,6 3 0,-6-3 0,0 2 0,2-1 0,-1 1 0,3-2 0,-1 0 0,-2 2 0,-1-1 0,3 1 0,-3-2 0,6 0 0,-5 3 0,-1-3 0,3 3 0,-2-3 0,3 0 0,-2 2 0,1-1 0,-3 2 0,2-3 0,1 0 0,-3 0 0,3 0 0,-4 0 0,0 0 0,4 0 0,-3 3 0,2-3 0,-2 3 0,-1-3 0,0 0 0,0 0 0,1 0 0,-1 0 0,0 0 0,0 3 0,1-2 0,-5 1 0,3-2 0,-3 0 0,4 0 0,1 0 0,-1 0 0,0 0 0,1 0 0,-1 0 0,0 0 0,0 0 0,1 0 0,-1 0 0,4 0 0,-3 0 0,2 0 0,1 0 0,-3 0 0,6 0 0,-6 0 0,2 0 0,1 0 0,-3 0 0,3 0 0,-4 0 0,0 0 0,0 0 0,-3 0 0,2 0 0,-3 0 0,0 0 0,3 0 0,-7 0 0,3 0 0,0 0 0,-3 0 0,8 0 0,-9 0 0,-1 0 0,0 0 0,-5 0 0,1 0 0,4 0 0,-4 0 0,4 0 0,1 0 0,-5 0 0,4 0 0,-5 0 0,6 0 0,4 0 0,-3 0 0,7 0 0,-7 0 0,7 0 0,-3 0 0,5 0 0,-5 0 0,3 0 0,-3 0 0,5 0 0,-1 0 0,0 0 0,0 0 0,1 0 0,-1 0 0,0 0 0,1 0 0,-1 0 0,0 0 0,0 0 0,1 0 0,-11-3 0,8 2 0,-12-2 0,13 0 0,-7 2 0,8-4 0,-9 4 0,4-2 0,0 0 0,-3 3 0,8-3 0,-9 3 0,4-3 0,0 2 0,-3-3 0,3 4 0,-4 0 0,0-3 0,0 2 0,0-2 0,0 3 0,-1 0 0,1-3 0,0 2 0,4-2 0,-3 3 0,8 0 0,-9 0 0,9 0 0,-4 0 0,4-3 0,4 2 0,-3-2 0,2 3 0,1 0 0,-3 0 0,6 0 0,-6 0 0,0-2 0,2 1 0,-1-1 0,0-1 0,4 2 0,-10-1 0,11-1 0,-9 3 0,9-5 0,-2 4 0,-1-4 0,0 2 0,0 0 0,2-4 0,4-1 0,1-2 0,6 0 0,5 3 0,3 4 0,3-3 0,2 2 0,-3-3 0,7 0 0,-3 3 0,4-2 0,0 5 0,0-6 0,5 7 0,1-7 0,1 6 0,3-7 0,-3 7 0,-1-6 0,-1 6 0,1-2 0,-5 0 0,4 2 0,-9-2 0,3 3 0,-3 0 0,-1 0 0,0 0 0,0 0 0,-3 0 0,3 0 0,-5 0 0,-2 0 0,1 0 0,-5 0 0,6 0 0,0 0 0,-2 0 0,4 0 0,-8 0 0,6 0 0,0 0 0,-2 0 0,4 0 0,-5 0 0,0 0 0,3 0 0,-2 0 0,2 0 0,1 0 0,4 0 0,1 0 0,4 0 0,0 0 0,0 0 0,0 0 0,0 0 0,0 3 0,-4-2 0,3 2 0,-3-3 0,0 0 0,3 0 0,-8 0 0,8 0 0,-7 0 0,3 0 0,-4 3 0,-1-2 0,1 1 0,-4-2 0,3 0 0,-3 0 0,4 0 0,0 0 0,-4 0 0,3 0 0,-3 0 0,4 0 0,4 0 0,-4 0 0,4 0 0,-4 0 0,-1 0 0,5 0 0,-3 0 0,3 0 0,0 4 0,-4-4 0,4 4 0,-4-4 0,4 0 0,-4 0 0,4 0 0,-4 0 0,3 0 0,-2 0 0,7 0 0,-7 0 0,3 0 0,9 0 0,-9 0 0,14 0 0,-18 0 0,8 0 0,-7 0 0,7 0 0,-7 0 0,2 0 0,-6 0 0,2 0 0,-6 0 0,5 0 0,-3 0 0,0 0 0,4 0 0,-5 0 0,5 0 0,-3 0 0,-2 0 0,6 0 0,-7 0 0,6 0 0,-3 0 0,-1 0 0,4 0 0,-5 0 0,5 0 0,-4 0 0,0 0 0,4 0 0,-8 8 0,3 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42.841"/>
    </inkml:context>
    <inkml:brush xml:id="br0">
      <inkml:brushProperty name="width" value="0.35" units="cm"/>
      <inkml:brushProperty name="height" value="0.35" units="cm"/>
      <inkml:brushProperty name="color" value="#FFFFFF"/>
    </inkml:brush>
  </inkml:definitions>
  <inkml:trace contextRef="#ctx0" brushRef="#br0">2296 130 24575,'-42'0'0,"1"0"0,7 0 0,1 0 0,-1 0 0,0 0 0,6 0 0,-5 0 0,5 0 0,-1 0 0,6 0 0,2 0 0,7 0 0,-3 0 0,5 0 0,-5 0 0,3 0 0,-3 0 0,4 0 0,4 0 0,-3 0 0,2 0 0,-2 0 0,2 0 0,-2-2 0,6 1 0,-6-2 0,0 3 0,2 0 0,-4 0 0,8 0 0,-6 0 0,0 0 0,2 0 0,-4 0 0,8 0 0,-6 0 0,0 0 0,2 0 0,-4 0 0,4-3 0,1 3 0,-3-3 0,2 3 0,1 0 0,-3 0 0,3 0 0,-4 0 0,-4-4 0,3 4 0,-3-4 0,4 2 0,1 1 0,-1-2 0,0 3 0,1 0 0,-1 0 0,3-2 0,-2 1 0,3-1 0,-4 2 0,1 0 0,-1-3 0,0 2 0,0-2 0,1 3 0,-1-3 0,0 3 0,1-3 0,2 3 0,-2 0 0,6 0 0,-5 0 0,-1 0 0,3-3 0,-2 3 0,3-2 0,-1 2 0,-3 0 0,0-3 0,2 2 0,-2-2 0,6 3 0,-8 0 0,7 0 0,-7 0 0,8-2 0,-6 1 0,2-1 0,-2 2 0,-1 0 0,0 0 0,0 0 0,4-3 0,-3 3 0,3-3 0,-4 3 0,0 0 0,4 0 0,-3 0 0,6 0 0,-5 0 0,1 0 0,2-2 0,-4 1 0,6-1 0,-9 2 0,9 0 0,-9-3 0,6 2 0,-1-1 0,-6-2 0,9 4 0,-13-4 0,10 2 0,-12 1 0,9-5 0,-8 5 0,7-1 0,-3-1 0,0 2 0,3-2 0,-3 3 0,0 0 0,4-3 0,-4 3 0,0-3 0,3 3 0,-3 0 0,4 0 0,1 0 0,-1 0 0,0 0 0,1 0 0,-1 0 0,3-2 0,-1 1 0,1-1 0,1 2 0,-3 0 0,6 0 0,-6 0 0,0 0 0,2 0 0,-4 0 0,7 0 0,-5 0 0,4 0 0,-5 0 0,5 0 0,-4 0 0,6 0 0,-6 0 0,0-3 0,-1 2 0,1-2 0,0 3 0,2 0 0,-2 0 0,-1 0 0,0-3 0,4 3 0,-3-3 0,2 3 0,1 0 0,-3 0 0,6 0 0,-6 0 0,0 0 0,-1 0 0,1 0 0,0 0 0,6 0 0,-5 0 0,3 0 0,-1 0 0,31 0 0,-15 0 0,24 0 0,-26 0 0,0 2 0,7 3 0,-7 1 0,6-1 0,-4 0 0,0-2 0,5 2 0,-4-2 0,0 1 0,4-3 0,-6 1 0,5-2 0,-3 0 0,2 0 0,0 0 0,-1 0 0,1 0 0,0 3 0,2-2 0,1 1 0,0-2 0,4 0 0,0 0 0,6 0 0,-1 4 0,0-3 0,5 2 0,-8 0 0,7-3 0,-12 3 0,7-3 0,-8 0 0,1 0 0,-2 0 0,-6 0 0,8 0 0,-7 0 0,3 0 0,-1 0 0,3 0 0,1 0 0,2 0 0,-2 0 0,-4 2 0,3-1 0,-3 1 0,4-2 0,0 0 0,-1 0 0,-2 3 0,1-3 0,-4 3 0,4-3 0,-1 0 0,-1 0 0,3 0 0,-3 0 0,4 0 0,4 0 0,-3 0 0,2 0 0,-3 0 0,4 0 0,-3 0 0,2 0 0,-3 0 0,0 0 0,-1 0 0,1 3 0,0-3 0,-1 3 0,-2-3 0,1 0 0,-4 0 0,4 0 0,-2 0 0,0 0 0,1 0 0,-2 0 0,3 0 0,0 0 0,-3 0 0,3 0 0,-2 0 0,0 2 0,3-1 0,-2 1 0,-1-2 0,5 0 0,-7 3 0,4-3 0,-1 3 0,-4-3 0,7 2 0,-5-1 0,0 1 0,4-2 0,-5 0 0,5 0 0,-4 2 0,1-1 0,2 1 0,-4 1 0,3-1 0,-34 1 0,11-1 0,-27-2 0,18 0 0,-5 0 0,-2 0 0,-5 0 0,-5 0 0,3 0 0,-3 0 0,-1 0 0,5 0 0,-11 0 0,11 0 0,-11 0 0,11 0 0,-5 0 0,6 0 0,6 0 0,0 0 0,6 0 0,4 0 0,-3 0 0,7 0 0,-3 0 0,5 0 0,-1 0 0,0 0 0,1 0 0,2 0 0,-2 0 0,6 0 0,-5 0 0,3 0 0,-1 0 0,-1 0 0,2 0 0,-3 0 0,3 0 0,-3 0 0,3 0 0,-3 0 0,3 0 0,-2 0 0,2 0 0,-6 0 0,4 0 0,-1 0 0,4 0 0,-2 0 0,-2 0 0,3 0 0,-2 0 0,-2 0 0,3 0 0,-5 0 0,8 0 0,-6 0 0,3 0 0,-3 0 0,3 0 0,-3 0 0,6 2 0,-6-1 0,0 4 0,2-4 0,-1 2 0,4-3 0,-1 2 0,-3-1 0,2 1 0,-1-2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52.239"/>
    </inkml:context>
    <inkml:brush xml:id="br0">
      <inkml:brushProperty name="width" value="0.35" units="cm"/>
      <inkml:brushProperty name="height" value="0.35" units="cm"/>
      <inkml:brushProperty name="color" value="#FFFFFF"/>
    </inkml:brush>
  </inkml:definitions>
  <inkml:trace contextRef="#ctx0" brushRef="#br0">5869 17 24575,'-34'0'0,"2"0"0,10 0 0,0 0 0,-5 0 0,7 0 0,-11 0 0,16 0 0,-16 0 0,11 0 0,-7 0 0,5 0 0,0 0 0,0 0 0,-1 0 0,1 0 0,0 0 0,0 0 0,0 0 0,4 0 0,-3 0 0,7-3 0,-3 2 0,4-2 0,1 3 0,2 0 0,-2 0 0,6 0 0,-5 0 0,-1 0 0,3 0 0,-5 0 0,8 0 0,-6 0 0,0 0 0,-1 0 0,1 0 0,0 0 0,6 0 0,-6 0 0,0 0 0,-1 0 0,-2 0 0,2 0 0,0-3 0,4 3 0,-3-3 0,2 3 0,-2 0 0,-1 0 0,0 0 0,4 0 0,0 0 0,-3 0 0,2 0 0,-6 0 0,4 0 0,-1 0 0,-4 0 0,-1 0 0,-9 0 0,3 0 0,-8 0 0,9 0 0,-10 0 0,5 0 0,-1 0 0,-3 0 0,8 0 0,-8 0 0,8 0 0,-3 0 0,5 0 0,0 0 0,4 0 0,-3 0 0,7 0 0,-7 0 0,7 0 0,-3 0 0,4 0 0,-4 0 0,4 0 0,-4 0 0,4 0 0,0 0 0,-4 0 0,4 0 0,-4 0 0,0 0 0,3 0 0,-7 0 0,7 0 0,-7 0 0,7 0 0,-7 0 0,7 0 0,-7 0 0,7 0 0,-7 0 0,8 0 0,-9 0 0,9 0 0,-4 0 0,0 0 0,3 0 0,-3 0 0,4 0 0,1 0 0,-1 0 0,0 0 0,1 0 0,-1 0 0,0 0 0,0 0 0,4 0 0,-3 0 0,3 0 0,-4 0 0,0 0 0,0 0 0,1 0 0,-7 0 0,5 0 0,-8 0 0,8 0 0,-3 0 0,0 0 0,-1 0 0,0 0 0,-3 0 0,3 0 0,-4 0 0,-5 0 0,3 0 0,-3 0 0,5 0 0,0 0 0,-1 0 0,1 0 0,4 0 0,-3 0 0,-2 0 0,0 0 0,-5 0 0,6 0 0,0 0 0,-5 0 0,3 0 0,-8 0 0,8 0 0,-8 0 0,-6 0 0,7 0 0,-7 0 0,11 0 0,4 0 0,-5 0 0,6 0 0,4 0 0,-3 0 0,3 0 0,0 0 0,1 0 0,0 0 0,3 0 0,-3 0 0,0 0 0,4 0 0,-4 0 0,4 0 0,0 0 0,-4 0 0,4 0 0,-4 0 0,4 0 0,-4 0 0,3 0 0,-7 0 0,8 0 0,-9 0 0,4 0 0,0 0 0,-3 0 0,-2 0 0,-1 0 0,1 0 0,1 0 0,4 0 0,-4 0 0,4 0 0,-3 0 0,7 0 0,-7 0 0,7 0 0,-2 0 0,3 0 0,-4 0 0,3 0 0,-3 0 0,5 0 0,-1 0 0,-4 0 0,3 3 0,-3-3 0,5 3 0,-5-3 0,3 0 0,-3 0 0,4 0 0,1 3 0,-1-2 0,-4 1 0,3-2 0,-3 0 0,5 0 0,-1 0 0,3 3 0,-1-3 0,4 3 0,-4-3 0,-1 0 0,-2 0 0,2 0 0,1 3 0,1-3 0,1 3 0,-3-3 0,2 0 0,-2 3 0,-1-2 0,0 1 0,0-2 0,1 0 0,-1 0 0,0 3 0,1-2 0,-5 2 0,3-3 0,-3 2 0,0-1 0,3 2 0,-7-3 0,7 3 0,-7-3 0,3 3 0,-4 0 0,4-2 0,-3 3 0,3-4 0,0 0 0,-3 0 0,3 0 0,0 0 0,1 2 0,0-1 0,3 2 0,-3-3 0,0 0 0,4 3 0,-4-3 0,4 3 0,0-3 0,1 0 0,-1 0 0,0 0 0,4 2 0,-3-1 0,-2 1 0,0-2 0,-3 0 0,5 0 0,-1 3 0,0-2 0,0 2 0,1-3 0,-1 0 0,0 0 0,4 0 0,-3 0 0,3 0 0,-4 2 0,0-1 0,0 2 0,1-3 0,-5 0 0,3 0 0,-3 0 0,0 0 0,3 0 0,-12 0 0,10 0 0,-10 0 0,12 0 0,-3 0 0,4 0 0,0 0 0,1 0 0,-1 0 0,3 0 0,-1 0 0,1 0 0,1 0 0,-3 0 0,2 0 0,-2 0 0,2 0 0,-2 0 0,3 0 0,-4 0 0,0 0 0,1 0 0,-1 0 0,3 0 0,-1 0 0,1 0 0,-2 0 0,-1 0 0,0 0 0,-4 0 0,4 0 0,-4 0 0,0 0 0,-1 0 0,-10 0 0,9 0 0,-8 0 0,13 0 0,-2 0 0,3 0 0,0 0 0,0 0 0,1 0 0,2 0 0,-2 0 0,3 0 0,0 0 0,-3 0 0,6 0 0,-6 0 0,3 0 0,-3 0 0,0 0 0,2 0 0,-2 0 0,6 0 0,-6 0 0,4 0 0,45 0 0,-21 0 0,45-4 0,-26-1 0,0-4 0,11 0 0,-5 0 0,0 0 0,-1 4 0,-7 1 0,1 0 0,0 3 0,-6-2 0,-1 3 0,1 0 0,-5-4 0,4 4 0,-5-4 0,1 4 0,-1-3 0,0 2 0,0-2 0,0 3 0,0-4 0,-4 4 0,3-4 0,-7 4 0,-1 0 0,-1 0 0,-2 0 0,-1 0 0,2 0 0,-2 0 0,0 0 0,1 0 0,2 0 0,-3 0 0,2 0 0,-3-2 0,1 1 0,5-1 0,-1 2 0,2 0 0,-2 0 0,-1 0 0,1 0 0,0 0 0,-4 0 0,0 0 0,1 0 0,-4 0 0,6 0 0,-36 0 0,6 4 0,-23-3 0,9 6 0,-3-2 0,0 0 0,-11 3 0,11-3 0,-11 0 0,11 3 0,-5-4 0,6 1 0,6 2 0,0-6 0,6 2 0,4-3 0,1 0 0,5 0 0,-1 0 0,3 0 0,-1 0 0,4 0 0,-7 3 0,7-2 0,-4 1 0,3-2 0,-1 0 0,-3 0 0,3 0 0,-3 0 0,6 0 0,-6 0 0,0 0 0,2 0 0,-4 0 0,8 0 0,-6 0 0,0 0 0,2 0 0,-4 0 0,4 0 0,1 0 0,-3 0 0,2 0 0,-2 0 0,-1 0 0,4 0 0,-3 0 0,2 0 0,-2 0 0,2 0 0,-2 0 0,3 0 0,-4 0 0,1 0 0,-1 0 0,0-2 0,1 1 0,-1-2 0,0 0 0,0 2 0,1-1 0,-1-1 0,0 2 0,1-2 0,2 1 0,-2 1 0,3-1 0,-4-1 0,0 2 0,1-4 0,-1 4 0,0-5 0,1 6 0,2-3 0,-2 0 0,3 2 0,-1-1 0,-1 2 0,3 0 0,-3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4.032"/>
    </inkml:context>
    <inkml:brush xml:id="br0">
      <inkml:brushProperty name="width" value="0.35" units="cm"/>
      <inkml:brushProperty name="height" value="0.35" units="cm"/>
      <inkml:brushProperty name="color" value="#FFFFFF"/>
    </inkml:brush>
  </inkml:definitions>
  <inkml:trace contextRef="#ctx0" brushRef="#br0">3166 13 24575,'-30'-2'0,"4"0"0,14 2 0,-1 0 0,-4 0 0,-1 0 0,1 0 0,-5 0 0,4 0 0,-9 0 0,-1 0 0,-1 0 0,-3 0 0,3 0 0,-4 0 0,-1 0 0,0 0 0,1 0 0,-1 0 0,0 0 0,1 0 0,-1 0 0,0 0 0,0 0 0,1 0 0,-1 0 0,0 0 0,1-4 0,4 3 0,-3-3 0,8 4 0,-3 0 0,5 0 0,4 0 0,-3 0 0,3 0 0,-4 0 0,4 0 0,-3 0 0,7 0 0,-7 0 0,7 0 0,-7 0 0,7 0 0,-3 0 0,0 0 0,3 0 0,-7 0 0,8 0 0,-9 0 0,4 0 0,-4 0 0,0 0 0,0 0 0,0 0 0,0 0 0,-1 0 0,1 0 0,0 0 0,0 0 0,-5 0 0,3 0 0,-8 0 0,8 0 0,-8 0 0,-2 0 0,-2 0 0,-3 0 0,5 0 0,1 0 0,-1 0 0,1 0 0,4 0 0,2 0 0,-1 0 0,5 0 0,0 0 0,2 0 0,7 0 0,-7 0 0,1 0 0,2 0 0,0 0 0,5 0 0,0 0 0,-4 0 0,4 0 0,-4 0 0,4 0 0,-4 4 0,3-3 0,-3 2 0,0-3 0,4 3 0,-9-3 0,9 3 0,-4-3 0,0 0 0,3 0 0,-7 0 0,7 0 0,-3 0 0,0 0 0,4 0 0,-9 0 0,4 0 0,-4 0 0,4 0 0,-3 3 0,3-2 0,-9 2 0,7-3 0,-2 0 0,9 3 0,0-2 0,0 2 0,-3 0 0,2-2 0,-3 2 0,0-3 0,3 3 0,-3-2 0,0 1 0,3-2 0,-2 0 0,3 3 0,-4-2 0,3 2 0,-3-3 0,4 2 0,-3-1 0,2 2 0,-3-3 0,4 0 0,0 3 0,4-3 0,-3 6 0,6-5 0,-6 4 0,0-4 0,2 4 0,-4-4 0,8 1 0,-6 1 0,0-2 0,2 1 0,-1-2 0,2 3 0,3-2 0,-8 2 0,8-3 0,-4 0 0,1 0 0,0 0 0,-3 0 0,5-3 0,-3 0 0,3-2 0,-1 0 0,1-2 0,2 1 0,0-1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7.047"/>
    </inkml:context>
    <inkml:brush xml:id="br0">
      <inkml:brushProperty name="width" value="0.35" units="cm"/>
      <inkml:brushProperty name="height" value="0.35" units="cm"/>
      <inkml:brushProperty name="color" value="#FFFFFF"/>
    </inkml:brush>
  </inkml:definitions>
  <inkml:trace contextRef="#ctx0" brushRef="#br0">1 1 24575,'29'0'0,"-1"0"0,0 0 0,-5 0 0,4 0 0,-5 0 0,0 0 0,-4 0 0,-1 0 0,-4 0 0,0 0 0,-4 0 0,3 0 0,-6 0 0,6 0 0,-1 0 0,-1 0 0,1 0 0,-3 0 0,1 0 0,5 0 0,-4 0 0,4 0 0,-7 0 0,4 0 0,-2 0 0,0 0 0,4 0 0,-6 0 0,4 0 0,-1 0 0,-1 0 0,2 0 0,1 0 0,-2 0 0,2 0 0,-2 0 0,1 0 0,-1 0 0,2 0 0,-2 0 0,2 0 0,-6 0 0,6 0 0,-4 0 0,4 0 0,-3 0 0,3 0 0,-3 0 0,4 0 0,-4 0 0,3 0 0,-3 0 0,4 0 0,-4 0 0,3 0 0,-6 0 0,6 0 0,0 0 0,-2 0 0,4 0 0,-5 0 0,4 0 0,-4 0 0,3 0 0,-2 0 0,-1 0 0,3 0 0,-6 2 0,6-1 0,-1 1 0,-1-2 0,5 0 0,-6 0 0,4 0 0,3 0 0,-2 0 0,7 0 0,-7 0 0,7 0 0,-7 0 0,7 0 0,-8 3 0,4-2 0,-4 1 0,4-2 0,-4 0 0,4 0 0,-4 0 0,0 0 0,-1 0 0,1 0 0,0 3 0,-1-2 0,1 2 0,-4-3 0,3 0 0,-6 0 0,5 0 0,-3 0 0,1 0 0,1 2 0,-2-1 0,2 1 0,1-2 0,-3 0 0,2 0 0,-2 0 0,3 0 0,-1 0 0,2 0 0,-4 0 0,4 3 0,-3-3 0,4 3 0,-4-3 0,3 0 0,-2 0 0,-1 0 0,2 0 0,-2 0 0,0 0 0,1 0 0,-2 0 0,3 0 0,-1 0 0,-1 0 0,0 0 0,0 0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7.645"/>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8.542"/>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9.569"/>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2.341"/>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4.046"/>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19.090"/>
    </inkml:context>
    <inkml:brush xml:id="br0">
      <inkml:brushProperty name="width" value="0.1" units="cm"/>
      <inkml:brushProperty name="height" value="0.1" units="cm"/>
      <inkml:brushProperty name="color" value="#00FF00"/>
    </inkml:brush>
  </inkml:definitions>
  <inkml:trace contextRef="#ctx0" brushRef="#br0">1 1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6.786"/>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9.357"/>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20.59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21.071"/>
    </inkml:context>
    <inkml:brush xml:id="br0">
      <inkml:brushProperty name="width" value="0.1" units="cm"/>
      <inkml:brushProperty name="height" value="0.1" units="cm"/>
      <inkml:brushProperty name="color" value="#00FF00"/>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32.294"/>
    </inkml:context>
    <inkml:brush xml:id="br0">
      <inkml:brushProperty name="width" value="0.1" units="cm"/>
      <inkml:brushProperty name="height" value="0.1" units="cm"/>
      <inkml:brushProperty name="color" value="#FFFFFF"/>
    </inkml:brush>
  </inkml:definitions>
  <inkml:trace contextRef="#ctx0" brushRef="#br0">65 54 24575,'0'-8'0,"0"-2"0,0 5 0,0-3 0,0 4 0,0-3 0,-2 5 0,0 0 0,-2 2 0,0 0 0,-1 0 0,1 0 0,0 0 0,0 0 0,0 0 0,0 0 0,-1 0 0,1 0 0,0 0 0,0 0 0,1 0 0,1-1 0,-2 0 0,4-2 0,-2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35.228"/>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42.533"/>
    </inkml:context>
    <inkml:brush xml:id="br0">
      <inkml:brushProperty name="width" value="0.1" units="cm"/>
      <inkml:brushProperty name="height" value="0.1" units="cm"/>
      <inkml:brushProperty name="color" value="#FFFFFF"/>
    </inkml:brush>
  </inkml:definitions>
  <inkml:trace contextRef="#ctx0" brushRef="#br0">152 28 24575,'-9'0'0,"1"0"0,4 0 0,0 0 0,0 0 0,0 0 0,0 0 0,0 0 0,1 0 0,-1 0 0,0 0 0,2-2 0,-2 2 0,2-2 0,-2 2 0,0 0 0,2-2 0,-2 2 0,2-2 0,-2 2 0,0 0 0,2-2 0,-1 2 0,1-2 0,-2 2 0,2-2 0,-2 2 0,2-2 0,-2 2 0,0 0 0,2-2 0,-1 2 0,1-2 0,-2 0 0,0 2 0,2-3 0,-1 2 0,1 0 0,-2 1 0,1 0 0,-1 0 0,0 0 0,2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51.074"/>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56.909"/>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C3F4D8-2116-4126-B789-B6F80EC3A648}" type="datetimeFigureOut">
              <a:rPr lang="en-US" smtClean="0"/>
              <a:t>2/26/2022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21BDEF-0907-417E-BACC-5D4DE0A5D9B3}" type="slidenum">
              <a:rPr lang="en-US" smtClean="0"/>
              <a:t>‹#›</a:t>
            </a:fld>
            <a:endParaRPr lang="en-US"/>
          </a:p>
        </p:txBody>
      </p:sp>
    </p:spTree>
    <p:extLst>
      <p:ext uri="{BB962C8B-B14F-4D97-AF65-F5344CB8AC3E}">
        <p14:creationId xmlns:p14="http://schemas.microsoft.com/office/powerpoint/2010/main" val="1719747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2"/>
              </a:solidFill>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AC21BDEF-0907-417E-BACC-5D4DE0A5D9B3}" type="slidenum">
              <a:rPr lang="en-US" smtClean="0"/>
              <a:t>4</a:t>
            </a:fld>
            <a:endParaRPr lang="en-US"/>
          </a:p>
        </p:txBody>
      </p:sp>
    </p:spTree>
    <p:extLst>
      <p:ext uri="{BB962C8B-B14F-4D97-AF65-F5344CB8AC3E}">
        <p14:creationId xmlns:p14="http://schemas.microsoft.com/office/powerpoint/2010/main" val="4112528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18</a:t>
            </a:fld>
            <a:endParaRPr lang="en-US"/>
          </a:p>
        </p:txBody>
      </p:sp>
    </p:spTree>
    <p:extLst>
      <p:ext uri="{BB962C8B-B14F-4D97-AF65-F5344CB8AC3E}">
        <p14:creationId xmlns:p14="http://schemas.microsoft.com/office/powerpoint/2010/main" val="303677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19</a:t>
            </a:fld>
            <a:endParaRPr lang="en-US"/>
          </a:p>
        </p:txBody>
      </p:sp>
    </p:spTree>
    <p:extLst>
      <p:ext uri="{BB962C8B-B14F-4D97-AF65-F5344CB8AC3E}">
        <p14:creationId xmlns:p14="http://schemas.microsoft.com/office/powerpoint/2010/main" val="280959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cross-entropy loss, which increases as the predicted probability diverges from the actual label.</a:t>
            </a:r>
          </a:p>
        </p:txBody>
      </p:sp>
      <p:sp>
        <p:nvSpPr>
          <p:cNvPr id="4" name="Slide Number Placeholder 3"/>
          <p:cNvSpPr>
            <a:spLocks noGrp="1"/>
          </p:cNvSpPr>
          <p:nvPr>
            <p:ph type="sldNum" sz="quarter" idx="10"/>
          </p:nvPr>
        </p:nvSpPr>
        <p:spPr/>
        <p:txBody>
          <a:bodyPr/>
          <a:lstStyle/>
          <a:p>
            <a:fld id="{AC21BDEF-0907-417E-BACC-5D4DE0A5D9B3}" type="slidenum">
              <a:rPr lang="en-US" smtClean="0"/>
              <a:t>20</a:t>
            </a:fld>
            <a:endParaRPr lang="en-US"/>
          </a:p>
        </p:txBody>
      </p:sp>
    </p:spTree>
    <p:extLst>
      <p:ext uri="{BB962C8B-B14F-4D97-AF65-F5344CB8AC3E}">
        <p14:creationId xmlns:p14="http://schemas.microsoft.com/office/powerpoint/2010/main" val="2663875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21</a:t>
            </a:fld>
            <a:endParaRPr lang="en-US"/>
          </a:p>
        </p:txBody>
      </p:sp>
    </p:spTree>
    <p:extLst>
      <p:ext uri="{BB962C8B-B14F-4D97-AF65-F5344CB8AC3E}">
        <p14:creationId xmlns:p14="http://schemas.microsoft.com/office/powerpoint/2010/main" val="2557023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23</a:t>
            </a:fld>
            <a:endParaRPr lang="en-US"/>
          </a:p>
        </p:txBody>
      </p:sp>
    </p:spTree>
    <p:extLst>
      <p:ext uri="{BB962C8B-B14F-4D97-AF65-F5344CB8AC3E}">
        <p14:creationId xmlns:p14="http://schemas.microsoft.com/office/powerpoint/2010/main" val="4046680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25</a:t>
            </a:fld>
            <a:endParaRPr lang="en-US"/>
          </a:p>
        </p:txBody>
      </p:sp>
    </p:spTree>
    <p:extLst>
      <p:ext uri="{BB962C8B-B14F-4D97-AF65-F5344CB8AC3E}">
        <p14:creationId xmlns:p14="http://schemas.microsoft.com/office/powerpoint/2010/main" val="3242387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27</a:t>
            </a:fld>
            <a:endParaRPr lang="en-US"/>
          </a:p>
        </p:txBody>
      </p:sp>
    </p:spTree>
    <p:extLst>
      <p:ext uri="{BB962C8B-B14F-4D97-AF65-F5344CB8AC3E}">
        <p14:creationId xmlns:p14="http://schemas.microsoft.com/office/powerpoint/2010/main" val="3892773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28</a:t>
            </a:fld>
            <a:endParaRPr lang="en-US"/>
          </a:p>
        </p:txBody>
      </p:sp>
    </p:spTree>
    <p:extLst>
      <p:ext uri="{BB962C8B-B14F-4D97-AF65-F5344CB8AC3E}">
        <p14:creationId xmlns:p14="http://schemas.microsoft.com/office/powerpoint/2010/main" val="2860738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29</a:t>
            </a:fld>
            <a:endParaRPr lang="en-US"/>
          </a:p>
        </p:txBody>
      </p:sp>
    </p:spTree>
    <p:extLst>
      <p:ext uri="{BB962C8B-B14F-4D97-AF65-F5344CB8AC3E}">
        <p14:creationId xmlns:p14="http://schemas.microsoft.com/office/powerpoint/2010/main" val="824913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31</a:t>
            </a:fld>
            <a:endParaRPr lang="en-US"/>
          </a:p>
        </p:txBody>
      </p:sp>
    </p:spTree>
    <p:extLst>
      <p:ext uri="{BB962C8B-B14F-4D97-AF65-F5344CB8AC3E}">
        <p14:creationId xmlns:p14="http://schemas.microsoft.com/office/powerpoint/2010/main" val="420136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5</a:t>
            </a:fld>
            <a:endParaRPr lang="en-US"/>
          </a:p>
        </p:txBody>
      </p:sp>
    </p:spTree>
    <p:extLst>
      <p:ext uri="{BB962C8B-B14F-4D97-AF65-F5344CB8AC3E}">
        <p14:creationId xmlns:p14="http://schemas.microsoft.com/office/powerpoint/2010/main" val="1652216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33</a:t>
            </a:fld>
            <a:endParaRPr lang="en-US"/>
          </a:p>
        </p:txBody>
      </p:sp>
    </p:spTree>
    <p:extLst>
      <p:ext uri="{BB962C8B-B14F-4D97-AF65-F5344CB8AC3E}">
        <p14:creationId xmlns:p14="http://schemas.microsoft.com/office/powerpoint/2010/main" val="1197378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36</a:t>
            </a:fld>
            <a:endParaRPr lang="en-US"/>
          </a:p>
        </p:txBody>
      </p:sp>
    </p:spTree>
    <p:extLst>
      <p:ext uri="{BB962C8B-B14F-4D97-AF65-F5344CB8AC3E}">
        <p14:creationId xmlns:p14="http://schemas.microsoft.com/office/powerpoint/2010/main" val="2975791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38</a:t>
            </a:fld>
            <a:endParaRPr lang="en-US"/>
          </a:p>
        </p:txBody>
      </p:sp>
    </p:spTree>
    <p:extLst>
      <p:ext uri="{BB962C8B-B14F-4D97-AF65-F5344CB8AC3E}">
        <p14:creationId xmlns:p14="http://schemas.microsoft.com/office/powerpoint/2010/main" val="1360919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39</a:t>
            </a:fld>
            <a:endParaRPr lang="en-US"/>
          </a:p>
        </p:txBody>
      </p:sp>
    </p:spTree>
    <p:extLst>
      <p:ext uri="{BB962C8B-B14F-4D97-AF65-F5344CB8AC3E}">
        <p14:creationId xmlns:p14="http://schemas.microsoft.com/office/powerpoint/2010/main" val="2325530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40</a:t>
            </a:fld>
            <a:endParaRPr lang="en-US"/>
          </a:p>
        </p:txBody>
      </p:sp>
    </p:spTree>
    <p:extLst>
      <p:ext uri="{BB962C8B-B14F-4D97-AF65-F5344CB8AC3E}">
        <p14:creationId xmlns:p14="http://schemas.microsoft.com/office/powerpoint/2010/main" val="2827975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41</a:t>
            </a:fld>
            <a:endParaRPr lang="en-US"/>
          </a:p>
        </p:txBody>
      </p:sp>
    </p:spTree>
    <p:extLst>
      <p:ext uri="{BB962C8B-B14F-4D97-AF65-F5344CB8AC3E}">
        <p14:creationId xmlns:p14="http://schemas.microsoft.com/office/powerpoint/2010/main" val="241317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42</a:t>
            </a:fld>
            <a:endParaRPr lang="en-US"/>
          </a:p>
        </p:txBody>
      </p:sp>
    </p:spTree>
    <p:extLst>
      <p:ext uri="{BB962C8B-B14F-4D97-AF65-F5344CB8AC3E}">
        <p14:creationId xmlns:p14="http://schemas.microsoft.com/office/powerpoint/2010/main" val="1460113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43</a:t>
            </a:fld>
            <a:endParaRPr lang="en-US"/>
          </a:p>
        </p:txBody>
      </p:sp>
    </p:spTree>
    <p:extLst>
      <p:ext uri="{BB962C8B-B14F-4D97-AF65-F5344CB8AC3E}">
        <p14:creationId xmlns:p14="http://schemas.microsoft.com/office/powerpoint/2010/main" val="2154979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44</a:t>
            </a:fld>
            <a:endParaRPr lang="en-US"/>
          </a:p>
        </p:txBody>
      </p:sp>
    </p:spTree>
    <p:extLst>
      <p:ext uri="{BB962C8B-B14F-4D97-AF65-F5344CB8AC3E}">
        <p14:creationId xmlns:p14="http://schemas.microsoft.com/office/powerpoint/2010/main" val="2811904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6</a:t>
            </a:fld>
            <a:endParaRPr lang="en-US"/>
          </a:p>
        </p:txBody>
      </p:sp>
    </p:spTree>
    <p:extLst>
      <p:ext uri="{BB962C8B-B14F-4D97-AF65-F5344CB8AC3E}">
        <p14:creationId xmlns:p14="http://schemas.microsoft.com/office/powerpoint/2010/main" val="1205402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8</a:t>
            </a:fld>
            <a:endParaRPr lang="en-US"/>
          </a:p>
        </p:txBody>
      </p:sp>
    </p:spTree>
    <p:extLst>
      <p:ext uri="{BB962C8B-B14F-4D97-AF65-F5344CB8AC3E}">
        <p14:creationId xmlns:p14="http://schemas.microsoft.com/office/powerpoint/2010/main" val="1649306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9</a:t>
            </a:fld>
            <a:endParaRPr lang="en-US"/>
          </a:p>
        </p:txBody>
      </p:sp>
    </p:spTree>
    <p:extLst>
      <p:ext uri="{BB962C8B-B14F-4D97-AF65-F5344CB8AC3E}">
        <p14:creationId xmlns:p14="http://schemas.microsoft.com/office/powerpoint/2010/main" val="1332112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12</a:t>
            </a:fld>
            <a:endParaRPr lang="en-US"/>
          </a:p>
        </p:txBody>
      </p:sp>
    </p:spTree>
    <p:extLst>
      <p:ext uri="{BB962C8B-B14F-4D97-AF65-F5344CB8AC3E}">
        <p14:creationId xmlns:p14="http://schemas.microsoft.com/office/powerpoint/2010/main" val="959644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14</a:t>
            </a:fld>
            <a:endParaRPr lang="en-US"/>
          </a:p>
        </p:txBody>
      </p:sp>
    </p:spTree>
    <p:extLst>
      <p:ext uri="{BB962C8B-B14F-4D97-AF65-F5344CB8AC3E}">
        <p14:creationId xmlns:p14="http://schemas.microsoft.com/office/powerpoint/2010/main" val="45203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15</a:t>
            </a:fld>
            <a:endParaRPr lang="en-US"/>
          </a:p>
        </p:txBody>
      </p:sp>
    </p:spTree>
    <p:extLst>
      <p:ext uri="{BB962C8B-B14F-4D97-AF65-F5344CB8AC3E}">
        <p14:creationId xmlns:p14="http://schemas.microsoft.com/office/powerpoint/2010/main" val="3586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Mostly non-mitosis</a:t>
            </a:r>
          </a:p>
        </p:txBody>
      </p:sp>
      <p:sp>
        <p:nvSpPr>
          <p:cNvPr id="4" name="Slide Number Placeholder 3"/>
          <p:cNvSpPr>
            <a:spLocks noGrp="1"/>
          </p:cNvSpPr>
          <p:nvPr>
            <p:ph type="sldNum" sz="quarter" idx="10"/>
          </p:nvPr>
        </p:nvSpPr>
        <p:spPr/>
        <p:txBody>
          <a:bodyPr/>
          <a:lstStyle/>
          <a:p>
            <a:fld id="{AC21BDEF-0907-417E-BACC-5D4DE0A5D9B3}" type="slidenum">
              <a:rPr lang="en-US" smtClean="0"/>
              <a:t>16</a:t>
            </a:fld>
            <a:endParaRPr lang="en-US"/>
          </a:p>
        </p:txBody>
      </p:sp>
    </p:spTree>
    <p:extLst>
      <p:ext uri="{BB962C8B-B14F-4D97-AF65-F5344CB8AC3E}">
        <p14:creationId xmlns:p14="http://schemas.microsoft.com/office/powerpoint/2010/main" val="2488074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5945854"/>
            <a:ext cx="1371600" cy="923544"/>
          </a:xfrm>
          <a:prstGeom prst="rect">
            <a:avLst/>
          </a:prstGeom>
        </p:spPr>
      </p:pic>
      <p:sp>
        <p:nvSpPr>
          <p:cNvPr id="6" name="Text Placeholder 5"/>
          <p:cNvSpPr>
            <a:spLocks noGrp="1"/>
          </p:cNvSpPr>
          <p:nvPr>
            <p:ph type="body" sz="quarter" idx="10" hasCustomPrompt="1"/>
          </p:nvPr>
        </p:nvSpPr>
        <p:spPr>
          <a:xfrm>
            <a:off x="671757" y="1332224"/>
            <a:ext cx="6972300" cy="2641756"/>
          </a:xfrm>
          <a:prstGeom prst="rect">
            <a:avLst/>
          </a:prstGeom>
          <a:ln>
            <a:noFill/>
          </a:ln>
        </p:spPr>
        <p:txBody>
          <a:bodyPr>
            <a:normAutofit/>
          </a:bodyPr>
          <a:lstStyle>
            <a:lvl1pPr marL="0" indent="0">
              <a:lnSpc>
                <a:spcPct val="100000"/>
              </a:lnSpc>
              <a:buNone/>
              <a:defRPr sz="5000" b="0" i="0" baseline="0">
                <a:solidFill>
                  <a:schemeClr val="tx1"/>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ENCODE NORMAL</a:t>
            </a:r>
          </a:p>
          <a:p>
            <a:pPr lvl="0"/>
            <a:r>
              <a:rPr lang="en-US" dirty="0"/>
              <a:t>BLACK, 50 PT. </a:t>
            </a:r>
          </a:p>
        </p:txBody>
      </p:sp>
      <p:pic>
        <p:nvPicPr>
          <p:cNvPr id="15" name="Picture 14"/>
          <p:cNvPicPr>
            <a:picLocks noChangeAspect="1"/>
          </p:cNvPicPr>
          <p:nvPr userDrawn="1"/>
        </p:nvPicPr>
        <p:blipFill>
          <a:blip r:embed="rId3"/>
          <a:stretch>
            <a:fillRect/>
          </a:stretch>
        </p:blipFill>
        <p:spPr>
          <a:xfrm>
            <a:off x="779463" y="3973980"/>
            <a:ext cx="1600200" cy="13970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9463" y="6165750"/>
            <a:ext cx="2447544" cy="463296"/>
          </a:xfrm>
          <a:prstGeom prst="rect">
            <a:avLst/>
          </a:prstGeom>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9463" y="6165750"/>
            <a:ext cx="2748697" cy="489494"/>
          </a:xfrm>
          <a:prstGeom prst="rect">
            <a:avLst/>
          </a:prstGeom>
        </p:spPr>
      </p:pic>
    </p:spTree>
    <p:extLst>
      <p:ext uri="{BB962C8B-B14F-4D97-AF65-F5344CB8AC3E}">
        <p14:creationId xmlns:p14="http://schemas.microsoft.com/office/powerpoint/2010/main" val="2390259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4" name="Text Placeholder 9"/>
          <p:cNvSpPr>
            <a:spLocks noGrp="1"/>
          </p:cNvSpPr>
          <p:nvPr>
            <p:ph type="body" sz="quarter" idx="11" hasCustomPrompt="1"/>
          </p:nvPr>
        </p:nvSpPr>
        <p:spPr>
          <a:xfrm>
            <a:off x="659305" y="2320239"/>
            <a:ext cx="8197114" cy="3722215"/>
          </a:xfrm>
          <a:prstGeom prst="rect">
            <a:avLst/>
          </a:prstGeom>
        </p:spPr>
        <p:txBody>
          <a:bodyPr/>
          <a:lstStyle>
            <a:lvl1pPr marL="342900" indent="-342900">
              <a:buFont typeface="Lucida Grande"/>
              <a:buChar char="&gt;"/>
              <a:defRPr sz="2400" b="0" i="0" baseline="0">
                <a:solidFill>
                  <a:schemeClr val="accent5"/>
                </a:solidFill>
                <a:latin typeface="Open Sans Light"/>
                <a:cs typeface="Open Sans Light"/>
              </a:defRPr>
            </a:lvl1pPr>
            <a:lvl2pPr>
              <a:defRPr sz="2000" b="0" i="0" baseline="0">
                <a:solidFill>
                  <a:schemeClr val="accent5"/>
                </a:solidFill>
                <a:latin typeface="Open Sans Light"/>
                <a:cs typeface="Open Sans Light"/>
              </a:defRPr>
            </a:lvl2pPr>
            <a:lvl3pPr marL="1143000" indent="-228600">
              <a:buSzPct val="100000"/>
              <a:buFont typeface="Lucida Grande"/>
              <a:buChar char="&gt;"/>
              <a:defRPr sz="1800" b="0" i="0" baseline="0">
                <a:solidFill>
                  <a:schemeClr val="accent5"/>
                </a:solidFill>
                <a:latin typeface="Open Sans Light"/>
                <a:cs typeface="Open Sans Light"/>
              </a:defRPr>
            </a:lvl3pPr>
            <a:lvl4pPr>
              <a:defRPr sz="1600" b="0" i="0" baseline="0">
                <a:solidFill>
                  <a:schemeClr val="accent5"/>
                </a:solidFill>
                <a:latin typeface="Open Sans Light"/>
                <a:cs typeface="Open Sans Light"/>
              </a:defRPr>
            </a:lvl4pPr>
            <a:lvl5pPr marL="2057400" indent="-228600">
              <a:buFont typeface="Lucida Grande"/>
              <a:buChar char="&gt;"/>
              <a:defRPr sz="1400" b="0" i="0" baseline="0">
                <a:solidFill>
                  <a:schemeClr val="accent5"/>
                </a:solidFill>
                <a:latin typeface="Open Sans Light"/>
                <a:cs typeface="Open Sans Light"/>
              </a:defRPr>
            </a:lvl5pPr>
          </a:lstStyle>
          <a:p>
            <a:pPr lvl="0"/>
            <a:r>
              <a:rPr lang="en-US" dirty="0"/>
              <a:t>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pic>
        <p:nvPicPr>
          <p:cNvPr id="5" name="Picture 4"/>
          <p:cNvPicPr>
            <a:picLocks noChangeAspect="1"/>
          </p:cNvPicPr>
          <p:nvPr userDrawn="1"/>
        </p:nvPicPr>
        <p:blipFill>
          <a:blip r:embed="rId2"/>
          <a:stretch>
            <a:fillRect/>
          </a:stretch>
        </p:blipFill>
        <p:spPr>
          <a:xfrm>
            <a:off x="766763" y="1363508"/>
            <a:ext cx="1103781" cy="96362"/>
          </a:xfrm>
          <a:prstGeom prst="rect">
            <a:avLst/>
          </a:prstGeom>
        </p:spPr>
      </p:pic>
      <p:sp>
        <p:nvSpPr>
          <p:cNvPr id="6"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33006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LIGHT, 24 PT.)</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5631" y="6209387"/>
            <a:ext cx="2567353" cy="457200"/>
          </a:xfrm>
          <a:prstGeom prst="rect">
            <a:avLst/>
          </a:prstGeom>
        </p:spPr>
      </p:pic>
    </p:spTree>
    <p:extLst>
      <p:ext uri="{BB962C8B-B14F-4D97-AF65-F5344CB8AC3E}">
        <p14:creationId xmlns:p14="http://schemas.microsoft.com/office/powerpoint/2010/main" val="3072872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6" name="Text Placeholder 9"/>
          <p:cNvSpPr>
            <a:spLocks noGrp="1"/>
          </p:cNvSpPr>
          <p:nvPr>
            <p:ph type="body" sz="quarter" idx="11" hasCustomPrompt="1"/>
          </p:nvPr>
        </p:nvSpPr>
        <p:spPr>
          <a:xfrm>
            <a:off x="659305" y="1736725"/>
            <a:ext cx="8196210" cy="4015497"/>
          </a:xfrm>
          <a:prstGeom prst="rect">
            <a:avLst/>
          </a:prstGeom>
        </p:spPr>
        <p:txBody>
          <a:bodyPr/>
          <a:lstStyle>
            <a:lvl1pPr marL="342900" indent="-342900">
              <a:buFont typeface="Lucida Grande"/>
              <a:buChar char="&gt;"/>
              <a:defRPr sz="2400" b="0" i="0" baseline="0">
                <a:solidFill>
                  <a:schemeClr val="accent5"/>
                </a:solidFill>
                <a:latin typeface="Open Sans Light"/>
                <a:cs typeface="Open Sans Light"/>
              </a:defRPr>
            </a:lvl1pPr>
            <a:lvl2pPr>
              <a:defRPr sz="2000" b="0" i="0" baseline="0">
                <a:solidFill>
                  <a:schemeClr val="accent5"/>
                </a:solidFill>
                <a:latin typeface="Open Sans Light"/>
                <a:cs typeface="Open Sans Light"/>
              </a:defRPr>
            </a:lvl2pPr>
            <a:lvl3pPr marL="1143000" indent="-228600">
              <a:buSzPct val="100000"/>
              <a:buFont typeface="Lucida Grande"/>
              <a:buChar char="&gt;"/>
              <a:defRPr sz="1800" b="0" i="0" baseline="0">
                <a:solidFill>
                  <a:schemeClr val="accent5"/>
                </a:solidFill>
                <a:latin typeface="Open Sans Light"/>
                <a:cs typeface="Open Sans Light"/>
              </a:defRPr>
            </a:lvl3pPr>
            <a:lvl4pPr>
              <a:defRPr sz="1600" b="0" i="0" baseline="0">
                <a:solidFill>
                  <a:schemeClr val="accent5"/>
                </a:solidFill>
                <a:latin typeface="Open Sans Light"/>
                <a:cs typeface="Open Sans Light"/>
              </a:defRPr>
            </a:lvl4pPr>
            <a:lvl5pPr marL="2057400" indent="-228600">
              <a:buFont typeface="Lucida Grande"/>
              <a:buChar char="&gt;"/>
              <a:defRPr sz="1400" b="0" i="0" baseline="0">
                <a:solidFill>
                  <a:schemeClr val="accent5"/>
                </a:solidFill>
                <a:latin typeface="Open Sans Light"/>
                <a:cs typeface="Open Sans Light"/>
              </a:defRPr>
            </a:lvl5pPr>
          </a:lstStyle>
          <a:p>
            <a:pPr lvl="0"/>
            <a:r>
              <a:rPr lang="en-US" dirty="0"/>
              <a:t>Bulleted 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pic>
        <p:nvPicPr>
          <p:cNvPr id="7" name="Picture 6"/>
          <p:cNvPicPr>
            <a:picLocks noChangeAspect="1"/>
          </p:cNvPicPr>
          <p:nvPr userDrawn="1"/>
        </p:nvPicPr>
        <p:blipFill>
          <a:blip r:embed="rId2"/>
          <a:stretch>
            <a:fillRect/>
          </a:stretch>
        </p:blipFill>
        <p:spPr>
          <a:xfrm>
            <a:off x="766763" y="1363508"/>
            <a:ext cx="1103781" cy="96362"/>
          </a:xfrm>
          <a:prstGeom prst="rect">
            <a:avLst/>
          </a:prstGeom>
        </p:spPr>
      </p:pic>
      <p:pic>
        <p:nvPicPr>
          <p:cNvPr id="8" name="Picture 7"/>
          <p:cNvPicPr>
            <a:picLocks noChangeAspect="1"/>
          </p:cNvPicPr>
          <p:nvPr userDrawn="1"/>
        </p:nvPicPr>
        <p:blipFill>
          <a:blip r:embed="rId3"/>
          <a:stretch>
            <a:fillRect/>
          </a:stretch>
        </p:blipFill>
        <p:spPr>
          <a:xfrm>
            <a:off x="7483915" y="5945854"/>
            <a:ext cx="1371600" cy="927100"/>
          </a:xfrm>
          <a:prstGeom prst="rect">
            <a:avLst/>
          </a:prstGeom>
        </p:spPr>
      </p:pic>
    </p:spTree>
    <p:extLst>
      <p:ext uri="{BB962C8B-B14F-4D97-AF65-F5344CB8AC3E}">
        <p14:creationId xmlns:p14="http://schemas.microsoft.com/office/powerpoint/2010/main" val="145022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736725"/>
            <a:ext cx="8021637" cy="4318086"/>
          </a:xfrm>
          <a:prstGeom prst="rect">
            <a:avLst/>
          </a:prstGeom>
        </p:spPr>
        <p:txBody>
          <a:bodyPr>
            <a:normAutofit/>
          </a:bodyPr>
          <a:lstStyle>
            <a:lvl1pPr marL="0" indent="0">
              <a:buNone/>
              <a:defRPr sz="2400" b="0" i="0" baseline="0">
                <a:solidFill>
                  <a:srgbClr val="999999"/>
                </a:solidFill>
                <a:latin typeface="Open Sans Light"/>
                <a:cs typeface="Open Sans Light"/>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pic>
        <p:nvPicPr>
          <p:cNvPr id="17" name="Picture 16"/>
          <p:cNvPicPr>
            <a:picLocks noChangeAspect="1"/>
          </p:cNvPicPr>
          <p:nvPr userDrawn="1"/>
        </p:nvPicPr>
        <p:blipFill>
          <a:blip r:embed="rId2"/>
          <a:stretch>
            <a:fillRect/>
          </a:stretch>
        </p:blipFill>
        <p:spPr>
          <a:xfrm>
            <a:off x="766763" y="1363508"/>
            <a:ext cx="1103781" cy="96362"/>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5631" y="6209387"/>
            <a:ext cx="2567353" cy="457200"/>
          </a:xfrm>
          <a:prstGeom prst="rect">
            <a:avLst/>
          </a:prstGeom>
        </p:spPr>
      </p:pic>
    </p:spTree>
    <p:extLst>
      <p:ext uri="{BB962C8B-B14F-4D97-AF65-F5344CB8AC3E}">
        <p14:creationId xmlns:p14="http://schemas.microsoft.com/office/powerpoint/2010/main" val="248955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4" name="Text Placeholder 9"/>
          <p:cNvSpPr>
            <a:spLocks noGrp="1"/>
          </p:cNvSpPr>
          <p:nvPr>
            <p:ph type="body" sz="quarter" idx="11" hasCustomPrompt="1"/>
          </p:nvPr>
        </p:nvSpPr>
        <p:spPr>
          <a:xfrm>
            <a:off x="659305" y="2320239"/>
            <a:ext cx="8197114" cy="3709858"/>
          </a:xfrm>
          <a:prstGeom prst="rect">
            <a:avLst/>
          </a:prstGeom>
        </p:spPr>
        <p:txBody>
          <a:bodyPr/>
          <a:lstStyle>
            <a:lvl1pPr marL="342900" indent="-342900">
              <a:buFont typeface="Lucida Grande"/>
              <a:buChar char="&gt;"/>
              <a:defRPr sz="2400" b="0" i="0" baseline="0">
                <a:solidFill>
                  <a:srgbClr val="33006F"/>
                </a:solidFill>
                <a:latin typeface="Open Sans Light"/>
                <a:cs typeface="Open Sans Light"/>
              </a:defRPr>
            </a:lvl1pPr>
            <a:lvl2pPr>
              <a:defRPr sz="2000" b="0" i="0" baseline="0">
                <a:solidFill>
                  <a:srgbClr val="33006F"/>
                </a:solidFill>
                <a:latin typeface="Open Sans Light"/>
                <a:cs typeface="Open Sans Light"/>
              </a:defRPr>
            </a:lvl2pPr>
            <a:lvl3pPr marL="1143000" indent="-228600">
              <a:buSzPct val="100000"/>
              <a:buFont typeface="Lucida Grande"/>
              <a:buChar char="&gt;"/>
              <a:defRPr sz="1800" b="0" i="0" baseline="0">
                <a:solidFill>
                  <a:srgbClr val="33006F"/>
                </a:solidFill>
                <a:latin typeface="Open Sans Light"/>
                <a:cs typeface="Open Sans Light"/>
              </a:defRPr>
            </a:lvl3pPr>
            <a:lvl4pPr>
              <a:defRPr sz="1600" b="0" i="0" baseline="0">
                <a:solidFill>
                  <a:srgbClr val="33006F"/>
                </a:solidFill>
                <a:latin typeface="Open Sans Light"/>
                <a:cs typeface="Open Sans Light"/>
              </a:defRPr>
            </a:lvl4pPr>
            <a:lvl5pPr marL="2057400" indent="-228600">
              <a:buFont typeface="Lucida Grande"/>
              <a:buChar char="&gt;"/>
              <a:defRPr sz="1400" b="0" i="0" baseline="0">
                <a:solidFill>
                  <a:srgbClr val="33006F"/>
                </a:solidFill>
                <a:latin typeface="Open Sans Light"/>
                <a:cs typeface="Open Sans Light"/>
              </a:defRPr>
            </a:lvl5pPr>
          </a:lstStyle>
          <a:p>
            <a:pPr lvl="0"/>
            <a:r>
              <a:rPr lang="en-US" dirty="0"/>
              <a:t>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sp>
        <p:nvSpPr>
          <p:cNvPr id="5"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33006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LIGHT, 24 PT.)</a:t>
            </a:r>
          </a:p>
        </p:txBody>
      </p:sp>
      <p:pic>
        <p:nvPicPr>
          <p:cNvPr id="6" name="Picture 5"/>
          <p:cNvPicPr>
            <a:picLocks noChangeAspect="1"/>
          </p:cNvPicPr>
          <p:nvPr userDrawn="1"/>
        </p:nvPicPr>
        <p:blipFill>
          <a:blip r:embed="rId2"/>
          <a:stretch>
            <a:fillRect/>
          </a:stretch>
        </p:blipFill>
        <p:spPr>
          <a:xfrm>
            <a:off x="766763" y="1364403"/>
            <a:ext cx="1103781" cy="96361"/>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0420" y="6186205"/>
            <a:ext cx="2447544" cy="46329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00420" y="6180398"/>
            <a:ext cx="2748697" cy="489494"/>
          </a:xfrm>
          <a:prstGeom prst="rect">
            <a:avLst/>
          </a:prstGeom>
        </p:spPr>
      </p:pic>
    </p:spTree>
    <p:extLst>
      <p:ext uri="{BB962C8B-B14F-4D97-AF65-F5344CB8AC3E}">
        <p14:creationId xmlns:p14="http://schemas.microsoft.com/office/powerpoint/2010/main" val="818143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5945854"/>
            <a:ext cx="1371600" cy="923544"/>
          </a:xfrm>
          <a:prstGeom prst="rect">
            <a:avLst/>
          </a:prstGeom>
        </p:spPr>
      </p:pic>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6" name="Text Placeholder 9"/>
          <p:cNvSpPr>
            <a:spLocks noGrp="1"/>
          </p:cNvSpPr>
          <p:nvPr>
            <p:ph type="body" sz="quarter" idx="11" hasCustomPrompt="1"/>
          </p:nvPr>
        </p:nvSpPr>
        <p:spPr>
          <a:xfrm>
            <a:off x="659305" y="1736725"/>
            <a:ext cx="8076956" cy="4015497"/>
          </a:xfrm>
          <a:prstGeom prst="rect">
            <a:avLst/>
          </a:prstGeom>
        </p:spPr>
        <p:txBody>
          <a:bodyPr/>
          <a:lstStyle>
            <a:lvl1pPr marL="342900" indent="-342900">
              <a:buFont typeface="Lucida Grande"/>
              <a:buChar char="&gt;"/>
              <a:defRPr sz="2400" b="0" i="0" baseline="0">
                <a:solidFill>
                  <a:srgbClr val="33006F"/>
                </a:solidFill>
                <a:latin typeface="Open Sans Light"/>
                <a:cs typeface="Open Sans Light"/>
              </a:defRPr>
            </a:lvl1pPr>
            <a:lvl2pPr>
              <a:defRPr sz="2000" b="0" i="0" baseline="0">
                <a:solidFill>
                  <a:srgbClr val="33006F"/>
                </a:solidFill>
                <a:latin typeface="Open Sans Light"/>
                <a:cs typeface="Open Sans Light"/>
              </a:defRPr>
            </a:lvl2pPr>
            <a:lvl3pPr marL="1143000" indent="-228600">
              <a:buSzPct val="100000"/>
              <a:buFont typeface="Lucida Grande"/>
              <a:buChar char="&gt;"/>
              <a:defRPr sz="1800" b="0" i="0" baseline="0">
                <a:solidFill>
                  <a:srgbClr val="33006F"/>
                </a:solidFill>
                <a:latin typeface="Open Sans Light"/>
                <a:cs typeface="Open Sans Light"/>
              </a:defRPr>
            </a:lvl3pPr>
            <a:lvl4pPr>
              <a:defRPr sz="1600" b="0" i="0" baseline="0">
                <a:solidFill>
                  <a:srgbClr val="33006F"/>
                </a:solidFill>
                <a:latin typeface="Open Sans Light"/>
                <a:cs typeface="Open Sans Light"/>
              </a:defRPr>
            </a:lvl4pPr>
            <a:lvl5pPr marL="2057400" indent="-228600">
              <a:buFont typeface="Lucida Grande"/>
              <a:buChar char="&gt;"/>
              <a:defRPr sz="1400" b="0" i="0" baseline="0">
                <a:solidFill>
                  <a:srgbClr val="33006F"/>
                </a:solidFill>
                <a:latin typeface="Open Sans Light"/>
                <a:cs typeface="Open Sans Light"/>
              </a:defRPr>
            </a:lvl5pPr>
          </a:lstStyle>
          <a:p>
            <a:pPr lvl="0"/>
            <a:r>
              <a:rPr lang="en-US" dirty="0"/>
              <a:t>Bulleted 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pic>
        <p:nvPicPr>
          <p:cNvPr id="8" name="Picture 7"/>
          <p:cNvPicPr>
            <a:picLocks noChangeAspect="1"/>
          </p:cNvPicPr>
          <p:nvPr userDrawn="1"/>
        </p:nvPicPr>
        <p:blipFill>
          <a:blip r:embed="rId3"/>
          <a:stretch>
            <a:fillRect/>
          </a:stretch>
        </p:blipFill>
        <p:spPr>
          <a:xfrm>
            <a:off x="766763" y="1364403"/>
            <a:ext cx="1103781" cy="96361"/>
          </a:xfrm>
          <a:prstGeom prst="rect">
            <a:avLst/>
          </a:prstGeom>
        </p:spPr>
      </p:pic>
    </p:spTree>
    <p:extLst>
      <p:ext uri="{BB962C8B-B14F-4D97-AF65-F5344CB8AC3E}">
        <p14:creationId xmlns:p14="http://schemas.microsoft.com/office/powerpoint/2010/main" val="178592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736725"/>
            <a:ext cx="8021637" cy="4342799"/>
          </a:xfrm>
          <a:prstGeom prst="rect">
            <a:avLst/>
          </a:prstGeom>
        </p:spPr>
        <p:txBody>
          <a:bodyPr>
            <a:normAutofit/>
          </a:bodyPr>
          <a:lstStyle>
            <a:lvl1pPr marL="0" indent="0">
              <a:buNone/>
              <a:defRPr sz="2400" b="0" i="0" baseline="0">
                <a:solidFill>
                  <a:srgbClr val="33006F"/>
                </a:solidFill>
                <a:latin typeface="Open Sans Light"/>
                <a:cs typeface="Open Sans Light"/>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pic>
        <p:nvPicPr>
          <p:cNvPr id="7" name="Picture 6"/>
          <p:cNvPicPr>
            <a:picLocks noChangeAspect="1"/>
          </p:cNvPicPr>
          <p:nvPr userDrawn="1"/>
        </p:nvPicPr>
        <p:blipFill>
          <a:blip r:embed="rId2"/>
          <a:stretch>
            <a:fillRect/>
          </a:stretch>
        </p:blipFill>
        <p:spPr>
          <a:xfrm>
            <a:off x="766763" y="1364403"/>
            <a:ext cx="1103781" cy="96361"/>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0420" y="6193825"/>
            <a:ext cx="2748697" cy="489494"/>
          </a:xfrm>
          <a:prstGeom prst="rect">
            <a:avLst/>
          </a:prstGeom>
        </p:spPr>
      </p:pic>
    </p:spTree>
    <p:extLst>
      <p:ext uri="{BB962C8B-B14F-4D97-AF65-F5344CB8AC3E}">
        <p14:creationId xmlns:p14="http://schemas.microsoft.com/office/powerpoint/2010/main" val="328654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3006F"/>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5945854"/>
            <a:ext cx="1371600" cy="923544"/>
          </a:xfrm>
          <a:prstGeom prst="rect">
            <a:avLst/>
          </a:prstGeom>
        </p:spPr>
      </p:pic>
      <p:sp>
        <p:nvSpPr>
          <p:cNvPr id="6" name="Text Placeholder 5"/>
          <p:cNvSpPr>
            <a:spLocks noGrp="1"/>
          </p:cNvSpPr>
          <p:nvPr>
            <p:ph type="body" sz="quarter" idx="10" hasCustomPrompt="1"/>
          </p:nvPr>
        </p:nvSpPr>
        <p:spPr>
          <a:xfrm>
            <a:off x="671757" y="1332224"/>
            <a:ext cx="6972300" cy="2641756"/>
          </a:xfrm>
          <a:prstGeom prst="rect">
            <a:avLst/>
          </a:prstGeom>
        </p:spPr>
        <p:txBody>
          <a:bodyPr>
            <a:normAutofit/>
          </a:bodyPr>
          <a:lstStyle>
            <a:lvl1pPr marL="0" indent="0">
              <a:lnSpc>
                <a:spcPct val="100000"/>
              </a:lnSpc>
              <a:buNone/>
              <a:defRPr sz="5000" b="0" i="0" baseline="0">
                <a:solidFill>
                  <a:srgbClr val="E8D3A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ENCODE NORMAL</a:t>
            </a:r>
          </a:p>
          <a:p>
            <a:pPr lvl="0"/>
            <a:r>
              <a:rPr lang="en-US" dirty="0"/>
              <a:t>BLACK, 50 PT. </a:t>
            </a:r>
          </a:p>
        </p:txBody>
      </p:sp>
      <p:pic>
        <p:nvPicPr>
          <p:cNvPr id="15" name="Picture 14"/>
          <p:cNvPicPr>
            <a:picLocks noChangeAspect="1"/>
          </p:cNvPicPr>
          <p:nvPr userDrawn="1"/>
        </p:nvPicPr>
        <p:blipFill>
          <a:blip r:embed="rId3"/>
          <a:stretch>
            <a:fillRect/>
          </a:stretch>
        </p:blipFill>
        <p:spPr>
          <a:xfrm>
            <a:off x="779463" y="3973980"/>
            <a:ext cx="1600200" cy="13970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9463" y="6162879"/>
            <a:ext cx="2748697" cy="489494"/>
          </a:xfrm>
          <a:prstGeom prst="rect">
            <a:avLst/>
          </a:prstGeom>
        </p:spPr>
      </p:pic>
    </p:spTree>
    <p:extLst>
      <p:ext uri="{BB962C8B-B14F-4D97-AF65-F5344CB8AC3E}">
        <p14:creationId xmlns:p14="http://schemas.microsoft.com/office/powerpoint/2010/main" val="2373491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E8D3A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4" name="Text Placeholder 9"/>
          <p:cNvSpPr>
            <a:spLocks noGrp="1"/>
          </p:cNvSpPr>
          <p:nvPr>
            <p:ph type="body" sz="quarter" idx="11" hasCustomPrompt="1"/>
          </p:nvPr>
        </p:nvSpPr>
        <p:spPr>
          <a:xfrm>
            <a:off x="659305" y="2320239"/>
            <a:ext cx="8197114" cy="3709858"/>
          </a:xfrm>
          <a:prstGeom prst="rect">
            <a:avLst/>
          </a:prstGeom>
        </p:spPr>
        <p:txBody>
          <a:bodyPr/>
          <a:lstStyle>
            <a:lvl1pPr marL="342900" indent="-342900">
              <a:buFont typeface="Lucida Grande"/>
              <a:buChar char="&gt;"/>
              <a:defRPr sz="2400" b="0" i="0" baseline="0">
                <a:solidFill>
                  <a:srgbClr val="E8D3A2"/>
                </a:solidFill>
                <a:latin typeface="Open Sans Light"/>
                <a:cs typeface="Open Sans Light"/>
              </a:defRPr>
            </a:lvl1pPr>
            <a:lvl2pPr>
              <a:defRPr sz="2000" b="0" i="0" baseline="0">
                <a:solidFill>
                  <a:srgbClr val="E8D3A2"/>
                </a:solidFill>
                <a:latin typeface="Open Sans Light"/>
                <a:cs typeface="Open Sans Light"/>
              </a:defRPr>
            </a:lvl2pPr>
            <a:lvl3pPr marL="1143000" indent="-228600">
              <a:buSzPct val="100000"/>
              <a:buFont typeface="Lucida Grande"/>
              <a:buChar char="&gt;"/>
              <a:defRPr sz="1800" b="0" i="0" baseline="0">
                <a:solidFill>
                  <a:srgbClr val="E8D3A2"/>
                </a:solidFill>
                <a:latin typeface="Open Sans Light"/>
                <a:cs typeface="Open Sans Light"/>
              </a:defRPr>
            </a:lvl3pPr>
            <a:lvl4pPr>
              <a:defRPr sz="1600" b="0" i="0" baseline="0">
                <a:solidFill>
                  <a:srgbClr val="E8D3A2"/>
                </a:solidFill>
                <a:latin typeface="Open Sans Light"/>
                <a:cs typeface="Open Sans Light"/>
              </a:defRPr>
            </a:lvl4pPr>
            <a:lvl5pPr marL="2057400" indent="-228600">
              <a:buFont typeface="Lucida Grande"/>
              <a:buChar char="&gt;"/>
              <a:defRPr sz="1400" b="0" i="0" baseline="0">
                <a:solidFill>
                  <a:srgbClr val="E8D3A2"/>
                </a:solidFill>
                <a:latin typeface="Open Sans Light"/>
                <a:cs typeface="Open Sans Light"/>
              </a:defRPr>
            </a:lvl5pPr>
          </a:lstStyle>
          <a:p>
            <a:pPr lvl="0"/>
            <a:r>
              <a:rPr lang="en-US" dirty="0"/>
              <a:t>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sp>
        <p:nvSpPr>
          <p:cNvPr id="5"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E8D3A2"/>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LIGHT, 24 PT.)</a:t>
            </a:r>
          </a:p>
        </p:txBody>
      </p:sp>
      <p:pic>
        <p:nvPicPr>
          <p:cNvPr id="6" name="Picture 5"/>
          <p:cNvPicPr>
            <a:picLocks noChangeAspect="1"/>
          </p:cNvPicPr>
          <p:nvPr userDrawn="1"/>
        </p:nvPicPr>
        <p:blipFill>
          <a:blip r:embed="rId2"/>
          <a:stretch>
            <a:fillRect/>
          </a:stretch>
        </p:blipFill>
        <p:spPr>
          <a:xfrm>
            <a:off x="766763" y="1364403"/>
            <a:ext cx="1103781" cy="9636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1834" y="6194569"/>
            <a:ext cx="2748697" cy="489494"/>
          </a:xfrm>
          <a:prstGeom prst="rect">
            <a:avLst/>
          </a:prstGeom>
        </p:spPr>
      </p:pic>
    </p:spTree>
    <p:extLst>
      <p:ext uri="{BB962C8B-B14F-4D97-AF65-F5344CB8AC3E}">
        <p14:creationId xmlns:p14="http://schemas.microsoft.com/office/powerpoint/2010/main" val="2769240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rgbClr val="33006F"/>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5945854"/>
            <a:ext cx="1371600" cy="923544"/>
          </a:xfrm>
          <a:prstGeom prst="rect">
            <a:avLst/>
          </a:prstGeom>
        </p:spPr>
      </p:pic>
      <p:sp>
        <p:nvSpPr>
          <p:cNvPr id="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E8D3A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6" name="Text Placeholder 9"/>
          <p:cNvSpPr>
            <a:spLocks noGrp="1"/>
          </p:cNvSpPr>
          <p:nvPr>
            <p:ph type="body" sz="quarter" idx="11" hasCustomPrompt="1"/>
          </p:nvPr>
        </p:nvSpPr>
        <p:spPr>
          <a:xfrm>
            <a:off x="659305" y="1736725"/>
            <a:ext cx="8076956" cy="4015497"/>
          </a:xfrm>
          <a:prstGeom prst="rect">
            <a:avLst/>
          </a:prstGeom>
        </p:spPr>
        <p:txBody>
          <a:bodyPr/>
          <a:lstStyle>
            <a:lvl1pPr marL="342900" indent="-342900">
              <a:buFont typeface="Lucida Grande"/>
              <a:buChar char="&gt;"/>
              <a:defRPr sz="2400" b="0" i="0" baseline="0">
                <a:solidFill>
                  <a:schemeClr val="bg1"/>
                </a:solidFill>
                <a:latin typeface="Open Sans Light"/>
                <a:cs typeface="Open Sans Light"/>
              </a:defRPr>
            </a:lvl1pPr>
            <a:lvl2pPr>
              <a:defRPr sz="2000" b="0" i="0" baseline="0">
                <a:solidFill>
                  <a:schemeClr val="bg1"/>
                </a:solidFill>
                <a:latin typeface="Open Sans Light"/>
                <a:cs typeface="Open Sans Light"/>
              </a:defRPr>
            </a:lvl2pPr>
            <a:lvl3pPr marL="1143000" indent="-228600">
              <a:buSzPct val="100000"/>
              <a:buFont typeface="Lucida Grande"/>
              <a:buChar char="&gt;"/>
              <a:defRPr sz="1800" b="0" i="0" baseline="0">
                <a:solidFill>
                  <a:schemeClr val="bg1"/>
                </a:solidFill>
                <a:latin typeface="Open Sans Light"/>
                <a:cs typeface="Open Sans Light"/>
              </a:defRPr>
            </a:lvl3pPr>
            <a:lvl4pPr>
              <a:defRPr sz="1600" b="0" i="0" baseline="0">
                <a:solidFill>
                  <a:schemeClr val="bg1"/>
                </a:solidFill>
                <a:latin typeface="Open Sans Light"/>
                <a:cs typeface="Open Sans Light"/>
              </a:defRPr>
            </a:lvl4pPr>
            <a:lvl5pPr marL="2057400" indent="-228600">
              <a:buFont typeface="Lucida Grande"/>
              <a:buChar char="&gt;"/>
              <a:defRPr sz="1400" b="0" i="0" baseline="0">
                <a:solidFill>
                  <a:schemeClr val="bg1"/>
                </a:solidFill>
                <a:latin typeface="Open Sans Light"/>
                <a:cs typeface="Open Sans Light"/>
              </a:defRPr>
            </a:lvl5pPr>
          </a:lstStyle>
          <a:p>
            <a:pPr lvl="0"/>
            <a:r>
              <a:rPr lang="en-US" dirty="0"/>
              <a:t>Bulleted 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pic>
        <p:nvPicPr>
          <p:cNvPr id="7" name="Picture 6"/>
          <p:cNvPicPr>
            <a:picLocks noChangeAspect="1"/>
          </p:cNvPicPr>
          <p:nvPr userDrawn="1"/>
        </p:nvPicPr>
        <p:blipFill>
          <a:blip r:embed="rId3"/>
          <a:stretch>
            <a:fillRect/>
          </a:stretch>
        </p:blipFill>
        <p:spPr>
          <a:xfrm>
            <a:off x="766763" y="1364403"/>
            <a:ext cx="1103781" cy="96361"/>
          </a:xfrm>
          <a:prstGeom prst="rect">
            <a:avLst/>
          </a:prstGeom>
        </p:spPr>
      </p:pic>
    </p:spTree>
    <p:extLst>
      <p:ext uri="{BB962C8B-B14F-4D97-AF65-F5344CB8AC3E}">
        <p14:creationId xmlns:p14="http://schemas.microsoft.com/office/powerpoint/2010/main" val="323633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rgbClr val="33006F"/>
        </a:solidFill>
        <a:effectLst/>
      </p:bgPr>
    </p:bg>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736725"/>
            <a:ext cx="8021637" cy="4318086"/>
          </a:xfrm>
          <a:prstGeom prst="rect">
            <a:avLst/>
          </a:prstGeom>
        </p:spPr>
        <p:txBody>
          <a:bodyPr>
            <a:normAutofit/>
          </a:bodyPr>
          <a:lstStyle>
            <a:lvl1pPr marL="0" indent="0">
              <a:buNone/>
              <a:defRPr sz="2400" b="0" i="0" baseline="0">
                <a:solidFill>
                  <a:schemeClr val="bg1"/>
                </a:solidFill>
                <a:latin typeface="Open Sans Light"/>
                <a:cs typeface="Open Sans Light"/>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8"/>
          </a:xfrm>
          <a:prstGeom prst="rect">
            <a:avLst/>
          </a:prstGeom>
        </p:spPr>
        <p:txBody>
          <a:bodyPr>
            <a:normAutofit/>
          </a:bodyPr>
          <a:lstStyle>
            <a:lvl1pPr marL="0" indent="0">
              <a:lnSpc>
                <a:spcPct val="90000"/>
              </a:lnSpc>
              <a:buNone/>
              <a:defRPr sz="3000" b="0" i="0" baseline="0">
                <a:solidFill>
                  <a:srgbClr val="E8D3A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pic>
        <p:nvPicPr>
          <p:cNvPr id="7" name="Picture 6"/>
          <p:cNvPicPr>
            <a:picLocks noChangeAspect="1"/>
          </p:cNvPicPr>
          <p:nvPr userDrawn="1"/>
        </p:nvPicPr>
        <p:blipFill>
          <a:blip r:embed="rId2"/>
          <a:stretch>
            <a:fillRect/>
          </a:stretch>
        </p:blipFill>
        <p:spPr>
          <a:xfrm>
            <a:off x="766763" y="1364403"/>
            <a:ext cx="1103781" cy="9636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1834" y="6196545"/>
            <a:ext cx="2748697" cy="489494"/>
          </a:xfrm>
          <a:prstGeom prst="rect">
            <a:avLst/>
          </a:prstGeom>
        </p:spPr>
      </p:pic>
    </p:spTree>
    <p:extLst>
      <p:ext uri="{BB962C8B-B14F-4D97-AF65-F5344CB8AC3E}">
        <p14:creationId xmlns:p14="http://schemas.microsoft.com/office/powerpoint/2010/main" val="382856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332224"/>
            <a:ext cx="6972300" cy="2641756"/>
          </a:xfrm>
          <a:prstGeom prst="rect">
            <a:avLst/>
          </a:prstGeom>
        </p:spPr>
        <p:txBody>
          <a:bodyPr>
            <a:normAutofit/>
          </a:bodyPr>
          <a:lstStyle>
            <a:lvl1pPr marL="0" indent="0">
              <a:lnSpc>
                <a:spcPct val="100000"/>
              </a:lnSpc>
              <a:buNone/>
              <a:defRPr sz="5000" b="0" i="0" baseline="0">
                <a:solidFill>
                  <a:schemeClr val="tx1"/>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ENCODE NORMAL</a:t>
            </a:r>
          </a:p>
          <a:p>
            <a:pPr lvl="0"/>
            <a:r>
              <a:rPr lang="en-US" dirty="0"/>
              <a:t>BLACK, 50 PT. </a:t>
            </a:r>
          </a:p>
        </p:txBody>
      </p:sp>
      <p:pic>
        <p:nvPicPr>
          <p:cNvPr id="3" name="Picture 2"/>
          <p:cNvPicPr>
            <a:picLocks noChangeAspect="1"/>
          </p:cNvPicPr>
          <p:nvPr userDrawn="1"/>
        </p:nvPicPr>
        <p:blipFill>
          <a:blip r:embed="rId2"/>
          <a:stretch>
            <a:fillRect/>
          </a:stretch>
        </p:blipFill>
        <p:spPr>
          <a:xfrm>
            <a:off x="779463" y="3973980"/>
            <a:ext cx="1600200" cy="139700"/>
          </a:xfrm>
          <a:prstGeom prst="rect">
            <a:avLst/>
          </a:prstGeom>
        </p:spPr>
      </p:pic>
      <p:pic>
        <p:nvPicPr>
          <p:cNvPr id="4" name="Picture 3"/>
          <p:cNvPicPr>
            <a:picLocks noChangeAspect="1"/>
          </p:cNvPicPr>
          <p:nvPr userDrawn="1"/>
        </p:nvPicPr>
        <p:blipFill>
          <a:blip r:embed="rId3"/>
          <a:stretch>
            <a:fillRect/>
          </a:stretch>
        </p:blipFill>
        <p:spPr>
          <a:xfrm>
            <a:off x="7483915" y="5945854"/>
            <a:ext cx="1371600" cy="9271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9462" y="6157570"/>
            <a:ext cx="2748598" cy="489476"/>
          </a:xfrm>
          <a:prstGeom prst="rect">
            <a:avLst/>
          </a:prstGeom>
        </p:spPr>
      </p:pic>
    </p:spTree>
    <p:extLst>
      <p:ext uri="{BB962C8B-B14F-4D97-AF65-F5344CB8AC3E}">
        <p14:creationId xmlns:p14="http://schemas.microsoft.com/office/powerpoint/2010/main" val="3397191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49630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1.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tiff"/><Relationship Id="rId1" Type="http://schemas.openxmlformats.org/officeDocument/2006/relationships/slideLayout" Target="../slideLayouts/slideLayout1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customXml" Target="../ink/ink4.xml"/><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customXml" Target="../ink/ink3.xml"/><Relationship Id="rId2" Type="http://schemas.openxmlformats.org/officeDocument/2006/relationships/image" Target="../media/image29.jpeg"/><Relationship Id="rId1" Type="http://schemas.openxmlformats.org/officeDocument/2006/relationships/slideLayout" Target="../slideLayouts/slideLayout11.xml"/><Relationship Id="rId6" Type="http://schemas.openxmlformats.org/officeDocument/2006/relationships/image" Target="../media/image33.tiff"/><Relationship Id="rId11" Type="http://schemas.openxmlformats.org/officeDocument/2006/relationships/customXml" Target="../ink/ink2.xml"/><Relationship Id="rId5" Type="http://schemas.openxmlformats.org/officeDocument/2006/relationships/image" Target="../media/image32.jpeg"/><Relationship Id="rId10"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1.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tif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53.png"/><Relationship Id="rId7" Type="http://schemas.openxmlformats.org/officeDocument/2006/relationships/image" Target="../media/image48.png"/><Relationship Id="rId12" Type="http://schemas.openxmlformats.org/officeDocument/2006/relationships/customXml" Target="../ink/ink10.xm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customXml" Target="../ink/ink6.xml"/><Relationship Id="rId11" Type="http://schemas.openxmlformats.org/officeDocument/2006/relationships/customXml" Target="../ink/ink9.xml"/><Relationship Id="rId5" Type="http://schemas.openxmlformats.org/officeDocument/2006/relationships/image" Target="../media/image470.png"/><Relationship Id="rId10" Type="http://schemas.openxmlformats.org/officeDocument/2006/relationships/customXml" Target="../ink/ink8.xml"/><Relationship Id="rId4" Type="http://schemas.openxmlformats.org/officeDocument/2006/relationships/customXml" Target="../ink/ink5.xml"/><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3" Type="http://schemas.openxmlformats.org/officeDocument/2006/relationships/customXml" Target="../ink/ink16.xml"/><Relationship Id="rId18" Type="http://schemas.openxmlformats.org/officeDocument/2006/relationships/image" Target="../media/image60.png"/><Relationship Id="rId26" Type="http://schemas.openxmlformats.org/officeDocument/2006/relationships/image" Target="../media/image64.png"/><Relationship Id="rId39" Type="http://schemas.openxmlformats.org/officeDocument/2006/relationships/customXml" Target="../ink/ink32.xml"/><Relationship Id="rId21" Type="http://schemas.openxmlformats.org/officeDocument/2006/relationships/customXml" Target="../ink/ink20.xml"/><Relationship Id="rId34" Type="http://schemas.openxmlformats.org/officeDocument/2006/relationships/customXml" Target="../ink/ink27.xml"/><Relationship Id="rId7" Type="http://schemas.openxmlformats.org/officeDocument/2006/relationships/customXml" Target="../ink/ink13.xml"/><Relationship Id="rId12" Type="http://schemas.openxmlformats.org/officeDocument/2006/relationships/image" Target="../media/image57.png"/><Relationship Id="rId17" Type="http://schemas.openxmlformats.org/officeDocument/2006/relationships/customXml" Target="../ink/ink18.xml"/><Relationship Id="rId25" Type="http://schemas.openxmlformats.org/officeDocument/2006/relationships/customXml" Target="../ink/ink22.xml"/><Relationship Id="rId33" Type="http://schemas.openxmlformats.org/officeDocument/2006/relationships/customXml" Target="../ink/ink26.xml"/><Relationship Id="rId38" Type="http://schemas.openxmlformats.org/officeDocument/2006/relationships/customXml" Target="../ink/ink31.xml"/><Relationship Id="rId2" Type="http://schemas.openxmlformats.org/officeDocument/2006/relationships/image" Target="../media/image56.pn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customXml" Target="../ink/ink24.xml"/><Relationship Id="rId1" Type="http://schemas.openxmlformats.org/officeDocument/2006/relationships/slideLayout" Target="../slideLayouts/slideLayout10.xml"/><Relationship Id="rId6" Type="http://schemas.openxmlformats.org/officeDocument/2006/relationships/image" Target="../media/image540.png"/><Relationship Id="rId11" Type="http://schemas.openxmlformats.org/officeDocument/2006/relationships/customXml" Target="../ink/ink15.xml"/><Relationship Id="rId24" Type="http://schemas.openxmlformats.org/officeDocument/2006/relationships/image" Target="../media/image63.png"/><Relationship Id="rId32" Type="http://schemas.openxmlformats.org/officeDocument/2006/relationships/image" Target="../media/image67.png"/><Relationship Id="rId37" Type="http://schemas.openxmlformats.org/officeDocument/2006/relationships/customXml" Target="../ink/ink30.xml"/><Relationship Id="rId5" Type="http://schemas.openxmlformats.org/officeDocument/2006/relationships/customXml" Target="../ink/ink12.xml"/><Relationship Id="rId15" Type="http://schemas.openxmlformats.org/officeDocument/2006/relationships/customXml" Target="../ink/ink17.xml"/><Relationship Id="rId23" Type="http://schemas.openxmlformats.org/officeDocument/2006/relationships/customXml" Target="../ink/ink21.xml"/><Relationship Id="rId28" Type="http://schemas.openxmlformats.org/officeDocument/2006/relationships/image" Target="../media/image65.png"/><Relationship Id="rId36" Type="http://schemas.openxmlformats.org/officeDocument/2006/relationships/customXml" Target="../ink/ink29.xml"/><Relationship Id="rId10" Type="http://schemas.openxmlformats.org/officeDocument/2006/relationships/image" Target="../media/image560.png"/><Relationship Id="rId19" Type="http://schemas.openxmlformats.org/officeDocument/2006/relationships/customXml" Target="../ink/ink19.xml"/><Relationship Id="rId31" Type="http://schemas.openxmlformats.org/officeDocument/2006/relationships/customXml" Target="../ink/ink25.xml"/><Relationship Id="rId4" Type="http://schemas.openxmlformats.org/officeDocument/2006/relationships/image" Target="../media/image530.png"/><Relationship Id="rId9" Type="http://schemas.openxmlformats.org/officeDocument/2006/relationships/customXml" Target="../ink/ink14.xml"/><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customXml" Target="../ink/ink23.xml"/><Relationship Id="rId30" Type="http://schemas.openxmlformats.org/officeDocument/2006/relationships/image" Target="../media/image66.png"/><Relationship Id="rId35" Type="http://schemas.openxmlformats.org/officeDocument/2006/relationships/customXml" Target="../ink/ink28.xml"/><Relationship Id="rId8" Type="http://schemas.openxmlformats.org/officeDocument/2006/relationships/image" Target="../media/image550.png"/><Relationship Id="rId3" Type="http://schemas.openxmlformats.org/officeDocument/2006/relationships/customXml" Target="../ink/ink11.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70.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17000" r="-17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4788" y="4233957"/>
            <a:ext cx="7473760" cy="1748903"/>
          </a:xfrm>
        </p:spPr>
        <p:txBody>
          <a:bodyPr>
            <a:normAutofit/>
          </a:bodyPr>
          <a:lstStyle/>
          <a:p>
            <a:r>
              <a:rPr lang="en-US" sz="2300" dirty="0">
                <a:solidFill>
                  <a:srgbClr val="610DC8"/>
                </a:solidFill>
                <a:latin typeface="Garamond" panose="02020404030301010803" pitchFamily="18" charset="0"/>
              </a:rPr>
              <a:t>By: Shima Nofallah</a:t>
            </a:r>
          </a:p>
          <a:p>
            <a:r>
              <a:rPr lang="en-US" sz="1500" dirty="0">
                <a:latin typeface="Garamond" panose="02020404030301010803" pitchFamily="18" charset="0"/>
              </a:rPr>
              <a:t>Contact: </a:t>
            </a:r>
            <a:r>
              <a:rPr lang="en-US" sz="1500" dirty="0" err="1">
                <a:latin typeface="Garamond" panose="02020404030301010803" pitchFamily="18" charset="0"/>
              </a:rPr>
              <a:t>shima@cs.washington.edu</a:t>
            </a:r>
            <a:endParaRPr lang="en-US" sz="1500" dirty="0">
              <a:solidFill>
                <a:schemeClr val="accent3">
                  <a:lumMod val="65000"/>
                </a:schemeClr>
              </a:solidFill>
              <a:latin typeface="Garamond" panose="02020404030301010803" pitchFamily="18" charset="0"/>
            </a:endParaRPr>
          </a:p>
          <a:p>
            <a:endParaRPr lang="en-US" sz="1500" dirty="0">
              <a:solidFill>
                <a:schemeClr val="accent3">
                  <a:lumMod val="65000"/>
                </a:schemeClr>
              </a:solidFill>
              <a:latin typeface="Garamond" panose="02020404030301010803" pitchFamily="18" charset="0"/>
            </a:endParaRPr>
          </a:p>
          <a:p>
            <a:endParaRPr lang="en-US" sz="1500" dirty="0">
              <a:solidFill>
                <a:schemeClr val="accent3">
                  <a:lumMod val="65000"/>
                </a:schemeClr>
              </a:solidFill>
              <a:latin typeface="Garamond" panose="02020404030301010803" pitchFamily="18" charset="0"/>
            </a:endParaRPr>
          </a:p>
          <a:p>
            <a:r>
              <a:rPr lang="en-US" sz="1500" dirty="0">
                <a:solidFill>
                  <a:schemeClr val="accent3">
                    <a:lumMod val="50000"/>
                  </a:schemeClr>
                </a:solidFill>
                <a:latin typeface="Garamond" panose="02020404030301010803" pitchFamily="18" charset="0"/>
              </a:rPr>
              <a:t>Autumn 2021</a:t>
            </a:r>
            <a:endParaRPr lang="en-US" sz="1500" dirty="0">
              <a:solidFill>
                <a:schemeClr val="accent3">
                  <a:lumMod val="50000"/>
                </a:schemeClr>
              </a:solidFill>
              <a:latin typeface="Gill Sans MT" panose="020B0502020104020203" pitchFamily="34" charset="77"/>
            </a:endParaRPr>
          </a:p>
        </p:txBody>
      </p:sp>
      <p:sp>
        <p:nvSpPr>
          <p:cNvPr id="3" name="Text Placeholder 1">
            <a:extLst>
              <a:ext uri="{FF2B5EF4-FFF2-40B4-BE49-F238E27FC236}">
                <a16:creationId xmlns:a16="http://schemas.microsoft.com/office/drawing/2014/main" id="{FD039568-9507-D340-9CC7-B4D3BEEE9061}"/>
              </a:ext>
            </a:extLst>
          </p:cNvPr>
          <p:cNvSpPr txBox="1">
            <a:spLocks/>
          </p:cNvSpPr>
          <p:nvPr/>
        </p:nvSpPr>
        <p:spPr>
          <a:xfrm>
            <a:off x="824157" y="1484624"/>
            <a:ext cx="7473760" cy="2641756"/>
          </a:xfrm>
          <a:prstGeom prst="rect">
            <a:avLst/>
          </a:prstGeom>
        </p:spPr>
        <p:txBody>
          <a:bodyPr>
            <a:normAutofit/>
          </a:bodyPr>
          <a:lstStyle>
            <a:lvl1pPr marL="0" indent="0" algn="l" defTabSz="457200" rtl="0" eaLnBrk="1" latinLnBrk="0" hangingPunct="1">
              <a:lnSpc>
                <a:spcPct val="100000"/>
              </a:lnSpc>
              <a:spcBef>
                <a:spcPct val="20000"/>
              </a:spcBef>
              <a:buFont typeface="Arial"/>
              <a:buNone/>
              <a:defRPr sz="5000" b="0" i="0" kern="1200" baseline="0">
                <a:solidFill>
                  <a:schemeClr val="tx1"/>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Garamond" panose="02020404030301010803" pitchFamily="18" charset="0"/>
              </a:rPr>
              <a:t>Improving the Accuracy of Melanoma Diagnosis from Whole Slide Images</a:t>
            </a:r>
          </a:p>
        </p:txBody>
      </p:sp>
    </p:spTree>
    <p:extLst>
      <p:ext uri="{BB962C8B-B14F-4D97-AF65-F5344CB8AC3E}">
        <p14:creationId xmlns:p14="http://schemas.microsoft.com/office/powerpoint/2010/main" val="427718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a:xfrm>
            <a:off x="659305" y="1638001"/>
            <a:ext cx="8484695" cy="1318447"/>
          </a:xfrm>
        </p:spPr>
        <p:txBody>
          <a:bodyPr/>
          <a:lstStyle/>
          <a:p>
            <a:pPr>
              <a:buFont typeface="Wingdings" pitchFamily="2" charset="2"/>
              <a:buChar char="Ø"/>
            </a:pPr>
            <a:r>
              <a:rPr lang="en-US" dirty="0">
                <a:solidFill>
                  <a:schemeClr val="tx2">
                    <a:lumMod val="75000"/>
                  </a:schemeClr>
                </a:solidFill>
                <a:latin typeface="Garamond" panose="02020404030301010803" pitchFamily="18" charset="0"/>
              </a:rPr>
              <a:t>Each class varies in structure of tissues.</a:t>
            </a:r>
          </a:p>
          <a:p>
            <a:pPr>
              <a:buFont typeface="Wingdings" pitchFamily="2" charset="2"/>
              <a:buChar char="Ø"/>
            </a:pPr>
            <a:r>
              <a:rPr lang="en-US" dirty="0">
                <a:solidFill>
                  <a:schemeClr val="tx2">
                    <a:lumMod val="75000"/>
                  </a:schemeClr>
                </a:solidFill>
                <a:latin typeface="Garamond" panose="02020404030301010803" pitchFamily="18" charset="0"/>
              </a:rPr>
              <a:t>Ground truth comes from 3 expert pathologists.</a:t>
            </a:r>
          </a:p>
          <a:p>
            <a:pPr>
              <a:buFont typeface="Wingdings" pitchFamily="2" charset="2"/>
              <a:buChar char="Ø"/>
            </a:pPr>
            <a:r>
              <a:rPr lang="en-US" dirty="0">
                <a:solidFill>
                  <a:schemeClr val="tx2">
                    <a:lumMod val="75000"/>
                  </a:schemeClr>
                </a:solidFill>
                <a:latin typeface="Garamond" panose="02020404030301010803" pitchFamily="18" charset="0"/>
              </a:rPr>
              <a:t>For each WSI, we have one rectangular Region of Interest (ROI).</a:t>
            </a:r>
          </a:p>
        </p:txBody>
      </p:sp>
      <p:pic>
        <p:nvPicPr>
          <p:cNvPr id="5" name="Picture 4">
            <a:extLst>
              <a:ext uri="{FF2B5EF4-FFF2-40B4-BE49-F238E27FC236}">
                <a16:creationId xmlns:a16="http://schemas.microsoft.com/office/drawing/2014/main" id="{7777128B-AFE2-1A49-B169-E4DD48589C60}"/>
              </a:ext>
            </a:extLst>
          </p:cNvPr>
          <p:cNvPicPr>
            <a:picLocks noChangeAspect="1"/>
          </p:cNvPicPr>
          <p:nvPr/>
        </p:nvPicPr>
        <p:blipFill>
          <a:blip r:embed="rId2"/>
          <a:stretch>
            <a:fillRect/>
          </a:stretch>
        </p:blipFill>
        <p:spPr>
          <a:xfrm>
            <a:off x="4498891" y="3154028"/>
            <a:ext cx="2590402" cy="1362861"/>
          </a:xfrm>
          <a:prstGeom prst="rect">
            <a:avLst/>
          </a:prstGeom>
        </p:spPr>
      </p:pic>
      <p:pic>
        <p:nvPicPr>
          <p:cNvPr id="7" name="Picture 6">
            <a:extLst>
              <a:ext uri="{FF2B5EF4-FFF2-40B4-BE49-F238E27FC236}">
                <a16:creationId xmlns:a16="http://schemas.microsoft.com/office/drawing/2014/main" id="{BFA789DB-B2D5-6042-BD59-A7F5C5A86242}"/>
              </a:ext>
            </a:extLst>
          </p:cNvPr>
          <p:cNvPicPr>
            <a:picLocks noChangeAspect="1"/>
          </p:cNvPicPr>
          <p:nvPr/>
        </p:nvPicPr>
        <p:blipFill>
          <a:blip r:embed="rId3"/>
          <a:stretch>
            <a:fillRect/>
          </a:stretch>
        </p:blipFill>
        <p:spPr>
          <a:xfrm>
            <a:off x="1818934" y="3163912"/>
            <a:ext cx="2570186" cy="1352977"/>
          </a:xfrm>
          <a:prstGeom prst="rect">
            <a:avLst/>
          </a:prstGeom>
        </p:spPr>
      </p:pic>
      <p:pic>
        <p:nvPicPr>
          <p:cNvPr id="9" name="Picture 8">
            <a:extLst>
              <a:ext uri="{FF2B5EF4-FFF2-40B4-BE49-F238E27FC236}">
                <a16:creationId xmlns:a16="http://schemas.microsoft.com/office/drawing/2014/main" id="{6DFE22AD-56EF-4940-A662-9B88B6F5256F}"/>
              </a:ext>
            </a:extLst>
          </p:cNvPr>
          <p:cNvPicPr>
            <a:picLocks noChangeAspect="1"/>
          </p:cNvPicPr>
          <p:nvPr/>
        </p:nvPicPr>
        <p:blipFill>
          <a:blip r:embed="rId4"/>
          <a:stretch>
            <a:fillRect/>
          </a:stretch>
        </p:blipFill>
        <p:spPr>
          <a:xfrm>
            <a:off x="4498892" y="4594873"/>
            <a:ext cx="2590402" cy="1438043"/>
          </a:xfrm>
          <a:prstGeom prst="rect">
            <a:avLst/>
          </a:prstGeom>
        </p:spPr>
      </p:pic>
      <p:pic>
        <p:nvPicPr>
          <p:cNvPr id="11" name="Picture 10">
            <a:extLst>
              <a:ext uri="{FF2B5EF4-FFF2-40B4-BE49-F238E27FC236}">
                <a16:creationId xmlns:a16="http://schemas.microsoft.com/office/drawing/2014/main" id="{E4C2BDC5-D8B0-6647-AAC7-2F4FC346F1C9}"/>
              </a:ext>
            </a:extLst>
          </p:cNvPr>
          <p:cNvPicPr>
            <a:picLocks noChangeAspect="1"/>
          </p:cNvPicPr>
          <p:nvPr/>
        </p:nvPicPr>
        <p:blipFill>
          <a:blip r:embed="rId5"/>
          <a:stretch>
            <a:fillRect/>
          </a:stretch>
        </p:blipFill>
        <p:spPr>
          <a:xfrm>
            <a:off x="1818934" y="4605405"/>
            <a:ext cx="2570186" cy="1427511"/>
          </a:xfrm>
          <a:prstGeom prst="rect">
            <a:avLst/>
          </a:prstGeom>
        </p:spPr>
      </p:pic>
      <p:sp>
        <p:nvSpPr>
          <p:cNvPr id="12" name="TextBox 11">
            <a:extLst>
              <a:ext uri="{FF2B5EF4-FFF2-40B4-BE49-F238E27FC236}">
                <a16:creationId xmlns:a16="http://schemas.microsoft.com/office/drawing/2014/main" id="{E3A7D6DC-6F72-C442-A6D5-3E427CCECD1D}"/>
              </a:ext>
            </a:extLst>
          </p:cNvPr>
          <p:cNvSpPr txBox="1"/>
          <p:nvPr/>
        </p:nvSpPr>
        <p:spPr>
          <a:xfrm>
            <a:off x="1054250" y="6032916"/>
            <a:ext cx="7035502" cy="492443"/>
          </a:xfrm>
          <a:prstGeom prst="rect">
            <a:avLst/>
          </a:prstGeom>
          <a:noFill/>
        </p:spPr>
        <p:txBody>
          <a:bodyPr wrap="square" rtlCol="0">
            <a:spAutoFit/>
          </a:bodyPr>
          <a:lstStyle/>
          <a:p>
            <a:pPr algn="ctr"/>
            <a:r>
              <a:rPr lang="en-US" sz="1300" dirty="0">
                <a:solidFill>
                  <a:schemeClr val="accent3">
                    <a:lumMod val="50000"/>
                  </a:schemeClr>
                </a:solidFill>
                <a:latin typeface="Garamond" panose="02020404030301010803" pitchFamily="18" charset="0"/>
              </a:rPr>
              <a:t>Figure3. Examples of Skin Biopsies with Different Diagnosis. Top Left: Benign. </a:t>
            </a:r>
          </a:p>
          <a:p>
            <a:pPr algn="ctr"/>
            <a:r>
              <a:rPr lang="en-US" sz="1300" dirty="0">
                <a:solidFill>
                  <a:schemeClr val="accent3">
                    <a:lumMod val="50000"/>
                  </a:schemeClr>
                </a:solidFill>
                <a:latin typeface="Garamond" panose="02020404030301010803" pitchFamily="18" charset="0"/>
              </a:rPr>
              <a:t>Top Right: Atypia. Bottom Left: Melanoma in Situ. Bottom Right: Invasive Melanoma (T1a).</a:t>
            </a:r>
          </a:p>
        </p:txBody>
      </p:sp>
    </p:spTree>
    <p:extLst>
      <p:ext uri="{BB962C8B-B14F-4D97-AF65-F5344CB8AC3E}">
        <p14:creationId xmlns:p14="http://schemas.microsoft.com/office/powerpoint/2010/main" val="3379232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3576" y="648306"/>
            <a:ext cx="8184662" cy="991998"/>
          </a:xfrm>
        </p:spPr>
        <p:txBody>
          <a:bodyPr>
            <a:normAutofit/>
          </a:bodyPr>
          <a:lstStyle/>
          <a:p>
            <a:r>
              <a:rPr lang="en-US" sz="2500" b="1" dirty="0">
                <a:latin typeface="Garamond" panose="02020404030301010803" pitchFamily="18" charset="0"/>
              </a:rPr>
              <a:t>1. Mitosis Classification </a:t>
            </a:r>
          </a:p>
        </p:txBody>
      </p:sp>
      <p:pic>
        <p:nvPicPr>
          <p:cNvPr id="7" name="Picture 6">
            <a:extLst>
              <a:ext uri="{FF2B5EF4-FFF2-40B4-BE49-F238E27FC236}">
                <a16:creationId xmlns:a16="http://schemas.microsoft.com/office/drawing/2014/main" id="{929A11B2-9934-7246-88DF-D2728E4181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5969" y="1813427"/>
            <a:ext cx="2566928" cy="323114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12F4A94-0DB0-AC43-8EB1-5200D14020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5907" y="2724322"/>
            <a:ext cx="1356996" cy="140935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5931B77-54A6-8547-A534-20606D898F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4375" y="3139995"/>
            <a:ext cx="695571" cy="578010"/>
          </a:xfrm>
          <a:prstGeom prst="rect">
            <a:avLst/>
          </a:prstGeom>
          <a:ln>
            <a:noFill/>
          </a:ln>
          <a:effectLst>
            <a:outerShdw blurRad="292100" dist="139700" dir="2700000" algn="tl" rotWithShape="0">
              <a:srgbClr val="333333">
                <a:alpha val="65000"/>
              </a:srgbClr>
            </a:outerShdw>
          </a:effectLst>
        </p:spPr>
      </p:pic>
      <p:pic>
        <p:nvPicPr>
          <p:cNvPr id="16" name="Graphic 15" descr="SlightCurve">
            <a:extLst>
              <a:ext uri="{FF2B5EF4-FFF2-40B4-BE49-F238E27FC236}">
                <a16:creationId xmlns:a16="http://schemas.microsoft.com/office/drawing/2014/main" id="{EF567249-545A-924C-AE9B-83BDE496E41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51927" y="3190756"/>
            <a:ext cx="476488" cy="476488"/>
          </a:xfrm>
          <a:prstGeom prst="rect">
            <a:avLst/>
          </a:prstGeom>
        </p:spPr>
      </p:pic>
      <p:pic>
        <p:nvPicPr>
          <p:cNvPr id="20" name="Graphic 19" descr="SlightCurve">
            <a:extLst>
              <a:ext uri="{FF2B5EF4-FFF2-40B4-BE49-F238E27FC236}">
                <a16:creationId xmlns:a16="http://schemas.microsoft.com/office/drawing/2014/main" id="{8F4519A3-1097-654F-9FA5-9D9DDBBAE98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51155" y="3241516"/>
            <a:ext cx="374967" cy="374967"/>
          </a:xfrm>
          <a:prstGeom prst="rect">
            <a:avLst/>
          </a:prstGeom>
        </p:spPr>
      </p:pic>
      <p:sp>
        <p:nvSpPr>
          <p:cNvPr id="8" name="Text Placeholder 1">
            <a:extLst>
              <a:ext uri="{FF2B5EF4-FFF2-40B4-BE49-F238E27FC236}">
                <a16:creationId xmlns:a16="http://schemas.microsoft.com/office/drawing/2014/main" id="{4BB95127-A5C0-1643-8E99-B464B1AFCC8A}"/>
              </a:ext>
            </a:extLst>
          </p:cNvPr>
          <p:cNvSpPr txBox="1">
            <a:spLocks/>
          </p:cNvSpPr>
          <p:nvPr/>
        </p:nvSpPr>
        <p:spPr>
          <a:xfrm>
            <a:off x="316383" y="6194697"/>
            <a:ext cx="8184662" cy="991998"/>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33006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aseline="30000" dirty="0">
                <a:latin typeface="Garamond" panose="02020404030301010803" pitchFamily="18" charset="0"/>
              </a:rPr>
              <a:t>*</a:t>
            </a:r>
            <a:r>
              <a:rPr lang="en-US" sz="1500" dirty="0">
                <a:latin typeface="Garamond" panose="02020404030301010803" pitchFamily="18" charset="0"/>
              </a:rPr>
              <a:t>Published in the journal of Computerized Medical Imaging and Graphics</a:t>
            </a:r>
          </a:p>
          <a:p>
            <a:r>
              <a:rPr lang="en-US" sz="1000" dirty="0">
                <a:solidFill>
                  <a:schemeClr val="accent5">
                    <a:lumMod val="75000"/>
                  </a:schemeClr>
                </a:solidFill>
                <a:latin typeface="Garamond" panose="02020404030301010803" pitchFamily="18" charset="0"/>
              </a:rPr>
              <a:t>   https://</a:t>
            </a:r>
            <a:r>
              <a:rPr lang="en-US" sz="1000" dirty="0" err="1">
                <a:solidFill>
                  <a:schemeClr val="accent5">
                    <a:lumMod val="75000"/>
                  </a:schemeClr>
                </a:solidFill>
                <a:latin typeface="Garamond" panose="02020404030301010803" pitchFamily="18" charset="0"/>
              </a:rPr>
              <a:t>doi.org</a:t>
            </a:r>
            <a:r>
              <a:rPr lang="en-US" sz="1000" dirty="0">
                <a:solidFill>
                  <a:schemeClr val="accent5">
                    <a:lumMod val="75000"/>
                  </a:schemeClr>
                </a:solidFill>
                <a:latin typeface="Garamond" panose="02020404030301010803" pitchFamily="18" charset="0"/>
              </a:rPr>
              <a:t>/10.1016/j.compmedimag.2020.101832 </a:t>
            </a:r>
          </a:p>
          <a:p>
            <a:br>
              <a:rPr lang="en-US" sz="1500" dirty="0">
                <a:latin typeface="Garamond" panose="02020404030301010803" pitchFamily="18" charset="0"/>
              </a:rPr>
            </a:br>
            <a:endParaRPr lang="en-US" sz="1500" dirty="0">
              <a:latin typeface="Garamond" panose="02020404030301010803" pitchFamily="18" charset="0"/>
            </a:endParaRPr>
          </a:p>
          <a:p>
            <a:endParaRPr lang="en-US" sz="2500" b="1" dirty="0">
              <a:latin typeface="Garamond" panose="02020404030301010803" pitchFamily="18" charset="0"/>
            </a:endParaRPr>
          </a:p>
        </p:txBody>
      </p:sp>
      <p:sp>
        <p:nvSpPr>
          <p:cNvPr id="3" name="Rectangle 2">
            <a:extLst>
              <a:ext uri="{FF2B5EF4-FFF2-40B4-BE49-F238E27FC236}">
                <a16:creationId xmlns:a16="http://schemas.microsoft.com/office/drawing/2014/main" id="{86792A04-910D-CF47-A936-8CBDF3D2F41E}"/>
              </a:ext>
            </a:extLst>
          </p:cNvPr>
          <p:cNvSpPr/>
          <p:nvPr/>
        </p:nvSpPr>
        <p:spPr>
          <a:xfrm>
            <a:off x="316383" y="5784519"/>
            <a:ext cx="6808317" cy="369332"/>
          </a:xfrm>
          <a:prstGeom prst="rect">
            <a:avLst/>
          </a:prstGeom>
        </p:spPr>
        <p:txBody>
          <a:bodyPr wrap="square">
            <a:spAutoFit/>
          </a:bodyPr>
          <a:lstStyle/>
          <a:p>
            <a:r>
              <a:rPr lang="en-US" b="1" dirty="0">
                <a:latin typeface="Garamond" panose="02020404030301010803" pitchFamily="18" charset="0"/>
              </a:rPr>
              <a:t>Paper: Machine Learning Techniques for Mitoses Classification</a:t>
            </a:r>
            <a:r>
              <a:rPr lang="en-US" b="1" baseline="30000" dirty="0">
                <a:latin typeface="Garamond" panose="02020404030301010803" pitchFamily="18" charset="0"/>
              </a:rPr>
              <a:t>*</a:t>
            </a:r>
            <a:endParaRPr lang="en-US" b="1" dirty="0">
              <a:latin typeface="Garamond" panose="02020404030301010803" pitchFamily="18" charset="0"/>
            </a:endParaRPr>
          </a:p>
        </p:txBody>
      </p:sp>
    </p:spTree>
    <p:extLst>
      <p:ext uri="{BB962C8B-B14F-4D97-AF65-F5344CB8AC3E}">
        <p14:creationId xmlns:p14="http://schemas.microsoft.com/office/powerpoint/2010/main" val="591593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Related Work</a:t>
            </a:r>
          </a:p>
        </p:txBody>
      </p:sp>
      <p:sp>
        <p:nvSpPr>
          <p:cNvPr id="3" name="Text Placeholder 2"/>
          <p:cNvSpPr>
            <a:spLocks noGrp="1"/>
          </p:cNvSpPr>
          <p:nvPr>
            <p:ph type="body" sz="quarter" idx="11"/>
          </p:nvPr>
        </p:nvSpPr>
        <p:spPr/>
        <p:txBody>
          <a:bodyPr/>
          <a:lstStyle/>
          <a:p>
            <a:pPr>
              <a:buFont typeface="Wingdings" pitchFamily="2" charset="2"/>
              <a:buChar char="Ø"/>
            </a:pPr>
            <a:r>
              <a:rPr lang="en-US" dirty="0">
                <a:solidFill>
                  <a:schemeClr val="accent1"/>
                </a:solidFill>
                <a:latin typeface="Garamond" panose="02020404030301010803" pitchFamily="18" charset="0"/>
              </a:rPr>
              <a:t>Among the independent predictors of melanoma-specific survival, mitotic rate is the strongest prognostic factor after tumor thickness [8].</a:t>
            </a:r>
          </a:p>
          <a:p>
            <a:pPr>
              <a:buFont typeface="Wingdings" pitchFamily="2" charset="2"/>
              <a:buChar char="Ø"/>
            </a:pPr>
            <a:r>
              <a:rPr lang="en-US" dirty="0">
                <a:solidFill>
                  <a:schemeClr val="accent1"/>
                </a:solidFill>
                <a:latin typeface="Garamond" panose="02020404030301010803" pitchFamily="18" charset="0"/>
              </a:rPr>
              <a:t>Various approaches have been applied to detect mitotic figures. Probability based methods [9], graph-based multi-resolution approach [10], used morphological features [11], and CNN-based method [12] are some of the approaches in detection of mitosis in biopsy images. </a:t>
            </a:r>
          </a:p>
          <a:p>
            <a:pPr algn="justLow">
              <a:buFont typeface="Wingdings" pitchFamily="2" charset="2"/>
              <a:buChar char="Ø"/>
            </a:pPr>
            <a:r>
              <a:rPr lang="en-US" dirty="0">
                <a:solidFill>
                  <a:schemeClr val="accent1"/>
                </a:solidFill>
                <a:latin typeface="Garamond" panose="02020404030301010803" pitchFamily="18" charset="0"/>
              </a:rPr>
              <a:t>Most of these methods have been applied on breast biopsy images.</a:t>
            </a:r>
          </a:p>
          <a:p>
            <a:pPr>
              <a:buFont typeface="Wingdings" pitchFamily="2" charset="2"/>
              <a:buChar char="Ø"/>
            </a:pPr>
            <a:endParaRPr lang="en-US" dirty="0">
              <a:solidFill>
                <a:schemeClr val="accent1"/>
              </a:solidFill>
              <a:latin typeface="Garamond" panose="02020404030301010803" pitchFamily="18" charset="0"/>
            </a:endParaRPr>
          </a:p>
          <a:p>
            <a:pPr>
              <a:buFont typeface="Wingdings" pitchFamily="2" charset="2"/>
              <a:buChar char="Ø"/>
            </a:pPr>
            <a:endParaRPr lang="fa-IR" dirty="0">
              <a:solidFill>
                <a:schemeClr val="accent1"/>
              </a:solidFill>
              <a:latin typeface="Garamond" panose="02020404030301010803" pitchFamily="18" charset="0"/>
            </a:endParaRPr>
          </a:p>
        </p:txBody>
      </p:sp>
    </p:spTree>
    <p:extLst>
      <p:ext uri="{BB962C8B-B14F-4D97-AF65-F5344CB8AC3E}">
        <p14:creationId xmlns:p14="http://schemas.microsoft.com/office/powerpoint/2010/main" val="4219211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p:txBody>
          <a:bodyPr/>
          <a:lstStyle/>
          <a:p>
            <a:pPr marL="0" indent="0">
              <a:buNone/>
            </a:pPr>
            <a:r>
              <a:rPr lang="en-US" b="1" dirty="0">
                <a:solidFill>
                  <a:schemeClr val="tx2">
                    <a:lumMod val="75000"/>
                  </a:schemeClr>
                </a:solidFill>
                <a:latin typeface="Garamond" panose="02020404030301010803" pitchFamily="18" charset="0"/>
              </a:rPr>
              <a:t>Positive samples – class Mitosis</a:t>
            </a:r>
          </a:p>
          <a:p>
            <a:pPr lvl="1">
              <a:buFont typeface="Wingdings" pitchFamily="2" charset="2"/>
              <a:buChar char="Ø"/>
            </a:pPr>
            <a:r>
              <a:rPr lang="en-US" dirty="0">
                <a:solidFill>
                  <a:schemeClr val="tx1">
                    <a:lumMod val="50000"/>
                  </a:schemeClr>
                </a:solidFill>
                <a:latin typeface="Garamond" panose="02020404030301010803" pitchFamily="18" charset="0"/>
              </a:rPr>
              <a:t>About 600 mitoses marked by our expert pathologist (Dr. </a:t>
            </a:r>
            <a:r>
              <a:rPr lang="en-US" dirty="0" err="1">
                <a:solidFill>
                  <a:schemeClr val="tx1">
                    <a:lumMod val="50000"/>
                  </a:schemeClr>
                </a:solidFill>
                <a:latin typeface="Garamond" panose="02020404030301010803" pitchFamily="18" charset="0"/>
              </a:rPr>
              <a:t>Knezevich</a:t>
            </a:r>
            <a:r>
              <a:rPr lang="en-US" dirty="0">
                <a:solidFill>
                  <a:schemeClr val="tx1">
                    <a:lumMod val="50000"/>
                  </a:schemeClr>
                </a:solidFill>
                <a:latin typeface="Garamond" panose="02020404030301010803" pitchFamily="18" charset="0"/>
              </a:rPr>
              <a:t>).</a:t>
            </a:r>
          </a:p>
          <a:p>
            <a:pPr lvl="1">
              <a:buFont typeface="Wingdings" pitchFamily="2" charset="2"/>
              <a:buChar char="Ø"/>
            </a:pPr>
            <a:r>
              <a:rPr lang="en-US" dirty="0">
                <a:solidFill>
                  <a:schemeClr val="tx2">
                    <a:lumMod val="75000"/>
                  </a:schemeClr>
                </a:solidFill>
                <a:latin typeface="Garamond" panose="02020404030301010803" pitchFamily="18" charset="0"/>
              </a:rPr>
              <a:t>We cropped each mitosis in a 101*101 patch centered on the dot placing on the mitotic figure.</a:t>
            </a:r>
          </a:p>
        </p:txBody>
      </p:sp>
      <p:pic>
        <p:nvPicPr>
          <p:cNvPr id="4" name="Picture 3">
            <a:extLst>
              <a:ext uri="{FF2B5EF4-FFF2-40B4-BE49-F238E27FC236}">
                <a16:creationId xmlns:a16="http://schemas.microsoft.com/office/drawing/2014/main" id="{581B829D-A16C-A749-ACCB-E743F95728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50598" y="3933413"/>
            <a:ext cx="682649" cy="682649"/>
          </a:xfrm>
          <a:prstGeom prst="rect">
            <a:avLst/>
          </a:prstGeom>
        </p:spPr>
      </p:pic>
      <p:pic>
        <p:nvPicPr>
          <p:cNvPr id="5" name="Picture 4">
            <a:extLst>
              <a:ext uri="{FF2B5EF4-FFF2-40B4-BE49-F238E27FC236}">
                <a16:creationId xmlns:a16="http://schemas.microsoft.com/office/drawing/2014/main" id="{889982E6-C404-E44E-8AC9-7BB4B98168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8506" y="4767830"/>
            <a:ext cx="682649" cy="682649"/>
          </a:xfrm>
          <a:prstGeom prst="rect">
            <a:avLst/>
          </a:prstGeom>
        </p:spPr>
      </p:pic>
      <p:pic>
        <p:nvPicPr>
          <p:cNvPr id="6" name="Picture 5">
            <a:extLst>
              <a:ext uri="{FF2B5EF4-FFF2-40B4-BE49-F238E27FC236}">
                <a16:creationId xmlns:a16="http://schemas.microsoft.com/office/drawing/2014/main" id="{EAB50C26-558C-EC45-BE2C-D25082EA29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0599" y="4767829"/>
            <a:ext cx="682649" cy="682649"/>
          </a:xfrm>
          <a:prstGeom prst="rect">
            <a:avLst/>
          </a:prstGeom>
        </p:spPr>
      </p:pic>
      <p:pic>
        <p:nvPicPr>
          <p:cNvPr id="7" name="Picture 6">
            <a:extLst>
              <a:ext uri="{FF2B5EF4-FFF2-40B4-BE49-F238E27FC236}">
                <a16:creationId xmlns:a16="http://schemas.microsoft.com/office/drawing/2014/main" id="{84AA0A74-CFB3-1F47-8044-D4CD7AE001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8507" y="3933413"/>
            <a:ext cx="682649" cy="682649"/>
          </a:xfrm>
          <a:prstGeom prst="rect">
            <a:avLst/>
          </a:prstGeom>
        </p:spPr>
      </p:pic>
      <p:pic>
        <p:nvPicPr>
          <p:cNvPr id="9" name="Picture 8">
            <a:extLst>
              <a:ext uri="{FF2B5EF4-FFF2-40B4-BE49-F238E27FC236}">
                <a16:creationId xmlns:a16="http://schemas.microsoft.com/office/drawing/2014/main" id="{301AB006-288B-314C-AF7C-751964C63A4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1485" y="3596632"/>
            <a:ext cx="5321575" cy="2155590"/>
          </a:xfrm>
          <a:prstGeom prst="rect">
            <a:avLst/>
          </a:prstGeom>
        </p:spPr>
      </p:pic>
      <p:pic>
        <p:nvPicPr>
          <p:cNvPr id="11" name="Graphic 10" descr="SlightCurve">
            <a:extLst>
              <a:ext uri="{FF2B5EF4-FFF2-40B4-BE49-F238E27FC236}">
                <a16:creationId xmlns:a16="http://schemas.microsoft.com/office/drawing/2014/main" id="{15471FD8-6378-E04D-80D8-8ACE47980CD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14333" y="4332644"/>
            <a:ext cx="652901" cy="652901"/>
          </a:xfrm>
          <a:prstGeom prst="rect">
            <a:avLst/>
          </a:prstGeom>
        </p:spPr>
      </p:pic>
      <p:sp>
        <p:nvSpPr>
          <p:cNvPr id="13" name="TextBox 12">
            <a:extLst>
              <a:ext uri="{FF2B5EF4-FFF2-40B4-BE49-F238E27FC236}">
                <a16:creationId xmlns:a16="http://schemas.microsoft.com/office/drawing/2014/main" id="{D230C85E-F668-FE4C-953D-815F293221A4}"/>
              </a:ext>
            </a:extLst>
          </p:cNvPr>
          <p:cNvSpPr txBox="1"/>
          <p:nvPr/>
        </p:nvSpPr>
        <p:spPr>
          <a:xfrm>
            <a:off x="659305" y="6063287"/>
            <a:ext cx="7035502" cy="292388"/>
          </a:xfrm>
          <a:prstGeom prst="rect">
            <a:avLst/>
          </a:prstGeom>
          <a:noFill/>
        </p:spPr>
        <p:txBody>
          <a:bodyPr wrap="square" rtlCol="0">
            <a:spAutoFit/>
          </a:bodyPr>
          <a:lstStyle/>
          <a:p>
            <a:pPr algn="ctr"/>
            <a:r>
              <a:rPr lang="en-US" sz="1300" dirty="0">
                <a:solidFill>
                  <a:schemeClr val="accent3">
                    <a:lumMod val="50000"/>
                  </a:schemeClr>
                </a:solidFill>
                <a:latin typeface="Garamond" panose="02020404030301010803" pitchFamily="18" charset="0"/>
              </a:rPr>
              <a:t>Example of expert pathologist markings of mitoses (Left) and sampled mitoses (Right)</a:t>
            </a:r>
          </a:p>
        </p:txBody>
      </p:sp>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9169F58F-5807-7446-B370-E4EA334EC618}"/>
                  </a:ext>
                </a:extLst>
              </p14:cNvPr>
              <p14:cNvContentPartPr/>
              <p14:nvPr/>
            </p14:nvContentPartPr>
            <p14:xfrm>
              <a:off x="1037125" y="4497422"/>
              <a:ext cx="360" cy="360"/>
            </p14:xfrm>
          </p:contentPart>
        </mc:Choice>
        <mc:Fallback xmlns="">
          <p:pic>
            <p:nvPicPr>
              <p:cNvPr id="16" name="Ink 15">
                <a:extLst>
                  <a:ext uri="{FF2B5EF4-FFF2-40B4-BE49-F238E27FC236}">
                    <a16:creationId xmlns:a16="http://schemas.microsoft.com/office/drawing/2014/main" id="{9169F58F-5807-7446-B370-E4EA334EC618}"/>
                  </a:ext>
                </a:extLst>
              </p:cNvPr>
              <p:cNvPicPr/>
              <p:nvPr/>
            </p:nvPicPr>
            <p:blipFill>
              <a:blip r:embed="rId10"/>
              <a:stretch>
                <a:fillRect/>
              </a:stretch>
            </p:blipFill>
            <p:spPr>
              <a:xfrm>
                <a:off x="1019485" y="447942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56454CC2-35D9-CB4F-8376-A5B3704EB4AA}"/>
                  </a:ext>
                </a:extLst>
              </p14:cNvPr>
              <p14:cNvContentPartPr/>
              <p14:nvPr/>
            </p14:nvContentPartPr>
            <p14:xfrm>
              <a:off x="1933165" y="4683182"/>
              <a:ext cx="360" cy="360"/>
            </p14:xfrm>
          </p:contentPart>
        </mc:Choice>
        <mc:Fallback xmlns="">
          <p:pic>
            <p:nvPicPr>
              <p:cNvPr id="17" name="Ink 16">
                <a:extLst>
                  <a:ext uri="{FF2B5EF4-FFF2-40B4-BE49-F238E27FC236}">
                    <a16:creationId xmlns:a16="http://schemas.microsoft.com/office/drawing/2014/main" id="{56454CC2-35D9-CB4F-8376-A5B3704EB4AA}"/>
                  </a:ext>
                </a:extLst>
              </p:cNvPr>
              <p:cNvPicPr/>
              <p:nvPr/>
            </p:nvPicPr>
            <p:blipFill>
              <a:blip r:embed="rId10"/>
              <a:stretch>
                <a:fillRect/>
              </a:stretch>
            </p:blipFill>
            <p:spPr>
              <a:xfrm>
                <a:off x="1915525" y="46651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750485F0-030B-994E-88DC-123668CAC923}"/>
                  </a:ext>
                </a:extLst>
              </p14:cNvPr>
              <p14:cNvContentPartPr/>
              <p14:nvPr/>
            </p14:nvContentPartPr>
            <p14:xfrm>
              <a:off x="1976725" y="4618022"/>
              <a:ext cx="360" cy="360"/>
            </p14:xfrm>
          </p:contentPart>
        </mc:Choice>
        <mc:Fallback xmlns="">
          <p:pic>
            <p:nvPicPr>
              <p:cNvPr id="18" name="Ink 17">
                <a:extLst>
                  <a:ext uri="{FF2B5EF4-FFF2-40B4-BE49-F238E27FC236}">
                    <a16:creationId xmlns:a16="http://schemas.microsoft.com/office/drawing/2014/main" id="{750485F0-030B-994E-88DC-123668CAC923}"/>
                  </a:ext>
                </a:extLst>
              </p:cNvPr>
              <p:cNvPicPr/>
              <p:nvPr/>
            </p:nvPicPr>
            <p:blipFill>
              <a:blip r:embed="rId10"/>
              <a:stretch>
                <a:fillRect/>
              </a:stretch>
            </p:blipFill>
            <p:spPr>
              <a:xfrm>
                <a:off x="1959085" y="46003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853343AC-301E-8B42-88E2-525C45700543}"/>
                  </a:ext>
                </a:extLst>
              </p14:cNvPr>
              <p14:cNvContentPartPr/>
              <p14:nvPr/>
            </p14:nvContentPartPr>
            <p14:xfrm>
              <a:off x="5366125" y="3836102"/>
              <a:ext cx="360" cy="360"/>
            </p14:xfrm>
          </p:contentPart>
        </mc:Choice>
        <mc:Fallback xmlns="">
          <p:pic>
            <p:nvPicPr>
              <p:cNvPr id="19" name="Ink 18">
                <a:extLst>
                  <a:ext uri="{FF2B5EF4-FFF2-40B4-BE49-F238E27FC236}">
                    <a16:creationId xmlns:a16="http://schemas.microsoft.com/office/drawing/2014/main" id="{853343AC-301E-8B42-88E2-525C45700543}"/>
                  </a:ext>
                </a:extLst>
              </p:cNvPr>
              <p:cNvPicPr/>
              <p:nvPr/>
            </p:nvPicPr>
            <p:blipFill>
              <a:blip r:embed="rId10"/>
              <a:stretch>
                <a:fillRect/>
              </a:stretch>
            </p:blipFill>
            <p:spPr>
              <a:xfrm>
                <a:off x="5348125" y="3818462"/>
                <a:ext cx="36000" cy="36000"/>
              </a:xfrm>
              <a:prstGeom prst="rect">
                <a:avLst/>
              </a:prstGeom>
            </p:spPr>
          </p:pic>
        </mc:Fallback>
      </mc:AlternateContent>
    </p:spTree>
    <p:extLst>
      <p:ext uri="{BB962C8B-B14F-4D97-AF65-F5344CB8AC3E}">
        <p14:creationId xmlns:p14="http://schemas.microsoft.com/office/powerpoint/2010/main" val="55978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p:txBody>
          <a:bodyPr/>
          <a:lstStyle/>
          <a:p>
            <a:pPr marL="0" indent="0">
              <a:buNone/>
            </a:pPr>
            <a:r>
              <a:rPr lang="en-US" b="1" dirty="0">
                <a:solidFill>
                  <a:schemeClr val="tx2">
                    <a:lumMod val="75000"/>
                  </a:schemeClr>
                </a:solidFill>
                <a:latin typeface="Garamond" panose="02020404030301010803" pitchFamily="18" charset="0"/>
              </a:rPr>
              <a:t>Negative samples – class </a:t>
            </a:r>
            <a:r>
              <a:rPr lang="en-US" b="1" dirty="0" err="1">
                <a:solidFill>
                  <a:schemeClr val="tx2">
                    <a:lumMod val="75000"/>
                  </a:schemeClr>
                </a:solidFill>
                <a:latin typeface="Garamond" panose="02020404030301010803" pitchFamily="18" charset="0"/>
              </a:rPr>
              <a:t>NonMitosis</a:t>
            </a:r>
            <a:endParaRPr lang="en-US" b="1" dirty="0">
              <a:solidFill>
                <a:schemeClr val="tx2">
                  <a:lumMod val="75000"/>
                </a:schemeClr>
              </a:solidFill>
              <a:latin typeface="Garamond" panose="02020404030301010803" pitchFamily="18" charset="0"/>
            </a:endParaRPr>
          </a:p>
          <a:p>
            <a:pPr>
              <a:buFont typeface="Wingdings" pitchFamily="2" charset="2"/>
              <a:buChar char="Ø"/>
            </a:pPr>
            <a:r>
              <a:rPr lang="en-US" sz="2200" dirty="0">
                <a:solidFill>
                  <a:schemeClr val="tx2">
                    <a:lumMod val="75000"/>
                  </a:schemeClr>
                </a:solidFill>
                <a:latin typeface="Garamond" panose="02020404030301010803" pitchFamily="18" charset="0"/>
              </a:rPr>
              <a:t>Distinguishing mitoses from normal nuclei is a challenge</a:t>
            </a:r>
            <a:r>
              <a:rPr lang="fa-IR" sz="2200" dirty="0">
                <a:solidFill>
                  <a:schemeClr val="tx2">
                    <a:lumMod val="75000"/>
                  </a:schemeClr>
                </a:solidFill>
                <a:latin typeface="Garamond" panose="02020404030301010803" pitchFamily="18" charset="0"/>
              </a:rPr>
              <a:t>.</a:t>
            </a:r>
          </a:p>
        </p:txBody>
      </p:sp>
      <p:sp>
        <p:nvSpPr>
          <p:cNvPr id="10" name="Rectangle 9">
            <a:extLst>
              <a:ext uri="{FF2B5EF4-FFF2-40B4-BE49-F238E27FC236}">
                <a16:creationId xmlns:a16="http://schemas.microsoft.com/office/drawing/2014/main" id="{C8DA19C9-13C1-7D49-8996-9F7E9E90B10E}"/>
              </a:ext>
            </a:extLst>
          </p:cNvPr>
          <p:cNvSpPr/>
          <p:nvPr/>
        </p:nvSpPr>
        <p:spPr>
          <a:xfrm>
            <a:off x="783577" y="3410145"/>
            <a:ext cx="921145" cy="338554"/>
          </a:xfrm>
          <a:prstGeom prst="rect">
            <a:avLst/>
          </a:prstGeom>
        </p:spPr>
        <p:txBody>
          <a:bodyPr wrap="square">
            <a:spAutoFit/>
          </a:bodyPr>
          <a:lstStyle/>
          <a:p>
            <a:r>
              <a:rPr lang="en-US" sz="1600" b="1" dirty="0">
                <a:solidFill>
                  <a:schemeClr val="accent3">
                    <a:lumMod val="50000"/>
                  </a:schemeClr>
                </a:solidFill>
                <a:latin typeface="Garamond" panose="02020404030301010803" pitchFamily="18" charset="0"/>
              </a:rPr>
              <a:t>Mitosis</a:t>
            </a:r>
            <a:endParaRPr lang="en-US" sz="1600" dirty="0">
              <a:solidFill>
                <a:schemeClr val="accent3">
                  <a:lumMod val="50000"/>
                </a:schemeClr>
              </a:solidFill>
              <a:latin typeface="Garamond" panose="02020404030301010803" pitchFamily="18" charset="0"/>
            </a:endParaRPr>
          </a:p>
        </p:txBody>
      </p:sp>
      <p:pic>
        <p:nvPicPr>
          <p:cNvPr id="9" name="Picture 8">
            <a:extLst>
              <a:ext uri="{FF2B5EF4-FFF2-40B4-BE49-F238E27FC236}">
                <a16:creationId xmlns:a16="http://schemas.microsoft.com/office/drawing/2014/main" id="{1226559D-5B2C-114D-B718-8A69D17E09B7}"/>
              </a:ext>
            </a:extLst>
          </p:cNvPr>
          <p:cNvPicPr>
            <a:picLocks noChangeAspect="1"/>
          </p:cNvPicPr>
          <p:nvPr/>
        </p:nvPicPr>
        <p:blipFill>
          <a:blip r:embed="rId3"/>
          <a:stretch>
            <a:fillRect/>
          </a:stretch>
        </p:blipFill>
        <p:spPr>
          <a:xfrm>
            <a:off x="1714472" y="2979188"/>
            <a:ext cx="5363737" cy="3007210"/>
          </a:xfrm>
          <a:prstGeom prst="rect">
            <a:avLst/>
          </a:prstGeom>
        </p:spPr>
      </p:pic>
      <p:sp>
        <p:nvSpPr>
          <p:cNvPr id="11" name="Rectangle 10">
            <a:extLst>
              <a:ext uri="{FF2B5EF4-FFF2-40B4-BE49-F238E27FC236}">
                <a16:creationId xmlns:a16="http://schemas.microsoft.com/office/drawing/2014/main" id="{27F2695A-4363-694F-B357-DBCEBF180679}"/>
              </a:ext>
            </a:extLst>
          </p:cNvPr>
          <p:cNvSpPr/>
          <p:nvPr/>
        </p:nvSpPr>
        <p:spPr>
          <a:xfrm>
            <a:off x="783577" y="5083565"/>
            <a:ext cx="930895" cy="338554"/>
          </a:xfrm>
          <a:prstGeom prst="rect">
            <a:avLst/>
          </a:prstGeom>
        </p:spPr>
        <p:txBody>
          <a:bodyPr wrap="square">
            <a:spAutoFit/>
          </a:bodyPr>
          <a:lstStyle/>
          <a:p>
            <a:r>
              <a:rPr lang="en-US" sz="1600" b="1" dirty="0">
                <a:solidFill>
                  <a:schemeClr val="accent3">
                    <a:lumMod val="50000"/>
                  </a:schemeClr>
                </a:solidFill>
                <a:latin typeface="Garamond" panose="02020404030301010803" pitchFamily="18" charset="0"/>
              </a:rPr>
              <a:t>Nuclei</a:t>
            </a:r>
            <a:r>
              <a:rPr lang="en-US" sz="1600" dirty="0">
                <a:solidFill>
                  <a:schemeClr val="accent3">
                    <a:lumMod val="50000"/>
                  </a:schemeClr>
                </a:solidFill>
                <a:latin typeface="Garamond" panose="02020404030301010803" pitchFamily="18" charset="0"/>
              </a:rPr>
              <a:t> </a:t>
            </a:r>
          </a:p>
        </p:txBody>
      </p:sp>
    </p:spTree>
    <p:extLst>
      <p:ext uri="{BB962C8B-B14F-4D97-AF65-F5344CB8AC3E}">
        <p14:creationId xmlns:p14="http://schemas.microsoft.com/office/powerpoint/2010/main" val="907966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p:txBody>
          <a:bodyPr/>
          <a:lstStyle/>
          <a:p>
            <a:pPr marL="0" indent="0">
              <a:buNone/>
            </a:pPr>
            <a:r>
              <a:rPr lang="en-US" b="1" dirty="0">
                <a:solidFill>
                  <a:schemeClr val="tx2">
                    <a:lumMod val="75000"/>
                  </a:schemeClr>
                </a:solidFill>
                <a:latin typeface="Garamond" panose="02020404030301010803" pitchFamily="18" charset="0"/>
              </a:rPr>
              <a:t>Negative samples – class </a:t>
            </a:r>
            <a:r>
              <a:rPr lang="en-US" b="1" dirty="0" err="1">
                <a:solidFill>
                  <a:schemeClr val="tx2">
                    <a:lumMod val="75000"/>
                  </a:schemeClr>
                </a:solidFill>
                <a:latin typeface="Garamond" panose="02020404030301010803" pitchFamily="18" charset="0"/>
              </a:rPr>
              <a:t>NonMitosis</a:t>
            </a:r>
            <a:endParaRPr lang="fa-IR" dirty="0">
              <a:solidFill>
                <a:schemeClr val="tx2">
                  <a:lumMod val="75000"/>
                </a:schemeClr>
              </a:solidFill>
              <a:latin typeface="Garamond" panose="02020404030301010803" pitchFamily="18" charset="0"/>
            </a:endParaRPr>
          </a:p>
          <a:p>
            <a:pPr lvl="1">
              <a:buFont typeface="Wingdings" pitchFamily="2" charset="2"/>
              <a:buChar char="Ø"/>
            </a:pPr>
            <a:r>
              <a:rPr lang="en-US" sz="2200" dirty="0">
                <a:solidFill>
                  <a:schemeClr val="tx2">
                    <a:lumMod val="75000"/>
                  </a:schemeClr>
                </a:solidFill>
                <a:latin typeface="Garamond" panose="02020404030301010803" pitchFamily="18" charset="0"/>
              </a:rPr>
              <a:t>We used a feature-based nuclei detector to find nuclei.</a:t>
            </a:r>
            <a:endParaRPr lang="fa-IR" sz="2200" dirty="0">
              <a:solidFill>
                <a:schemeClr val="tx2">
                  <a:lumMod val="75000"/>
                </a:schemeClr>
              </a:solidFill>
              <a:latin typeface="Garamond" panose="02020404030301010803" pitchFamily="18" charset="0"/>
            </a:endParaRPr>
          </a:p>
          <a:p>
            <a:pPr lvl="1">
              <a:buFont typeface="Wingdings" pitchFamily="2" charset="2"/>
              <a:buChar char="Ø"/>
            </a:pPr>
            <a:r>
              <a:rPr lang="fa-IR" sz="2200" dirty="0">
                <a:solidFill>
                  <a:schemeClr val="tx2">
                    <a:lumMod val="75000"/>
                  </a:schemeClr>
                </a:solidFill>
                <a:latin typeface="Garamond" panose="02020404030301010803" pitchFamily="18" charset="0"/>
              </a:rPr>
              <a:t> </a:t>
            </a:r>
            <a:r>
              <a:rPr lang="en-US" sz="2200" dirty="0">
                <a:solidFill>
                  <a:schemeClr val="tx2">
                    <a:lumMod val="75000"/>
                  </a:schemeClr>
                </a:solidFill>
                <a:latin typeface="Garamond" panose="02020404030301010803" pitchFamily="18" charset="0"/>
              </a:rPr>
              <a:t>We sampled them as negative cases for our dataset.</a:t>
            </a:r>
            <a:endParaRPr lang="fa-IR" sz="2200" dirty="0">
              <a:solidFill>
                <a:schemeClr val="tx2">
                  <a:lumMod val="75000"/>
                </a:schemeClr>
              </a:solidFill>
              <a:latin typeface="Garamond" panose="02020404030301010803" pitchFamily="18" charset="0"/>
            </a:endParaRPr>
          </a:p>
        </p:txBody>
      </p:sp>
      <p:sp>
        <p:nvSpPr>
          <p:cNvPr id="4" name="Rectangle 3">
            <a:extLst>
              <a:ext uri="{FF2B5EF4-FFF2-40B4-BE49-F238E27FC236}">
                <a16:creationId xmlns:a16="http://schemas.microsoft.com/office/drawing/2014/main" id="{90E92A30-2B05-4B4E-B8DA-E6C844005F5C}"/>
              </a:ext>
            </a:extLst>
          </p:cNvPr>
          <p:cNvSpPr/>
          <p:nvPr/>
        </p:nvSpPr>
        <p:spPr>
          <a:xfrm>
            <a:off x="1817646" y="5529053"/>
            <a:ext cx="5241074" cy="692497"/>
          </a:xfrm>
          <a:prstGeom prst="rect">
            <a:avLst/>
          </a:prstGeom>
        </p:spPr>
        <p:txBody>
          <a:bodyPr wrap="square">
            <a:spAutoFit/>
          </a:bodyPr>
          <a:lstStyle/>
          <a:p>
            <a:r>
              <a:rPr lang="en-US" sz="1300" dirty="0">
                <a:solidFill>
                  <a:schemeClr val="accent4">
                    <a:lumMod val="50000"/>
                  </a:schemeClr>
                </a:solidFill>
                <a:latin typeface="Garamond" panose="02020404030301010803" pitchFamily="18" charset="0"/>
              </a:rPr>
              <a:t>Examples of applying the nuclei segmentation on a crop of skin biopsy image (a) original crop (b) nuclei segmentation result. Two mitoses that are present in the original crop are marked with red dots for Visualization.</a:t>
            </a:r>
            <a:endParaRPr lang="en-US" sz="1300" dirty="0">
              <a:solidFill>
                <a:schemeClr val="accent4">
                  <a:lumMod val="50000"/>
                </a:schemeClr>
              </a:solidFill>
              <a:effectLst/>
              <a:latin typeface="Garamond" panose="02020404030301010803" pitchFamily="18" charset="0"/>
            </a:endParaRPr>
          </a:p>
        </p:txBody>
      </p:sp>
      <p:pic>
        <p:nvPicPr>
          <p:cNvPr id="6" name="Picture 5" descr="A picture containing text, picture frame&#10;&#10;Description automatically generated">
            <a:extLst>
              <a:ext uri="{FF2B5EF4-FFF2-40B4-BE49-F238E27FC236}">
                <a16:creationId xmlns:a16="http://schemas.microsoft.com/office/drawing/2014/main" id="{32C076F3-B9F3-B442-9C09-4989721BC33E}"/>
              </a:ext>
            </a:extLst>
          </p:cNvPr>
          <p:cNvPicPr>
            <a:picLocks noChangeAspect="1"/>
          </p:cNvPicPr>
          <p:nvPr/>
        </p:nvPicPr>
        <p:blipFill>
          <a:blip r:embed="rId3"/>
          <a:stretch>
            <a:fillRect/>
          </a:stretch>
        </p:blipFill>
        <p:spPr>
          <a:xfrm>
            <a:off x="2085280" y="3143992"/>
            <a:ext cx="4304370" cy="2385061"/>
          </a:xfrm>
          <a:prstGeom prst="rect">
            <a:avLst/>
          </a:prstGeom>
        </p:spPr>
      </p:pic>
    </p:spTree>
    <p:extLst>
      <p:ext uri="{BB962C8B-B14F-4D97-AF65-F5344CB8AC3E}">
        <p14:creationId xmlns:p14="http://schemas.microsoft.com/office/powerpoint/2010/main" val="4197895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Preprocessing</a:t>
            </a:r>
          </a:p>
        </p:txBody>
      </p:sp>
      <p:sp>
        <p:nvSpPr>
          <p:cNvPr id="3" name="Text Placeholder 2"/>
          <p:cNvSpPr>
            <a:spLocks noGrp="1"/>
          </p:cNvSpPr>
          <p:nvPr>
            <p:ph type="body" sz="quarter" idx="11"/>
          </p:nvPr>
        </p:nvSpPr>
        <p:spPr>
          <a:xfrm>
            <a:off x="659305" y="1736725"/>
            <a:ext cx="8196210" cy="4653317"/>
          </a:xfrm>
        </p:spPr>
        <p:txBody>
          <a:bodyPr/>
          <a:lstStyle/>
          <a:p>
            <a:r>
              <a:rPr lang="en-US" b="1" dirty="0">
                <a:solidFill>
                  <a:schemeClr val="tx2">
                    <a:lumMod val="75000"/>
                  </a:schemeClr>
                </a:solidFill>
                <a:latin typeface="Garamond" panose="02020404030301010803" pitchFamily="18" charset="0"/>
              </a:rPr>
              <a:t>Data augmentation</a:t>
            </a:r>
            <a:r>
              <a:rPr lang="fa-IR" b="1" dirty="0">
                <a:solidFill>
                  <a:schemeClr val="tx2">
                    <a:lumMod val="75000"/>
                  </a:schemeClr>
                </a:solidFill>
                <a:latin typeface="Garamond" panose="02020404030301010803" pitchFamily="18" charset="0"/>
              </a:rPr>
              <a:t>:</a:t>
            </a:r>
            <a:endParaRPr lang="en-US" b="1" dirty="0">
              <a:solidFill>
                <a:schemeClr val="tx2">
                  <a:lumMod val="75000"/>
                </a:schemeClr>
              </a:solidFill>
              <a:latin typeface="Garamond" panose="02020404030301010803" pitchFamily="18" charset="0"/>
            </a:endParaRPr>
          </a:p>
          <a:p>
            <a:pPr lvl="1"/>
            <a:r>
              <a:rPr lang="en-US" dirty="0">
                <a:solidFill>
                  <a:schemeClr val="tx2">
                    <a:lumMod val="75000"/>
                  </a:schemeClr>
                </a:solidFill>
                <a:latin typeface="Garamond" panose="02020404030301010803" pitchFamily="18" charset="0"/>
              </a:rPr>
              <a:t>Rotations of 45, 90, 135 or 225 degrees. </a:t>
            </a:r>
            <a:endParaRPr lang="fa-IR" dirty="0">
              <a:solidFill>
                <a:schemeClr val="tx2">
                  <a:lumMod val="75000"/>
                </a:schemeClr>
              </a:solidFill>
              <a:latin typeface="Garamond" panose="02020404030301010803" pitchFamily="18" charset="0"/>
            </a:endParaRPr>
          </a:p>
          <a:p>
            <a:pPr lvl="1"/>
            <a:r>
              <a:rPr lang="en-US" dirty="0">
                <a:solidFill>
                  <a:schemeClr val="tx2">
                    <a:lumMod val="75000"/>
                  </a:schemeClr>
                </a:solidFill>
                <a:latin typeface="Garamond" panose="02020404030301010803" pitchFamily="18" charset="0"/>
              </a:rPr>
              <a:t>Mirroring horizontal and vertical.</a:t>
            </a:r>
          </a:p>
          <a:p>
            <a:endParaRPr lang="en-US" dirty="0">
              <a:solidFill>
                <a:schemeClr val="tx2">
                  <a:lumMod val="75000"/>
                </a:schemeClr>
              </a:solidFill>
              <a:latin typeface="Garamond" panose="02020404030301010803" pitchFamily="18" charset="0"/>
            </a:endParaRPr>
          </a:p>
          <a:p>
            <a:r>
              <a:rPr lang="en-US" b="1" dirty="0">
                <a:solidFill>
                  <a:schemeClr val="tx2">
                    <a:lumMod val="75000"/>
                  </a:schemeClr>
                </a:solidFill>
                <a:latin typeface="Garamond" panose="02020404030301010803" pitchFamily="18" charset="0"/>
              </a:rPr>
              <a:t>The final dataset: </a:t>
            </a:r>
            <a:endParaRPr lang="fa-IR" b="1" dirty="0">
              <a:solidFill>
                <a:schemeClr val="tx2">
                  <a:lumMod val="75000"/>
                </a:schemeClr>
              </a:solidFill>
              <a:latin typeface="Garamond" panose="02020404030301010803" pitchFamily="18" charset="0"/>
            </a:endParaRPr>
          </a:p>
          <a:p>
            <a:pPr lvl="1"/>
            <a:r>
              <a:rPr lang="en-US" dirty="0">
                <a:solidFill>
                  <a:schemeClr val="tx2">
                    <a:lumMod val="75000"/>
                  </a:schemeClr>
                </a:solidFill>
                <a:latin typeface="Garamond" panose="02020404030301010803" pitchFamily="18" charset="0"/>
              </a:rPr>
              <a:t>4364 mitosis samples.</a:t>
            </a:r>
            <a:endParaRPr lang="fa-IR" dirty="0">
              <a:solidFill>
                <a:schemeClr val="tx2">
                  <a:lumMod val="75000"/>
                </a:schemeClr>
              </a:solidFill>
              <a:latin typeface="Garamond" panose="02020404030301010803" pitchFamily="18" charset="0"/>
            </a:endParaRPr>
          </a:p>
          <a:p>
            <a:pPr lvl="1"/>
            <a:r>
              <a:rPr lang="en-US" dirty="0">
                <a:solidFill>
                  <a:schemeClr val="tx2">
                    <a:lumMod val="75000"/>
                  </a:schemeClr>
                </a:solidFill>
                <a:latin typeface="Garamond" panose="02020404030301010803" pitchFamily="18" charset="0"/>
              </a:rPr>
              <a:t>12640 non-mitosis samples. </a:t>
            </a:r>
          </a:p>
          <a:p>
            <a:endParaRPr lang="en-US" dirty="0">
              <a:solidFill>
                <a:schemeClr val="tx2">
                  <a:lumMod val="75000"/>
                </a:schemeClr>
              </a:solidFill>
              <a:latin typeface="Garamond" panose="02020404030301010803" pitchFamily="18" charset="0"/>
            </a:endParaRPr>
          </a:p>
          <a:p>
            <a:r>
              <a:rPr lang="en-US" b="1" dirty="0">
                <a:solidFill>
                  <a:schemeClr val="tx2">
                    <a:lumMod val="75000"/>
                  </a:schemeClr>
                </a:solidFill>
                <a:latin typeface="Garamond" panose="02020404030301010803" pitchFamily="18" charset="0"/>
              </a:rPr>
              <a:t>Dataset randomly split:</a:t>
            </a:r>
          </a:p>
          <a:p>
            <a:pPr lvl="1"/>
            <a:r>
              <a:rPr lang="en-US" dirty="0">
                <a:solidFill>
                  <a:schemeClr val="tx2">
                    <a:lumMod val="75000"/>
                  </a:schemeClr>
                </a:solidFill>
                <a:latin typeface="Garamond" panose="02020404030301010803" pitchFamily="18" charset="0"/>
              </a:rPr>
              <a:t>Training: 	     60%</a:t>
            </a:r>
          </a:p>
          <a:p>
            <a:pPr lvl="1"/>
            <a:r>
              <a:rPr lang="en-US" dirty="0">
                <a:solidFill>
                  <a:schemeClr val="tx2">
                    <a:lumMod val="75000"/>
                  </a:schemeClr>
                </a:solidFill>
                <a:latin typeface="Garamond" panose="02020404030301010803" pitchFamily="18" charset="0"/>
              </a:rPr>
              <a:t>Validation:     20%</a:t>
            </a:r>
          </a:p>
          <a:p>
            <a:pPr lvl="1"/>
            <a:r>
              <a:rPr lang="en-US" dirty="0">
                <a:solidFill>
                  <a:schemeClr val="tx2">
                    <a:lumMod val="75000"/>
                  </a:schemeClr>
                </a:solidFill>
                <a:latin typeface="Garamond" panose="02020404030301010803" pitchFamily="18" charset="0"/>
              </a:rPr>
              <a:t>Testing: 	    20% </a:t>
            </a:r>
          </a:p>
          <a:p>
            <a:endParaRPr lang="fa-IR" dirty="0">
              <a:solidFill>
                <a:schemeClr val="tx2">
                  <a:lumMod val="75000"/>
                </a:schemeClr>
              </a:solidFill>
              <a:latin typeface="Garamond" panose="02020404030301010803" pitchFamily="18" charset="0"/>
            </a:endParaRPr>
          </a:p>
          <a:p>
            <a:pPr lvl="1"/>
            <a:endParaRPr lang="en-US" dirty="0">
              <a:solidFill>
                <a:schemeClr val="tx2">
                  <a:lumMod val="75000"/>
                </a:schemeClr>
              </a:solidFill>
              <a:latin typeface="Garamond" panose="02020404030301010803" pitchFamily="18" charset="0"/>
            </a:endParaRPr>
          </a:p>
        </p:txBody>
      </p:sp>
    </p:spTree>
    <p:extLst>
      <p:ext uri="{BB962C8B-B14F-4D97-AF65-F5344CB8AC3E}">
        <p14:creationId xmlns:p14="http://schemas.microsoft.com/office/powerpoint/2010/main" val="347192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Method and Model</a:t>
            </a:r>
          </a:p>
        </p:txBody>
      </p:sp>
      <p:pic>
        <p:nvPicPr>
          <p:cNvPr id="8" name="Graphic 7" descr="Playbook outline">
            <a:extLst>
              <a:ext uri="{FF2B5EF4-FFF2-40B4-BE49-F238E27FC236}">
                <a16:creationId xmlns:a16="http://schemas.microsoft.com/office/drawing/2014/main" id="{7D62EC70-2125-CE45-8F4E-F89A5634A1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7402" y="1084402"/>
            <a:ext cx="4689196" cy="4689196"/>
          </a:xfrm>
          <a:prstGeom prst="rect">
            <a:avLst/>
          </a:prstGeom>
        </p:spPr>
      </p:pic>
    </p:spTree>
    <p:extLst>
      <p:ext uri="{BB962C8B-B14F-4D97-AF65-F5344CB8AC3E}">
        <p14:creationId xmlns:p14="http://schemas.microsoft.com/office/powerpoint/2010/main" val="2153653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Method and Model</a:t>
            </a:r>
          </a:p>
        </p:txBody>
      </p:sp>
      <p:sp>
        <p:nvSpPr>
          <p:cNvPr id="3" name="Text Placeholder 2"/>
          <p:cNvSpPr>
            <a:spLocks noGrp="1"/>
          </p:cNvSpPr>
          <p:nvPr>
            <p:ph type="body" sz="quarter" idx="11"/>
          </p:nvPr>
        </p:nvSpPr>
        <p:spPr>
          <a:xfrm>
            <a:off x="473895" y="1510791"/>
            <a:ext cx="8196210" cy="4531553"/>
          </a:xfrm>
        </p:spPr>
        <p:txBody>
          <a:bodyPr/>
          <a:lstStyle/>
          <a:p>
            <a:pPr>
              <a:buFont typeface="Wingdings" pitchFamily="2" charset="2"/>
              <a:buChar char="Ø"/>
            </a:pPr>
            <a:r>
              <a:rPr lang="en-US" dirty="0">
                <a:solidFill>
                  <a:schemeClr val="tx2">
                    <a:lumMod val="75000"/>
                  </a:schemeClr>
                </a:solidFill>
                <a:latin typeface="Garamond" panose="02020404030301010803" pitchFamily="18" charset="0"/>
              </a:rPr>
              <a:t>In recent years, with the development of fast and accessible GPUs, Convolutional Neural Networks (CNNs) have dominated</a:t>
            </a:r>
            <a:r>
              <a:rPr lang="fa-IR" dirty="0">
                <a:solidFill>
                  <a:schemeClr val="tx2">
                    <a:lumMod val="75000"/>
                  </a:schemeClr>
                </a:solidFill>
                <a:latin typeface="Garamond" panose="02020404030301010803" pitchFamily="18" charset="0"/>
              </a:rPr>
              <a:t> </a:t>
            </a:r>
            <a:r>
              <a:rPr lang="en-US" dirty="0">
                <a:solidFill>
                  <a:schemeClr val="tx2">
                    <a:lumMod val="75000"/>
                  </a:schemeClr>
                </a:solidFill>
                <a:latin typeface="Garamond" panose="02020404030301010803" pitchFamily="18" charset="0"/>
              </a:rPr>
              <a:t>computer vision research due to their impressive performance, and mitosis detection is not an exception. </a:t>
            </a:r>
          </a:p>
          <a:p>
            <a:pPr marL="0" indent="0">
              <a:buNone/>
            </a:pPr>
            <a:endParaRPr lang="en-US" dirty="0">
              <a:solidFill>
                <a:schemeClr val="tx2">
                  <a:lumMod val="75000"/>
                </a:schemeClr>
              </a:solidFill>
              <a:latin typeface="Garamond" panose="02020404030301010803" pitchFamily="18" charset="0"/>
            </a:endParaRPr>
          </a:p>
          <a:p>
            <a:pPr>
              <a:buFont typeface="Wingdings" pitchFamily="2" charset="2"/>
              <a:buChar char="Ø"/>
            </a:pPr>
            <a:r>
              <a:rPr lang="en-US" dirty="0">
                <a:solidFill>
                  <a:schemeClr val="tx2">
                    <a:lumMod val="75000"/>
                  </a:schemeClr>
                </a:solidFill>
                <a:latin typeface="Garamond" panose="02020404030301010803" pitchFamily="18" charset="0"/>
              </a:rPr>
              <a:t>We ran two separate experiments on two well-designed CNNs and compared their results: </a:t>
            </a:r>
            <a:endParaRPr lang="fa-IR" dirty="0">
              <a:solidFill>
                <a:schemeClr val="tx2">
                  <a:lumMod val="75000"/>
                </a:schemeClr>
              </a:solidFill>
              <a:latin typeface="Garamond" panose="02020404030301010803" pitchFamily="18" charset="0"/>
            </a:endParaRPr>
          </a:p>
          <a:p>
            <a:pPr marL="914400" lvl="1" indent="-457200">
              <a:buFont typeface="+mj-lt"/>
              <a:buAutoNum type="arabicPeriod"/>
            </a:pPr>
            <a:r>
              <a:rPr lang="en-US" dirty="0">
                <a:solidFill>
                  <a:schemeClr val="tx2">
                    <a:lumMod val="75000"/>
                  </a:schemeClr>
                </a:solidFill>
                <a:latin typeface="Garamond" panose="02020404030301010803" pitchFamily="18" charset="0"/>
              </a:rPr>
              <a:t>Efficient Spatial</a:t>
            </a:r>
            <a:r>
              <a:rPr lang="fa-IR" dirty="0">
                <a:solidFill>
                  <a:schemeClr val="tx2">
                    <a:lumMod val="75000"/>
                  </a:schemeClr>
                </a:solidFill>
                <a:latin typeface="Garamond" panose="02020404030301010803" pitchFamily="18" charset="0"/>
              </a:rPr>
              <a:t> </a:t>
            </a:r>
            <a:r>
              <a:rPr lang="en-US" dirty="0">
                <a:solidFill>
                  <a:schemeClr val="tx2">
                    <a:lumMod val="75000"/>
                  </a:schemeClr>
                </a:solidFill>
                <a:latin typeface="Garamond" panose="02020404030301010803" pitchFamily="18" charset="0"/>
              </a:rPr>
              <a:t>Pyramid of Dilated Convolutions (ESPNet) </a:t>
            </a:r>
            <a:r>
              <a:rPr lang="en-US" sz="1800" dirty="0">
                <a:solidFill>
                  <a:schemeClr val="tx2">
                    <a:lumMod val="75000"/>
                  </a:schemeClr>
                </a:solidFill>
                <a:latin typeface="Garamond" panose="02020404030301010803" pitchFamily="18" charset="0"/>
              </a:rPr>
              <a:t>[13]</a:t>
            </a:r>
          </a:p>
          <a:p>
            <a:pPr marL="1314450" lvl="2" indent="-457200">
              <a:buFont typeface="Arial" panose="020B0604020202020204" pitchFamily="34" charset="0"/>
              <a:buChar char="•"/>
            </a:pPr>
            <a:r>
              <a:rPr lang="en-US" dirty="0">
                <a:solidFill>
                  <a:schemeClr val="tx2">
                    <a:lumMod val="75000"/>
                  </a:schemeClr>
                </a:solidFill>
                <a:latin typeface="Garamond" panose="02020404030301010803" pitchFamily="18" charset="0"/>
              </a:rPr>
              <a:t>A light model developed and published by a member of our group.</a:t>
            </a:r>
          </a:p>
          <a:p>
            <a:pPr marL="857250" lvl="2" indent="0">
              <a:buNone/>
            </a:pPr>
            <a:endParaRPr lang="fa-IR" dirty="0">
              <a:solidFill>
                <a:schemeClr val="tx2">
                  <a:lumMod val="75000"/>
                </a:schemeClr>
              </a:solidFill>
              <a:latin typeface="Garamond" panose="02020404030301010803" pitchFamily="18" charset="0"/>
            </a:endParaRPr>
          </a:p>
          <a:p>
            <a:pPr marL="914400" lvl="1" indent="-457200">
              <a:buFont typeface="+mj-lt"/>
              <a:buAutoNum type="arabicPeriod"/>
            </a:pPr>
            <a:r>
              <a:rPr lang="en-US" dirty="0">
                <a:solidFill>
                  <a:schemeClr val="tx2">
                    <a:lumMod val="75000"/>
                  </a:schemeClr>
                </a:solidFill>
                <a:latin typeface="Garamond" panose="02020404030301010803" pitchFamily="18" charset="0"/>
              </a:rPr>
              <a:t>Densely Connected Convolutional</a:t>
            </a:r>
            <a:r>
              <a:rPr lang="fa-IR" dirty="0">
                <a:solidFill>
                  <a:schemeClr val="tx2">
                    <a:lumMod val="75000"/>
                  </a:schemeClr>
                </a:solidFill>
                <a:latin typeface="Garamond" panose="02020404030301010803" pitchFamily="18" charset="0"/>
              </a:rPr>
              <a:t> </a:t>
            </a:r>
            <a:r>
              <a:rPr lang="en-US" dirty="0">
                <a:solidFill>
                  <a:schemeClr val="tx2">
                    <a:lumMod val="75000"/>
                  </a:schemeClr>
                </a:solidFill>
                <a:latin typeface="Garamond" panose="02020404030301010803" pitchFamily="18" charset="0"/>
              </a:rPr>
              <a:t>Networks (DenseNet161)</a:t>
            </a:r>
            <a:r>
              <a:rPr lang="en-US" sz="1800" dirty="0">
                <a:solidFill>
                  <a:schemeClr val="tx2">
                    <a:lumMod val="75000"/>
                  </a:schemeClr>
                </a:solidFill>
                <a:latin typeface="Garamond" panose="02020404030301010803" pitchFamily="18" charset="0"/>
              </a:rPr>
              <a:t> [14]</a:t>
            </a:r>
          </a:p>
          <a:p>
            <a:pPr marL="1314450" lvl="2" indent="-457200">
              <a:buFont typeface="Arial" panose="020B0604020202020204" pitchFamily="34" charset="0"/>
              <a:buChar char="•"/>
            </a:pPr>
            <a:r>
              <a:rPr lang="en-US" dirty="0">
                <a:solidFill>
                  <a:schemeClr val="tx2">
                    <a:lumMod val="75000"/>
                  </a:schemeClr>
                </a:solidFill>
                <a:latin typeface="Garamond" panose="02020404030301010803" pitchFamily="18" charset="0"/>
              </a:rPr>
              <a:t>One of the well-known model in Deep Learning literature. </a:t>
            </a:r>
            <a:endParaRPr lang="fa-IR" dirty="0">
              <a:solidFill>
                <a:schemeClr val="tx2">
                  <a:lumMod val="75000"/>
                </a:schemeClr>
              </a:solidFill>
              <a:latin typeface="Garamond" panose="02020404030301010803" pitchFamily="18" charset="0"/>
            </a:endParaRPr>
          </a:p>
          <a:p>
            <a:pPr marL="457200" lvl="1" indent="0">
              <a:buNone/>
            </a:pPr>
            <a:endParaRPr lang="en-US" baseline="30000" dirty="0">
              <a:solidFill>
                <a:schemeClr val="accent3">
                  <a:lumMod val="50000"/>
                </a:schemeClr>
              </a:solidFill>
              <a:latin typeface="Garamond" panose="02020404030301010803" pitchFamily="18" charset="0"/>
            </a:endParaRPr>
          </a:p>
        </p:txBody>
      </p:sp>
    </p:spTree>
    <p:extLst>
      <p:ext uri="{BB962C8B-B14F-4D97-AF65-F5344CB8AC3E}">
        <p14:creationId xmlns:p14="http://schemas.microsoft.com/office/powerpoint/2010/main" val="2569646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Results</a:t>
            </a:r>
          </a:p>
        </p:txBody>
      </p:sp>
      <p:pic>
        <p:nvPicPr>
          <p:cNvPr id="4" name="Graphic 3" descr="Presentation with pie chart with solid fill">
            <a:extLst>
              <a:ext uri="{FF2B5EF4-FFF2-40B4-BE49-F238E27FC236}">
                <a16:creationId xmlns:a16="http://schemas.microsoft.com/office/drawing/2014/main" id="{118CF3E1-30F9-FE4B-A24A-4AA027AB5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823" y="948017"/>
            <a:ext cx="4961966" cy="4961966"/>
          </a:xfrm>
          <a:prstGeom prst="rect">
            <a:avLst/>
          </a:prstGeom>
        </p:spPr>
      </p:pic>
    </p:spTree>
    <p:extLst>
      <p:ext uri="{BB962C8B-B14F-4D97-AF65-F5344CB8AC3E}">
        <p14:creationId xmlns:p14="http://schemas.microsoft.com/office/powerpoint/2010/main" val="1541006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C30A2D-1FCB-F642-929B-5DBDE8128A82}"/>
              </a:ext>
            </a:extLst>
          </p:cNvPr>
          <p:cNvSpPr/>
          <p:nvPr/>
        </p:nvSpPr>
        <p:spPr>
          <a:xfrm>
            <a:off x="671757" y="1522964"/>
            <a:ext cx="7878477" cy="4182171"/>
          </a:xfrm>
          <a:prstGeom prst="rect">
            <a:avLst/>
          </a:prstGeom>
        </p:spPr>
        <p:txBody>
          <a:bodyPr wrap="square">
            <a:spAutoFit/>
          </a:bodyPr>
          <a:lstStyle/>
          <a:p>
            <a:pPr>
              <a:lnSpc>
                <a:spcPct val="150000"/>
              </a:lnSpc>
              <a:buFont typeface="Wingdings" pitchFamily="2" charset="2"/>
              <a:buChar char="Ø"/>
            </a:pPr>
            <a:r>
              <a:rPr lang="en-US" sz="3000" b="1" dirty="0">
                <a:latin typeface="Garamond" panose="02020404030301010803" pitchFamily="18" charset="0"/>
              </a:rPr>
              <a:t> Motivation and Goals</a:t>
            </a:r>
          </a:p>
          <a:p>
            <a:pPr>
              <a:lnSpc>
                <a:spcPct val="150000"/>
              </a:lnSpc>
              <a:spcBef>
                <a:spcPct val="20000"/>
              </a:spcBef>
              <a:buFont typeface="Wingdings" pitchFamily="2" charset="2"/>
              <a:buChar char="Ø"/>
            </a:pPr>
            <a:r>
              <a:rPr lang="en-US" sz="3000" b="1" dirty="0">
                <a:latin typeface="Garamond" panose="02020404030301010803" pitchFamily="18" charset="0"/>
              </a:rPr>
              <a:t> Dataset</a:t>
            </a:r>
          </a:p>
          <a:p>
            <a:pPr>
              <a:lnSpc>
                <a:spcPct val="150000"/>
              </a:lnSpc>
              <a:spcBef>
                <a:spcPct val="20000"/>
              </a:spcBef>
              <a:buFont typeface="Wingdings" pitchFamily="2" charset="2"/>
              <a:buChar char="Ø"/>
            </a:pPr>
            <a:r>
              <a:rPr lang="en-US" sz="3000" b="1" dirty="0">
                <a:latin typeface="Garamond" panose="02020404030301010803" pitchFamily="18" charset="0"/>
              </a:rPr>
              <a:t> Preliminary Work</a:t>
            </a:r>
          </a:p>
          <a:p>
            <a:pPr marL="914400" lvl="1" indent="-514350">
              <a:lnSpc>
                <a:spcPct val="150000"/>
              </a:lnSpc>
              <a:buAutoNum type="arabicPeriod"/>
            </a:pPr>
            <a:r>
              <a:rPr lang="en-US" sz="2400" b="1" dirty="0">
                <a:latin typeface="Garamond" panose="02020404030301010803" pitchFamily="18" charset="0"/>
              </a:rPr>
              <a:t>Mitosis Classification</a:t>
            </a:r>
          </a:p>
          <a:p>
            <a:pPr marL="914400" lvl="1" indent="-514350">
              <a:lnSpc>
                <a:spcPct val="150000"/>
              </a:lnSpc>
              <a:buAutoNum type="arabicPeriod"/>
            </a:pPr>
            <a:r>
              <a:rPr lang="en-US" sz="2400" b="1" dirty="0">
                <a:latin typeface="Garamond" panose="02020404030301010803" pitchFamily="18" charset="0"/>
              </a:rPr>
              <a:t>Segmentation using Coarse and Sparse Annotation</a:t>
            </a:r>
          </a:p>
          <a:p>
            <a:pPr>
              <a:lnSpc>
                <a:spcPct val="150000"/>
              </a:lnSpc>
              <a:spcBef>
                <a:spcPct val="20000"/>
              </a:spcBef>
              <a:buFont typeface="Wingdings" pitchFamily="2" charset="2"/>
              <a:buChar char="Ø"/>
            </a:pPr>
            <a:r>
              <a:rPr lang="en-US" sz="3000" b="1" dirty="0">
                <a:latin typeface="Garamond" panose="02020404030301010803" pitchFamily="18" charset="0"/>
              </a:rPr>
              <a:t> Future work</a:t>
            </a:r>
          </a:p>
        </p:txBody>
      </p:sp>
      <p:sp>
        <p:nvSpPr>
          <p:cNvPr id="6" name="Text Placeholder 1">
            <a:extLst>
              <a:ext uri="{FF2B5EF4-FFF2-40B4-BE49-F238E27FC236}">
                <a16:creationId xmlns:a16="http://schemas.microsoft.com/office/drawing/2014/main" id="{5DF5E3D1-BC70-8947-AC2B-7D13593A1241}"/>
              </a:ext>
            </a:extLst>
          </p:cNvPr>
          <p:cNvSpPr>
            <a:spLocks noGrp="1"/>
          </p:cNvSpPr>
          <p:nvPr>
            <p:ph type="body" sz="quarter" idx="10"/>
          </p:nvPr>
        </p:nvSpPr>
        <p:spPr>
          <a:xfrm>
            <a:off x="671757" y="371510"/>
            <a:ext cx="8184662" cy="991998"/>
          </a:xfrm>
        </p:spPr>
        <p:txBody>
          <a:bodyPr>
            <a:normAutofit/>
          </a:bodyPr>
          <a:lstStyle/>
          <a:p>
            <a:r>
              <a:rPr lang="en-US" sz="4000" b="1" dirty="0">
                <a:latin typeface="Garamond" panose="02020404030301010803" pitchFamily="18" charset="0"/>
              </a:rPr>
              <a:t>Outline</a:t>
            </a:r>
          </a:p>
        </p:txBody>
      </p:sp>
      <p:pic>
        <p:nvPicPr>
          <p:cNvPr id="7" name="Picture 6">
            <a:extLst>
              <a:ext uri="{FF2B5EF4-FFF2-40B4-BE49-F238E27FC236}">
                <a16:creationId xmlns:a16="http://schemas.microsoft.com/office/drawing/2014/main" id="{4C6D9C56-7B25-3248-8912-AE23575A4066}"/>
              </a:ext>
            </a:extLst>
          </p:cNvPr>
          <p:cNvPicPr>
            <a:picLocks noChangeAspect="1"/>
          </p:cNvPicPr>
          <p:nvPr/>
        </p:nvPicPr>
        <p:blipFill>
          <a:blip r:embed="rId2">
            <a:duotone>
              <a:schemeClr val="accent1">
                <a:shade val="45000"/>
                <a:satMod val="135000"/>
              </a:schemeClr>
              <a:prstClr val="white"/>
            </a:duotone>
          </a:blip>
          <a:stretch>
            <a:fillRect/>
          </a:stretch>
        </p:blipFill>
        <p:spPr>
          <a:xfrm>
            <a:off x="7262853" y="328083"/>
            <a:ext cx="1035425" cy="1035425"/>
          </a:xfrm>
          <a:prstGeom prst="rect">
            <a:avLst/>
          </a:prstGeom>
        </p:spPr>
      </p:pic>
    </p:spTree>
    <p:extLst>
      <p:ext uri="{BB962C8B-B14F-4D97-AF65-F5344CB8AC3E}">
        <p14:creationId xmlns:p14="http://schemas.microsoft.com/office/powerpoint/2010/main" val="130675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Method and Model</a:t>
            </a:r>
          </a:p>
        </p:txBody>
      </p:sp>
      <mc:AlternateContent xmlns:mc="http://schemas.openxmlformats.org/markup-compatibility/2006" xmlns:a14="http://schemas.microsoft.com/office/drawing/2010/main">
        <mc:Choice Requires="a14">
          <p:sp>
            <p:nvSpPr>
              <p:cNvPr id="3" name="Text Placeholder 2"/>
              <p:cNvSpPr>
                <a:spLocks noGrp="1"/>
              </p:cNvSpPr>
              <p:nvPr>
                <p:ph type="body" sz="quarter" idx="11"/>
              </p:nvPr>
            </p:nvSpPr>
            <p:spPr>
              <a:xfrm>
                <a:off x="659305" y="1736725"/>
                <a:ext cx="8196210" cy="4997562"/>
              </a:xfrm>
            </p:spPr>
            <p:txBody>
              <a:bodyPr/>
              <a:lstStyle/>
              <a:p>
                <a:r>
                  <a:rPr lang="en-US" sz="2200" dirty="0">
                    <a:solidFill>
                      <a:schemeClr val="tx2">
                        <a:lumMod val="75000"/>
                      </a:schemeClr>
                    </a:solidFill>
                    <a:latin typeface="Garamond" panose="02020404030301010803" pitchFamily="18" charset="0"/>
                  </a:rPr>
                  <a:t>Hyperparameters</a:t>
                </a:r>
              </a:p>
              <a:p>
                <a:pPr lvl="1"/>
                <a:r>
                  <a:rPr lang="en-US" sz="1700" dirty="0">
                    <a:solidFill>
                      <a:schemeClr val="tx2">
                        <a:lumMod val="75000"/>
                      </a:schemeClr>
                    </a:solidFill>
                    <a:latin typeface="Garamond" panose="02020404030301010803" pitchFamily="18" charset="0"/>
                  </a:rPr>
                  <a:t>Adam optimizers.</a:t>
                </a:r>
              </a:p>
              <a:p>
                <a:pPr lvl="1"/>
                <a:r>
                  <a:rPr lang="en-US" sz="1700" dirty="0">
                    <a:solidFill>
                      <a:schemeClr val="tx2">
                        <a:lumMod val="75000"/>
                      </a:schemeClr>
                    </a:solidFill>
                    <a:latin typeface="Garamond" panose="02020404030301010803" pitchFamily="18" charset="0"/>
                  </a:rPr>
                  <a:t>learning rate decay schedule with step size = 5 and 𝛄 = 0.1.</a:t>
                </a:r>
              </a:p>
              <a:p>
                <a:pPr lvl="1"/>
                <a:r>
                  <a:rPr lang="en-US" sz="1700" dirty="0">
                    <a:solidFill>
                      <a:schemeClr val="tx2">
                        <a:lumMod val="75000"/>
                      </a:schemeClr>
                    </a:solidFill>
                    <a:latin typeface="Garamond" panose="02020404030301010803" pitchFamily="18" charset="0"/>
                  </a:rPr>
                  <a:t>20 epochs.</a:t>
                </a:r>
              </a:p>
              <a:p>
                <a:pPr lvl="1"/>
                <a:r>
                  <a:rPr lang="en-US" sz="1700" dirty="0">
                    <a:solidFill>
                      <a:schemeClr val="tx2">
                        <a:lumMod val="75000"/>
                      </a:schemeClr>
                    </a:solidFill>
                    <a:latin typeface="Garamond" panose="02020404030301010803" pitchFamily="18" charset="0"/>
                  </a:rPr>
                  <a:t>cross-entropy loss function.</a:t>
                </a:r>
              </a:p>
              <a:p>
                <a:pPr marL="457200" lvl="1" indent="0">
                  <a:buNone/>
                </a:pPr>
                <a:endParaRPr lang="en-US" dirty="0">
                  <a:solidFill>
                    <a:schemeClr val="tx2">
                      <a:lumMod val="75000"/>
                    </a:schemeClr>
                  </a:solidFill>
                  <a:latin typeface="Garamond" panose="02020404030301010803" pitchFamily="18" charset="0"/>
                </a:endParaRPr>
              </a:p>
              <a:p>
                <a:r>
                  <a:rPr lang="en-US" sz="2200" dirty="0">
                    <a:solidFill>
                      <a:schemeClr val="tx2">
                        <a:lumMod val="75000"/>
                      </a:schemeClr>
                    </a:solidFill>
                    <a:latin typeface="Garamond" panose="02020404030301010803" pitchFamily="18" charset="0"/>
                  </a:rPr>
                  <a:t>Evaluation Metrics</a:t>
                </a:r>
              </a:p>
              <a:p>
                <a:pPr lvl="1"/>
                <a:r>
                  <a:rPr lang="en-US" sz="1700" dirty="0">
                    <a:solidFill>
                      <a:schemeClr val="tx2">
                        <a:lumMod val="75000"/>
                      </a:schemeClr>
                    </a:solidFill>
                    <a:latin typeface="Garamond" panose="02020404030301010803" pitchFamily="18" charset="0"/>
                  </a:rPr>
                  <a:t>Accuracy = (TP+TN)/(TP+FP+FN+TN) </a:t>
                </a:r>
              </a:p>
              <a:p>
                <a:pPr lvl="1"/>
                <a:r>
                  <a:rPr lang="en-US" sz="1700" dirty="0">
                    <a:solidFill>
                      <a:schemeClr val="tx2">
                        <a:lumMod val="75000"/>
                      </a:schemeClr>
                    </a:solidFill>
                    <a:latin typeface="Garamond" panose="02020404030301010803" pitchFamily="18" charset="0"/>
                  </a:rPr>
                  <a:t>Precision = TP / (TP + FP)</a:t>
                </a:r>
              </a:p>
              <a:p>
                <a:pPr lvl="1"/>
                <a:r>
                  <a:rPr lang="en-US" sz="1700" dirty="0">
                    <a:solidFill>
                      <a:schemeClr val="tx2">
                        <a:lumMod val="75000"/>
                      </a:schemeClr>
                    </a:solidFill>
                    <a:latin typeface="Garamond" panose="02020404030301010803" pitchFamily="18" charset="0"/>
                  </a:rPr>
                  <a:t>Recall = TP / (TP + FN)</a:t>
                </a:r>
              </a:p>
              <a:p>
                <a:pPr lvl="1"/>
                <a:r>
                  <a:rPr lang="en-US" sz="1700" dirty="0">
                    <a:solidFill>
                      <a:schemeClr val="tx2">
                        <a:lumMod val="75000"/>
                      </a:schemeClr>
                    </a:solidFill>
                    <a:latin typeface="Garamond" panose="02020404030301010803" pitchFamily="18" charset="0"/>
                  </a:rPr>
                  <a:t>F1 score = </a:t>
                </a:r>
                <a14:m>
                  <m:oMath xmlns:m="http://schemas.openxmlformats.org/officeDocument/2006/math">
                    <m:r>
                      <a:rPr lang="en-US" sz="1700" b="0" i="0" dirty="0" smtClean="0">
                        <a:solidFill>
                          <a:schemeClr val="tx2">
                            <a:lumMod val="75000"/>
                          </a:schemeClr>
                        </a:solidFill>
                        <a:latin typeface="Cambria Math" panose="02040503050406030204" pitchFamily="18" charset="0"/>
                      </a:rPr>
                      <m:t>2</m:t>
                    </m:r>
                    <m:r>
                      <a:rPr lang="en-US" sz="1700" b="0" i="1" dirty="0" smtClean="0">
                        <a:solidFill>
                          <a:schemeClr val="tx2">
                            <a:lumMod val="75000"/>
                          </a:schemeClr>
                        </a:solidFill>
                        <a:latin typeface="Cambria Math" panose="02040503050406030204" pitchFamily="18" charset="0"/>
                        <a:ea typeface="Cambria Math" panose="02040503050406030204" pitchFamily="18" charset="0"/>
                      </a:rPr>
                      <m:t>×</m:t>
                    </m:r>
                    <m:f>
                      <m:fPr>
                        <m:ctrlPr>
                          <a:rPr lang="en-US" sz="1700" i="1" dirty="0" smtClean="0">
                            <a:solidFill>
                              <a:schemeClr val="tx2">
                                <a:lumMod val="75000"/>
                              </a:schemeClr>
                            </a:solidFill>
                            <a:latin typeface="Cambria Math" panose="02040503050406030204" pitchFamily="18" charset="0"/>
                          </a:rPr>
                        </m:ctrlPr>
                      </m:fPr>
                      <m:num>
                        <m:r>
                          <m:rPr>
                            <m:nor/>
                          </m:rPr>
                          <a:rPr lang="en-US" sz="1700" b="0" i="0" dirty="0" smtClean="0">
                            <a:solidFill>
                              <a:schemeClr val="tx2">
                                <a:lumMod val="75000"/>
                              </a:schemeClr>
                            </a:solidFill>
                            <a:latin typeface="Cambria Math" panose="02040503050406030204" pitchFamily="18" charset="0"/>
                            <a:ea typeface="Cambria Math" panose="02040503050406030204" pitchFamily="18" charset="0"/>
                          </a:rPr>
                          <m:t>(</m:t>
                        </m:r>
                        <m:r>
                          <m:rPr>
                            <m:nor/>
                          </m:rPr>
                          <a:rPr lang="en-US" sz="1700" dirty="0" err="1">
                            <a:solidFill>
                              <a:schemeClr val="tx2">
                                <a:lumMod val="75000"/>
                              </a:schemeClr>
                            </a:solidFill>
                            <a:latin typeface="Garamond" panose="02020404030301010803" pitchFamily="18" charset="0"/>
                          </a:rPr>
                          <m:t>Precision</m:t>
                        </m:r>
                        <m:r>
                          <a:rPr lang="en-US" sz="1700" b="0" i="1" dirty="0" smtClean="0">
                            <a:solidFill>
                              <a:schemeClr val="tx2">
                                <a:lumMod val="75000"/>
                              </a:schemeClr>
                            </a:solidFill>
                            <a:latin typeface="Cambria Math" panose="02040503050406030204" pitchFamily="18" charset="0"/>
                          </a:rPr>
                          <m:t> </m:t>
                        </m:r>
                        <m:r>
                          <a:rPr lang="en-US" sz="1700" i="1" dirty="0" smtClean="0">
                            <a:solidFill>
                              <a:schemeClr val="tx2">
                                <a:lumMod val="75000"/>
                              </a:schemeClr>
                            </a:solidFill>
                            <a:latin typeface="Cambria Math" panose="02040503050406030204" pitchFamily="18" charset="0"/>
                            <a:ea typeface="Cambria Math" panose="02040503050406030204" pitchFamily="18" charset="0"/>
                          </a:rPr>
                          <m:t>×</m:t>
                        </m:r>
                        <m:r>
                          <m:rPr>
                            <m:nor/>
                          </m:rPr>
                          <a:rPr lang="en-US" sz="1700" b="0" i="0" dirty="0" smtClean="0">
                            <a:solidFill>
                              <a:schemeClr val="tx2">
                                <a:lumMod val="75000"/>
                              </a:schemeClr>
                            </a:solidFill>
                            <a:latin typeface="Cambria Math" panose="02040503050406030204" pitchFamily="18" charset="0"/>
                            <a:ea typeface="Cambria Math" panose="02040503050406030204" pitchFamily="18" charset="0"/>
                          </a:rPr>
                          <m:t> </m:t>
                        </m:r>
                        <m:r>
                          <m:rPr>
                            <m:nor/>
                          </m:rPr>
                          <a:rPr lang="en-US" sz="1700" dirty="0" err="1">
                            <a:solidFill>
                              <a:schemeClr val="tx2">
                                <a:lumMod val="75000"/>
                              </a:schemeClr>
                            </a:solidFill>
                            <a:latin typeface="Garamond" panose="02020404030301010803" pitchFamily="18" charset="0"/>
                          </a:rPr>
                          <m:t>Recall</m:t>
                        </m:r>
                        <m:r>
                          <m:rPr>
                            <m:nor/>
                          </m:rPr>
                          <a:rPr lang="en-US" sz="1700" b="0" i="0" dirty="0" smtClean="0">
                            <a:solidFill>
                              <a:schemeClr val="tx2">
                                <a:lumMod val="75000"/>
                              </a:schemeClr>
                            </a:solidFill>
                            <a:latin typeface="Garamond" panose="02020404030301010803" pitchFamily="18" charset="0"/>
                          </a:rPr>
                          <m:t>)</m:t>
                        </m:r>
                      </m:num>
                      <m:den>
                        <m:r>
                          <m:rPr>
                            <m:nor/>
                          </m:rPr>
                          <a:rPr lang="en-US" sz="1700" dirty="0">
                            <a:solidFill>
                              <a:schemeClr val="tx2">
                                <a:lumMod val="75000"/>
                              </a:schemeClr>
                            </a:solidFill>
                            <a:latin typeface="Garamond" panose="02020404030301010803" pitchFamily="18" charset="0"/>
                          </a:rPr>
                          <m:t>Precision</m:t>
                        </m:r>
                        <m:r>
                          <m:rPr>
                            <m:nor/>
                          </m:rPr>
                          <a:rPr lang="en-US" sz="1700" dirty="0">
                            <a:solidFill>
                              <a:schemeClr val="tx2">
                                <a:lumMod val="75000"/>
                              </a:schemeClr>
                            </a:solidFill>
                            <a:latin typeface="Garamond" panose="02020404030301010803" pitchFamily="18" charset="0"/>
                          </a:rPr>
                          <m:t> + </m:t>
                        </m:r>
                        <m:r>
                          <m:rPr>
                            <m:nor/>
                          </m:rPr>
                          <a:rPr lang="en-US" sz="1700" dirty="0">
                            <a:solidFill>
                              <a:schemeClr val="tx2">
                                <a:lumMod val="75000"/>
                              </a:schemeClr>
                            </a:solidFill>
                            <a:latin typeface="Garamond" panose="02020404030301010803" pitchFamily="18" charset="0"/>
                          </a:rPr>
                          <m:t>Recall</m:t>
                        </m:r>
                      </m:den>
                    </m:f>
                  </m:oMath>
                </a14:m>
                <a:endParaRPr lang="en-US" sz="1700" dirty="0">
                  <a:solidFill>
                    <a:schemeClr val="tx2">
                      <a:lumMod val="75000"/>
                    </a:schemeClr>
                  </a:solidFill>
                  <a:latin typeface="Garamond" panose="02020404030301010803" pitchFamily="18" charset="0"/>
                </a:endParaRPr>
              </a:p>
              <a:p>
                <a:pPr lvl="1"/>
                <a:r>
                  <a:rPr lang="en-US" sz="1700" dirty="0">
                    <a:solidFill>
                      <a:schemeClr val="tx2">
                        <a:lumMod val="75000"/>
                      </a:schemeClr>
                    </a:solidFill>
                    <a:latin typeface="Garamond" panose="02020404030301010803" pitchFamily="18" charset="0"/>
                  </a:rPr>
                  <a:t>Sensitivity = TP / (TP + FN)</a:t>
                </a:r>
              </a:p>
              <a:p>
                <a:pPr lvl="1"/>
                <a:r>
                  <a:rPr lang="en-US" sz="1700" dirty="0">
                    <a:solidFill>
                      <a:schemeClr val="tx2">
                        <a:lumMod val="75000"/>
                      </a:schemeClr>
                    </a:solidFill>
                    <a:latin typeface="Garamond" panose="02020404030301010803" pitchFamily="18" charset="0"/>
                  </a:rPr>
                  <a:t>Specificity = TN / (TN + FP)</a:t>
                </a:r>
              </a:p>
            </p:txBody>
          </p:sp>
        </mc:Choice>
        <mc:Fallback xmlns="">
          <p:sp>
            <p:nvSpPr>
              <p:cNvPr id="3" name="Text Placeholder 2"/>
              <p:cNvSpPr>
                <a:spLocks noGrp="1" noRot="1" noChangeAspect="1" noMove="1" noResize="1" noEditPoints="1" noAdjustHandles="1" noChangeArrowheads="1" noChangeShapeType="1" noTextEdit="1"/>
              </p:cNvSpPr>
              <p:nvPr>
                <p:ph type="body" sz="quarter" idx="11"/>
              </p:nvPr>
            </p:nvSpPr>
            <p:spPr>
              <a:xfrm>
                <a:off x="659305" y="1736725"/>
                <a:ext cx="8196210" cy="4997562"/>
              </a:xfrm>
              <a:blipFill>
                <a:blip r:embed="rId3"/>
                <a:stretch>
                  <a:fillRect l="-774" t="-1015"/>
                </a:stretch>
              </a:blipFill>
            </p:spPr>
            <p:txBody>
              <a:bodyPr/>
              <a:lstStyle/>
              <a:p>
                <a:r>
                  <a:rPr lang="en-US">
                    <a:noFill/>
                  </a:rPr>
                  <a:t> </a:t>
                </a:r>
              </a:p>
            </p:txBody>
          </p:sp>
        </mc:Fallback>
      </mc:AlternateContent>
    </p:spTree>
    <p:extLst>
      <p:ext uri="{BB962C8B-B14F-4D97-AF65-F5344CB8AC3E}">
        <p14:creationId xmlns:p14="http://schemas.microsoft.com/office/powerpoint/2010/main" val="240370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Results</a:t>
            </a:r>
          </a:p>
        </p:txBody>
      </p:sp>
      <p:sp>
        <p:nvSpPr>
          <p:cNvPr id="3" name="Text Placeholder 2"/>
          <p:cNvSpPr>
            <a:spLocks noGrp="1"/>
          </p:cNvSpPr>
          <p:nvPr>
            <p:ph type="body" sz="quarter" idx="11"/>
          </p:nvPr>
        </p:nvSpPr>
        <p:spPr>
          <a:xfrm>
            <a:off x="660209" y="1755092"/>
            <a:ext cx="8196210" cy="4015497"/>
          </a:xfrm>
        </p:spPr>
        <p:txBody>
          <a:bodyPr/>
          <a:lstStyle/>
          <a:p>
            <a:pPr marL="0" indent="0">
              <a:buNone/>
            </a:pPr>
            <a:r>
              <a:rPr lang="en-US" dirty="0">
                <a:solidFill>
                  <a:schemeClr val="tx2">
                    <a:lumMod val="75000"/>
                  </a:schemeClr>
                </a:solidFill>
                <a:latin typeface="Garamond" panose="02020404030301010803" pitchFamily="18" charset="0"/>
              </a:rPr>
              <a:t>Evaluation results of </a:t>
            </a:r>
            <a:r>
              <a:rPr lang="en-US" dirty="0" err="1">
                <a:solidFill>
                  <a:schemeClr val="tx2">
                    <a:lumMod val="75000"/>
                  </a:schemeClr>
                </a:solidFill>
                <a:latin typeface="Garamond" panose="02020404030301010803" pitchFamily="18" charset="0"/>
              </a:rPr>
              <a:t>ESPNet</a:t>
            </a:r>
            <a:r>
              <a:rPr lang="en-US" dirty="0">
                <a:solidFill>
                  <a:schemeClr val="tx2">
                    <a:lumMod val="75000"/>
                  </a:schemeClr>
                </a:solidFill>
                <a:latin typeface="Garamond" panose="02020404030301010803" pitchFamily="18" charset="0"/>
              </a:rPr>
              <a:t> and DenseNet161 on </a:t>
            </a:r>
            <a:r>
              <a:rPr lang="en-US" b="1" dirty="0">
                <a:solidFill>
                  <a:schemeClr val="tx2">
                    <a:lumMod val="75000"/>
                  </a:schemeClr>
                </a:solidFill>
                <a:latin typeface="Garamond" panose="02020404030301010803" pitchFamily="18" charset="0"/>
              </a:rPr>
              <a:t>Melanoma</a:t>
            </a:r>
          </a:p>
        </p:txBody>
      </p:sp>
      <p:pic>
        <p:nvPicPr>
          <p:cNvPr id="5" name="Picture 4" descr="Table&#10;&#10;Description automatically generated">
            <a:extLst>
              <a:ext uri="{FF2B5EF4-FFF2-40B4-BE49-F238E27FC236}">
                <a16:creationId xmlns:a16="http://schemas.microsoft.com/office/drawing/2014/main" id="{0E1BCA0D-B50E-114C-AB32-BB619AE4BDB3}"/>
              </a:ext>
            </a:extLst>
          </p:cNvPr>
          <p:cNvPicPr>
            <a:picLocks noChangeAspect="1"/>
          </p:cNvPicPr>
          <p:nvPr/>
        </p:nvPicPr>
        <p:blipFill>
          <a:blip r:embed="rId3">
            <a:duotone>
              <a:schemeClr val="accent1">
                <a:shade val="45000"/>
                <a:satMod val="135000"/>
              </a:schemeClr>
              <a:prstClr val="white"/>
            </a:duotone>
          </a:blip>
          <a:stretch>
            <a:fillRect/>
          </a:stretch>
        </p:blipFill>
        <p:spPr>
          <a:xfrm>
            <a:off x="2056211" y="2447232"/>
            <a:ext cx="4734158" cy="3664471"/>
          </a:xfrm>
          <a:prstGeom prst="rect">
            <a:avLst/>
          </a:prstGeom>
        </p:spPr>
      </p:pic>
    </p:spTree>
    <p:extLst>
      <p:ext uri="{BB962C8B-B14F-4D97-AF65-F5344CB8AC3E}">
        <p14:creationId xmlns:p14="http://schemas.microsoft.com/office/powerpoint/2010/main" val="261749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Results</a:t>
            </a:r>
          </a:p>
        </p:txBody>
      </p:sp>
      <p:sp>
        <p:nvSpPr>
          <p:cNvPr id="3" name="Text Placeholder 2"/>
          <p:cNvSpPr>
            <a:spLocks noGrp="1"/>
          </p:cNvSpPr>
          <p:nvPr>
            <p:ph type="body" sz="quarter" idx="11"/>
          </p:nvPr>
        </p:nvSpPr>
        <p:spPr/>
        <p:txBody>
          <a:bodyPr/>
          <a:lstStyle/>
          <a:p>
            <a:r>
              <a:rPr lang="en-US" b="1" dirty="0">
                <a:solidFill>
                  <a:schemeClr val="tx2">
                    <a:lumMod val="75000"/>
                  </a:schemeClr>
                </a:solidFill>
                <a:latin typeface="Garamond" panose="02020404030301010803" pitchFamily="18" charset="0"/>
              </a:rPr>
              <a:t>Supplementary Dataset</a:t>
            </a:r>
            <a:endParaRPr lang="fa-IR" b="1" dirty="0">
              <a:solidFill>
                <a:schemeClr val="tx2">
                  <a:lumMod val="75000"/>
                </a:schemeClr>
              </a:solidFill>
              <a:latin typeface="Garamond" panose="02020404030301010803" pitchFamily="18" charset="0"/>
            </a:endParaRPr>
          </a:p>
          <a:p>
            <a:pPr lvl="1"/>
            <a:r>
              <a:rPr lang="en-US" dirty="0">
                <a:solidFill>
                  <a:schemeClr val="tx2">
                    <a:lumMod val="75000"/>
                  </a:schemeClr>
                </a:solidFill>
                <a:latin typeface="Garamond" panose="02020404030301010803" pitchFamily="18" charset="0"/>
              </a:rPr>
              <a:t>There is not a public marked dataset of mitoses in skin biopsies.</a:t>
            </a:r>
          </a:p>
          <a:p>
            <a:pPr lvl="1"/>
            <a:r>
              <a:rPr lang="en-US" dirty="0">
                <a:solidFill>
                  <a:schemeClr val="tx2">
                    <a:lumMod val="75000"/>
                  </a:schemeClr>
                </a:solidFill>
                <a:latin typeface="Garamond" panose="02020404030301010803" pitchFamily="18" charset="0"/>
              </a:rPr>
              <a:t>Therefore, we used the MITOS dataset which is a public mitosis dataset of breast biopsies.</a:t>
            </a:r>
          </a:p>
          <a:p>
            <a:pPr lvl="2">
              <a:buFont typeface="Wingdings" pitchFamily="2" charset="2"/>
              <a:buChar char="Ø"/>
            </a:pPr>
            <a:r>
              <a:rPr lang="en-US" dirty="0">
                <a:solidFill>
                  <a:schemeClr val="tx2">
                    <a:lumMod val="75000"/>
                  </a:schemeClr>
                </a:solidFill>
                <a:latin typeface="Garamond" panose="02020404030301010803" pitchFamily="18" charset="0"/>
              </a:rPr>
              <a:t>The MITOS dataset contains 50 images stained with Hematoxylin &amp; Eosin.</a:t>
            </a:r>
          </a:p>
          <a:p>
            <a:pPr lvl="2">
              <a:buFont typeface="Wingdings" pitchFamily="2" charset="2"/>
              <a:buChar char="Ø"/>
            </a:pPr>
            <a:r>
              <a:rPr lang="en-US" dirty="0">
                <a:solidFill>
                  <a:schemeClr val="tx2">
                    <a:lumMod val="75000"/>
                  </a:schemeClr>
                </a:solidFill>
                <a:latin typeface="Garamond" panose="02020404030301010803" pitchFamily="18" charset="0"/>
              </a:rPr>
              <a:t>A total of 800 mitoses are visible in MITOS</a:t>
            </a:r>
          </a:p>
        </p:txBody>
      </p:sp>
      <p:pic>
        <p:nvPicPr>
          <p:cNvPr id="4" name="Picture 3">
            <a:extLst>
              <a:ext uri="{FF2B5EF4-FFF2-40B4-BE49-F238E27FC236}">
                <a16:creationId xmlns:a16="http://schemas.microsoft.com/office/drawing/2014/main" id="{E87AED73-9D30-F448-8396-365A1D9878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60764" y="4145393"/>
            <a:ext cx="890139" cy="873195"/>
          </a:xfrm>
          <a:prstGeom prst="rect">
            <a:avLst/>
          </a:prstGeom>
        </p:spPr>
      </p:pic>
      <p:pic>
        <p:nvPicPr>
          <p:cNvPr id="5" name="Picture 4">
            <a:extLst>
              <a:ext uri="{FF2B5EF4-FFF2-40B4-BE49-F238E27FC236}">
                <a16:creationId xmlns:a16="http://schemas.microsoft.com/office/drawing/2014/main" id="{BB17ACDD-638E-B247-99BA-E8DEE9B381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84579" y="4145393"/>
            <a:ext cx="890139" cy="873195"/>
          </a:xfrm>
          <a:prstGeom prst="rect">
            <a:avLst/>
          </a:prstGeom>
        </p:spPr>
      </p:pic>
      <p:pic>
        <p:nvPicPr>
          <p:cNvPr id="6" name="Picture 5">
            <a:extLst>
              <a:ext uri="{FF2B5EF4-FFF2-40B4-BE49-F238E27FC236}">
                <a16:creationId xmlns:a16="http://schemas.microsoft.com/office/drawing/2014/main" id="{A040DB6D-84D4-514C-86E9-13A34977B3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1945" y="5223590"/>
            <a:ext cx="888958" cy="872036"/>
          </a:xfrm>
          <a:prstGeom prst="rect">
            <a:avLst/>
          </a:prstGeom>
        </p:spPr>
      </p:pic>
      <p:pic>
        <p:nvPicPr>
          <p:cNvPr id="7" name="Picture 6">
            <a:extLst>
              <a:ext uri="{FF2B5EF4-FFF2-40B4-BE49-F238E27FC236}">
                <a16:creationId xmlns:a16="http://schemas.microsoft.com/office/drawing/2014/main" id="{265B4516-24FD-E748-9B5C-72FEF0DEC2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84578" y="5226709"/>
            <a:ext cx="890139" cy="873195"/>
          </a:xfrm>
          <a:prstGeom prst="rect">
            <a:avLst/>
          </a:prstGeom>
        </p:spPr>
      </p:pic>
      <p:sp>
        <p:nvSpPr>
          <p:cNvPr id="8" name="Rectangle 7">
            <a:extLst>
              <a:ext uri="{FF2B5EF4-FFF2-40B4-BE49-F238E27FC236}">
                <a16:creationId xmlns:a16="http://schemas.microsoft.com/office/drawing/2014/main" id="{9058A813-3E84-584F-8BF3-7097068AD2C6}"/>
              </a:ext>
            </a:extLst>
          </p:cNvPr>
          <p:cNvSpPr/>
          <p:nvPr/>
        </p:nvSpPr>
        <p:spPr>
          <a:xfrm>
            <a:off x="1767867" y="6300628"/>
            <a:ext cx="5633422" cy="292388"/>
          </a:xfrm>
          <a:prstGeom prst="rect">
            <a:avLst/>
          </a:prstGeom>
        </p:spPr>
        <p:txBody>
          <a:bodyPr wrap="square">
            <a:spAutoFit/>
          </a:bodyPr>
          <a:lstStyle/>
          <a:p>
            <a:pPr algn="ctr"/>
            <a:r>
              <a:rPr lang="en-US" sz="1300" dirty="0">
                <a:solidFill>
                  <a:schemeClr val="accent3">
                    <a:lumMod val="50000"/>
                  </a:schemeClr>
                </a:solidFill>
                <a:latin typeface="Garamond" panose="02020404030301010803" pitchFamily="18" charset="0"/>
              </a:rPr>
              <a:t>Examples of Mitoses in MITOS public dataset of breast biopsy images.</a:t>
            </a:r>
          </a:p>
        </p:txBody>
      </p:sp>
    </p:spTree>
    <p:extLst>
      <p:ext uri="{BB962C8B-B14F-4D97-AF65-F5344CB8AC3E}">
        <p14:creationId xmlns:p14="http://schemas.microsoft.com/office/powerpoint/2010/main" val="2772892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Results</a:t>
            </a:r>
          </a:p>
        </p:txBody>
      </p:sp>
      <p:sp>
        <p:nvSpPr>
          <p:cNvPr id="3" name="Text Placeholder 2"/>
          <p:cNvSpPr>
            <a:spLocks noGrp="1"/>
          </p:cNvSpPr>
          <p:nvPr>
            <p:ph type="body" sz="quarter" idx="11"/>
          </p:nvPr>
        </p:nvSpPr>
        <p:spPr>
          <a:xfrm>
            <a:off x="660209" y="1781986"/>
            <a:ext cx="8196210" cy="4015497"/>
          </a:xfrm>
        </p:spPr>
        <p:txBody>
          <a:bodyPr/>
          <a:lstStyle/>
          <a:p>
            <a:pPr>
              <a:buFont typeface="Wingdings" pitchFamily="2" charset="2"/>
              <a:buChar char="Ø"/>
            </a:pPr>
            <a:r>
              <a:rPr lang="en-US" dirty="0">
                <a:solidFill>
                  <a:schemeClr val="tx2">
                    <a:lumMod val="75000"/>
                  </a:schemeClr>
                </a:solidFill>
                <a:latin typeface="Garamond" panose="02020404030301010803" pitchFamily="18" charset="0"/>
              </a:rPr>
              <a:t>To generalize on a public dataset, we used MITOS dataset from ICPR12 challenge, which is a breast biopsy dataset for mitosis.</a:t>
            </a:r>
          </a:p>
          <a:p>
            <a:pPr>
              <a:buFont typeface="Wingdings" pitchFamily="2" charset="2"/>
              <a:buChar char="Ø"/>
            </a:pPr>
            <a:endParaRPr lang="en-US" dirty="0">
              <a:solidFill>
                <a:schemeClr val="tx2">
                  <a:lumMod val="75000"/>
                </a:schemeClr>
              </a:solidFill>
              <a:latin typeface="Garamond" panose="02020404030301010803" pitchFamily="18" charset="0"/>
            </a:endParaRPr>
          </a:p>
          <a:p>
            <a:pPr marL="0" indent="0" algn="ctr">
              <a:buNone/>
            </a:pPr>
            <a:r>
              <a:rPr lang="en-US" sz="2000" dirty="0">
                <a:solidFill>
                  <a:schemeClr val="tx2">
                    <a:lumMod val="75000"/>
                  </a:schemeClr>
                </a:solidFill>
                <a:latin typeface="Garamond" panose="02020404030301010803" pitchFamily="18" charset="0"/>
              </a:rPr>
              <a:t>Evaluation results of ESPNet and DenseNet161 on </a:t>
            </a:r>
            <a:r>
              <a:rPr lang="en-US" sz="2000" b="1" dirty="0">
                <a:solidFill>
                  <a:schemeClr val="tx2">
                    <a:lumMod val="75000"/>
                  </a:schemeClr>
                </a:solidFill>
                <a:latin typeface="Garamond" panose="02020404030301010803" pitchFamily="18" charset="0"/>
              </a:rPr>
              <a:t>MITOS</a:t>
            </a:r>
          </a:p>
        </p:txBody>
      </p:sp>
      <p:pic>
        <p:nvPicPr>
          <p:cNvPr id="10" name="Picture 9" descr="Table&#10;&#10;Description automatically generated">
            <a:extLst>
              <a:ext uri="{FF2B5EF4-FFF2-40B4-BE49-F238E27FC236}">
                <a16:creationId xmlns:a16="http://schemas.microsoft.com/office/drawing/2014/main" id="{92A62B1E-DC20-5946-87F0-3D86DA1A93CB}"/>
              </a:ext>
            </a:extLst>
          </p:cNvPr>
          <p:cNvPicPr>
            <a:picLocks noChangeAspect="1"/>
          </p:cNvPicPr>
          <p:nvPr/>
        </p:nvPicPr>
        <p:blipFill>
          <a:blip r:embed="rId3">
            <a:duotone>
              <a:schemeClr val="accent1">
                <a:shade val="45000"/>
                <a:satMod val="135000"/>
              </a:schemeClr>
              <a:prstClr val="white"/>
            </a:duotone>
          </a:blip>
          <a:stretch>
            <a:fillRect/>
          </a:stretch>
        </p:blipFill>
        <p:spPr>
          <a:xfrm>
            <a:off x="516418" y="3559850"/>
            <a:ext cx="8483791" cy="1362292"/>
          </a:xfrm>
          <a:prstGeom prst="rect">
            <a:avLst/>
          </a:prstGeom>
        </p:spPr>
      </p:pic>
    </p:spTree>
    <p:extLst>
      <p:ext uri="{BB962C8B-B14F-4D97-AF65-F5344CB8AC3E}">
        <p14:creationId xmlns:p14="http://schemas.microsoft.com/office/powerpoint/2010/main" val="4110699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Discussion</a:t>
            </a:r>
          </a:p>
        </p:txBody>
      </p:sp>
      <p:pic>
        <p:nvPicPr>
          <p:cNvPr id="9" name="Picture 8">
            <a:extLst>
              <a:ext uri="{FF2B5EF4-FFF2-40B4-BE49-F238E27FC236}">
                <a16:creationId xmlns:a16="http://schemas.microsoft.com/office/drawing/2014/main" id="{7E8D7ECB-3BEF-804A-B5D0-96105996256C}"/>
              </a:ext>
            </a:extLst>
          </p:cNvPr>
          <p:cNvPicPr>
            <a:picLocks noChangeAspect="1"/>
          </p:cNvPicPr>
          <p:nvPr/>
        </p:nvPicPr>
        <p:blipFill>
          <a:blip r:embed="rId2">
            <a:duotone>
              <a:schemeClr val="accent1">
                <a:shade val="45000"/>
                <a:satMod val="135000"/>
              </a:schemeClr>
              <a:prstClr val="white"/>
            </a:duotone>
          </a:blip>
          <a:stretch>
            <a:fillRect/>
          </a:stretch>
        </p:blipFill>
        <p:spPr>
          <a:xfrm>
            <a:off x="2424578" y="1539762"/>
            <a:ext cx="4449557" cy="4449557"/>
          </a:xfrm>
          <a:prstGeom prst="rect">
            <a:avLst/>
          </a:prstGeom>
          <a:ln>
            <a:noFill/>
          </a:ln>
          <a:effectLst>
            <a:softEdge rad="112500"/>
          </a:effectLst>
        </p:spPr>
      </p:pic>
    </p:spTree>
    <p:extLst>
      <p:ext uri="{BB962C8B-B14F-4D97-AF65-F5344CB8AC3E}">
        <p14:creationId xmlns:p14="http://schemas.microsoft.com/office/powerpoint/2010/main" val="4139302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Discussion</a:t>
            </a:r>
          </a:p>
        </p:txBody>
      </p:sp>
      <p:sp>
        <p:nvSpPr>
          <p:cNvPr id="3" name="Text Placeholder 2"/>
          <p:cNvSpPr>
            <a:spLocks noGrp="1"/>
          </p:cNvSpPr>
          <p:nvPr>
            <p:ph type="body" sz="quarter" idx="11"/>
          </p:nvPr>
        </p:nvSpPr>
        <p:spPr>
          <a:xfrm>
            <a:off x="659305" y="1736725"/>
            <a:ext cx="8196210" cy="5201957"/>
          </a:xfrm>
        </p:spPr>
        <p:txBody>
          <a:bodyPr/>
          <a:lstStyle/>
          <a:p>
            <a:pPr>
              <a:buFont typeface="Wingdings" pitchFamily="2" charset="2"/>
              <a:buChar char="Ø"/>
            </a:pPr>
            <a:r>
              <a:rPr lang="en-US" dirty="0">
                <a:solidFill>
                  <a:schemeClr val="tx2">
                    <a:lumMod val="75000"/>
                  </a:schemeClr>
                </a:solidFill>
                <a:latin typeface="Garamond" panose="02020404030301010803" pitchFamily="18" charset="0"/>
              </a:rPr>
              <a:t>We achieved </a:t>
            </a:r>
            <a:r>
              <a:rPr lang="en-US" sz="3000" dirty="0">
                <a:solidFill>
                  <a:schemeClr val="tx2">
                    <a:lumMod val="75000"/>
                  </a:schemeClr>
                </a:solidFill>
                <a:latin typeface="Garamond" panose="02020404030301010803" pitchFamily="18" charset="0"/>
              </a:rPr>
              <a:t>very high scores </a:t>
            </a:r>
            <a:r>
              <a:rPr lang="en-US" dirty="0">
                <a:solidFill>
                  <a:schemeClr val="tx2">
                    <a:lumMod val="75000"/>
                  </a:schemeClr>
                </a:solidFill>
                <a:latin typeface="Garamond" panose="02020404030301010803" pitchFamily="18" charset="0"/>
              </a:rPr>
              <a:t>in both of our experiments.</a:t>
            </a:r>
          </a:p>
          <a:p>
            <a:pPr>
              <a:buFont typeface="Wingdings" pitchFamily="2" charset="2"/>
              <a:buChar char="Ø"/>
            </a:pPr>
            <a:r>
              <a:rPr lang="en-US" b="1" dirty="0">
                <a:solidFill>
                  <a:schemeClr val="tx2">
                    <a:lumMod val="75000"/>
                  </a:schemeClr>
                </a:solidFill>
                <a:latin typeface="Garamond" panose="02020404030301010803" pitchFamily="18" charset="0"/>
              </a:rPr>
              <a:t>Melanoma:</a:t>
            </a:r>
          </a:p>
          <a:p>
            <a:pPr lvl="1"/>
            <a:r>
              <a:rPr lang="en-US" dirty="0">
                <a:solidFill>
                  <a:schemeClr val="tx2">
                    <a:lumMod val="75000"/>
                  </a:schemeClr>
                </a:solidFill>
                <a:latin typeface="Garamond" panose="02020404030301010803" pitchFamily="18" charset="0"/>
              </a:rPr>
              <a:t>DenseNet161 performed slightly better than </a:t>
            </a:r>
            <a:r>
              <a:rPr lang="en-US" dirty="0" err="1">
                <a:solidFill>
                  <a:schemeClr val="tx2">
                    <a:lumMod val="75000"/>
                  </a:schemeClr>
                </a:solidFill>
                <a:latin typeface="Garamond" panose="02020404030301010803" pitchFamily="18" charset="0"/>
              </a:rPr>
              <a:t>ESPNet</a:t>
            </a:r>
            <a:r>
              <a:rPr lang="en-US" dirty="0">
                <a:solidFill>
                  <a:schemeClr val="tx2">
                    <a:lumMod val="75000"/>
                  </a:schemeClr>
                </a:solidFill>
                <a:latin typeface="Garamond" panose="02020404030301010803" pitchFamily="18" charset="0"/>
              </a:rPr>
              <a:t>.</a:t>
            </a:r>
          </a:p>
          <a:p>
            <a:pPr lvl="1"/>
            <a:r>
              <a:rPr lang="en-US" dirty="0">
                <a:solidFill>
                  <a:schemeClr val="tx2">
                    <a:lumMod val="75000"/>
                  </a:schemeClr>
                </a:solidFill>
                <a:latin typeface="Garamond" panose="02020404030301010803" pitchFamily="18" charset="0"/>
              </a:rPr>
              <a:t>Training time of </a:t>
            </a:r>
            <a:r>
              <a:rPr lang="en-US" dirty="0" err="1">
                <a:solidFill>
                  <a:schemeClr val="tx2">
                    <a:lumMod val="75000"/>
                  </a:schemeClr>
                </a:solidFill>
                <a:latin typeface="Garamond" panose="02020404030301010803" pitchFamily="18" charset="0"/>
              </a:rPr>
              <a:t>ESPNet</a:t>
            </a:r>
            <a:r>
              <a:rPr lang="en-US" dirty="0">
                <a:solidFill>
                  <a:schemeClr val="tx2">
                    <a:lumMod val="75000"/>
                  </a:schemeClr>
                </a:solidFill>
                <a:latin typeface="Garamond" panose="02020404030301010803" pitchFamily="18" charset="0"/>
              </a:rPr>
              <a:t> is significantly less than Densenet161.</a:t>
            </a:r>
          </a:p>
          <a:p>
            <a:pPr marL="457200" lvl="1" indent="0">
              <a:buNone/>
            </a:pPr>
            <a:endParaRPr lang="en-US" dirty="0">
              <a:solidFill>
                <a:schemeClr val="tx2">
                  <a:lumMod val="75000"/>
                </a:schemeClr>
              </a:solidFill>
              <a:latin typeface="Garamond" panose="02020404030301010803" pitchFamily="18" charset="0"/>
            </a:endParaRPr>
          </a:p>
          <a:p>
            <a:pPr>
              <a:buFont typeface="Wingdings" pitchFamily="2" charset="2"/>
              <a:buChar char="Ø"/>
            </a:pPr>
            <a:r>
              <a:rPr lang="en-US" b="1" dirty="0">
                <a:solidFill>
                  <a:schemeClr val="tx2">
                    <a:lumMod val="75000"/>
                  </a:schemeClr>
                </a:solidFill>
                <a:latin typeface="Garamond" panose="02020404030301010803" pitchFamily="18" charset="0"/>
              </a:rPr>
              <a:t>MITOS:</a:t>
            </a:r>
          </a:p>
          <a:p>
            <a:pPr lvl="1"/>
            <a:r>
              <a:rPr lang="en-US" dirty="0">
                <a:solidFill>
                  <a:schemeClr val="tx2">
                    <a:lumMod val="75000"/>
                  </a:schemeClr>
                </a:solidFill>
                <a:latin typeface="Garamond" panose="02020404030301010803" pitchFamily="18" charset="0"/>
              </a:rPr>
              <a:t>Both of </a:t>
            </a:r>
            <a:r>
              <a:rPr lang="en-US" dirty="0" err="1">
                <a:solidFill>
                  <a:schemeClr val="tx2">
                    <a:lumMod val="75000"/>
                  </a:schemeClr>
                </a:solidFill>
                <a:latin typeface="Garamond" panose="02020404030301010803" pitchFamily="18" charset="0"/>
              </a:rPr>
              <a:t>ESPNet</a:t>
            </a:r>
            <a:r>
              <a:rPr lang="en-US" dirty="0">
                <a:solidFill>
                  <a:schemeClr val="tx2">
                    <a:lumMod val="75000"/>
                  </a:schemeClr>
                </a:solidFill>
                <a:latin typeface="Garamond" panose="02020404030301010803" pitchFamily="18" charset="0"/>
              </a:rPr>
              <a:t> and </a:t>
            </a:r>
            <a:r>
              <a:rPr lang="en-US" dirty="0" err="1">
                <a:solidFill>
                  <a:schemeClr val="tx2">
                    <a:lumMod val="75000"/>
                  </a:schemeClr>
                </a:solidFill>
                <a:latin typeface="Garamond" panose="02020404030301010803" pitchFamily="18" charset="0"/>
              </a:rPr>
              <a:t>DenseNet</a:t>
            </a:r>
            <a:r>
              <a:rPr lang="en-US" dirty="0">
                <a:solidFill>
                  <a:schemeClr val="tx2">
                    <a:lumMod val="75000"/>
                  </a:schemeClr>
                </a:solidFill>
                <a:latin typeface="Garamond" panose="02020404030301010803" pitchFamily="18" charset="0"/>
              </a:rPr>
              <a:t> performed significantly better than the classifier of ICPR12 winner with significance level of 0.01.</a:t>
            </a:r>
          </a:p>
          <a:p>
            <a:pPr lvl="1"/>
            <a:r>
              <a:rPr lang="en-US" dirty="0">
                <a:solidFill>
                  <a:schemeClr val="tx2">
                    <a:lumMod val="75000"/>
                  </a:schemeClr>
                </a:solidFill>
                <a:latin typeface="Garamond" panose="02020404030301010803" pitchFamily="18" charset="0"/>
              </a:rPr>
              <a:t>DenseNet161 is significantly better than the classifier of the out-performer at significance level of 0.05.</a:t>
            </a:r>
          </a:p>
          <a:p>
            <a:pPr lvl="1"/>
            <a:r>
              <a:rPr lang="en-US" dirty="0" err="1">
                <a:solidFill>
                  <a:schemeClr val="tx2">
                    <a:lumMod val="75000"/>
                  </a:schemeClr>
                </a:solidFill>
                <a:latin typeface="Garamond" panose="02020404030301010803" pitchFamily="18" charset="0"/>
              </a:rPr>
              <a:t>ESPNet</a:t>
            </a:r>
            <a:r>
              <a:rPr lang="en-US" dirty="0">
                <a:solidFill>
                  <a:schemeClr val="tx2">
                    <a:lumMod val="75000"/>
                  </a:schemeClr>
                </a:solidFill>
                <a:latin typeface="Garamond" panose="02020404030301010803" pitchFamily="18" charset="0"/>
              </a:rPr>
              <a:t> is not significantly better than the out-performer.</a:t>
            </a:r>
          </a:p>
          <a:p>
            <a:endParaRPr lang="en-US" dirty="0">
              <a:solidFill>
                <a:schemeClr val="tx2">
                  <a:lumMod val="75000"/>
                </a:schemeClr>
              </a:solidFill>
              <a:latin typeface="Garamond" panose="02020404030301010803" pitchFamily="18" charset="0"/>
            </a:endParaRPr>
          </a:p>
        </p:txBody>
      </p:sp>
    </p:spTree>
    <p:extLst>
      <p:ext uri="{BB962C8B-B14F-4D97-AF65-F5344CB8AC3E}">
        <p14:creationId xmlns:p14="http://schemas.microsoft.com/office/powerpoint/2010/main" val="356385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500" b="1" dirty="0">
                <a:latin typeface="Garamond" panose="02020404030301010803" pitchFamily="18" charset="0"/>
              </a:rPr>
              <a:t>2. Segmentation using Coarse and Sparse Annotation</a:t>
            </a:r>
          </a:p>
        </p:txBody>
      </p:sp>
      <p:sp>
        <p:nvSpPr>
          <p:cNvPr id="8" name="Text Placeholder 1">
            <a:extLst>
              <a:ext uri="{FF2B5EF4-FFF2-40B4-BE49-F238E27FC236}">
                <a16:creationId xmlns:a16="http://schemas.microsoft.com/office/drawing/2014/main" id="{4BB95127-A5C0-1643-8E99-B464B1AFCC8A}"/>
              </a:ext>
            </a:extLst>
          </p:cNvPr>
          <p:cNvSpPr txBox="1">
            <a:spLocks/>
          </p:cNvSpPr>
          <p:nvPr/>
        </p:nvSpPr>
        <p:spPr>
          <a:xfrm>
            <a:off x="314902" y="6197994"/>
            <a:ext cx="8184662" cy="991998"/>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33006F"/>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aseline="30000" dirty="0">
                <a:latin typeface="Garamond" panose="02020404030301010803" pitchFamily="18" charset="0"/>
              </a:rPr>
              <a:t>*</a:t>
            </a:r>
            <a:r>
              <a:rPr lang="en-US" sz="1500" dirty="0">
                <a:latin typeface="Garamond" panose="02020404030301010803" pitchFamily="18" charset="0"/>
              </a:rPr>
              <a:t>Submitted to the Journal of Digital Imaging</a:t>
            </a:r>
            <a:br>
              <a:rPr lang="en-US" sz="1500" dirty="0">
                <a:latin typeface="Garamond" panose="02020404030301010803" pitchFamily="18" charset="0"/>
              </a:rPr>
            </a:br>
            <a:endParaRPr lang="en-US" sz="1500" dirty="0">
              <a:latin typeface="Garamond" panose="02020404030301010803" pitchFamily="18" charset="0"/>
            </a:endParaRPr>
          </a:p>
          <a:p>
            <a:endParaRPr lang="en-US" sz="2500" b="1" dirty="0">
              <a:latin typeface="Garamond" panose="02020404030301010803" pitchFamily="18" charset="0"/>
            </a:endParaRPr>
          </a:p>
        </p:txBody>
      </p:sp>
      <p:sp>
        <p:nvSpPr>
          <p:cNvPr id="3" name="Rectangle 2">
            <a:extLst>
              <a:ext uri="{FF2B5EF4-FFF2-40B4-BE49-F238E27FC236}">
                <a16:creationId xmlns:a16="http://schemas.microsoft.com/office/drawing/2014/main" id="{86792A04-910D-CF47-A936-8CBDF3D2F41E}"/>
              </a:ext>
            </a:extLst>
          </p:cNvPr>
          <p:cNvSpPr/>
          <p:nvPr/>
        </p:nvSpPr>
        <p:spPr>
          <a:xfrm>
            <a:off x="316383" y="5443806"/>
            <a:ext cx="6808317" cy="646331"/>
          </a:xfrm>
          <a:prstGeom prst="rect">
            <a:avLst/>
          </a:prstGeom>
        </p:spPr>
        <p:txBody>
          <a:bodyPr wrap="square">
            <a:spAutoFit/>
          </a:bodyPr>
          <a:lstStyle/>
          <a:p>
            <a:r>
              <a:rPr lang="en-US" b="1" dirty="0">
                <a:latin typeface="Garamond" panose="02020404030301010803" pitchFamily="18" charset="0"/>
              </a:rPr>
              <a:t>Paper: Segmenting Skin Biopsy Images with Coarse and Sparse Annotations using U-Net</a:t>
            </a:r>
            <a:r>
              <a:rPr lang="en-US" b="1" baseline="30000" dirty="0">
                <a:latin typeface="Garamond" panose="02020404030301010803" pitchFamily="18" charset="0"/>
              </a:rPr>
              <a:t>*</a:t>
            </a:r>
            <a:endParaRPr lang="en-US" b="1" dirty="0">
              <a:latin typeface="Garamond" panose="02020404030301010803" pitchFamily="18" charset="0"/>
            </a:endParaRPr>
          </a:p>
        </p:txBody>
      </p:sp>
      <p:grpSp>
        <p:nvGrpSpPr>
          <p:cNvPr id="10" name="Group 9">
            <a:extLst>
              <a:ext uri="{FF2B5EF4-FFF2-40B4-BE49-F238E27FC236}">
                <a16:creationId xmlns:a16="http://schemas.microsoft.com/office/drawing/2014/main" id="{AABC4F5F-CD8A-CC46-8FE2-2597C7DD7E10}"/>
              </a:ext>
            </a:extLst>
          </p:cNvPr>
          <p:cNvGrpSpPr/>
          <p:nvPr/>
        </p:nvGrpSpPr>
        <p:grpSpPr>
          <a:xfrm>
            <a:off x="2303502" y="1182972"/>
            <a:ext cx="4207462" cy="3872152"/>
            <a:chOff x="671859" y="1286211"/>
            <a:chExt cx="4876800" cy="4490661"/>
          </a:xfrm>
        </p:grpSpPr>
        <p:pic>
          <p:nvPicPr>
            <p:cNvPr id="12" name="Picture 11">
              <a:extLst>
                <a:ext uri="{FF2B5EF4-FFF2-40B4-BE49-F238E27FC236}">
                  <a16:creationId xmlns:a16="http://schemas.microsoft.com/office/drawing/2014/main" id="{71CBFAE6-E6BE-3E40-B60C-85053BE526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1859" y="1286211"/>
              <a:ext cx="4876800" cy="449066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A92736D8-8196-5343-B83F-BF2D5E2D98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9856" y="2962813"/>
              <a:ext cx="1626595" cy="2048969"/>
            </a:xfrm>
            <a:prstGeom prst="rect">
              <a:avLst/>
            </a:prstGeom>
          </p:spPr>
        </p:pic>
      </p:grpSp>
    </p:spTree>
    <p:extLst>
      <p:ext uri="{BB962C8B-B14F-4D97-AF65-F5344CB8AC3E}">
        <p14:creationId xmlns:p14="http://schemas.microsoft.com/office/powerpoint/2010/main" val="3666406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Related Work</a:t>
            </a:r>
          </a:p>
        </p:txBody>
      </p:sp>
      <p:sp>
        <p:nvSpPr>
          <p:cNvPr id="3" name="Text Placeholder 2"/>
          <p:cNvSpPr>
            <a:spLocks noGrp="1"/>
          </p:cNvSpPr>
          <p:nvPr>
            <p:ph type="body" sz="quarter" idx="11"/>
          </p:nvPr>
        </p:nvSpPr>
        <p:spPr/>
        <p:txBody>
          <a:bodyPr/>
          <a:lstStyle/>
          <a:p>
            <a:pPr marL="0" indent="0">
              <a:buNone/>
            </a:pPr>
            <a:r>
              <a:rPr lang="en-US" dirty="0">
                <a:solidFill>
                  <a:schemeClr val="accent1"/>
                </a:solidFill>
                <a:latin typeface="Garamond" panose="02020404030301010803" pitchFamily="18" charset="0"/>
              </a:rPr>
              <a:t>Various approaches have been developed to overcome imperfect and limited data annotation and vary with the specific challenges posed by the specific dataset on which they were developed.</a:t>
            </a:r>
          </a:p>
          <a:p>
            <a:pPr>
              <a:buFont typeface="Wingdings" pitchFamily="2" charset="2"/>
              <a:buChar char="Ø"/>
            </a:pPr>
            <a:r>
              <a:rPr lang="en-US" dirty="0">
                <a:solidFill>
                  <a:schemeClr val="accent1"/>
                </a:solidFill>
                <a:latin typeface="Garamond" panose="02020404030301010803" pitchFamily="18" charset="0"/>
              </a:rPr>
              <a:t>When a small portion of an image is fully annotated, different methods of augmentation have proven to be helpful [15,16].</a:t>
            </a:r>
          </a:p>
          <a:p>
            <a:pPr>
              <a:buFont typeface="Wingdings" pitchFamily="2" charset="2"/>
              <a:buChar char="Ø"/>
            </a:pPr>
            <a:r>
              <a:rPr lang="en-US" dirty="0">
                <a:solidFill>
                  <a:schemeClr val="accent1"/>
                </a:solidFill>
                <a:latin typeface="Garamond" panose="02020404030301010803" pitchFamily="18" charset="0"/>
              </a:rPr>
              <a:t>Active learning is another popular method in the case of limited annotation [17,18,19].</a:t>
            </a:r>
          </a:p>
          <a:p>
            <a:pPr>
              <a:buFont typeface="Wingdings" pitchFamily="2" charset="2"/>
              <a:buChar char="Ø"/>
            </a:pPr>
            <a:r>
              <a:rPr lang="en-US" dirty="0">
                <a:solidFill>
                  <a:schemeClr val="accent1"/>
                </a:solidFill>
                <a:latin typeface="Garamond" panose="02020404030301010803" pitchFamily="18" charset="0"/>
              </a:rPr>
              <a:t>Changing loss function, or using external data also generated promising segmentation result.</a:t>
            </a:r>
          </a:p>
          <a:p>
            <a:pPr marL="0" indent="0">
              <a:buNone/>
            </a:pPr>
            <a:endParaRPr lang="en-US" dirty="0">
              <a:solidFill>
                <a:schemeClr val="accent1"/>
              </a:solidFill>
              <a:latin typeface="Garamond" panose="02020404030301010803" pitchFamily="18" charset="0"/>
            </a:endParaRPr>
          </a:p>
          <a:p>
            <a:pPr marL="0" indent="0">
              <a:buNone/>
            </a:pPr>
            <a:endParaRPr lang="en-US" dirty="0">
              <a:solidFill>
                <a:schemeClr val="accent1"/>
              </a:solidFill>
              <a:latin typeface="Garamond" panose="02020404030301010803" pitchFamily="18" charset="0"/>
            </a:endParaRPr>
          </a:p>
          <a:p>
            <a:endParaRPr lang="en-US" dirty="0">
              <a:solidFill>
                <a:schemeClr val="accent1"/>
              </a:solidFill>
              <a:latin typeface="Garamond" panose="02020404030301010803" pitchFamily="18" charset="0"/>
            </a:endParaRPr>
          </a:p>
          <a:p>
            <a:pPr marL="0" indent="0">
              <a:buNone/>
            </a:pPr>
            <a:endParaRPr lang="fa-IR" dirty="0">
              <a:solidFill>
                <a:schemeClr val="accent1"/>
              </a:solidFill>
              <a:latin typeface="Garamond" panose="02020404030301010803" pitchFamily="18" charset="0"/>
            </a:endParaRPr>
          </a:p>
        </p:txBody>
      </p:sp>
    </p:spTree>
    <p:extLst>
      <p:ext uri="{BB962C8B-B14F-4D97-AF65-F5344CB8AC3E}">
        <p14:creationId xmlns:p14="http://schemas.microsoft.com/office/powerpoint/2010/main" val="1400602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a:xfrm>
            <a:off x="671757" y="1593896"/>
            <a:ext cx="3912695" cy="5202573"/>
          </a:xfrm>
        </p:spPr>
        <p:txBody>
          <a:bodyPr/>
          <a:lstStyle/>
          <a:p>
            <a:pPr algn="justLow">
              <a:buFont typeface="Wingdings" pitchFamily="2" charset="2"/>
              <a:buChar char="Ø"/>
            </a:pPr>
            <a:r>
              <a:rPr lang="en-US" sz="2200" dirty="0">
                <a:solidFill>
                  <a:schemeClr val="accent1"/>
                </a:solidFill>
                <a:latin typeface="Garamond" panose="02020404030301010803" pitchFamily="18" charset="0"/>
              </a:rPr>
              <a:t>We obtained coarse and sparse annotations only on the ROI images by an expert pathologist (Dr. Mokhtari).</a:t>
            </a:r>
          </a:p>
          <a:p>
            <a:pPr algn="justLow">
              <a:buFont typeface="Wingdings" pitchFamily="2" charset="2"/>
              <a:buChar char="Ø"/>
            </a:pPr>
            <a:endParaRPr lang="en-US" sz="2200" dirty="0">
              <a:solidFill>
                <a:schemeClr val="accent1"/>
              </a:solidFill>
              <a:latin typeface="Garamond" panose="02020404030301010803" pitchFamily="18" charset="0"/>
            </a:endParaRPr>
          </a:p>
          <a:p>
            <a:pPr algn="justLow">
              <a:buFont typeface="Wingdings" pitchFamily="2" charset="2"/>
              <a:buChar char="Ø"/>
            </a:pPr>
            <a:r>
              <a:rPr lang="en-US" sz="2200" dirty="0">
                <a:solidFill>
                  <a:schemeClr val="accent1"/>
                </a:solidFill>
                <a:latin typeface="Garamond" panose="02020404030301010803" pitchFamily="18" charset="0"/>
              </a:rPr>
              <a:t>Not only are the annotations not on the full WSI, but they are also sparse within the annotated ROI.</a:t>
            </a:r>
          </a:p>
          <a:p>
            <a:pPr algn="justLow">
              <a:buFont typeface="Wingdings" pitchFamily="2" charset="2"/>
              <a:buChar char="Ø"/>
            </a:pPr>
            <a:endParaRPr lang="en-US" sz="2200" dirty="0">
              <a:solidFill>
                <a:schemeClr val="accent1"/>
              </a:solidFill>
              <a:latin typeface="Garamond" panose="02020404030301010803" pitchFamily="18" charset="0"/>
            </a:endParaRPr>
          </a:p>
          <a:p>
            <a:pPr algn="justLow">
              <a:buFont typeface="Wingdings" pitchFamily="2" charset="2"/>
              <a:buChar char="Ø"/>
            </a:pPr>
            <a:r>
              <a:rPr lang="en-US" sz="2200" dirty="0">
                <a:solidFill>
                  <a:schemeClr val="accent1"/>
                </a:solidFill>
                <a:latin typeface="Garamond" panose="02020404030301010803" pitchFamily="18" charset="0"/>
              </a:rPr>
              <a:t>Moreover, the annotations are coarse, i.e., they are not pixel-level accurate.</a:t>
            </a:r>
          </a:p>
          <a:p>
            <a:pPr marL="0" indent="0">
              <a:buNone/>
            </a:pPr>
            <a:endParaRPr lang="fa-IR" sz="2200" dirty="0">
              <a:solidFill>
                <a:schemeClr val="tx2">
                  <a:lumMod val="75000"/>
                </a:schemeClr>
              </a:solidFill>
              <a:latin typeface="Garamond" panose="02020404030301010803" pitchFamily="18" charset="0"/>
            </a:endParaRPr>
          </a:p>
        </p:txBody>
      </p:sp>
      <p:pic>
        <p:nvPicPr>
          <p:cNvPr id="5" name="Picture 4" descr="A picture containing text, vector graphics, businesscard&#10;&#10;Description automatically generated">
            <a:extLst>
              <a:ext uri="{FF2B5EF4-FFF2-40B4-BE49-F238E27FC236}">
                <a16:creationId xmlns:a16="http://schemas.microsoft.com/office/drawing/2014/main" id="{4E80DC31-8491-B14F-8391-FC3D0C3E77B4}"/>
              </a:ext>
            </a:extLst>
          </p:cNvPr>
          <p:cNvPicPr>
            <a:picLocks noChangeAspect="1"/>
          </p:cNvPicPr>
          <p:nvPr/>
        </p:nvPicPr>
        <p:blipFill rotWithShape="1">
          <a:blip r:embed="rId3"/>
          <a:srcRect l="22031" r="21491"/>
          <a:stretch/>
        </p:blipFill>
        <p:spPr>
          <a:xfrm>
            <a:off x="5231305" y="511563"/>
            <a:ext cx="3912695" cy="6436300"/>
          </a:xfrm>
          <a:prstGeom prst="rect">
            <a:avLst/>
          </a:prstGeom>
        </p:spPr>
      </p:pic>
    </p:spTree>
    <p:extLst>
      <p:ext uri="{BB962C8B-B14F-4D97-AF65-F5344CB8AC3E}">
        <p14:creationId xmlns:p14="http://schemas.microsoft.com/office/powerpoint/2010/main" val="208220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a:xfrm>
            <a:off x="4764088" y="2134437"/>
            <a:ext cx="3200176" cy="4015497"/>
          </a:xfrm>
        </p:spPr>
        <p:txBody>
          <a:bodyPr/>
          <a:lstStyle/>
          <a:p>
            <a:pPr marL="0" indent="0">
              <a:buNone/>
            </a:pPr>
            <a:r>
              <a:rPr lang="en-US" sz="2600" b="1" dirty="0">
                <a:solidFill>
                  <a:schemeClr val="tx2">
                    <a:lumMod val="75000"/>
                  </a:schemeClr>
                </a:solidFill>
                <a:latin typeface="Garamond" panose="02020404030301010803" pitchFamily="18" charset="0"/>
              </a:rPr>
              <a:t>Labels and colors:</a:t>
            </a:r>
          </a:p>
          <a:p>
            <a:pPr>
              <a:buFont typeface="Arial" panose="020B0604020202020204" pitchFamily="34" charset="0"/>
              <a:buChar char="•"/>
            </a:pPr>
            <a:r>
              <a:rPr lang="en-US" sz="2000" b="1" dirty="0">
                <a:solidFill>
                  <a:srgbClr val="FF00FF"/>
                </a:solidFill>
                <a:latin typeface="Garamond" panose="02020404030301010803" pitchFamily="18" charset="0"/>
              </a:rPr>
              <a:t>Corneum (COR)</a:t>
            </a:r>
          </a:p>
          <a:p>
            <a:pPr>
              <a:buFont typeface="Arial" panose="020B0604020202020204" pitchFamily="34" charset="0"/>
              <a:buChar char="•"/>
            </a:pPr>
            <a:r>
              <a:rPr lang="en-US" sz="2000" b="1" dirty="0">
                <a:solidFill>
                  <a:srgbClr val="0000FF"/>
                </a:solidFill>
                <a:latin typeface="Garamond" panose="02020404030301010803" pitchFamily="18" charset="0"/>
              </a:rPr>
              <a:t>Epidermis (EP)</a:t>
            </a:r>
          </a:p>
          <a:p>
            <a:pPr>
              <a:buFont typeface="Arial" panose="020B0604020202020204" pitchFamily="34" charset="0"/>
              <a:buChar char="•"/>
            </a:pPr>
            <a:r>
              <a:rPr lang="en-US" sz="2000" b="1" dirty="0">
                <a:solidFill>
                  <a:srgbClr val="265500"/>
                </a:solidFill>
                <a:latin typeface="Garamond" panose="02020404030301010803" pitchFamily="18" charset="0"/>
              </a:rPr>
              <a:t>Epidermal Nests (EPN)</a:t>
            </a:r>
          </a:p>
          <a:p>
            <a:pPr>
              <a:buFont typeface="Arial" panose="020B0604020202020204" pitchFamily="34" charset="0"/>
              <a:buChar char="•"/>
            </a:pPr>
            <a:r>
              <a:rPr lang="en-US" sz="2000" b="1" dirty="0">
                <a:solidFill>
                  <a:srgbClr val="FFFF00"/>
                </a:solidFill>
                <a:latin typeface="Garamond" panose="02020404030301010803" pitchFamily="18" charset="0"/>
              </a:rPr>
              <a:t>Dermis (DE)</a:t>
            </a:r>
            <a:endParaRPr lang="en-US" sz="2000" b="1" dirty="0">
              <a:solidFill>
                <a:srgbClr val="265500"/>
              </a:solidFill>
              <a:latin typeface="Garamond" panose="02020404030301010803" pitchFamily="18" charset="0"/>
            </a:endParaRPr>
          </a:p>
          <a:p>
            <a:pPr>
              <a:buFont typeface="Arial" panose="020B0604020202020204" pitchFamily="34" charset="0"/>
              <a:buChar char="•"/>
            </a:pPr>
            <a:r>
              <a:rPr lang="en-US" sz="2000" b="1" dirty="0">
                <a:solidFill>
                  <a:srgbClr val="00FF00"/>
                </a:solidFill>
                <a:latin typeface="Garamond" panose="02020404030301010803" pitchFamily="18" charset="0"/>
              </a:rPr>
              <a:t>Dermal Nests (DMN)</a:t>
            </a:r>
          </a:p>
          <a:p>
            <a:pPr>
              <a:buFont typeface="Arial" panose="020B0604020202020204" pitchFamily="34" charset="0"/>
              <a:buChar char="•"/>
            </a:pPr>
            <a:r>
              <a:rPr lang="en-US" sz="2000" b="1" dirty="0">
                <a:solidFill>
                  <a:schemeClr val="accent5">
                    <a:lumMod val="75000"/>
                  </a:schemeClr>
                </a:solidFill>
                <a:latin typeface="Garamond" panose="02020404030301010803" pitchFamily="18" charset="0"/>
              </a:rPr>
              <a:t>Background (BG)</a:t>
            </a:r>
          </a:p>
          <a:p>
            <a:pPr>
              <a:buFont typeface="Arial" panose="020B0604020202020204" pitchFamily="34" charset="0"/>
              <a:buChar char="•"/>
            </a:pPr>
            <a:r>
              <a:rPr lang="en-US" sz="2000" b="1" dirty="0">
                <a:solidFill>
                  <a:schemeClr val="accent4">
                    <a:lumMod val="10000"/>
                  </a:schemeClr>
                </a:solidFill>
                <a:latin typeface="Garamond" panose="02020404030301010803" pitchFamily="18" charset="0"/>
              </a:rPr>
              <a:t>Unlabeled (UL)</a:t>
            </a:r>
            <a:endParaRPr lang="fa-IR" sz="2000" b="1" dirty="0">
              <a:solidFill>
                <a:schemeClr val="accent4">
                  <a:lumMod val="10000"/>
                </a:schemeClr>
              </a:solidFill>
              <a:latin typeface="Garamond" panose="02020404030301010803" pitchFamily="18" charset="0"/>
            </a:endParaRPr>
          </a:p>
        </p:txBody>
      </p:sp>
      <p:pic>
        <p:nvPicPr>
          <p:cNvPr id="5" name="Picture 4" descr="A picture containing background pattern&#10;&#10;Description automatically generated">
            <a:extLst>
              <a:ext uri="{FF2B5EF4-FFF2-40B4-BE49-F238E27FC236}">
                <a16:creationId xmlns:a16="http://schemas.microsoft.com/office/drawing/2014/main" id="{A6CA79FD-BCF9-F147-84DF-9F6B3F1B22E6}"/>
              </a:ext>
            </a:extLst>
          </p:cNvPr>
          <p:cNvPicPr>
            <a:picLocks noChangeAspect="1"/>
          </p:cNvPicPr>
          <p:nvPr/>
        </p:nvPicPr>
        <p:blipFill>
          <a:blip r:embed="rId3"/>
          <a:stretch>
            <a:fillRect/>
          </a:stretch>
        </p:blipFill>
        <p:spPr>
          <a:xfrm>
            <a:off x="908322" y="1729344"/>
            <a:ext cx="3509178" cy="4420590"/>
          </a:xfrm>
          <a:prstGeom prst="rect">
            <a:avLst/>
          </a:prstGeom>
        </p:spPr>
      </p:pic>
    </p:spTree>
    <p:extLst>
      <p:ext uri="{BB962C8B-B14F-4D97-AF65-F5344CB8AC3E}">
        <p14:creationId xmlns:p14="http://schemas.microsoft.com/office/powerpoint/2010/main" val="1502937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Motivation and Goals</a:t>
            </a:r>
          </a:p>
        </p:txBody>
      </p:sp>
      <p:pic>
        <p:nvPicPr>
          <p:cNvPr id="10" name="Graphic 9" descr="Bullseye">
            <a:extLst>
              <a:ext uri="{FF2B5EF4-FFF2-40B4-BE49-F238E27FC236}">
                <a16:creationId xmlns:a16="http://schemas.microsoft.com/office/drawing/2014/main" id="{280AA193-3E61-D94E-AADB-B523A30121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7156" y="1363508"/>
            <a:ext cx="4949688" cy="494968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901798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Method and Model</a:t>
            </a:r>
          </a:p>
        </p:txBody>
      </p:sp>
      <p:pic>
        <p:nvPicPr>
          <p:cNvPr id="8" name="Graphic 7" descr="Playbook outline">
            <a:extLst>
              <a:ext uri="{FF2B5EF4-FFF2-40B4-BE49-F238E27FC236}">
                <a16:creationId xmlns:a16="http://schemas.microsoft.com/office/drawing/2014/main" id="{7D62EC70-2125-CE45-8F4E-F89A5634A1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7402" y="1084402"/>
            <a:ext cx="4689196" cy="4689196"/>
          </a:xfrm>
          <a:prstGeom prst="rect">
            <a:avLst/>
          </a:prstGeom>
        </p:spPr>
      </p:pic>
    </p:spTree>
    <p:extLst>
      <p:ext uri="{BB962C8B-B14F-4D97-AF65-F5344CB8AC3E}">
        <p14:creationId xmlns:p14="http://schemas.microsoft.com/office/powerpoint/2010/main" val="3286719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Method and Model</a:t>
            </a:r>
          </a:p>
        </p:txBody>
      </p:sp>
      <p:pic>
        <p:nvPicPr>
          <p:cNvPr id="5" name="Picture 4" descr="Graphical user interface, application&#10;&#10;Description automatically generated">
            <a:extLst>
              <a:ext uri="{FF2B5EF4-FFF2-40B4-BE49-F238E27FC236}">
                <a16:creationId xmlns:a16="http://schemas.microsoft.com/office/drawing/2014/main" id="{2D151758-C575-9448-B680-02F3F830716D}"/>
              </a:ext>
            </a:extLst>
          </p:cNvPr>
          <p:cNvPicPr>
            <a:picLocks noChangeAspect="1"/>
          </p:cNvPicPr>
          <p:nvPr/>
        </p:nvPicPr>
        <p:blipFill rotWithShape="1">
          <a:blip r:embed="rId3"/>
          <a:srcRect t="1" r="67500" b="42420"/>
          <a:stretch/>
        </p:blipFill>
        <p:spPr>
          <a:xfrm>
            <a:off x="0" y="2391635"/>
            <a:ext cx="2971800" cy="22476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40DE8BFF-AEC2-C54A-939F-4628E61C21BE}"/>
              </a:ext>
            </a:extLst>
          </p:cNvPr>
          <p:cNvPicPr>
            <a:picLocks noChangeAspect="1"/>
          </p:cNvPicPr>
          <p:nvPr/>
        </p:nvPicPr>
        <p:blipFill rotWithShape="1">
          <a:blip r:embed="rId3"/>
          <a:srcRect l="38527" r="30883" b="9713"/>
          <a:stretch/>
        </p:blipFill>
        <p:spPr>
          <a:xfrm>
            <a:off x="3523128" y="2486118"/>
            <a:ext cx="2796989" cy="352439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4C211303-0B6D-DD40-BE96-41FF659032A4}"/>
              </a:ext>
            </a:extLst>
          </p:cNvPr>
          <p:cNvPicPr>
            <a:picLocks noChangeAspect="1"/>
          </p:cNvPicPr>
          <p:nvPr/>
        </p:nvPicPr>
        <p:blipFill>
          <a:blip r:embed="rId3"/>
          <a:stretch>
            <a:fillRect/>
          </a:stretch>
        </p:blipFill>
        <p:spPr>
          <a:xfrm>
            <a:off x="0" y="2403509"/>
            <a:ext cx="9144000" cy="3903531"/>
          </a:xfrm>
          <a:prstGeom prst="rect">
            <a:avLst/>
          </a:prstGeom>
        </p:spPr>
      </p:pic>
      <p:grpSp>
        <p:nvGrpSpPr>
          <p:cNvPr id="11" name="Group 10">
            <a:extLst>
              <a:ext uri="{FF2B5EF4-FFF2-40B4-BE49-F238E27FC236}">
                <a16:creationId xmlns:a16="http://schemas.microsoft.com/office/drawing/2014/main" id="{FB17EBAD-0C4A-3440-9AAF-DCEB6C331223}"/>
              </a:ext>
            </a:extLst>
          </p:cNvPr>
          <p:cNvGrpSpPr/>
          <p:nvPr/>
        </p:nvGrpSpPr>
        <p:grpSpPr>
          <a:xfrm>
            <a:off x="6276549" y="3393552"/>
            <a:ext cx="33480" cy="19800"/>
            <a:chOff x="6276549" y="2479152"/>
            <a:chExt cx="33480" cy="1980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3AB1D245-8121-1F4D-BB94-790AD2BD22E6}"/>
                    </a:ext>
                  </a:extLst>
                </p14:cNvPr>
                <p14:cNvContentPartPr/>
                <p14:nvPr/>
              </p14:nvContentPartPr>
              <p14:xfrm>
                <a:off x="6286269" y="2479152"/>
                <a:ext cx="23760" cy="19800"/>
              </p14:xfrm>
            </p:contentPart>
          </mc:Choice>
          <mc:Fallback xmlns="">
            <p:pic>
              <p:nvPicPr>
                <p:cNvPr id="9" name="Ink 8">
                  <a:extLst>
                    <a:ext uri="{FF2B5EF4-FFF2-40B4-BE49-F238E27FC236}">
                      <a16:creationId xmlns:a16="http://schemas.microsoft.com/office/drawing/2014/main" id="{3AB1D245-8121-1F4D-BB94-790AD2BD22E6}"/>
                    </a:ext>
                  </a:extLst>
                </p:cNvPr>
                <p:cNvPicPr/>
                <p:nvPr/>
              </p:nvPicPr>
              <p:blipFill>
                <a:blip r:embed="rId5"/>
                <a:stretch>
                  <a:fillRect/>
                </a:stretch>
              </p:blipFill>
              <p:spPr>
                <a:xfrm>
                  <a:off x="6268269" y="2461512"/>
                  <a:ext cx="594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82077332-0E67-124B-BE51-5211E75C1D99}"/>
                    </a:ext>
                  </a:extLst>
                </p14:cNvPr>
                <p14:cNvContentPartPr/>
                <p14:nvPr/>
              </p14:nvContentPartPr>
              <p14:xfrm>
                <a:off x="6276549" y="2495352"/>
                <a:ext cx="360" cy="360"/>
              </p14:xfrm>
            </p:contentPart>
          </mc:Choice>
          <mc:Fallback xmlns="">
            <p:pic>
              <p:nvPicPr>
                <p:cNvPr id="10" name="Ink 9">
                  <a:extLst>
                    <a:ext uri="{FF2B5EF4-FFF2-40B4-BE49-F238E27FC236}">
                      <a16:creationId xmlns:a16="http://schemas.microsoft.com/office/drawing/2014/main" id="{82077332-0E67-124B-BE51-5211E75C1D99}"/>
                    </a:ext>
                  </a:extLst>
                </p:cNvPr>
                <p:cNvPicPr/>
                <p:nvPr/>
              </p:nvPicPr>
              <p:blipFill>
                <a:blip r:embed="rId7"/>
                <a:stretch>
                  <a:fillRect/>
                </a:stretch>
              </p:blipFill>
              <p:spPr>
                <a:xfrm>
                  <a:off x="6258909" y="2477712"/>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3E2621FA-2A27-CB4A-918B-95DF197AB2CE}"/>
                  </a:ext>
                </a:extLst>
              </p14:cNvPr>
              <p14:cNvContentPartPr/>
              <p14:nvPr/>
            </p14:nvContentPartPr>
            <p14:xfrm>
              <a:off x="6266469" y="5166552"/>
              <a:ext cx="54720" cy="10080"/>
            </p14:xfrm>
          </p:contentPart>
        </mc:Choice>
        <mc:Fallback xmlns="">
          <p:pic>
            <p:nvPicPr>
              <p:cNvPr id="12" name="Ink 11">
                <a:extLst>
                  <a:ext uri="{FF2B5EF4-FFF2-40B4-BE49-F238E27FC236}">
                    <a16:creationId xmlns:a16="http://schemas.microsoft.com/office/drawing/2014/main" id="{3E2621FA-2A27-CB4A-918B-95DF197AB2CE}"/>
                  </a:ext>
                </a:extLst>
              </p:cNvPr>
              <p:cNvPicPr/>
              <p:nvPr/>
            </p:nvPicPr>
            <p:blipFill>
              <a:blip r:embed="rId9"/>
              <a:stretch>
                <a:fillRect/>
              </a:stretch>
            </p:blipFill>
            <p:spPr>
              <a:xfrm>
                <a:off x="6248829" y="5148912"/>
                <a:ext cx="903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68232A8F-0BA8-D945-A821-C0CE6D440CA4}"/>
                  </a:ext>
                </a:extLst>
              </p14:cNvPr>
              <p14:cNvContentPartPr/>
              <p14:nvPr/>
            </p14:nvContentPartPr>
            <p14:xfrm>
              <a:off x="3507368" y="3399952"/>
              <a:ext cx="360" cy="360"/>
            </p14:xfrm>
          </p:contentPart>
        </mc:Choice>
        <mc:Fallback xmlns="">
          <p:pic>
            <p:nvPicPr>
              <p:cNvPr id="13" name="Ink 12">
                <a:extLst>
                  <a:ext uri="{FF2B5EF4-FFF2-40B4-BE49-F238E27FC236}">
                    <a16:creationId xmlns:a16="http://schemas.microsoft.com/office/drawing/2014/main" id="{68232A8F-0BA8-D945-A821-C0CE6D440CA4}"/>
                  </a:ext>
                </a:extLst>
              </p:cNvPr>
              <p:cNvPicPr/>
              <p:nvPr/>
            </p:nvPicPr>
            <p:blipFill>
              <a:blip r:embed="rId7"/>
              <a:stretch>
                <a:fillRect/>
              </a:stretch>
            </p:blipFill>
            <p:spPr>
              <a:xfrm>
                <a:off x="3489368" y="33823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79AEFA3A-6099-854F-BF86-3CF816AF51B8}"/>
                  </a:ext>
                </a:extLst>
              </p14:cNvPr>
              <p14:cNvContentPartPr/>
              <p14:nvPr/>
            </p14:nvContentPartPr>
            <p14:xfrm>
              <a:off x="3509888" y="3408952"/>
              <a:ext cx="360" cy="360"/>
            </p14:xfrm>
          </p:contentPart>
        </mc:Choice>
        <mc:Fallback xmlns="">
          <p:pic>
            <p:nvPicPr>
              <p:cNvPr id="14" name="Ink 13">
                <a:extLst>
                  <a:ext uri="{FF2B5EF4-FFF2-40B4-BE49-F238E27FC236}">
                    <a16:creationId xmlns:a16="http://schemas.microsoft.com/office/drawing/2014/main" id="{79AEFA3A-6099-854F-BF86-3CF816AF51B8}"/>
                  </a:ext>
                </a:extLst>
              </p:cNvPr>
              <p:cNvPicPr/>
              <p:nvPr/>
            </p:nvPicPr>
            <p:blipFill>
              <a:blip r:embed="rId7"/>
              <a:stretch>
                <a:fillRect/>
              </a:stretch>
            </p:blipFill>
            <p:spPr>
              <a:xfrm>
                <a:off x="3492248" y="33913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E9CD078B-6451-324B-AF00-7E575D4BE967}"/>
                  </a:ext>
                </a:extLst>
              </p14:cNvPr>
              <p14:cNvContentPartPr/>
              <p14:nvPr/>
            </p14:nvContentPartPr>
            <p14:xfrm>
              <a:off x="2964998" y="3942912"/>
              <a:ext cx="360" cy="360"/>
            </p14:xfrm>
          </p:contentPart>
        </mc:Choice>
        <mc:Fallback xmlns="">
          <p:pic>
            <p:nvPicPr>
              <p:cNvPr id="15" name="Ink 14">
                <a:extLst>
                  <a:ext uri="{FF2B5EF4-FFF2-40B4-BE49-F238E27FC236}">
                    <a16:creationId xmlns:a16="http://schemas.microsoft.com/office/drawing/2014/main" id="{E9CD078B-6451-324B-AF00-7E575D4BE967}"/>
                  </a:ext>
                </a:extLst>
              </p:cNvPr>
              <p:cNvPicPr/>
              <p:nvPr/>
            </p:nvPicPr>
            <p:blipFill>
              <a:blip r:embed="rId7"/>
              <a:stretch>
                <a:fillRect/>
              </a:stretch>
            </p:blipFill>
            <p:spPr>
              <a:xfrm>
                <a:off x="2946998" y="3924912"/>
                <a:ext cx="36000" cy="36000"/>
              </a:xfrm>
              <a:prstGeom prst="rect">
                <a:avLst/>
              </a:prstGeom>
            </p:spPr>
          </p:pic>
        </mc:Fallback>
      </mc:AlternateContent>
      <p:sp>
        <p:nvSpPr>
          <p:cNvPr id="16" name="TextBox 15">
            <a:extLst>
              <a:ext uri="{FF2B5EF4-FFF2-40B4-BE49-F238E27FC236}">
                <a16:creationId xmlns:a16="http://schemas.microsoft.com/office/drawing/2014/main" id="{FBA041AA-B652-0448-BAF4-A6204D9F1218}"/>
              </a:ext>
            </a:extLst>
          </p:cNvPr>
          <p:cNvSpPr txBox="1"/>
          <p:nvPr/>
        </p:nvSpPr>
        <p:spPr>
          <a:xfrm>
            <a:off x="671757" y="1652242"/>
            <a:ext cx="8345554" cy="430887"/>
          </a:xfrm>
          <a:prstGeom prst="rect">
            <a:avLst/>
          </a:prstGeom>
          <a:noFill/>
        </p:spPr>
        <p:txBody>
          <a:bodyPr wrap="none" rtlCol="0">
            <a:spAutoFit/>
          </a:bodyPr>
          <a:lstStyle/>
          <a:p>
            <a:r>
              <a:rPr lang="en-US" sz="2200" dirty="0">
                <a:latin typeface="Garamond" panose="02020404030301010803" pitchFamily="18" charset="0"/>
              </a:rPr>
              <a:t>Two stage method: first big tissue structures, then smaller tissue structures.</a:t>
            </a:r>
          </a:p>
        </p:txBody>
      </p:sp>
    </p:spTree>
    <p:extLst>
      <p:ext uri="{BB962C8B-B14F-4D97-AF65-F5344CB8AC3E}">
        <p14:creationId xmlns:p14="http://schemas.microsoft.com/office/powerpoint/2010/main" val="145478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Results</a:t>
            </a:r>
          </a:p>
        </p:txBody>
      </p:sp>
      <p:pic>
        <p:nvPicPr>
          <p:cNvPr id="4" name="Graphic 3" descr="Presentation with pie chart with solid fill">
            <a:extLst>
              <a:ext uri="{FF2B5EF4-FFF2-40B4-BE49-F238E27FC236}">
                <a16:creationId xmlns:a16="http://schemas.microsoft.com/office/drawing/2014/main" id="{CBBEDC83-985C-154F-A493-297B087D1A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9823" y="948017"/>
            <a:ext cx="4961966" cy="4961966"/>
          </a:xfrm>
          <a:prstGeom prst="rect">
            <a:avLst/>
          </a:prstGeom>
        </p:spPr>
      </p:pic>
    </p:spTree>
    <p:extLst>
      <p:ext uri="{BB962C8B-B14F-4D97-AF65-F5344CB8AC3E}">
        <p14:creationId xmlns:p14="http://schemas.microsoft.com/office/powerpoint/2010/main" val="1046010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Results</a:t>
            </a:r>
          </a:p>
        </p:txBody>
      </p:sp>
      <p:sp>
        <p:nvSpPr>
          <p:cNvPr id="3" name="Text Placeholder 2"/>
          <p:cNvSpPr>
            <a:spLocks noGrp="1"/>
          </p:cNvSpPr>
          <p:nvPr>
            <p:ph type="body" sz="quarter" idx="11"/>
          </p:nvPr>
        </p:nvSpPr>
        <p:spPr>
          <a:xfrm>
            <a:off x="660209" y="2104715"/>
            <a:ext cx="8196210" cy="4015497"/>
          </a:xfrm>
        </p:spPr>
        <p:txBody>
          <a:bodyPr/>
          <a:lstStyle/>
          <a:p>
            <a:pPr>
              <a:buFont typeface="Wingdings" pitchFamily="2" charset="2"/>
              <a:buChar char="Ø"/>
            </a:pPr>
            <a:r>
              <a:rPr lang="en-US" dirty="0">
                <a:solidFill>
                  <a:schemeClr val="tx2"/>
                </a:solidFill>
                <a:latin typeface="Garamond" panose="02020404030301010803" pitchFamily="18" charset="0"/>
              </a:rPr>
              <a:t>Evaluation of the segmentation model on </a:t>
            </a:r>
            <a:r>
              <a:rPr lang="en-US" b="1" dirty="0">
                <a:solidFill>
                  <a:schemeClr val="tx2"/>
                </a:solidFill>
                <a:latin typeface="Garamond" panose="02020404030301010803" pitchFamily="18" charset="0"/>
              </a:rPr>
              <a:t>ROI</a:t>
            </a:r>
            <a:r>
              <a:rPr lang="en-US" dirty="0">
                <a:solidFill>
                  <a:schemeClr val="tx2"/>
                </a:solidFill>
                <a:latin typeface="Garamond" panose="02020404030301010803" pitchFamily="18" charset="0"/>
              </a:rPr>
              <a:t> testing set.</a:t>
            </a:r>
          </a:p>
          <a:p>
            <a:endParaRPr lang="en-US" dirty="0">
              <a:solidFill>
                <a:schemeClr val="tx2">
                  <a:lumMod val="75000"/>
                </a:schemeClr>
              </a:solidFill>
              <a:latin typeface="Garamond" panose="02020404030301010803" pitchFamily="18" charset="0"/>
            </a:endParaRPr>
          </a:p>
        </p:txBody>
      </p:sp>
      <p:pic>
        <p:nvPicPr>
          <p:cNvPr id="5" name="Picture 4" descr="Table&#10;&#10;Description automatically generated">
            <a:extLst>
              <a:ext uri="{FF2B5EF4-FFF2-40B4-BE49-F238E27FC236}">
                <a16:creationId xmlns:a16="http://schemas.microsoft.com/office/drawing/2014/main" id="{46038442-8F95-FE4E-AD3F-E3F2F9ADC38E}"/>
              </a:ext>
            </a:extLst>
          </p:cNvPr>
          <p:cNvPicPr>
            <a:picLocks noChangeAspect="1"/>
          </p:cNvPicPr>
          <p:nvPr/>
        </p:nvPicPr>
        <p:blipFill>
          <a:blip r:embed="rId3">
            <a:duotone>
              <a:schemeClr val="accent1">
                <a:shade val="45000"/>
                <a:satMod val="135000"/>
              </a:schemeClr>
              <a:prstClr val="white"/>
            </a:duotone>
          </a:blip>
          <a:stretch>
            <a:fillRect/>
          </a:stretch>
        </p:blipFill>
        <p:spPr>
          <a:xfrm>
            <a:off x="1406293" y="2955059"/>
            <a:ext cx="6131932" cy="1717329"/>
          </a:xfrm>
          <a:prstGeom prst="rect">
            <a:avLst/>
          </a:prstGeom>
        </p:spPr>
      </p:pic>
    </p:spTree>
    <p:extLst>
      <p:ext uri="{BB962C8B-B14F-4D97-AF65-F5344CB8AC3E}">
        <p14:creationId xmlns:p14="http://schemas.microsoft.com/office/powerpoint/2010/main" val="1585945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B3744AAB-A726-8B44-8245-3D32C7CB17D3}"/>
              </a:ext>
            </a:extLst>
          </p:cNvPr>
          <p:cNvPicPr>
            <a:picLocks noChangeAspect="1"/>
          </p:cNvPicPr>
          <p:nvPr/>
        </p:nvPicPr>
        <p:blipFill rotWithShape="1">
          <a:blip r:embed="rId2"/>
          <a:srcRect r="3348" b="52703"/>
          <a:stretch/>
        </p:blipFill>
        <p:spPr>
          <a:xfrm>
            <a:off x="-195120" y="1904892"/>
            <a:ext cx="4767120" cy="427679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34E0FED-6E4E-CB4E-981A-BB2847411107}"/>
              </a:ext>
            </a:extLst>
          </p:cNvPr>
          <p:cNvPicPr>
            <a:picLocks noChangeAspect="1"/>
          </p:cNvPicPr>
          <p:nvPr/>
        </p:nvPicPr>
        <p:blipFill rotWithShape="1">
          <a:blip r:embed="rId2"/>
          <a:srcRect l="-1" t="47778" r="-211"/>
          <a:stretch/>
        </p:blipFill>
        <p:spPr>
          <a:xfrm>
            <a:off x="4764088" y="2298699"/>
            <a:ext cx="4269321" cy="407887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8E90476-39F8-0E4E-B04D-D502BF9314B5}"/>
              </a:ext>
            </a:extLst>
          </p:cNvPr>
          <p:cNvPicPr>
            <a:picLocks noChangeAspect="1"/>
          </p:cNvPicPr>
          <p:nvPr/>
        </p:nvPicPr>
        <p:blipFill rotWithShape="1">
          <a:blip r:embed="rId2"/>
          <a:srcRect l="9183" t="1" r="4256" b="97469"/>
          <a:stretch/>
        </p:blipFill>
        <p:spPr>
          <a:xfrm>
            <a:off x="5051668" y="1904892"/>
            <a:ext cx="3981741" cy="213302"/>
          </a:xfrm>
          <a:prstGeom prst="rect">
            <a:avLst/>
          </a:prstGeom>
        </p:spPr>
      </p:pic>
      <p:sp>
        <p:nvSpPr>
          <p:cNvPr id="11" name="Text Placeholder 1">
            <a:extLst>
              <a:ext uri="{FF2B5EF4-FFF2-40B4-BE49-F238E27FC236}">
                <a16:creationId xmlns:a16="http://schemas.microsoft.com/office/drawing/2014/main" id="{B06C3CC7-5B68-0944-9C4F-701E195D9188}"/>
              </a:ext>
            </a:extLst>
          </p:cNvPr>
          <p:cNvSpPr>
            <a:spLocks noGrp="1"/>
          </p:cNvSpPr>
          <p:nvPr>
            <p:ph type="body" sz="quarter" idx="10"/>
          </p:nvPr>
        </p:nvSpPr>
        <p:spPr>
          <a:xfrm>
            <a:off x="671757" y="371510"/>
            <a:ext cx="8184662" cy="991998"/>
          </a:xfrm>
        </p:spPr>
        <p:txBody>
          <a:bodyPr/>
          <a:lstStyle/>
          <a:p>
            <a:r>
              <a:rPr lang="en-US" b="1" dirty="0">
                <a:latin typeface="Garamond" panose="02020404030301010803" pitchFamily="18" charset="0"/>
              </a:rPr>
              <a:t>Results - </a:t>
            </a:r>
            <a:r>
              <a:rPr lang="en-US" b="1" dirty="0">
                <a:solidFill>
                  <a:srgbClr val="00B050"/>
                </a:solidFill>
                <a:latin typeface="Garamond" panose="02020404030301010803" pitchFamily="18" charset="0"/>
              </a:rPr>
              <a:t>ROI</a:t>
            </a:r>
            <a:r>
              <a:rPr lang="en-US" b="1" dirty="0">
                <a:solidFill>
                  <a:schemeClr val="tx2"/>
                </a:solidFill>
                <a:latin typeface="Garamond" panose="02020404030301010803" pitchFamily="18" charset="0"/>
              </a:rPr>
              <a:t> testing set</a:t>
            </a:r>
          </a:p>
        </p:txBody>
      </p:sp>
    </p:spTree>
    <p:extLst>
      <p:ext uri="{BB962C8B-B14F-4D97-AF65-F5344CB8AC3E}">
        <p14:creationId xmlns:p14="http://schemas.microsoft.com/office/powerpoint/2010/main" val="3663203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B06C3CC7-5B68-0944-9C4F-701E195D9188}"/>
              </a:ext>
            </a:extLst>
          </p:cNvPr>
          <p:cNvSpPr>
            <a:spLocks noGrp="1"/>
          </p:cNvSpPr>
          <p:nvPr>
            <p:ph type="body" sz="quarter" idx="10"/>
          </p:nvPr>
        </p:nvSpPr>
        <p:spPr>
          <a:xfrm>
            <a:off x="671757" y="371510"/>
            <a:ext cx="8184662" cy="991998"/>
          </a:xfrm>
        </p:spPr>
        <p:txBody>
          <a:bodyPr/>
          <a:lstStyle/>
          <a:p>
            <a:r>
              <a:rPr lang="en-US" b="1" dirty="0">
                <a:latin typeface="Garamond" panose="02020404030301010803" pitchFamily="18" charset="0"/>
              </a:rPr>
              <a:t>Results - </a:t>
            </a:r>
            <a:r>
              <a:rPr lang="en-US" b="1" dirty="0">
                <a:solidFill>
                  <a:schemeClr val="tx2"/>
                </a:solidFill>
                <a:latin typeface="Garamond" panose="02020404030301010803" pitchFamily="18" charset="0"/>
              </a:rPr>
              <a:t>Generating </a:t>
            </a:r>
            <a:r>
              <a:rPr lang="en-US" b="1" dirty="0">
                <a:solidFill>
                  <a:srgbClr val="00B050"/>
                </a:solidFill>
                <a:latin typeface="Garamond" panose="02020404030301010803" pitchFamily="18" charset="0"/>
              </a:rPr>
              <a:t>WSI</a:t>
            </a:r>
            <a:r>
              <a:rPr lang="en-US" b="1" dirty="0">
                <a:solidFill>
                  <a:schemeClr val="tx2"/>
                </a:solidFill>
                <a:latin typeface="Garamond" panose="02020404030301010803" pitchFamily="18" charset="0"/>
              </a:rPr>
              <a:t> Segmentation Masks</a:t>
            </a:r>
          </a:p>
        </p:txBody>
      </p:sp>
      <p:pic>
        <p:nvPicPr>
          <p:cNvPr id="3" name="Picture 2" descr="Shape&#10;&#10;Description automatically generated">
            <a:extLst>
              <a:ext uri="{FF2B5EF4-FFF2-40B4-BE49-F238E27FC236}">
                <a16:creationId xmlns:a16="http://schemas.microsoft.com/office/drawing/2014/main" id="{F9724074-0B3D-AB49-B895-725BF599F8A1}"/>
              </a:ext>
            </a:extLst>
          </p:cNvPr>
          <p:cNvPicPr>
            <a:picLocks noChangeAspect="1"/>
          </p:cNvPicPr>
          <p:nvPr/>
        </p:nvPicPr>
        <p:blipFill>
          <a:blip r:embed="rId2"/>
          <a:stretch>
            <a:fillRect/>
          </a:stretch>
        </p:blipFill>
        <p:spPr>
          <a:xfrm>
            <a:off x="1541991" y="1616766"/>
            <a:ext cx="6765510" cy="509068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0A957B8-C95A-4A40-AC97-AFAF34D499CF}"/>
                  </a:ext>
                </a:extLst>
              </p14:cNvPr>
              <p14:cNvContentPartPr/>
              <p14:nvPr/>
            </p14:nvContentPartPr>
            <p14:xfrm>
              <a:off x="2804386" y="4695406"/>
              <a:ext cx="2041560" cy="110520"/>
            </p14:xfrm>
          </p:contentPart>
        </mc:Choice>
        <mc:Fallback xmlns="">
          <p:pic>
            <p:nvPicPr>
              <p:cNvPr id="4" name="Ink 3">
                <a:extLst>
                  <a:ext uri="{FF2B5EF4-FFF2-40B4-BE49-F238E27FC236}">
                    <a16:creationId xmlns:a16="http://schemas.microsoft.com/office/drawing/2014/main" id="{F0A957B8-C95A-4A40-AC97-AFAF34D499CF}"/>
                  </a:ext>
                </a:extLst>
              </p:cNvPr>
              <p:cNvPicPr/>
              <p:nvPr/>
            </p:nvPicPr>
            <p:blipFill>
              <a:blip r:embed="rId4"/>
              <a:stretch>
                <a:fillRect/>
              </a:stretch>
            </p:blipFill>
            <p:spPr>
              <a:xfrm>
                <a:off x="2741386" y="4632406"/>
                <a:ext cx="216720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4BD04D0-2924-BB4D-92E4-E57D99C77A72}"/>
                  </a:ext>
                </a:extLst>
              </p14:cNvPr>
              <p14:cNvContentPartPr/>
              <p14:nvPr/>
            </p14:nvContentPartPr>
            <p14:xfrm>
              <a:off x="1625746" y="4737886"/>
              <a:ext cx="1611720" cy="125280"/>
            </p14:xfrm>
          </p:contentPart>
        </mc:Choice>
        <mc:Fallback xmlns="">
          <p:pic>
            <p:nvPicPr>
              <p:cNvPr id="5" name="Ink 4">
                <a:extLst>
                  <a:ext uri="{FF2B5EF4-FFF2-40B4-BE49-F238E27FC236}">
                    <a16:creationId xmlns:a16="http://schemas.microsoft.com/office/drawing/2014/main" id="{54BD04D0-2924-BB4D-92E4-E57D99C77A72}"/>
                  </a:ext>
                </a:extLst>
              </p:cNvPr>
              <p:cNvPicPr/>
              <p:nvPr/>
            </p:nvPicPr>
            <p:blipFill>
              <a:blip r:embed="rId6"/>
              <a:stretch>
                <a:fillRect/>
              </a:stretch>
            </p:blipFill>
            <p:spPr>
              <a:xfrm>
                <a:off x="1563106" y="4675246"/>
                <a:ext cx="173736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949F2DD-C54C-4040-848C-43B114D744CF}"/>
                  </a:ext>
                </a:extLst>
              </p14:cNvPr>
              <p14:cNvContentPartPr/>
              <p14:nvPr/>
            </p14:nvContentPartPr>
            <p14:xfrm>
              <a:off x="3568306" y="2826286"/>
              <a:ext cx="1269720" cy="48600"/>
            </p14:xfrm>
          </p:contentPart>
        </mc:Choice>
        <mc:Fallback xmlns="">
          <p:pic>
            <p:nvPicPr>
              <p:cNvPr id="6" name="Ink 5">
                <a:extLst>
                  <a:ext uri="{FF2B5EF4-FFF2-40B4-BE49-F238E27FC236}">
                    <a16:creationId xmlns:a16="http://schemas.microsoft.com/office/drawing/2014/main" id="{E949F2DD-C54C-4040-848C-43B114D744CF}"/>
                  </a:ext>
                </a:extLst>
              </p:cNvPr>
              <p:cNvPicPr/>
              <p:nvPr/>
            </p:nvPicPr>
            <p:blipFill>
              <a:blip r:embed="rId8"/>
              <a:stretch>
                <a:fillRect/>
              </a:stretch>
            </p:blipFill>
            <p:spPr>
              <a:xfrm>
                <a:off x="3505306" y="2763286"/>
                <a:ext cx="139536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70F68875-4607-BE45-B3D1-C2CB41A3ACB6}"/>
                  </a:ext>
                </a:extLst>
              </p14:cNvPr>
              <p14:cNvContentPartPr/>
              <p14:nvPr/>
            </p14:nvContentPartPr>
            <p14:xfrm>
              <a:off x="1661386" y="2785246"/>
              <a:ext cx="2314080" cy="47880"/>
            </p14:xfrm>
          </p:contentPart>
        </mc:Choice>
        <mc:Fallback xmlns="">
          <p:pic>
            <p:nvPicPr>
              <p:cNvPr id="7" name="Ink 6">
                <a:extLst>
                  <a:ext uri="{FF2B5EF4-FFF2-40B4-BE49-F238E27FC236}">
                    <a16:creationId xmlns:a16="http://schemas.microsoft.com/office/drawing/2014/main" id="{70F68875-4607-BE45-B3D1-C2CB41A3ACB6}"/>
                  </a:ext>
                </a:extLst>
              </p:cNvPr>
              <p:cNvPicPr/>
              <p:nvPr/>
            </p:nvPicPr>
            <p:blipFill>
              <a:blip r:embed="rId10"/>
              <a:stretch>
                <a:fillRect/>
              </a:stretch>
            </p:blipFill>
            <p:spPr>
              <a:xfrm>
                <a:off x="1598746" y="2722606"/>
                <a:ext cx="243972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7132CD15-ACB9-0044-8E33-F99F92DB676C}"/>
                  </a:ext>
                </a:extLst>
              </p14:cNvPr>
              <p14:cNvContentPartPr/>
              <p14:nvPr/>
            </p14:nvContentPartPr>
            <p14:xfrm>
              <a:off x="1690546" y="2799646"/>
              <a:ext cx="644040" cy="121320"/>
            </p14:xfrm>
          </p:contentPart>
        </mc:Choice>
        <mc:Fallback xmlns="">
          <p:pic>
            <p:nvPicPr>
              <p:cNvPr id="8" name="Ink 7">
                <a:extLst>
                  <a:ext uri="{FF2B5EF4-FFF2-40B4-BE49-F238E27FC236}">
                    <a16:creationId xmlns:a16="http://schemas.microsoft.com/office/drawing/2014/main" id="{7132CD15-ACB9-0044-8E33-F99F92DB676C}"/>
                  </a:ext>
                </a:extLst>
              </p:cNvPr>
              <p:cNvPicPr/>
              <p:nvPr/>
            </p:nvPicPr>
            <p:blipFill>
              <a:blip r:embed="rId12"/>
              <a:stretch>
                <a:fillRect/>
              </a:stretch>
            </p:blipFill>
            <p:spPr>
              <a:xfrm>
                <a:off x="1627906" y="2736646"/>
                <a:ext cx="76968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ADB6CD23-C7FF-FF48-B490-A60BD975D750}"/>
                  </a:ext>
                </a:extLst>
              </p14:cNvPr>
              <p14:cNvContentPartPr/>
              <p14:nvPr/>
            </p14:nvContentPartPr>
            <p14:xfrm>
              <a:off x="4565572" y="6551192"/>
              <a:ext cx="2552760" cy="126360"/>
            </p14:xfrm>
          </p:contentPart>
        </mc:Choice>
        <mc:Fallback xmlns="">
          <p:pic>
            <p:nvPicPr>
              <p:cNvPr id="9" name="Ink 8">
                <a:extLst>
                  <a:ext uri="{FF2B5EF4-FFF2-40B4-BE49-F238E27FC236}">
                    <a16:creationId xmlns:a16="http://schemas.microsoft.com/office/drawing/2014/main" id="{ADB6CD23-C7FF-FF48-B490-A60BD975D750}"/>
                  </a:ext>
                </a:extLst>
              </p:cNvPr>
              <p:cNvPicPr/>
              <p:nvPr/>
            </p:nvPicPr>
            <p:blipFill>
              <a:blip r:embed="rId14"/>
              <a:stretch>
                <a:fillRect/>
              </a:stretch>
            </p:blipFill>
            <p:spPr>
              <a:xfrm>
                <a:off x="4502572" y="6488552"/>
                <a:ext cx="26784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8FCAC40A-0AC0-7243-97FC-C4A3DAD64ABC}"/>
                  </a:ext>
                </a:extLst>
              </p14:cNvPr>
              <p14:cNvContentPartPr/>
              <p14:nvPr/>
            </p14:nvContentPartPr>
            <p14:xfrm>
              <a:off x="2898772" y="6561272"/>
              <a:ext cx="1995840" cy="84240"/>
            </p14:xfrm>
          </p:contentPart>
        </mc:Choice>
        <mc:Fallback xmlns="">
          <p:pic>
            <p:nvPicPr>
              <p:cNvPr id="12" name="Ink 11">
                <a:extLst>
                  <a:ext uri="{FF2B5EF4-FFF2-40B4-BE49-F238E27FC236}">
                    <a16:creationId xmlns:a16="http://schemas.microsoft.com/office/drawing/2014/main" id="{8FCAC40A-0AC0-7243-97FC-C4A3DAD64ABC}"/>
                  </a:ext>
                </a:extLst>
              </p:cNvPr>
              <p:cNvPicPr/>
              <p:nvPr/>
            </p:nvPicPr>
            <p:blipFill>
              <a:blip r:embed="rId16"/>
              <a:stretch>
                <a:fillRect/>
              </a:stretch>
            </p:blipFill>
            <p:spPr>
              <a:xfrm>
                <a:off x="2836132" y="6498632"/>
                <a:ext cx="2121480" cy="209880"/>
              </a:xfrm>
              <a:prstGeom prst="rect">
                <a:avLst/>
              </a:prstGeom>
            </p:spPr>
          </p:pic>
        </mc:Fallback>
      </mc:AlternateContent>
      <p:grpSp>
        <p:nvGrpSpPr>
          <p:cNvPr id="16" name="Group 15">
            <a:extLst>
              <a:ext uri="{FF2B5EF4-FFF2-40B4-BE49-F238E27FC236}">
                <a16:creationId xmlns:a16="http://schemas.microsoft.com/office/drawing/2014/main" id="{C1D468B4-5E9A-BA45-924F-5FB7C80E79DB}"/>
              </a:ext>
            </a:extLst>
          </p:cNvPr>
          <p:cNvGrpSpPr/>
          <p:nvPr/>
        </p:nvGrpSpPr>
        <p:grpSpPr>
          <a:xfrm>
            <a:off x="2417482" y="6578912"/>
            <a:ext cx="457560" cy="165240"/>
            <a:chOff x="2417482" y="6578912"/>
            <a:chExt cx="457560" cy="165240"/>
          </a:xfrm>
        </p:grpSpPr>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513FB5D6-5ADE-E54B-B61F-050BD3D0F952}"/>
                    </a:ext>
                  </a:extLst>
                </p14:cNvPr>
                <p14:cNvContentPartPr/>
                <p14:nvPr/>
              </p14:nvContentPartPr>
              <p14:xfrm>
                <a:off x="2417482" y="6592952"/>
                <a:ext cx="359640" cy="151200"/>
              </p14:xfrm>
            </p:contentPart>
          </mc:Choice>
          <mc:Fallback xmlns="">
            <p:pic>
              <p:nvPicPr>
                <p:cNvPr id="14" name="Ink 13">
                  <a:extLst>
                    <a:ext uri="{FF2B5EF4-FFF2-40B4-BE49-F238E27FC236}">
                      <a16:creationId xmlns:a16="http://schemas.microsoft.com/office/drawing/2014/main" id="{513FB5D6-5ADE-E54B-B61F-050BD3D0F952}"/>
                    </a:ext>
                  </a:extLst>
                </p:cNvPr>
                <p:cNvPicPr/>
                <p:nvPr/>
              </p:nvPicPr>
              <p:blipFill>
                <a:blip r:embed="rId18"/>
                <a:stretch>
                  <a:fillRect/>
                </a:stretch>
              </p:blipFill>
              <p:spPr>
                <a:xfrm>
                  <a:off x="2354842" y="6530312"/>
                  <a:ext cx="48528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B4B000FE-0F93-C142-9F50-DBF2F5EA584F}"/>
                    </a:ext>
                  </a:extLst>
                </p14:cNvPr>
                <p14:cNvContentPartPr/>
                <p14:nvPr/>
              </p14:nvContentPartPr>
              <p14:xfrm>
                <a:off x="2689642" y="6578912"/>
                <a:ext cx="185400" cy="81720"/>
              </p14:xfrm>
            </p:contentPart>
          </mc:Choice>
          <mc:Fallback xmlns="">
            <p:pic>
              <p:nvPicPr>
                <p:cNvPr id="15" name="Ink 14">
                  <a:extLst>
                    <a:ext uri="{FF2B5EF4-FFF2-40B4-BE49-F238E27FC236}">
                      <a16:creationId xmlns:a16="http://schemas.microsoft.com/office/drawing/2014/main" id="{B4B000FE-0F93-C142-9F50-DBF2F5EA584F}"/>
                    </a:ext>
                  </a:extLst>
                </p:cNvPr>
                <p:cNvPicPr/>
                <p:nvPr/>
              </p:nvPicPr>
              <p:blipFill>
                <a:blip r:embed="rId20"/>
                <a:stretch>
                  <a:fillRect/>
                </a:stretch>
              </p:blipFill>
              <p:spPr>
                <a:xfrm>
                  <a:off x="2626642" y="6516272"/>
                  <a:ext cx="311040" cy="207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BF324C8A-5812-234F-9B3C-36AED3DEC625}"/>
                  </a:ext>
                </a:extLst>
              </p14:cNvPr>
              <p14:cNvContentPartPr/>
              <p14:nvPr/>
            </p14:nvContentPartPr>
            <p14:xfrm>
              <a:off x="5034682" y="4706912"/>
              <a:ext cx="3160800" cy="83160"/>
            </p14:xfrm>
          </p:contentPart>
        </mc:Choice>
        <mc:Fallback xmlns="">
          <p:pic>
            <p:nvPicPr>
              <p:cNvPr id="19" name="Ink 18">
                <a:extLst>
                  <a:ext uri="{FF2B5EF4-FFF2-40B4-BE49-F238E27FC236}">
                    <a16:creationId xmlns:a16="http://schemas.microsoft.com/office/drawing/2014/main" id="{BF324C8A-5812-234F-9B3C-36AED3DEC625}"/>
                  </a:ext>
                </a:extLst>
              </p:cNvPr>
              <p:cNvPicPr/>
              <p:nvPr/>
            </p:nvPicPr>
            <p:blipFill>
              <a:blip r:embed="rId22"/>
              <a:stretch>
                <a:fillRect/>
              </a:stretch>
            </p:blipFill>
            <p:spPr>
              <a:xfrm>
                <a:off x="4972042" y="4643912"/>
                <a:ext cx="328644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0A13D49B-3010-3849-8259-C631E70C6A6C}"/>
                  </a:ext>
                </a:extLst>
              </p14:cNvPr>
              <p14:cNvContentPartPr/>
              <p14:nvPr/>
            </p14:nvContentPartPr>
            <p14:xfrm>
              <a:off x="5013442" y="4781432"/>
              <a:ext cx="826560" cy="47160"/>
            </p14:xfrm>
          </p:contentPart>
        </mc:Choice>
        <mc:Fallback xmlns="">
          <p:pic>
            <p:nvPicPr>
              <p:cNvPr id="20" name="Ink 19">
                <a:extLst>
                  <a:ext uri="{FF2B5EF4-FFF2-40B4-BE49-F238E27FC236}">
                    <a16:creationId xmlns:a16="http://schemas.microsoft.com/office/drawing/2014/main" id="{0A13D49B-3010-3849-8259-C631E70C6A6C}"/>
                  </a:ext>
                </a:extLst>
              </p:cNvPr>
              <p:cNvPicPr/>
              <p:nvPr/>
            </p:nvPicPr>
            <p:blipFill>
              <a:blip r:embed="rId24"/>
              <a:stretch>
                <a:fillRect/>
              </a:stretch>
            </p:blipFill>
            <p:spPr>
              <a:xfrm>
                <a:off x="4950442" y="4718792"/>
                <a:ext cx="9522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BDF40146-4756-DD4C-B7E4-6E6B8C66100F}"/>
                  </a:ext>
                </a:extLst>
              </p14:cNvPr>
              <p14:cNvContentPartPr/>
              <p14:nvPr/>
            </p14:nvContentPartPr>
            <p14:xfrm>
              <a:off x="6052402" y="2834544"/>
              <a:ext cx="2113200" cy="32760"/>
            </p14:xfrm>
          </p:contentPart>
        </mc:Choice>
        <mc:Fallback xmlns="">
          <p:pic>
            <p:nvPicPr>
              <p:cNvPr id="21" name="Ink 20">
                <a:extLst>
                  <a:ext uri="{FF2B5EF4-FFF2-40B4-BE49-F238E27FC236}">
                    <a16:creationId xmlns:a16="http://schemas.microsoft.com/office/drawing/2014/main" id="{BDF40146-4756-DD4C-B7E4-6E6B8C66100F}"/>
                  </a:ext>
                </a:extLst>
              </p:cNvPr>
              <p:cNvPicPr/>
              <p:nvPr/>
            </p:nvPicPr>
            <p:blipFill>
              <a:blip r:embed="rId26"/>
              <a:stretch>
                <a:fillRect/>
              </a:stretch>
            </p:blipFill>
            <p:spPr>
              <a:xfrm>
                <a:off x="5989402" y="2771904"/>
                <a:ext cx="223884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D2E693BB-023E-9840-8877-4868D0DB6D3B}"/>
                  </a:ext>
                </a:extLst>
              </p14:cNvPr>
              <p14:cNvContentPartPr/>
              <p14:nvPr/>
            </p14:nvContentPartPr>
            <p14:xfrm>
              <a:off x="5013442" y="2815104"/>
              <a:ext cx="1139760" cy="32760"/>
            </p14:xfrm>
          </p:contentPart>
        </mc:Choice>
        <mc:Fallback xmlns="">
          <p:pic>
            <p:nvPicPr>
              <p:cNvPr id="23" name="Ink 22">
                <a:extLst>
                  <a:ext uri="{FF2B5EF4-FFF2-40B4-BE49-F238E27FC236}">
                    <a16:creationId xmlns:a16="http://schemas.microsoft.com/office/drawing/2014/main" id="{D2E693BB-023E-9840-8877-4868D0DB6D3B}"/>
                  </a:ext>
                </a:extLst>
              </p:cNvPr>
              <p:cNvPicPr/>
              <p:nvPr/>
            </p:nvPicPr>
            <p:blipFill>
              <a:blip r:embed="rId28"/>
              <a:stretch>
                <a:fillRect/>
              </a:stretch>
            </p:blipFill>
            <p:spPr>
              <a:xfrm>
                <a:off x="4950802" y="2752104"/>
                <a:ext cx="1265400" cy="158400"/>
              </a:xfrm>
              <a:prstGeom prst="rect">
                <a:avLst/>
              </a:prstGeom>
            </p:spPr>
          </p:pic>
        </mc:Fallback>
      </mc:AlternateContent>
      <p:grpSp>
        <p:nvGrpSpPr>
          <p:cNvPr id="39" name="Group 38">
            <a:extLst>
              <a:ext uri="{FF2B5EF4-FFF2-40B4-BE49-F238E27FC236}">
                <a16:creationId xmlns:a16="http://schemas.microsoft.com/office/drawing/2014/main" id="{3490A491-656B-064E-B8C1-F9C0E331999C}"/>
              </a:ext>
            </a:extLst>
          </p:cNvPr>
          <p:cNvGrpSpPr/>
          <p:nvPr/>
        </p:nvGrpSpPr>
        <p:grpSpPr>
          <a:xfrm>
            <a:off x="5035042" y="2892504"/>
            <a:ext cx="595440" cy="22320"/>
            <a:chOff x="5035042" y="2892504"/>
            <a:chExt cx="595440" cy="22320"/>
          </a:xfrm>
        </p:grpSpPr>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54DB63C2-AE07-5F47-AB7B-041F43ABF5AF}"/>
                    </a:ext>
                  </a:extLst>
                </p14:cNvPr>
                <p14:cNvContentPartPr/>
                <p14:nvPr/>
              </p14:nvContentPartPr>
              <p14:xfrm>
                <a:off x="5035042" y="2892504"/>
                <a:ext cx="558720" cy="10800"/>
              </p14:xfrm>
            </p:contentPart>
          </mc:Choice>
          <mc:Fallback xmlns="">
            <p:pic>
              <p:nvPicPr>
                <p:cNvPr id="24" name="Ink 23">
                  <a:extLst>
                    <a:ext uri="{FF2B5EF4-FFF2-40B4-BE49-F238E27FC236}">
                      <a16:creationId xmlns:a16="http://schemas.microsoft.com/office/drawing/2014/main" id="{54DB63C2-AE07-5F47-AB7B-041F43ABF5AF}"/>
                    </a:ext>
                  </a:extLst>
                </p:cNvPr>
                <p:cNvPicPr/>
                <p:nvPr/>
              </p:nvPicPr>
              <p:blipFill>
                <a:blip r:embed="rId30"/>
                <a:stretch>
                  <a:fillRect/>
                </a:stretch>
              </p:blipFill>
              <p:spPr>
                <a:xfrm>
                  <a:off x="4972402" y="2829864"/>
                  <a:ext cx="6843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DCE5A5FD-5492-AA4D-80DC-CB2F9B6D4022}"/>
                    </a:ext>
                  </a:extLst>
                </p14:cNvPr>
                <p14:cNvContentPartPr/>
                <p14:nvPr/>
              </p14:nvContentPartPr>
              <p14:xfrm>
                <a:off x="5593402" y="2905104"/>
                <a:ext cx="360" cy="360"/>
              </p14:xfrm>
            </p:contentPart>
          </mc:Choice>
          <mc:Fallback xmlns="">
            <p:pic>
              <p:nvPicPr>
                <p:cNvPr id="25" name="Ink 24">
                  <a:extLst>
                    <a:ext uri="{FF2B5EF4-FFF2-40B4-BE49-F238E27FC236}">
                      <a16:creationId xmlns:a16="http://schemas.microsoft.com/office/drawing/2014/main" id="{DCE5A5FD-5492-AA4D-80DC-CB2F9B6D4022}"/>
                    </a:ext>
                  </a:extLst>
                </p:cNvPr>
                <p:cNvPicPr/>
                <p:nvPr/>
              </p:nvPicPr>
              <p:blipFill>
                <a:blip r:embed="rId32"/>
                <a:stretch>
                  <a:fillRect/>
                </a:stretch>
              </p:blipFill>
              <p:spPr>
                <a:xfrm>
                  <a:off x="5530762" y="28424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CD2C3993-F1E6-A04C-8B77-A93DE58AD6A7}"/>
                    </a:ext>
                  </a:extLst>
                </p14:cNvPr>
                <p14:cNvContentPartPr/>
                <p14:nvPr/>
              </p14:nvContentPartPr>
              <p14:xfrm>
                <a:off x="5593402" y="2908344"/>
                <a:ext cx="360" cy="360"/>
              </p14:xfrm>
            </p:contentPart>
          </mc:Choice>
          <mc:Fallback xmlns="">
            <p:pic>
              <p:nvPicPr>
                <p:cNvPr id="26" name="Ink 25">
                  <a:extLst>
                    <a:ext uri="{FF2B5EF4-FFF2-40B4-BE49-F238E27FC236}">
                      <a16:creationId xmlns:a16="http://schemas.microsoft.com/office/drawing/2014/main" id="{CD2C3993-F1E6-A04C-8B77-A93DE58AD6A7}"/>
                    </a:ext>
                  </a:extLst>
                </p:cNvPr>
                <p:cNvPicPr/>
                <p:nvPr/>
              </p:nvPicPr>
              <p:blipFill>
                <a:blip r:embed="rId32"/>
                <a:stretch>
                  <a:fillRect/>
                </a:stretch>
              </p:blipFill>
              <p:spPr>
                <a:xfrm>
                  <a:off x="5530762" y="28453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B7C32B25-5657-F341-B23C-61C795310E72}"/>
                    </a:ext>
                  </a:extLst>
                </p14:cNvPr>
                <p14:cNvContentPartPr/>
                <p14:nvPr/>
              </p14:nvContentPartPr>
              <p14:xfrm>
                <a:off x="5233762" y="2909784"/>
                <a:ext cx="360" cy="360"/>
              </p14:xfrm>
            </p:contentPart>
          </mc:Choice>
          <mc:Fallback xmlns="">
            <p:pic>
              <p:nvPicPr>
                <p:cNvPr id="28" name="Ink 27">
                  <a:extLst>
                    <a:ext uri="{FF2B5EF4-FFF2-40B4-BE49-F238E27FC236}">
                      <a16:creationId xmlns:a16="http://schemas.microsoft.com/office/drawing/2014/main" id="{B7C32B25-5657-F341-B23C-61C795310E72}"/>
                    </a:ext>
                  </a:extLst>
                </p:cNvPr>
                <p:cNvPicPr/>
                <p:nvPr/>
              </p:nvPicPr>
              <p:blipFill>
                <a:blip r:embed="rId32"/>
                <a:stretch>
                  <a:fillRect/>
                </a:stretch>
              </p:blipFill>
              <p:spPr>
                <a:xfrm>
                  <a:off x="5170762" y="28471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A27AC6DD-2BCE-3844-B4CF-270D6C0DA04E}"/>
                    </a:ext>
                  </a:extLst>
                </p14:cNvPr>
                <p14:cNvContentPartPr/>
                <p14:nvPr/>
              </p14:nvContentPartPr>
              <p14:xfrm>
                <a:off x="5623642" y="2902224"/>
                <a:ext cx="360" cy="360"/>
              </p14:xfrm>
            </p:contentPart>
          </mc:Choice>
          <mc:Fallback xmlns="">
            <p:pic>
              <p:nvPicPr>
                <p:cNvPr id="30" name="Ink 29">
                  <a:extLst>
                    <a:ext uri="{FF2B5EF4-FFF2-40B4-BE49-F238E27FC236}">
                      <a16:creationId xmlns:a16="http://schemas.microsoft.com/office/drawing/2014/main" id="{A27AC6DD-2BCE-3844-B4CF-270D6C0DA04E}"/>
                    </a:ext>
                  </a:extLst>
                </p:cNvPr>
                <p:cNvPicPr/>
                <p:nvPr/>
              </p:nvPicPr>
              <p:blipFill>
                <a:blip r:embed="rId32"/>
                <a:stretch>
                  <a:fillRect/>
                </a:stretch>
              </p:blipFill>
              <p:spPr>
                <a:xfrm>
                  <a:off x="5561002" y="28392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2" name="Ink 31">
                  <a:extLst>
                    <a:ext uri="{FF2B5EF4-FFF2-40B4-BE49-F238E27FC236}">
                      <a16:creationId xmlns:a16="http://schemas.microsoft.com/office/drawing/2014/main" id="{26E226C7-FBF2-EC4E-BE71-BB08889E6D1F}"/>
                    </a:ext>
                  </a:extLst>
                </p14:cNvPr>
                <p14:cNvContentPartPr/>
                <p14:nvPr/>
              </p14:nvContentPartPr>
              <p14:xfrm>
                <a:off x="5241322" y="2904024"/>
                <a:ext cx="360" cy="360"/>
              </p14:xfrm>
            </p:contentPart>
          </mc:Choice>
          <mc:Fallback xmlns="">
            <p:pic>
              <p:nvPicPr>
                <p:cNvPr id="32" name="Ink 31">
                  <a:extLst>
                    <a:ext uri="{FF2B5EF4-FFF2-40B4-BE49-F238E27FC236}">
                      <a16:creationId xmlns:a16="http://schemas.microsoft.com/office/drawing/2014/main" id="{26E226C7-FBF2-EC4E-BE71-BB08889E6D1F}"/>
                    </a:ext>
                  </a:extLst>
                </p:cNvPr>
                <p:cNvPicPr/>
                <p:nvPr/>
              </p:nvPicPr>
              <p:blipFill>
                <a:blip r:embed="rId32"/>
                <a:stretch>
                  <a:fillRect/>
                </a:stretch>
              </p:blipFill>
              <p:spPr>
                <a:xfrm>
                  <a:off x="5178682" y="28413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4" name="Ink 33">
                  <a:extLst>
                    <a:ext uri="{FF2B5EF4-FFF2-40B4-BE49-F238E27FC236}">
                      <a16:creationId xmlns:a16="http://schemas.microsoft.com/office/drawing/2014/main" id="{2BA55BD8-9437-AF44-AE0A-8FB7495B1702}"/>
                    </a:ext>
                  </a:extLst>
                </p14:cNvPr>
                <p14:cNvContentPartPr/>
                <p14:nvPr/>
              </p14:nvContentPartPr>
              <p14:xfrm>
                <a:off x="5628682" y="2904744"/>
                <a:ext cx="360" cy="360"/>
              </p14:xfrm>
            </p:contentPart>
          </mc:Choice>
          <mc:Fallback xmlns="">
            <p:pic>
              <p:nvPicPr>
                <p:cNvPr id="34" name="Ink 33">
                  <a:extLst>
                    <a:ext uri="{FF2B5EF4-FFF2-40B4-BE49-F238E27FC236}">
                      <a16:creationId xmlns:a16="http://schemas.microsoft.com/office/drawing/2014/main" id="{2BA55BD8-9437-AF44-AE0A-8FB7495B1702}"/>
                    </a:ext>
                  </a:extLst>
                </p:cNvPr>
                <p:cNvPicPr/>
                <p:nvPr/>
              </p:nvPicPr>
              <p:blipFill>
                <a:blip r:embed="rId32"/>
                <a:stretch>
                  <a:fillRect/>
                </a:stretch>
              </p:blipFill>
              <p:spPr>
                <a:xfrm>
                  <a:off x="5565682" y="28417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Ink 35">
                  <a:extLst>
                    <a:ext uri="{FF2B5EF4-FFF2-40B4-BE49-F238E27FC236}">
                      <a16:creationId xmlns:a16="http://schemas.microsoft.com/office/drawing/2014/main" id="{A09F7044-01AF-A846-BCE6-CEAAF5FB0521}"/>
                    </a:ext>
                  </a:extLst>
                </p14:cNvPr>
                <p14:cNvContentPartPr/>
                <p14:nvPr/>
              </p14:nvContentPartPr>
              <p14:xfrm>
                <a:off x="5630122" y="2914464"/>
                <a:ext cx="360" cy="360"/>
              </p14:xfrm>
            </p:contentPart>
          </mc:Choice>
          <mc:Fallback xmlns="">
            <p:pic>
              <p:nvPicPr>
                <p:cNvPr id="36" name="Ink 35">
                  <a:extLst>
                    <a:ext uri="{FF2B5EF4-FFF2-40B4-BE49-F238E27FC236}">
                      <a16:creationId xmlns:a16="http://schemas.microsoft.com/office/drawing/2014/main" id="{A09F7044-01AF-A846-BCE6-CEAAF5FB0521}"/>
                    </a:ext>
                  </a:extLst>
                </p:cNvPr>
                <p:cNvPicPr/>
                <p:nvPr/>
              </p:nvPicPr>
              <p:blipFill>
                <a:blip r:embed="rId32"/>
                <a:stretch>
                  <a:fillRect/>
                </a:stretch>
              </p:blipFill>
              <p:spPr>
                <a:xfrm>
                  <a:off x="5567122" y="28518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8" name="Ink 37">
                  <a:extLst>
                    <a:ext uri="{FF2B5EF4-FFF2-40B4-BE49-F238E27FC236}">
                      <a16:creationId xmlns:a16="http://schemas.microsoft.com/office/drawing/2014/main" id="{8704D873-2A4B-BE46-8A4E-AFDB66E5C6DB}"/>
                    </a:ext>
                  </a:extLst>
                </p14:cNvPr>
                <p14:cNvContentPartPr/>
                <p14:nvPr/>
              </p14:nvContentPartPr>
              <p14:xfrm>
                <a:off x="5269042" y="2910864"/>
                <a:ext cx="360" cy="360"/>
              </p14:xfrm>
            </p:contentPart>
          </mc:Choice>
          <mc:Fallback xmlns="">
            <p:pic>
              <p:nvPicPr>
                <p:cNvPr id="38" name="Ink 37">
                  <a:extLst>
                    <a:ext uri="{FF2B5EF4-FFF2-40B4-BE49-F238E27FC236}">
                      <a16:creationId xmlns:a16="http://schemas.microsoft.com/office/drawing/2014/main" id="{8704D873-2A4B-BE46-8A4E-AFDB66E5C6DB}"/>
                    </a:ext>
                  </a:extLst>
                </p:cNvPr>
                <p:cNvPicPr/>
                <p:nvPr/>
              </p:nvPicPr>
              <p:blipFill>
                <a:blip r:embed="rId32"/>
                <a:stretch>
                  <a:fillRect/>
                </a:stretch>
              </p:blipFill>
              <p:spPr>
                <a:xfrm>
                  <a:off x="5206402" y="2847864"/>
                  <a:ext cx="126000" cy="126000"/>
                </a:xfrm>
                <a:prstGeom prst="rect">
                  <a:avLst/>
                </a:prstGeom>
              </p:spPr>
            </p:pic>
          </mc:Fallback>
        </mc:AlternateContent>
      </p:grpSp>
    </p:spTree>
    <p:extLst>
      <p:ext uri="{BB962C8B-B14F-4D97-AF65-F5344CB8AC3E}">
        <p14:creationId xmlns:p14="http://schemas.microsoft.com/office/powerpoint/2010/main" val="107998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08665094-D9DC-5643-B7E9-6ECCD8DB1D50}"/>
              </a:ext>
            </a:extLst>
          </p:cNvPr>
          <p:cNvSpPr>
            <a:spLocks noGrp="1"/>
          </p:cNvSpPr>
          <p:nvPr>
            <p:ph type="body" sz="quarter" idx="10"/>
          </p:nvPr>
        </p:nvSpPr>
        <p:spPr>
          <a:xfrm>
            <a:off x="671757" y="371510"/>
            <a:ext cx="8184662" cy="991998"/>
          </a:xfrm>
        </p:spPr>
        <p:txBody>
          <a:bodyPr/>
          <a:lstStyle/>
          <a:p>
            <a:r>
              <a:rPr lang="en-US" b="1" dirty="0">
                <a:solidFill>
                  <a:schemeClr val="tx2"/>
                </a:solidFill>
                <a:latin typeface="Garamond" panose="02020404030301010803" pitchFamily="18" charset="0"/>
              </a:rPr>
              <a:t>Subjective Assessment with Pathologists</a:t>
            </a:r>
          </a:p>
        </p:txBody>
      </p:sp>
      <p:sp>
        <p:nvSpPr>
          <p:cNvPr id="7" name="Text Placeholder 2">
            <a:extLst>
              <a:ext uri="{FF2B5EF4-FFF2-40B4-BE49-F238E27FC236}">
                <a16:creationId xmlns:a16="http://schemas.microsoft.com/office/drawing/2014/main" id="{F5A5CAD3-1F70-8D4B-A7C8-18ADFD533005}"/>
              </a:ext>
            </a:extLst>
          </p:cNvPr>
          <p:cNvSpPr>
            <a:spLocks noGrp="1"/>
          </p:cNvSpPr>
          <p:nvPr>
            <p:ph type="body" sz="quarter" idx="11"/>
          </p:nvPr>
        </p:nvSpPr>
        <p:spPr>
          <a:xfrm>
            <a:off x="203200" y="1597954"/>
            <a:ext cx="8795834" cy="4015497"/>
          </a:xfrm>
        </p:spPr>
        <p:txBody>
          <a:bodyPr/>
          <a:lstStyle/>
          <a:p>
            <a:pPr marL="0" indent="0">
              <a:buNone/>
            </a:pPr>
            <a:r>
              <a:rPr lang="en-US" sz="2200" b="1" dirty="0">
                <a:solidFill>
                  <a:schemeClr val="accent1"/>
                </a:solidFill>
                <a:latin typeface="Garamond" panose="02020404030301010803" pitchFamily="18" charset="0"/>
              </a:rPr>
              <a:t>Qualitatively evaluation the WSI segmentation, with these questions:</a:t>
            </a:r>
            <a:endParaRPr lang="en-US" sz="2200" b="1" dirty="0">
              <a:solidFill>
                <a:schemeClr val="tx2"/>
              </a:solidFill>
              <a:latin typeface="Garamond" panose="02020404030301010803" pitchFamily="18" charset="0"/>
            </a:endParaRPr>
          </a:p>
          <a:p>
            <a:pPr lvl="1">
              <a:buFont typeface="Arial" panose="020B0604020202020204" pitchFamily="34" charset="0"/>
              <a:buChar char="•"/>
            </a:pPr>
            <a:r>
              <a:rPr lang="en-US" b="1" dirty="0">
                <a:solidFill>
                  <a:schemeClr val="tx2"/>
                </a:solidFill>
                <a:latin typeface="Garamond" panose="02020404030301010803" pitchFamily="18" charset="0"/>
              </a:rPr>
              <a:t>Q1: </a:t>
            </a:r>
            <a:r>
              <a:rPr lang="en-US" dirty="0">
                <a:solidFill>
                  <a:schemeClr val="tx2"/>
                </a:solidFill>
                <a:latin typeface="Garamond" panose="02020404030301010803" pitchFamily="18" charset="0"/>
              </a:rPr>
              <a:t>How much of the tissue/area that is present in the corresponding WSI has been correctly identified by the model? Rate Low, Medium, or High.</a:t>
            </a:r>
          </a:p>
          <a:p>
            <a:pPr lvl="1">
              <a:buFont typeface="Arial" panose="020B0604020202020204" pitchFamily="34" charset="0"/>
              <a:buChar char="•"/>
            </a:pPr>
            <a:endParaRPr lang="en-US" dirty="0">
              <a:solidFill>
                <a:schemeClr val="tx2"/>
              </a:solidFill>
              <a:latin typeface="Garamond" panose="02020404030301010803" pitchFamily="18" charset="0"/>
            </a:endParaRPr>
          </a:p>
          <a:p>
            <a:pPr lvl="1">
              <a:buFont typeface="Arial" panose="020B0604020202020204" pitchFamily="34" charset="0"/>
              <a:buChar char="•"/>
            </a:pPr>
            <a:r>
              <a:rPr lang="en-US" b="1" dirty="0">
                <a:solidFill>
                  <a:schemeClr val="tx2"/>
                </a:solidFill>
                <a:latin typeface="Garamond" panose="02020404030301010803" pitchFamily="18" charset="0"/>
              </a:rPr>
              <a:t>Q2: </a:t>
            </a:r>
            <a:r>
              <a:rPr lang="en-US" dirty="0">
                <a:solidFill>
                  <a:schemeClr val="tx2"/>
                </a:solidFill>
                <a:latin typeface="Garamond" panose="02020404030301010803" pitchFamily="18" charset="0"/>
              </a:rPr>
              <a:t>How much of the label identified by the model is the correct tissue/area? Rate Low, Medium, or High.</a:t>
            </a:r>
          </a:p>
          <a:p>
            <a:endParaRPr lang="en-US" dirty="0">
              <a:solidFill>
                <a:schemeClr val="tx2"/>
              </a:solidFill>
              <a:latin typeface="Garamond" panose="02020404030301010803" pitchFamily="18" charset="0"/>
            </a:endParaRPr>
          </a:p>
          <a:p>
            <a:endParaRPr lang="en-US" dirty="0">
              <a:solidFill>
                <a:schemeClr val="tx2">
                  <a:lumMod val="75000"/>
                </a:schemeClr>
              </a:solidFill>
              <a:latin typeface="Garamond" panose="02020404030301010803" pitchFamily="18" charset="0"/>
            </a:endParaRPr>
          </a:p>
        </p:txBody>
      </p:sp>
      <p:pic>
        <p:nvPicPr>
          <p:cNvPr id="8" name="Picture 7" descr="Chart, bar chart&#10;&#10;Description automatically generated">
            <a:extLst>
              <a:ext uri="{FF2B5EF4-FFF2-40B4-BE49-F238E27FC236}">
                <a16:creationId xmlns:a16="http://schemas.microsoft.com/office/drawing/2014/main" id="{DF9F2B50-F17C-984D-9D81-A84C8B542EF2}"/>
              </a:ext>
            </a:extLst>
          </p:cNvPr>
          <p:cNvPicPr>
            <a:picLocks noChangeAspect="1"/>
          </p:cNvPicPr>
          <p:nvPr/>
        </p:nvPicPr>
        <p:blipFill>
          <a:blip r:embed="rId3"/>
          <a:stretch>
            <a:fillRect/>
          </a:stretch>
        </p:blipFill>
        <p:spPr>
          <a:xfrm>
            <a:off x="0" y="4216400"/>
            <a:ext cx="9144000" cy="2420471"/>
          </a:xfrm>
          <a:prstGeom prst="rect">
            <a:avLst/>
          </a:prstGeom>
        </p:spPr>
      </p:pic>
    </p:spTree>
    <p:extLst>
      <p:ext uri="{BB962C8B-B14F-4D97-AF65-F5344CB8AC3E}">
        <p14:creationId xmlns:p14="http://schemas.microsoft.com/office/powerpoint/2010/main" val="1328605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Discussion</a:t>
            </a:r>
          </a:p>
        </p:txBody>
      </p:sp>
      <p:pic>
        <p:nvPicPr>
          <p:cNvPr id="9" name="Picture 8">
            <a:extLst>
              <a:ext uri="{FF2B5EF4-FFF2-40B4-BE49-F238E27FC236}">
                <a16:creationId xmlns:a16="http://schemas.microsoft.com/office/drawing/2014/main" id="{7E8D7ECB-3BEF-804A-B5D0-96105996256C}"/>
              </a:ext>
            </a:extLst>
          </p:cNvPr>
          <p:cNvPicPr>
            <a:picLocks noChangeAspect="1"/>
          </p:cNvPicPr>
          <p:nvPr/>
        </p:nvPicPr>
        <p:blipFill>
          <a:blip r:embed="rId2">
            <a:duotone>
              <a:schemeClr val="accent1">
                <a:shade val="45000"/>
                <a:satMod val="135000"/>
              </a:schemeClr>
              <a:prstClr val="white"/>
            </a:duotone>
          </a:blip>
          <a:stretch>
            <a:fillRect/>
          </a:stretch>
        </p:blipFill>
        <p:spPr>
          <a:xfrm>
            <a:off x="2424578" y="1539762"/>
            <a:ext cx="4449557" cy="4449557"/>
          </a:xfrm>
          <a:prstGeom prst="rect">
            <a:avLst/>
          </a:prstGeom>
          <a:ln>
            <a:noFill/>
          </a:ln>
          <a:effectLst>
            <a:softEdge rad="112500"/>
          </a:effectLst>
        </p:spPr>
      </p:pic>
    </p:spTree>
    <p:extLst>
      <p:ext uri="{BB962C8B-B14F-4D97-AF65-F5344CB8AC3E}">
        <p14:creationId xmlns:p14="http://schemas.microsoft.com/office/powerpoint/2010/main" val="4211762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Discussion</a:t>
            </a:r>
          </a:p>
        </p:txBody>
      </p:sp>
      <p:sp>
        <p:nvSpPr>
          <p:cNvPr id="3" name="Text Placeholder 2"/>
          <p:cNvSpPr>
            <a:spLocks noGrp="1"/>
          </p:cNvSpPr>
          <p:nvPr>
            <p:ph type="body" sz="quarter" idx="11"/>
          </p:nvPr>
        </p:nvSpPr>
        <p:spPr>
          <a:xfrm>
            <a:off x="660209" y="1536003"/>
            <a:ext cx="8196210" cy="5201957"/>
          </a:xfrm>
        </p:spPr>
        <p:txBody>
          <a:bodyPr/>
          <a:lstStyle/>
          <a:p>
            <a:pPr>
              <a:buFont typeface="Wingdings" pitchFamily="2" charset="2"/>
              <a:buChar char="Ø"/>
            </a:pPr>
            <a:r>
              <a:rPr lang="en-US" sz="2200" dirty="0">
                <a:solidFill>
                  <a:schemeClr val="accent1"/>
                </a:solidFill>
                <a:latin typeface="Garamond" panose="02020404030301010803" pitchFamily="18" charset="0"/>
              </a:rPr>
              <a:t>Training a segmentation model generally requires a large, high-quality annotated ground-truth. However, medical datasets require expert-level annotation as ground-truth.</a:t>
            </a:r>
          </a:p>
          <a:p>
            <a:pPr>
              <a:buFont typeface="Wingdings" pitchFamily="2" charset="2"/>
              <a:buChar char="Ø"/>
            </a:pPr>
            <a:r>
              <a:rPr lang="en-US" sz="2200" dirty="0">
                <a:solidFill>
                  <a:schemeClr val="accent1"/>
                </a:solidFill>
                <a:latin typeface="Garamond" panose="02020404030301010803" pitchFamily="18" charset="0"/>
              </a:rPr>
              <a:t>Our system was able to generate segmentation masks for both epidermis/dermis and nests with </a:t>
            </a:r>
            <a:r>
              <a:rPr lang="en-US" dirty="0">
                <a:solidFill>
                  <a:schemeClr val="accent1"/>
                </a:solidFill>
                <a:latin typeface="Garamond" panose="02020404030301010803" pitchFamily="18" charset="0"/>
              </a:rPr>
              <a:t>high-quality performance</a:t>
            </a:r>
            <a:r>
              <a:rPr lang="en-US" sz="2200" dirty="0">
                <a:solidFill>
                  <a:schemeClr val="accent1"/>
                </a:solidFill>
                <a:latin typeface="Garamond" panose="02020404030301010803" pitchFamily="18" charset="0"/>
              </a:rPr>
              <a:t>, indicating that having </a:t>
            </a:r>
            <a:r>
              <a:rPr lang="en-US" sz="2200" b="1" dirty="0">
                <a:solidFill>
                  <a:schemeClr val="accent1"/>
                </a:solidFill>
                <a:latin typeface="Garamond" panose="02020404030301010803" pitchFamily="18" charset="0"/>
              </a:rPr>
              <a:t>spars</a:t>
            </a:r>
            <a:r>
              <a:rPr lang="en-US" sz="2200" dirty="0">
                <a:solidFill>
                  <a:schemeClr val="accent1"/>
                </a:solidFill>
                <a:latin typeface="Garamond" panose="02020404030301010803" pitchFamily="18" charset="0"/>
              </a:rPr>
              <a:t>e annotation on important tissues has the potential for producing a useful segmentation model. </a:t>
            </a:r>
          </a:p>
          <a:p>
            <a:pPr>
              <a:buFont typeface="Wingdings" pitchFamily="2" charset="2"/>
              <a:buChar char="Ø"/>
            </a:pPr>
            <a:r>
              <a:rPr lang="en-US" sz="2200" dirty="0">
                <a:solidFill>
                  <a:schemeClr val="accent1"/>
                </a:solidFill>
                <a:latin typeface="Garamond" panose="02020404030301010803" pitchFamily="18" charset="0"/>
              </a:rPr>
              <a:t>Our results suggest that both the DMN and EPN can be over-labeled by the model, highlighting the problems that </a:t>
            </a:r>
            <a:r>
              <a:rPr lang="en-US" sz="2200" b="1" dirty="0">
                <a:solidFill>
                  <a:schemeClr val="accent1"/>
                </a:solidFill>
                <a:latin typeface="Garamond" panose="02020404030301010803" pitchFamily="18" charset="0"/>
              </a:rPr>
              <a:t>coarse</a:t>
            </a:r>
            <a:r>
              <a:rPr lang="en-US" sz="2200" dirty="0">
                <a:solidFill>
                  <a:schemeClr val="accent1"/>
                </a:solidFill>
                <a:latin typeface="Garamond" panose="02020404030301010803" pitchFamily="18" charset="0"/>
              </a:rPr>
              <a:t> annotation can cause for the system, especially on a small dataset in which the ground-truth did not clearly distinguish.</a:t>
            </a:r>
          </a:p>
          <a:p>
            <a:pPr>
              <a:buFont typeface="Wingdings" pitchFamily="2" charset="2"/>
              <a:buChar char="Ø"/>
            </a:pPr>
            <a:r>
              <a:rPr lang="en-US" sz="2200" b="1" dirty="0">
                <a:solidFill>
                  <a:schemeClr val="accent1"/>
                </a:solidFill>
                <a:latin typeface="Garamond" panose="02020404030301010803" pitchFamily="18" charset="0"/>
              </a:rPr>
              <a:t>Sparse, but fine</a:t>
            </a:r>
            <a:r>
              <a:rPr lang="en-US" sz="2200" dirty="0">
                <a:solidFill>
                  <a:schemeClr val="accent1"/>
                </a:solidFill>
                <a:latin typeface="Garamond" panose="02020404030301010803" pitchFamily="18" charset="0"/>
              </a:rPr>
              <a:t>, annotation on a small region of the WSI may be enough for training a better segmentation model.</a:t>
            </a:r>
          </a:p>
          <a:p>
            <a:pPr>
              <a:buFont typeface="Wingdings" pitchFamily="2" charset="2"/>
              <a:buChar char="Ø"/>
            </a:pPr>
            <a:endParaRPr lang="en-US" sz="2200" dirty="0">
              <a:solidFill>
                <a:schemeClr val="accent1"/>
              </a:solidFill>
              <a:latin typeface="Garamond" panose="02020404030301010803" pitchFamily="18" charset="0"/>
            </a:endParaRPr>
          </a:p>
          <a:p>
            <a:pPr>
              <a:buFont typeface="Wingdings" pitchFamily="2" charset="2"/>
              <a:buChar char="Ø"/>
            </a:pPr>
            <a:endParaRPr lang="en-US" sz="2200" dirty="0">
              <a:solidFill>
                <a:schemeClr val="accent1"/>
              </a:solidFill>
              <a:latin typeface="Garamond" panose="02020404030301010803" pitchFamily="18" charset="0"/>
            </a:endParaRPr>
          </a:p>
        </p:txBody>
      </p:sp>
    </p:spTree>
    <p:extLst>
      <p:ext uri="{BB962C8B-B14F-4D97-AF65-F5344CB8AC3E}">
        <p14:creationId xmlns:p14="http://schemas.microsoft.com/office/powerpoint/2010/main" val="99451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4862" y="734580"/>
            <a:ext cx="8184662" cy="991998"/>
          </a:xfrm>
        </p:spPr>
        <p:txBody>
          <a:bodyPr/>
          <a:lstStyle/>
          <a:p>
            <a:r>
              <a:rPr lang="en-US" b="1" dirty="0">
                <a:latin typeface="Garamond" panose="02020404030301010803" pitchFamily="18" charset="0"/>
              </a:rPr>
              <a:t>Future Work</a:t>
            </a:r>
          </a:p>
        </p:txBody>
      </p:sp>
      <p:pic>
        <p:nvPicPr>
          <p:cNvPr id="4" name="Graphic 3" descr="Postit Notes with solid fill">
            <a:extLst>
              <a:ext uri="{FF2B5EF4-FFF2-40B4-BE49-F238E27FC236}">
                <a16:creationId xmlns:a16="http://schemas.microsoft.com/office/drawing/2014/main" id="{9B8B1A41-DAB7-D542-8DC8-F2C3E6E115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1188" y="1062317"/>
            <a:ext cx="4921624" cy="4921624"/>
          </a:xfrm>
          <a:prstGeom prst="rect">
            <a:avLst/>
          </a:prstGeom>
        </p:spPr>
      </p:pic>
    </p:spTree>
    <p:extLst>
      <p:ext uri="{BB962C8B-B14F-4D97-AF65-F5344CB8AC3E}">
        <p14:creationId xmlns:p14="http://schemas.microsoft.com/office/powerpoint/2010/main" val="2320392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fontAlgn="base"/>
            <a:r>
              <a:rPr lang="en-US" b="1" dirty="0">
                <a:latin typeface="Garamond" panose="02020404030301010803" pitchFamily="18" charset="0"/>
              </a:rPr>
              <a:t>What is Cancer?</a:t>
            </a:r>
          </a:p>
        </p:txBody>
      </p:sp>
      <p:sp>
        <p:nvSpPr>
          <p:cNvPr id="3" name="Text Placeholder 2"/>
          <p:cNvSpPr>
            <a:spLocks noGrp="1"/>
          </p:cNvSpPr>
          <p:nvPr>
            <p:ph type="body" sz="quarter" idx="11"/>
          </p:nvPr>
        </p:nvSpPr>
        <p:spPr>
          <a:xfrm>
            <a:off x="659305" y="1736725"/>
            <a:ext cx="8283973" cy="4015497"/>
          </a:xfrm>
        </p:spPr>
        <p:txBody>
          <a:bodyPr/>
          <a:lstStyle/>
          <a:p>
            <a:pPr marL="0" indent="0">
              <a:buNone/>
            </a:pPr>
            <a:r>
              <a:rPr lang="en-US" dirty="0">
                <a:solidFill>
                  <a:schemeClr val="tx2"/>
                </a:solidFill>
                <a:latin typeface="Garamond" panose="02020404030301010803" pitchFamily="18" charset="0"/>
              </a:rPr>
              <a:t>Cancer is a disease in which some of the body’s cells grow uncontrollably and spread to other parts of the body. </a:t>
            </a:r>
          </a:p>
          <a:p>
            <a:endParaRPr lang="en-US" dirty="0">
              <a:solidFill>
                <a:schemeClr val="tx2"/>
              </a:solidFill>
              <a:latin typeface="Garamond" panose="02020404030301010803" pitchFamily="18" charset="0"/>
            </a:endParaRPr>
          </a:p>
          <a:p>
            <a:endParaRPr lang="en-US" dirty="0">
              <a:solidFill>
                <a:schemeClr val="tx2"/>
              </a:solidFill>
              <a:latin typeface="Garamond" panose="02020404030301010803" pitchFamily="18" charset="0"/>
            </a:endParaRPr>
          </a:p>
          <a:p>
            <a:endParaRPr lang="en-US" dirty="0">
              <a:solidFill>
                <a:schemeClr val="tx2"/>
              </a:solidFill>
              <a:latin typeface="Garamond" panose="02020404030301010803" pitchFamily="18" charset="0"/>
            </a:endParaRPr>
          </a:p>
          <a:p>
            <a:endParaRPr lang="en-US" dirty="0">
              <a:solidFill>
                <a:schemeClr val="tx2"/>
              </a:solidFill>
              <a:latin typeface="Garamond" panose="02020404030301010803" pitchFamily="18" charset="0"/>
            </a:endParaRPr>
          </a:p>
        </p:txBody>
      </p:sp>
      <p:pic>
        <p:nvPicPr>
          <p:cNvPr id="6" name="Picture 5" descr="A picture containing diagram&#10;&#10;Description automatically generated">
            <a:extLst>
              <a:ext uri="{FF2B5EF4-FFF2-40B4-BE49-F238E27FC236}">
                <a16:creationId xmlns:a16="http://schemas.microsoft.com/office/drawing/2014/main" id="{C4B71BF1-E585-604B-BF6A-89ED5A91E9D9}"/>
              </a:ext>
            </a:extLst>
          </p:cNvPr>
          <p:cNvPicPr>
            <a:picLocks noChangeAspect="1"/>
          </p:cNvPicPr>
          <p:nvPr/>
        </p:nvPicPr>
        <p:blipFill>
          <a:blip r:embed="rId3"/>
          <a:stretch>
            <a:fillRect/>
          </a:stretch>
        </p:blipFill>
        <p:spPr>
          <a:xfrm>
            <a:off x="4273202" y="3308964"/>
            <a:ext cx="4583217" cy="356987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AEF1103A-3E7B-234C-814E-7D9577999833}"/>
              </a:ext>
            </a:extLst>
          </p:cNvPr>
          <p:cNvPicPr>
            <a:picLocks noChangeAspect="1"/>
          </p:cNvPicPr>
          <p:nvPr/>
        </p:nvPicPr>
        <p:blipFill rotWithShape="1">
          <a:blip r:embed="rId4"/>
          <a:srcRect t="13442" r="-200"/>
          <a:stretch/>
        </p:blipFill>
        <p:spPr>
          <a:xfrm>
            <a:off x="659305" y="3852931"/>
            <a:ext cx="3296753" cy="2135931"/>
          </a:xfrm>
          <a:prstGeom prst="rect">
            <a:avLst/>
          </a:prstGeom>
        </p:spPr>
      </p:pic>
      <p:sp>
        <p:nvSpPr>
          <p:cNvPr id="7" name="Rectangle 6">
            <a:extLst>
              <a:ext uri="{FF2B5EF4-FFF2-40B4-BE49-F238E27FC236}">
                <a16:creationId xmlns:a16="http://schemas.microsoft.com/office/drawing/2014/main" id="{C146C793-4D2C-C046-93C5-7C6F79B8F8A2}"/>
              </a:ext>
            </a:extLst>
          </p:cNvPr>
          <p:cNvSpPr/>
          <p:nvPr/>
        </p:nvSpPr>
        <p:spPr>
          <a:xfrm>
            <a:off x="-312856" y="6194102"/>
            <a:ext cx="5241074" cy="292388"/>
          </a:xfrm>
          <a:prstGeom prst="rect">
            <a:avLst/>
          </a:prstGeom>
        </p:spPr>
        <p:txBody>
          <a:bodyPr wrap="square">
            <a:spAutoFit/>
          </a:bodyPr>
          <a:lstStyle/>
          <a:p>
            <a:pPr algn="ctr"/>
            <a:r>
              <a:rPr lang="en-US" sz="1300" dirty="0">
                <a:solidFill>
                  <a:schemeClr val="accent4">
                    <a:lumMod val="50000"/>
                  </a:schemeClr>
                </a:solidFill>
                <a:latin typeface="Garamond" panose="02020404030301010803" pitchFamily="18" charset="0"/>
              </a:rPr>
              <a:t>Figures are from National Institute of Cancer website.</a:t>
            </a:r>
            <a:endParaRPr lang="en-US" sz="1300" dirty="0">
              <a:solidFill>
                <a:schemeClr val="accent4">
                  <a:lumMod val="50000"/>
                </a:schemeClr>
              </a:solidFill>
              <a:effectLst/>
              <a:latin typeface="Garamond" panose="02020404030301010803" pitchFamily="18" charset="0"/>
            </a:endParaRPr>
          </a:p>
        </p:txBody>
      </p:sp>
    </p:spTree>
    <p:extLst>
      <p:ext uri="{BB962C8B-B14F-4D97-AF65-F5344CB8AC3E}">
        <p14:creationId xmlns:p14="http://schemas.microsoft.com/office/powerpoint/2010/main" val="888875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1" dirty="0">
                <a:latin typeface="Garamond" panose="02020404030301010803" pitchFamily="18" charset="0"/>
              </a:rPr>
              <a:t>Melanoma Diagnosis</a:t>
            </a:r>
          </a:p>
        </p:txBody>
      </p:sp>
      <p:graphicFrame>
        <p:nvGraphicFramePr>
          <p:cNvPr id="9" name="Diagram 8">
            <a:extLst>
              <a:ext uri="{FF2B5EF4-FFF2-40B4-BE49-F238E27FC236}">
                <a16:creationId xmlns:a16="http://schemas.microsoft.com/office/drawing/2014/main" id="{FB7320CC-2616-C744-AAC0-F886DD444404}"/>
              </a:ext>
            </a:extLst>
          </p:cNvPr>
          <p:cNvGraphicFramePr/>
          <p:nvPr>
            <p:extLst>
              <p:ext uri="{D42A27DB-BD31-4B8C-83A1-F6EECF244321}">
                <p14:modId xmlns:p14="http://schemas.microsoft.com/office/powerpoint/2010/main" val="2036718578"/>
              </p:ext>
            </p:extLst>
          </p:nvPr>
        </p:nvGraphicFramePr>
        <p:xfrm>
          <a:off x="671757" y="1669774"/>
          <a:ext cx="8021637" cy="4517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1679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References</a:t>
            </a:r>
          </a:p>
        </p:txBody>
      </p:sp>
      <p:sp>
        <p:nvSpPr>
          <p:cNvPr id="3" name="Text Placeholder 2"/>
          <p:cNvSpPr>
            <a:spLocks noGrp="1"/>
          </p:cNvSpPr>
          <p:nvPr>
            <p:ph type="body" sz="quarter" idx="11"/>
          </p:nvPr>
        </p:nvSpPr>
        <p:spPr/>
        <p:txBody>
          <a:bodyPr/>
          <a:lstStyle/>
          <a:p>
            <a:pPr marL="0" indent="0">
              <a:buNone/>
            </a:pPr>
            <a:endParaRPr lang="en-US" sz="1300" dirty="0">
              <a:latin typeface="Garamond" panose="02020404030301010803" pitchFamily="18" charset="0"/>
            </a:endParaRPr>
          </a:p>
          <a:p>
            <a:pPr marL="0" indent="0">
              <a:buNone/>
            </a:pPr>
            <a:endParaRPr lang="en-US" sz="1300" dirty="0">
              <a:latin typeface="Garamond" panose="02020404030301010803" pitchFamily="18" charset="0"/>
            </a:endParaRPr>
          </a:p>
        </p:txBody>
      </p:sp>
      <p:sp>
        <p:nvSpPr>
          <p:cNvPr id="4" name="Rectangle 3">
            <a:extLst>
              <a:ext uri="{FF2B5EF4-FFF2-40B4-BE49-F238E27FC236}">
                <a16:creationId xmlns:a16="http://schemas.microsoft.com/office/drawing/2014/main" id="{3D1E282C-69A9-3B4D-BD46-3021B0C8AE4E}"/>
              </a:ext>
            </a:extLst>
          </p:cNvPr>
          <p:cNvSpPr/>
          <p:nvPr/>
        </p:nvSpPr>
        <p:spPr>
          <a:xfrm>
            <a:off x="432223" y="1599462"/>
            <a:ext cx="8650373" cy="4708981"/>
          </a:xfrm>
          <a:prstGeom prst="rect">
            <a:avLst/>
          </a:prstGeom>
        </p:spPr>
        <p:txBody>
          <a:bodyPr wrap="square">
            <a:spAutoFit/>
          </a:bodyPr>
          <a:lstStyle/>
          <a:p>
            <a:r>
              <a:rPr lang="en-US" sz="1200" dirty="0">
                <a:latin typeface="Garamond" panose="02020404030301010803" pitchFamily="18" charset="0"/>
              </a:rPr>
              <a:t>[1] Caner </a:t>
            </a:r>
            <a:r>
              <a:rPr lang="en-US" sz="1200" dirty="0" err="1">
                <a:latin typeface="Garamond" panose="02020404030301010803" pitchFamily="18" charset="0"/>
              </a:rPr>
              <a:t>Mercan</a:t>
            </a:r>
            <a:r>
              <a:rPr lang="en-US" sz="1200" dirty="0">
                <a:latin typeface="Garamond" panose="02020404030301010803" pitchFamily="18" charset="0"/>
              </a:rPr>
              <a:t>, Selim Aksoy, </a:t>
            </a:r>
            <a:r>
              <a:rPr lang="en-US" sz="1200" dirty="0" err="1">
                <a:latin typeface="Garamond" panose="02020404030301010803" pitchFamily="18" charset="0"/>
              </a:rPr>
              <a:t>Ezgi</a:t>
            </a:r>
            <a:r>
              <a:rPr lang="en-US" sz="1200" dirty="0">
                <a:latin typeface="Garamond" panose="02020404030301010803" pitchFamily="18" charset="0"/>
              </a:rPr>
              <a:t> </a:t>
            </a:r>
            <a:r>
              <a:rPr lang="en-US" sz="1200" dirty="0" err="1">
                <a:latin typeface="Garamond" panose="02020404030301010803" pitchFamily="18" charset="0"/>
              </a:rPr>
              <a:t>Mercan</a:t>
            </a:r>
            <a:r>
              <a:rPr lang="en-US" sz="1200" dirty="0">
                <a:latin typeface="Garamond" panose="02020404030301010803" pitchFamily="18" charset="0"/>
              </a:rPr>
              <a:t>, Linda G Shapiro, Donald L Weaver, and Joann G Elmore. Multi-instance multi-label learning for multi-class classification of whole slide breast histopathology images. IEEE transactions on medical imaging, 37(1):316–325, 2017.</a:t>
            </a:r>
          </a:p>
          <a:p>
            <a:endParaRPr lang="en-US" sz="1200" dirty="0">
              <a:latin typeface="Garamond" panose="02020404030301010803" pitchFamily="18" charset="0"/>
            </a:endParaRPr>
          </a:p>
          <a:p>
            <a:r>
              <a:rPr lang="en-US" sz="1200" dirty="0">
                <a:latin typeface="Garamond" panose="02020404030301010803" pitchFamily="18" charset="0"/>
              </a:rPr>
              <a:t>[2] </a:t>
            </a:r>
            <a:r>
              <a:rPr lang="en-US" sz="1200" dirty="0" err="1">
                <a:latin typeface="Garamond" panose="02020404030301010803" pitchFamily="18" charset="0"/>
              </a:rPr>
              <a:t>Haomiao</a:t>
            </a:r>
            <a:r>
              <a:rPr lang="en-US" sz="1200" dirty="0">
                <a:latin typeface="Garamond" panose="02020404030301010803" pitchFamily="18" charset="0"/>
              </a:rPr>
              <a:t> Ni, Hong Liu, </a:t>
            </a:r>
            <a:r>
              <a:rPr lang="en-US" sz="1200" dirty="0" err="1">
                <a:latin typeface="Garamond" panose="02020404030301010803" pitchFamily="18" charset="0"/>
              </a:rPr>
              <a:t>Kuansong</a:t>
            </a:r>
            <a:r>
              <a:rPr lang="en-US" sz="1200" dirty="0">
                <a:latin typeface="Garamond" panose="02020404030301010803" pitchFamily="18" charset="0"/>
              </a:rPr>
              <a:t> Wang, </a:t>
            </a:r>
            <a:r>
              <a:rPr lang="en-US" sz="1200" dirty="0" err="1">
                <a:latin typeface="Garamond" panose="02020404030301010803" pitchFamily="18" charset="0"/>
              </a:rPr>
              <a:t>Xiangdong</a:t>
            </a:r>
            <a:r>
              <a:rPr lang="en-US" sz="1200" dirty="0">
                <a:latin typeface="Garamond" panose="02020404030301010803" pitchFamily="18" charset="0"/>
              </a:rPr>
              <a:t> Wang, </a:t>
            </a:r>
            <a:r>
              <a:rPr lang="en-US" sz="1200" dirty="0" err="1">
                <a:latin typeface="Garamond" panose="02020404030301010803" pitchFamily="18" charset="0"/>
              </a:rPr>
              <a:t>Xunjian</a:t>
            </a:r>
            <a:r>
              <a:rPr lang="en-US" sz="1200" dirty="0">
                <a:latin typeface="Garamond" panose="02020404030301010803" pitchFamily="18" charset="0"/>
              </a:rPr>
              <a:t> Zhou, and </a:t>
            </a:r>
            <a:r>
              <a:rPr lang="en-US" sz="1200" dirty="0" err="1">
                <a:latin typeface="Garamond" panose="02020404030301010803" pitchFamily="18" charset="0"/>
              </a:rPr>
              <a:t>Yueliang</a:t>
            </a:r>
            <a:r>
              <a:rPr lang="en-US" sz="1200" dirty="0">
                <a:latin typeface="Garamond" panose="02020404030301010803" pitchFamily="18" charset="0"/>
              </a:rPr>
              <a:t> Qian. </a:t>
            </a:r>
            <a:r>
              <a:rPr lang="en-US" sz="1200" dirty="0" err="1">
                <a:latin typeface="Garamond" panose="02020404030301010803" pitchFamily="18" charset="0"/>
              </a:rPr>
              <a:t>Wsi</a:t>
            </a:r>
            <a:r>
              <a:rPr lang="en-US" sz="1200" dirty="0">
                <a:latin typeface="Garamond" panose="02020404030301010803" pitchFamily="18" charset="0"/>
              </a:rPr>
              <a:t>-net: Branch-based and hierarchy-aware network for segmentation and classification of breast histopathological whole-slide images. In International Workshop on Machine Learning in Medical Imaging, pages 36–44. Springer, 2019.</a:t>
            </a:r>
          </a:p>
          <a:p>
            <a:endParaRPr lang="en-US" sz="1200" dirty="0">
              <a:latin typeface="Garamond" panose="02020404030301010803" pitchFamily="18" charset="0"/>
            </a:endParaRPr>
          </a:p>
          <a:p>
            <a:r>
              <a:rPr lang="en-US" sz="1200" dirty="0">
                <a:latin typeface="Garamond" panose="02020404030301010803" pitchFamily="18" charset="0"/>
              </a:rPr>
              <a:t>[3] Salah </a:t>
            </a:r>
            <a:r>
              <a:rPr lang="en-US" sz="1200" dirty="0" err="1">
                <a:latin typeface="Garamond" panose="02020404030301010803" pitchFamily="18" charset="0"/>
              </a:rPr>
              <a:t>Alheejawi</a:t>
            </a:r>
            <a:r>
              <a:rPr lang="en-US" sz="1200" dirty="0">
                <a:latin typeface="Garamond" panose="02020404030301010803" pitchFamily="18" charset="0"/>
              </a:rPr>
              <a:t>, Richard Berendt, Naresh Jha, Santi P </a:t>
            </a:r>
            <a:r>
              <a:rPr lang="en-US" sz="1200" dirty="0" err="1">
                <a:latin typeface="Garamond" panose="02020404030301010803" pitchFamily="18" charset="0"/>
              </a:rPr>
              <a:t>Maity</a:t>
            </a:r>
            <a:r>
              <a:rPr lang="en-US" sz="1200" dirty="0">
                <a:latin typeface="Garamond" panose="02020404030301010803" pitchFamily="18" charset="0"/>
              </a:rPr>
              <a:t>, and Mrinal Mandal. Automated proliferation index calculation for skin melanoma biopsy images using machine learning. Computerized Medical Imaging and Graphics, 89:101893, 2021.</a:t>
            </a:r>
          </a:p>
          <a:p>
            <a:endParaRPr lang="en-US" sz="1200" dirty="0">
              <a:latin typeface="Garamond" panose="02020404030301010803" pitchFamily="18" charset="0"/>
            </a:endParaRPr>
          </a:p>
          <a:p>
            <a:r>
              <a:rPr lang="en-US" sz="1200" dirty="0">
                <a:latin typeface="Garamond" panose="02020404030301010803" pitchFamily="18" charset="0"/>
              </a:rPr>
              <a:t>[4] Cheng Lu and Mrinal Mandal. Automated analysis and diagnosis of skin melanoma on whole slide histopathological images. Pattern Recognition, 48(8):2738–2750, 2015.</a:t>
            </a:r>
          </a:p>
          <a:p>
            <a:endParaRPr lang="en-US" sz="1200" dirty="0">
              <a:latin typeface="Garamond" panose="02020404030301010803" pitchFamily="18" charset="0"/>
            </a:endParaRPr>
          </a:p>
          <a:p>
            <a:r>
              <a:rPr lang="en-US" sz="1200" dirty="0">
                <a:latin typeface="Garamond" panose="02020404030301010803" pitchFamily="18" charset="0"/>
              </a:rPr>
              <a:t>[5] </a:t>
            </a:r>
            <a:r>
              <a:rPr lang="en-US" sz="1200" dirty="0" err="1">
                <a:latin typeface="Garamond" panose="02020404030301010803" pitchFamily="18" charset="0"/>
              </a:rPr>
              <a:t>Hongming</a:t>
            </a:r>
            <a:r>
              <a:rPr lang="en-US" sz="1200" dirty="0">
                <a:latin typeface="Garamond" panose="02020404030301010803" pitchFamily="18" charset="0"/>
              </a:rPr>
              <a:t> Xu, Cheng Lu, Richard Berendt, Naresh Jha, and Mrinal Mandal. Automated analysis and classification of melanocytic tumor on skin whole slide images. Computerized medical imaging and graphics, 66:124–134, 2018.</a:t>
            </a:r>
          </a:p>
          <a:p>
            <a:endParaRPr lang="en-US" sz="1200" dirty="0">
              <a:latin typeface="Garamond" panose="02020404030301010803" pitchFamily="18" charset="0"/>
            </a:endParaRPr>
          </a:p>
          <a:p>
            <a:r>
              <a:rPr lang="en-US" sz="1200" dirty="0">
                <a:latin typeface="Garamond" panose="02020404030301010803" pitchFamily="18" charset="0"/>
              </a:rPr>
              <a:t>[6] Mike Van </a:t>
            </a:r>
            <a:r>
              <a:rPr lang="en-US" sz="1200" dirty="0" err="1">
                <a:latin typeface="Garamond" panose="02020404030301010803" pitchFamily="18" charset="0"/>
              </a:rPr>
              <a:t>Zon</a:t>
            </a:r>
            <a:r>
              <a:rPr lang="en-US" sz="1200" dirty="0">
                <a:latin typeface="Garamond" panose="02020404030301010803" pitchFamily="18" charset="0"/>
              </a:rPr>
              <a:t>, Nikolas </a:t>
            </a:r>
            <a:r>
              <a:rPr lang="en-US" sz="1200" dirty="0" err="1">
                <a:latin typeface="Garamond" panose="02020404030301010803" pitchFamily="18" charset="0"/>
              </a:rPr>
              <a:t>Stathonikos</a:t>
            </a:r>
            <a:r>
              <a:rPr lang="en-US" sz="1200" dirty="0">
                <a:latin typeface="Garamond" panose="02020404030301010803" pitchFamily="18" charset="0"/>
              </a:rPr>
              <a:t>, </a:t>
            </a:r>
            <a:r>
              <a:rPr lang="en-US" sz="1200" dirty="0" err="1">
                <a:latin typeface="Garamond" panose="02020404030301010803" pitchFamily="18" charset="0"/>
              </a:rPr>
              <a:t>Willeke</a:t>
            </a:r>
            <a:r>
              <a:rPr lang="en-US" sz="1200" dirty="0">
                <a:latin typeface="Garamond" panose="02020404030301010803" pitchFamily="18" charset="0"/>
              </a:rPr>
              <a:t> AM </a:t>
            </a:r>
            <a:r>
              <a:rPr lang="en-US" sz="1200" dirty="0" err="1">
                <a:latin typeface="Garamond" panose="02020404030301010803" pitchFamily="18" charset="0"/>
              </a:rPr>
              <a:t>Blokx</a:t>
            </a:r>
            <a:r>
              <a:rPr lang="en-US" sz="1200" dirty="0">
                <a:latin typeface="Garamond" panose="02020404030301010803" pitchFamily="18" charset="0"/>
              </a:rPr>
              <a:t>, Selim </a:t>
            </a:r>
            <a:r>
              <a:rPr lang="en-US" sz="1200" dirty="0" err="1">
                <a:latin typeface="Garamond" panose="02020404030301010803" pitchFamily="18" charset="0"/>
              </a:rPr>
              <a:t>Komina</a:t>
            </a:r>
            <a:r>
              <a:rPr lang="en-US" sz="1200" dirty="0">
                <a:latin typeface="Garamond" panose="02020404030301010803" pitchFamily="18" charset="0"/>
              </a:rPr>
              <a:t>, </a:t>
            </a:r>
            <a:r>
              <a:rPr lang="en-US" sz="1200" dirty="0" err="1">
                <a:latin typeface="Garamond" panose="02020404030301010803" pitchFamily="18" charset="0"/>
              </a:rPr>
              <a:t>Sybren</a:t>
            </a:r>
            <a:r>
              <a:rPr lang="en-US" sz="1200" dirty="0">
                <a:latin typeface="Garamond" panose="02020404030301010803" pitchFamily="18" charset="0"/>
              </a:rPr>
              <a:t> LN Maas, </a:t>
            </a:r>
            <a:r>
              <a:rPr lang="en-US" sz="1200" dirty="0" err="1">
                <a:latin typeface="Garamond" panose="02020404030301010803" pitchFamily="18" charset="0"/>
              </a:rPr>
              <a:t>Josien</a:t>
            </a:r>
            <a:r>
              <a:rPr lang="en-US" sz="1200" dirty="0">
                <a:latin typeface="Garamond" panose="02020404030301010803" pitchFamily="18" charset="0"/>
              </a:rPr>
              <a:t> PW </a:t>
            </a:r>
            <a:r>
              <a:rPr lang="en-US" sz="1200" dirty="0" err="1">
                <a:latin typeface="Garamond" panose="02020404030301010803" pitchFamily="18" charset="0"/>
              </a:rPr>
              <a:t>Pluim</a:t>
            </a:r>
            <a:r>
              <a:rPr lang="en-US" sz="1200" dirty="0">
                <a:latin typeface="Garamond" panose="02020404030301010803" pitchFamily="18" charset="0"/>
              </a:rPr>
              <a:t>, Paul J Van </a:t>
            </a:r>
            <a:r>
              <a:rPr lang="en-US" sz="1200" dirty="0" err="1">
                <a:latin typeface="Garamond" panose="02020404030301010803" pitchFamily="18" charset="0"/>
              </a:rPr>
              <a:t>Diest</a:t>
            </a:r>
            <a:r>
              <a:rPr lang="en-US" sz="1200" dirty="0">
                <a:latin typeface="Garamond" panose="02020404030301010803" pitchFamily="18" charset="0"/>
              </a:rPr>
              <a:t>, and </a:t>
            </a:r>
            <a:r>
              <a:rPr lang="en-US" sz="1200" dirty="0" err="1">
                <a:latin typeface="Garamond" panose="02020404030301010803" pitchFamily="18" charset="0"/>
              </a:rPr>
              <a:t>Mitko</a:t>
            </a:r>
            <a:r>
              <a:rPr lang="en-US" sz="1200" dirty="0">
                <a:latin typeface="Garamond" panose="02020404030301010803" pitchFamily="18" charset="0"/>
              </a:rPr>
              <a:t> </a:t>
            </a:r>
            <a:r>
              <a:rPr lang="en-US" sz="1200" dirty="0" err="1">
                <a:latin typeface="Garamond" panose="02020404030301010803" pitchFamily="18" charset="0"/>
              </a:rPr>
              <a:t>Veta</a:t>
            </a:r>
            <a:r>
              <a:rPr lang="en-US" sz="1200" dirty="0">
                <a:latin typeface="Garamond" panose="02020404030301010803" pitchFamily="18" charset="0"/>
              </a:rPr>
              <a:t>. Segmentation and classification of melanoma and nevus in whole slide images. In 2020 IEEE 17th International Symposium on Biomedical Imaging (ISBI), pages 263–266. IEEE, 2020.</a:t>
            </a:r>
          </a:p>
          <a:p>
            <a:endParaRPr lang="en-US" sz="1200" dirty="0">
              <a:latin typeface="Garamond" panose="02020404030301010803" pitchFamily="18" charset="0"/>
            </a:endParaRPr>
          </a:p>
          <a:p>
            <a:r>
              <a:rPr lang="en-US" sz="1200" dirty="0">
                <a:latin typeface="Garamond" panose="02020404030301010803" pitchFamily="18" charset="0"/>
              </a:rPr>
              <a:t>[7] Achim </a:t>
            </a:r>
            <a:r>
              <a:rPr lang="en-US" sz="1200" dirty="0" err="1">
                <a:latin typeface="Garamond" panose="02020404030301010803" pitchFamily="18" charset="0"/>
              </a:rPr>
              <a:t>Hekler</a:t>
            </a:r>
            <a:r>
              <a:rPr lang="en-US" sz="1200" dirty="0">
                <a:latin typeface="Garamond" panose="02020404030301010803" pitchFamily="18" charset="0"/>
              </a:rPr>
              <a:t>, Jochen Sven </a:t>
            </a:r>
            <a:r>
              <a:rPr lang="en-US" sz="1200" dirty="0" err="1">
                <a:latin typeface="Garamond" panose="02020404030301010803" pitchFamily="18" charset="0"/>
              </a:rPr>
              <a:t>Utikal</a:t>
            </a:r>
            <a:r>
              <a:rPr lang="en-US" sz="1200" dirty="0">
                <a:latin typeface="Garamond" panose="02020404030301010803" pitchFamily="18" charset="0"/>
              </a:rPr>
              <a:t>, Alexander H </a:t>
            </a:r>
            <a:r>
              <a:rPr lang="en-US" sz="1200" dirty="0" err="1">
                <a:latin typeface="Garamond" panose="02020404030301010803" pitchFamily="18" charset="0"/>
              </a:rPr>
              <a:t>Enk</a:t>
            </a:r>
            <a:r>
              <a:rPr lang="en-US" sz="1200" dirty="0">
                <a:latin typeface="Garamond" panose="02020404030301010803" pitchFamily="18" charset="0"/>
              </a:rPr>
              <a:t>, Carola </a:t>
            </a:r>
            <a:r>
              <a:rPr lang="en-US" sz="1200" dirty="0" err="1">
                <a:latin typeface="Garamond" panose="02020404030301010803" pitchFamily="18" charset="0"/>
              </a:rPr>
              <a:t>Berking</a:t>
            </a:r>
            <a:r>
              <a:rPr lang="en-US" sz="1200" dirty="0">
                <a:latin typeface="Garamond" panose="02020404030301010803" pitchFamily="18" charset="0"/>
              </a:rPr>
              <a:t>, Joachim </a:t>
            </a:r>
            <a:r>
              <a:rPr lang="en-US" sz="1200" dirty="0" err="1">
                <a:latin typeface="Garamond" panose="02020404030301010803" pitchFamily="18" charset="0"/>
              </a:rPr>
              <a:t>Klode</a:t>
            </a:r>
            <a:r>
              <a:rPr lang="en-US" sz="1200" dirty="0">
                <a:latin typeface="Garamond" panose="02020404030301010803" pitchFamily="18" charset="0"/>
              </a:rPr>
              <a:t>, Dirk </a:t>
            </a:r>
            <a:r>
              <a:rPr lang="en-US" sz="1200" dirty="0" err="1">
                <a:latin typeface="Garamond" panose="02020404030301010803" pitchFamily="18" charset="0"/>
              </a:rPr>
              <a:t>Schadendorf</a:t>
            </a:r>
            <a:r>
              <a:rPr lang="en-US" sz="1200" dirty="0">
                <a:latin typeface="Garamond" panose="02020404030301010803" pitchFamily="18" charset="0"/>
              </a:rPr>
              <a:t>, Philipp Jansen, Cindy Franklin, Tim Holland-</a:t>
            </a:r>
            <a:r>
              <a:rPr lang="en-US" sz="1200" dirty="0" err="1">
                <a:latin typeface="Garamond" panose="02020404030301010803" pitchFamily="18" charset="0"/>
              </a:rPr>
              <a:t>Letz</a:t>
            </a:r>
            <a:r>
              <a:rPr lang="en-US" sz="1200" dirty="0">
                <a:latin typeface="Garamond" panose="02020404030301010803" pitchFamily="18" charset="0"/>
              </a:rPr>
              <a:t>, Dieter </a:t>
            </a:r>
            <a:r>
              <a:rPr lang="en-US" sz="1200" dirty="0" err="1">
                <a:latin typeface="Garamond" panose="02020404030301010803" pitchFamily="18" charset="0"/>
              </a:rPr>
              <a:t>Krahl</a:t>
            </a:r>
            <a:r>
              <a:rPr lang="en-US" sz="1200" dirty="0">
                <a:latin typeface="Garamond" panose="02020404030301010803" pitchFamily="18" charset="0"/>
              </a:rPr>
              <a:t>, et al. Pathologist-level classification of histopathological melanoma images with deep neural networks. European Journal of Cancer, 115:79–83, 2019.</a:t>
            </a:r>
          </a:p>
          <a:p>
            <a:endParaRPr lang="en-US" sz="1200" dirty="0">
              <a:latin typeface="Garamond" panose="02020404030301010803" pitchFamily="18" charset="0"/>
            </a:endParaRPr>
          </a:p>
          <a:p>
            <a:endParaRPr lang="en-US" sz="1200" dirty="0">
              <a:latin typeface="Garamond" panose="02020404030301010803" pitchFamily="18" charset="0"/>
            </a:endParaRPr>
          </a:p>
        </p:txBody>
      </p:sp>
    </p:spTree>
    <p:extLst>
      <p:ext uri="{BB962C8B-B14F-4D97-AF65-F5344CB8AC3E}">
        <p14:creationId xmlns:p14="http://schemas.microsoft.com/office/powerpoint/2010/main" val="3265981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References</a:t>
            </a:r>
          </a:p>
        </p:txBody>
      </p:sp>
      <p:sp>
        <p:nvSpPr>
          <p:cNvPr id="3" name="Text Placeholder 2"/>
          <p:cNvSpPr>
            <a:spLocks noGrp="1"/>
          </p:cNvSpPr>
          <p:nvPr>
            <p:ph type="body" sz="quarter" idx="11"/>
          </p:nvPr>
        </p:nvSpPr>
        <p:spPr/>
        <p:txBody>
          <a:bodyPr/>
          <a:lstStyle/>
          <a:p>
            <a:pPr marL="0" indent="0">
              <a:buNone/>
            </a:pPr>
            <a:endParaRPr lang="en-US" sz="1300" dirty="0">
              <a:latin typeface="Garamond" panose="02020404030301010803" pitchFamily="18" charset="0"/>
            </a:endParaRPr>
          </a:p>
          <a:p>
            <a:pPr marL="0" indent="0">
              <a:buNone/>
            </a:pPr>
            <a:endParaRPr lang="en-US" sz="1300" dirty="0">
              <a:latin typeface="Garamond" panose="02020404030301010803" pitchFamily="18" charset="0"/>
            </a:endParaRPr>
          </a:p>
        </p:txBody>
      </p:sp>
      <p:sp>
        <p:nvSpPr>
          <p:cNvPr id="4" name="Rectangle 3">
            <a:extLst>
              <a:ext uri="{FF2B5EF4-FFF2-40B4-BE49-F238E27FC236}">
                <a16:creationId xmlns:a16="http://schemas.microsoft.com/office/drawing/2014/main" id="{3D1E282C-69A9-3B4D-BD46-3021B0C8AE4E}"/>
              </a:ext>
            </a:extLst>
          </p:cNvPr>
          <p:cNvSpPr/>
          <p:nvPr/>
        </p:nvSpPr>
        <p:spPr>
          <a:xfrm>
            <a:off x="432223" y="1599462"/>
            <a:ext cx="8650373" cy="4708981"/>
          </a:xfrm>
          <a:prstGeom prst="rect">
            <a:avLst/>
          </a:prstGeom>
        </p:spPr>
        <p:txBody>
          <a:bodyPr wrap="square">
            <a:spAutoFit/>
          </a:bodyPr>
          <a:lstStyle/>
          <a:p>
            <a:r>
              <a:rPr lang="en-US" sz="1200" dirty="0">
                <a:latin typeface="Garamond" panose="02020404030301010803" pitchFamily="18" charset="0"/>
              </a:rPr>
              <a:t>[8] John F Thompson, Seng-Jaw Soong, Charles M Balch, Jeffrey E </a:t>
            </a:r>
            <a:r>
              <a:rPr lang="en-US" sz="1200" dirty="0" err="1">
                <a:latin typeface="Garamond" panose="02020404030301010803" pitchFamily="18" charset="0"/>
              </a:rPr>
              <a:t>Gershenwald</a:t>
            </a:r>
            <a:r>
              <a:rPr lang="en-US" sz="1200" dirty="0">
                <a:latin typeface="Garamond" panose="02020404030301010803" pitchFamily="18" charset="0"/>
              </a:rPr>
              <a:t>, </a:t>
            </a:r>
            <a:r>
              <a:rPr lang="en-US" sz="1200" dirty="0" err="1">
                <a:latin typeface="Garamond" panose="02020404030301010803" pitchFamily="18" charset="0"/>
              </a:rPr>
              <a:t>Shouluan</a:t>
            </a:r>
            <a:r>
              <a:rPr lang="en-US" sz="1200" dirty="0">
                <a:latin typeface="Garamond" panose="02020404030301010803" pitchFamily="18" charset="0"/>
              </a:rPr>
              <a:t> Ding, Daniel G </a:t>
            </a:r>
            <a:r>
              <a:rPr lang="en-US" sz="1200" dirty="0" err="1">
                <a:latin typeface="Garamond" panose="02020404030301010803" pitchFamily="18" charset="0"/>
              </a:rPr>
              <a:t>Coit</a:t>
            </a:r>
            <a:r>
              <a:rPr lang="en-US" sz="1200" dirty="0">
                <a:latin typeface="Garamond" panose="02020404030301010803" pitchFamily="18" charset="0"/>
              </a:rPr>
              <a:t>, Keith T Flaherty, Phyllis A </a:t>
            </a:r>
            <a:r>
              <a:rPr lang="en-US" sz="1200" dirty="0" err="1">
                <a:latin typeface="Garamond" panose="02020404030301010803" pitchFamily="18" charset="0"/>
              </a:rPr>
              <a:t>Gimotty</a:t>
            </a:r>
            <a:r>
              <a:rPr lang="en-US" sz="1200" dirty="0">
                <a:latin typeface="Garamond" panose="02020404030301010803" pitchFamily="18" charset="0"/>
              </a:rPr>
              <a:t>, Timothy Johnson, Marcella M Johnson, et al. Prognostic significance of mitotic rate in localized primary cutaneous melanoma: an analysis of patients in the multi-institutional </a:t>
            </a:r>
            <a:r>
              <a:rPr lang="en-US" sz="1200" dirty="0" err="1">
                <a:latin typeface="Garamond" panose="02020404030301010803" pitchFamily="18" charset="0"/>
              </a:rPr>
              <a:t>american</a:t>
            </a:r>
            <a:r>
              <a:rPr lang="en-US" sz="1200" dirty="0">
                <a:latin typeface="Garamond" panose="02020404030301010803" pitchFamily="18" charset="0"/>
              </a:rPr>
              <a:t> joint committee on cancer melanoma staging database. Journal of Clinical Oncology, 29(16):2199, 2011.</a:t>
            </a:r>
          </a:p>
          <a:p>
            <a:endParaRPr lang="en-US" sz="1200" dirty="0">
              <a:latin typeface="Garamond" panose="02020404030301010803" pitchFamily="18" charset="0"/>
            </a:endParaRPr>
          </a:p>
          <a:p>
            <a:r>
              <a:rPr lang="en-US" sz="1200" dirty="0">
                <a:latin typeface="Garamond" panose="02020404030301010803" pitchFamily="18" charset="0"/>
              </a:rPr>
              <a:t>[9] </a:t>
            </a:r>
            <a:r>
              <a:rPr lang="en-US" sz="1200" dirty="0" err="1">
                <a:latin typeface="Garamond" panose="02020404030301010803" pitchFamily="18" charset="0"/>
              </a:rPr>
              <a:t>Olcay</a:t>
            </a:r>
            <a:r>
              <a:rPr lang="en-US" sz="1200" dirty="0">
                <a:latin typeface="Garamond" panose="02020404030301010803" pitchFamily="18" charset="0"/>
              </a:rPr>
              <a:t> </a:t>
            </a:r>
            <a:r>
              <a:rPr lang="en-US" sz="1200" dirty="0" err="1">
                <a:latin typeface="Garamond" panose="02020404030301010803" pitchFamily="18" charset="0"/>
              </a:rPr>
              <a:t>Sertel</a:t>
            </a:r>
            <a:r>
              <a:rPr lang="en-US" sz="1200" dirty="0">
                <a:latin typeface="Garamond" panose="02020404030301010803" pitchFamily="18" charset="0"/>
              </a:rPr>
              <a:t>, </a:t>
            </a:r>
            <a:r>
              <a:rPr lang="en-US" sz="1200" dirty="0" err="1">
                <a:latin typeface="Garamond" panose="02020404030301010803" pitchFamily="18" charset="0"/>
              </a:rPr>
              <a:t>Umit</a:t>
            </a:r>
            <a:r>
              <a:rPr lang="en-US" sz="1200" dirty="0">
                <a:latin typeface="Garamond" panose="02020404030301010803" pitchFamily="18" charset="0"/>
              </a:rPr>
              <a:t> V </a:t>
            </a:r>
            <a:r>
              <a:rPr lang="en-US" sz="1200" dirty="0" err="1">
                <a:latin typeface="Garamond" panose="02020404030301010803" pitchFamily="18" charset="0"/>
              </a:rPr>
              <a:t>Catalyurek</a:t>
            </a:r>
            <a:r>
              <a:rPr lang="en-US" sz="1200" dirty="0">
                <a:latin typeface="Garamond" panose="02020404030301010803" pitchFamily="18" charset="0"/>
              </a:rPr>
              <a:t>, Hiroyuki Shimada, and </a:t>
            </a:r>
            <a:r>
              <a:rPr lang="en-US" sz="1200" dirty="0" err="1">
                <a:latin typeface="Garamond" panose="02020404030301010803" pitchFamily="18" charset="0"/>
              </a:rPr>
              <a:t>Metin</a:t>
            </a:r>
            <a:r>
              <a:rPr lang="en-US" sz="1200" dirty="0">
                <a:latin typeface="Garamond" panose="02020404030301010803" pitchFamily="18" charset="0"/>
              </a:rPr>
              <a:t> N </a:t>
            </a:r>
            <a:r>
              <a:rPr lang="en-US" sz="1200" dirty="0" err="1">
                <a:latin typeface="Garamond" panose="02020404030301010803" pitchFamily="18" charset="0"/>
              </a:rPr>
              <a:t>Gurcan</a:t>
            </a:r>
            <a:r>
              <a:rPr lang="en-US" sz="1200" dirty="0">
                <a:latin typeface="Garamond" panose="02020404030301010803" pitchFamily="18" charset="0"/>
              </a:rPr>
              <a:t>. Computer-aided prognosis of neuroblastoma: Detection of mitosis and karyorrhexis cells in digitized histological images. In 2009 Annual International Conference of the IEEE Engineering in Medicine and Biology Society, pages 1433–1436. IEEE, 2009.</a:t>
            </a:r>
          </a:p>
          <a:p>
            <a:endParaRPr lang="en-US" sz="1200" dirty="0">
              <a:latin typeface="Garamond" panose="02020404030301010803" pitchFamily="18" charset="0"/>
            </a:endParaRPr>
          </a:p>
          <a:p>
            <a:r>
              <a:rPr lang="en-US" sz="1200" dirty="0">
                <a:latin typeface="Garamond" panose="02020404030301010803" pitchFamily="18" charset="0"/>
              </a:rPr>
              <a:t>[10] </a:t>
            </a:r>
            <a:r>
              <a:rPr lang="en-US" sz="1200" dirty="0" err="1">
                <a:latin typeface="Garamond" panose="02020404030301010803" pitchFamily="18" charset="0"/>
              </a:rPr>
              <a:t>Ludovic</a:t>
            </a:r>
            <a:r>
              <a:rPr lang="en-US" sz="1200" dirty="0">
                <a:latin typeface="Garamond" panose="02020404030301010803" pitchFamily="18" charset="0"/>
              </a:rPr>
              <a:t> Roux, Daniel </a:t>
            </a:r>
            <a:r>
              <a:rPr lang="en-US" sz="1200" dirty="0" err="1">
                <a:latin typeface="Garamond" panose="02020404030301010803" pitchFamily="18" charset="0"/>
              </a:rPr>
              <a:t>Racoceanu</a:t>
            </a:r>
            <a:r>
              <a:rPr lang="en-US" sz="1200" dirty="0">
                <a:latin typeface="Garamond" panose="02020404030301010803" pitchFamily="18" charset="0"/>
              </a:rPr>
              <a:t>, Nicolas </a:t>
            </a:r>
            <a:r>
              <a:rPr lang="en-US" sz="1200" dirty="0" err="1">
                <a:latin typeface="Garamond" panose="02020404030301010803" pitchFamily="18" charset="0"/>
              </a:rPr>
              <a:t>Loménie</a:t>
            </a:r>
            <a:r>
              <a:rPr lang="en-US" sz="1200" dirty="0">
                <a:latin typeface="Garamond" panose="02020404030301010803" pitchFamily="18" charset="0"/>
              </a:rPr>
              <a:t>, Maria </a:t>
            </a:r>
            <a:r>
              <a:rPr lang="en-US" sz="1200" dirty="0" err="1">
                <a:latin typeface="Garamond" panose="02020404030301010803" pitchFamily="18" charset="0"/>
              </a:rPr>
              <a:t>Kulikova</a:t>
            </a:r>
            <a:r>
              <a:rPr lang="en-US" sz="1200" dirty="0">
                <a:latin typeface="Garamond" panose="02020404030301010803" pitchFamily="18" charset="0"/>
              </a:rPr>
              <a:t>, Humayun Irshad, Jacques </a:t>
            </a:r>
            <a:r>
              <a:rPr lang="en-US" sz="1200" dirty="0" err="1">
                <a:latin typeface="Garamond" panose="02020404030301010803" pitchFamily="18" charset="0"/>
              </a:rPr>
              <a:t>Klossa</a:t>
            </a:r>
            <a:r>
              <a:rPr lang="en-US" sz="1200" dirty="0">
                <a:latin typeface="Garamond" panose="02020404030301010803" pitchFamily="18" charset="0"/>
              </a:rPr>
              <a:t>, </a:t>
            </a:r>
            <a:r>
              <a:rPr lang="en-US" sz="1200" dirty="0" err="1">
                <a:latin typeface="Garamond" panose="02020404030301010803" pitchFamily="18" charset="0"/>
              </a:rPr>
              <a:t>Frédérique</a:t>
            </a:r>
            <a:r>
              <a:rPr lang="en-US" sz="1200" dirty="0">
                <a:latin typeface="Garamond" panose="02020404030301010803" pitchFamily="18" charset="0"/>
              </a:rPr>
              <a:t> Capron, Catherine </a:t>
            </a:r>
            <a:r>
              <a:rPr lang="en-US" sz="1200" dirty="0" err="1">
                <a:latin typeface="Garamond" panose="02020404030301010803" pitchFamily="18" charset="0"/>
              </a:rPr>
              <a:t>Genestie</a:t>
            </a:r>
            <a:r>
              <a:rPr lang="en-US" sz="1200" dirty="0">
                <a:latin typeface="Garamond" panose="02020404030301010803" pitchFamily="18" charset="0"/>
              </a:rPr>
              <a:t>, Gilles Le </a:t>
            </a:r>
            <a:r>
              <a:rPr lang="en-US" sz="1200" dirty="0" err="1">
                <a:latin typeface="Garamond" panose="02020404030301010803" pitchFamily="18" charset="0"/>
              </a:rPr>
              <a:t>Naour</a:t>
            </a:r>
            <a:r>
              <a:rPr lang="en-US" sz="1200" dirty="0">
                <a:latin typeface="Garamond" panose="02020404030301010803" pitchFamily="18" charset="0"/>
              </a:rPr>
              <a:t>, and </a:t>
            </a:r>
            <a:r>
              <a:rPr lang="en-US" sz="1200" dirty="0" err="1">
                <a:latin typeface="Garamond" panose="02020404030301010803" pitchFamily="18" charset="0"/>
              </a:rPr>
              <a:t>Metin</a:t>
            </a:r>
            <a:r>
              <a:rPr lang="en-US" sz="1200" dirty="0">
                <a:latin typeface="Garamond" panose="02020404030301010803" pitchFamily="18" charset="0"/>
              </a:rPr>
              <a:t> N </a:t>
            </a:r>
            <a:r>
              <a:rPr lang="en-US" sz="1200" dirty="0" err="1">
                <a:latin typeface="Garamond" panose="02020404030301010803" pitchFamily="18" charset="0"/>
              </a:rPr>
              <a:t>Gurcan</a:t>
            </a:r>
            <a:r>
              <a:rPr lang="en-US" sz="1200" dirty="0">
                <a:latin typeface="Garamond" panose="02020404030301010803" pitchFamily="18" charset="0"/>
              </a:rPr>
              <a:t>. Mitosis detection in breast cancer histological images an </a:t>
            </a:r>
            <a:r>
              <a:rPr lang="en-US" sz="1200" dirty="0" err="1">
                <a:latin typeface="Garamond" panose="02020404030301010803" pitchFamily="18" charset="0"/>
              </a:rPr>
              <a:t>icpr</a:t>
            </a:r>
            <a:r>
              <a:rPr lang="en-US" sz="1200" dirty="0">
                <a:latin typeface="Garamond" panose="02020404030301010803" pitchFamily="18" charset="0"/>
              </a:rPr>
              <a:t> 2012 contest. Journal of pathology informatics, 4, 2013.</a:t>
            </a:r>
          </a:p>
          <a:p>
            <a:endParaRPr lang="en-US" sz="1200" dirty="0">
              <a:latin typeface="Garamond" panose="02020404030301010803" pitchFamily="18" charset="0"/>
            </a:endParaRPr>
          </a:p>
          <a:p>
            <a:r>
              <a:rPr lang="en-US" sz="1200" dirty="0">
                <a:latin typeface="Garamond" panose="02020404030301010803" pitchFamily="18" charset="0"/>
              </a:rPr>
              <a:t>[11] Humayun Irshad, </a:t>
            </a:r>
            <a:r>
              <a:rPr lang="en-US" sz="1200" dirty="0" err="1">
                <a:latin typeface="Garamond" panose="02020404030301010803" pitchFamily="18" charset="0"/>
              </a:rPr>
              <a:t>Ludovic</a:t>
            </a:r>
            <a:r>
              <a:rPr lang="en-US" sz="1200" dirty="0">
                <a:latin typeface="Garamond" panose="02020404030301010803" pitchFamily="18" charset="0"/>
              </a:rPr>
              <a:t> Roux, and Daniel </a:t>
            </a:r>
            <a:r>
              <a:rPr lang="en-US" sz="1200" dirty="0" err="1">
                <a:latin typeface="Garamond" panose="02020404030301010803" pitchFamily="18" charset="0"/>
              </a:rPr>
              <a:t>Racoceanu</a:t>
            </a:r>
            <a:r>
              <a:rPr lang="en-US" sz="1200" dirty="0">
                <a:latin typeface="Garamond" panose="02020404030301010803" pitchFamily="18" charset="0"/>
              </a:rPr>
              <a:t>. Multi-channels statistical and morphological features based mitosis detection in breast cancer histopathology. In 2013 35th Annual International Conference of the IEEE Engineering in Medicine and Biology Society (EMBC), pages 6091–6094. IEEE, 2013.</a:t>
            </a:r>
          </a:p>
          <a:p>
            <a:endParaRPr lang="en-US" sz="1200" dirty="0">
              <a:latin typeface="Garamond" panose="02020404030301010803" pitchFamily="18" charset="0"/>
            </a:endParaRPr>
          </a:p>
          <a:p>
            <a:r>
              <a:rPr lang="en-US" sz="1200" dirty="0">
                <a:latin typeface="Garamond" panose="02020404030301010803" pitchFamily="18" charset="0"/>
              </a:rPr>
              <a:t>[12] Dan C </a:t>
            </a:r>
            <a:r>
              <a:rPr lang="en-US" sz="1200" dirty="0" err="1">
                <a:latin typeface="Garamond" panose="02020404030301010803" pitchFamily="18" charset="0"/>
              </a:rPr>
              <a:t>Cire¸san</a:t>
            </a:r>
            <a:r>
              <a:rPr lang="en-US" sz="1200" dirty="0">
                <a:latin typeface="Garamond" panose="02020404030301010803" pitchFamily="18" charset="0"/>
              </a:rPr>
              <a:t>, Alessandro Giusti, Luca M Gambardella, and </a:t>
            </a:r>
            <a:r>
              <a:rPr lang="en-US" sz="1200" dirty="0" err="1">
                <a:latin typeface="Garamond" panose="02020404030301010803" pitchFamily="18" charset="0"/>
              </a:rPr>
              <a:t>Jürgen</a:t>
            </a:r>
            <a:r>
              <a:rPr lang="en-US" sz="1200" dirty="0">
                <a:latin typeface="Garamond" panose="02020404030301010803" pitchFamily="18" charset="0"/>
              </a:rPr>
              <a:t> </a:t>
            </a:r>
            <a:r>
              <a:rPr lang="en-US" sz="1200" dirty="0" err="1">
                <a:latin typeface="Garamond" panose="02020404030301010803" pitchFamily="18" charset="0"/>
              </a:rPr>
              <a:t>Schmidhuber</a:t>
            </a:r>
            <a:r>
              <a:rPr lang="en-US" sz="1200" dirty="0">
                <a:latin typeface="Garamond" panose="02020404030301010803" pitchFamily="18" charset="0"/>
              </a:rPr>
              <a:t>. Mitosis detection in breast cancer histology images with</a:t>
            </a:r>
          </a:p>
          <a:p>
            <a:r>
              <a:rPr lang="en-US" sz="1200" dirty="0">
                <a:latin typeface="Garamond" panose="02020404030301010803" pitchFamily="18" charset="0"/>
              </a:rPr>
              <a:t>deep neural networks. In International Conference on Medical Image Computing and Computer-assisted Intervention, pages 411–418.</a:t>
            </a:r>
          </a:p>
          <a:p>
            <a:r>
              <a:rPr lang="en-US" sz="1200" dirty="0">
                <a:latin typeface="Garamond" panose="02020404030301010803" pitchFamily="18" charset="0"/>
              </a:rPr>
              <a:t>Springer, 2013.</a:t>
            </a:r>
          </a:p>
          <a:p>
            <a:endParaRPr lang="en-US" sz="1200" dirty="0">
              <a:latin typeface="Garamond" panose="02020404030301010803" pitchFamily="18" charset="0"/>
            </a:endParaRPr>
          </a:p>
          <a:p>
            <a:r>
              <a:rPr lang="en-US" sz="1200" dirty="0">
                <a:latin typeface="Garamond" panose="02020404030301010803" pitchFamily="18" charset="0"/>
              </a:rPr>
              <a:t>[13] Sachin Mehta, Mohammad </a:t>
            </a:r>
            <a:r>
              <a:rPr lang="en-US" sz="1200" dirty="0" err="1">
                <a:latin typeface="Garamond" panose="02020404030301010803" pitchFamily="18" charset="0"/>
              </a:rPr>
              <a:t>Rastegari</a:t>
            </a:r>
            <a:r>
              <a:rPr lang="en-US" sz="1200" dirty="0">
                <a:latin typeface="Garamond" panose="02020404030301010803" pitchFamily="18" charset="0"/>
              </a:rPr>
              <a:t>, </a:t>
            </a:r>
            <a:r>
              <a:rPr lang="en-US" sz="1200" dirty="0" err="1">
                <a:latin typeface="Garamond" panose="02020404030301010803" pitchFamily="18" charset="0"/>
              </a:rPr>
              <a:t>Anat</a:t>
            </a:r>
            <a:r>
              <a:rPr lang="en-US" sz="1200" dirty="0">
                <a:latin typeface="Garamond" panose="02020404030301010803" pitchFamily="18" charset="0"/>
              </a:rPr>
              <a:t> Caspi, Linda Shapiro, and </a:t>
            </a:r>
            <a:r>
              <a:rPr lang="en-US" sz="1200" dirty="0" err="1">
                <a:latin typeface="Garamond" panose="02020404030301010803" pitchFamily="18" charset="0"/>
              </a:rPr>
              <a:t>Hannaneh</a:t>
            </a:r>
            <a:r>
              <a:rPr lang="en-US" sz="1200" dirty="0">
                <a:latin typeface="Garamond" panose="02020404030301010803" pitchFamily="18" charset="0"/>
              </a:rPr>
              <a:t> </a:t>
            </a:r>
            <a:r>
              <a:rPr lang="en-US" sz="1200" dirty="0" err="1">
                <a:latin typeface="Garamond" panose="02020404030301010803" pitchFamily="18" charset="0"/>
              </a:rPr>
              <a:t>Hajishirzi</a:t>
            </a:r>
            <a:r>
              <a:rPr lang="en-US" sz="1200" dirty="0">
                <a:latin typeface="Garamond" panose="02020404030301010803" pitchFamily="18" charset="0"/>
              </a:rPr>
              <a:t>. </a:t>
            </a:r>
            <a:r>
              <a:rPr lang="en-US" sz="1200" dirty="0" err="1">
                <a:latin typeface="Garamond" panose="02020404030301010803" pitchFamily="18" charset="0"/>
              </a:rPr>
              <a:t>Espnet</a:t>
            </a:r>
            <a:r>
              <a:rPr lang="en-US" sz="1200" dirty="0">
                <a:latin typeface="Garamond" panose="02020404030301010803" pitchFamily="18" charset="0"/>
              </a:rPr>
              <a:t>: Efficient spatial pyramid of dilated convolutions for semantic segmentation. In ECCV, 2018b.</a:t>
            </a:r>
          </a:p>
          <a:p>
            <a:endParaRPr lang="en-US" sz="1200" dirty="0">
              <a:latin typeface="Garamond" panose="02020404030301010803" pitchFamily="18" charset="0"/>
            </a:endParaRPr>
          </a:p>
        </p:txBody>
      </p:sp>
    </p:spTree>
    <p:extLst>
      <p:ext uri="{BB962C8B-B14F-4D97-AF65-F5344CB8AC3E}">
        <p14:creationId xmlns:p14="http://schemas.microsoft.com/office/powerpoint/2010/main" val="1889622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References</a:t>
            </a:r>
          </a:p>
        </p:txBody>
      </p:sp>
      <p:sp>
        <p:nvSpPr>
          <p:cNvPr id="3" name="Text Placeholder 2"/>
          <p:cNvSpPr>
            <a:spLocks noGrp="1"/>
          </p:cNvSpPr>
          <p:nvPr>
            <p:ph type="body" sz="quarter" idx="11"/>
          </p:nvPr>
        </p:nvSpPr>
        <p:spPr/>
        <p:txBody>
          <a:bodyPr/>
          <a:lstStyle/>
          <a:p>
            <a:pPr marL="0" indent="0">
              <a:buNone/>
            </a:pPr>
            <a:endParaRPr lang="en-US" sz="1300" dirty="0">
              <a:latin typeface="Garamond" panose="02020404030301010803" pitchFamily="18" charset="0"/>
            </a:endParaRPr>
          </a:p>
          <a:p>
            <a:pPr marL="0" indent="0">
              <a:buNone/>
            </a:pPr>
            <a:endParaRPr lang="en-US" sz="1300" dirty="0">
              <a:latin typeface="Garamond" panose="02020404030301010803" pitchFamily="18" charset="0"/>
            </a:endParaRPr>
          </a:p>
        </p:txBody>
      </p:sp>
      <p:sp>
        <p:nvSpPr>
          <p:cNvPr id="4" name="Rectangle 3">
            <a:extLst>
              <a:ext uri="{FF2B5EF4-FFF2-40B4-BE49-F238E27FC236}">
                <a16:creationId xmlns:a16="http://schemas.microsoft.com/office/drawing/2014/main" id="{3D1E282C-69A9-3B4D-BD46-3021B0C8AE4E}"/>
              </a:ext>
            </a:extLst>
          </p:cNvPr>
          <p:cNvSpPr/>
          <p:nvPr/>
        </p:nvSpPr>
        <p:spPr>
          <a:xfrm>
            <a:off x="432223" y="1599462"/>
            <a:ext cx="8650373" cy="4708981"/>
          </a:xfrm>
          <a:prstGeom prst="rect">
            <a:avLst/>
          </a:prstGeom>
        </p:spPr>
        <p:txBody>
          <a:bodyPr wrap="square">
            <a:spAutoFit/>
          </a:bodyPr>
          <a:lstStyle/>
          <a:p>
            <a:r>
              <a:rPr lang="en-US" sz="1200" dirty="0">
                <a:latin typeface="Garamond" panose="02020404030301010803" pitchFamily="18" charset="0"/>
              </a:rPr>
              <a:t>[14] Gao Huang, Zhuang Liu, Laurens van der </a:t>
            </a:r>
            <a:r>
              <a:rPr lang="en-US" sz="1200" dirty="0" err="1">
                <a:latin typeface="Garamond" panose="02020404030301010803" pitchFamily="18" charset="0"/>
              </a:rPr>
              <a:t>Maaten</a:t>
            </a:r>
            <a:r>
              <a:rPr lang="en-US" sz="1200" dirty="0">
                <a:latin typeface="Garamond" panose="02020404030301010803" pitchFamily="18" charset="0"/>
              </a:rPr>
              <a:t>, and Kilian Q Weinberger. Densely connected convolutional networks. In Proceedings of the IEEE Conference on Computer Vision and Pattern Recognition, 2017.</a:t>
            </a:r>
          </a:p>
          <a:p>
            <a:endParaRPr lang="en-US" sz="1200" dirty="0">
              <a:latin typeface="Garamond" panose="02020404030301010803" pitchFamily="18" charset="0"/>
            </a:endParaRPr>
          </a:p>
          <a:p>
            <a:r>
              <a:rPr lang="en-US" sz="1200" dirty="0">
                <a:latin typeface="Garamond" panose="02020404030301010803" pitchFamily="18" charset="0"/>
              </a:rPr>
              <a:t>[15] Hao Zheng, Lin Yang, </a:t>
            </a:r>
            <a:r>
              <a:rPr lang="en-US" sz="1200" dirty="0" err="1">
                <a:latin typeface="Garamond" panose="02020404030301010803" pitchFamily="18" charset="0"/>
              </a:rPr>
              <a:t>Jianxu</a:t>
            </a:r>
            <a:r>
              <a:rPr lang="en-US" sz="1200" dirty="0">
                <a:latin typeface="Garamond" panose="02020404030301010803" pitchFamily="18" charset="0"/>
              </a:rPr>
              <a:t> Chen, Jun Han, </a:t>
            </a:r>
            <a:r>
              <a:rPr lang="en-US" sz="1200" dirty="0" err="1">
                <a:latin typeface="Garamond" panose="02020404030301010803" pitchFamily="18" charset="0"/>
              </a:rPr>
              <a:t>Yizhe</a:t>
            </a:r>
            <a:r>
              <a:rPr lang="en-US" sz="1200" dirty="0">
                <a:latin typeface="Garamond" panose="02020404030301010803" pitchFamily="18" charset="0"/>
              </a:rPr>
              <a:t> Zhang, </a:t>
            </a:r>
            <a:r>
              <a:rPr lang="en-US" sz="1200" dirty="0" err="1">
                <a:latin typeface="Garamond" panose="02020404030301010803" pitchFamily="18" charset="0"/>
              </a:rPr>
              <a:t>Peixian</a:t>
            </a:r>
            <a:r>
              <a:rPr lang="en-US" sz="1200" dirty="0">
                <a:latin typeface="Garamond" panose="02020404030301010803" pitchFamily="18" charset="0"/>
              </a:rPr>
              <a:t> Liang, </a:t>
            </a:r>
            <a:r>
              <a:rPr lang="en-US" sz="1200" dirty="0" err="1">
                <a:latin typeface="Garamond" panose="02020404030301010803" pitchFamily="18" charset="0"/>
              </a:rPr>
              <a:t>Zhuo</a:t>
            </a:r>
            <a:r>
              <a:rPr lang="en-US" sz="1200" dirty="0">
                <a:latin typeface="Garamond" panose="02020404030301010803" pitchFamily="18" charset="0"/>
              </a:rPr>
              <a:t> Zhao, </a:t>
            </a:r>
            <a:r>
              <a:rPr lang="en-US" sz="1200" dirty="0" err="1">
                <a:latin typeface="Garamond" panose="02020404030301010803" pitchFamily="18" charset="0"/>
              </a:rPr>
              <a:t>Chaoli</a:t>
            </a:r>
            <a:r>
              <a:rPr lang="en-US" sz="1200" dirty="0">
                <a:latin typeface="Garamond" panose="02020404030301010803" pitchFamily="18" charset="0"/>
              </a:rPr>
              <a:t> Wang, and Danny Z Chen. Biomedical image segmentation via representative annotation. In Proceedings of the AAAI Conference on Artificial Intelligence, volume 33, pages 5901–5908, 2019.</a:t>
            </a:r>
          </a:p>
          <a:p>
            <a:endParaRPr lang="en-US" sz="1200" dirty="0">
              <a:latin typeface="Garamond" panose="02020404030301010803" pitchFamily="18" charset="0"/>
            </a:endParaRPr>
          </a:p>
          <a:p>
            <a:r>
              <a:rPr lang="en-US" sz="1200" dirty="0">
                <a:latin typeface="Garamond" panose="02020404030301010803" pitchFamily="18" charset="0"/>
              </a:rPr>
              <a:t>[16] </a:t>
            </a:r>
            <a:r>
              <a:rPr lang="en-US" sz="1200" dirty="0" err="1">
                <a:latin typeface="Garamond" panose="02020404030301010803" pitchFamily="18" charset="0"/>
              </a:rPr>
              <a:t>Zeju</a:t>
            </a:r>
            <a:r>
              <a:rPr lang="en-US" sz="1200" dirty="0">
                <a:latin typeface="Garamond" panose="02020404030301010803" pitchFamily="18" charset="0"/>
              </a:rPr>
              <a:t> Li, Konstantinos </a:t>
            </a:r>
            <a:r>
              <a:rPr lang="en-US" sz="1200" dirty="0" err="1">
                <a:latin typeface="Garamond" panose="02020404030301010803" pitchFamily="18" charset="0"/>
              </a:rPr>
              <a:t>Kamnitsas</a:t>
            </a:r>
            <a:r>
              <a:rPr lang="en-US" sz="1200" dirty="0">
                <a:latin typeface="Garamond" panose="02020404030301010803" pitchFamily="18" charset="0"/>
              </a:rPr>
              <a:t>, and Ben </a:t>
            </a:r>
            <a:r>
              <a:rPr lang="en-US" sz="1200" dirty="0" err="1">
                <a:latin typeface="Garamond" panose="02020404030301010803" pitchFamily="18" charset="0"/>
              </a:rPr>
              <a:t>Glocker</a:t>
            </a:r>
            <a:r>
              <a:rPr lang="en-US" sz="1200" dirty="0">
                <a:latin typeface="Garamond" panose="02020404030301010803" pitchFamily="18" charset="0"/>
              </a:rPr>
              <a:t>. Overfitting of neural nets under class imbalance: Analysis and improvements for segmentation. In International Conference on Medical Image Computing and Computer-Assisted Intervention, pages 402–410. Springer, 2019.</a:t>
            </a:r>
          </a:p>
          <a:p>
            <a:endParaRPr lang="en-US" sz="1200" dirty="0">
              <a:latin typeface="Garamond" panose="02020404030301010803" pitchFamily="18" charset="0"/>
            </a:endParaRPr>
          </a:p>
          <a:p>
            <a:r>
              <a:rPr lang="en-US" sz="1200" dirty="0">
                <a:latin typeface="Garamond" panose="02020404030301010803" pitchFamily="18" charset="0"/>
              </a:rPr>
              <a:t>[17] Jamshid </a:t>
            </a:r>
            <a:r>
              <a:rPr lang="en-US" sz="1200" dirty="0" err="1">
                <a:latin typeface="Garamond" panose="02020404030301010803" pitchFamily="18" charset="0"/>
              </a:rPr>
              <a:t>Sourati</a:t>
            </a:r>
            <a:r>
              <a:rPr lang="en-US" sz="1200" dirty="0">
                <a:latin typeface="Garamond" panose="02020404030301010803" pitchFamily="18" charset="0"/>
              </a:rPr>
              <a:t>, Ali </a:t>
            </a:r>
            <a:r>
              <a:rPr lang="en-US" sz="1200" dirty="0" err="1">
                <a:latin typeface="Garamond" panose="02020404030301010803" pitchFamily="18" charset="0"/>
              </a:rPr>
              <a:t>Gholipour</a:t>
            </a:r>
            <a:r>
              <a:rPr lang="en-US" sz="1200" dirty="0">
                <a:latin typeface="Garamond" panose="02020404030301010803" pitchFamily="18" charset="0"/>
              </a:rPr>
              <a:t>, Jennifer G Dy, </a:t>
            </a:r>
            <a:r>
              <a:rPr lang="en-US" sz="1200" dirty="0" err="1">
                <a:latin typeface="Garamond" panose="02020404030301010803" pitchFamily="18" charset="0"/>
              </a:rPr>
              <a:t>Sila</a:t>
            </a:r>
            <a:r>
              <a:rPr lang="en-US" sz="1200" dirty="0">
                <a:latin typeface="Garamond" panose="02020404030301010803" pitchFamily="18" charset="0"/>
              </a:rPr>
              <a:t> </a:t>
            </a:r>
            <a:r>
              <a:rPr lang="en-US" sz="1200" dirty="0" err="1">
                <a:latin typeface="Garamond" panose="02020404030301010803" pitchFamily="18" charset="0"/>
              </a:rPr>
              <a:t>Kurugol</a:t>
            </a:r>
            <a:r>
              <a:rPr lang="en-US" sz="1200" dirty="0">
                <a:latin typeface="Garamond" panose="02020404030301010803" pitchFamily="18" charset="0"/>
              </a:rPr>
              <a:t>, and Simon K Warfield. Active deep learning with fisher information for patch-wise semantic segmentation. In Deep Learning in Medical Image Analysis and Multimodal Learning for Clinical Decision Support, pages 83–91. Springer, 2018.</a:t>
            </a:r>
          </a:p>
          <a:p>
            <a:endParaRPr lang="en-US" sz="1200" dirty="0">
              <a:latin typeface="Garamond" panose="02020404030301010803" pitchFamily="18" charset="0"/>
            </a:endParaRPr>
          </a:p>
          <a:p>
            <a:r>
              <a:rPr lang="en-US" sz="1200" dirty="0">
                <a:latin typeface="Garamond" panose="02020404030301010803" pitchFamily="18" charset="0"/>
              </a:rPr>
              <a:t>[18] </a:t>
            </a:r>
            <a:r>
              <a:rPr lang="en-US" sz="1200" dirty="0" err="1">
                <a:latin typeface="Garamond" panose="02020404030301010803" pitchFamily="18" charset="0"/>
              </a:rPr>
              <a:t>Dwarikanath</a:t>
            </a:r>
            <a:r>
              <a:rPr lang="en-US" sz="1200" dirty="0">
                <a:latin typeface="Garamond" panose="02020404030301010803" pitchFamily="18" charset="0"/>
              </a:rPr>
              <a:t> Mahapatra, Behzad </a:t>
            </a:r>
            <a:r>
              <a:rPr lang="en-US" sz="1200" dirty="0" err="1">
                <a:latin typeface="Garamond" panose="02020404030301010803" pitchFamily="18" charset="0"/>
              </a:rPr>
              <a:t>Bozorgtabar</a:t>
            </a:r>
            <a:r>
              <a:rPr lang="en-US" sz="1200" dirty="0">
                <a:latin typeface="Garamond" panose="02020404030301010803" pitchFamily="18" charset="0"/>
              </a:rPr>
              <a:t>, Jean-Philippe </a:t>
            </a:r>
            <a:r>
              <a:rPr lang="en-US" sz="1200" dirty="0" err="1">
                <a:latin typeface="Garamond" panose="02020404030301010803" pitchFamily="18" charset="0"/>
              </a:rPr>
              <a:t>Thiran</a:t>
            </a:r>
            <a:r>
              <a:rPr lang="en-US" sz="1200" dirty="0">
                <a:latin typeface="Garamond" panose="02020404030301010803" pitchFamily="18" charset="0"/>
              </a:rPr>
              <a:t>, and Mauricio Reyes. Efficient active learning for image classification and segmentation using a sample selection and conditional generative adversarial network. In International Conference on Medical Image Computing and Computer-Assisted Intervention, pages 580–588. Springer, 2018.</a:t>
            </a:r>
          </a:p>
          <a:p>
            <a:endParaRPr lang="en-US" sz="1200" dirty="0">
              <a:latin typeface="Garamond" panose="02020404030301010803" pitchFamily="18" charset="0"/>
            </a:endParaRPr>
          </a:p>
          <a:p>
            <a:r>
              <a:rPr lang="en-US" sz="1200" dirty="0">
                <a:latin typeface="Garamond" panose="02020404030301010803" pitchFamily="18" charset="0"/>
              </a:rPr>
              <a:t>[19] </a:t>
            </a:r>
            <a:r>
              <a:rPr lang="en-US" sz="1200" dirty="0" err="1">
                <a:latin typeface="Garamond" panose="02020404030301010803" pitchFamily="18" charset="0"/>
              </a:rPr>
              <a:t>Yishuo</a:t>
            </a:r>
            <a:r>
              <a:rPr lang="en-US" sz="1200" dirty="0">
                <a:latin typeface="Garamond" panose="02020404030301010803" pitchFamily="18" charset="0"/>
              </a:rPr>
              <a:t> Zhang and Albert CS Chung. Deep supervision with additional labels for retinal vessel segmentation task. In International conference on medical image computing and computer-assisted intervention, pages 83–91. Springer, 2018.</a:t>
            </a: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p:txBody>
      </p:sp>
    </p:spTree>
    <p:extLst>
      <p:ext uri="{BB962C8B-B14F-4D97-AF65-F5344CB8AC3E}">
        <p14:creationId xmlns:p14="http://schemas.microsoft.com/office/powerpoint/2010/main" val="3498190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08384" y="668835"/>
            <a:ext cx="8184662" cy="991998"/>
          </a:xfrm>
        </p:spPr>
        <p:txBody>
          <a:bodyPr/>
          <a:lstStyle/>
          <a:p>
            <a:r>
              <a:rPr lang="en-US" b="1" dirty="0">
                <a:latin typeface="Garamond" panose="02020404030301010803" pitchFamily="18" charset="0"/>
              </a:rPr>
              <a:t>Acknowledgment</a:t>
            </a:r>
          </a:p>
        </p:txBody>
      </p:sp>
      <p:sp>
        <p:nvSpPr>
          <p:cNvPr id="24" name="TextBox 23">
            <a:extLst>
              <a:ext uri="{FF2B5EF4-FFF2-40B4-BE49-F238E27FC236}">
                <a16:creationId xmlns:a16="http://schemas.microsoft.com/office/drawing/2014/main" id="{2530D3C3-1FE7-EB4A-BFC7-8BA809A067A7}"/>
              </a:ext>
            </a:extLst>
          </p:cNvPr>
          <p:cNvSpPr txBox="1"/>
          <p:nvPr/>
        </p:nvSpPr>
        <p:spPr>
          <a:xfrm>
            <a:off x="912450" y="1771014"/>
            <a:ext cx="7801243" cy="1077218"/>
          </a:xfrm>
          <a:prstGeom prst="rect">
            <a:avLst/>
          </a:prstGeom>
          <a:noFill/>
        </p:spPr>
        <p:txBody>
          <a:bodyPr wrap="square" rtlCol="0">
            <a:spAutoFit/>
          </a:bodyPr>
          <a:lstStyle/>
          <a:p>
            <a:pPr algn="just"/>
            <a:r>
              <a:rPr lang="en-US" sz="1600" b="1" dirty="0">
                <a:latin typeface="Garamond" panose="02020404030301010803" pitchFamily="18" charset="0"/>
              </a:rPr>
              <a:t>Research reported in this study was supported by grants R01CA200690 and U01CA231782 from the National Cancer Institute of the National Institutes of Health, 622600 from Melanoma Research Alliance, and W81XWH-20-1-0798 from the United States Department of Defense.</a:t>
            </a:r>
          </a:p>
        </p:txBody>
      </p:sp>
      <p:pic>
        <p:nvPicPr>
          <p:cNvPr id="4" name="Picture 3">
            <a:extLst>
              <a:ext uri="{FF2B5EF4-FFF2-40B4-BE49-F238E27FC236}">
                <a16:creationId xmlns:a16="http://schemas.microsoft.com/office/drawing/2014/main" id="{59EC839E-2945-BD42-8502-68A478E518E1}"/>
              </a:ext>
            </a:extLst>
          </p:cNvPr>
          <p:cNvPicPr>
            <a:picLocks noChangeAspect="1"/>
          </p:cNvPicPr>
          <p:nvPr/>
        </p:nvPicPr>
        <p:blipFill>
          <a:blip r:embed="rId3"/>
          <a:stretch>
            <a:fillRect/>
          </a:stretch>
        </p:blipFill>
        <p:spPr>
          <a:xfrm>
            <a:off x="2883935" y="6125213"/>
            <a:ext cx="1217759" cy="406645"/>
          </a:xfrm>
          <a:prstGeom prst="rect">
            <a:avLst/>
          </a:prstGeom>
        </p:spPr>
      </p:pic>
      <p:sp>
        <p:nvSpPr>
          <p:cNvPr id="3" name="TextBox 2">
            <a:extLst>
              <a:ext uri="{FF2B5EF4-FFF2-40B4-BE49-F238E27FC236}">
                <a16:creationId xmlns:a16="http://schemas.microsoft.com/office/drawing/2014/main" id="{2CD58DC6-3BFC-0446-805C-7AA69E2F9274}"/>
              </a:ext>
            </a:extLst>
          </p:cNvPr>
          <p:cNvSpPr txBox="1"/>
          <p:nvPr/>
        </p:nvSpPr>
        <p:spPr>
          <a:xfrm>
            <a:off x="1091945" y="2978175"/>
            <a:ext cx="1794915" cy="646331"/>
          </a:xfrm>
          <a:prstGeom prst="rect">
            <a:avLst/>
          </a:prstGeom>
          <a:noFill/>
        </p:spPr>
        <p:txBody>
          <a:bodyPr wrap="none" rtlCol="0">
            <a:spAutoFit/>
          </a:bodyPr>
          <a:lstStyle/>
          <a:p>
            <a:r>
              <a:rPr lang="en-US" b="1" dirty="0">
                <a:latin typeface="Garamond" panose="02020404030301010803" pitchFamily="18" charset="0"/>
              </a:rPr>
              <a:t>Advisor</a:t>
            </a:r>
            <a:r>
              <a:rPr lang="en-US" dirty="0">
                <a:latin typeface="Garamond" panose="02020404030301010803" pitchFamily="18" charset="0"/>
              </a:rPr>
              <a:t>:</a:t>
            </a:r>
          </a:p>
          <a:p>
            <a:r>
              <a:rPr lang="en-US" dirty="0">
                <a:latin typeface="Garamond" panose="02020404030301010803" pitchFamily="18" charset="0"/>
              </a:rPr>
              <a:t>Dr. Linda Shapiro</a:t>
            </a:r>
          </a:p>
        </p:txBody>
      </p:sp>
      <p:sp>
        <p:nvSpPr>
          <p:cNvPr id="5" name="TextBox 4">
            <a:extLst>
              <a:ext uri="{FF2B5EF4-FFF2-40B4-BE49-F238E27FC236}">
                <a16:creationId xmlns:a16="http://schemas.microsoft.com/office/drawing/2014/main" id="{E2238A05-8EE2-A14B-8DC5-11DB09413823}"/>
              </a:ext>
            </a:extLst>
          </p:cNvPr>
          <p:cNvSpPr txBox="1"/>
          <p:nvPr/>
        </p:nvSpPr>
        <p:spPr>
          <a:xfrm>
            <a:off x="3678902" y="2978175"/>
            <a:ext cx="1786195" cy="646331"/>
          </a:xfrm>
          <a:prstGeom prst="rect">
            <a:avLst/>
          </a:prstGeom>
          <a:noFill/>
        </p:spPr>
        <p:txBody>
          <a:bodyPr wrap="none" rtlCol="0">
            <a:spAutoFit/>
          </a:bodyPr>
          <a:lstStyle/>
          <a:p>
            <a:r>
              <a:rPr lang="en-US" b="1" dirty="0">
                <a:latin typeface="Garamond" panose="02020404030301010803" pitchFamily="18" charset="0"/>
              </a:rPr>
              <a:t>PI</a:t>
            </a:r>
            <a:r>
              <a:rPr lang="en-US" dirty="0">
                <a:latin typeface="Garamond" panose="02020404030301010803" pitchFamily="18" charset="0"/>
              </a:rPr>
              <a:t>:</a:t>
            </a:r>
          </a:p>
          <a:p>
            <a:r>
              <a:rPr lang="en-US" dirty="0">
                <a:latin typeface="Garamond" panose="02020404030301010803" pitchFamily="18" charset="0"/>
              </a:rPr>
              <a:t>Dr. Joann Elmore</a:t>
            </a:r>
          </a:p>
        </p:txBody>
      </p:sp>
      <p:sp>
        <p:nvSpPr>
          <p:cNvPr id="6" name="TextBox 5">
            <a:extLst>
              <a:ext uri="{FF2B5EF4-FFF2-40B4-BE49-F238E27FC236}">
                <a16:creationId xmlns:a16="http://schemas.microsoft.com/office/drawing/2014/main" id="{EAC13ACB-A6CF-8649-B75E-16C90D3BE2C2}"/>
              </a:ext>
            </a:extLst>
          </p:cNvPr>
          <p:cNvSpPr txBox="1"/>
          <p:nvPr/>
        </p:nvSpPr>
        <p:spPr>
          <a:xfrm>
            <a:off x="1091945" y="3949700"/>
            <a:ext cx="2140138" cy="1477328"/>
          </a:xfrm>
          <a:prstGeom prst="rect">
            <a:avLst/>
          </a:prstGeom>
          <a:noFill/>
        </p:spPr>
        <p:txBody>
          <a:bodyPr wrap="none" rtlCol="0">
            <a:spAutoFit/>
          </a:bodyPr>
          <a:lstStyle/>
          <a:p>
            <a:r>
              <a:rPr lang="en-US" b="1" dirty="0">
                <a:latin typeface="Garamond" panose="02020404030301010803" pitchFamily="18" charset="0"/>
              </a:rPr>
              <a:t>Pathologists</a:t>
            </a:r>
            <a:r>
              <a:rPr lang="en-US" dirty="0">
                <a:latin typeface="Garamond" panose="02020404030301010803" pitchFamily="18" charset="0"/>
              </a:rPr>
              <a:t>:</a:t>
            </a:r>
          </a:p>
          <a:p>
            <a:r>
              <a:rPr lang="en-US" dirty="0">
                <a:latin typeface="Garamond" panose="02020404030301010803" pitchFamily="18" charset="0"/>
              </a:rPr>
              <a:t>Dr. </a:t>
            </a:r>
            <a:r>
              <a:rPr lang="en-US" dirty="0" err="1">
                <a:latin typeface="Garamond" panose="02020404030301010803" pitchFamily="18" charset="0"/>
              </a:rPr>
              <a:t>Stevan</a:t>
            </a:r>
            <a:r>
              <a:rPr lang="en-US" dirty="0">
                <a:latin typeface="Garamond" panose="02020404030301010803" pitchFamily="18" charset="0"/>
              </a:rPr>
              <a:t> </a:t>
            </a:r>
            <a:r>
              <a:rPr lang="en-US" dirty="0" err="1">
                <a:latin typeface="Garamond" panose="02020404030301010803" pitchFamily="18" charset="0"/>
              </a:rPr>
              <a:t>Knezevich</a:t>
            </a:r>
            <a:endParaRPr lang="en-US" dirty="0">
              <a:latin typeface="Garamond" panose="02020404030301010803" pitchFamily="18" charset="0"/>
            </a:endParaRPr>
          </a:p>
          <a:p>
            <a:r>
              <a:rPr lang="en-US" dirty="0">
                <a:latin typeface="Garamond" panose="02020404030301010803" pitchFamily="18" charset="0"/>
              </a:rPr>
              <a:t>Dr. Caitlin May</a:t>
            </a:r>
          </a:p>
          <a:p>
            <a:r>
              <a:rPr lang="en-US" dirty="0">
                <a:latin typeface="Garamond" panose="02020404030301010803" pitchFamily="18" charset="0"/>
              </a:rPr>
              <a:t>Dr. Oliver Chang</a:t>
            </a:r>
          </a:p>
          <a:p>
            <a:r>
              <a:rPr lang="en-US" dirty="0">
                <a:latin typeface="Garamond" panose="02020404030301010803" pitchFamily="18" charset="0"/>
              </a:rPr>
              <a:t>Dr. </a:t>
            </a:r>
            <a:r>
              <a:rPr lang="en-US" dirty="0" err="1">
                <a:latin typeface="Garamond" panose="02020404030301010803" pitchFamily="18" charset="0"/>
              </a:rPr>
              <a:t>Mojgan</a:t>
            </a:r>
            <a:r>
              <a:rPr lang="en-US" dirty="0">
                <a:latin typeface="Garamond" panose="02020404030301010803" pitchFamily="18" charset="0"/>
              </a:rPr>
              <a:t> Mokhtari</a:t>
            </a:r>
          </a:p>
        </p:txBody>
      </p:sp>
      <p:sp>
        <p:nvSpPr>
          <p:cNvPr id="7" name="TextBox 6">
            <a:extLst>
              <a:ext uri="{FF2B5EF4-FFF2-40B4-BE49-F238E27FC236}">
                <a16:creationId xmlns:a16="http://schemas.microsoft.com/office/drawing/2014/main" id="{7B1449E0-04FC-AB4D-B0BE-8D8D10796AC2}"/>
              </a:ext>
            </a:extLst>
          </p:cNvPr>
          <p:cNvSpPr txBox="1"/>
          <p:nvPr/>
        </p:nvSpPr>
        <p:spPr>
          <a:xfrm>
            <a:off x="3937000" y="3949700"/>
            <a:ext cx="1940788" cy="1754326"/>
          </a:xfrm>
          <a:prstGeom prst="rect">
            <a:avLst/>
          </a:prstGeom>
          <a:noFill/>
        </p:spPr>
        <p:txBody>
          <a:bodyPr wrap="none" rtlCol="0">
            <a:spAutoFit/>
          </a:bodyPr>
          <a:lstStyle/>
          <a:p>
            <a:r>
              <a:rPr lang="en-US" b="1" dirty="0">
                <a:latin typeface="Garamond" panose="02020404030301010803" pitchFamily="18" charset="0"/>
              </a:rPr>
              <a:t>Collaborators</a:t>
            </a:r>
            <a:r>
              <a:rPr lang="en-US" dirty="0">
                <a:latin typeface="Garamond" panose="02020404030301010803" pitchFamily="18" charset="0"/>
              </a:rPr>
              <a:t>:</a:t>
            </a:r>
          </a:p>
          <a:p>
            <a:r>
              <a:rPr lang="en-US" dirty="0">
                <a:latin typeface="Garamond" panose="02020404030301010803" pitchFamily="18" charset="0"/>
              </a:rPr>
              <a:t>Wenjun Wu</a:t>
            </a:r>
          </a:p>
          <a:p>
            <a:r>
              <a:rPr lang="en-US" dirty="0">
                <a:latin typeface="Garamond" panose="02020404030301010803" pitchFamily="18" charset="0"/>
              </a:rPr>
              <a:t>Dr. Sachin Mehta</a:t>
            </a:r>
          </a:p>
          <a:p>
            <a:r>
              <a:rPr lang="en-US" dirty="0">
                <a:latin typeface="Garamond" panose="02020404030301010803" pitchFamily="18" charset="0"/>
              </a:rPr>
              <a:t>Dr. Annie Lee</a:t>
            </a:r>
          </a:p>
          <a:p>
            <a:r>
              <a:rPr lang="en-US" dirty="0">
                <a:latin typeface="Garamond" panose="02020404030301010803" pitchFamily="18" charset="0"/>
              </a:rPr>
              <a:t>Dr. Daniella Witten</a:t>
            </a:r>
          </a:p>
          <a:p>
            <a:r>
              <a:rPr lang="en-US" dirty="0">
                <a:latin typeface="Garamond" panose="02020404030301010803" pitchFamily="18" charset="0"/>
              </a:rPr>
              <a:t>Dr. </a:t>
            </a:r>
            <a:r>
              <a:rPr lang="en-US" dirty="0" err="1">
                <a:latin typeface="Garamond" panose="02020404030301010803" pitchFamily="18" charset="0"/>
              </a:rPr>
              <a:t>Ezgi</a:t>
            </a:r>
            <a:r>
              <a:rPr lang="en-US" dirty="0">
                <a:latin typeface="Garamond" panose="02020404030301010803" pitchFamily="18" charset="0"/>
              </a:rPr>
              <a:t> </a:t>
            </a:r>
            <a:r>
              <a:rPr lang="en-US" dirty="0" err="1">
                <a:latin typeface="Garamond" panose="02020404030301010803" pitchFamily="18" charset="0"/>
              </a:rPr>
              <a:t>Mercan</a:t>
            </a:r>
            <a:endParaRPr lang="en-US" dirty="0">
              <a:latin typeface="Garamond" panose="02020404030301010803" pitchFamily="18" charset="0"/>
            </a:endParaRPr>
          </a:p>
        </p:txBody>
      </p:sp>
      <p:sp>
        <p:nvSpPr>
          <p:cNvPr id="8" name="TextBox 7">
            <a:extLst>
              <a:ext uri="{FF2B5EF4-FFF2-40B4-BE49-F238E27FC236}">
                <a16:creationId xmlns:a16="http://schemas.microsoft.com/office/drawing/2014/main" id="{446A8D7B-1C32-CF41-AA7E-E511FD624DDE}"/>
              </a:ext>
            </a:extLst>
          </p:cNvPr>
          <p:cNvSpPr txBox="1"/>
          <p:nvPr/>
        </p:nvSpPr>
        <p:spPr>
          <a:xfrm>
            <a:off x="6567673" y="3949700"/>
            <a:ext cx="2190408" cy="1200329"/>
          </a:xfrm>
          <a:prstGeom prst="rect">
            <a:avLst/>
          </a:prstGeom>
          <a:noFill/>
        </p:spPr>
        <p:txBody>
          <a:bodyPr wrap="none" rtlCol="0">
            <a:spAutoFit/>
          </a:bodyPr>
          <a:lstStyle/>
          <a:p>
            <a:r>
              <a:rPr lang="en-US" b="1" dirty="0">
                <a:latin typeface="Garamond" panose="02020404030301010803" pitchFamily="18" charset="0"/>
              </a:rPr>
              <a:t>Lab mates:</a:t>
            </a:r>
          </a:p>
          <a:p>
            <a:r>
              <a:rPr lang="en-US" dirty="0">
                <a:latin typeface="Garamond" panose="02020404030301010803" pitchFamily="18" charset="0"/>
              </a:rPr>
              <a:t>Nicholas </a:t>
            </a:r>
            <a:r>
              <a:rPr lang="en-US" dirty="0" err="1">
                <a:latin typeface="Garamond" panose="02020404030301010803" pitchFamily="18" charset="0"/>
              </a:rPr>
              <a:t>Nuechterlein</a:t>
            </a:r>
            <a:endParaRPr lang="en-US" dirty="0">
              <a:latin typeface="Garamond" panose="02020404030301010803" pitchFamily="18" charset="0"/>
            </a:endParaRPr>
          </a:p>
          <a:p>
            <a:r>
              <a:rPr lang="en-US" dirty="0" err="1">
                <a:latin typeface="Garamond" panose="02020404030301010803" pitchFamily="18" charset="0"/>
              </a:rPr>
              <a:t>Beibin</a:t>
            </a:r>
            <a:r>
              <a:rPr lang="en-US" dirty="0">
                <a:latin typeface="Garamond" panose="02020404030301010803" pitchFamily="18" charset="0"/>
              </a:rPr>
              <a:t> Li</a:t>
            </a:r>
          </a:p>
          <a:p>
            <a:r>
              <a:rPr lang="en-US" dirty="0" err="1">
                <a:latin typeface="Garamond" panose="02020404030301010803" pitchFamily="18" charset="0"/>
              </a:rPr>
              <a:t>Kechun</a:t>
            </a:r>
            <a:r>
              <a:rPr lang="en-US" dirty="0">
                <a:latin typeface="Garamond" panose="02020404030301010803" pitchFamily="18" charset="0"/>
              </a:rPr>
              <a:t> Liu</a:t>
            </a:r>
          </a:p>
        </p:txBody>
      </p:sp>
      <p:pic>
        <p:nvPicPr>
          <p:cNvPr id="13" name="Picture 12" descr="Logo&#10;&#10;Description automatically generated with medium confidence">
            <a:extLst>
              <a:ext uri="{FF2B5EF4-FFF2-40B4-BE49-F238E27FC236}">
                <a16:creationId xmlns:a16="http://schemas.microsoft.com/office/drawing/2014/main" id="{0B37698C-766D-554C-9CA2-1632B493FAB6}"/>
              </a:ext>
            </a:extLst>
          </p:cNvPr>
          <p:cNvPicPr>
            <a:picLocks noChangeAspect="1"/>
          </p:cNvPicPr>
          <p:nvPr/>
        </p:nvPicPr>
        <p:blipFill>
          <a:blip r:embed="rId4"/>
          <a:stretch>
            <a:fillRect/>
          </a:stretch>
        </p:blipFill>
        <p:spPr>
          <a:xfrm>
            <a:off x="1555701" y="5799614"/>
            <a:ext cx="841606" cy="841606"/>
          </a:xfrm>
          <a:prstGeom prst="rect">
            <a:avLst/>
          </a:prstGeom>
        </p:spPr>
      </p:pic>
      <p:pic>
        <p:nvPicPr>
          <p:cNvPr id="15" name="Picture 14" descr="Logo&#10;&#10;Description automatically generated">
            <a:extLst>
              <a:ext uri="{FF2B5EF4-FFF2-40B4-BE49-F238E27FC236}">
                <a16:creationId xmlns:a16="http://schemas.microsoft.com/office/drawing/2014/main" id="{E5181BA4-DC01-C145-9584-430B9B6609D1}"/>
              </a:ext>
            </a:extLst>
          </p:cNvPr>
          <p:cNvPicPr>
            <a:picLocks noChangeAspect="1"/>
          </p:cNvPicPr>
          <p:nvPr/>
        </p:nvPicPr>
        <p:blipFill>
          <a:blip r:embed="rId5"/>
          <a:stretch>
            <a:fillRect/>
          </a:stretch>
        </p:blipFill>
        <p:spPr>
          <a:xfrm>
            <a:off x="4400138" y="6029220"/>
            <a:ext cx="1902300" cy="612000"/>
          </a:xfrm>
          <a:prstGeom prst="rect">
            <a:avLst/>
          </a:prstGeom>
        </p:spPr>
      </p:pic>
    </p:spTree>
    <p:extLst>
      <p:ext uri="{BB962C8B-B14F-4D97-AF65-F5344CB8AC3E}">
        <p14:creationId xmlns:p14="http://schemas.microsoft.com/office/powerpoint/2010/main" val="2034139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17000" r="-17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14B2B5-7EF6-1D44-8E47-63D6B2C5B270}"/>
              </a:ext>
            </a:extLst>
          </p:cNvPr>
          <p:cNvSpPr>
            <a:spLocks noGrp="1"/>
          </p:cNvSpPr>
          <p:nvPr>
            <p:ph type="body" sz="quarter" idx="10"/>
          </p:nvPr>
        </p:nvSpPr>
        <p:spPr>
          <a:xfrm>
            <a:off x="865394" y="2547839"/>
            <a:ext cx="7536328" cy="2641756"/>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en-US" sz="45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Garamond" panose="02020404030301010803" pitchFamily="18" charset="0"/>
              </a:rPr>
              <a:t>Thank you for your attention.</a:t>
            </a:r>
          </a:p>
        </p:txBody>
      </p:sp>
    </p:spTree>
    <p:extLst>
      <p:ext uri="{BB962C8B-B14F-4D97-AF65-F5344CB8AC3E}">
        <p14:creationId xmlns:p14="http://schemas.microsoft.com/office/powerpoint/2010/main" val="2244256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defTabSz="457200" eaLnBrk="1" latinLnBrk="0" hangingPunct="1">
              <a:lnSpc>
                <a:spcPct val="90000"/>
              </a:lnSpc>
              <a:spcBef>
                <a:spcPct val="20000"/>
              </a:spcBef>
              <a:buFont typeface="Arial"/>
              <a:buNone/>
            </a:pPr>
            <a:r>
              <a:rPr lang="en-US" b="1" dirty="0">
                <a:latin typeface="Garamond" panose="02020404030301010803" pitchFamily="18" charset="0"/>
              </a:rPr>
              <a:t>What is Melanoma?</a:t>
            </a:r>
          </a:p>
        </p:txBody>
      </p:sp>
      <p:sp>
        <p:nvSpPr>
          <p:cNvPr id="3" name="Text Placeholder 2"/>
          <p:cNvSpPr>
            <a:spLocks noGrp="1"/>
          </p:cNvSpPr>
          <p:nvPr>
            <p:ph type="body" sz="quarter" idx="11"/>
          </p:nvPr>
        </p:nvSpPr>
        <p:spPr>
          <a:xfrm>
            <a:off x="660209" y="1578365"/>
            <a:ext cx="8196210" cy="4015497"/>
          </a:xfrm>
        </p:spPr>
        <p:txBody>
          <a:bodyPr/>
          <a:lstStyle/>
          <a:p>
            <a:pPr>
              <a:buFont typeface="Wingdings" pitchFamily="2" charset="2"/>
              <a:buChar char="Ø"/>
            </a:pPr>
            <a:r>
              <a:rPr lang="en-US" sz="2200" dirty="0">
                <a:solidFill>
                  <a:schemeClr val="accent1"/>
                </a:solidFill>
                <a:latin typeface="Garamond" panose="02020404030301010803" pitchFamily="18" charset="0"/>
              </a:rPr>
              <a:t>Melanoma is the most aggressive type of skin cancer.</a:t>
            </a:r>
          </a:p>
          <a:p>
            <a:pPr>
              <a:buFont typeface="Wingdings" pitchFamily="2" charset="2"/>
              <a:buChar char="Ø"/>
            </a:pPr>
            <a:r>
              <a:rPr lang="en-US" sz="2200" dirty="0">
                <a:solidFill>
                  <a:schemeClr val="accent1"/>
                </a:solidFill>
                <a:latin typeface="Garamond" panose="02020404030301010803" pitchFamily="18" charset="0"/>
              </a:rPr>
              <a:t>Pathologists look at a skin biopsy slide and determine if its overall structure is normal, abnormal, or malignant.</a:t>
            </a:r>
          </a:p>
          <a:p>
            <a:pPr>
              <a:buFont typeface="Wingdings" pitchFamily="2" charset="2"/>
              <a:buChar char="Ø"/>
            </a:pPr>
            <a:r>
              <a:rPr lang="en-US" sz="2200" dirty="0">
                <a:solidFill>
                  <a:schemeClr val="accent1"/>
                </a:solidFill>
                <a:latin typeface="Garamond" panose="02020404030301010803" pitchFamily="18" charset="0"/>
              </a:rPr>
              <a:t>Diagnostic errors are much more frequently than in other tissues and can lead to under- and over-diagnosis of cancer.</a:t>
            </a:r>
          </a:p>
          <a:p>
            <a:pPr>
              <a:buFont typeface="Wingdings" pitchFamily="2" charset="2"/>
              <a:buChar char="Ø"/>
            </a:pPr>
            <a:r>
              <a:rPr lang="en-US" sz="2200" dirty="0">
                <a:solidFill>
                  <a:schemeClr val="accent1"/>
                </a:solidFill>
                <a:latin typeface="Garamond" panose="02020404030301010803" pitchFamily="18" charset="0"/>
              </a:rPr>
              <a:t>Deep learning image analysis methods may improve and complement current diagnostic and prognostic capabilities.</a:t>
            </a:r>
          </a:p>
          <a:p>
            <a:pPr marL="0" indent="0">
              <a:buNone/>
            </a:pPr>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p:txBody>
      </p:sp>
      <p:sp>
        <p:nvSpPr>
          <p:cNvPr id="6" name="Rectangle 5">
            <a:extLst>
              <a:ext uri="{FF2B5EF4-FFF2-40B4-BE49-F238E27FC236}">
                <a16:creationId xmlns:a16="http://schemas.microsoft.com/office/drawing/2014/main" id="{DA096971-2900-BE44-92BD-0F9F78503C86}"/>
              </a:ext>
            </a:extLst>
          </p:cNvPr>
          <p:cNvSpPr/>
          <p:nvPr/>
        </p:nvSpPr>
        <p:spPr>
          <a:xfrm>
            <a:off x="1951463" y="6498365"/>
            <a:ext cx="5241074" cy="292388"/>
          </a:xfrm>
          <a:prstGeom prst="rect">
            <a:avLst/>
          </a:prstGeom>
        </p:spPr>
        <p:txBody>
          <a:bodyPr wrap="square">
            <a:spAutoFit/>
          </a:bodyPr>
          <a:lstStyle/>
          <a:p>
            <a:pPr algn="ctr"/>
            <a:r>
              <a:rPr lang="en-US" sz="1300" dirty="0">
                <a:solidFill>
                  <a:schemeClr val="accent4">
                    <a:lumMod val="50000"/>
                  </a:schemeClr>
                </a:solidFill>
                <a:latin typeface="Garamond" panose="02020404030301010803" pitchFamily="18" charset="0"/>
              </a:rPr>
              <a:t>An example of an Invasive Melanoma T1b in M-Path dataset. </a:t>
            </a:r>
            <a:endParaRPr lang="en-US" sz="1300" dirty="0">
              <a:solidFill>
                <a:schemeClr val="accent4">
                  <a:lumMod val="50000"/>
                </a:schemeClr>
              </a:solidFill>
              <a:effectLst/>
              <a:latin typeface="Garamond" panose="02020404030301010803" pitchFamily="18" charset="0"/>
            </a:endParaRPr>
          </a:p>
        </p:txBody>
      </p:sp>
      <p:pic>
        <p:nvPicPr>
          <p:cNvPr id="7" name="Picture 6">
            <a:extLst>
              <a:ext uri="{FF2B5EF4-FFF2-40B4-BE49-F238E27FC236}">
                <a16:creationId xmlns:a16="http://schemas.microsoft.com/office/drawing/2014/main" id="{9B8517E8-1330-094F-AAD5-42B39CBF691E}"/>
              </a:ext>
            </a:extLst>
          </p:cNvPr>
          <p:cNvPicPr>
            <a:picLocks noChangeAspect="1"/>
          </p:cNvPicPr>
          <p:nvPr/>
        </p:nvPicPr>
        <p:blipFill rotWithShape="1">
          <a:blip r:embed="rId3"/>
          <a:srcRect l="-529" t="3761" b="20076"/>
          <a:stretch/>
        </p:blipFill>
        <p:spPr>
          <a:xfrm>
            <a:off x="2802416" y="4545332"/>
            <a:ext cx="3539168" cy="1806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8542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Related Work</a:t>
            </a:r>
          </a:p>
        </p:txBody>
      </p:sp>
      <p:sp>
        <p:nvSpPr>
          <p:cNvPr id="3" name="Text Placeholder 2"/>
          <p:cNvSpPr>
            <a:spLocks noGrp="1"/>
          </p:cNvSpPr>
          <p:nvPr>
            <p:ph type="body" sz="quarter" idx="11"/>
          </p:nvPr>
        </p:nvSpPr>
        <p:spPr/>
        <p:txBody>
          <a:bodyPr/>
          <a:lstStyle/>
          <a:p>
            <a:pPr>
              <a:buFont typeface="Wingdings" pitchFamily="2" charset="2"/>
              <a:buChar char="Ø"/>
            </a:pPr>
            <a:r>
              <a:rPr lang="en-US" sz="2200" dirty="0">
                <a:solidFill>
                  <a:schemeClr val="accent1"/>
                </a:solidFill>
                <a:latin typeface="Garamond" panose="02020404030301010803" pitchFamily="18" charset="0"/>
              </a:rPr>
              <a:t>There is various work related to the diagnosis of biopsy images of other types of cancers than melanoma, especially on breast histopathological Whole Slide Images (WSI) [1,2].</a:t>
            </a:r>
          </a:p>
          <a:p>
            <a:pPr>
              <a:buFont typeface="Wingdings" pitchFamily="2" charset="2"/>
              <a:buChar char="Ø"/>
            </a:pPr>
            <a:r>
              <a:rPr lang="en-US" sz="2200" dirty="0">
                <a:solidFill>
                  <a:schemeClr val="accent1"/>
                </a:solidFill>
                <a:latin typeface="Garamond" panose="02020404030301010803" pitchFamily="18" charset="0"/>
              </a:rPr>
              <a:t>Related work for melanoma diagnosis using skin biopsy WSI is very limited. There are works on staining other than H&amp;E, such as Ki-67 stain [3].</a:t>
            </a:r>
          </a:p>
          <a:p>
            <a:pPr>
              <a:buFont typeface="Wingdings" pitchFamily="2" charset="2"/>
              <a:buChar char="Ø"/>
            </a:pPr>
            <a:r>
              <a:rPr lang="en-US" sz="2200" dirty="0">
                <a:solidFill>
                  <a:schemeClr val="accent1"/>
                </a:solidFill>
                <a:latin typeface="Garamond" panose="02020404030301010803" pitchFamily="18" charset="0"/>
              </a:rPr>
              <a:t>Most existing work on melanoma diagnosis are either binary classification system or on not very challenging categories to distinguish [4,5,6,7].</a:t>
            </a:r>
          </a:p>
          <a:p>
            <a:pPr>
              <a:buFont typeface="Wingdings" pitchFamily="2" charset="2"/>
              <a:buChar char="Ø"/>
            </a:pPr>
            <a:endParaRPr lang="fa-IR" sz="2200" dirty="0">
              <a:solidFill>
                <a:schemeClr val="accent1"/>
              </a:solidFill>
              <a:latin typeface="Garamond" panose="02020404030301010803" pitchFamily="18" charset="0"/>
            </a:endParaRPr>
          </a:p>
        </p:txBody>
      </p:sp>
    </p:spTree>
    <p:extLst>
      <p:ext uri="{BB962C8B-B14F-4D97-AF65-F5344CB8AC3E}">
        <p14:creationId xmlns:p14="http://schemas.microsoft.com/office/powerpoint/2010/main" val="3434407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1" dirty="0">
                <a:latin typeface="Garamond" panose="02020404030301010803" pitchFamily="18" charset="0"/>
              </a:rPr>
              <a:t>Melanoma Diagnosis</a:t>
            </a:r>
          </a:p>
        </p:txBody>
      </p:sp>
      <p:graphicFrame>
        <p:nvGraphicFramePr>
          <p:cNvPr id="9" name="Diagram 8">
            <a:extLst>
              <a:ext uri="{FF2B5EF4-FFF2-40B4-BE49-F238E27FC236}">
                <a16:creationId xmlns:a16="http://schemas.microsoft.com/office/drawing/2014/main" id="{FB7320CC-2616-C744-AAC0-F886DD444404}"/>
              </a:ext>
            </a:extLst>
          </p:cNvPr>
          <p:cNvGraphicFramePr/>
          <p:nvPr/>
        </p:nvGraphicFramePr>
        <p:xfrm>
          <a:off x="671757" y="1669774"/>
          <a:ext cx="8021637" cy="4517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2146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pic>
        <p:nvPicPr>
          <p:cNvPr id="11" name="Picture 10">
            <a:extLst>
              <a:ext uri="{FF2B5EF4-FFF2-40B4-BE49-F238E27FC236}">
                <a16:creationId xmlns:a16="http://schemas.microsoft.com/office/drawing/2014/main" id="{A756D6FD-0586-814E-890C-6500220265EC}"/>
              </a:ext>
            </a:extLst>
          </p:cNvPr>
          <p:cNvPicPr>
            <a:picLocks noChangeAspect="1"/>
          </p:cNvPicPr>
          <p:nvPr/>
        </p:nvPicPr>
        <p:blipFill>
          <a:blip r:embed="rId3">
            <a:duotone>
              <a:schemeClr val="accent1">
                <a:shade val="45000"/>
                <a:satMod val="135000"/>
              </a:schemeClr>
              <a:prstClr val="white"/>
            </a:duotone>
          </a:blip>
          <a:stretch>
            <a:fillRect/>
          </a:stretch>
        </p:blipFill>
        <p:spPr>
          <a:xfrm>
            <a:off x="2622176" y="1829771"/>
            <a:ext cx="3731933" cy="3731933"/>
          </a:xfrm>
          <a:prstGeom prst="rect">
            <a:avLst/>
          </a:prstGeom>
        </p:spPr>
      </p:pic>
    </p:spTree>
    <p:extLst>
      <p:ext uri="{BB962C8B-B14F-4D97-AF65-F5344CB8AC3E}">
        <p14:creationId xmlns:p14="http://schemas.microsoft.com/office/powerpoint/2010/main" val="143277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a:xfrm>
            <a:off x="660209" y="1536003"/>
            <a:ext cx="8196210" cy="4015497"/>
          </a:xfrm>
        </p:spPr>
        <p:txBody>
          <a:bodyPr/>
          <a:lstStyle/>
          <a:p>
            <a:pPr marL="0" indent="0">
              <a:buNone/>
            </a:pPr>
            <a:r>
              <a:rPr lang="en-US" sz="2000" dirty="0">
                <a:solidFill>
                  <a:schemeClr val="tx2">
                    <a:lumMod val="75000"/>
                  </a:schemeClr>
                </a:solidFill>
                <a:latin typeface="Garamond" panose="02020404030301010803" pitchFamily="18" charset="0"/>
              </a:rPr>
              <a:t>Our dataset comes from 240 H&amp;E stained slides of skin biopsy images, acquired by the University of Washington School of Medicine in the MPATH study (R01 CA151306).</a:t>
            </a:r>
          </a:p>
        </p:txBody>
      </p:sp>
      <p:pic>
        <p:nvPicPr>
          <p:cNvPr id="6" name="Picture 5" descr="Table&#10;&#10;Description automatically generated">
            <a:extLst>
              <a:ext uri="{FF2B5EF4-FFF2-40B4-BE49-F238E27FC236}">
                <a16:creationId xmlns:a16="http://schemas.microsoft.com/office/drawing/2014/main" id="{3BABC060-93CB-1443-9E76-348200B29D5E}"/>
              </a:ext>
            </a:extLst>
          </p:cNvPr>
          <p:cNvPicPr>
            <a:picLocks noChangeAspect="1"/>
          </p:cNvPicPr>
          <p:nvPr/>
        </p:nvPicPr>
        <p:blipFill rotWithShape="1">
          <a:blip r:embed="rId3">
            <a:duotone>
              <a:schemeClr val="accent1">
                <a:shade val="45000"/>
                <a:satMod val="135000"/>
              </a:schemeClr>
              <a:prstClr val="white"/>
            </a:duotone>
          </a:blip>
          <a:srcRect l="-329" t="22961"/>
          <a:stretch/>
        </p:blipFill>
        <p:spPr>
          <a:xfrm>
            <a:off x="2231387" y="4991166"/>
            <a:ext cx="4681225" cy="179727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2EE2C84F-230D-E144-8CF0-EC57A4EB11BD}"/>
              </a:ext>
            </a:extLst>
          </p:cNvPr>
          <p:cNvPicPr>
            <a:picLocks noChangeAspect="1"/>
          </p:cNvPicPr>
          <p:nvPr/>
        </p:nvPicPr>
        <p:blipFill>
          <a:blip r:embed="rId4"/>
          <a:stretch>
            <a:fillRect/>
          </a:stretch>
        </p:blipFill>
        <p:spPr>
          <a:xfrm>
            <a:off x="442792" y="2633556"/>
            <a:ext cx="8631044" cy="2241336"/>
          </a:xfrm>
          <a:prstGeom prst="rect">
            <a:avLst/>
          </a:prstGeom>
        </p:spPr>
      </p:pic>
    </p:spTree>
    <p:extLst>
      <p:ext uri="{BB962C8B-B14F-4D97-AF65-F5344CB8AC3E}">
        <p14:creationId xmlns:p14="http://schemas.microsoft.com/office/powerpoint/2010/main" val="123672529"/>
      </p:ext>
    </p:extLst>
  </p:cSld>
  <p:clrMapOvr>
    <a:masterClrMapping/>
  </p:clrMapOvr>
</p:sld>
</file>

<file path=ppt/theme/theme1.xml><?xml version="1.0" encoding="utf-8"?>
<a:theme xmlns:a="http://schemas.openxmlformats.org/drawingml/2006/main" name="Office Theme">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14368</TotalTime>
  <Words>2688</Words>
  <Application>Microsoft Office PowerPoint</Application>
  <PresentationFormat>On-screen Show (4:3)</PresentationFormat>
  <Paragraphs>301</Paragraphs>
  <Slides>45</Slides>
  <Notes>28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45</vt:i4>
      </vt:variant>
    </vt:vector>
  </HeadingPairs>
  <TitlesOfParts>
    <vt:vector size="58" baseType="lpstr">
      <vt:lpstr>Arial</vt:lpstr>
      <vt:lpstr>Calibri</vt:lpstr>
      <vt:lpstr>Cambria Math</vt:lpstr>
      <vt:lpstr>Encode Sans Normal Black</vt:lpstr>
      <vt:lpstr>Garamond</vt:lpstr>
      <vt:lpstr>Gill Sans MT</vt:lpstr>
      <vt:lpstr>Lucida Grande</vt:lpstr>
      <vt:lpstr>Open Sans Light</vt:lpstr>
      <vt:lpstr>Uni Sans Regular</vt:lpstr>
      <vt:lpstr>Wingdings</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shapiro</cp:lastModifiedBy>
  <cp:revision>260</cp:revision>
  <cp:lastPrinted>2019-05-23T23:07:10Z</cp:lastPrinted>
  <dcterms:created xsi:type="dcterms:W3CDTF">2014-10-14T00:51:43Z</dcterms:created>
  <dcterms:modified xsi:type="dcterms:W3CDTF">2022-02-27T00:08:05Z</dcterms:modified>
</cp:coreProperties>
</file>