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71" r:id="rId3"/>
  </p:sldMasterIdLst>
  <p:notesMasterIdLst>
    <p:notesMasterId r:id="rId33"/>
  </p:notesMasterIdLst>
  <p:sldIdLst>
    <p:sldId id="256" r:id="rId4"/>
    <p:sldId id="257" r:id="rId5"/>
    <p:sldId id="259" r:id="rId6"/>
    <p:sldId id="258" r:id="rId7"/>
    <p:sldId id="260" r:id="rId8"/>
    <p:sldId id="261" r:id="rId9"/>
    <p:sldId id="263" r:id="rId10"/>
    <p:sldId id="262" r:id="rId11"/>
    <p:sldId id="264" r:id="rId12"/>
    <p:sldId id="265" r:id="rId13"/>
    <p:sldId id="266" r:id="rId14"/>
    <p:sldId id="267" r:id="rId15"/>
    <p:sldId id="280" r:id="rId16"/>
    <p:sldId id="268" r:id="rId17"/>
    <p:sldId id="269" r:id="rId18"/>
    <p:sldId id="271" r:id="rId19"/>
    <p:sldId id="272" r:id="rId20"/>
    <p:sldId id="273" r:id="rId21"/>
    <p:sldId id="274" r:id="rId22"/>
    <p:sldId id="281" r:id="rId23"/>
    <p:sldId id="275" r:id="rId24"/>
    <p:sldId id="276" r:id="rId25"/>
    <p:sldId id="277" r:id="rId26"/>
    <p:sldId id="278" r:id="rId27"/>
    <p:sldId id="285" r:id="rId28"/>
    <p:sldId id="282" r:id="rId29"/>
    <p:sldId id="279" r:id="rId30"/>
    <p:sldId id="283" r:id="rId31"/>
    <p:sldId id="28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89"/>
    <p:restoredTop sz="93360"/>
  </p:normalViewPr>
  <p:slideViewPr>
    <p:cSldViewPr snapToGrid="0" snapToObjects="1">
      <p:cViewPr varScale="1">
        <p:scale>
          <a:sx n="208" d="100"/>
          <a:sy n="208" d="100"/>
        </p:scale>
        <p:origin x="1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32C12-F65C-E942-A74D-2BBBDAEC2A09}" type="datetimeFigureOut">
              <a:rPr lang="en-US" smtClean="0"/>
              <a:t>3/4/22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A6060-1912-B241-8D8C-867F30444FE4}" type="slidenum">
              <a:rPr lang="en-US" smtClean="0"/>
              <a:t>‹#›</a:t>
            </a:fld>
            <a:endParaRPr lang="en-US"/>
          </a:p>
        </p:txBody>
      </p:sp>
    </p:spTree>
    <p:extLst>
      <p:ext uri="{BB962C8B-B14F-4D97-AF65-F5344CB8AC3E}">
        <p14:creationId xmlns:p14="http://schemas.microsoft.com/office/powerpoint/2010/main" val="29528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H&amp;E stain</a:t>
            </a:r>
          </a:p>
          <a:p>
            <a:pPr marL="228600" indent="-228600">
              <a:buAutoNum type="arabicPeriod"/>
            </a:pPr>
            <a:r>
              <a:rPr lang="en-US" dirty="0"/>
              <a:t>Growth patterns of melanocytes</a:t>
            </a:r>
          </a:p>
          <a:p>
            <a:pPr marL="228600" indent="-228600">
              <a:buAutoNum type="arabicPeriod"/>
            </a:pPr>
            <a:r>
              <a:rPr lang="en-US" dirty="0"/>
              <a:t>Visual similarity of melanocytes to other cells under H&amp;E staining</a:t>
            </a:r>
          </a:p>
        </p:txBody>
      </p:sp>
      <p:sp>
        <p:nvSpPr>
          <p:cNvPr id="4" name="Slide Number Placeholder 3"/>
          <p:cNvSpPr>
            <a:spLocks noGrp="1"/>
          </p:cNvSpPr>
          <p:nvPr>
            <p:ph type="sldNum" sz="quarter" idx="5"/>
          </p:nvPr>
        </p:nvSpPr>
        <p:spPr/>
        <p:txBody>
          <a:bodyPr/>
          <a:lstStyle/>
          <a:p>
            <a:fld id="{3D3A6060-1912-B241-8D8C-867F30444FE4}" type="slidenum">
              <a:rPr lang="en-US" smtClean="0"/>
              <a:t>5</a:t>
            </a:fld>
            <a:endParaRPr lang="en-US"/>
          </a:p>
        </p:txBody>
      </p:sp>
    </p:spTree>
    <p:extLst>
      <p:ext uri="{BB962C8B-B14F-4D97-AF65-F5344CB8AC3E}">
        <p14:creationId xmlns:p14="http://schemas.microsoft.com/office/powerpoint/2010/main" val="35561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Sox10 immunostaining</a:t>
            </a:r>
            <a:endParaRPr lang="en-US" dirty="0"/>
          </a:p>
        </p:txBody>
      </p:sp>
      <p:sp>
        <p:nvSpPr>
          <p:cNvPr id="4" name="Slide Number Placeholder 3"/>
          <p:cNvSpPr>
            <a:spLocks noGrp="1"/>
          </p:cNvSpPr>
          <p:nvPr>
            <p:ph type="sldNum" sz="quarter" idx="5"/>
          </p:nvPr>
        </p:nvSpPr>
        <p:spPr/>
        <p:txBody>
          <a:bodyPr/>
          <a:lstStyle/>
          <a:p>
            <a:fld id="{3D3A6060-1912-B241-8D8C-867F30444FE4}" type="slidenum">
              <a:rPr lang="en-US" smtClean="0"/>
              <a:t>6</a:t>
            </a:fld>
            <a:endParaRPr lang="en-US"/>
          </a:p>
        </p:txBody>
      </p:sp>
    </p:spTree>
    <p:extLst>
      <p:ext uri="{BB962C8B-B14F-4D97-AF65-F5344CB8AC3E}">
        <p14:creationId xmlns:p14="http://schemas.microsoft.com/office/powerpoint/2010/main" val="360893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work related to nuclei detection on histopathological images</a:t>
            </a:r>
          </a:p>
        </p:txBody>
      </p:sp>
      <p:sp>
        <p:nvSpPr>
          <p:cNvPr id="4" name="Slide Number Placeholder 3"/>
          <p:cNvSpPr>
            <a:spLocks noGrp="1"/>
          </p:cNvSpPr>
          <p:nvPr>
            <p:ph type="sldNum" sz="quarter" idx="5"/>
          </p:nvPr>
        </p:nvSpPr>
        <p:spPr/>
        <p:txBody>
          <a:bodyPr/>
          <a:lstStyle/>
          <a:p>
            <a:fld id="{3D3A6060-1912-B241-8D8C-867F30444FE4}" type="slidenum">
              <a:rPr lang="en-US" smtClean="0"/>
              <a:t>8</a:t>
            </a:fld>
            <a:endParaRPr lang="en-US"/>
          </a:p>
        </p:txBody>
      </p:sp>
    </p:spTree>
    <p:extLst>
      <p:ext uri="{BB962C8B-B14F-4D97-AF65-F5344CB8AC3E}">
        <p14:creationId xmlns:p14="http://schemas.microsoft.com/office/powerpoint/2010/main" val="167522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A6060-1912-B241-8D8C-867F30444FE4}" type="slidenum">
              <a:rPr lang="en-US" smtClean="0"/>
              <a:t>11</a:t>
            </a:fld>
            <a:endParaRPr lang="en-US"/>
          </a:p>
        </p:txBody>
      </p:sp>
    </p:spTree>
    <p:extLst>
      <p:ext uri="{BB962C8B-B14F-4D97-AF65-F5344CB8AC3E}">
        <p14:creationId xmlns:p14="http://schemas.microsoft.com/office/powerpoint/2010/main" val="294104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A6060-1912-B241-8D8C-867F30444FE4}" type="slidenum">
              <a:rPr lang="en-US" smtClean="0"/>
              <a:t>13</a:t>
            </a:fld>
            <a:endParaRPr lang="en-US"/>
          </a:p>
        </p:txBody>
      </p:sp>
    </p:spTree>
    <p:extLst>
      <p:ext uri="{BB962C8B-B14F-4D97-AF65-F5344CB8AC3E}">
        <p14:creationId xmlns:p14="http://schemas.microsoft.com/office/powerpoint/2010/main" val="168670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structure</a:t>
            </a:r>
          </a:p>
          <a:p>
            <a:pPr marL="228600" indent="-228600">
              <a:buAutoNum type="arabicPeriod"/>
            </a:pPr>
            <a:r>
              <a:rPr lang="en-US" dirty="0"/>
              <a:t>Generator: </a:t>
            </a:r>
            <a:r>
              <a:rPr lang="en-US" dirty="0" err="1"/>
              <a:t>Unet</a:t>
            </a:r>
            <a:r>
              <a:rPr lang="en-US" dirty="0"/>
              <a:t> with ResNet50 as backbone</a:t>
            </a:r>
          </a:p>
          <a:p>
            <a:pPr marL="228600" indent="-228600">
              <a:buAutoNum type="arabicPeriod"/>
            </a:pPr>
            <a:r>
              <a:rPr lang="en-US" dirty="0"/>
              <a:t>Discriminator: multi-scale</a:t>
            </a:r>
          </a:p>
          <a:p>
            <a:pPr marL="228600" indent="-228600">
              <a:buAutoNum type="arabicPeriod"/>
            </a:pPr>
            <a:r>
              <a:rPr lang="en-US" dirty="0"/>
              <a:t>Detection: feature pyramid, region proposal network, downstream heads</a:t>
            </a:r>
          </a:p>
        </p:txBody>
      </p:sp>
      <p:sp>
        <p:nvSpPr>
          <p:cNvPr id="4" name="Slide Number Placeholder 3"/>
          <p:cNvSpPr>
            <a:spLocks noGrp="1"/>
          </p:cNvSpPr>
          <p:nvPr>
            <p:ph type="sldNum" sz="quarter" idx="5"/>
          </p:nvPr>
        </p:nvSpPr>
        <p:spPr/>
        <p:txBody>
          <a:bodyPr/>
          <a:lstStyle/>
          <a:p>
            <a:fld id="{3D3A6060-1912-B241-8D8C-867F30444FE4}" type="slidenum">
              <a:rPr lang="en-US" smtClean="0"/>
              <a:t>15</a:t>
            </a:fld>
            <a:endParaRPr lang="en-US"/>
          </a:p>
        </p:txBody>
      </p:sp>
    </p:spTree>
    <p:extLst>
      <p:ext uri="{BB962C8B-B14F-4D97-AF65-F5344CB8AC3E}">
        <p14:creationId xmlns:p14="http://schemas.microsoft.com/office/powerpoint/2010/main" val="22222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GAN loss</a:t>
            </a:r>
          </a:p>
        </p:txBody>
      </p:sp>
      <p:sp>
        <p:nvSpPr>
          <p:cNvPr id="4" name="Slide Number Placeholder 3"/>
          <p:cNvSpPr>
            <a:spLocks noGrp="1"/>
          </p:cNvSpPr>
          <p:nvPr>
            <p:ph type="sldNum" sz="quarter" idx="5"/>
          </p:nvPr>
        </p:nvSpPr>
        <p:spPr/>
        <p:txBody>
          <a:bodyPr/>
          <a:lstStyle/>
          <a:p>
            <a:fld id="{3D3A6060-1912-B241-8D8C-867F30444FE4}" type="slidenum">
              <a:rPr lang="en-US" smtClean="0"/>
              <a:t>17</a:t>
            </a:fld>
            <a:endParaRPr lang="en-US"/>
          </a:p>
        </p:txBody>
      </p:sp>
    </p:spTree>
    <p:extLst>
      <p:ext uri="{BB962C8B-B14F-4D97-AF65-F5344CB8AC3E}">
        <p14:creationId xmlns:p14="http://schemas.microsoft.com/office/powerpoint/2010/main" val="372343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A6060-1912-B241-8D8C-867F30444FE4}" type="slidenum">
              <a:rPr lang="en-US" smtClean="0"/>
              <a:t>21</a:t>
            </a:fld>
            <a:endParaRPr lang="en-US"/>
          </a:p>
        </p:txBody>
      </p:sp>
    </p:spTree>
    <p:extLst>
      <p:ext uri="{BB962C8B-B14F-4D97-AF65-F5344CB8AC3E}">
        <p14:creationId xmlns:p14="http://schemas.microsoft.com/office/powerpoint/2010/main" val="261594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A6060-1912-B241-8D8C-867F30444FE4}" type="slidenum">
              <a:rPr lang="en-US" smtClean="0"/>
              <a:t>25</a:t>
            </a:fld>
            <a:endParaRPr lang="en-US"/>
          </a:p>
        </p:txBody>
      </p:sp>
    </p:spTree>
    <p:extLst>
      <p:ext uri="{BB962C8B-B14F-4D97-AF65-F5344CB8AC3E}">
        <p14:creationId xmlns:p14="http://schemas.microsoft.com/office/powerpoint/2010/main" val="1610848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53" y="5945854"/>
            <a:ext cx="1828800" cy="923544"/>
          </a:xfrm>
          <a:prstGeom prst="rect">
            <a:avLst/>
          </a:prstGeom>
        </p:spPr>
      </p:pic>
      <p:pic>
        <p:nvPicPr>
          <p:cNvPr id="9" name="Picture 8"/>
          <p:cNvPicPr>
            <a:picLocks noChangeAspect="1"/>
          </p:cNvPicPr>
          <p:nvPr/>
        </p:nvPicPr>
        <p:blipFill>
          <a:blip r:embed="rId3"/>
          <a:stretch>
            <a:fillRect/>
          </a:stretch>
        </p:blipFill>
        <p:spPr>
          <a:xfrm>
            <a:off x="903112" y="6354234"/>
            <a:ext cx="3386667" cy="266700"/>
          </a:xfrm>
          <a:prstGeom prst="rect">
            <a:avLst/>
          </a:prstGeom>
        </p:spPr>
      </p:pic>
      <p:pic>
        <p:nvPicPr>
          <p:cNvPr id="2" name="Picture 1" descr="Bar_RtAngle_7502_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895676" y="1179824"/>
            <a:ext cx="92964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892301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895676" y="1736725"/>
            <a:ext cx="10912883" cy="4432300"/>
          </a:xfrm>
          <a:prstGeom prst="rect">
            <a:avLst/>
          </a:prstGeom>
        </p:spPr>
        <p:txBody>
          <a:bodyPr>
            <a:normAutofit/>
          </a:bodyPr>
          <a:lstStyle>
            <a:lvl1pPr marL="0" indent="0">
              <a:buNone/>
              <a:defRPr sz="2400" b="0" i="1" baseline="0">
                <a:solidFill>
                  <a:srgbClr val="4B2E83"/>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10" name="Picture 9" descr="Bar_RtAng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sp>
        <p:nvSpPr>
          <p:cNvPr id="2" name="Title 1"/>
          <p:cNvSpPr>
            <a:spLocks noGrp="1"/>
          </p:cNvSpPr>
          <p:nvPr>
            <p:ph type="title" hasCustomPrompt="1"/>
          </p:nvPr>
        </p:nvSpPr>
        <p:spPr>
          <a:xfrm>
            <a:off x="895674" y="371510"/>
            <a:ext cx="10912884"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0938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AD75-4525-FA46-B25A-50695D1C6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479452-5FFB-214B-A81A-61CC5B880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0FC7D-6E77-3E4E-9484-3BF73141EEF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97AB65-54B6-F442-8E24-72B010E2B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1C21D-02BC-E640-ABB4-EAFB7551536C}"/>
              </a:ext>
            </a:extLst>
          </p:cNvPr>
          <p:cNvSpPr>
            <a:spLocks noGrp="1"/>
          </p:cNvSpPr>
          <p:nvPr>
            <p:ph type="sldNum" sz="quarter" idx="12"/>
          </p:nvPr>
        </p:nvSpPr>
        <p:spPr/>
        <p:txBody>
          <a:bodyPr/>
          <a:lstStyle/>
          <a:p>
            <a:fld id="{345B6EC1-9148-924C-B192-5D8DBA814565}" type="slidenum">
              <a:rPr lang="en-US" smtClean="0"/>
              <a:t>‹#›</a:t>
            </a:fld>
            <a:endParaRPr lang="en-US"/>
          </a:p>
        </p:txBody>
      </p:sp>
    </p:spTree>
    <p:extLst>
      <p:ext uri="{BB962C8B-B14F-4D97-AF65-F5344CB8AC3E}">
        <p14:creationId xmlns:p14="http://schemas.microsoft.com/office/powerpoint/2010/main" val="253987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053" y="6487457"/>
            <a:ext cx="3233727"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895676" y="1167124"/>
            <a:ext cx="92964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4097063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053" y="6487457"/>
            <a:ext cx="3233727"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895676" y="1167124"/>
            <a:ext cx="92964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47499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79074" y="2320239"/>
            <a:ext cx="1092948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9541" y="6487457"/>
            <a:ext cx="3233727"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912884" cy="991998"/>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619830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92828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91167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0645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1" y="1736725"/>
            <a:ext cx="10695516"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4141" y="6487457"/>
            <a:ext cx="3233727"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408782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79074" y="2320239"/>
            <a:ext cx="10929485"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 24 PT.)</a:t>
            </a:r>
          </a:p>
        </p:txBody>
      </p:sp>
      <p:pic>
        <p:nvPicPr>
          <p:cNvPr id="7" name="Picture 6"/>
          <p:cNvPicPr>
            <a:picLocks noChangeAspect="1"/>
          </p:cNvPicPr>
          <p:nvPr/>
        </p:nvPicPr>
        <p:blipFill>
          <a:blip r:embed="rId2"/>
          <a:stretch>
            <a:fillRect/>
          </a:stretch>
        </p:blipFill>
        <p:spPr>
          <a:xfrm>
            <a:off x="8331201" y="6354234"/>
            <a:ext cx="3386667" cy="266700"/>
          </a:xfrm>
          <a:prstGeom prst="rect">
            <a:avLst/>
          </a:prstGeom>
        </p:spPr>
      </p:pic>
      <p:pic>
        <p:nvPicPr>
          <p:cNvPr id="8" name="Picture 7" descr="Bar_RtAngle_7502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6" y="365069"/>
            <a:ext cx="10912883" cy="998440"/>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12618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53" y="5945854"/>
            <a:ext cx="1828800" cy="923544"/>
          </a:xfrm>
          <a:prstGeom prst="rect">
            <a:avLst/>
          </a:prstGeom>
        </p:spPr>
      </p:pic>
      <p:sp>
        <p:nvSpPr>
          <p:cNvPr id="6" name="Text Placeholder 9"/>
          <p:cNvSpPr>
            <a:spLocks noGrp="1"/>
          </p:cNvSpPr>
          <p:nvPr>
            <p:ph type="body" sz="quarter" idx="11" hasCustomPrompt="1"/>
          </p:nvPr>
        </p:nvSpPr>
        <p:spPr>
          <a:xfrm>
            <a:off x="879073" y="1736726"/>
            <a:ext cx="10769275"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descr="Bar_RtAngle_7502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6" y="371511"/>
            <a:ext cx="10752673"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334871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31201" y="6354234"/>
            <a:ext cx="3386667" cy="266700"/>
          </a:xfrm>
          <a:prstGeom prst="rect">
            <a:avLst/>
          </a:prstGeom>
        </p:spPr>
      </p:pic>
      <p:sp>
        <p:nvSpPr>
          <p:cNvPr id="12" name="Chart Placeholder 11"/>
          <p:cNvSpPr>
            <a:spLocks noGrp="1"/>
          </p:cNvSpPr>
          <p:nvPr>
            <p:ph type="chart" sz="quarter" idx="12" hasCustomPrompt="1"/>
          </p:nvPr>
        </p:nvSpPr>
        <p:spPr>
          <a:xfrm>
            <a:off x="1022351" y="1736725"/>
            <a:ext cx="10695516"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8" name="Picture 7" descr="Bar_RtAngle_7502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3475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AD75-4525-FA46-B25A-50695D1C6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479452-5FFB-214B-A81A-61CC5B880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0FC7D-6E77-3E4E-9484-3BF73141EEF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97AB65-54B6-F442-8E24-72B010E2B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1C21D-02BC-E640-ABB4-EAFB7551536C}"/>
              </a:ext>
            </a:extLst>
          </p:cNvPr>
          <p:cNvSpPr>
            <a:spLocks noGrp="1"/>
          </p:cNvSpPr>
          <p:nvPr>
            <p:ph type="sldNum" sz="quarter" idx="12"/>
          </p:nvPr>
        </p:nvSpPr>
        <p:spPr/>
        <p:txBody>
          <a:bodyPr/>
          <a:lstStyle/>
          <a:p>
            <a:fld id="{345B6EC1-9148-924C-B192-5D8DBA814565}" type="slidenum">
              <a:rPr lang="en-US" smtClean="0"/>
              <a:t>‹#›</a:t>
            </a:fld>
            <a:endParaRPr lang="en-US"/>
          </a:p>
        </p:txBody>
      </p:sp>
    </p:spTree>
    <p:extLst>
      <p:ext uri="{BB962C8B-B14F-4D97-AF65-F5344CB8AC3E}">
        <p14:creationId xmlns:p14="http://schemas.microsoft.com/office/powerpoint/2010/main" val="263915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053" y="6487457"/>
            <a:ext cx="3233727"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895676" y="1167124"/>
            <a:ext cx="92964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98088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3" name="Picture 2"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053" y="6487457"/>
            <a:ext cx="3233727" cy="163374"/>
          </a:xfrm>
          <a:prstGeom prst="rect">
            <a:avLst/>
          </a:prstGeom>
        </p:spPr>
      </p:pic>
      <p:pic>
        <p:nvPicPr>
          <p:cNvPr id="4" name="Picture 3" descr="Bar_RtAngle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52" y="3947767"/>
            <a:ext cx="3268557" cy="124509"/>
          </a:xfrm>
          <a:prstGeom prst="rect">
            <a:avLst/>
          </a:prstGeom>
        </p:spPr>
      </p:pic>
      <p:sp>
        <p:nvSpPr>
          <p:cNvPr id="5" name="Title 4"/>
          <p:cNvSpPr>
            <a:spLocks noGrp="1"/>
          </p:cNvSpPr>
          <p:nvPr>
            <p:ph type="title" hasCustomPrompt="1"/>
          </p:nvPr>
        </p:nvSpPr>
        <p:spPr>
          <a:xfrm>
            <a:off x="895676" y="939147"/>
            <a:ext cx="9296400" cy="2871103"/>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5405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95676" y="2320239"/>
            <a:ext cx="1092948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12" name="Picture 11" descr="Bar_RtAng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sp>
        <p:nvSpPr>
          <p:cNvPr id="2" name="Title 1"/>
          <p:cNvSpPr>
            <a:spLocks noGrp="1"/>
          </p:cNvSpPr>
          <p:nvPr>
            <p:ph type="title" hasCustomPrompt="1"/>
          </p:nvPr>
        </p:nvSpPr>
        <p:spPr>
          <a:xfrm>
            <a:off x="895676" y="365126"/>
            <a:ext cx="10912883" cy="99838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5270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769275"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Bulleted 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1" name="Picture 10"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9541" y="6487457"/>
            <a:ext cx="3233727" cy="163374"/>
          </a:xfrm>
          <a:prstGeom prst="rect">
            <a:avLst/>
          </a:prstGeom>
        </p:spPr>
      </p:pic>
      <p:pic>
        <p:nvPicPr>
          <p:cNvPr id="12" name="Picture 11" descr="Bar_RtAng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sp>
        <p:nvSpPr>
          <p:cNvPr id="2" name="Title 1"/>
          <p:cNvSpPr>
            <a:spLocks noGrp="1"/>
          </p:cNvSpPr>
          <p:nvPr>
            <p:ph type="title" hasCustomPrompt="1"/>
          </p:nvPr>
        </p:nvSpPr>
        <p:spPr>
          <a:xfrm>
            <a:off x="895674" y="365126"/>
            <a:ext cx="10752673" cy="99838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160249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65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8D3A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6757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6" r:id="rId5"/>
    <p:sldLayoutId id="2147483678"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5746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9.ti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5F7A71-D87A-468C-90DB-459F0EE16697}"/>
              </a:ext>
            </a:extLst>
          </p:cNvPr>
          <p:cNvSpPr>
            <a:spLocks noGrp="1"/>
          </p:cNvSpPr>
          <p:nvPr>
            <p:ph type="title"/>
          </p:nvPr>
        </p:nvSpPr>
        <p:spPr>
          <a:xfrm>
            <a:off x="895676" y="1177052"/>
            <a:ext cx="10058836" cy="2641756"/>
          </a:xfrm>
        </p:spPr>
        <p:txBody>
          <a:bodyPr/>
          <a:lstStyle/>
          <a:p>
            <a:r>
              <a:rPr lang="en-US" sz="4400" dirty="0">
                <a:solidFill>
                  <a:schemeClr val="tx1"/>
                </a:solidFill>
                <a:latin typeface="Palatino" pitchFamily="2" charset="77"/>
                <a:ea typeface="Palatino" pitchFamily="2" charset="77"/>
              </a:rPr>
              <a:t>VSGD-Net: </a:t>
            </a:r>
            <a:br>
              <a:rPr lang="en-US" sz="4400" dirty="0">
                <a:solidFill>
                  <a:schemeClr val="tx1"/>
                </a:solidFill>
                <a:latin typeface="Palatino" pitchFamily="2" charset="77"/>
                <a:ea typeface="Palatino" pitchFamily="2" charset="77"/>
              </a:rPr>
            </a:br>
            <a:r>
              <a:rPr lang="en-US" sz="4400" dirty="0">
                <a:solidFill>
                  <a:schemeClr val="tx1"/>
                </a:solidFill>
                <a:latin typeface="Palatino" pitchFamily="2" charset="77"/>
                <a:ea typeface="Palatino" pitchFamily="2" charset="77"/>
              </a:rPr>
              <a:t>V</a:t>
            </a:r>
            <a:r>
              <a:rPr lang="en-US" sz="4400" b="0" dirty="0">
                <a:solidFill>
                  <a:schemeClr val="tx1"/>
                </a:solidFill>
                <a:latin typeface="Palatino" pitchFamily="2" charset="77"/>
                <a:ea typeface="Palatino" pitchFamily="2" charset="77"/>
              </a:rPr>
              <a:t>irtual </a:t>
            </a:r>
            <a:r>
              <a:rPr lang="en-US" sz="4400" dirty="0">
                <a:solidFill>
                  <a:schemeClr val="tx1"/>
                </a:solidFill>
                <a:latin typeface="Palatino" pitchFamily="2" charset="77"/>
                <a:ea typeface="Palatino" pitchFamily="2" charset="77"/>
              </a:rPr>
              <a:t>S</a:t>
            </a:r>
            <a:r>
              <a:rPr lang="en-US" sz="4400" b="0" dirty="0">
                <a:solidFill>
                  <a:schemeClr val="tx1"/>
                </a:solidFill>
                <a:latin typeface="Palatino" pitchFamily="2" charset="77"/>
                <a:ea typeface="Palatino" pitchFamily="2" charset="77"/>
              </a:rPr>
              <a:t>taining </a:t>
            </a:r>
            <a:r>
              <a:rPr lang="en-US" sz="4400" dirty="0">
                <a:solidFill>
                  <a:schemeClr val="tx1"/>
                </a:solidFill>
                <a:latin typeface="Palatino" pitchFamily="2" charset="77"/>
                <a:ea typeface="Palatino" pitchFamily="2" charset="77"/>
              </a:rPr>
              <a:t>G</a:t>
            </a:r>
            <a:r>
              <a:rPr lang="en-US" sz="4400" b="0" dirty="0">
                <a:solidFill>
                  <a:schemeClr val="tx1"/>
                </a:solidFill>
                <a:latin typeface="Palatino" pitchFamily="2" charset="77"/>
                <a:ea typeface="Palatino" pitchFamily="2" charset="77"/>
              </a:rPr>
              <a:t>uided Melanocyte </a:t>
            </a:r>
            <a:r>
              <a:rPr lang="en-US" sz="4400" dirty="0">
                <a:solidFill>
                  <a:schemeClr val="tx1"/>
                </a:solidFill>
                <a:latin typeface="Palatino" pitchFamily="2" charset="77"/>
                <a:ea typeface="Palatino" pitchFamily="2" charset="77"/>
              </a:rPr>
              <a:t>D</a:t>
            </a:r>
            <a:r>
              <a:rPr lang="en-US" sz="4400" b="0" dirty="0">
                <a:solidFill>
                  <a:schemeClr val="tx1"/>
                </a:solidFill>
                <a:latin typeface="Palatino" pitchFamily="2" charset="77"/>
                <a:ea typeface="Palatino" pitchFamily="2" charset="77"/>
              </a:rPr>
              <a:t>etection on Histopathological Images</a:t>
            </a:r>
          </a:p>
        </p:txBody>
      </p:sp>
      <p:sp>
        <p:nvSpPr>
          <p:cNvPr id="4" name="TextBox 3">
            <a:extLst>
              <a:ext uri="{FF2B5EF4-FFF2-40B4-BE49-F238E27FC236}">
                <a16:creationId xmlns:a16="http://schemas.microsoft.com/office/drawing/2014/main" id="{8235C405-2442-F144-BD7F-1BD11278B469}"/>
              </a:ext>
            </a:extLst>
          </p:cNvPr>
          <p:cNvSpPr txBox="1"/>
          <p:nvPr/>
        </p:nvSpPr>
        <p:spPr>
          <a:xfrm>
            <a:off x="895676" y="4360070"/>
            <a:ext cx="4065430" cy="646331"/>
          </a:xfrm>
          <a:prstGeom prst="rect">
            <a:avLst/>
          </a:prstGeom>
          <a:noFill/>
        </p:spPr>
        <p:txBody>
          <a:bodyPr wrap="square" rtlCol="0">
            <a:spAutoFit/>
          </a:bodyPr>
          <a:lstStyle/>
          <a:p>
            <a:r>
              <a:rPr lang="en-US" sz="2000" dirty="0" err="1">
                <a:latin typeface="Palatino" pitchFamily="2" charset="77"/>
                <a:ea typeface="Palatino" pitchFamily="2" charset="77"/>
              </a:rPr>
              <a:t>Kechun</a:t>
            </a:r>
            <a:r>
              <a:rPr lang="en-US" sz="2000" dirty="0">
                <a:latin typeface="Palatino" pitchFamily="2" charset="77"/>
                <a:ea typeface="Palatino" pitchFamily="2" charset="77"/>
              </a:rPr>
              <a:t> Liu</a:t>
            </a:r>
          </a:p>
          <a:p>
            <a:r>
              <a:rPr lang="en-US" sz="1600" dirty="0">
                <a:latin typeface="Palatino" pitchFamily="2" charset="77"/>
                <a:ea typeface="Palatino" pitchFamily="2" charset="77"/>
              </a:rPr>
              <a:t>Contact: </a:t>
            </a:r>
            <a:r>
              <a:rPr lang="en-US" sz="1600" dirty="0" err="1">
                <a:latin typeface="Palatino" pitchFamily="2" charset="77"/>
                <a:ea typeface="Palatino" pitchFamily="2" charset="77"/>
              </a:rPr>
              <a:t>kechun@cs.washington.edu</a:t>
            </a:r>
            <a:endParaRPr lang="en-US" sz="1600" dirty="0">
              <a:latin typeface="Palatino" pitchFamily="2" charset="77"/>
              <a:ea typeface="Palatino" pitchFamily="2" charset="77"/>
            </a:endParaRPr>
          </a:p>
        </p:txBody>
      </p:sp>
      <p:sp>
        <p:nvSpPr>
          <p:cNvPr id="5" name="TextBox 4">
            <a:extLst>
              <a:ext uri="{FF2B5EF4-FFF2-40B4-BE49-F238E27FC236}">
                <a16:creationId xmlns:a16="http://schemas.microsoft.com/office/drawing/2014/main" id="{B1688AE0-6E2B-794B-AA88-1EB9895E2DA8}"/>
              </a:ext>
            </a:extLst>
          </p:cNvPr>
          <p:cNvSpPr txBox="1"/>
          <p:nvPr/>
        </p:nvSpPr>
        <p:spPr>
          <a:xfrm>
            <a:off x="895676" y="5557591"/>
            <a:ext cx="1503647" cy="338554"/>
          </a:xfrm>
          <a:prstGeom prst="rect">
            <a:avLst/>
          </a:prstGeom>
          <a:noFill/>
        </p:spPr>
        <p:txBody>
          <a:bodyPr wrap="square" rtlCol="0">
            <a:spAutoFit/>
          </a:bodyPr>
          <a:lstStyle/>
          <a:p>
            <a:r>
              <a:rPr lang="en-US" sz="1600" dirty="0">
                <a:latin typeface="Palatino" pitchFamily="2" charset="77"/>
                <a:ea typeface="Palatino" pitchFamily="2" charset="77"/>
              </a:rPr>
              <a:t>March 2022</a:t>
            </a:r>
          </a:p>
        </p:txBody>
      </p:sp>
    </p:spTree>
    <p:extLst>
      <p:ext uri="{BB962C8B-B14F-4D97-AF65-F5344CB8AC3E}">
        <p14:creationId xmlns:p14="http://schemas.microsoft.com/office/powerpoint/2010/main" val="251061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238EA-C4AD-7847-B999-09357C55D488}"/>
              </a:ext>
            </a:extLst>
          </p:cNvPr>
          <p:cNvSpPr>
            <a:spLocks noGrp="1"/>
          </p:cNvSpPr>
          <p:nvPr>
            <p:ph type="body" sz="quarter" idx="11"/>
          </p:nvPr>
        </p:nvSpPr>
        <p:spPr>
          <a:xfrm>
            <a:off x="879074" y="1847088"/>
            <a:ext cx="10929485" cy="4283237"/>
          </a:xfrm>
        </p:spPr>
        <p:txBody>
          <a:bodyPr/>
          <a:lstStyle/>
          <a:p>
            <a:r>
              <a:rPr lang="en-US" sz="2800" dirty="0">
                <a:solidFill>
                  <a:schemeClr val="bg2">
                    <a:lumMod val="75000"/>
                  </a:schemeClr>
                </a:solidFill>
                <a:latin typeface="Palatino" pitchFamily="2" charset="77"/>
                <a:ea typeface="Palatino" pitchFamily="2" charset="77"/>
              </a:rPr>
              <a:t>Introduction</a:t>
            </a:r>
          </a:p>
          <a:p>
            <a:r>
              <a:rPr lang="en-US" sz="2800" dirty="0">
                <a:latin typeface="Palatino" pitchFamily="2" charset="77"/>
                <a:ea typeface="Palatino" pitchFamily="2" charset="77"/>
              </a:rPr>
              <a:t>Dataset</a:t>
            </a:r>
          </a:p>
          <a:p>
            <a:r>
              <a:rPr lang="en-US" sz="2800" dirty="0">
                <a:solidFill>
                  <a:schemeClr val="bg2">
                    <a:lumMod val="75000"/>
                  </a:schemeClr>
                </a:solidFill>
                <a:latin typeface="Palatino" pitchFamily="2" charset="77"/>
                <a:ea typeface="Palatino" pitchFamily="2" charset="77"/>
              </a:rPr>
              <a:t>Methodology</a:t>
            </a:r>
          </a:p>
          <a:p>
            <a:r>
              <a:rPr lang="en-US" sz="2800" dirty="0">
                <a:solidFill>
                  <a:schemeClr val="bg2">
                    <a:lumMod val="75000"/>
                  </a:schemeClr>
                </a:solidFill>
                <a:latin typeface="Palatino" pitchFamily="2" charset="77"/>
                <a:ea typeface="Palatino" pitchFamily="2" charset="77"/>
              </a:rPr>
              <a:t>Results and Discussions</a:t>
            </a:r>
          </a:p>
          <a:p>
            <a:pPr lvl="1"/>
            <a:r>
              <a:rPr lang="en-US" sz="2400" dirty="0">
                <a:solidFill>
                  <a:schemeClr val="bg2">
                    <a:lumMod val="75000"/>
                  </a:schemeClr>
                </a:solidFill>
                <a:latin typeface="Palatino" pitchFamily="2" charset="77"/>
                <a:ea typeface="Palatino" pitchFamily="2" charset="77"/>
              </a:rPr>
              <a:t>Main Results</a:t>
            </a:r>
          </a:p>
          <a:p>
            <a:pPr lvl="1"/>
            <a:r>
              <a:rPr lang="en-US" sz="2400" dirty="0">
                <a:solidFill>
                  <a:schemeClr val="bg2">
                    <a:lumMod val="75000"/>
                  </a:schemeClr>
                </a:solidFill>
                <a:latin typeface="Palatino" pitchFamily="2" charset="77"/>
                <a:ea typeface="Palatino" pitchFamily="2" charset="77"/>
              </a:rPr>
              <a:t>Ablation Study</a:t>
            </a:r>
          </a:p>
        </p:txBody>
      </p:sp>
      <p:sp>
        <p:nvSpPr>
          <p:cNvPr id="4" name="Title 3">
            <a:extLst>
              <a:ext uri="{FF2B5EF4-FFF2-40B4-BE49-F238E27FC236}">
                <a16:creationId xmlns:a16="http://schemas.microsoft.com/office/drawing/2014/main" id="{985F05EC-213A-A944-9746-2C568297C6BB}"/>
              </a:ext>
            </a:extLst>
          </p:cNvPr>
          <p:cNvSpPr>
            <a:spLocks noGrp="1"/>
          </p:cNvSpPr>
          <p:nvPr>
            <p:ph type="title"/>
          </p:nvPr>
        </p:nvSpPr>
        <p:spPr/>
        <p:txBody>
          <a:bodyPr/>
          <a:lstStyle/>
          <a:p>
            <a:r>
              <a:rPr lang="en-US" dirty="0">
                <a:latin typeface="Palatino" pitchFamily="2" charset="77"/>
                <a:ea typeface="Palatino" pitchFamily="2" charset="77"/>
              </a:rPr>
              <a:t>Outline</a:t>
            </a:r>
          </a:p>
        </p:txBody>
      </p:sp>
    </p:spTree>
    <p:extLst>
      <p:ext uri="{BB962C8B-B14F-4D97-AF65-F5344CB8AC3E}">
        <p14:creationId xmlns:p14="http://schemas.microsoft.com/office/powerpoint/2010/main" val="385917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CD5FDB37-E3B1-4046-B345-D32AB6A0E01E}"/>
              </a:ext>
            </a:extLst>
          </p:cNvPr>
          <p:cNvSpPr>
            <a:spLocks noGrp="1"/>
          </p:cNvSpPr>
          <p:nvPr>
            <p:ph type="body" sz="quarter" idx="11"/>
          </p:nvPr>
        </p:nvSpPr>
        <p:spPr>
          <a:xfrm>
            <a:off x="879073" y="1736726"/>
            <a:ext cx="10928280" cy="4015497"/>
          </a:xfrm>
        </p:spPr>
        <p:txBody>
          <a:bodyPr/>
          <a:lstStyle/>
          <a:p>
            <a:r>
              <a:rPr lang="en-US" b="0" dirty="0">
                <a:latin typeface="Palatino" pitchFamily="2" charset="77"/>
                <a:ea typeface="Palatino" pitchFamily="2" charset="77"/>
              </a:rPr>
              <a:t>Our dataset consists of skin tissues of 15 cases from a private dermatopathology lab, including 3 cases for each MPATH diagnostic category</a:t>
            </a:r>
            <a:r>
              <a:rPr lang="en-US" b="0" baseline="30000" dirty="0">
                <a:latin typeface="Palatino" pitchFamily="2" charset="77"/>
                <a:ea typeface="Palatino" pitchFamily="2" charset="77"/>
              </a:rPr>
              <a:t>1</a:t>
            </a:r>
            <a:r>
              <a:rPr lang="en-US" b="0" dirty="0">
                <a:latin typeface="Palatino" pitchFamily="2" charset="77"/>
                <a:ea typeface="Palatino" pitchFamily="2" charset="77"/>
              </a:rPr>
              <a:t> </a:t>
            </a:r>
            <a:r>
              <a:rPr lang="en-US" b="0" dirty="0">
                <a:solidFill>
                  <a:srgbClr val="00B050"/>
                </a:solidFill>
                <a:latin typeface="Palatino" pitchFamily="2" charset="77"/>
                <a:ea typeface="Palatino" pitchFamily="2" charset="77"/>
              </a:rPr>
              <a:t>[8]</a:t>
            </a:r>
            <a:r>
              <a:rPr lang="en-US" b="0" dirty="0">
                <a:latin typeface="Palatino" pitchFamily="2" charset="77"/>
                <a:ea typeface="Palatino" pitchFamily="2" charset="77"/>
              </a:rPr>
              <a:t>.</a:t>
            </a:r>
          </a:p>
          <a:p>
            <a:r>
              <a:rPr lang="en-US" b="0" dirty="0">
                <a:latin typeface="Palatino" pitchFamily="2" charset="77"/>
                <a:ea typeface="Palatino" pitchFamily="2" charset="77"/>
              </a:rPr>
              <a:t>We stain each glass slide with H&amp;E first, then de-stain and re-stain the same glass slide in Sox10.</a:t>
            </a:r>
          </a:p>
          <a:p>
            <a:r>
              <a:rPr lang="en-US" b="0" dirty="0">
                <a:latin typeface="Palatino" pitchFamily="2" charset="77"/>
                <a:ea typeface="Palatino" pitchFamily="2" charset="77"/>
              </a:rPr>
              <a:t>Each skin tissue is cut into multiple (4-6) thin slices for microscopic examination, resulting in </a:t>
            </a:r>
            <a:r>
              <a:rPr lang="en-US" dirty="0">
                <a:latin typeface="Palatino" pitchFamily="2" charset="77"/>
                <a:ea typeface="Palatino" pitchFamily="2" charset="77"/>
              </a:rPr>
              <a:t>75 slices </a:t>
            </a:r>
            <a:r>
              <a:rPr lang="en-US" b="0" dirty="0">
                <a:latin typeface="Palatino" pitchFamily="2" charset="77"/>
                <a:ea typeface="Palatino" pitchFamily="2" charset="77"/>
              </a:rPr>
              <a:t>at 20x magnification.</a:t>
            </a:r>
          </a:p>
          <a:p>
            <a:endParaRPr lang="en-US" b="0" dirty="0">
              <a:latin typeface="Palatino" pitchFamily="2" charset="77"/>
              <a:ea typeface="Palatino" pitchFamily="2" charset="77"/>
            </a:endParaRPr>
          </a:p>
          <a:p>
            <a:endParaRPr lang="en-US" b="0" dirty="0">
              <a:latin typeface="Palatino" pitchFamily="2" charset="77"/>
              <a:ea typeface="Palatino" pitchFamily="2" charset="77"/>
            </a:endParaRPr>
          </a:p>
        </p:txBody>
      </p:sp>
      <p:sp>
        <p:nvSpPr>
          <p:cNvPr id="11" name="Title 2">
            <a:extLst>
              <a:ext uri="{FF2B5EF4-FFF2-40B4-BE49-F238E27FC236}">
                <a16:creationId xmlns:a16="http://schemas.microsoft.com/office/drawing/2014/main" id="{37610745-91C4-4161-9DE1-2F9448343009}"/>
              </a:ext>
            </a:extLst>
          </p:cNvPr>
          <p:cNvSpPr>
            <a:spLocks noGrp="1"/>
          </p:cNvSpPr>
          <p:nvPr>
            <p:ph type="title"/>
          </p:nvPr>
        </p:nvSpPr>
        <p:spPr>
          <a:xfrm>
            <a:off x="895675" y="371511"/>
            <a:ext cx="10911679" cy="991998"/>
          </a:xfrm>
        </p:spPr>
        <p:txBody>
          <a:bodyPr/>
          <a:lstStyle/>
          <a:p>
            <a:r>
              <a:rPr lang="en-US" dirty="0">
                <a:latin typeface="Palatino" pitchFamily="2" charset="77"/>
                <a:ea typeface="Palatino" pitchFamily="2" charset="77"/>
              </a:rPr>
              <a:t>Dataset</a:t>
            </a:r>
          </a:p>
        </p:txBody>
      </p:sp>
      <p:sp>
        <p:nvSpPr>
          <p:cNvPr id="6" name="TextBox 5">
            <a:extLst>
              <a:ext uri="{FF2B5EF4-FFF2-40B4-BE49-F238E27FC236}">
                <a16:creationId xmlns:a16="http://schemas.microsoft.com/office/drawing/2014/main" id="{BF487FA3-1CF0-5A44-8C2B-D119B62818C1}"/>
              </a:ext>
            </a:extLst>
          </p:cNvPr>
          <p:cNvSpPr txBox="1"/>
          <p:nvPr/>
        </p:nvSpPr>
        <p:spPr>
          <a:xfrm>
            <a:off x="481583" y="6486489"/>
            <a:ext cx="10314432" cy="307777"/>
          </a:xfrm>
          <a:prstGeom prst="rect">
            <a:avLst/>
          </a:prstGeom>
          <a:noFill/>
        </p:spPr>
        <p:txBody>
          <a:bodyPr wrap="square" rtlCol="0">
            <a:spAutoFit/>
          </a:bodyPr>
          <a:lstStyle/>
          <a:p>
            <a:r>
              <a:rPr lang="en-US" sz="1400" baseline="30000" dirty="0"/>
              <a:t>1</a:t>
            </a:r>
            <a:r>
              <a:rPr lang="en-US" sz="1400" dirty="0"/>
              <a:t> Class 1-5: Benign mildly atypical nevi, Moderate dysplastic nevi, Melanoma in situ, Invasive melanoma T1a, and Invasive melanoma T1b.</a:t>
            </a:r>
          </a:p>
        </p:txBody>
      </p:sp>
      <p:pic>
        <p:nvPicPr>
          <p:cNvPr id="35" name="Picture 34" descr="A picture containing text, porcelain&#10;&#10;Description automatically generated">
            <a:extLst>
              <a:ext uri="{FF2B5EF4-FFF2-40B4-BE49-F238E27FC236}">
                <a16:creationId xmlns:a16="http://schemas.microsoft.com/office/drawing/2014/main" id="{00F84D41-C714-8C49-9BB7-9F78D8CBED43}"/>
              </a:ext>
            </a:extLst>
          </p:cNvPr>
          <p:cNvPicPr>
            <a:picLocks noChangeAspect="1"/>
          </p:cNvPicPr>
          <p:nvPr/>
        </p:nvPicPr>
        <p:blipFill>
          <a:blip r:embed="rId3"/>
          <a:stretch>
            <a:fillRect/>
          </a:stretch>
        </p:blipFill>
        <p:spPr>
          <a:xfrm>
            <a:off x="2327451" y="4668206"/>
            <a:ext cx="2673433" cy="1632657"/>
          </a:xfrm>
          <a:prstGeom prst="rect">
            <a:avLst/>
          </a:prstGeom>
          <a:ln w="12700">
            <a:noFill/>
          </a:ln>
        </p:spPr>
      </p:pic>
      <p:pic>
        <p:nvPicPr>
          <p:cNvPr id="36" name="Picture 35" descr="A picture containing ceramic ware, porcelain&#10;&#10;Description automatically generated">
            <a:extLst>
              <a:ext uri="{FF2B5EF4-FFF2-40B4-BE49-F238E27FC236}">
                <a16:creationId xmlns:a16="http://schemas.microsoft.com/office/drawing/2014/main" id="{22C41F88-D5AD-0841-B7BE-DCFDAC10AE84}"/>
              </a:ext>
            </a:extLst>
          </p:cNvPr>
          <p:cNvPicPr>
            <a:picLocks noChangeAspect="1"/>
          </p:cNvPicPr>
          <p:nvPr/>
        </p:nvPicPr>
        <p:blipFill>
          <a:blip r:embed="rId4"/>
          <a:stretch>
            <a:fillRect/>
          </a:stretch>
        </p:blipFill>
        <p:spPr>
          <a:xfrm>
            <a:off x="5839574" y="4668206"/>
            <a:ext cx="2703087" cy="1632657"/>
          </a:xfrm>
          <a:prstGeom prst="rect">
            <a:avLst/>
          </a:prstGeom>
          <a:ln w="12700">
            <a:noFill/>
          </a:ln>
        </p:spPr>
      </p:pic>
    </p:spTree>
    <p:extLst>
      <p:ext uri="{BB962C8B-B14F-4D97-AF65-F5344CB8AC3E}">
        <p14:creationId xmlns:p14="http://schemas.microsoft.com/office/powerpoint/2010/main" val="41934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C3EF57-B225-E140-BB85-CE66CF5F10FF}"/>
              </a:ext>
            </a:extLst>
          </p:cNvPr>
          <p:cNvSpPr>
            <a:spLocks noGrp="1"/>
          </p:cNvSpPr>
          <p:nvPr>
            <p:ph type="title"/>
          </p:nvPr>
        </p:nvSpPr>
        <p:spPr/>
        <p:txBody>
          <a:bodyPr/>
          <a:lstStyle/>
          <a:p>
            <a:r>
              <a:rPr lang="en-US" dirty="0">
                <a:latin typeface="Palatino" pitchFamily="2" charset="77"/>
                <a:ea typeface="Palatino" pitchFamily="2" charset="77"/>
              </a:rPr>
              <a:t>Dataset - Preprocessing</a:t>
            </a:r>
          </a:p>
        </p:txBody>
      </p:sp>
      <p:pic>
        <p:nvPicPr>
          <p:cNvPr id="4" name="Picture 3" descr="A picture containing text, porcelain&#10;&#10;Description automatically generated">
            <a:extLst>
              <a:ext uri="{FF2B5EF4-FFF2-40B4-BE49-F238E27FC236}">
                <a16:creationId xmlns:a16="http://schemas.microsoft.com/office/drawing/2014/main" id="{D63BA14D-FE00-E845-B7D9-62A298FA7413}"/>
              </a:ext>
            </a:extLst>
          </p:cNvPr>
          <p:cNvPicPr>
            <a:picLocks noChangeAspect="1"/>
          </p:cNvPicPr>
          <p:nvPr/>
        </p:nvPicPr>
        <p:blipFill>
          <a:blip r:embed="rId2"/>
          <a:stretch>
            <a:fillRect/>
          </a:stretch>
        </p:blipFill>
        <p:spPr>
          <a:xfrm>
            <a:off x="1087979" y="1796343"/>
            <a:ext cx="2673433" cy="1632657"/>
          </a:xfrm>
          <a:prstGeom prst="rect">
            <a:avLst/>
          </a:prstGeom>
          <a:ln w="12700">
            <a:noFill/>
          </a:ln>
        </p:spPr>
      </p:pic>
      <p:pic>
        <p:nvPicPr>
          <p:cNvPr id="5" name="Picture 4" descr="A picture containing ceramic ware, porcelain&#10;&#10;Description automatically generated">
            <a:extLst>
              <a:ext uri="{FF2B5EF4-FFF2-40B4-BE49-F238E27FC236}">
                <a16:creationId xmlns:a16="http://schemas.microsoft.com/office/drawing/2014/main" id="{424EC22D-1F24-B746-BADB-14DF092397F6}"/>
              </a:ext>
            </a:extLst>
          </p:cNvPr>
          <p:cNvPicPr>
            <a:picLocks noChangeAspect="1"/>
          </p:cNvPicPr>
          <p:nvPr/>
        </p:nvPicPr>
        <p:blipFill>
          <a:blip r:embed="rId3"/>
          <a:stretch>
            <a:fillRect/>
          </a:stretch>
        </p:blipFill>
        <p:spPr>
          <a:xfrm>
            <a:off x="4086088" y="1796343"/>
            <a:ext cx="2703087" cy="1632657"/>
          </a:xfrm>
          <a:prstGeom prst="rect">
            <a:avLst/>
          </a:prstGeom>
          <a:ln w="12700">
            <a:noFill/>
          </a:ln>
        </p:spPr>
      </p:pic>
      <p:pic>
        <p:nvPicPr>
          <p:cNvPr id="6" name="Picture 5" descr="A map of the world&#10;&#10;Description automatically generated with medium confidence">
            <a:extLst>
              <a:ext uri="{FF2B5EF4-FFF2-40B4-BE49-F238E27FC236}">
                <a16:creationId xmlns:a16="http://schemas.microsoft.com/office/drawing/2014/main" id="{DEB64DD2-3DE7-D54D-8A49-C127EA3732D2}"/>
              </a:ext>
            </a:extLst>
          </p:cNvPr>
          <p:cNvPicPr>
            <a:picLocks noChangeAspect="1"/>
          </p:cNvPicPr>
          <p:nvPr/>
        </p:nvPicPr>
        <p:blipFill>
          <a:blip r:embed="rId4"/>
          <a:stretch>
            <a:fillRect/>
          </a:stretch>
        </p:blipFill>
        <p:spPr>
          <a:xfrm>
            <a:off x="7121774" y="1796343"/>
            <a:ext cx="2673433" cy="1632657"/>
          </a:xfrm>
          <a:prstGeom prst="rect">
            <a:avLst/>
          </a:prstGeom>
          <a:ln w="12700">
            <a:noFill/>
          </a:ln>
        </p:spPr>
      </p:pic>
      <p:pic>
        <p:nvPicPr>
          <p:cNvPr id="7" name="Picture 6" descr="Background pattern&#10;&#10;Description automatically generated">
            <a:extLst>
              <a:ext uri="{FF2B5EF4-FFF2-40B4-BE49-F238E27FC236}">
                <a16:creationId xmlns:a16="http://schemas.microsoft.com/office/drawing/2014/main" id="{C27F7541-A6DA-7347-909F-3E241A9B1DE5}"/>
              </a:ext>
            </a:extLst>
          </p:cNvPr>
          <p:cNvPicPr>
            <a:picLocks noChangeAspect="1"/>
          </p:cNvPicPr>
          <p:nvPr/>
        </p:nvPicPr>
        <p:blipFill>
          <a:blip r:embed="rId5"/>
          <a:stretch>
            <a:fillRect/>
          </a:stretch>
        </p:blipFill>
        <p:spPr>
          <a:xfrm>
            <a:off x="1087979" y="3732168"/>
            <a:ext cx="1329489" cy="1329489"/>
          </a:xfrm>
          <a:prstGeom prst="rect">
            <a:avLst/>
          </a:prstGeom>
        </p:spPr>
      </p:pic>
      <p:pic>
        <p:nvPicPr>
          <p:cNvPr id="8" name="Picture 7" descr="A picture containing people, fabric&#10;&#10;Description automatically generated">
            <a:extLst>
              <a:ext uri="{FF2B5EF4-FFF2-40B4-BE49-F238E27FC236}">
                <a16:creationId xmlns:a16="http://schemas.microsoft.com/office/drawing/2014/main" id="{86F2E474-4FE2-254A-A093-C42C7B5C0B1D}"/>
              </a:ext>
            </a:extLst>
          </p:cNvPr>
          <p:cNvPicPr>
            <a:picLocks noChangeAspect="1"/>
          </p:cNvPicPr>
          <p:nvPr/>
        </p:nvPicPr>
        <p:blipFill>
          <a:blip r:embed="rId6"/>
          <a:stretch>
            <a:fillRect/>
          </a:stretch>
        </p:blipFill>
        <p:spPr>
          <a:xfrm>
            <a:off x="5125238" y="3732169"/>
            <a:ext cx="1329489" cy="1329489"/>
          </a:xfrm>
          <a:prstGeom prst="rect">
            <a:avLst/>
          </a:prstGeom>
        </p:spPr>
      </p:pic>
      <p:pic>
        <p:nvPicPr>
          <p:cNvPr id="9" name="Picture 8" descr="A picture containing rain, air, group, vegetable&#10;&#10;Description automatically generated">
            <a:extLst>
              <a:ext uri="{FF2B5EF4-FFF2-40B4-BE49-F238E27FC236}">
                <a16:creationId xmlns:a16="http://schemas.microsoft.com/office/drawing/2014/main" id="{8800E1FD-79C9-1441-970B-09D62D66B1BF}"/>
              </a:ext>
            </a:extLst>
          </p:cNvPr>
          <p:cNvPicPr>
            <a:picLocks noChangeAspect="1"/>
          </p:cNvPicPr>
          <p:nvPr/>
        </p:nvPicPr>
        <p:blipFill>
          <a:blip r:embed="rId7"/>
          <a:stretch>
            <a:fillRect/>
          </a:stretch>
        </p:blipFill>
        <p:spPr>
          <a:xfrm>
            <a:off x="6795478" y="3732168"/>
            <a:ext cx="1329489" cy="1329489"/>
          </a:xfrm>
          <a:prstGeom prst="rect">
            <a:avLst/>
          </a:prstGeom>
        </p:spPr>
      </p:pic>
      <p:pic>
        <p:nvPicPr>
          <p:cNvPr id="10" name="Picture 9" descr="Background pattern&#10;&#10;Description automatically generated">
            <a:extLst>
              <a:ext uri="{FF2B5EF4-FFF2-40B4-BE49-F238E27FC236}">
                <a16:creationId xmlns:a16="http://schemas.microsoft.com/office/drawing/2014/main" id="{D106C7FC-906F-C648-B402-3CA770FEF68F}"/>
              </a:ext>
            </a:extLst>
          </p:cNvPr>
          <p:cNvPicPr>
            <a:picLocks noChangeAspect="1"/>
          </p:cNvPicPr>
          <p:nvPr/>
        </p:nvPicPr>
        <p:blipFill>
          <a:blip r:embed="rId8"/>
          <a:stretch>
            <a:fillRect/>
          </a:stretch>
        </p:blipFill>
        <p:spPr>
          <a:xfrm>
            <a:off x="8465718" y="3732168"/>
            <a:ext cx="1329489" cy="1329489"/>
          </a:xfrm>
          <a:prstGeom prst="rect">
            <a:avLst/>
          </a:prstGeom>
        </p:spPr>
      </p:pic>
      <p:sp>
        <p:nvSpPr>
          <p:cNvPr id="11" name="TextBox 10">
            <a:extLst>
              <a:ext uri="{FF2B5EF4-FFF2-40B4-BE49-F238E27FC236}">
                <a16:creationId xmlns:a16="http://schemas.microsoft.com/office/drawing/2014/main" id="{2F88E172-A828-754E-9088-B28510C240E1}"/>
              </a:ext>
            </a:extLst>
          </p:cNvPr>
          <p:cNvSpPr txBox="1"/>
          <p:nvPr/>
        </p:nvSpPr>
        <p:spPr>
          <a:xfrm>
            <a:off x="1496991" y="3429000"/>
            <a:ext cx="1855408" cy="253916"/>
          </a:xfrm>
          <a:prstGeom prst="rect">
            <a:avLst/>
          </a:prstGeom>
          <a:noFill/>
        </p:spPr>
        <p:txBody>
          <a:bodyPr wrap="square" rtlCol="0">
            <a:spAutoFit/>
          </a:bodyPr>
          <a:lstStyle/>
          <a:p>
            <a:pPr algn="ctr"/>
            <a:r>
              <a:rPr lang="en-US" sz="1050" dirty="0">
                <a:latin typeface="Palatino" pitchFamily="2" charset="77"/>
                <a:ea typeface="Palatino" pitchFamily="2" charset="77"/>
              </a:rPr>
              <a:t>(a) Raw H&amp;E stained image</a:t>
            </a:r>
          </a:p>
        </p:txBody>
      </p:sp>
      <p:sp>
        <p:nvSpPr>
          <p:cNvPr id="12" name="TextBox 11">
            <a:extLst>
              <a:ext uri="{FF2B5EF4-FFF2-40B4-BE49-F238E27FC236}">
                <a16:creationId xmlns:a16="http://schemas.microsoft.com/office/drawing/2014/main" id="{2A099B2B-51D4-AD4C-AEEA-FB3E13745BD4}"/>
              </a:ext>
            </a:extLst>
          </p:cNvPr>
          <p:cNvSpPr txBox="1"/>
          <p:nvPr/>
        </p:nvSpPr>
        <p:spPr>
          <a:xfrm>
            <a:off x="7326279" y="3429000"/>
            <a:ext cx="2264421" cy="253916"/>
          </a:xfrm>
          <a:prstGeom prst="rect">
            <a:avLst/>
          </a:prstGeom>
          <a:noFill/>
        </p:spPr>
        <p:txBody>
          <a:bodyPr wrap="square" rtlCol="0">
            <a:spAutoFit/>
          </a:bodyPr>
          <a:lstStyle/>
          <a:p>
            <a:pPr algn="ctr"/>
            <a:r>
              <a:rPr lang="en-US" sz="1050" dirty="0">
                <a:latin typeface="Palatino" pitchFamily="2" charset="77"/>
                <a:ea typeface="Palatino" pitchFamily="2" charset="77"/>
              </a:rPr>
              <a:t>(c) Registered Sox10 stained image</a:t>
            </a:r>
          </a:p>
        </p:txBody>
      </p:sp>
      <p:sp>
        <p:nvSpPr>
          <p:cNvPr id="13" name="Rectangle 12">
            <a:extLst>
              <a:ext uri="{FF2B5EF4-FFF2-40B4-BE49-F238E27FC236}">
                <a16:creationId xmlns:a16="http://schemas.microsoft.com/office/drawing/2014/main" id="{91099171-8D22-F04F-99C4-81933A587B18}"/>
              </a:ext>
            </a:extLst>
          </p:cNvPr>
          <p:cNvSpPr/>
          <p:nvPr/>
        </p:nvSpPr>
        <p:spPr>
          <a:xfrm>
            <a:off x="1935541" y="2199199"/>
            <a:ext cx="182880" cy="1828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CD1D4D9-EA83-724B-A02B-17B9DB2EA586}"/>
              </a:ext>
            </a:extLst>
          </p:cNvPr>
          <p:cNvCxnSpPr/>
          <p:nvPr/>
        </p:nvCxnSpPr>
        <p:spPr>
          <a:xfrm flipH="1">
            <a:off x="1087979" y="2382079"/>
            <a:ext cx="847562" cy="1350089"/>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2176707-31D0-3B4D-89BD-66ACE4B61330}"/>
              </a:ext>
            </a:extLst>
          </p:cNvPr>
          <p:cNvCxnSpPr>
            <a:cxnSpLocks/>
          </p:cNvCxnSpPr>
          <p:nvPr/>
        </p:nvCxnSpPr>
        <p:spPr>
          <a:xfrm>
            <a:off x="2118421" y="2382079"/>
            <a:ext cx="291034" cy="1350089"/>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2EE3E45-93F0-D54E-B541-0288354AB7DA}"/>
              </a:ext>
            </a:extLst>
          </p:cNvPr>
          <p:cNvSpPr/>
          <p:nvPr/>
        </p:nvSpPr>
        <p:spPr>
          <a:xfrm>
            <a:off x="7958827" y="2199199"/>
            <a:ext cx="182880" cy="1828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C9A0447-7778-CE42-8BE8-C9524156ED9F}"/>
              </a:ext>
            </a:extLst>
          </p:cNvPr>
          <p:cNvCxnSpPr>
            <a:cxnSpLocks/>
          </p:cNvCxnSpPr>
          <p:nvPr/>
        </p:nvCxnSpPr>
        <p:spPr>
          <a:xfrm flipH="1">
            <a:off x="5117943" y="2382079"/>
            <a:ext cx="2840884" cy="1350089"/>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1DD9E9E-85F2-104E-98F1-AE68E805F59E}"/>
              </a:ext>
            </a:extLst>
          </p:cNvPr>
          <p:cNvCxnSpPr>
            <a:cxnSpLocks/>
          </p:cNvCxnSpPr>
          <p:nvPr/>
        </p:nvCxnSpPr>
        <p:spPr>
          <a:xfrm flipH="1">
            <a:off x="6447411" y="2382079"/>
            <a:ext cx="1694296" cy="1350089"/>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8F93812-B7FB-8842-BFEB-FF215A6C54BF}"/>
              </a:ext>
            </a:extLst>
          </p:cNvPr>
          <p:cNvSpPr txBox="1"/>
          <p:nvPr/>
        </p:nvSpPr>
        <p:spPr>
          <a:xfrm>
            <a:off x="1204567" y="5061657"/>
            <a:ext cx="1096311" cy="253916"/>
          </a:xfrm>
          <a:prstGeom prst="rect">
            <a:avLst/>
          </a:prstGeom>
          <a:noFill/>
        </p:spPr>
        <p:txBody>
          <a:bodyPr wrap="square" rtlCol="0">
            <a:spAutoFit/>
          </a:bodyPr>
          <a:lstStyle/>
          <a:p>
            <a:pPr algn="ctr"/>
            <a:r>
              <a:rPr lang="en-US" sz="1050" dirty="0">
                <a:latin typeface="Palatino" pitchFamily="2" charset="77"/>
                <a:ea typeface="Palatino" pitchFamily="2" charset="77"/>
              </a:rPr>
              <a:t>(d) H&amp;E patch</a:t>
            </a:r>
          </a:p>
        </p:txBody>
      </p:sp>
      <p:sp>
        <p:nvSpPr>
          <p:cNvPr id="20" name="TextBox 19">
            <a:extLst>
              <a:ext uri="{FF2B5EF4-FFF2-40B4-BE49-F238E27FC236}">
                <a16:creationId xmlns:a16="http://schemas.microsoft.com/office/drawing/2014/main" id="{2BC22883-2B0A-5548-AFBE-CDF5FDFFB749}"/>
              </a:ext>
            </a:extLst>
          </p:cNvPr>
          <p:cNvSpPr txBox="1"/>
          <p:nvPr/>
        </p:nvSpPr>
        <p:spPr>
          <a:xfrm>
            <a:off x="5241826" y="5061657"/>
            <a:ext cx="1096311" cy="253916"/>
          </a:xfrm>
          <a:prstGeom prst="rect">
            <a:avLst/>
          </a:prstGeom>
          <a:noFill/>
        </p:spPr>
        <p:txBody>
          <a:bodyPr wrap="square" rtlCol="0">
            <a:spAutoFit/>
          </a:bodyPr>
          <a:lstStyle/>
          <a:p>
            <a:pPr algn="ctr"/>
            <a:r>
              <a:rPr lang="en-US" sz="1050" dirty="0">
                <a:latin typeface="Palatino" pitchFamily="2" charset="77"/>
                <a:ea typeface="Palatino" pitchFamily="2" charset="77"/>
              </a:rPr>
              <a:t>(e) Sox10 patch</a:t>
            </a:r>
          </a:p>
        </p:txBody>
      </p:sp>
      <p:sp>
        <p:nvSpPr>
          <p:cNvPr id="21" name="TextBox 20">
            <a:extLst>
              <a:ext uri="{FF2B5EF4-FFF2-40B4-BE49-F238E27FC236}">
                <a16:creationId xmlns:a16="http://schemas.microsoft.com/office/drawing/2014/main" id="{F00382A4-412C-CE44-BAD3-2779B1F1D44D}"/>
              </a:ext>
            </a:extLst>
          </p:cNvPr>
          <p:cNvSpPr txBox="1"/>
          <p:nvPr/>
        </p:nvSpPr>
        <p:spPr>
          <a:xfrm>
            <a:off x="6511351" y="5061657"/>
            <a:ext cx="1897742" cy="253916"/>
          </a:xfrm>
          <a:prstGeom prst="rect">
            <a:avLst/>
          </a:prstGeom>
          <a:noFill/>
        </p:spPr>
        <p:txBody>
          <a:bodyPr wrap="square" rtlCol="0">
            <a:spAutoFit/>
          </a:bodyPr>
          <a:lstStyle/>
          <a:p>
            <a:pPr algn="ctr"/>
            <a:r>
              <a:rPr lang="en-US" sz="1050" dirty="0">
                <a:latin typeface="Palatino" pitchFamily="2" charset="77"/>
                <a:ea typeface="Palatino" pitchFamily="2" charset="77"/>
              </a:rPr>
              <a:t>(f) Rough mask</a:t>
            </a:r>
          </a:p>
        </p:txBody>
      </p:sp>
      <p:sp>
        <p:nvSpPr>
          <p:cNvPr id="22" name="TextBox 21">
            <a:extLst>
              <a:ext uri="{FF2B5EF4-FFF2-40B4-BE49-F238E27FC236}">
                <a16:creationId xmlns:a16="http://schemas.microsoft.com/office/drawing/2014/main" id="{84555046-1E59-F546-8BD6-E4B5FC34F72C}"/>
              </a:ext>
            </a:extLst>
          </p:cNvPr>
          <p:cNvSpPr txBox="1"/>
          <p:nvPr/>
        </p:nvSpPr>
        <p:spPr>
          <a:xfrm>
            <a:off x="8523420" y="5061657"/>
            <a:ext cx="1214084" cy="253916"/>
          </a:xfrm>
          <a:prstGeom prst="rect">
            <a:avLst/>
          </a:prstGeom>
          <a:noFill/>
        </p:spPr>
        <p:txBody>
          <a:bodyPr wrap="square" rtlCol="0">
            <a:spAutoFit/>
          </a:bodyPr>
          <a:lstStyle/>
          <a:p>
            <a:pPr algn="ctr"/>
            <a:r>
              <a:rPr lang="en-US" sz="1050" dirty="0">
                <a:latin typeface="Palatino" pitchFamily="2" charset="77"/>
                <a:ea typeface="Palatino" pitchFamily="2" charset="77"/>
              </a:rPr>
              <a:t>(g) Refined mask</a:t>
            </a:r>
          </a:p>
        </p:txBody>
      </p:sp>
      <p:cxnSp>
        <p:nvCxnSpPr>
          <p:cNvPr id="23" name="Straight Arrow Connector 22">
            <a:extLst>
              <a:ext uri="{FF2B5EF4-FFF2-40B4-BE49-F238E27FC236}">
                <a16:creationId xmlns:a16="http://schemas.microsoft.com/office/drawing/2014/main" id="{13EEA065-ED2D-BC48-9FEE-36F516583CEA}"/>
              </a:ext>
            </a:extLst>
          </p:cNvPr>
          <p:cNvCxnSpPr>
            <a:stCxn id="5" idx="3"/>
            <a:endCxn id="6" idx="1"/>
          </p:cNvCxnSpPr>
          <p:nvPr/>
        </p:nvCxnSpPr>
        <p:spPr>
          <a:xfrm>
            <a:off x="6789175" y="2612672"/>
            <a:ext cx="33259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74584981-2C1F-324A-BF45-ADCD95FFD858}"/>
              </a:ext>
            </a:extLst>
          </p:cNvPr>
          <p:cNvCxnSpPr>
            <a:cxnSpLocks/>
            <a:stCxn id="8" idx="3"/>
            <a:endCxn id="9" idx="1"/>
          </p:cNvCxnSpPr>
          <p:nvPr/>
        </p:nvCxnSpPr>
        <p:spPr>
          <a:xfrm flipV="1">
            <a:off x="6454727" y="4396913"/>
            <a:ext cx="340751"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8248CEB-B807-ED4A-AA02-56CDDC3EA50A}"/>
              </a:ext>
            </a:extLst>
          </p:cNvPr>
          <p:cNvCxnSpPr>
            <a:cxnSpLocks/>
            <a:stCxn id="9" idx="3"/>
            <a:endCxn id="10" idx="1"/>
          </p:cNvCxnSpPr>
          <p:nvPr/>
        </p:nvCxnSpPr>
        <p:spPr>
          <a:xfrm>
            <a:off x="8124967" y="4396913"/>
            <a:ext cx="34075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2830531-4FB0-2349-AE6F-BED1A871B534}"/>
              </a:ext>
            </a:extLst>
          </p:cNvPr>
          <p:cNvSpPr txBox="1"/>
          <p:nvPr/>
        </p:nvSpPr>
        <p:spPr>
          <a:xfrm>
            <a:off x="4478580" y="3429000"/>
            <a:ext cx="1918101" cy="253916"/>
          </a:xfrm>
          <a:prstGeom prst="rect">
            <a:avLst/>
          </a:prstGeom>
          <a:noFill/>
        </p:spPr>
        <p:txBody>
          <a:bodyPr wrap="square" rtlCol="0">
            <a:spAutoFit/>
          </a:bodyPr>
          <a:lstStyle/>
          <a:p>
            <a:pPr algn="ctr"/>
            <a:r>
              <a:rPr lang="en-US" sz="1050" dirty="0">
                <a:latin typeface="Palatino" pitchFamily="2" charset="77"/>
                <a:ea typeface="Palatino" pitchFamily="2" charset="77"/>
              </a:rPr>
              <a:t>(b) Raw Sox10 stained image</a:t>
            </a:r>
          </a:p>
        </p:txBody>
      </p:sp>
      <p:sp>
        <p:nvSpPr>
          <p:cNvPr id="27" name="Heptagon 26">
            <a:extLst>
              <a:ext uri="{FF2B5EF4-FFF2-40B4-BE49-F238E27FC236}">
                <a16:creationId xmlns:a16="http://schemas.microsoft.com/office/drawing/2014/main" id="{31FFBBEE-0ECC-EB47-B1B1-1CDCBAA0FA8D}"/>
              </a:ext>
            </a:extLst>
          </p:cNvPr>
          <p:cNvSpPr/>
          <p:nvPr/>
        </p:nvSpPr>
        <p:spPr>
          <a:xfrm>
            <a:off x="6859038" y="2369648"/>
            <a:ext cx="182880" cy="182880"/>
          </a:xfrm>
          <a:prstGeom prst="hep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 name="Heptagon 27">
            <a:extLst>
              <a:ext uri="{FF2B5EF4-FFF2-40B4-BE49-F238E27FC236}">
                <a16:creationId xmlns:a16="http://schemas.microsoft.com/office/drawing/2014/main" id="{242FB0ED-D2AE-254A-9F32-02D58D99961B}"/>
              </a:ext>
            </a:extLst>
          </p:cNvPr>
          <p:cNvSpPr/>
          <p:nvPr/>
        </p:nvSpPr>
        <p:spPr>
          <a:xfrm>
            <a:off x="6530005" y="4157860"/>
            <a:ext cx="182880" cy="182880"/>
          </a:xfrm>
          <a:prstGeom prst="hep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9" name="Heptagon 28">
            <a:extLst>
              <a:ext uri="{FF2B5EF4-FFF2-40B4-BE49-F238E27FC236}">
                <a16:creationId xmlns:a16="http://schemas.microsoft.com/office/drawing/2014/main" id="{5D016C15-7EEF-424B-AB28-748CD49CDF5D}"/>
              </a:ext>
            </a:extLst>
          </p:cNvPr>
          <p:cNvSpPr/>
          <p:nvPr/>
        </p:nvSpPr>
        <p:spPr>
          <a:xfrm>
            <a:off x="8207540" y="4158319"/>
            <a:ext cx="182880" cy="182880"/>
          </a:xfrm>
          <a:prstGeom prst="hep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0" name="TextBox 29">
            <a:extLst>
              <a:ext uri="{FF2B5EF4-FFF2-40B4-BE49-F238E27FC236}">
                <a16:creationId xmlns:a16="http://schemas.microsoft.com/office/drawing/2014/main" id="{F82DA39B-86D0-144A-9698-88CD121D5FBD}"/>
              </a:ext>
            </a:extLst>
          </p:cNvPr>
          <p:cNvSpPr txBox="1"/>
          <p:nvPr/>
        </p:nvSpPr>
        <p:spPr>
          <a:xfrm>
            <a:off x="1087980" y="5364825"/>
            <a:ext cx="8707228" cy="1077218"/>
          </a:xfrm>
          <a:prstGeom prst="rect">
            <a:avLst/>
          </a:prstGeom>
          <a:noFill/>
        </p:spPr>
        <p:txBody>
          <a:bodyPr wrap="square" rtlCol="0">
            <a:spAutoFit/>
          </a:bodyPr>
          <a:lstStyle/>
          <a:p>
            <a:r>
              <a:rPr lang="en-US" sz="1600" dirty="0"/>
              <a:t>Preprocessing steps: First, we register raw Sox10 images (b) into aligned Sox10 images (c) using template H&amp;E images (a) with the </a:t>
            </a:r>
            <a:r>
              <a:rPr lang="en-US" sz="1600" dirty="0" err="1"/>
              <a:t>Histokat</a:t>
            </a:r>
            <a:r>
              <a:rPr lang="en-US" sz="1600" dirty="0"/>
              <a:t> software </a:t>
            </a:r>
            <a:r>
              <a:rPr lang="en-US" sz="1600" dirty="0">
                <a:solidFill>
                  <a:srgbClr val="00B050"/>
                </a:solidFill>
              </a:rPr>
              <a:t>[9]</a:t>
            </a:r>
            <a:r>
              <a:rPr lang="en-US" sz="1600" dirty="0"/>
              <a:t>. Then, we apply a Random Forest classifier to classify pixels into melanocyte or non-melanocyte. At last, the pretrained </a:t>
            </a:r>
            <a:r>
              <a:rPr lang="en-US" sz="1600" dirty="0" err="1"/>
              <a:t>NuSeT</a:t>
            </a:r>
            <a:r>
              <a:rPr lang="en-US" sz="1600" dirty="0"/>
              <a:t> </a:t>
            </a:r>
            <a:r>
              <a:rPr lang="en-US" sz="1600" dirty="0">
                <a:solidFill>
                  <a:srgbClr val="00B050"/>
                </a:solidFill>
              </a:rPr>
              <a:t>[10] </a:t>
            </a:r>
            <a:r>
              <a:rPr lang="en-US" sz="1600" dirty="0"/>
              <a:t>separates touching nuclei and refine the masks.</a:t>
            </a:r>
          </a:p>
        </p:txBody>
      </p:sp>
    </p:spTree>
    <p:extLst>
      <p:ext uri="{BB962C8B-B14F-4D97-AF65-F5344CB8AC3E}">
        <p14:creationId xmlns:p14="http://schemas.microsoft.com/office/powerpoint/2010/main" val="324877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CD5FDB37-E3B1-4046-B345-D32AB6A0E01E}"/>
              </a:ext>
            </a:extLst>
          </p:cNvPr>
          <p:cNvSpPr>
            <a:spLocks noGrp="1"/>
          </p:cNvSpPr>
          <p:nvPr>
            <p:ph type="body" sz="quarter" idx="11"/>
          </p:nvPr>
        </p:nvSpPr>
        <p:spPr>
          <a:xfrm>
            <a:off x="879073" y="1736726"/>
            <a:ext cx="10928280" cy="4015497"/>
          </a:xfrm>
        </p:spPr>
        <p:txBody>
          <a:bodyPr/>
          <a:lstStyle/>
          <a:p>
            <a:r>
              <a:rPr lang="en-US" b="0" dirty="0">
                <a:latin typeface="Palatino" pitchFamily="2" charset="77"/>
                <a:ea typeface="Palatino" pitchFamily="2" charset="77"/>
              </a:rPr>
              <a:t>To fit images into memory as well as keep adequate information, we crop the registered paired images into 256x256 patches with 10x magnification and exclude the background patches, leaving 25,314 patches to use.</a:t>
            </a:r>
          </a:p>
          <a:p>
            <a:endParaRPr lang="en-US" b="0" dirty="0">
              <a:latin typeface="Palatino" pitchFamily="2" charset="77"/>
              <a:ea typeface="Palatino" pitchFamily="2" charset="77"/>
            </a:endParaRPr>
          </a:p>
          <a:p>
            <a:endParaRPr lang="en-US" b="0" dirty="0">
              <a:latin typeface="Palatino" pitchFamily="2" charset="77"/>
              <a:ea typeface="Palatino" pitchFamily="2" charset="77"/>
            </a:endParaRPr>
          </a:p>
        </p:txBody>
      </p:sp>
      <p:sp>
        <p:nvSpPr>
          <p:cNvPr id="11" name="Title 2">
            <a:extLst>
              <a:ext uri="{FF2B5EF4-FFF2-40B4-BE49-F238E27FC236}">
                <a16:creationId xmlns:a16="http://schemas.microsoft.com/office/drawing/2014/main" id="{37610745-91C4-4161-9DE1-2F9448343009}"/>
              </a:ext>
            </a:extLst>
          </p:cNvPr>
          <p:cNvSpPr>
            <a:spLocks noGrp="1"/>
          </p:cNvSpPr>
          <p:nvPr>
            <p:ph type="title"/>
          </p:nvPr>
        </p:nvSpPr>
        <p:spPr>
          <a:xfrm>
            <a:off x="895675" y="371511"/>
            <a:ext cx="10911679" cy="991998"/>
          </a:xfrm>
        </p:spPr>
        <p:txBody>
          <a:bodyPr/>
          <a:lstStyle/>
          <a:p>
            <a:r>
              <a:rPr lang="en-US" dirty="0">
                <a:latin typeface="Palatino" pitchFamily="2" charset="77"/>
                <a:ea typeface="Palatino" pitchFamily="2" charset="77"/>
              </a:rPr>
              <a:t>Dataset</a:t>
            </a:r>
          </a:p>
        </p:txBody>
      </p:sp>
      <p:graphicFrame>
        <p:nvGraphicFramePr>
          <p:cNvPr id="5" name="Table 5">
            <a:extLst>
              <a:ext uri="{FF2B5EF4-FFF2-40B4-BE49-F238E27FC236}">
                <a16:creationId xmlns:a16="http://schemas.microsoft.com/office/drawing/2014/main" id="{3EDCE60E-E91E-F346-8590-C95D203A4C76}"/>
              </a:ext>
            </a:extLst>
          </p:cNvPr>
          <p:cNvGraphicFramePr>
            <a:graphicFrameLocks noGrp="1"/>
          </p:cNvGraphicFramePr>
          <p:nvPr>
            <p:extLst>
              <p:ext uri="{D42A27DB-BD31-4B8C-83A1-F6EECF244321}">
                <p14:modId xmlns:p14="http://schemas.microsoft.com/office/powerpoint/2010/main" val="1705810040"/>
              </p:ext>
            </p:extLst>
          </p:nvPr>
        </p:nvGraphicFramePr>
        <p:xfrm>
          <a:off x="2032000" y="3559024"/>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878623964"/>
                    </a:ext>
                  </a:extLst>
                </a:gridCol>
                <a:gridCol w="2709333">
                  <a:extLst>
                    <a:ext uri="{9D8B030D-6E8A-4147-A177-3AD203B41FA5}">
                      <a16:colId xmlns:a16="http://schemas.microsoft.com/office/drawing/2014/main" val="557740327"/>
                    </a:ext>
                  </a:extLst>
                </a:gridCol>
                <a:gridCol w="2709333">
                  <a:extLst>
                    <a:ext uri="{9D8B030D-6E8A-4147-A177-3AD203B41FA5}">
                      <a16:colId xmlns:a16="http://schemas.microsoft.com/office/drawing/2014/main" val="3928424054"/>
                    </a:ext>
                  </a:extLst>
                </a:gridCol>
              </a:tblGrid>
              <a:tr h="370840">
                <a:tc>
                  <a:txBody>
                    <a:bodyPr/>
                    <a:lstStyle/>
                    <a:p>
                      <a:pPr algn="ctr"/>
                      <a:r>
                        <a:rPr lang="en-US" dirty="0"/>
                        <a:t>Sub-dataset</a:t>
                      </a:r>
                    </a:p>
                  </a:txBody>
                  <a:tcPr/>
                </a:tc>
                <a:tc>
                  <a:txBody>
                    <a:bodyPr/>
                    <a:lstStyle/>
                    <a:p>
                      <a:pPr algn="ctr"/>
                      <a:r>
                        <a:rPr lang="en-US" dirty="0"/>
                        <a:t>From ? cases</a:t>
                      </a:r>
                    </a:p>
                  </a:txBody>
                  <a:tcPr/>
                </a:tc>
                <a:tc>
                  <a:txBody>
                    <a:bodyPr/>
                    <a:lstStyle/>
                    <a:p>
                      <a:pPr algn="ctr"/>
                      <a:r>
                        <a:rPr lang="en-US" dirty="0"/>
                        <a:t># Patches</a:t>
                      </a:r>
                    </a:p>
                  </a:txBody>
                  <a:tcPr/>
                </a:tc>
                <a:extLst>
                  <a:ext uri="{0D108BD9-81ED-4DB2-BD59-A6C34878D82A}">
                    <a16:rowId xmlns:a16="http://schemas.microsoft.com/office/drawing/2014/main" val="283592592"/>
                  </a:ext>
                </a:extLst>
              </a:tr>
              <a:tr h="370840">
                <a:tc>
                  <a:txBody>
                    <a:bodyPr/>
                    <a:lstStyle/>
                    <a:p>
                      <a:pPr algn="ctr"/>
                      <a:r>
                        <a:rPr lang="en-US" dirty="0"/>
                        <a:t>Train</a:t>
                      </a:r>
                    </a:p>
                  </a:txBody>
                  <a:tcPr>
                    <a:solidFill>
                      <a:schemeClr val="bg1">
                        <a:lumMod val="20000"/>
                        <a:lumOff val="80000"/>
                      </a:schemeClr>
                    </a:solidFill>
                  </a:tcPr>
                </a:tc>
                <a:tc rowSpan="2">
                  <a:txBody>
                    <a:bodyPr/>
                    <a:lstStyle/>
                    <a:p>
                      <a:pPr algn="ctr"/>
                      <a:r>
                        <a:rPr lang="en-US" dirty="0"/>
                        <a:t>10 cases</a:t>
                      </a:r>
                    </a:p>
                  </a:txBody>
                  <a:tcPr>
                    <a:solidFill>
                      <a:schemeClr val="bg1">
                        <a:lumMod val="20000"/>
                        <a:lumOff val="80000"/>
                      </a:schemeClr>
                    </a:solidFill>
                  </a:tcPr>
                </a:tc>
                <a:tc>
                  <a:txBody>
                    <a:bodyPr/>
                    <a:lstStyle/>
                    <a:p>
                      <a:pPr algn="ctr"/>
                      <a:r>
                        <a:rPr lang="en-US" dirty="0"/>
                        <a:t>14,630</a:t>
                      </a:r>
                    </a:p>
                  </a:txBody>
                  <a:tcPr>
                    <a:solidFill>
                      <a:schemeClr val="bg1">
                        <a:lumMod val="20000"/>
                        <a:lumOff val="80000"/>
                      </a:schemeClr>
                    </a:solidFill>
                  </a:tcPr>
                </a:tc>
                <a:extLst>
                  <a:ext uri="{0D108BD9-81ED-4DB2-BD59-A6C34878D82A}">
                    <a16:rowId xmlns:a16="http://schemas.microsoft.com/office/drawing/2014/main" val="1345685958"/>
                  </a:ext>
                </a:extLst>
              </a:tr>
              <a:tr h="370840">
                <a:tc>
                  <a:txBody>
                    <a:bodyPr/>
                    <a:lstStyle/>
                    <a:p>
                      <a:pPr algn="ctr"/>
                      <a:r>
                        <a:rPr lang="en-US" dirty="0"/>
                        <a:t>Validation</a:t>
                      </a:r>
                    </a:p>
                  </a:txBody>
                  <a:tcPr>
                    <a:solidFill>
                      <a:schemeClr val="bg1">
                        <a:lumMod val="20000"/>
                        <a:lumOff val="80000"/>
                      </a:schemeClr>
                    </a:solidFill>
                  </a:tcPr>
                </a:tc>
                <a:tc vMerge="1">
                  <a:txBody>
                    <a:bodyPr/>
                    <a:lstStyle/>
                    <a:p>
                      <a:endParaRPr lang="en-US" dirty="0"/>
                    </a:p>
                  </a:txBody>
                  <a:tcPr/>
                </a:tc>
                <a:tc>
                  <a:txBody>
                    <a:bodyPr/>
                    <a:lstStyle/>
                    <a:p>
                      <a:pPr algn="ctr"/>
                      <a:r>
                        <a:rPr lang="en-US" dirty="0"/>
                        <a:t>1,032</a:t>
                      </a:r>
                    </a:p>
                  </a:txBody>
                  <a:tcPr>
                    <a:solidFill>
                      <a:schemeClr val="bg1">
                        <a:lumMod val="20000"/>
                        <a:lumOff val="80000"/>
                      </a:schemeClr>
                    </a:solidFill>
                  </a:tcPr>
                </a:tc>
                <a:extLst>
                  <a:ext uri="{0D108BD9-81ED-4DB2-BD59-A6C34878D82A}">
                    <a16:rowId xmlns:a16="http://schemas.microsoft.com/office/drawing/2014/main" val="1410703921"/>
                  </a:ext>
                </a:extLst>
              </a:tr>
              <a:tr h="370840">
                <a:tc>
                  <a:txBody>
                    <a:bodyPr/>
                    <a:lstStyle/>
                    <a:p>
                      <a:pPr algn="ctr"/>
                      <a:r>
                        <a:rPr lang="en-US" dirty="0"/>
                        <a:t>Test</a:t>
                      </a:r>
                    </a:p>
                  </a:txBody>
                  <a:tcPr>
                    <a:solidFill>
                      <a:schemeClr val="bg1">
                        <a:lumMod val="20000"/>
                        <a:lumOff val="80000"/>
                      </a:schemeClr>
                    </a:solidFill>
                  </a:tcPr>
                </a:tc>
                <a:tc>
                  <a:txBody>
                    <a:bodyPr/>
                    <a:lstStyle/>
                    <a:p>
                      <a:pPr algn="ctr"/>
                      <a:r>
                        <a:rPr lang="en-US" dirty="0"/>
                        <a:t>5 cases </a:t>
                      </a:r>
                    </a:p>
                  </a:txBody>
                  <a:tcPr>
                    <a:solidFill>
                      <a:schemeClr val="bg1">
                        <a:lumMod val="20000"/>
                        <a:lumOff val="80000"/>
                      </a:schemeClr>
                    </a:solidFill>
                  </a:tcPr>
                </a:tc>
                <a:tc>
                  <a:txBody>
                    <a:bodyPr/>
                    <a:lstStyle/>
                    <a:p>
                      <a:pPr algn="ctr"/>
                      <a:r>
                        <a:rPr lang="en-US" dirty="0"/>
                        <a:t>9,652</a:t>
                      </a:r>
                    </a:p>
                  </a:txBody>
                  <a:tcPr>
                    <a:solidFill>
                      <a:schemeClr val="bg1">
                        <a:lumMod val="20000"/>
                        <a:lumOff val="80000"/>
                      </a:schemeClr>
                    </a:solidFill>
                  </a:tcPr>
                </a:tc>
                <a:extLst>
                  <a:ext uri="{0D108BD9-81ED-4DB2-BD59-A6C34878D82A}">
                    <a16:rowId xmlns:a16="http://schemas.microsoft.com/office/drawing/2014/main" val="762788563"/>
                  </a:ext>
                </a:extLst>
              </a:tr>
            </a:tbl>
          </a:graphicData>
        </a:graphic>
      </p:graphicFrame>
    </p:spTree>
    <p:extLst>
      <p:ext uri="{BB962C8B-B14F-4D97-AF65-F5344CB8AC3E}">
        <p14:creationId xmlns:p14="http://schemas.microsoft.com/office/powerpoint/2010/main" val="2300355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238EA-C4AD-7847-B999-09357C55D488}"/>
              </a:ext>
            </a:extLst>
          </p:cNvPr>
          <p:cNvSpPr>
            <a:spLocks noGrp="1"/>
          </p:cNvSpPr>
          <p:nvPr>
            <p:ph type="body" sz="quarter" idx="11"/>
          </p:nvPr>
        </p:nvSpPr>
        <p:spPr>
          <a:xfrm>
            <a:off x="879074" y="1847088"/>
            <a:ext cx="10929485" cy="4283237"/>
          </a:xfrm>
        </p:spPr>
        <p:txBody>
          <a:bodyPr/>
          <a:lstStyle/>
          <a:p>
            <a:r>
              <a:rPr lang="en-US" sz="2800" dirty="0">
                <a:solidFill>
                  <a:schemeClr val="bg2">
                    <a:lumMod val="75000"/>
                  </a:schemeClr>
                </a:solidFill>
                <a:latin typeface="Palatino" pitchFamily="2" charset="77"/>
                <a:ea typeface="Palatino" pitchFamily="2" charset="77"/>
              </a:rPr>
              <a:t>Introduction</a:t>
            </a:r>
          </a:p>
          <a:p>
            <a:r>
              <a:rPr lang="en-US" sz="2800" dirty="0">
                <a:solidFill>
                  <a:schemeClr val="accent3">
                    <a:lumMod val="75000"/>
                  </a:schemeClr>
                </a:solidFill>
                <a:latin typeface="Palatino" pitchFamily="2" charset="77"/>
                <a:ea typeface="Palatino" pitchFamily="2" charset="77"/>
              </a:rPr>
              <a:t>Dataset</a:t>
            </a:r>
          </a:p>
          <a:p>
            <a:r>
              <a:rPr lang="en-US" sz="2800" dirty="0">
                <a:solidFill>
                  <a:schemeClr val="tx1"/>
                </a:solidFill>
                <a:latin typeface="Palatino" pitchFamily="2" charset="77"/>
                <a:ea typeface="Palatino" pitchFamily="2" charset="77"/>
              </a:rPr>
              <a:t>Methodology</a:t>
            </a:r>
          </a:p>
          <a:p>
            <a:r>
              <a:rPr lang="en-US" sz="2800" dirty="0">
                <a:solidFill>
                  <a:schemeClr val="bg2">
                    <a:lumMod val="75000"/>
                  </a:schemeClr>
                </a:solidFill>
                <a:latin typeface="Palatino" pitchFamily="2" charset="77"/>
                <a:ea typeface="Palatino" pitchFamily="2" charset="77"/>
              </a:rPr>
              <a:t>Results and Discussions</a:t>
            </a:r>
          </a:p>
          <a:p>
            <a:pPr lvl="1"/>
            <a:r>
              <a:rPr lang="en-US" sz="2400" dirty="0">
                <a:solidFill>
                  <a:schemeClr val="bg2">
                    <a:lumMod val="75000"/>
                  </a:schemeClr>
                </a:solidFill>
                <a:latin typeface="Palatino" pitchFamily="2" charset="77"/>
                <a:ea typeface="Palatino" pitchFamily="2" charset="77"/>
              </a:rPr>
              <a:t>Main Results</a:t>
            </a:r>
          </a:p>
          <a:p>
            <a:pPr lvl="1"/>
            <a:r>
              <a:rPr lang="en-US" sz="2400" dirty="0">
                <a:solidFill>
                  <a:schemeClr val="bg2">
                    <a:lumMod val="75000"/>
                  </a:schemeClr>
                </a:solidFill>
                <a:latin typeface="Palatino" pitchFamily="2" charset="77"/>
                <a:ea typeface="Palatino" pitchFamily="2" charset="77"/>
              </a:rPr>
              <a:t>Ablation Study</a:t>
            </a:r>
          </a:p>
        </p:txBody>
      </p:sp>
      <p:sp>
        <p:nvSpPr>
          <p:cNvPr id="4" name="Title 3">
            <a:extLst>
              <a:ext uri="{FF2B5EF4-FFF2-40B4-BE49-F238E27FC236}">
                <a16:creationId xmlns:a16="http://schemas.microsoft.com/office/drawing/2014/main" id="{985F05EC-213A-A944-9746-2C568297C6BB}"/>
              </a:ext>
            </a:extLst>
          </p:cNvPr>
          <p:cNvSpPr>
            <a:spLocks noGrp="1"/>
          </p:cNvSpPr>
          <p:nvPr>
            <p:ph type="title"/>
          </p:nvPr>
        </p:nvSpPr>
        <p:spPr/>
        <p:txBody>
          <a:bodyPr/>
          <a:lstStyle/>
          <a:p>
            <a:r>
              <a:rPr lang="en-US" dirty="0">
                <a:latin typeface="Palatino" pitchFamily="2" charset="77"/>
                <a:ea typeface="Palatino" pitchFamily="2" charset="77"/>
              </a:rPr>
              <a:t>Outline</a:t>
            </a:r>
          </a:p>
        </p:txBody>
      </p:sp>
    </p:spTree>
    <p:extLst>
      <p:ext uri="{BB962C8B-B14F-4D97-AF65-F5344CB8AC3E}">
        <p14:creationId xmlns:p14="http://schemas.microsoft.com/office/powerpoint/2010/main" val="24400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EC97AE1-E2F8-4982-A586-BF5AEA593E84}"/>
              </a:ext>
            </a:extLst>
          </p:cNvPr>
          <p:cNvSpPr>
            <a:spLocks noGrp="1"/>
          </p:cNvSpPr>
          <p:nvPr>
            <p:ph type="title"/>
          </p:nvPr>
        </p:nvSpPr>
        <p:spPr>
          <a:xfrm>
            <a:off x="895675" y="371511"/>
            <a:ext cx="10911679" cy="991998"/>
          </a:xfrm>
        </p:spPr>
        <p:txBody>
          <a:bodyPr/>
          <a:lstStyle/>
          <a:p>
            <a:r>
              <a:rPr lang="en-US" dirty="0">
                <a:latin typeface="Palatino" pitchFamily="2" charset="77"/>
                <a:ea typeface="Palatino" pitchFamily="2" charset="77"/>
              </a:rPr>
              <a:t>VSGD-Net</a:t>
            </a:r>
          </a:p>
        </p:txBody>
      </p:sp>
      <p:pic>
        <p:nvPicPr>
          <p:cNvPr id="6" name="Picture 5">
            <a:extLst>
              <a:ext uri="{FF2B5EF4-FFF2-40B4-BE49-F238E27FC236}">
                <a16:creationId xmlns:a16="http://schemas.microsoft.com/office/drawing/2014/main" id="{49086AD2-A2EB-D941-95A3-36BECD1C827C}"/>
              </a:ext>
            </a:extLst>
          </p:cNvPr>
          <p:cNvPicPr>
            <a:picLocks noChangeAspect="1"/>
          </p:cNvPicPr>
          <p:nvPr/>
        </p:nvPicPr>
        <p:blipFill>
          <a:blip r:embed="rId3"/>
          <a:stretch>
            <a:fillRect/>
          </a:stretch>
        </p:blipFill>
        <p:spPr>
          <a:xfrm>
            <a:off x="1400048" y="1560837"/>
            <a:ext cx="9655048" cy="4367273"/>
          </a:xfrm>
          <a:prstGeom prst="rect">
            <a:avLst/>
          </a:prstGeom>
        </p:spPr>
      </p:pic>
      <p:sp>
        <p:nvSpPr>
          <p:cNvPr id="7" name="Line Callout 2 6">
            <a:extLst>
              <a:ext uri="{FF2B5EF4-FFF2-40B4-BE49-F238E27FC236}">
                <a16:creationId xmlns:a16="http://schemas.microsoft.com/office/drawing/2014/main" id="{8A1125D1-8386-E347-AE02-5B7389F5446F}"/>
              </a:ext>
            </a:extLst>
          </p:cNvPr>
          <p:cNvSpPr/>
          <p:nvPr/>
        </p:nvSpPr>
        <p:spPr>
          <a:xfrm>
            <a:off x="5843016" y="799098"/>
            <a:ext cx="2286000" cy="722376"/>
          </a:xfrm>
          <a:prstGeom prst="borderCallout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U-Net </a:t>
            </a:r>
            <a:r>
              <a:rPr lang="en-US" dirty="0">
                <a:solidFill>
                  <a:srgbClr val="00B050"/>
                </a:solidFill>
              </a:rPr>
              <a:t>[2] </a:t>
            </a:r>
            <a:r>
              <a:rPr lang="en-US" dirty="0"/>
              <a:t>with ResNet50 </a:t>
            </a:r>
          </a:p>
        </p:txBody>
      </p:sp>
      <p:sp>
        <p:nvSpPr>
          <p:cNvPr id="8" name="Line Callout 2 7">
            <a:extLst>
              <a:ext uri="{FF2B5EF4-FFF2-40B4-BE49-F238E27FC236}">
                <a16:creationId xmlns:a16="http://schemas.microsoft.com/office/drawing/2014/main" id="{22BBA038-E841-284A-87B2-85D1F78E7F26}"/>
              </a:ext>
            </a:extLst>
          </p:cNvPr>
          <p:cNvSpPr/>
          <p:nvPr/>
        </p:nvSpPr>
        <p:spPr>
          <a:xfrm rot="10800000">
            <a:off x="960120" y="5957287"/>
            <a:ext cx="2587752" cy="747010"/>
          </a:xfrm>
          <a:prstGeom prst="borderCallout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60740450-1075-DA48-AFB0-CDACC944EC03}"/>
              </a:ext>
            </a:extLst>
          </p:cNvPr>
          <p:cNvSpPr txBox="1"/>
          <p:nvPr/>
        </p:nvSpPr>
        <p:spPr>
          <a:xfrm>
            <a:off x="1060704" y="6146126"/>
            <a:ext cx="2587752" cy="369332"/>
          </a:xfrm>
          <a:prstGeom prst="rect">
            <a:avLst/>
          </a:prstGeom>
          <a:noFill/>
        </p:spPr>
        <p:txBody>
          <a:bodyPr wrap="square" rtlCol="0">
            <a:spAutoFit/>
          </a:bodyPr>
          <a:lstStyle/>
          <a:p>
            <a:r>
              <a:rPr lang="en-US" dirty="0"/>
              <a:t>Multi-scale discriminator</a:t>
            </a:r>
            <a:endParaRPr lang="en-US" dirty="0">
              <a:solidFill>
                <a:srgbClr val="00B050"/>
              </a:solidFill>
            </a:endParaRPr>
          </a:p>
        </p:txBody>
      </p:sp>
      <p:sp>
        <p:nvSpPr>
          <p:cNvPr id="12" name="Line Callout 2 11">
            <a:extLst>
              <a:ext uri="{FF2B5EF4-FFF2-40B4-BE49-F238E27FC236}">
                <a16:creationId xmlns:a16="http://schemas.microsoft.com/office/drawing/2014/main" id="{65A1DE07-E7F3-C140-AB23-CF952F643EF8}"/>
              </a:ext>
            </a:extLst>
          </p:cNvPr>
          <p:cNvSpPr/>
          <p:nvPr/>
        </p:nvSpPr>
        <p:spPr>
          <a:xfrm>
            <a:off x="9363456" y="1099598"/>
            <a:ext cx="1932869" cy="566928"/>
          </a:xfrm>
          <a:prstGeom prst="borderCallout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Inspired by Mask R-CNN </a:t>
            </a:r>
            <a:r>
              <a:rPr lang="en-US" dirty="0">
                <a:solidFill>
                  <a:srgbClr val="00B050"/>
                </a:solidFill>
              </a:rPr>
              <a:t>[3]</a:t>
            </a:r>
          </a:p>
        </p:txBody>
      </p:sp>
    </p:spTree>
    <p:extLst>
      <p:ext uri="{BB962C8B-B14F-4D97-AF65-F5344CB8AC3E}">
        <p14:creationId xmlns:p14="http://schemas.microsoft.com/office/powerpoint/2010/main" val="17402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EC97AE1-E2F8-4982-A586-BF5AEA593E84}"/>
              </a:ext>
            </a:extLst>
          </p:cNvPr>
          <p:cNvSpPr>
            <a:spLocks noGrp="1"/>
          </p:cNvSpPr>
          <p:nvPr>
            <p:ph type="title"/>
          </p:nvPr>
        </p:nvSpPr>
        <p:spPr>
          <a:xfrm>
            <a:off x="895675" y="371511"/>
            <a:ext cx="10911679" cy="991998"/>
          </a:xfrm>
        </p:spPr>
        <p:txBody>
          <a:bodyPr/>
          <a:lstStyle/>
          <a:p>
            <a:r>
              <a:rPr lang="en-US" dirty="0">
                <a:latin typeface="Palatino" pitchFamily="2" charset="77"/>
                <a:ea typeface="Palatino" pitchFamily="2" charset="77"/>
              </a:rPr>
              <a:t>VSGD-Net</a:t>
            </a:r>
          </a:p>
        </p:txBody>
      </p:sp>
      <p:pic>
        <p:nvPicPr>
          <p:cNvPr id="6" name="Picture 5">
            <a:extLst>
              <a:ext uri="{FF2B5EF4-FFF2-40B4-BE49-F238E27FC236}">
                <a16:creationId xmlns:a16="http://schemas.microsoft.com/office/drawing/2014/main" id="{49086AD2-A2EB-D941-95A3-36BECD1C827C}"/>
              </a:ext>
            </a:extLst>
          </p:cNvPr>
          <p:cNvPicPr>
            <a:picLocks noChangeAspect="1"/>
          </p:cNvPicPr>
          <p:nvPr/>
        </p:nvPicPr>
        <p:blipFill>
          <a:blip r:embed="rId2"/>
          <a:stretch>
            <a:fillRect/>
          </a:stretch>
        </p:blipFill>
        <p:spPr>
          <a:xfrm>
            <a:off x="2777597" y="2962656"/>
            <a:ext cx="6636806" cy="3002030"/>
          </a:xfrm>
          <a:prstGeom prst="rect">
            <a:avLst/>
          </a:prstGeom>
        </p:spPr>
      </p:pic>
      <p:sp>
        <p:nvSpPr>
          <p:cNvPr id="4" name="Text Placeholder 1">
            <a:extLst>
              <a:ext uri="{FF2B5EF4-FFF2-40B4-BE49-F238E27FC236}">
                <a16:creationId xmlns:a16="http://schemas.microsoft.com/office/drawing/2014/main" id="{D966AD24-26BE-B54D-BAEE-2A64F2CC82CB}"/>
              </a:ext>
            </a:extLst>
          </p:cNvPr>
          <p:cNvSpPr>
            <a:spLocks noGrp="1"/>
          </p:cNvSpPr>
          <p:nvPr>
            <p:ph type="body" sz="quarter" idx="11"/>
          </p:nvPr>
        </p:nvSpPr>
        <p:spPr>
          <a:xfrm>
            <a:off x="879073" y="1736726"/>
            <a:ext cx="10928280" cy="4015497"/>
          </a:xfrm>
        </p:spPr>
        <p:txBody>
          <a:bodyPr/>
          <a:lstStyle/>
          <a:p>
            <a:r>
              <a:rPr lang="en-US" b="0" dirty="0">
                <a:latin typeface="Palatino" pitchFamily="2" charset="77"/>
                <a:ea typeface="Palatino" pitchFamily="2" charset="77"/>
              </a:rPr>
              <a:t>Features input to the detection branch?</a:t>
            </a:r>
          </a:p>
          <a:p>
            <a:pPr lvl="1"/>
            <a:r>
              <a:rPr lang="en-US" b="0" dirty="0">
                <a:latin typeface="Palatino" pitchFamily="2" charset="77"/>
                <a:ea typeface="Palatino" pitchFamily="2" charset="77"/>
              </a:rPr>
              <a:t>We assume decoder layers have higher correlation with the Sox10 than encoder layers.</a:t>
            </a:r>
          </a:p>
          <a:p>
            <a:pPr lvl="1"/>
            <a:r>
              <a:rPr lang="en-US" b="0" dirty="0">
                <a:latin typeface="Palatino" pitchFamily="2" charset="77"/>
                <a:ea typeface="Palatino" pitchFamily="2" charset="77"/>
              </a:rPr>
              <a:t>The ablation study validates this design.</a:t>
            </a:r>
            <a:endParaRPr lang="en-US" dirty="0">
              <a:latin typeface="Palatino" pitchFamily="2" charset="77"/>
              <a:ea typeface="Palatino" pitchFamily="2" charset="77"/>
            </a:endParaRPr>
          </a:p>
        </p:txBody>
      </p:sp>
    </p:spTree>
    <p:extLst>
      <p:ext uri="{BB962C8B-B14F-4D97-AF65-F5344CB8AC3E}">
        <p14:creationId xmlns:p14="http://schemas.microsoft.com/office/powerpoint/2010/main" val="1460102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EC97AE1-E2F8-4982-A586-BF5AEA593E84}"/>
              </a:ext>
            </a:extLst>
          </p:cNvPr>
          <p:cNvSpPr>
            <a:spLocks noGrp="1"/>
          </p:cNvSpPr>
          <p:nvPr>
            <p:ph type="title"/>
          </p:nvPr>
        </p:nvSpPr>
        <p:spPr>
          <a:xfrm>
            <a:off x="895675" y="371511"/>
            <a:ext cx="10911679" cy="991998"/>
          </a:xfrm>
        </p:spPr>
        <p:txBody>
          <a:bodyPr/>
          <a:lstStyle/>
          <a:p>
            <a:r>
              <a:rPr lang="en-US" dirty="0">
                <a:latin typeface="Palatino" pitchFamily="2" charset="77"/>
                <a:ea typeface="Palatino" pitchFamily="2" charset="77"/>
              </a:rPr>
              <a:t>VSGD-Net</a:t>
            </a:r>
          </a:p>
        </p:txBody>
      </p:sp>
      <p:pic>
        <p:nvPicPr>
          <p:cNvPr id="6" name="Picture 5">
            <a:extLst>
              <a:ext uri="{FF2B5EF4-FFF2-40B4-BE49-F238E27FC236}">
                <a16:creationId xmlns:a16="http://schemas.microsoft.com/office/drawing/2014/main" id="{49086AD2-A2EB-D941-95A3-36BECD1C827C}"/>
              </a:ext>
            </a:extLst>
          </p:cNvPr>
          <p:cNvPicPr>
            <a:picLocks noChangeAspect="1"/>
          </p:cNvPicPr>
          <p:nvPr/>
        </p:nvPicPr>
        <p:blipFill>
          <a:blip r:embed="rId3"/>
          <a:stretch>
            <a:fillRect/>
          </a:stretch>
        </p:blipFill>
        <p:spPr>
          <a:xfrm>
            <a:off x="2777597" y="2962656"/>
            <a:ext cx="6636806" cy="3002030"/>
          </a:xfrm>
          <a:prstGeom prst="rect">
            <a:avLst/>
          </a:prstGeom>
        </p:spPr>
      </p:pic>
      <p:pic>
        <p:nvPicPr>
          <p:cNvPr id="3" name="Picture 2">
            <a:extLst>
              <a:ext uri="{FF2B5EF4-FFF2-40B4-BE49-F238E27FC236}">
                <a16:creationId xmlns:a16="http://schemas.microsoft.com/office/drawing/2014/main" id="{7BB4BB51-2CC8-734A-96E6-BFB3AE965493}"/>
              </a:ext>
            </a:extLst>
          </p:cNvPr>
          <p:cNvPicPr>
            <a:picLocks noChangeAspect="1"/>
          </p:cNvPicPr>
          <p:nvPr/>
        </p:nvPicPr>
        <p:blipFill>
          <a:blip r:embed="rId4"/>
          <a:stretch>
            <a:fillRect/>
          </a:stretch>
        </p:blipFill>
        <p:spPr>
          <a:xfrm>
            <a:off x="1682750" y="1680718"/>
            <a:ext cx="8826500" cy="1155700"/>
          </a:xfrm>
          <a:prstGeom prst="rect">
            <a:avLst/>
          </a:prstGeom>
        </p:spPr>
      </p:pic>
    </p:spTree>
    <p:extLst>
      <p:ext uri="{BB962C8B-B14F-4D97-AF65-F5344CB8AC3E}">
        <p14:creationId xmlns:p14="http://schemas.microsoft.com/office/powerpoint/2010/main" val="2848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238EA-C4AD-7847-B999-09357C55D488}"/>
              </a:ext>
            </a:extLst>
          </p:cNvPr>
          <p:cNvSpPr>
            <a:spLocks noGrp="1"/>
          </p:cNvSpPr>
          <p:nvPr>
            <p:ph type="body" sz="quarter" idx="11"/>
          </p:nvPr>
        </p:nvSpPr>
        <p:spPr>
          <a:xfrm>
            <a:off x="879074" y="1847088"/>
            <a:ext cx="10929485" cy="4283237"/>
          </a:xfrm>
        </p:spPr>
        <p:txBody>
          <a:bodyPr/>
          <a:lstStyle/>
          <a:p>
            <a:r>
              <a:rPr lang="en-US" sz="2800" dirty="0">
                <a:solidFill>
                  <a:schemeClr val="bg2">
                    <a:lumMod val="75000"/>
                  </a:schemeClr>
                </a:solidFill>
                <a:latin typeface="Palatino" pitchFamily="2" charset="77"/>
                <a:ea typeface="Palatino" pitchFamily="2" charset="77"/>
              </a:rPr>
              <a:t>Introduction</a:t>
            </a:r>
          </a:p>
          <a:p>
            <a:r>
              <a:rPr lang="en-US" sz="2800" dirty="0">
                <a:solidFill>
                  <a:schemeClr val="accent3">
                    <a:lumMod val="75000"/>
                  </a:schemeClr>
                </a:solidFill>
                <a:latin typeface="Palatino" pitchFamily="2" charset="77"/>
                <a:ea typeface="Palatino" pitchFamily="2" charset="77"/>
              </a:rPr>
              <a:t>Dataset</a:t>
            </a:r>
          </a:p>
          <a:p>
            <a:r>
              <a:rPr lang="en-US" sz="2800" dirty="0">
                <a:solidFill>
                  <a:schemeClr val="accent3">
                    <a:lumMod val="75000"/>
                  </a:schemeClr>
                </a:solidFill>
                <a:latin typeface="Palatino" pitchFamily="2" charset="77"/>
                <a:ea typeface="Palatino" pitchFamily="2" charset="77"/>
              </a:rPr>
              <a:t>Methodology</a:t>
            </a:r>
          </a:p>
          <a:p>
            <a:r>
              <a:rPr lang="en-US" sz="2800" dirty="0">
                <a:solidFill>
                  <a:schemeClr val="tx1"/>
                </a:solidFill>
                <a:latin typeface="Palatino" pitchFamily="2" charset="77"/>
                <a:ea typeface="Palatino" pitchFamily="2" charset="77"/>
              </a:rPr>
              <a:t>Results and Discussions</a:t>
            </a:r>
          </a:p>
          <a:p>
            <a:pPr lvl="1"/>
            <a:r>
              <a:rPr lang="en-US" sz="2400" dirty="0">
                <a:solidFill>
                  <a:schemeClr val="tx1"/>
                </a:solidFill>
                <a:latin typeface="Palatino" pitchFamily="2" charset="77"/>
                <a:ea typeface="Palatino" pitchFamily="2" charset="77"/>
              </a:rPr>
              <a:t>Main Results</a:t>
            </a:r>
          </a:p>
          <a:p>
            <a:pPr lvl="1"/>
            <a:r>
              <a:rPr lang="en-US" sz="2400" dirty="0">
                <a:solidFill>
                  <a:schemeClr val="tx1"/>
                </a:solidFill>
                <a:latin typeface="Palatino" pitchFamily="2" charset="77"/>
                <a:ea typeface="Palatino" pitchFamily="2" charset="77"/>
              </a:rPr>
              <a:t>Ablation Study</a:t>
            </a:r>
          </a:p>
        </p:txBody>
      </p:sp>
      <p:sp>
        <p:nvSpPr>
          <p:cNvPr id="4" name="Title 3">
            <a:extLst>
              <a:ext uri="{FF2B5EF4-FFF2-40B4-BE49-F238E27FC236}">
                <a16:creationId xmlns:a16="http://schemas.microsoft.com/office/drawing/2014/main" id="{985F05EC-213A-A944-9746-2C568297C6BB}"/>
              </a:ext>
            </a:extLst>
          </p:cNvPr>
          <p:cNvSpPr>
            <a:spLocks noGrp="1"/>
          </p:cNvSpPr>
          <p:nvPr>
            <p:ph type="title"/>
          </p:nvPr>
        </p:nvSpPr>
        <p:spPr/>
        <p:txBody>
          <a:bodyPr/>
          <a:lstStyle/>
          <a:p>
            <a:r>
              <a:rPr lang="en-US" dirty="0">
                <a:latin typeface="Palatino" pitchFamily="2" charset="77"/>
                <a:ea typeface="Palatino" pitchFamily="2" charset="77"/>
              </a:rPr>
              <a:t>Outline</a:t>
            </a:r>
          </a:p>
        </p:txBody>
      </p:sp>
    </p:spTree>
    <p:extLst>
      <p:ext uri="{BB962C8B-B14F-4D97-AF65-F5344CB8AC3E}">
        <p14:creationId xmlns:p14="http://schemas.microsoft.com/office/powerpoint/2010/main" val="35252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 Placeholder 1">
                <a:extLst>
                  <a:ext uri="{FF2B5EF4-FFF2-40B4-BE49-F238E27FC236}">
                    <a16:creationId xmlns:a16="http://schemas.microsoft.com/office/drawing/2014/main" id="{09118907-45FA-401B-979C-8E790FC23B5C}"/>
                  </a:ext>
                </a:extLst>
              </p:cNvPr>
              <p:cNvSpPr>
                <a:spLocks noGrp="1"/>
              </p:cNvSpPr>
              <p:nvPr>
                <p:ph type="body" sz="quarter" idx="11"/>
              </p:nvPr>
            </p:nvSpPr>
            <p:spPr>
              <a:xfrm>
                <a:off x="879073" y="1736726"/>
                <a:ext cx="10928280" cy="4015497"/>
              </a:xfrm>
            </p:spPr>
            <p:txBody>
              <a:bodyPr/>
              <a:lstStyle/>
              <a:p>
                <a:r>
                  <a:rPr lang="en-US" b="0" dirty="0">
                    <a:solidFill>
                      <a:schemeClr val="tx1"/>
                    </a:solidFill>
                    <a:latin typeface="Palatino" pitchFamily="2" charset="77"/>
                    <a:ea typeface="Palatino" pitchFamily="2" charset="77"/>
                  </a:rPr>
                  <a:t>Precision = TP / (TP + FP)</a:t>
                </a:r>
              </a:p>
              <a:p>
                <a:r>
                  <a:rPr lang="en-US" b="0" dirty="0">
                    <a:solidFill>
                      <a:schemeClr val="tx1"/>
                    </a:solidFill>
                    <a:latin typeface="Palatino" pitchFamily="2" charset="77"/>
                    <a:ea typeface="Palatino" pitchFamily="2" charset="77"/>
                  </a:rPr>
                  <a:t>Recall = TP / (TP + FN)</a:t>
                </a:r>
              </a:p>
              <a:p>
                <a:r>
                  <a:rPr lang="en-US" b="0" dirty="0">
                    <a:solidFill>
                      <a:schemeClr val="tx1"/>
                    </a:solidFill>
                    <a:latin typeface="Palatino" pitchFamily="2" charset="77"/>
                    <a:ea typeface="Palatino" pitchFamily="2" charset="77"/>
                  </a:rPr>
                  <a:t>F1-score = </a:t>
                </a:r>
                <a14:m>
                  <m:oMath xmlns:m="http://schemas.openxmlformats.org/officeDocument/2006/math">
                    <m:r>
                      <a:rPr lang="en-US" b="0" dirty="0" smtClean="0">
                        <a:solidFill>
                          <a:schemeClr val="tx1"/>
                        </a:solidFill>
                        <a:latin typeface="Cambria Math" panose="02040503050406030204" pitchFamily="18" charset="0"/>
                      </a:rPr>
                      <m:t>2</m:t>
                    </m:r>
                    <m:r>
                      <a:rPr lang="en-US" b="0" i="1" dirty="0" smtClean="0">
                        <a:solidFill>
                          <a:schemeClr val="tx1"/>
                        </a:solidFill>
                        <a:latin typeface="Cambria Math" panose="02040503050406030204" pitchFamily="18" charset="0"/>
                        <a:ea typeface="Cambria Math" panose="02040503050406030204" pitchFamily="18" charset="0"/>
                      </a:rPr>
                      <m:t>×</m:t>
                    </m:r>
                    <m:f>
                      <m:fPr>
                        <m:ctrlPr>
                          <a:rPr lang="en-US" b="0" i="1" dirty="0">
                            <a:solidFill>
                              <a:schemeClr val="tx1"/>
                            </a:solidFill>
                            <a:latin typeface="Cambria Math" panose="02040503050406030204" pitchFamily="18" charset="0"/>
                          </a:rPr>
                        </m:ctrlPr>
                      </m:fPr>
                      <m:num>
                        <m:r>
                          <m:rPr>
                            <m:nor/>
                          </m:rPr>
                          <a:rPr lang="en-US" b="0" dirty="0">
                            <a:solidFill>
                              <a:schemeClr val="tx1"/>
                            </a:solidFill>
                            <a:latin typeface="Palatino" pitchFamily="2" charset="77"/>
                            <a:ea typeface="Palatino" pitchFamily="2" charset="77"/>
                          </a:rPr>
                          <m:t>(</m:t>
                        </m:r>
                        <m:r>
                          <m:rPr>
                            <m:nor/>
                          </m:rPr>
                          <a:rPr lang="en-US" b="0" dirty="0" err="1">
                            <a:solidFill>
                              <a:schemeClr val="tx1"/>
                            </a:solidFill>
                            <a:latin typeface="Palatino" pitchFamily="2" charset="77"/>
                            <a:ea typeface="Palatino" pitchFamily="2" charset="77"/>
                          </a:rPr>
                          <m:t>Precision</m:t>
                        </m:r>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ea typeface="Cambria Math" panose="02040503050406030204" pitchFamily="18" charset="0"/>
                          </a:rPr>
                          <m:t>×</m:t>
                        </m:r>
                        <m:r>
                          <m:rPr>
                            <m:nor/>
                          </m:rPr>
                          <a:rPr lang="en-US" b="0" dirty="0">
                            <a:solidFill>
                              <a:schemeClr val="tx1"/>
                            </a:solidFill>
                            <a:latin typeface="Palatino" pitchFamily="2" charset="77"/>
                            <a:ea typeface="Palatino" pitchFamily="2" charset="77"/>
                          </a:rPr>
                          <m:t> </m:t>
                        </m:r>
                        <m:r>
                          <m:rPr>
                            <m:nor/>
                          </m:rPr>
                          <a:rPr lang="en-US" b="0" dirty="0" err="1">
                            <a:solidFill>
                              <a:schemeClr val="tx1"/>
                            </a:solidFill>
                            <a:latin typeface="Palatino" pitchFamily="2" charset="77"/>
                            <a:ea typeface="Palatino" pitchFamily="2" charset="77"/>
                          </a:rPr>
                          <m:t>Recall</m:t>
                        </m:r>
                        <m:r>
                          <m:rPr>
                            <m:nor/>
                          </m:rPr>
                          <a:rPr lang="en-US" b="0" dirty="0">
                            <a:solidFill>
                              <a:schemeClr val="tx1"/>
                            </a:solidFill>
                            <a:latin typeface="Palatino" pitchFamily="2" charset="77"/>
                            <a:ea typeface="Palatino" pitchFamily="2" charset="77"/>
                          </a:rPr>
                          <m:t>)</m:t>
                        </m:r>
                      </m:num>
                      <m:den>
                        <m:r>
                          <m:rPr>
                            <m:nor/>
                          </m:rPr>
                          <a:rPr lang="en-US" b="0" dirty="0">
                            <a:solidFill>
                              <a:schemeClr val="tx1"/>
                            </a:solidFill>
                            <a:latin typeface="Palatino" pitchFamily="2" charset="77"/>
                            <a:ea typeface="Palatino" pitchFamily="2" charset="77"/>
                          </a:rPr>
                          <m:t>Precision</m:t>
                        </m:r>
                        <m:r>
                          <m:rPr>
                            <m:nor/>
                          </m:rPr>
                          <a:rPr lang="en-US" b="0" dirty="0">
                            <a:solidFill>
                              <a:schemeClr val="tx1"/>
                            </a:solidFill>
                            <a:latin typeface="Palatino" pitchFamily="2" charset="77"/>
                            <a:ea typeface="Palatino" pitchFamily="2" charset="77"/>
                          </a:rPr>
                          <m:t> + </m:t>
                        </m:r>
                        <m:r>
                          <m:rPr>
                            <m:nor/>
                          </m:rPr>
                          <a:rPr lang="en-US" b="0" dirty="0">
                            <a:solidFill>
                              <a:schemeClr val="tx1"/>
                            </a:solidFill>
                            <a:latin typeface="Palatino" pitchFamily="2" charset="77"/>
                            <a:ea typeface="Palatino" pitchFamily="2" charset="77"/>
                          </a:rPr>
                          <m:t>Recall</m:t>
                        </m:r>
                      </m:den>
                    </m:f>
                  </m:oMath>
                </a14:m>
                <a:endParaRPr lang="en-US" b="0" dirty="0">
                  <a:solidFill>
                    <a:schemeClr val="tx1"/>
                  </a:solidFill>
                  <a:latin typeface="Palatino" pitchFamily="2" charset="77"/>
                  <a:ea typeface="Palatino" pitchFamily="2" charset="77"/>
                </a:endParaRPr>
              </a:p>
              <a:p>
                <a:r>
                  <a:rPr lang="en-US" b="0" dirty="0">
                    <a:solidFill>
                      <a:schemeClr val="tx1"/>
                    </a:solidFill>
                    <a:latin typeface="Palatino" pitchFamily="2" charset="77"/>
                    <a:ea typeface="Palatino" pitchFamily="2" charset="77"/>
                  </a:rPr>
                  <a:t>Jaccard Index = TP / (TP + FN + FP)</a:t>
                </a:r>
              </a:p>
              <a:p>
                <a:endParaRPr lang="en-US" b="0" dirty="0">
                  <a:solidFill>
                    <a:schemeClr val="tx1"/>
                  </a:solidFill>
                  <a:latin typeface="Palatino" pitchFamily="2" charset="77"/>
                  <a:ea typeface="Palatino" pitchFamily="2" charset="77"/>
                </a:endParaRPr>
              </a:p>
            </p:txBody>
          </p:sp>
        </mc:Choice>
        <mc:Fallback xmlns="">
          <p:sp>
            <p:nvSpPr>
              <p:cNvPr id="9" name="Text Placeholder 1">
                <a:extLst>
                  <a:ext uri="{FF2B5EF4-FFF2-40B4-BE49-F238E27FC236}">
                    <a16:creationId xmlns:a16="http://schemas.microsoft.com/office/drawing/2014/main" id="{09118907-45FA-401B-979C-8E790FC23B5C}"/>
                  </a:ext>
                </a:extLst>
              </p:cNvPr>
              <p:cNvSpPr>
                <a:spLocks noGrp="1" noRot="1" noChangeAspect="1" noMove="1" noResize="1" noEditPoints="1" noAdjustHandles="1" noChangeArrowheads="1" noChangeShapeType="1" noTextEdit="1"/>
              </p:cNvSpPr>
              <p:nvPr>
                <p:ph type="body" sz="quarter" idx="11"/>
              </p:nvPr>
            </p:nvSpPr>
            <p:spPr>
              <a:xfrm>
                <a:off x="879073" y="1736726"/>
                <a:ext cx="10928280" cy="4015497"/>
              </a:xfrm>
              <a:blipFill>
                <a:blip r:embed="rId2"/>
                <a:stretch>
                  <a:fillRect l="-813" t="-1258"/>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BA4D7338-0051-3D40-9A62-601705F12B22}"/>
              </a:ext>
            </a:extLst>
          </p:cNvPr>
          <p:cNvSpPr>
            <a:spLocks noGrp="1"/>
          </p:cNvSpPr>
          <p:nvPr>
            <p:ph type="title"/>
          </p:nvPr>
        </p:nvSpPr>
        <p:spPr>
          <a:xfrm>
            <a:off x="895675" y="371511"/>
            <a:ext cx="10911679" cy="991998"/>
          </a:xfrm>
        </p:spPr>
        <p:txBody>
          <a:bodyPr anchor="b">
            <a:normAutofit/>
          </a:bodyPr>
          <a:lstStyle/>
          <a:p>
            <a:r>
              <a:rPr lang="en-US">
                <a:latin typeface="Palatino" pitchFamily="2" charset="77"/>
                <a:ea typeface="Palatino" pitchFamily="2" charset="77"/>
              </a:rPr>
              <a:t>Evaluation Metrics</a:t>
            </a:r>
            <a:endParaRPr lang="en-US" dirty="0">
              <a:latin typeface="Palatino" pitchFamily="2" charset="77"/>
              <a:ea typeface="Palatino" pitchFamily="2" charset="77"/>
            </a:endParaRPr>
          </a:p>
        </p:txBody>
      </p:sp>
    </p:spTree>
    <p:extLst>
      <p:ext uri="{BB962C8B-B14F-4D97-AF65-F5344CB8AC3E}">
        <p14:creationId xmlns:p14="http://schemas.microsoft.com/office/powerpoint/2010/main" val="277223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238EA-C4AD-7847-B999-09357C55D488}"/>
              </a:ext>
            </a:extLst>
          </p:cNvPr>
          <p:cNvSpPr>
            <a:spLocks noGrp="1"/>
          </p:cNvSpPr>
          <p:nvPr>
            <p:ph type="body" sz="quarter" idx="11"/>
          </p:nvPr>
        </p:nvSpPr>
        <p:spPr>
          <a:xfrm>
            <a:off x="879074" y="1847088"/>
            <a:ext cx="10929485" cy="4283237"/>
          </a:xfrm>
        </p:spPr>
        <p:txBody>
          <a:bodyPr/>
          <a:lstStyle/>
          <a:p>
            <a:r>
              <a:rPr lang="en-US" sz="2800" dirty="0">
                <a:latin typeface="Palatino" pitchFamily="2" charset="77"/>
                <a:ea typeface="Palatino" pitchFamily="2" charset="77"/>
              </a:rPr>
              <a:t>Introduction</a:t>
            </a:r>
          </a:p>
          <a:p>
            <a:r>
              <a:rPr lang="en-US" sz="2800" dirty="0">
                <a:latin typeface="Palatino" pitchFamily="2" charset="77"/>
                <a:ea typeface="Palatino" pitchFamily="2" charset="77"/>
              </a:rPr>
              <a:t>Dataset</a:t>
            </a:r>
          </a:p>
          <a:p>
            <a:r>
              <a:rPr lang="en-US" sz="2800" dirty="0">
                <a:latin typeface="Palatino" pitchFamily="2" charset="77"/>
                <a:ea typeface="Palatino" pitchFamily="2" charset="77"/>
              </a:rPr>
              <a:t>Methodology</a:t>
            </a:r>
          </a:p>
          <a:p>
            <a:r>
              <a:rPr lang="en-US" sz="2800" dirty="0">
                <a:latin typeface="Palatino" pitchFamily="2" charset="77"/>
                <a:ea typeface="Palatino" pitchFamily="2" charset="77"/>
              </a:rPr>
              <a:t>Results and Discussions</a:t>
            </a:r>
          </a:p>
          <a:p>
            <a:pPr lvl="1"/>
            <a:r>
              <a:rPr lang="en-US" sz="2400" dirty="0">
                <a:latin typeface="Palatino" pitchFamily="2" charset="77"/>
                <a:ea typeface="Palatino" pitchFamily="2" charset="77"/>
              </a:rPr>
              <a:t>Main Results</a:t>
            </a:r>
          </a:p>
          <a:p>
            <a:pPr lvl="1"/>
            <a:r>
              <a:rPr lang="en-US" sz="2400" dirty="0">
                <a:latin typeface="Palatino" pitchFamily="2" charset="77"/>
                <a:ea typeface="Palatino" pitchFamily="2" charset="77"/>
              </a:rPr>
              <a:t>Ablation Study</a:t>
            </a:r>
          </a:p>
        </p:txBody>
      </p:sp>
      <p:sp>
        <p:nvSpPr>
          <p:cNvPr id="4" name="Title 3">
            <a:extLst>
              <a:ext uri="{FF2B5EF4-FFF2-40B4-BE49-F238E27FC236}">
                <a16:creationId xmlns:a16="http://schemas.microsoft.com/office/drawing/2014/main" id="{985F05EC-213A-A944-9746-2C568297C6BB}"/>
              </a:ext>
            </a:extLst>
          </p:cNvPr>
          <p:cNvSpPr>
            <a:spLocks noGrp="1"/>
          </p:cNvSpPr>
          <p:nvPr>
            <p:ph type="title"/>
          </p:nvPr>
        </p:nvSpPr>
        <p:spPr/>
        <p:txBody>
          <a:bodyPr/>
          <a:lstStyle/>
          <a:p>
            <a:r>
              <a:rPr lang="en-US" dirty="0">
                <a:latin typeface="Palatino" pitchFamily="2" charset="77"/>
                <a:ea typeface="Palatino" pitchFamily="2" charset="77"/>
              </a:rPr>
              <a:t>Outline</a:t>
            </a:r>
          </a:p>
        </p:txBody>
      </p:sp>
    </p:spTree>
    <p:extLst>
      <p:ext uri="{BB962C8B-B14F-4D97-AF65-F5344CB8AC3E}">
        <p14:creationId xmlns:p14="http://schemas.microsoft.com/office/powerpoint/2010/main" val="282634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B3E4C-BEA3-6E4C-AE65-C75FEDA42914}"/>
              </a:ext>
            </a:extLst>
          </p:cNvPr>
          <p:cNvSpPr>
            <a:spLocks noGrp="1"/>
          </p:cNvSpPr>
          <p:nvPr>
            <p:ph type="body" sz="quarter" idx="11"/>
          </p:nvPr>
        </p:nvSpPr>
        <p:spPr/>
        <p:txBody>
          <a:bodyPr/>
          <a:lstStyle/>
          <a:p>
            <a:r>
              <a:rPr lang="en-US" dirty="0">
                <a:latin typeface="Palatino" pitchFamily="2" charset="77"/>
                <a:ea typeface="Palatino" pitchFamily="2" charset="77"/>
              </a:rPr>
              <a:t>Radial Line Scanning </a:t>
            </a:r>
            <a:r>
              <a:rPr lang="en-US" b="0" dirty="0">
                <a:solidFill>
                  <a:srgbClr val="00B050"/>
                </a:solidFill>
                <a:latin typeface="Palatino" pitchFamily="2" charset="77"/>
                <a:ea typeface="Palatino" pitchFamily="2" charset="77"/>
              </a:rPr>
              <a:t>[1]</a:t>
            </a:r>
            <a:r>
              <a:rPr lang="en-US" b="0" dirty="0">
                <a:solidFill>
                  <a:schemeClr val="tx1"/>
                </a:solidFill>
                <a:latin typeface="Palatino" pitchFamily="2" charset="77"/>
                <a:ea typeface="Palatino" pitchFamily="2" charset="77"/>
              </a:rPr>
              <a:t>: detects melanocytes through the halo regions</a:t>
            </a:r>
          </a:p>
          <a:p>
            <a:r>
              <a:rPr lang="en-US" dirty="0">
                <a:latin typeface="Palatino" pitchFamily="2" charset="77"/>
                <a:ea typeface="Palatino" pitchFamily="2" charset="77"/>
              </a:rPr>
              <a:t>Mask R-CNN</a:t>
            </a:r>
            <a:r>
              <a:rPr lang="en-US" b="0" dirty="0">
                <a:latin typeface="Palatino" pitchFamily="2" charset="77"/>
                <a:ea typeface="Palatino" pitchFamily="2" charset="77"/>
              </a:rPr>
              <a:t> </a:t>
            </a:r>
            <a:r>
              <a:rPr lang="en-US" b="0" dirty="0">
                <a:solidFill>
                  <a:srgbClr val="00B050"/>
                </a:solidFill>
                <a:latin typeface="Palatino" pitchFamily="2" charset="77"/>
                <a:ea typeface="Palatino" pitchFamily="2" charset="77"/>
              </a:rPr>
              <a:t>[3]</a:t>
            </a:r>
          </a:p>
          <a:p>
            <a:r>
              <a:rPr lang="en-US" dirty="0">
                <a:latin typeface="Palatino" pitchFamily="2" charset="77"/>
                <a:ea typeface="Palatino" pitchFamily="2" charset="77"/>
              </a:rPr>
              <a:t>U-Net</a:t>
            </a:r>
            <a:r>
              <a:rPr lang="en-US" b="0" dirty="0">
                <a:latin typeface="Palatino" pitchFamily="2" charset="77"/>
                <a:ea typeface="Palatino" pitchFamily="2" charset="77"/>
              </a:rPr>
              <a:t> </a:t>
            </a:r>
            <a:r>
              <a:rPr lang="en-US" b="0" dirty="0">
                <a:solidFill>
                  <a:srgbClr val="00B050"/>
                </a:solidFill>
                <a:latin typeface="Palatino" pitchFamily="2" charset="77"/>
                <a:ea typeface="Palatino" pitchFamily="2" charset="77"/>
              </a:rPr>
              <a:t>[2]</a:t>
            </a:r>
          </a:p>
          <a:p>
            <a:r>
              <a:rPr lang="en-US" dirty="0" err="1">
                <a:latin typeface="Palatino" pitchFamily="2" charset="77"/>
                <a:ea typeface="Palatino" pitchFamily="2" charset="77"/>
              </a:rPr>
              <a:t>StarDist</a:t>
            </a:r>
            <a:r>
              <a:rPr lang="en-US" b="0" dirty="0">
                <a:latin typeface="Palatino" pitchFamily="2" charset="77"/>
                <a:ea typeface="Palatino" pitchFamily="2" charset="77"/>
              </a:rPr>
              <a:t> </a:t>
            </a:r>
            <a:r>
              <a:rPr lang="en-US" b="0" dirty="0">
                <a:solidFill>
                  <a:srgbClr val="00B050"/>
                </a:solidFill>
                <a:latin typeface="Palatino" pitchFamily="2" charset="77"/>
                <a:ea typeface="Palatino" pitchFamily="2" charset="77"/>
              </a:rPr>
              <a:t>[5]</a:t>
            </a:r>
            <a:r>
              <a:rPr lang="en-US" b="0" dirty="0">
                <a:solidFill>
                  <a:schemeClr val="tx1"/>
                </a:solidFill>
                <a:latin typeface="Palatino" pitchFamily="2" charset="77"/>
                <a:ea typeface="Palatino" pitchFamily="2" charset="77"/>
              </a:rPr>
              <a:t>: guided by nuclei shape</a:t>
            </a:r>
          </a:p>
          <a:p>
            <a:r>
              <a:rPr lang="en-US" dirty="0" err="1">
                <a:latin typeface="Palatino" pitchFamily="2" charset="77"/>
                <a:ea typeface="Palatino" pitchFamily="2" charset="77"/>
              </a:rPr>
              <a:t>HoverNet</a:t>
            </a:r>
            <a:r>
              <a:rPr lang="en-US" b="0" dirty="0">
                <a:latin typeface="Palatino" pitchFamily="2" charset="77"/>
                <a:ea typeface="Palatino" pitchFamily="2" charset="77"/>
              </a:rPr>
              <a:t> </a:t>
            </a:r>
            <a:r>
              <a:rPr lang="en-US" b="0" dirty="0">
                <a:solidFill>
                  <a:srgbClr val="00B050"/>
                </a:solidFill>
                <a:latin typeface="Palatino" pitchFamily="2" charset="77"/>
                <a:ea typeface="Palatino" pitchFamily="2" charset="77"/>
              </a:rPr>
              <a:t>[4]</a:t>
            </a:r>
            <a:r>
              <a:rPr lang="en-US" b="0" dirty="0">
                <a:solidFill>
                  <a:schemeClr val="tx1"/>
                </a:solidFill>
                <a:latin typeface="Palatino" pitchFamily="2" charset="77"/>
                <a:ea typeface="Palatino" pitchFamily="2" charset="77"/>
              </a:rPr>
              <a:t>: leverages the distance maps from pixels to nuclear center</a:t>
            </a:r>
          </a:p>
          <a:p>
            <a:r>
              <a:rPr lang="en-US" dirty="0">
                <a:latin typeface="Palatino" pitchFamily="2" charset="77"/>
                <a:ea typeface="Palatino" pitchFamily="2" charset="77"/>
              </a:rPr>
              <a:t>CHR-Net</a:t>
            </a:r>
            <a:r>
              <a:rPr lang="en-US" b="0" dirty="0">
                <a:latin typeface="Palatino" pitchFamily="2" charset="77"/>
                <a:ea typeface="Palatino" pitchFamily="2" charset="77"/>
              </a:rPr>
              <a:t> </a:t>
            </a:r>
            <a:r>
              <a:rPr lang="en-US" b="0" dirty="0">
                <a:solidFill>
                  <a:srgbClr val="00B050"/>
                </a:solidFill>
                <a:latin typeface="Palatino" pitchFamily="2" charset="77"/>
                <a:ea typeface="Palatino" pitchFamily="2" charset="77"/>
              </a:rPr>
              <a:t>[6]</a:t>
            </a:r>
            <a:r>
              <a:rPr lang="en-US" b="0" dirty="0">
                <a:solidFill>
                  <a:schemeClr val="tx1"/>
                </a:solidFill>
                <a:latin typeface="Palatino" pitchFamily="2" charset="77"/>
                <a:ea typeface="Palatino" pitchFamily="2" charset="77"/>
              </a:rPr>
              <a:t>:</a:t>
            </a:r>
            <a:r>
              <a:rPr lang="en-US" b="0" dirty="0">
                <a:solidFill>
                  <a:srgbClr val="00B050"/>
                </a:solidFill>
                <a:latin typeface="Palatino" pitchFamily="2" charset="77"/>
                <a:ea typeface="Palatino" pitchFamily="2" charset="77"/>
              </a:rPr>
              <a:t> </a:t>
            </a:r>
            <a:r>
              <a:rPr lang="en-US" b="0" dirty="0">
                <a:latin typeface="Palatino" pitchFamily="2" charset="77"/>
                <a:ea typeface="Palatino" pitchFamily="2" charset="77"/>
              </a:rPr>
              <a:t>leverages high-resolution feature extractors</a:t>
            </a:r>
            <a:endParaRPr lang="en-US" b="0" dirty="0">
              <a:solidFill>
                <a:srgbClr val="00B050"/>
              </a:solidFill>
              <a:latin typeface="Palatino" pitchFamily="2" charset="77"/>
              <a:ea typeface="Palatino" pitchFamily="2" charset="77"/>
            </a:endParaRPr>
          </a:p>
          <a:p>
            <a:r>
              <a:rPr lang="en-US" dirty="0">
                <a:latin typeface="Palatino" pitchFamily="2" charset="77"/>
                <a:ea typeface="Palatino" pitchFamily="2" charset="77"/>
              </a:rPr>
              <a:t>Nuclei Classification</a:t>
            </a:r>
            <a:r>
              <a:rPr lang="en-US" b="0" dirty="0">
                <a:latin typeface="Palatino" pitchFamily="2" charset="77"/>
                <a:ea typeface="Palatino" pitchFamily="2" charset="77"/>
              </a:rPr>
              <a:t>: train ESPNetv2 </a:t>
            </a:r>
            <a:r>
              <a:rPr lang="en-US" b="0" dirty="0">
                <a:solidFill>
                  <a:srgbClr val="00B050"/>
                </a:solidFill>
                <a:latin typeface="Palatino" pitchFamily="2" charset="77"/>
                <a:ea typeface="Palatino" pitchFamily="2" charset="77"/>
              </a:rPr>
              <a:t>[11] </a:t>
            </a:r>
            <a:r>
              <a:rPr lang="en-US" b="0" dirty="0">
                <a:latin typeface="Palatino" pitchFamily="2" charset="77"/>
                <a:ea typeface="Palatino" pitchFamily="2" charset="77"/>
              </a:rPr>
              <a:t>to classify predicted nuclei patches into melanocytes or non-melanocytes.</a:t>
            </a:r>
          </a:p>
          <a:p>
            <a:endParaRPr lang="en-US" b="0" dirty="0">
              <a:latin typeface="Palatino" pitchFamily="2" charset="77"/>
              <a:ea typeface="Palatino" pitchFamily="2" charset="77"/>
            </a:endParaRPr>
          </a:p>
        </p:txBody>
      </p:sp>
      <p:sp>
        <p:nvSpPr>
          <p:cNvPr id="3" name="Title 2">
            <a:extLst>
              <a:ext uri="{FF2B5EF4-FFF2-40B4-BE49-F238E27FC236}">
                <a16:creationId xmlns:a16="http://schemas.microsoft.com/office/drawing/2014/main" id="{C3B536CF-2903-D340-A9CC-C85D9FB83B27}"/>
              </a:ext>
            </a:extLst>
          </p:cNvPr>
          <p:cNvSpPr>
            <a:spLocks noGrp="1"/>
          </p:cNvSpPr>
          <p:nvPr>
            <p:ph type="title"/>
          </p:nvPr>
        </p:nvSpPr>
        <p:spPr/>
        <p:txBody>
          <a:bodyPr/>
          <a:lstStyle/>
          <a:p>
            <a:r>
              <a:rPr lang="en-US" dirty="0">
                <a:latin typeface="Palatino" pitchFamily="2" charset="77"/>
                <a:ea typeface="Palatino" pitchFamily="2" charset="77"/>
              </a:rPr>
              <a:t>Baseline Methods</a:t>
            </a:r>
          </a:p>
        </p:txBody>
      </p:sp>
    </p:spTree>
    <p:extLst>
      <p:ext uri="{BB962C8B-B14F-4D97-AF65-F5344CB8AC3E}">
        <p14:creationId xmlns:p14="http://schemas.microsoft.com/office/powerpoint/2010/main" val="634428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89A01F-35F3-7640-952A-4CA3EC075F4C}"/>
              </a:ext>
            </a:extLst>
          </p:cNvPr>
          <p:cNvSpPr>
            <a:spLocks noGrp="1"/>
          </p:cNvSpPr>
          <p:nvPr>
            <p:ph type="title"/>
          </p:nvPr>
        </p:nvSpPr>
        <p:spPr/>
        <p:txBody>
          <a:bodyPr/>
          <a:lstStyle/>
          <a:p>
            <a:r>
              <a:rPr lang="en-US" dirty="0">
                <a:latin typeface="Palatino" pitchFamily="2" charset="77"/>
                <a:ea typeface="Palatino" pitchFamily="2" charset="77"/>
              </a:rPr>
              <a:t>Main Results</a:t>
            </a:r>
          </a:p>
        </p:txBody>
      </p:sp>
      <p:pic>
        <p:nvPicPr>
          <p:cNvPr id="5" name="Picture 4">
            <a:extLst>
              <a:ext uri="{FF2B5EF4-FFF2-40B4-BE49-F238E27FC236}">
                <a16:creationId xmlns:a16="http://schemas.microsoft.com/office/drawing/2014/main" id="{44D10905-7796-A146-897C-7685017A79FD}"/>
              </a:ext>
            </a:extLst>
          </p:cNvPr>
          <p:cNvPicPr>
            <a:picLocks noChangeAspect="1"/>
          </p:cNvPicPr>
          <p:nvPr/>
        </p:nvPicPr>
        <p:blipFill>
          <a:blip r:embed="rId3"/>
          <a:stretch>
            <a:fillRect/>
          </a:stretch>
        </p:blipFill>
        <p:spPr>
          <a:xfrm>
            <a:off x="1758950" y="2022094"/>
            <a:ext cx="8674100" cy="3746500"/>
          </a:xfrm>
          <a:prstGeom prst="rect">
            <a:avLst/>
          </a:prstGeom>
        </p:spPr>
      </p:pic>
      <p:cxnSp>
        <p:nvCxnSpPr>
          <p:cNvPr id="7" name="Straight Arrow Connector 6">
            <a:extLst>
              <a:ext uri="{FF2B5EF4-FFF2-40B4-BE49-F238E27FC236}">
                <a16:creationId xmlns:a16="http://schemas.microsoft.com/office/drawing/2014/main" id="{47385F06-9756-E34E-8542-97FEB84494AE}"/>
              </a:ext>
            </a:extLst>
          </p:cNvPr>
          <p:cNvCxnSpPr>
            <a:cxnSpLocks/>
          </p:cNvCxnSpPr>
          <p:nvPr/>
        </p:nvCxnSpPr>
        <p:spPr>
          <a:xfrm>
            <a:off x="1758950" y="5093208"/>
            <a:ext cx="3898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A950CA9-A2ED-6142-8753-EC22FD575DCE}"/>
              </a:ext>
            </a:extLst>
          </p:cNvPr>
          <p:cNvSpPr txBox="1"/>
          <p:nvPr/>
        </p:nvSpPr>
        <p:spPr>
          <a:xfrm>
            <a:off x="100964" y="4677709"/>
            <a:ext cx="1965580" cy="830997"/>
          </a:xfrm>
          <a:prstGeom prst="rect">
            <a:avLst/>
          </a:prstGeom>
          <a:noFill/>
        </p:spPr>
        <p:txBody>
          <a:bodyPr wrap="square" rtlCol="0">
            <a:spAutoFit/>
          </a:bodyPr>
          <a:lstStyle/>
          <a:p>
            <a:pPr algn="ctr"/>
            <a:r>
              <a:rPr lang="en-US" sz="1600" dirty="0">
                <a:latin typeface="Palatino" pitchFamily="2" charset="77"/>
                <a:ea typeface="Palatino" pitchFamily="2" charset="77"/>
              </a:rPr>
              <a:t>Fewer Conv layers &amp; </a:t>
            </a:r>
          </a:p>
          <a:p>
            <a:pPr algn="ctr"/>
            <a:r>
              <a:rPr lang="en-US" sz="1600" dirty="0">
                <a:latin typeface="Palatino" pitchFamily="2" charset="77"/>
                <a:ea typeface="Palatino" pitchFamily="2" charset="77"/>
              </a:rPr>
              <a:t>no skip connection</a:t>
            </a:r>
          </a:p>
        </p:txBody>
      </p:sp>
      <p:cxnSp>
        <p:nvCxnSpPr>
          <p:cNvPr id="12" name="Straight Arrow Connector 11">
            <a:extLst>
              <a:ext uri="{FF2B5EF4-FFF2-40B4-BE49-F238E27FC236}">
                <a16:creationId xmlns:a16="http://schemas.microsoft.com/office/drawing/2014/main" id="{72FE80E9-8D45-6845-93D4-F836FA5E6F01}"/>
              </a:ext>
            </a:extLst>
          </p:cNvPr>
          <p:cNvCxnSpPr>
            <a:cxnSpLocks/>
          </p:cNvCxnSpPr>
          <p:nvPr/>
        </p:nvCxnSpPr>
        <p:spPr>
          <a:xfrm>
            <a:off x="1758950" y="2934403"/>
            <a:ext cx="3898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AA0BDAC-A02C-A44E-9575-B9D9493F3508}"/>
              </a:ext>
            </a:extLst>
          </p:cNvPr>
          <p:cNvSpPr txBox="1"/>
          <p:nvPr/>
        </p:nvSpPr>
        <p:spPr>
          <a:xfrm>
            <a:off x="0" y="2595849"/>
            <a:ext cx="2066544" cy="338554"/>
          </a:xfrm>
          <a:prstGeom prst="rect">
            <a:avLst/>
          </a:prstGeom>
          <a:noFill/>
        </p:spPr>
        <p:txBody>
          <a:bodyPr wrap="square" rtlCol="0">
            <a:spAutoFit/>
          </a:bodyPr>
          <a:lstStyle/>
          <a:p>
            <a:pPr algn="ctr"/>
            <a:r>
              <a:rPr lang="en-US" sz="1600" dirty="0">
                <a:latin typeface="Palatino" pitchFamily="2" charset="77"/>
                <a:ea typeface="Palatino" pitchFamily="2" charset="77"/>
              </a:rPr>
              <a:t>Lack generalizability</a:t>
            </a:r>
          </a:p>
        </p:txBody>
      </p:sp>
      <p:sp>
        <p:nvSpPr>
          <p:cNvPr id="14" name="Left Brace 13">
            <a:extLst>
              <a:ext uri="{FF2B5EF4-FFF2-40B4-BE49-F238E27FC236}">
                <a16:creationId xmlns:a16="http://schemas.microsoft.com/office/drawing/2014/main" id="{80C5B70F-D125-FF4D-90E2-891719670FB7}"/>
              </a:ext>
            </a:extLst>
          </p:cNvPr>
          <p:cNvSpPr/>
          <p:nvPr/>
        </p:nvSpPr>
        <p:spPr>
          <a:xfrm>
            <a:off x="1944751" y="3138543"/>
            <a:ext cx="173736" cy="66751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A5744CC7-AF68-B44F-94B3-D7E9277C9F5A}"/>
              </a:ext>
            </a:extLst>
          </p:cNvPr>
          <p:cNvSpPr txBox="1"/>
          <p:nvPr/>
        </p:nvSpPr>
        <p:spPr>
          <a:xfrm>
            <a:off x="-34925" y="3015715"/>
            <a:ext cx="2066544" cy="830997"/>
          </a:xfrm>
          <a:prstGeom prst="rect">
            <a:avLst/>
          </a:prstGeom>
          <a:noFill/>
        </p:spPr>
        <p:txBody>
          <a:bodyPr wrap="square" rtlCol="0">
            <a:spAutoFit/>
          </a:bodyPr>
          <a:lstStyle/>
          <a:p>
            <a:pPr algn="ctr"/>
            <a:r>
              <a:rPr lang="en-US" sz="1600" dirty="0">
                <a:latin typeface="Palatino" pitchFamily="2" charset="77"/>
                <a:ea typeface="Palatino" pitchFamily="2" charset="77"/>
              </a:rPr>
              <a:t>High precision </a:t>
            </a:r>
          </a:p>
          <a:p>
            <a:pPr algn="ctr"/>
            <a:r>
              <a:rPr lang="en-US" sz="1600" dirty="0">
                <a:latin typeface="Palatino" pitchFamily="2" charset="77"/>
                <a:ea typeface="Palatino" pitchFamily="2" charset="77"/>
              </a:rPr>
              <a:t>but </a:t>
            </a:r>
          </a:p>
          <a:p>
            <a:pPr algn="ctr"/>
            <a:r>
              <a:rPr lang="en-US" sz="1600" dirty="0">
                <a:latin typeface="Palatino" pitchFamily="2" charset="77"/>
                <a:ea typeface="Palatino" pitchFamily="2" charset="77"/>
              </a:rPr>
              <a:t>Low recall</a:t>
            </a:r>
          </a:p>
        </p:txBody>
      </p:sp>
      <p:sp>
        <p:nvSpPr>
          <p:cNvPr id="18" name="Rounded Rectangle 17">
            <a:extLst>
              <a:ext uri="{FF2B5EF4-FFF2-40B4-BE49-F238E27FC236}">
                <a16:creationId xmlns:a16="http://schemas.microsoft.com/office/drawing/2014/main" id="{D9CFDF8F-A8A2-1143-986D-69BCD1500EED}"/>
              </a:ext>
            </a:extLst>
          </p:cNvPr>
          <p:cNvSpPr/>
          <p:nvPr/>
        </p:nvSpPr>
        <p:spPr>
          <a:xfrm>
            <a:off x="6025896" y="3566160"/>
            <a:ext cx="4050792" cy="28055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Left Brace 18">
            <a:extLst>
              <a:ext uri="{FF2B5EF4-FFF2-40B4-BE49-F238E27FC236}">
                <a16:creationId xmlns:a16="http://schemas.microsoft.com/office/drawing/2014/main" id="{3B44D252-7C65-8D46-A106-A121AFCF41C5}"/>
              </a:ext>
            </a:extLst>
          </p:cNvPr>
          <p:cNvSpPr/>
          <p:nvPr/>
        </p:nvSpPr>
        <p:spPr>
          <a:xfrm>
            <a:off x="1953894" y="4130167"/>
            <a:ext cx="161671" cy="49499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869B91ED-9053-614E-9C36-07F08BC47FDC}"/>
              </a:ext>
            </a:extLst>
          </p:cNvPr>
          <p:cNvSpPr txBox="1"/>
          <p:nvPr/>
        </p:nvSpPr>
        <p:spPr>
          <a:xfrm>
            <a:off x="0" y="3839054"/>
            <a:ext cx="2066544" cy="1077218"/>
          </a:xfrm>
          <a:prstGeom prst="rect">
            <a:avLst/>
          </a:prstGeom>
          <a:noFill/>
        </p:spPr>
        <p:txBody>
          <a:bodyPr wrap="square" rtlCol="0">
            <a:spAutoFit/>
          </a:bodyPr>
          <a:lstStyle/>
          <a:p>
            <a:pPr algn="ctr"/>
            <a:r>
              <a:rPr lang="en-US" sz="1600" dirty="0">
                <a:latin typeface="Palatino" pitchFamily="2" charset="77"/>
                <a:ea typeface="Palatino" pitchFamily="2" charset="77"/>
              </a:rPr>
              <a:t>Fails due to the similarity between melanocytes and other cells</a:t>
            </a:r>
          </a:p>
        </p:txBody>
      </p:sp>
      <p:cxnSp>
        <p:nvCxnSpPr>
          <p:cNvPr id="21" name="Straight Arrow Connector 20">
            <a:extLst>
              <a:ext uri="{FF2B5EF4-FFF2-40B4-BE49-F238E27FC236}">
                <a16:creationId xmlns:a16="http://schemas.microsoft.com/office/drawing/2014/main" id="{51F775DC-2DD4-7347-87E7-1BD5A854D0B8}"/>
              </a:ext>
            </a:extLst>
          </p:cNvPr>
          <p:cNvCxnSpPr>
            <a:cxnSpLocks/>
          </p:cNvCxnSpPr>
          <p:nvPr/>
        </p:nvCxnSpPr>
        <p:spPr>
          <a:xfrm>
            <a:off x="1758949" y="4766935"/>
            <a:ext cx="3898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CEEB91C-7C34-F24D-B690-2EE411AFC1E5}"/>
              </a:ext>
            </a:extLst>
          </p:cNvPr>
          <p:cNvSpPr txBox="1"/>
          <p:nvPr/>
        </p:nvSpPr>
        <p:spPr>
          <a:xfrm>
            <a:off x="0" y="4051314"/>
            <a:ext cx="1965580" cy="584775"/>
          </a:xfrm>
          <a:prstGeom prst="rect">
            <a:avLst/>
          </a:prstGeom>
          <a:noFill/>
        </p:spPr>
        <p:txBody>
          <a:bodyPr wrap="square" rtlCol="0">
            <a:spAutoFit/>
          </a:bodyPr>
          <a:lstStyle/>
          <a:p>
            <a:pPr algn="ctr"/>
            <a:r>
              <a:rPr lang="en-US" sz="1600" dirty="0">
                <a:latin typeface="Palatino" pitchFamily="2" charset="77"/>
                <a:ea typeface="Palatino" pitchFamily="2" charset="77"/>
              </a:rPr>
              <a:t>Benefit from skip connections</a:t>
            </a:r>
          </a:p>
        </p:txBody>
      </p:sp>
      <p:cxnSp>
        <p:nvCxnSpPr>
          <p:cNvPr id="23" name="Straight Arrow Connector 22">
            <a:extLst>
              <a:ext uri="{FF2B5EF4-FFF2-40B4-BE49-F238E27FC236}">
                <a16:creationId xmlns:a16="http://schemas.microsoft.com/office/drawing/2014/main" id="{07F98D48-885E-8642-8239-5CADF24C45E0}"/>
              </a:ext>
            </a:extLst>
          </p:cNvPr>
          <p:cNvCxnSpPr>
            <a:cxnSpLocks/>
          </p:cNvCxnSpPr>
          <p:nvPr/>
        </p:nvCxnSpPr>
        <p:spPr>
          <a:xfrm>
            <a:off x="1758949" y="3977503"/>
            <a:ext cx="3898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7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3"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ntr" presetSubtype="0" fill="hold" grpId="2"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xit" presetSubtype="0" fill="hold" grpId="3"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4"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par>
                                <p:cTn id="51" presetID="1" presetClass="exit" presetSubtype="0" fill="hold" grpId="5"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3" grpId="1"/>
      <p:bldP spid="14" grpId="0" animBg="1"/>
      <p:bldP spid="14" grpId="1" animBg="1"/>
      <p:bldP spid="15" grpId="0"/>
      <p:bldP spid="15" grpId="1"/>
      <p:bldP spid="15" grpId="2"/>
      <p:bldP spid="15" grpId="3"/>
      <p:bldP spid="18" grpId="0" animBg="1"/>
      <p:bldP spid="18" grpId="1" animBg="1"/>
      <p:bldP spid="19" grpId="0" animBg="1"/>
      <p:bldP spid="19" grpId="1" animBg="1"/>
      <p:bldP spid="20" grpId="0"/>
      <p:bldP spid="20" grpId="1"/>
      <p:bldP spid="20" grpId="2"/>
      <p:bldP spid="20" grpId="3"/>
      <p:bldP spid="20" grpId="4"/>
      <p:bldP spid="20" grpId="5"/>
      <p:bldP spid="22" grpId="0"/>
      <p:bldP spid="2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C56E58-4F70-5B4F-A5C3-F68EE64CDDB5}"/>
              </a:ext>
            </a:extLst>
          </p:cNvPr>
          <p:cNvSpPr>
            <a:spLocks noGrp="1"/>
          </p:cNvSpPr>
          <p:nvPr>
            <p:ph type="body" sz="quarter" idx="11"/>
          </p:nvPr>
        </p:nvSpPr>
        <p:spPr/>
        <p:txBody>
          <a:bodyPr/>
          <a:lstStyle/>
          <a:p>
            <a:r>
              <a:rPr lang="en-US" b="0" dirty="0">
                <a:latin typeface="Palatino" pitchFamily="2" charset="77"/>
                <a:ea typeface="Palatino" pitchFamily="2" charset="77"/>
              </a:rPr>
              <a:t>Decoder layers have higher correlation with the Sox10 than encoder layers.</a:t>
            </a:r>
            <a:endParaRPr lang="en-US" dirty="0"/>
          </a:p>
        </p:txBody>
      </p:sp>
      <p:sp>
        <p:nvSpPr>
          <p:cNvPr id="3" name="Title 2">
            <a:extLst>
              <a:ext uri="{FF2B5EF4-FFF2-40B4-BE49-F238E27FC236}">
                <a16:creationId xmlns:a16="http://schemas.microsoft.com/office/drawing/2014/main" id="{EDCB5542-82C8-964E-ACE2-5D45A4729BF4}"/>
              </a:ext>
            </a:extLst>
          </p:cNvPr>
          <p:cNvSpPr>
            <a:spLocks noGrp="1"/>
          </p:cNvSpPr>
          <p:nvPr>
            <p:ph type="title"/>
          </p:nvPr>
        </p:nvSpPr>
        <p:spPr/>
        <p:txBody>
          <a:bodyPr/>
          <a:lstStyle/>
          <a:p>
            <a:r>
              <a:rPr lang="en-US" dirty="0">
                <a:latin typeface="Palatino" pitchFamily="2" charset="77"/>
                <a:ea typeface="Palatino" pitchFamily="2" charset="77"/>
              </a:rPr>
              <a:t>Ablation Study</a:t>
            </a:r>
          </a:p>
        </p:txBody>
      </p:sp>
      <p:pic>
        <p:nvPicPr>
          <p:cNvPr id="4" name="Picture 3">
            <a:extLst>
              <a:ext uri="{FF2B5EF4-FFF2-40B4-BE49-F238E27FC236}">
                <a16:creationId xmlns:a16="http://schemas.microsoft.com/office/drawing/2014/main" id="{6F22BB5F-0F17-2144-84C9-25FF9B3A6D2A}"/>
              </a:ext>
            </a:extLst>
          </p:cNvPr>
          <p:cNvPicPr>
            <a:picLocks noChangeAspect="1"/>
          </p:cNvPicPr>
          <p:nvPr/>
        </p:nvPicPr>
        <p:blipFill>
          <a:blip r:embed="rId2"/>
          <a:stretch>
            <a:fillRect/>
          </a:stretch>
        </p:blipFill>
        <p:spPr>
          <a:xfrm>
            <a:off x="2050214" y="2500630"/>
            <a:ext cx="8091572" cy="2556002"/>
          </a:xfrm>
          <a:prstGeom prst="rect">
            <a:avLst/>
          </a:prstGeom>
        </p:spPr>
      </p:pic>
      <p:sp>
        <p:nvSpPr>
          <p:cNvPr id="5" name="Rectangle 4">
            <a:extLst>
              <a:ext uri="{FF2B5EF4-FFF2-40B4-BE49-F238E27FC236}">
                <a16:creationId xmlns:a16="http://schemas.microsoft.com/office/drawing/2014/main" id="{AB479987-3E3D-5345-8D96-C882CA6FC888}"/>
              </a:ext>
            </a:extLst>
          </p:cNvPr>
          <p:cNvSpPr/>
          <p:nvPr/>
        </p:nvSpPr>
        <p:spPr>
          <a:xfrm>
            <a:off x="2769324" y="4267200"/>
            <a:ext cx="2386152" cy="2612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4C280E-CDA0-7C4C-BD72-6B7A70D6B8C6}"/>
              </a:ext>
            </a:extLst>
          </p:cNvPr>
          <p:cNvSpPr/>
          <p:nvPr/>
        </p:nvSpPr>
        <p:spPr>
          <a:xfrm>
            <a:off x="2769323" y="3778631"/>
            <a:ext cx="2386152" cy="2612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313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09AB82-81A4-E34D-99AA-237AEBFF206B}"/>
              </a:ext>
            </a:extLst>
          </p:cNvPr>
          <p:cNvSpPr>
            <a:spLocks noGrp="1"/>
          </p:cNvSpPr>
          <p:nvPr>
            <p:ph type="body" sz="quarter" idx="11"/>
          </p:nvPr>
        </p:nvSpPr>
        <p:spPr/>
        <p:txBody>
          <a:bodyPr/>
          <a:lstStyle/>
          <a:p>
            <a:r>
              <a:rPr lang="en-US" b="0" dirty="0">
                <a:latin typeface="Palatino" pitchFamily="2" charset="77"/>
                <a:ea typeface="Palatino" pitchFamily="2" charset="77"/>
              </a:rPr>
              <a:t>Pseudo ground-truth labels</a:t>
            </a:r>
          </a:p>
          <a:p>
            <a:pPr lvl="1"/>
            <a:r>
              <a:rPr lang="en-US" b="0" dirty="0">
                <a:latin typeface="Palatino" pitchFamily="2" charset="77"/>
                <a:ea typeface="Palatino" pitchFamily="2" charset="77"/>
              </a:rPr>
              <a:t>It’s not feasible to manually label melanocytes for training.</a:t>
            </a:r>
          </a:p>
          <a:p>
            <a:r>
              <a:rPr lang="en-US" b="0" dirty="0">
                <a:latin typeface="Palatino" pitchFamily="2" charset="77"/>
                <a:ea typeface="Palatino" pitchFamily="2" charset="77"/>
              </a:rPr>
              <a:t>Generator structure</a:t>
            </a:r>
          </a:p>
          <a:p>
            <a:pPr lvl="1"/>
            <a:r>
              <a:rPr lang="en-US" b="0" dirty="0">
                <a:latin typeface="Palatino" pitchFamily="2" charset="77"/>
                <a:ea typeface="Palatino" pitchFamily="2" charset="77"/>
              </a:rPr>
              <a:t>Synthesis features can be improved by SOTA GAN models.</a:t>
            </a:r>
          </a:p>
        </p:txBody>
      </p:sp>
      <p:sp>
        <p:nvSpPr>
          <p:cNvPr id="3" name="Title 2">
            <a:extLst>
              <a:ext uri="{FF2B5EF4-FFF2-40B4-BE49-F238E27FC236}">
                <a16:creationId xmlns:a16="http://schemas.microsoft.com/office/drawing/2014/main" id="{8A6F04DA-E427-074A-A466-B190C8FCAD22}"/>
              </a:ext>
            </a:extLst>
          </p:cNvPr>
          <p:cNvSpPr>
            <a:spLocks noGrp="1"/>
          </p:cNvSpPr>
          <p:nvPr>
            <p:ph type="title"/>
          </p:nvPr>
        </p:nvSpPr>
        <p:spPr/>
        <p:txBody>
          <a:bodyPr/>
          <a:lstStyle/>
          <a:p>
            <a:r>
              <a:rPr lang="en-US" dirty="0">
                <a:latin typeface="Palatino" pitchFamily="2" charset="77"/>
                <a:ea typeface="Palatino" pitchFamily="2" charset="77"/>
              </a:rPr>
              <a:t>Limitations</a:t>
            </a:r>
          </a:p>
        </p:txBody>
      </p:sp>
    </p:spTree>
    <p:extLst>
      <p:ext uri="{BB962C8B-B14F-4D97-AF65-F5344CB8AC3E}">
        <p14:creationId xmlns:p14="http://schemas.microsoft.com/office/powerpoint/2010/main" val="306862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0CF291-F1C9-2F47-AAAF-E7DDC2BA662D}"/>
              </a:ext>
            </a:extLst>
          </p:cNvPr>
          <p:cNvSpPr>
            <a:spLocks noGrp="1"/>
          </p:cNvSpPr>
          <p:nvPr>
            <p:ph type="body" sz="quarter" idx="11"/>
          </p:nvPr>
        </p:nvSpPr>
        <p:spPr/>
        <p:txBody>
          <a:bodyPr/>
          <a:lstStyle/>
          <a:p>
            <a:r>
              <a:rPr lang="en-US" b="0" dirty="0">
                <a:latin typeface="Palatino" pitchFamily="2" charset="77"/>
                <a:ea typeface="Palatino" pitchFamily="2" charset="77"/>
              </a:rPr>
              <a:t>Build a computer-aided system (CAD) to analyze the growth patterns of melanocytes and expand it to a diagnosis framework.</a:t>
            </a:r>
          </a:p>
          <a:p>
            <a:r>
              <a:rPr lang="en-US" b="0" dirty="0">
                <a:latin typeface="Palatino" pitchFamily="2" charset="77"/>
                <a:ea typeface="Palatino" pitchFamily="2" charset="77"/>
              </a:rPr>
              <a:t>Apple VSGD-Net to more multi-modality medical imaging fields, such as CT-MRI </a:t>
            </a:r>
            <a:r>
              <a:rPr lang="en-US" b="0" dirty="0">
                <a:solidFill>
                  <a:srgbClr val="00B050"/>
                </a:solidFill>
                <a:latin typeface="Palatino" pitchFamily="2" charset="77"/>
                <a:ea typeface="Palatino" pitchFamily="2" charset="77"/>
              </a:rPr>
              <a:t>[12]</a:t>
            </a:r>
            <a:r>
              <a:rPr lang="en-US" b="0" dirty="0">
                <a:latin typeface="Palatino" pitchFamily="2" charset="77"/>
                <a:ea typeface="Palatino" pitchFamily="2" charset="77"/>
              </a:rPr>
              <a:t>, PET-MRI </a:t>
            </a:r>
            <a:r>
              <a:rPr lang="en-US" b="0" dirty="0">
                <a:solidFill>
                  <a:srgbClr val="00B050"/>
                </a:solidFill>
                <a:latin typeface="Palatino" pitchFamily="2" charset="77"/>
                <a:ea typeface="Palatino" pitchFamily="2" charset="77"/>
              </a:rPr>
              <a:t>[13]</a:t>
            </a:r>
            <a:r>
              <a:rPr lang="en-US" b="0" dirty="0">
                <a:latin typeface="Palatino" pitchFamily="2" charset="77"/>
                <a:ea typeface="Palatino" pitchFamily="2" charset="77"/>
              </a:rPr>
              <a:t>, etc.</a:t>
            </a:r>
          </a:p>
        </p:txBody>
      </p:sp>
      <p:sp>
        <p:nvSpPr>
          <p:cNvPr id="3" name="Title 2">
            <a:extLst>
              <a:ext uri="{FF2B5EF4-FFF2-40B4-BE49-F238E27FC236}">
                <a16:creationId xmlns:a16="http://schemas.microsoft.com/office/drawing/2014/main" id="{439B3FD6-EEE4-FF47-9375-E1FF7C6F28E5}"/>
              </a:ext>
            </a:extLst>
          </p:cNvPr>
          <p:cNvSpPr>
            <a:spLocks noGrp="1"/>
          </p:cNvSpPr>
          <p:nvPr>
            <p:ph type="title"/>
          </p:nvPr>
        </p:nvSpPr>
        <p:spPr/>
        <p:txBody>
          <a:bodyPr/>
          <a:lstStyle/>
          <a:p>
            <a:r>
              <a:rPr lang="en-US" dirty="0">
                <a:latin typeface="Palatino" pitchFamily="2" charset="77"/>
                <a:ea typeface="Palatino" pitchFamily="2" charset="77"/>
              </a:rPr>
              <a:t>Future Work</a:t>
            </a:r>
          </a:p>
        </p:txBody>
      </p:sp>
    </p:spTree>
    <p:extLst>
      <p:ext uri="{BB962C8B-B14F-4D97-AF65-F5344CB8AC3E}">
        <p14:creationId xmlns:p14="http://schemas.microsoft.com/office/powerpoint/2010/main" val="1727746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A13A5B-5800-F044-9392-D10A076C2AF8}"/>
              </a:ext>
            </a:extLst>
          </p:cNvPr>
          <p:cNvSpPr>
            <a:spLocks noGrp="1"/>
          </p:cNvSpPr>
          <p:nvPr>
            <p:ph type="body" sz="quarter" idx="11"/>
          </p:nvPr>
        </p:nvSpPr>
        <p:spPr/>
        <p:txBody>
          <a:bodyPr/>
          <a:lstStyle/>
          <a:p>
            <a:r>
              <a:rPr lang="en-US" b="0" dirty="0">
                <a:latin typeface="Palatino" pitchFamily="2" charset="77"/>
                <a:ea typeface="Palatino" pitchFamily="2" charset="77"/>
              </a:rPr>
              <a:t>We present a novel virtual staining guided detection network, VSGD-Net.</a:t>
            </a:r>
          </a:p>
          <a:p>
            <a:endParaRPr lang="en-US" b="0" dirty="0">
              <a:latin typeface="Palatino" pitchFamily="2" charset="77"/>
              <a:ea typeface="Palatino" pitchFamily="2" charset="77"/>
            </a:endParaRPr>
          </a:p>
          <a:p>
            <a:r>
              <a:rPr lang="en-US" b="0" dirty="0">
                <a:latin typeface="Palatino" pitchFamily="2" charset="77"/>
                <a:ea typeface="Palatino" pitchFamily="2" charset="77"/>
              </a:rPr>
              <a:t>During inference, the model can produce promising results from only the routine H&amp;E staining.</a:t>
            </a:r>
          </a:p>
          <a:p>
            <a:endParaRPr lang="en-US" b="0" dirty="0">
              <a:latin typeface="Palatino" pitchFamily="2" charset="77"/>
              <a:ea typeface="Palatino" pitchFamily="2" charset="77"/>
            </a:endParaRPr>
          </a:p>
          <a:p>
            <a:r>
              <a:rPr lang="en-US" b="0" dirty="0">
                <a:latin typeface="Palatino" pitchFamily="2" charset="77"/>
                <a:ea typeface="Palatino" pitchFamily="2" charset="77"/>
              </a:rPr>
              <a:t>We anticipate that the proposed method can adapt to a broad category of diseases.</a:t>
            </a:r>
          </a:p>
          <a:p>
            <a:endParaRPr lang="en-US" b="0" dirty="0">
              <a:latin typeface="Palatino" pitchFamily="2" charset="77"/>
              <a:ea typeface="Palatino" pitchFamily="2" charset="77"/>
            </a:endParaRPr>
          </a:p>
          <a:p>
            <a:endParaRPr lang="en-US" b="0" dirty="0">
              <a:latin typeface="Palatino" pitchFamily="2" charset="77"/>
              <a:ea typeface="Palatino" pitchFamily="2" charset="77"/>
            </a:endParaRPr>
          </a:p>
        </p:txBody>
      </p:sp>
      <p:sp>
        <p:nvSpPr>
          <p:cNvPr id="3" name="Title 2">
            <a:extLst>
              <a:ext uri="{FF2B5EF4-FFF2-40B4-BE49-F238E27FC236}">
                <a16:creationId xmlns:a16="http://schemas.microsoft.com/office/drawing/2014/main" id="{1F05B6DA-1B2E-AC46-A0C3-A9A0A543056B}"/>
              </a:ext>
            </a:extLst>
          </p:cNvPr>
          <p:cNvSpPr>
            <a:spLocks noGrp="1"/>
          </p:cNvSpPr>
          <p:nvPr>
            <p:ph type="title"/>
          </p:nvPr>
        </p:nvSpPr>
        <p:spPr/>
        <p:txBody>
          <a:bodyPr/>
          <a:lstStyle/>
          <a:p>
            <a:r>
              <a:rPr lang="en-US" dirty="0">
                <a:latin typeface="Palatino" pitchFamily="2" charset="77"/>
                <a:ea typeface="Palatino" pitchFamily="2" charset="77"/>
              </a:rPr>
              <a:t>Conclusion</a:t>
            </a:r>
          </a:p>
        </p:txBody>
      </p:sp>
    </p:spTree>
    <p:extLst>
      <p:ext uri="{BB962C8B-B14F-4D97-AF65-F5344CB8AC3E}">
        <p14:creationId xmlns:p14="http://schemas.microsoft.com/office/powerpoint/2010/main" val="73694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6FE421-7776-3147-835B-A6597C0501F6}"/>
              </a:ext>
            </a:extLst>
          </p:cNvPr>
          <p:cNvSpPr>
            <a:spLocks noGrp="1"/>
          </p:cNvSpPr>
          <p:nvPr>
            <p:ph type="title"/>
          </p:nvPr>
        </p:nvSpPr>
        <p:spPr/>
        <p:txBody>
          <a:bodyPr/>
          <a:lstStyle/>
          <a:p>
            <a:r>
              <a:rPr lang="en-US" dirty="0"/>
              <a:t>Acknowledgement</a:t>
            </a:r>
          </a:p>
        </p:txBody>
      </p:sp>
      <p:sp>
        <p:nvSpPr>
          <p:cNvPr id="4" name="TextBox 3">
            <a:extLst>
              <a:ext uri="{FF2B5EF4-FFF2-40B4-BE49-F238E27FC236}">
                <a16:creationId xmlns:a16="http://schemas.microsoft.com/office/drawing/2014/main" id="{5458A98B-8AD4-F242-BBA5-E15490B4267F}"/>
              </a:ext>
            </a:extLst>
          </p:cNvPr>
          <p:cNvSpPr txBox="1"/>
          <p:nvPr/>
        </p:nvSpPr>
        <p:spPr>
          <a:xfrm>
            <a:off x="895675" y="2036343"/>
            <a:ext cx="2002279" cy="646331"/>
          </a:xfrm>
          <a:prstGeom prst="rect">
            <a:avLst/>
          </a:prstGeom>
          <a:noFill/>
        </p:spPr>
        <p:txBody>
          <a:bodyPr wrap="none" rtlCol="0">
            <a:spAutoFit/>
          </a:bodyPr>
          <a:lstStyle/>
          <a:p>
            <a:r>
              <a:rPr lang="en-US" b="1" dirty="0">
                <a:latin typeface="Palatino" pitchFamily="2" charset="77"/>
                <a:ea typeface="Palatino" pitchFamily="2" charset="77"/>
              </a:rPr>
              <a:t>Advisor</a:t>
            </a:r>
            <a:r>
              <a:rPr lang="en-US" dirty="0">
                <a:latin typeface="Palatino" pitchFamily="2" charset="77"/>
                <a:ea typeface="Palatino" pitchFamily="2" charset="77"/>
              </a:rPr>
              <a:t>:</a:t>
            </a:r>
          </a:p>
          <a:p>
            <a:r>
              <a:rPr lang="en-US" dirty="0">
                <a:latin typeface="Palatino" pitchFamily="2" charset="77"/>
                <a:ea typeface="Palatino" pitchFamily="2" charset="77"/>
              </a:rPr>
              <a:t>Dr. Linda Shapiro</a:t>
            </a:r>
          </a:p>
        </p:txBody>
      </p:sp>
      <p:sp>
        <p:nvSpPr>
          <p:cNvPr id="5" name="TextBox 4">
            <a:extLst>
              <a:ext uri="{FF2B5EF4-FFF2-40B4-BE49-F238E27FC236}">
                <a16:creationId xmlns:a16="http://schemas.microsoft.com/office/drawing/2014/main" id="{086A55F8-A0B2-6E4B-AC78-FE05662C517F}"/>
              </a:ext>
            </a:extLst>
          </p:cNvPr>
          <p:cNvSpPr txBox="1"/>
          <p:nvPr/>
        </p:nvSpPr>
        <p:spPr>
          <a:xfrm>
            <a:off x="3740730" y="2036343"/>
            <a:ext cx="1934953" cy="646331"/>
          </a:xfrm>
          <a:prstGeom prst="rect">
            <a:avLst/>
          </a:prstGeom>
          <a:noFill/>
        </p:spPr>
        <p:txBody>
          <a:bodyPr wrap="none" rtlCol="0">
            <a:spAutoFit/>
          </a:bodyPr>
          <a:lstStyle/>
          <a:p>
            <a:r>
              <a:rPr lang="en-US" b="1" dirty="0">
                <a:latin typeface="Palatino" pitchFamily="2" charset="77"/>
                <a:ea typeface="Palatino" pitchFamily="2" charset="77"/>
              </a:rPr>
              <a:t>PI</a:t>
            </a:r>
            <a:r>
              <a:rPr lang="en-US" dirty="0">
                <a:latin typeface="Palatino" pitchFamily="2" charset="77"/>
                <a:ea typeface="Palatino" pitchFamily="2" charset="77"/>
              </a:rPr>
              <a:t>:</a:t>
            </a:r>
          </a:p>
          <a:p>
            <a:r>
              <a:rPr lang="en-US" dirty="0">
                <a:latin typeface="Palatino" pitchFamily="2" charset="77"/>
                <a:ea typeface="Palatino" pitchFamily="2" charset="77"/>
              </a:rPr>
              <a:t>Dr. Joann Elmore</a:t>
            </a:r>
          </a:p>
        </p:txBody>
      </p:sp>
      <p:sp>
        <p:nvSpPr>
          <p:cNvPr id="6" name="TextBox 5">
            <a:extLst>
              <a:ext uri="{FF2B5EF4-FFF2-40B4-BE49-F238E27FC236}">
                <a16:creationId xmlns:a16="http://schemas.microsoft.com/office/drawing/2014/main" id="{8506F3AF-993A-9C43-8631-8CB093157D1D}"/>
              </a:ext>
            </a:extLst>
          </p:cNvPr>
          <p:cNvSpPr txBox="1"/>
          <p:nvPr/>
        </p:nvSpPr>
        <p:spPr>
          <a:xfrm>
            <a:off x="895675" y="3007868"/>
            <a:ext cx="2371803" cy="1200329"/>
          </a:xfrm>
          <a:prstGeom prst="rect">
            <a:avLst/>
          </a:prstGeom>
          <a:noFill/>
        </p:spPr>
        <p:txBody>
          <a:bodyPr wrap="none" rtlCol="0">
            <a:spAutoFit/>
          </a:bodyPr>
          <a:lstStyle/>
          <a:p>
            <a:r>
              <a:rPr lang="en-US" b="1" dirty="0">
                <a:latin typeface="Palatino" pitchFamily="2" charset="77"/>
                <a:ea typeface="Palatino" pitchFamily="2" charset="77"/>
              </a:rPr>
              <a:t>Pathologists</a:t>
            </a:r>
            <a:r>
              <a:rPr lang="en-US" dirty="0">
                <a:latin typeface="Palatino" pitchFamily="2" charset="77"/>
                <a:ea typeface="Palatino" pitchFamily="2" charset="77"/>
              </a:rPr>
              <a:t>:</a:t>
            </a:r>
          </a:p>
          <a:p>
            <a:r>
              <a:rPr lang="en-US" dirty="0">
                <a:latin typeface="Palatino" pitchFamily="2" charset="77"/>
                <a:ea typeface="Palatino" pitchFamily="2" charset="77"/>
              </a:rPr>
              <a:t>Dr. </a:t>
            </a:r>
            <a:r>
              <a:rPr lang="en-US" dirty="0" err="1">
                <a:latin typeface="Palatino" pitchFamily="2" charset="77"/>
                <a:ea typeface="Palatino" pitchFamily="2" charset="77"/>
              </a:rPr>
              <a:t>Stevan</a:t>
            </a:r>
            <a:r>
              <a:rPr lang="en-US" dirty="0">
                <a:latin typeface="Palatino" pitchFamily="2" charset="77"/>
                <a:ea typeface="Palatino" pitchFamily="2" charset="77"/>
              </a:rPr>
              <a:t> </a:t>
            </a:r>
            <a:r>
              <a:rPr lang="en-US" dirty="0" err="1">
                <a:latin typeface="Palatino" pitchFamily="2" charset="77"/>
                <a:ea typeface="Palatino" pitchFamily="2" charset="77"/>
              </a:rPr>
              <a:t>Knezevich</a:t>
            </a:r>
            <a:endParaRPr lang="en-US" dirty="0">
              <a:latin typeface="Palatino" pitchFamily="2" charset="77"/>
              <a:ea typeface="Palatino" pitchFamily="2" charset="77"/>
            </a:endParaRPr>
          </a:p>
          <a:p>
            <a:r>
              <a:rPr lang="en-US" dirty="0">
                <a:latin typeface="Palatino" pitchFamily="2" charset="77"/>
                <a:ea typeface="Palatino" pitchFamily="2" charset="77"/>
              </a:rPr>
              <a:t>Dr. Caitlin May</a:t>
            </a:r>
          </a:p>
          <a:p>
            <a:r>
              <a:rPr lang="en-US" dirty="0">
                <a:latin typeface="Palatino" pitchFamily="2" charset="77"/>
                <a:ea typeface="Palatino" pitchFamily="2" charset="77"/>
              </a:rPr>
              <a:t>Dr. Oliver Chang</a:t>
            </a:r>
          </a:p>
        </p:txBody>
      </p:sp>
      <p:sp>
        <p:nvSpPr>
          <p:cNvPr id="7" name="TextBox 6">
            <a:extLst>
              <a:ext uri="{FF2B5EF4-FFF2-40B4-BE49-F238E27FC236}">
                <a16:creationId xmlns:a16="http://schemas.microsoft.com/office/drawing/2014/main" id="{AC269BF6-D677-2E43-BADA-6C7EE09DA413}"/>
              </a:ext>
            </a:extLst>
          </p:cNvPr>
          <p:cNvSpPr txBox="1"/>
          <p:nvPr/>
        </p:nvSpPr>
        <p:spPr>
          <a:xfrm>
            <a:off x="3740730" y="3007360"/>
            <a:ext cx="1678665" cy="923330"/>
          </a:xfrm>
          <a:prstGeom prst="rect">
            <a:avLst/>
          </a:prstGeom>
          <a:noFill/>
        </p:spPr>
        <p:txBody>
          <a:bodyPr wrap="none" rtlCol="0">
            <a:spAutoFit/>
          </a:bodyPr>
          <a:lstStyle/>
          <a:p>
            <a:r>
              <a:rPr lang="en-US" b="1" dirty="0">
                <a:latin typeface="Palatino" pitchFamily="2" charset="77"/>
                <a:ea typeface="Palatino" pitchFamily="2" charset="77"/>
              </a:rPr>
              <a:t>Collaborators</a:t>
            </a:r>
            <a:r>
              <a:rPr lang="en-US" dirty="0">
                <a:latin typeface="Palatino" pitchFamily="2" charset="77"/>
                <a:ea typeface="Palatino" pitchFamily="2" charset="77"/>
              </a:rPr>
              <a:t>:</a:t>
            </a:r>
          </a:p>
          <a:p>
            <a:r>
              <a:rPr lang="en-US" dirty="0" err="1">
                <a:latin typeface="Palatino" pitchFamily="2" charset="77"/>
                <a:ea typeface="Palatino" pitchFamily="2" charset="77"/>
              </a:rPr>
              <a:t>Beibin</a:t>
            </a:r>
            <a:r>
              <a:rPr lang="en-US" dirty="0">
                <a:latin typeface="Palatino" pitchFamily="2" charset="77"/>
                <a:ea typeface="Palatino" pitchFamily="2" charset="77"/>
              </a:rPr>
              <a:t> Li</a:t>
            </a:r>
          </a:p>
          <a:p>
            <a:r>
              <a:rPr lang="en-US" dirty="0">
                <a:latin typeface="Palatino" pitchFamily="2" charset="77"/>
                <a:ea typeface="Palatino" pitchFamily="2" charset="77"/>
              </a:rPr>
              <a:t>Wenjun Wu</a:t>
            </a:r>
          </a:p>
        </p:txBody>
      </p:sp>
      <p:pic>
        <p:nvPicPr>
          <p:cNvPr id="7170" name="Picture 2">
            <a:extLst>
              <a:ext uri="{FF2B5EF4-FFF2-40B4-BE49-F238E27FC236}">
                <a16:creationId xmlns:a16="http://schemas.microsoft.com/office/drawing/2014/main" id="{799EB549-2348-CD4B-BC55-2E9E6568E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730" y="5579364"/>
            <a:ext cx="47498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00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C9ABCF-7662-774A-A61C-972A9B609814}"/>
              </a:ext>
            </a:extLst>
          </p:cNvPr>
          <p:cNvSpPr>
            <a:spLocks noGrp="1"/>
          </p:cNvSpPr>
          <p:nvPr>
            <p:ph type="body" sz="quarter" idx="11"/>
          </p:nvPr>
        </p:nvSpPr>
        <p:spPr/>
        <p:txBody>
          <a:bodyPr/>
          <a:lstStyle/>
          <a:p>
            <a:pPr>
              <a:buFont typeface="+mj-lt"/>
              <a:buAutoNum type="arabicPeriod"/>
            </a:pPr>
            <a:r>
              <a:rPr lang="en-US" sz="1400" b="0" dirty="0">
                <a:latin typeface="Palatino" pitchFamily="2" charset="77"/>
                <a:ea typeface="Palatino" pitchFamily="2" charset="77"/>
              </a:rPr>
              <a:t>Lu, C., Mahmood, M., Jha, N., Mandal, M.: Detection of melanocytes in skin histopathological images using radial line scanning. Pattern Recognition 46(2), 509–518 (Feb 2013)</a:t>
            </a:r>
          </a:p>
          <a:p>
            <a:pPr>
              <a:buFont typeface="+mj-lt"/>
              <a:buAutoNum type="arabicPeriod"/>
            </a:pPr>
            <a:r>
              <a:rPr lang="en-US" sz="1400" b="0" dirty="0" err="1">
                <a:latin typeface="Palatino" pitchFamily="2" charset="77"/>
                <a:ea typeface="Palatino" pitchFamily="2" charset="77"/>
              </a:rPr>
              <a:t>Ronneberger</a:t>
            </a:r>
            <a:r>
              <a:rPr lang="en-US" sz="1400" b="0" dirty="0">
                <a:latin typeface="Palatino" pitchFamily="2" charset="77"/>
                <a:ea typeface="Palatino" pitchFamily="2" charset="77"/>
              </a:rPr>
              <a:t>, O., Fischer, P., </a:t>
            </a:r>
            <a:r>
              <a:rPr lang="en-US" sz="1400" b="0" dirty="0" err="1">
                <a:latin typeface="Palatino" pitchFamily="2" charset="77"/>
                <a:ea typeface="Palatino" pitchFamily="2" charset="77"/>
              </a:rPr>
              <a:t>Brox</a:t>
            </a:r>
            <a:r>
              <a:rPr lang="en-US" sz="1400" b="0" dirty="0">
                <a:latin typeface="Palatino" pitchFamily="2" charset="77"/>
                <a:ea typeface="Palatino" pitchFamily="2" charset="77"/>
              </a:rPr>
              <a:t>, T.: U-Net: Convolutional Networks for Biomedical Image Segmentation. arXiv:1505.04597 [cs] (May 2015), </a:t>
            </a:r>
            <a:r>
              <a:rPr lang="en-US" sz="1400" b="0" dirty="0" err="1">
                <a:latin typeface="Palatino" pitchFamily="2" charset="77"/>
                <a:ea typeface="Palatino" pitchFamily="2" charset="77"/>
              </a:rPr>
              <a:t>arXiv</a:t>
            </a:r>
            <a:r>
              <a:rPr lang="en-US" sz="1400" b="0" dirty="0">
                <a:latin typeface="Palatino" pitchFamily="2" charset="77"/>
                <a:ea typeface="Palatino" pitchFamily="2" charset="77"/>
              </a:rPr>
              <a:t>: 1505.04597 </a:t>
            </a:r>
          </a:p>
          <a:p>
            <a:pPr>
              <a:buFont typeface="+mj-lt"/>
              <a:buAutoNum type="arabicPeriod"/>
            </a:pPr>
            <a:r>
              <a:rPr lang="en-US" sz="1400" b="0" dirty="0">
                <a:latin typeface="Palatino" pitchFamily="2" charset="77"/>
                <a:ea typeface="Palatino" pitchFamily="2" charset="77"/>
              </a:rPr>
              <a:t>He, K., </a:t>
            </a:r>
            <a:r>
              <a:rPr lang="en-US" sz="1400" b="0" dirty="0" err="1">
                <a:latin typeface="Palatino" pitchFamily="2" charset="77"/>
                <a:ea typeface="Palatino" pitchFamily="2" charset="77"/>
              </a:rPr>
              <a:t>Gkioxari</a:t>
            </a:r>
            <a:r>
              <a:rPr lang="en-US" sz="1400" b="0" dirty="0">
                <a:latin typeface="Palatino" pitchFamily="2" charset="77"/>
                <a:ea typeface="Palatino" pitchFamily="2" charset="77"/>
              </a:rPr>
              <a:t>, G., Doll </a:t>
            </a:r>
            <a:r>
              <a:rPr lang="en-US" sz="1400" b="0" dirty="0" err="1">
                <a:latin typeface="Palatino" pitchFamily="2" charset="77"/>
                <a:ea typeface="Palatino" pitchFamily="2" charset="77"/>
              </a:rPr>
              <a:t>ar</a:t>
            </a:r>
            <a:r>
              <a:rPr lang="en-US" sz="1400" b="0" dirty="0">
                <a:latin typeface="Palatino" pitchFamily="2" charset="77"/>
                <a:ea typeface="Palatino" pitchFamily="2" charset="77"/>
              </a:rPr>
              <a:t>, P., </a:t>
            </a:r>
            <a:r>
              <a:rPr lang="en-US" sz="1400" b="0" dirty="0" err="1">
                <a:latin typeface="Palatino" pitchFamily="2" charset="77"/>
                <a:ea typeface="Palatino" pitchFamily="2" charset="77"/>
              </a:rPr>
              <a:t>Girshick</a:t>
            </a:r>
            <a:r>
              <a:rPr lang="en-US" sz="1400" b="0" dirty="0">
                <a:latin typeface="Palatino" pitchFamily="2" charset="77"/>
                <a:ea typeface="Palatino" pitchFamily="2" charset="77"/>
              </a:rPr>
              <a:t>, R.: Mask R-CNN. arXiv:1703.06870 [cs] (Mar 2017)</a:t>
            </a:r>
          </a:p>
          <a:p>
            <a:pPr>
              <a:buFont typeface="+mj-lt"/>
              <a:buAutoNum type="arabicPeriod"/>
            </a:pPr>
            <a:r>
              <a:rPr lang="en-US" sz="1400" b="0" dirty="0">
                <a:latin typeface="Palatino" pitchFamily="2" charset="77"/>
                <a:ea typeface="Palatino" pitchFamily="2" charset="77"/>
              </a:rPr>
              <a:t>Graham, S., Vu, Q.D., Raza, S.E.A., Azam, A., Tsang, Y.W., Kwak, J.T., Rajpoot, N.: Hover-net: Simultaneous segmentation and classification of nuclei in </a:t>
            </a:r>
            <a:r>
              <a:rPr lang="en-US" sz="1400" b="0" dirty="0" err="1">
                <a:latin typeface="Palatino" pitchFamily="2" charset="77"/>
                <a:ea typeface="Palatino" pitchFamily="2" charset="77"/>
              </a:rPr>
              <a:t>multitissue</a:t>
            </a:r>
            <a:r>
              <a:rPr lang="en-US" sz="1400" b="0" dirty="0">
                <a:latin typeface="Palatino" pitchFamily="2" charset="77"/>
                <a:ea typeface="Palatino" pitchFamily="2" charset="77"/>
              </a:rPr>
              <a:t> histology images. Medical Image Analysis 58, 101563 (2019)</a:t>
            </a:r>
          </a:p>
          <a:p>
            <a:pPr>
              <a:buFont typeface="+mj-lt"/>
              <a:buAutoNum type="arabicPeriod"/>
            </a:pPr>
            <a:r>
              <a:rPr lang="en-US" sz="1400" b="0" dirty="0">
                <a:latin typeface="Palatino" pitchFamily="2" charset="77"/>
                <a:ea typeface="Palatino" pitchFamily="2" charset="77"/>
              </a:rPr>
              <a:t>Schmidt, U., </a:t>
            </a:r>
            <a:r>
              <a:rPr lang="en-US" sz="1400" b="0" dirty="0" err="1">
                <a:latin typeface="Palatino" pitchFamily="2" charset="77"/>
                <a:ea typeface="Palatino" pitchFamily="2" charset="77"/>
              </a:rPr>
              <a:t>Weigert</a:t>
            </a:r>
            <a:r>
              <a:rPr lang="en-US" sz="1400" b="0" dirty="0">
                <a:latin typeface="Palatino" pitchFamily="2" charset="77"/>
                <a:ea typeface="Palatino" pitchFamily="2" charset="77"/>
              </a:rPr>
              <a:t>, M., Broaddus, C., Myers, G.: Cell detection with </a:t>
            </a:r>
            <a:r>
              <a:rPr lang="en-US" sz="1400" b="0" dirty="0" err="1">
                <a:latin typeface="Palatino" pitchFamily="2" charset="77"/>
                <a:ea typeface="Palatino" pitchFamily="2" charset="77"/>
              </a:rPr>
              <a:t>starconvex</a:t>
            </a:r>
            <a:r>
              <a:rPr lang="en-US" sz="1400" b="0" dirty="0">
                <a:latin typeface="Palatino" pitchFamily="2" charset="77"/>
                <a:ea typeface="Palatino" pitchFamily="2" charset="77"/>
              </a:rPr>
              <a:t> polygons. In: International Conference on Medical Image Computing and Computer-Assisted Intervention. pp. 265–273. Springer (2018)</a:t>
            </a:r>
          </a:p>
          <a:p>
            <a:pPr>
              <a:buFont typeface="+mj-lt"/>
              <a:buAutoNum type="arabicPeriod"/>
            </a:pPr>
            <a:r>
              <a:rPr lang="en-US" sz="1400" b="0" dirty="0">
                <a:latin typeface="Palatino" pitchFamily="2" charset="77"/>
                <a:ea typeface="Palatino" pitchFamily="2" charset="77"/>
              </a:rPr>
              <a:t>Gao, Z., Shi, J., Zhang, X., Li, Y., Zhang, H., Wu, J., Wang, C., Meng, D., Li, C.: Nuclei Grading of Clear Cell Renal Cell Carcinoma in Histopathological Image by Composite High-Resolution Network. In: de </a:t>
            </a:r>
            <a:r>
              <a:rPr lang="en-US" sz="1400" b="0" dirty="0" err="1">
                <a:latin typeface="Palatino" pitchFamily="2" charset="77"/>
                <a:ea typeface="Palatino" pitchFamily="2" charset="77"/>
              </a:rPr>
              <a:t>Bruijne</a:t>
            </a:r>
            <a:r>
              <a:rPr lang="en-US" sz="1400" b="0" dirty="0">
                <a:latin typeface="Palatino" pitchFamily="2" charset="77"/>
                <a:ea typeface="Palatino" pitchFamily="2" charset="77"/>
              </a:rPr>
              <a:t>, M., </a:t>
            </a:r>
            <a:r>
              <a:rPr lang="en-US" sz="1400" b="0" dirty="0" err="1">
                <a:latin typeface="Palatino" pitchFamily="2" charset="77"/>
                <a:ea typeface="Palatino" pitchFamily="2" charset="77"/>
              </a:rPr>
              <a:t>Cattin</a:t>
            </a:r>
            <a:r>
              <a:rPr lang="en-US" sz="1400" b="0" dirty="0">
                <a:latin typeface="Palatino" pitchFamily="2" charset="77"/>
                <a:ea typeface="Palatino" pitchFamily="2" charset="77"/>
              </a:rPr>
              <a:t>, P.C., </a:t>
            </a:r>
            <a:r>
              <a:rPr lang="en-US" sz="1400" b="0" dirty="0" err="1">
                <a:latin typeface="Palatino" pitchFamily="2" charset="77"/>
                <a:ea typeface="Palatino" pitchFamily="2" charset="77"/>
              </a:rPr>
              <a:t>Cotin</a:t>
            </a:r>
            <a:r>
              <a:rPr lang="en-US" sz="1400" b="0" dirty="0">
                <a:latin typeface="Palatino" pitchFamily="2" charset="77"/>
                <a:ea typeface="Palatino" pitchFamily="2" charset="77"/>
              </a:rPr>
              <a:t>, S., </a:t>
            </a:r>
            <a:r>
              <a:rPr lang="en-US" sz="1400" b="0" dirty="0" err="1">
                <a:latin typeface="Palatino" pitchFamily="2" charset="77"/>
                <a:ea typeface="Palatino" pitchFamily="2" charset="77"/>
              </a:rPr>
              <a:t>Padoy</a:t>
            </a:r>
            <a:r>
              <a:rPr lang="en-US" sz="1400" b="0" dirty="0">
                <a:latin typeface="Palatino" pitchFamily="2" charset="77"/>
                <a:ea typeface="Palatino" pitchFamily="2" charset="77"/>
              </a:rPr>
              <a:t>, N., Speidel, S., Zheng, Y., Essert, C. (eds.) Medical Image Computing and Computer Assisted Intervention – MICCAI 2021</a:t>
            </a:r>
          </a:p>
          <a:p>
            <a:pPr>
              <a:buFont typeface="+mj-lt"/>
              <a:buAutoNum type="arabicPeriod"/>
            </a:pPr>
            <a:r>
              <a:rPr lang="en-US" sz="1400" b="0" dirty="0">
                <a:latin typeface="Palatino" pitchFamily="2" charset="77"/>
                <a:ea typeface="Palatino" pitchFamily="2" charset="77"/>
              </a:rPr>
              <a:t>Zhao, J., Li, D., Kassam, Z., Howey, J., Chong, J., Chen, B., Li, S.: Tripartite-GAN: Synthesizing liver contrast-enhanced MRI to improve tumor detection. Medical Image Analysis 63, 101667 (Jul 2020)</a:t>
            </a:r>
          </a:p>
          <a:p>
            <a:pPr>
              <a:buFont typeface="+mj-lt"/>
              <a:buAutoNum type="arabicPeriod"/>
            </a:pPr>
            <a:r>
              <a:rPr lang="en-US" sz="1400" b="0" dirty="0" err="1">
                <a:latin typeface="Palatino" pitchFamily="2" charset="77"/>
                <a:ea typeface="Palatino" pitchFamily="2" charset="77"/>
              </a:rPr>
              <a:t>Piepkorn</a:t>
            </a:r>
            <a:r>
              <a:rPr lang="en-US" sz="1400" b="0" dirty="0">
                <a:latin typeface="Palatino" pitchFamily="2" charset="77"/>
                <a:ea typeface="Palatino" pitchFamily="2" charset="77"/>
              </a:rPr>
              <a:t>, M.W., Barnhill, R.L., Elder, D.E., </a:t>
            </a:r>
            <a:r>
              <a:rPr lang="en-US" sz="1400" b="0" dirty="0" err="1">
                <a:latin typeface="Palatino" pitchFamily="2" charset="77"/>
                <a:ea typeface="Palatino" pitchFamily="2" charset="77"/>
              </a:rPr>
              <a:t>Knezevich</a:t>
            </a:r>
            <a:r>
              <a:rPr lang="en-US" sz="1400" b="0" dirty="0">
                <a:latin typeface="Palatino" pitchFamily="2" charset="77"/>
                <a:ea typeface="Palatino" pitchFamily="2" charset="77"/>
              </a:rPr>
              <a:t>, S.R., Carney, P.A., </a:t>
            </a:r>
            <a:r>
              <a:rPr lang="en-US" sz="1400" b="0" dirty="0" err="1">
                <a:latin typeface="Palatino" pitchFamily="2" charset="77"/>
                <a:ea typeface="Palatino" pitchFamily="2" charset="77"/>
              </a:rPr>
              <a:t>Reisch</a:t>
            </a:r>
            <a:r>
              <a:rPr lang="en-US" sz="1400" b="0" dirty="0">
                <a:latin typeface="Palatino" pitchFamily="2" charset="77"/>
                <a:ea typeface="Palatino" pitchFamily="2" charset="77"/>
              </a:rPr>
              <a:t>, L.M., Elmore, J.G.: The </a:t>
            </a:r>
            <a:r>
              <a:rPr lang="en-US" sz="1400" b="0" dirty="0" err="1">
                <a:latin typeface="Palatino" pitchFamily="2" charset="77"/>
                <a:ea typeface="Palatino" pitchFamily="2" charset="77"/>
              </a:rPr>
              <a:t>mpath</a:t>
            </a:r>
            <a:r>
              <a:rPr lang="en-US" sz="1400" b="0" dirty="0">
                <a:latin typeface="Palatino" pitchFamily="2" charset="77"/>
                <a:ea typeface="Palatino" pitchFamily="2" charset="77"/>
              </a:rPr>
              <a:t>-dx reporting schema for melanocytic proliferations and melanoma. Journal of the American Academy of Dermatology 70(1) (2014)</a:t>
            </a:r>
          </a:p>
          <a:p>
            <a:pPr marL="0" indent="0">
              <a:buNone/>
            </a:pPr>
            <a:endParaRPr lang="en-US" sz="1400" b="0" dirty="0">
              <a:latin typeface="Palatino" pitchFamily="2" charset="77"/>
              <a:ea typeface="Palatino" pitchFamily="2" charset="77"/>
            </a:endParaRPr>
          </a:p>
          <a:p>
            <a:pPr>
              <a:buFont typeface="+mj-lt"/>
              <a:buAutoNum type="arabicPeriod"/>
            </a:pPr>
            <a:endParaRPr lang="en-US" sz="1400" b="0" dirty="0">
              <a:latin typeface="Palatino" pitchFamily="2" charset="77"/>
              <a:ea typeface="Palatino" pitchFamily="2" charset="77"/>
            </a:endParaRPr>
          </a:p>
          <a:p>
            <a:pPr>
              <a:buFont typeface="+mj-lt"/>
              <a:buAutoNum type="arabicPeriod"/>
            </a:pPr>
            <a:endParaRPr lang="en-US" sz="1400" b="0" dirty="0">
              <a:latin typeface="Palatino" pitchFamily="2" charset="77"/>
              <a:ea typeface="Palatino" pitchFamily="2" charset="77"/>
            </a:endParaRPr>
          </a:p>
          <a:p>
            <a:pPr>
              <a:buFont typeface="+mj-lt"/>
              <a:buAutoNum type="arabicPeriod"/>
            </a:pPr>
            <a:endParaRPr lang="en-US" sz="1400" b="0" dirty="0">
              <a:latin typeface="Palatino" pitchFamily="2" charset="77"/>
              <a:ea typeface="Palatino" pitchFamily="2" charset="77"/>
            </a:endParaRPr>
          </a:p>
          <a:p>
            <a:pPr>
              <a:buFont typeface="+mj-lt"/>
              <a:buAutoNum type="arabicPeriod"/>
            </a:pPr>
            <a:endParaRPr lang="en-US" sz="1400" b="0" dirty="0">
              <a:latin typeface="Palatino" pitchFamily="2" charset="77"/>
              <a:ea typeface="Palatino" pitchFamily="2" charset="77"/>
            </a:endParaRPr>
          </a:p>
          <a:p>
            <a:pPr marL="457200" indent="-457200">
              <a:buFont typeface="+mj-lt"/>
              <a:buAutoNum type="arabicPeriod"/>
            </a:pPr>
            <a:endParaRPr lang="en-US" sz="1400" b="0" dirty="0">
              <a:latin typeface="Palatino" pitchFamily="2" charset="77"/>
              <a:ea typeface="Palatino" pitchFamily="2" charset="77"/>
            </a:endParaRPr>
          </a:p>
        </p:txBody>
      </p:sp>
      <p:sp>
        <p:nvSpPr>
          <p:cNvPr id="3" name="Title 2">
            <a:extLst>
              <a:ext uri="{FF2B5EF4-FFF2-40B4-BE49-F238E27FC236}">
                <a16:creationId xmlns:a16="http://schemas.microsoft.com/office/drawing/2014/main" id="{B6FD49F6-ED54-4947-B646-73A73E21059C}"/>
              </a:ext>
            </a:extLst>
          </p:cNvPr>
          <p:cNvSpPr>
            <a:spLocks noGrp="1"/>
          </p:cNvSpPr>
          <p:nvPr>
            <p:ph type="title"/>
          </p:nvPr>
        </p:nvSpPr>
        <p:spPr/>
        <p:txBody>
          <a:bodyPr/>
          <a:lstStyle/>
          <a:p>
            <a:r>
              <a:rPr lang="en-US" dirty="0">
                <a:latin typeface="Palatino" pitchFamily="2" charset="77"/>
                <a:ea typeface="Palatino" pitchFamily="2" charset="77"/>
              </a:rPr>
              <a:t>References</a:t>
            </a:r>
          </a:p>
        </p:txBody>
      </p:sp>
    </p:spTree>
    <p:extLst>
      <p:ext uri="{BB962C8B-B14F-4D97-AF65-F5344CB8AC3E}">
        <p14:creationId xmlns:p14="http://schemas.microsoft.com/office/powerpoint/2010/main" val="2523667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C9ABCF-7662-774A-A61C-972A9B609814}"/>
              </a:ext>
            </a:extLst>
          </p:cNvPr>
          <p:cNvSpPr>
            <a:spLocks noGrp="1"/>
          </p:cNvSpPr>
          <p:nvPr>
            <p:ph type="body" sz="quarter" idx="11"/>
          </p:nvPr>
        </p:nvSpPr>
        <p:spPr/>
        <p:txBody>
          <a:bodyPr/>
          <a:lstStyle/>
          <a:p>
            <a:pPr>
              <a:buFont typeface="+mj-lt"/>
              <a:buAutoNum type="arabicPeriod" startAt="9"/>
            </a:pPr>
            <a:r>
              <a:rPr lang="en-US" sz="1400" b="0" dirty="0" err="1">
                <a:latin typeface="Palatino" pitchFamily="2" charset="77"/>
                <a:ea typeface="Palatino" pitchFamily="2" charset="77"/>
              </a:rPr>
              <a:t>Lotz</a:t>
            </a:r>
            <a:r>
              <a:rPr lang="en-US" sz="1400" b="0" dirty="0">
                <a:latin typeface="Palatino" pitchFamily="2" charset="77"/>
                <a:ea typeface="Palatino" pitchFamily="2" charset="77"/>
              </a:rPr>
              <a:t>, J., Weiss, N., van der </a:t>
            </a:r>
            <a:r>
              <a:rPr lang="en-US" sz="1400" b="0" dirty="0" err="1">
                <a:latin typeface="Palatino" pitchFamily="2" charset="77"/>
                <a:ea typeface="Palatino" pitchFamily="2" charset="77"/>
              </a:rPr>
              <a:t>Laak</a:t>
            </a:r>
            <a:r>
              <a:rPr lang="en-US" sz="1400" b="0" dirty="0">
                <a:latin typeface="Palatino" pitchFamily="2" charset="77"/>
                <a:ea typeface="Palatino" pitchFamily="2" charset="77"/>
              </a:rPr>
              <a:t>, J., </a:t>
            </a:r>
            <a:r>
              <a:rPr lang="en-US" sz="1400" b="0" dirty="0" err="1">
                <a:latin typeface="Palatino" pitchFamily="2" charset="77"/>
                <a:ea typeface="Palatino" pitchFamily="2" charset="77"/>
              </a:rPr>
              <a:t>StefanHeldmann</a:t>
            </a:r>
            <a:r>
              <a:rPr lang="en-US" sz="1400" b="0" dirty="0">
                <a:latin typeface="Palatino" pitchFamily="2" charset="77"/>
                <a:ea typeface="Palatino" pitchFamily="2" charset="77"/>
              </a:rPr>
              <a:t>: High-resolution Image Registration of Consecutive and Re-stained Sections in Histopathology. arXiv:2106.13150 [cs, </a:t>
            </a:r>
            <a:r>
              <a:rPr lang="en-US" sz="1400" b="0" dirty="0" err="1">
                <a:latin typeface="Palatino" pitchFamily="2" charset="77"/>
                <a:ea typeface="Palatino" pitchFamily="2" charset="77"/>
              </a:rPr>
              <a:t>eess</a:t>
            </a:r>
            <a:r>
              <a:rPr lang="en-US" sz="1400" b="0" dirty="0">
                <a:latin typeface="Palatino" pitchFamily="2" charset="77"/>
                <a:ea typeface="Palatino" pitchFamily="2" charset="77"/>
              </a:rPr>
              <a:t>] (Jun 2021)</a:t>
            </a:r>
          </a:p>
          <a:p>
            <a:pPr>
              <a:buFont typeface="+mj-lt"/>
              <a:buAutoNum type="arabicPeriod" startAt="9"/>
            </a:pPr>
            <a:r>
              <a:rPr lang="en-US" sz="1400" b="0" dirty="0">
                <a:latin typeface="Palatino" pitchFamily="2" charset="77"/>
                <a:ea typeface="Palatino" pitchFamily="2" charset="77"/>
              </a:rPr>
              <a:t>Yang, L., Ghosh, R.P., Franklin, J.M., Chen, S., You, C., Narayan, R.R., Melcher, M.L., </a:t>
            </a:r>
            <a:r>
              <a:rPr lang="en-US" sz="1400" b="0" dirty="0" err="1">
                <a:latin typeface="Palatino" pitchFamily="2" charset="77"/>
                <a:ea typeface="Palatino" pitchFamily="2" charset="77"/>
              </a:rPr>
              <a:t>Liphardt</a:t>
            </a:r>
            <a:r>
              <a:rPr lang="en-US" sz="1400" b="0" dirty="0">
                <a:latin typeface="Palatino" pitchFamily="2" charset="77"/>
                <a:ea typeface="Palatino" pitchFamily="2" charset="77"/>
              </a:rPr>
              <a:t>, J.T.: </a:t>
            </a:r>
            <a:r>
              <a:rPr lang="en-US" sz="1400" b="0" dirty="0" err="1">
                <a:latin typeface="Palatino" pitchFamily="2" charset="77"/>
                <a:ea typeface="Palatino" pitchFamily="2" charset="77"/>
              </a:rPr>
              <a:t>NuSeT</a:t>
            </a:r>
            <a:r>
              <a:rPr lang="en-US" sz="1400" b="0" dirty="0">
                <a:latin typeface="Palatino" pitchFamily="2" charset="77"/>
                <a:ea typeface="Palatino" pitchFamily="2" charset="77"/>
              </a:rPr>
              <a:t>: A deep learning tool for reliably separating and analyzing crowded cells. PLOS Computational Biology 16(9), e1008193 (Sep 2020), publisher: Public Library of Science</a:t>
            </a:r>
          </a:p>
          <a:p>
            <a:pPr>
              <a:buFont typeface="+mj-lt"/>
              <a:buAutoNum type="arabicPeriod" startAt="9"/>
            </a:pPr>
            <a:r>
              <a:rPr lang="en-US" sz="1400" b="0" dirty="0">
                <a:latin typeface="Palatino" pitchFamily="2" charset="77"/>
                <a:ea typeface="Palatino" pitchFamily="2" charset="77"/>
              </a:rPr>
              <a:t>Mehta, S., </a:t>
            </a:r>
            <a:r>
              <a:rPr lang="en-US" sz="1400" b="0" dirty="0" err="1">
                <a:latin typeface="Palatino" pitchFamily="2" charset="77"/>
                <a:ea typeface="Palatino" pitchFamily="2" charset="77"/>
              </a:rPr>
              <a:t>Rastegari</a:t>
            </a:r>
            <a:r>
              <a:rPr lang="en-US" sz="1400" b="0" dirty="0">
                <a:latin typeface="Palatino" pitchFamily="2" charset="77"/>
                <a:ea typeface="Palatino" pitchFamily="2" charset="77"/>
              </a:rPr>
              <a:t>, M., Shapiro, L., </a:t>
            </a:r>
            <a:r>
              <a:rPr lang="en-US" sz="1400" b="0" dirty="0" err="1">
                <a:latin typeface="Palatino" pitchFamily="2" charset="77"/>
                <a:ea typeface="Palatino" pitchFamily="2" charset="77"/>
              </a:rPr>
              <a:t>Hajishirzi</a:t>
            </a:r>
            <a:r>
              <a:rPr lang="en-US" sz="1400" b="0" dirty="0">
                <a:latin typeface="Palatino" pitchFamily="2" charset="77"/>
                <a:ea typeface="Palatino" pitchFamily="2" charset="77"/>
              </a:rPr>
              <a:t>, H.: ESPNetv2: A Light-Weight, Power Efficient, and General Purpose Convolutional Neural Network. In: 2019 IEEE/CVF Conference on Computer Vision and Pattern Recognition (CVPR). pp. 9182–9192. IEEE, Long Beach, CA, USA (Jun 2019)</a:t>
            </a:r>
          </a:p>
          <a:p>
            <a:pPr>
              <a:buFont typeface="+mj-lt"/>
              <a:buAutoNum type="arabicPeriod" startAt="9"/>
            </a:pPr>
            <a:r>
              <a:rPr lang="en-US" sz="1400" b="0" dirty="0" err="1">
                <a:latin typeface="Palatino" pitchFamily="2" charset="77"/>
                <a:ea typeface="Palatino" pitchFamily="2" charset="77"/>
              </a:rPr>
              <a:t>Jin</a:t>
            </a:r>
            <a:r>
              <a:rPr lang="en-US" sz="1400" b="0" dirty="0">
                <a:latin typeface="Palatino" pitchFamily="2" charset="77"/>
                <a:ea typeface="Palatino" pitchFamily="2" charset="77"/>
              </a:rPr>
              <a:t>, C.B., Kim, H., Liu, M., Jung, W., </a:t>
            </a:r>
            <a:r>
              <a:rPr lang="en-US" sz="1400" b="0" dirty="0" err="1">
                <a:latin typeface="Palatino" pitchFamily="2" charset="77"/>
                <a:ea typeface="Palatino" pitchFamily="2" charset="77"/>
              </a:rPr>
              <a:t>Joo</a:t>
            </a:r>
            <a:r>
              <a:rPr lang="en-US" sz="1400" b="0" dirty="0">
                <a:latin typeface="Palatino" pitchFamily="2" charset="77"/>
                <a:ea typeface="Palatino" pitchFamily="2" charset="77"/>
              </a:rPr>
              <a:t>, S., Park, E., </a:t>
            </a:r>
            <a:r>
              <a:rPr lang="en-US" sz="1400" b="0" dirty="0" err="1">
                <a:latin typeface="Palatino" pitchFamily="2" charset="77"/>
                <a:ea typeface="Palatino" pitchFamily="2" charset="77"/>
              </a:rPr>
              <a:t>Ahn</a:t>
            </a:r>
            <a:r>
              <a:rPr lang="en-US" sz="1400" b="0" dirty="0">
                <a:latin typeface="Palatino" pitchFamily="2" charset="77"/>
                <a:ea typeface="Palatino" pitchFamily="2" charset="77"/>
              </a:rPr>
              <a:t>, Y.S., Han, I.H., Lee, J.I., Cui, X.: Deep </a:t>
            </a:r>
            <a:r>
              <a:rPr lang="en-US" sz="1400" b="0" dirty="0" err="1">
                <a:latin typeface="Palatino" pitchFamily="2" charset="77"/>
                <a:ea typeface="Palatino" pitchFamily="2" charset="77"/>
              </a:rPr>
              <a:t>ct</a:t>
            </a:r>
            <a:r>
              <a:rPr lang="en-US" sz="1400" b="0" dirty="0">
                <a:latin typeface="Palatino" pitchFamily="2" charset="77"/>
                <a:ea typeface="Palatino" pitchFamily="2" charset="77"/>
              </a:rPr>
              <a:t> to </a:t>
            </a:r>
            <a:r>
              <a:rPr lang="en-US" sz="1400" b="0" dirty="0" err="1">
                <a:latin typeface="Palatino" pitchFamily="2" charset="77"/>
                <a:ea typeface="Palatino" pitchFamily="2" charset="77"/>
              </a:rPr>
              <a:t>mr</a:t>
            </a:r>
            <a:r>
              <a:rPr lang="en-US" sz="1400" b="0" dirty="0">
                <a:latin typeface="Palatino" pitchFamily="2" charset="77"/>
                <a:ea typeface="Palatino" pitchFamily="2" charset="77"/>
              </a:rPr>
              <a:t> synthesis using paired and unpaired data. Sensors 19(10), 2361 (2019)</a:t>
            </a:r>
          </a:p>
          <a:p>
            <a:pPr>
              <a:buFont typeface="+mj-lt"/>
              <a:buAutoNum type="arabicPeriod" startAt="9"/>
            </a:pPr>
            <a:r>
              <a:rPr lang="en-US" sz="1400" b="0" dirty="0">
                <a:latin typeface="Palatino" pitchFamily="2" charset="77"/>
                <a:ea typeface="Palatino" pitchFamily="2" charset="77"/>
              </a:rPr>
              <a:t>Knoll, F., Holler, M., </a:t>
            </a:r>
            <a:r>
              <a:rPr lang="en-US" sz="1400" b="0" dirty="0" err="1">
                <a:latin typeface="Palatino" pitchFamily="2" charset="77"/>
                <a:ea typeface="Palatino" pitchFamily="2" charset="77"/>
              </a:rPr>
              <a:t>Koesters</a:t>
            </a:r>
            <a:r>
              <a:rPr lang="en-US" sz="1400" b="0" dirty="0">
                <a:latin typeface="Palatino" pitchFamily="2" charset="77"/>
                <a:ea typeface="Palatino" pitchFamily="2" charset="77"/>
              </a:rPr>
              <a:t>, T., </a:t>
            </a:r>
            <a:r>
              <a:rPr lang="en-US" sz="1400" b="0" dirty="0" err="1">
                <a:latin typeface="Palatino" pitchFamily="2" charset="77"/>
                <a:ea typeface="Palatino" pitchFamily="2" charset="77"/>
              </a:rPr>
              <a:t>Otazo</a:t>
            </a:r>
            <a:r>
              <a:rPr lang="en-US" sz="1400" b="0" dirty="0">
                <a:latin typeface="Palatino" pitchFamily="2" charset="77"/>
                <a:ea typeface="Palatino" pitchFamily="2" charset="77"/>
              </a:rPr>
              <a:t>, R., Bredies, K., </a:t>
            </a:r>
            <a:r>
              <a:rPr lang="en-US" sz="1400" b="0" dirty="0" err="1">
                <a:latin typeface="Palatino" pitchFamily="2" charset="77"/>
                <a:ea typeface="Palatino" pitchFamily="2" charset="77"/>
              </a:rPr>
              <a:t>Sodickson</a:t>
            </a:r>
            <a:r>
              <a:rPr lang="en-US" sz="1400" b="0" dirty="0">
                <a:latin typeface="Palatino" pitchFamily="2" charset="77"/>
                <a:ea typeface="Palatino" pitchFamily="2" charset="77"/>
              </a:rPr>
              <a:t>, D.K.: Joint </a:t>
            </a:r>
            <a:r>
              <a:rPr lang="en-US" sz="1400" b="0" dirty="0" err="1">
                <a:latin typeface="Palatino" pitchFamily="2" charset="77"/>
                <a:ea typeface="Palatino" pitchFamily="2" charset="77"/>
              </a:rPr>
              <a:t>mr</a:t>
            </a:r>
            <a:r>
              <a:rPr lang="en-US" sz="1400" b="0" dirty="0">
                <a:latin typeface="Palatino" pitchFamily="2" charset="77"/>
                <a:ea typeface="Palatino" pitchFamily="2" charset="77"/>
              </a:rPr>
              <a:t>-pet reconstruction using a multi-channel image </a:t>
            </a:r>
            <a:r>
              <a:rPr lang="en-US" sz="1400" b="0" dirty="0" err="1">
                <a:latin typeface="Palatino" pitchFamily="2" charset="77"/>
                <a:ea typeface="Palatino" pitchFamily="2" charset="77"/>
              </a:rPr>
              <a:t>regularizer</a:t>
            </a:r>
            <a:r>
              <a:rPr lang="en-US" sz="1400" b="0" dirty="0">
                <a:latin typeface="Palatino" pitchFamily="2" charset="77"/>
                <a:ea typeface="Palatino" pitchFamily="2" charset="77"/>
              </a:rPr>
              <a:t>. IEEE transactions on medical imaging 36(1), 1–16 (2016)</a:t>
            </a:r>
          </a:p>
          <a:p>
            <a:pPr>
              <a:buFont typeface="+mj-lt"/>
              <a:buAutoNum type="arabicPeriod" startAt="9"/>
            </a:pPr>
            <a:endParaRPr lang="en-US" sz="1400" b="0" dirty="0">
              <a:latin typeface="Palatino" pitchFamily="2" charset="77"/>
              <a:ea typeface="Palatino" pitchFamily="2" charset="77"/>
            </a:endParaRPr>
          </a:p>
          <a:p>
            <a:pPr>
              <a:buFont typeface="+mj-lt"/>
              <a:buAutoNum type="arabicPeriod" startAt="9"/>
            </a:pPr>
            <a:endParaRPr lang="en-US" sz="1400" b="0" dirty="0">
              <a:latin typeface="Palatino" pitchFamily="2" charset="77"/>
              <a:ea typeface="Palatino" pitchFamily="2" charset="77"/>
            </a:endParaRPr>
          </a:p>
          <a:p>
            <a:pPr>
              <a:buFont typeface="+mj-lt"/>
              <a:buAutoNum type="arabicPeriod" startAt="9"/>
            </a:pPr>
            <a:endParaRPr lang="en-US" sz="1400" b="0" dirty="0">
              <a:latin typeface="Palatino" pitchFamily="2" charset="77"/>
              <a:ea typeface="Palatino" pitchFamily="2" charset="77"/>
            </a:endParaRPr>
          </a:p>
          <a:p>
            <a:pPr>
              <a:buFont typeface="+mj-lt"/>
              <a:buAutoNum type="arabicPeriod" startAt="9"/>
            </a:pPr>
            <a:endParaRPr lang="en-US" sz="1400" b="0" dirty="0">
              <a:latin typeface="Palatino" pitchFamily="2" charset="77"/>
              <a:ea typeface="Palatino" pitchFamily="2" charset="77"/>
            </a:endParaRPr>
          </a:p>
          <a:p>
            <a:pPr>
              <a:buFont typeface="+mj-lt"/>
              <a:buAutoNum type="arabicPeriod" startAt="9"/>
            </a:pPr>
            <a:endParaRPr lang="en-US" sz="1400" b="0" dirty="0">
              <a:latin typeface="Palatino" pitchFamily="2" charset="77"/>
              <a:ea typeface="Palatino" pitchFamily="2" charset="77"/>
            </a:endParaRPr>
          </a:p>
          <a:p>
            <a:pPr>
              <a:buFont typeface="+mj-lt"/>
              <a:buAutoNum type="arabicPeriod" startAt="9"/>
            </a:pPr>
            <a:endParaRPr lang="en-US" sz="1400" b="0" dirty="0">
              <a:latin typeface="Palatino" pitchFamily="2" charset="77"/>
              <a:ea typeface="Palatino" pitchFamily="2" charset="77"/>
            </a:endParaRPr>
          </a:p>
          <a:p>
            <a:pPr>
              <a:buFont typeface="+mj-lt"/>
              <a:buAutoNum type="arabicPeriod" startAt="9"/>
            </a:pPr>
            <a:endParaRPr lang="en-US" sz="1400" b="0" dirty="0">
              <a:latin typeface="Palatino" pitchFamily="2" charset="77"/>
              <a:ea typeface="Palatino" pitchFamily="2" charset="77"/>
            </a:endParaRPr>
          </a:p>
          <a:p>
            <a:pPr marL="457200" indent="-457200">
              <a:buFont typeface="+mj-lt"/>
              <a:buAutoNum type="arabicPeriod" startAt="9"/>
            </a:pPr>
            <a:endParaRPr lang="en-US" sz="1400" b="0" dirty="0">
              <a:latin typeface="Palatino" pitchFamily="2" charset="77"/>
              <a:ea typeface="Palatino" pitchFamily="2" charset="77"/>
            </a:endParaRPr>
          </a:p>
        </p:txBody>
      </p:sp>
      <p:sp>
        <p:nvSpPr>
          <p:cNvPr id="3" name="Title 2">
            <a:extLst>
              <a:ext uri="{FF2B5EF4-FFF2-40B4-BE49-F238E27FC236}">
                <a16:creationId xmlns:a16="http://schemas.microsoft.com/office/drawing/2014/main" id="{B6FD49F6-ED54-4947-B646-73A73E21059C}"/>
              </a:ext>
            </a:extLst>
          </p:cNvPr>
          <p:cNvSpPr>
            <a:spLocks noGrp="1"/>
          </p:cNvSpPr>
          <p:nvPr>
            <p:ph type="title"/>
          </p:nvPr>
        </p:nvSpPr>
        <p:spPr/>
        <p:txBody>
          <a:bodyPr/>
          <a:lstStyle/>
          <a:p>
            <a:r>
              <a:rPr lang="en-US" dirty="0">
                <a:latin typeface="Palatino" pitchFamily="2" charset="77"/>
                <a:ea typeface="Palatino" pitchFamily="2" charset="77"/>
              </a:rPr>
              <a:t>References</a:t>
            </a:r>
          </a:p>
        </p:txBody>
      </p:sp>
    </p:spTree>
    <p:extLst>
      <p:ext uri="{BB962C8B-B14F-4D97-AF65-F5344CB8AC3E}">
        <p14:creationId xmlns:p14="http://schemas.microsoft.com/office/powerpoint/2010/main" val="987659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0A5D-6606-C141-B2D6-0ACD758B99CF}"/>
              </a:ext>
            </a:extLst>
          </p:cNvPr>
          <p:cNvSpPr>
            <a:spLocks noGrp="1"/>
          </p:cNvSpPr>
          <p:nvPr>
            <p:ph type="title"/>
          </p:nvPr>
        </p:nvSpPr>
        <p:spPr/>
        <p:txBody>
          <a:bodyPr/>
          <a:lstStyle/>
          <a:p>
            <a:r>
              <a:rPr lang="en-US" dirty="0">
                <a:latin typeface="Palatino" pitchFamily="2" charset="77"/>
                <a:ea typeface="Palatino" pitchFamily="2" charset="77"/>
              </a:rPr>
              <a:t>Thank you for your attention.</a:t>
            </a:r>
          </a:p>
        </p:txBody>
      </p:sp>
    </p:spTree>
    <p:extLst>
      <p:ext uri="{BB962C8B-B14F-4D97-AF65-F5344CB8AC3E}">
        <p14:creationId xmlns:p14="http://schemas.microsoft.com/office/powerpoint/2010/main" val="7652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238EA-C4AD-7847-B999-09357C55D488}"/>
              </a:ext>
            </a:extLst>
          </p:cNvPr>
          <p:cNvSpPr>
            <a:spLocks noGrp="1"/>
          </p:cNvSpPr>
          <p:nvPr>
            <p:ph type="body" sz="quarter" idx="11"/>
          </p:nvPr>
        </p:nvSpPr>
        <p:spPr>
          <a:xfrm>
            <a:off x="879074" y="1847088"/>
            <a:ext cx="10929485" cy="4283237"/>
          </a:xfrm>
        </p:spPr>
        <p:txBody>
          <a:bodyPr/>
          <a:lstStyle/>
          <a:p>
            <a:r>
              <a:rPr lang="en-US" sz="2800" dirty="0">
                <a:latin typeface="Palatino" pitchFamily="2" charset="77"/>
                <a:ea typeface="Palatino" pitchFamily="2" charset="77"/>
              </a:rPr>
              <a:t>Introduction</a:t>
            </a:r>
          </a:p>
          <a:p>
            <a:r>
              <a:rPr lang="en-US" sz="2800" dirty="0">
                <a:solidFill>
                  <a:schemeClr val="bg2">
                    <a:lumMod val="75000"/>
                  </a:schemeClr>
                </a:solidFill>
                <a:latin typeface="Palatino" pitchFamily="2" charset="77"/>
                <a:ea typeface="Palatino" pitchFamily="2" charset="77"/>
              </a:rPr>
              <a:t>Dataset</a:t>
            </a:r>
          </a:p>
          <a:p>
            <a:r>
              <a:rPr lang="en-US" sz="2800" dirty="0">
                <a:solidFill>
                  <a:schemeClr val="bg2">
                    <a:lumMod val="75000"/>
                  </a:schemeClr>
                </a:solidFill>
                <a:latin typeface="Palatino" pitchFamily="2" charset="77"/>
                <a:ea typeface="Palatino" pitchFamily="2" charset="77"/>
              </a:rPr>
              <a:t>Methodology</a:t>
            </a:r>
          </a:p>
          <a:p>
            <a:r>
              <a:rPr lang="en-US" sz="2800" dirty="0">
                <a:solidFill>
                  <a:schemeClr val="bg2">
                    <a:lumMod val="75000"/>
                  </a:schemeClr>
                </a:solidFill>
                <a:latin typeface="Palatino" pitchFamily="2" charset="77"/>
                <a:ea typeface="Palatino" pitchFamily="2" charset="77"/>
              </a:rPr>
              <a:t>Results and Discussions</a:t>
            </a:r>
          </a:p>
          <a:p>
            <a:pPr lvl="1"/>
            <a:r>
              <a:rPr lang="en-US" sz="2400" dirty="0">
                <a:solidFill>
                  <a:schemeClr val="bg2">
                    <a:lumMod val="75000"/>
                  </a:schemeClr>
                </a:solidFill>
                <a:latin typeface="Palatino" pitchFamily="2" charset="77"/>
                <a:ea typeface="Palatino" pitchFamily="2" charset="77"/>
              </a:rPr>
              <a:t>Main Results</a:t>
            </a:r>
          </a:p>
          <a:p>
            <a:pPr lvl="1"/>
            <a:r>
              <a:rPr lang="en-US" sz="2400" dirty="0">
                <a:solidFill>
                  <a:schemeClr val="bg2">
                    <a:lumMod val="75000"/>
                  </a:schemeClr>
                </a:solidFill>
                <a:latin typeface="Palatino" pitchFamily="2" charset="77"/>
                <a:ea typeface="Palatino" pitchFamily="2" charset="77"/>
              </a:rPr>
              <a:t>Ablation Study</a:t>
            </a:r>
          </a:p>
        </p:txBody>
      </p:sp>
      <p:sp>
        <p:nvSpPr>
          <p:cNvPr id="4" name="Title 3">
            <a:extLst>
              <a:ext uri="{FF2B5EF4-FFF2-40B4-BE49-F238E27FC236}">
                <a16:creationId xmlns:a16="http://schemas.microsoft.com/office/drawing/2014/main" id="{985F05EC-213A-A944-9746-2C568297C6BB}"/>
              </a:ext>
            </a:extLst>
          </p:cNvPr>
          <p:cNvSpPr>
            <a:spLocks noGrp="1"/>
          </p:cNvSpPr>
          <p:nvPr>
            <p:ph type="title"/>
          </p:nvPr>
        </p:nvSpPr>
        <p:spPr/>
        <p:txBody>
          <a:bodyPr/>
          <a:lstStyle/>
          <a:p>
            <a:r>
              <a:rPr lang="en-US" dirty="0">
                <a:latin typeface="Palatino" pitchFamily="2" charset="77"/>
                <a:ea typeface="Palatino" pitchFamily="2" charset="77"/>
              </a:rPr>
              <a:t>Outline</a:t>
            </a:r>
          </a:p>
        </p:txBody>
      </p:sp>
    </p:spTree>
    <p:extLst>
      <p:ext uri="{BB962C8B-B14F-4D97-AF65-F5344CB8AC3E}">
        <p14:creationId xmlns:p14="http://schemas.microsoft.com/office/powerpoint/2010/main" val="34439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22C31-052A-184B-819B-9BCC21233FE5}"/>
              </a:ext>
            </a:extLst>
          </p:cNvPr>
          <p:cNvSpPr>
            <a:spLocks noGrp="1"/>
          </p:cNvSpPr>
          <p:nvPr>
            <p:ph type="body" sz="quarter" idx="11"/>
          </p:nvPr>
        </p:nvSpPr>
        <p:spPr>
          <a:xfrm>
            <a:off x="879073" y="1736726"/>
            <a:ext cx="10928280" cy="4015497"/>
          </a:xfrm>
        </p:spPr>
        <p:txBody>
          <a:bodyPr>
            <a:normAutofit/>
          </a:bodyPr>
          <a:lstStyle/>
          <a:p>
            <a:r>
              <a:rPr lang="en-US" b="0" dirty="0">
                <a:latin typeface="Palatino" pitchFamily="2" charset="77"/>
                <a:ea typeface="Palatino" pitchFamily="2" charset="77"/>
              </a:rPr>
              <a:t>Melanoma is the most serious type of skin cancer and is potentially fatal.</a:t>
            </a:r>
          </a:p>
          <a:p>
            <a:r>
              <a:rPr lang="en-US" b="0" dirty="0">
                <a:latin typeface="Palatino" pitchFamily="2" charset="77"/>
                <a:ea typeface="Palatino" pitchFamily="2" charset="77"/>
              </a:rPr>
              <a:t>Melanoma develops when melanocytes start to grow out of control. </a:t>
            </a:r>
          </a:p>
          <a:p>
            <a:endParaRPr lang="en-US" b="0" dirty="0">
              <a:latin typeface="Palatino" pitchFamily="2" charset="77"/>
              <a:ea typeface="Palatino" pitchFamily="2" charset="77"/>
            </a:endParaRPr>
          </a:p>
        </p:txBody>
      </p:sp>
      <p:sp>
        <p:nvSpPr>
          <p:cNvPr id="4" name="Title 3">
            <a:extLst>
              <a:ext uri="{FF2B5EF4-FFF2-40B4-BE49-F238E27FC236}">
                <a16:creationId xmlns:a16="http://schemas.microsoft.com/office/drawing/2014/main" id="{7501BD17-3E5E-1B40-B2B6-CD406FB0B2A5}"/>
              </a:ext>
            </a:extLst>
          </p:cNvPr>
          <p:cNvSpPr>
            <a:spLocks noGrp="1"/>
          </p:cNvSpPr>
          <p:nvPr>
            <p:ph type="title"/>
          </p:nvPr>
        </p:nvSpPr>
        <p:spPr>
          <a:xfrm>
            <a:off x="895675" y="371511"/>
            <a:ext cx="10911679" cy="991998"/>
          </a:xfrm>
        </p:spPr>
        <p:txBody>
          <a:bodyPr anchor="b">
            <a:normAutofit/>
          </a:bodyPr>
          <a:lstStyle/>
          <a:p>
            <a:r>
              <a:rPr lang="en-US">
                <a:latin typeface="Palatino" pitchFamily="2" charset="77"/>
                <a:ea typeface="Palatino" pitchFamily="2" charset="77"/>
              </a:rPr>
              <a:t>What is melanoma?</a:t>
            </a:r>
          </a:p>
        </p:txBody>
      </p:sp>
      <p:pic>
        <p:nvPicPr>
          <p:cNvPr id="21" name="Picture 2" descr="Invasive melanoma (skin) - MyPathologyReport.ca">
            <a:extLst>
              <a:ext uri="{FF2B5EF4-FFF2-40B4-BE49-F238E27FC236}">
                <a16:creationId xmlns:a16="http://schemas.microsoft.com/office/drawing/2014/main" id="{D8853A0B-D959-7F4A-A828-055E92E2F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790" y="2805221"/>
            <a:ext cx="6391656" cy="357783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38AB3E4B-9FB1-364B-A6D8-8BDD8D0DDCBE}"/>
              </a:ext>
            </a:extLst>
          </p:cNvPr>
          <p:cNvCxnSpPr/>
          <p:nvPr/>
        </p:nvCxnSpPr>
        <p:spPr>
          <a:xfrm flipH="1" flipV="1">
            <a:off x="7085506" y="3639312"/>
            <a:ext cx="1627632" cy="66751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0914AAD0-0E14-5640-A0C4-50285F630F3C}"/>
              </a:ext>
            </a:extLst>
          </p:cNvPr>
          <p:cNvCxnSpPr/>
          <p:nvPr/>
        </p:nvCxnSpPr>
        <p:spPr>
          <a:xfrm flipH="1" flipV="1">
            <a:off x="5189735" y="4006994"/>
            <a:ext cx="3532547" cy="31811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a:extLst>
              <a:ext uri="{FF2B5EF4-FFF2-40B4-BE49-F238E27FC236}">
                <a16:creationId xmlns:a16="http://schemas.microsoft.com/office/drawing/2014/main" id="{FB0F64A3-0CC6-C949-98B1-A0D4D6ADAB65}"/>
              </a:ext>
            </a:extLst>
          </p:cNvPr>
          <p:cNvCxnSpPr/>
          <p:nvPr/>
        </p:nvCxnSpPr>
        <p:spPr>
          <a:xfrm flipH="1">
            <a:off x="3656506" y="4306824"/>
            <a:ext cx="5056632" cy="10058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5" name="TextBox 24">
            <a:extLst>
              <a:ext uri="{FF2B5EF4-FFF2-40B4-BE49-F238E27FC236}">
                <a16:creationId xmlns:a16="http://schemas.microsoft.com/office/drawing/2014/main" id="{3450935A-E72B-B744-90FD-EE4257573FA3}"/>
              </a:ext>
            </a:extLst>
          </p:cNvPr>
          <p:cNvSpPr txBox="1"/>
          <p:nvPr/>
        </p:nvSpPr>
        <p:spPr>
          <a:xfrm>
            <a:off x="8713138" y="4006994"/>
            <a:ext cx="2599789" cy="646331"/>
          </a:xfrm>
          <a:prstGeom prst="rect">
            <a:avLst/>
          </a:prstGeom>
          <a:noFill/>
        </p:spPr>
        <p:txBody>
          <a:bodyPr wrap="square" rtlCol="0">
            <a:spAutoFit/>
          </a:bodyPr>
          <a:lstStyle/>
          <a:p>
            <a:r>
              <a:rPr lang="en-US" dirty="0">
                <a:latin typeface="Palatino" pitchFamily="2" charset="77"/>
                <a:ea typeface="Palatino" pitchFamily="2" charset="77"/>
              </a:rPr>
              <a:t>Melanocyte: </a:t>
            </a:r>
          </a:p>
          <a:p>
            <a:r>
              <a:rPr lang="en-US" dirty="0">
                <a:latin typeface="Palatino" pitchFamily="2" charset="77"/>
                <a:ea typeface="Palatino" pitchFamily="2" charset="77"/>
              </a:rPr>
              <a:t>melanin-producing cell</a:t>
            </a:r>
          </a:p>
        </p:txBody>
      </p:sp>
    </p:spTree>
    <p:extLst>
      <p:ext uri="{BB962C8B-B14F-4D97-AF65-F5344CB8AC3E}">
        <p14:creationId xmlns:p14="http://schemas.microsoft.com/office/powerpoint/2010/main" val="329333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Invasive melanoma (skin) - MyPathologyReport.ca">
            <a:extLst>
              <a:ext uri="{FF2B5EF4-FFF2-40B4-BE49-F238E27FC236}">
                <a16:creationId xmlns:a16="http://schemas.microsoft.com/office/drawing/2014/main" id="{20B9D4E6-CB58-A54B-B3C6-8738396EC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983" y="2881309"/>
            <a:ext cx="5372273" cy="30072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2CFD2C8-9ADC-6B42-A5EB-65427A588E10}"/>
              </a:ext>
            </a:extLst>
          </p:cNvPr>
          <p:cNvSpPr>
            <a:spLocks noGrp="1"/>
          </p:cNvSpPr>
          <p:nvPr>
            <p:ph type="title"/>
          </p:nvPr>
        </p:nvSpPr>
        <p:spPr>
          <a:xfrm>
            <a:off x="895675" y="371511"/>
            <a:ext cx="10911679" cy="991998"/>
          </a:xfrm>
        </p:spPr>
        <p:txBody>
          <a:bodyPr anchor="b">
            <a:normAutofit/>
          </a:bodyPr>
          <a:lstStyle/>
          <a:p>
            <a:r>
              <a:rPr lang="en-US" dirty="0">
                <a:latin typeface="Palatino" pitchFamily="2" charset="77"/>
                <a:ea typeface="Palatino" pitchFamily="2" charset="77"/>
              </a:rPr>
              <a:t>How do pathologists diagnose melanoma?</a:t>
            </a:r>
          </a:p>
        </p:txBody>
      </p:sp>
      <p:pic>
        <p:nvPicPr>
          <p:cNvPr id="3074" name="Picture 2" descr="54 Microscope Slide Histology Laboratory Box Stock Photos, Pictures &amp;amp;amp;  Royalty-Free Images - iStock">
            <a:extLst>
              <a:ext uri="{FF2B5EF4-FFF2-40B4-BE49-F238E27FC236}">
                <a16:creationId xmlns:a16="http://schemas.microsoft.com/office/drawing/2014/main" id="{AC8634B9-A3C2-7046-80F2-8F993F81C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153" y="1729742"/>
            <a:ext cx="1592252" cy="23768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155177C-6AE9-774B-9309-2F0BDCDDC313}"/>
              </a:ext>
            </a:extLst>
          </p:cNvPr>
          <p:cNvPicPr>
            <a:picLocks noChangeAspect="1"/>
          </p:cNvPicPr>
          <p:nvPr/>
        </p:nvPicPr>
        <p:blipFill>
          <a:blip r:embed="rId5"/>
          <a:stretch>
            <a:fillRect/>
          </a:stretch>
        </p:blipFill>
        <p:spPr>
          <a:xfrm>
            <a:off x="953216" y="4526212"/>
            <a:ext cx="3594618" cy="2134925"/>
          </a:xfrm>
          <a:prstGeom prst="rect">
            <a:avLst/>
          </a:prstGeom>
        </p:spPr>
      </p:pic>
      <p:pic>
        <p:nvPicPr>
          <p:cNvPr id="3076" name="Picture 4" descr="30 Pathologist Microscope Illustrations &amp;amp;amp; Clip Art - iStock">
            <a:extLst>
              <a:ext uri="{FF2B5EF4-FFF2-40B4-BE49-F238E27FC236}">
                <a16:creationId xmlns:a16="http://schemas.microsoft.com/office/drawing/2014/main" id="{14F4E8E2-6646-474D-B823-76B28260C3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066" t="16533" r="15533" b="15570"/>
          <a:stretch/>
        </p:blipFill>
        <p:spPr bwMode="auto">
          <a:xfrm>
            <a:off x="3591871" y="1901231"/>
            <a:ext cx="2108845" cy="20338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B480515-E24C-6844-8333-9F284B59CEF4}"/>
              </a:ext>
            </a:extLst>
          </p:cNvPr>
          <p:cNvSpPr txBox="1"/>
          <p:nvPr/>
        </p:nvSpPr>
        <p:spPr>
          <a:xfrm>
            <a:off x="4547834" y="5599525"/>
            <a:ext cx="2743637" cy="646331"/>
          </a:xfrm>
          <a:prstGeom prst="rect">
            <a:avLst/>
          </a:prstGeom>
          <a:noFill/>
        </p:spPr>
        <p:txBody>
          <a:bodyPr wrap="square" rtlCol="0">
            <a:spAutoFit/>
          </a:bodyPr>
          <a:lstStyle/>
          <a:p>
            <a:pPr algn="ctr"/>
            <a:r>
              <a:rPr lang="en-US" dirty="0"/>
              <a:t>Hematoxylin and Eosin (H&amp;E) stained skin biopsies</a:t>
            </a:r>
          </a:p>
        </p:txBody>
      </p:sp>
      <p:cxnSp>
        <p:nvCxnSpPr>
          <p:cNvPr id="24" name="Straight Arrow Connector 23">
            <a:extLst>
              <a:ext uri="{FF2B5EF4-FFF2-40B4-BE49-F238E27FC236}">
                <a16:creationId xmlns:a16="http://schemas.microsoft.com/office/drawing/2014/main" id="{80610D28-FFA5-624C-A76B-729B27F4C576}"/>
              </a:ext>
            </a:extLst>
          </p:cNvPr>
          <p:cNvCxnSpPr>
            <a:cxnSpLocks/>
            <a:stCxn id="3074" idx="3"/>
            <a:endCxn id="3076" idx="1"/>
          </p:cNvCxnSpPr>
          <p:nvPr/>
        </p:nvCxnSpPr>
        <p:spPr>
          <a:xfrm>
            <a:off x="2938405" y="2918154"/>
            <a:ext cx="65346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87516B2E-DC57-AA41-85EB-CFED2BB345AC}"/>
              </a:ext>
            </a:extLst>
          </p:cNvPr>
          <p:cNvCxnSpPr>
            <a:cxnSpLocks/>
          </p:cNvCxnSpPr>
          <p:nvPr/>
        </p:nvCxnSpPr>
        <p:spPr>
          <a:xfrm>
            <a:off x="4310090" y="3868862"/>
            <a:ext cx="0" cy="657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Cloud Callout 57">
            <a:extLst>
              <a:ext uri="{FF2B5EF4-FFF2-40B4-BE49-F238E27FC236}">
                <a16:creationId xmlns:a16="http://schemas.microsoft.com/office/drawing/2014/main" id="{7D3C1F51-9C07-7D44-A8DD-652FBACD78AD}"/>
              </a:ext>
            </a:extLst>
          </p:cNvPr>
          <p:cNvSpPr/>
          <p:nvPr/>
        </p:nvSpPr>
        <p:spPr>
          <a:xfrm>
            <a:off x="5792020" y="1441047"/>
            <a:ext cx="2743636" cy="1704230"/>
          </a:xfrm>
          <a:prstGeom prst="cloudCallout">
            <a:avLst>
              <a:gd name="adj1" fmla="val -53520"/>
              <a:gd name="adj2" fmla="val 58229"/>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9" name="TextBox 48">
            <a:extLst>
              <a:ext uri="{FF2B5EF4-FFF2-40B4-BE49-F238E27FC236}">
                <a16:creationId xmlns:a16="http://schemas.microsoft.com/office/drawing/2014/main" id="{B748FE24-3CCD-9F4F-BA31-0571A8F798D4}"/>
              </a:ext>
            </a:extLst>
          </p:cNvPr>
          <p:cNvSpPr txBox="1"/>
          <p:nvPr/>
        </p:nvSpPr>
        <p:spPr>
          <a:xfrm>
            <a:off x="6219247" y="1750811"/>
            <a:ext cx="1889182" cy="1015663"/>
          </a:xfrm>
          <a:prstGeom prst="rect">
            <a:avLst/>
          </a:prstGeom>
          <a:noFill/>
        </p:spPr>
        <p:txBody>
          <a:bodyPr wrap="square" rtlCol="0">
            <a:spAutoFit/>
          </a:bodyPr>
          <a:lstStyle/>
          <a:p>
            <a:r>
              <a:rPr lang="en-US" sz="2000" dirty="0"/>
              <a:t>Architectural growth patterns of melanocytes?</a:t>
            </a:r>
          </a:p>
        </p:txBody>
      </p:sp>
      <p:cxnSp>
        <p:nvCxnSpPr>
          <p:cNvPr id="3079" name="Straight Arrow Connector 3078">
            <a:extLst>
              <a:ext uri="{FF2B5EF4-FFF2-40B4-BE49-F238E27FC236}">
                <a16:creationId xmlns:a16="http://schemas.microsoft.com/office/drawing/2014/main" id="{658492A5-C4DC-8D4B-8A65-63102BB6F197}"/>
              </a:ext>
            </a:extLst>
          </p:cNvPr>
          <p:cNvCxnSpPr>
            <a:cxnSpLocks/>
          </p:cNvCxnSpPr>
          <p:nvPr/>
        </p:nvCxnSpPr>
        <p:spPr>
          <a:xfrm flipV="1">
            <a:off x="9985248" y="2785715"/>
            <a:ext cx="186821" cy="935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3" name="Picture 72" descr="A picture containing fabric, porcelain&#10;&#10;Description automatically generated">
            <a:extLst>
              <a:ext uri="{FF2B5EF4-FFF2-40B4-BE49-F238E27FC236}">
                <a16:creationId xmlns:a16="http://schemas.microsoft.com/office/drawing/2014/main" id="{49DC185E-7662-2648-93A3-C173FE5FE0FE}"/>
              </a:ext>
            </a:extLst>
          </p:cNvPr>
          <p:cNvPicPr>
            <a:picLocks noChangeAspect="1"/>
          </p:cNvPicPr>
          <p:nvPr/>
        </p:nvPicPr>
        <p:blipFill>
          <a:blip r:embed="rId7"/>
          <a:stretch>
            <a:fillRect/>
          </a:stretch>
        </p:blipFill>
        <p:spPr>
          <a:xfrm>
            <a:off x="8724379" y="987482"/>
            <a:ext cx="3174279" cy="1778992"/>
          </a:xfrm>
          <a:prstGeom prst="rect">
            <a:avLst/>
          </a:prstGeom>
        </p:spPr>
      </p:pic>
    </p:spTree>
    <p:extLst>
      <p:ext uri="{BB962C8B-B14F-4D97-AF65-F5344CB8AC3E}">
        <p14:creationId xmlns:p14="http://schemas.microsoft.com/office/powerpoint/2010/main" val="319119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D3BF6-4B58-4348-BD5E-41E97D199315}"/>
              </a:ext>
            </a:extLst>
          </p:cNvPr>
          <p:cNvSpPr>
            <a:spLocks noGrp="1"/>
          </p:cNvSpPr>
          <p:nvPr>
            <p:ph type="title"/>
          </p:nvPr>
        </p:nvSpPr>
        <p:spPr/>
        <p:txBody>
          <a:bodyPr/>
          <a:lstStyle/>
          <a:p>
            <a:r>
              <a:rPr lang="en-US" dirty="0">
                <a:latin typeface="Palatino" pitchFamily="2" charset="77"/>
                <a:ea typeface="Palatino" pitchFamily="2" charset="77"/>
              </a:rPr>
              <a:t>Supplemental Immunostaining</a:t>
            </a:r>
          </a:p>
        </p:txBody>
      </p:sp>
      <p:pic>
        <p:nvPicPr>
          <p:cNvPr id="6" name="Picture 5" descr="A close up of a person's eye&#10;&#10;Description automatically generated with low confidence">
            <a:extLst>
              <a:ext uri="{FF2B5EF4-FFF2-40B4-BE49-F238E27FC236}">
                <a16:creationId xmlns:a16="http://schemas.microsoft.com/office/drawing/2014/main" id="{230294B0-B343-A443-A692-E3F600FB5017}"/>
              </a:ext>
            </a:extLst>
          </p:cNvPr>
          <p:cNvPicPr>
            <a:picLocks noChangeAspect="1"/>
          </p:cNvPicPr>
          <p:nvPr/>
        </p:nvPicPr>
        <p:blipFill>
          <a:blip r:embed="rId3"/>
          <a:stretch>
            <a:fillRect/>
          </a:stretch>
        </p:blipFill>
        <p:spPr>
          <a:xfrm>
            <a:off x="4726249" y="2951226"/>
            <a:ext cx="3505200" cy="1968500"/>
          </a:xfrm>
          <a:prstGeom prst="rect">
            <a:avLst/>
          </a:prstGeom>
        </p:spPr>
      </p:pic>
      <p:pic>
        <p:nvPicPr>
          <p:cNvPr id="7" name="Picture 6" descr="A picture containing fabric, porcelain&#10;&#10;Description automatically generated">
            <a:extLst>
              <a:ext uri="{FF2B5EF4-FFF2-40B4-BE49-F238E27FC236}">
                <a16:creationId xmlns:a16="http://schemas.microsoft.com/office/drawing/2014/main" id="{E89339D1-D2DF-894A-9D2C-3EF28BA177FD}"/>
              </a:ext>
            </a:extLst>
          </p:cNvPr>
          <p:cNvPicPr>
            <a:picLocks noChangeAspect="1"/>
          </p:cNvPicPr>
          <p:nvPr/>
        </p:nvPicPr>
        <p:blipFill>
          <a:blip r:embed="rId4"/>
          <a:stretch>
            <a:fillRect/>
          </a:stretch>
        </p:blipFill>
        <p:spPr>
          <a:xfrm>
            <a:off x="895675" y="2951226"/>
            <a:ext cx="3507889" cy="1965960"/>
          </a:xfrm>
          <a:prstGeom prst="rect">
            <a:avLst/>
          </a:prstGeom>
        </p:spPr>
      </p:pic>
      <p:pic>
        <p:nvPicPr>
          <p:cNvPr id="8" name="Picture 7" descr="A close up of a person's eye&#10;&#10;Description automatically generated with low confidence">
            <a:extLst>
              <a:ext uri="{FF2B5EF4-FFF2-40B4-BE49-F238E27FC236}">
                <a16:creationId xmlns:a16="http://schemas.microsoft.com/office/drawing/2014/main" id="{E9D8AA8B-9966-6940-BCB1-02F1176BD62A}"/>
              </a:ext>
            </a:extLst>
          </p:cNvPr>
          <p:cNvPicPr>
            <a:picLocks noChangeAspect="1"/>
          </p:cNvPicPr>
          <p:nvPr/>
        </p:nvPicPr>
        <p:blipFill rotWithShape="1">
          <a:blip r:embed="rId3"/>
          <a:srcRect l="41739" t="15626" r="33478" b="49071"/>
          <a:stretch/>
        </p:blipFill>
        <p:spPr>
          <a:xfrm>
            <a:off x="8554134" y="2945740"/>
            <a:ext cx="2457450" cy="1965960"/>
          </a:xfrm>
          <a:prstGeom prst="rect">
            <a:avLst/>
          </a:prstGeom>
        </p:spPr>
      </p:pic>
      <p:sp>
        <p:nvSpPr>
          <p:cNvPr id="9" name="Rectangle 8">
            <a:extLst>
              <a:ext uri="{FF2B5EF4-FFF2-40B4-BE49-F238E27FC236}">
                <a16:creationId xmlns:a16="http://schemas.microsoft.com/office/drawing/2014/main" id="{F9D63CC0-3A73-D745-80AA-C616E2FB3BCA}"/>
              </a:ext>
            </a:extLst>
          </p:cNvPr>
          <p:cNvSpPr/>
          <p:nvPr/>
        </p:nvSpPr>
        <p:spPr>
          <a:xfrm>
            <a:off x="6189289" y="3264408"/>
            <a:ext cx="868680" cy="6949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17025EB-A56C-1248-A2E5-26B601593037}"/>
              </a:ext>
            </a:extLst>
          </p:cNvPr>
          <p:cNvCxnSpPr/>
          <p:nvPr/>
        </p:nvCxnSpPr>
        <p:spPr>
          <a:xfrm flipV="1">
            <a:off x="7067113" y="2945740"/>
            <a:ext cx="1487021" cy="318668"/>
          </a:xfrm>
          <a:prstGeom prst="line">
            <a:avLst/>
          </a:prstGeom>
          <a:ln w="19050"/>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92F05EBD-4524-7948-A9D2-4E642E412AF6}"/>
              </a:ext>
            </a:extLst>
          </p:cNvPr>
          <p:cNvCxnSpPr/>
          <p:nvPr/>
        </p:nvCxnSpPr>
        <p:spPr>
          <a:xfrm>
            <a:off x="7057969" y="3959352"/>
            <a:ext cx="1496165" cy="952348"/>
          </a:xfrm>
          <a:prstGeom prst="line">
            <a:avLst/>
          </a:prstGeom>
          <a:ln w="19050"/>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D4636A48-2EA6-F747-93A0-FD500D84FB4E}"/>
              </a:ext>
            </a:extLst>
          </p:cNvPr>
          <p:cNvSpPr txBox="1"/>
          <p:nvPr/>
        </p:nvSpPr>
        <p:spPr>
          <a:xfrm>
            <a:off x="1593487" y="5020056"/>
            <a:ext cx="2112264" cy="338554"/>
          </a:xfrm>
          <a:prstGeom prst="rect">
            <a:avLst/>
          </a:prstGeom>
          <a:noFill/>
        </p:spPr>
        <p:txBody>
          <a:bodyPr wrap="square" rtlCol="0">
            <a:spAutoFit/>
          </a:bodyPr>
          <a:lstStyle/>
          <a:p>
            <a:pPr algn="ctr"/>
            <a:r>
              <a:rPr lang="en-US" sz="1600" dirty="0">
                <a:latin typeface="Palatino" pitchFamily="2" charset="77"/>
                <a:ea typeface="Palatino" pitchFamily="2" charset="77"/>
              </a:rPr>
              <a:t>(a) H&amp;E Staining</a:t>
            </a:r>
          </a:p>
        </p:txBody>
      </p:sp>
      <p:sp>
        <p:nvSpPr>
          <p:cNvPr id="13" name="TextBox 12">
            <a:extLst>
              <a:ext uri="{FF2B5EF4-FFF2-40B4-BE49-F238E27FC236}">
                <a16:creationId xmlns:a16="http://schemas.microsoft.com/office/drawing/2014/main" id="{95038DE8-3F26-F245-8090-0FB84CD3C871}"/>
              </a:ext>
            </a:extLst>
          </p:cNvPr>
          <p:cNvSpPr txBox="1"/>
          <p:nvPr/>
        </p:nvSpPr>
        <p:spPr>
          <a:xfrm>
            <a:off x="4564234" y="5020056"/>
            <a:ext cx="3829230" cy="338554"/>
          </a:xfrm>
          <a:prstGeom prst="rect">
            <a:avLst/>
          </a:prstGeom>
          <a:noFill/>
        </p:spPr>
        <p:txBody>
          <a:bodyPr wrap="square" rtlCol="0">
            <a:spAutoFit/>
          </a:bodyPr>
          <a:lstStyle/>
          <a:p>
            <a:pPr algn="ctr"/>
            <a:r>
              <a:rPr lang="en-US" sz="1600" dirty="0">
                <a:latin typeface="Palatino" pitchFamily="2" charset="77"/>
                <a:ea typeface="Palatino" pitchFamily="2" charset="77"/>
              </a:rPr>
              <a:t>(b) Sox10 Staining – melanocytes are red</a:t>
            </a:r>
          </a:p>
        </p:txBody>
      </p:sp>
      <p:sp>
        <p:nvSpPr>
          <p:cNvPr id="14" name="TextBox 13">
            <a:extLst>
              <a:ext uri="{FF2B5EF4-FFF2-40B4-BE49-F238E27FC236}">
                <a16:creationId xmlns:a16="http://schemas.microsoft.com/office/drawing/2014/main" id="{82036976-EDE6-9647-BFDF-6DA03E57FA65}"/>
              </a:ext>
            </a:extLst>
          </p:cNvPr>
          <p:cNvSpPr txBox="1"/>
          <p:nvPr/>
        </p:nvSpPr>
        <p:spPr>
          <a:xfrm>
            <a:off x="8726727" y="5020056"/>
            <a:ext cx="2112264" cy="338554"/>
          </a:xfrm>
          <a:prstGeom prst="rect">
            <a:avLst/>
          </a:prstGeom>
          <a:noFill/>
        </p:spPr>
        <p:txBody>
          <a:bodyPr wrap="square" rtlCol="0">
            <a:spAutoFit/>
          </a:bodyPr>
          <a:lstStyle/>
          <a:p>
            <a:pPr algn="ctr"/>
            <a:r>
              <a:rPr lang="en-US" sz="1600" dirty="0">
                <a:latin typeface="Palatino" pitchFamily="2" charset="77"/>
                <a:ea typeface="Palatino" pitchFamily="2" charset="77"/>
              </a:rPr>
              <a:t>(c) Crop from Sox10 </a:t>
            </a:r>
          </a:p>
        </p:txBody>
      </p:sp>
      <p:sp>
        <p:nvSpPr>
          <p:cNvPr id="17" name="Text Placeholder 1">
            <a:extLst>
              <a:ext uri="{FF2B5EF4-FFF2-40B4-BE49-F238E27FC236}">
                <a16:creationId xmlns:a16="http://schemas.microsoft.com/office/drawing/2014/main" id="{11ACC1D6-440A-BC41-8A81-2E2D8B007797}"/>
              </a:ext>
            </a:extLst>
          </p:cNvPr>
          <p:cNvSpPr>
            <a:spLocks noGrp="1"/>
          </p:cNvSpPr>
          <p:nvPr>
            <p:ph type="body" sz="quarter" idx="11"/>
          </p:nvPr>
        </p:nvSpPr>
        <p:spPr>
          <a:xfrm>
            <a:off x="879073" y="1736726"/>
            <a:ext cx="10928280" cy="4015497"/>
          </a:xfrm>
        </p:spPr>
        <p:txBody>
          <a:bodyPr>
            <a:normAutofit/>
          </a:bodyPr>
          <a:lstStyle/>
          <a:p>
            <a:r>
              <a:rPr lang="en-US" b="0" dirty="0">
                <a:latin typeface="Palatino" pitchFamily="2" charset="77"/>
                <a:ea typeface="Palatino" pitchFamily="2" charset="77"/>
              </a:rPr>
              <a:t>Sox10 staining can highlight melanocytes, but it’s not a routine procedure due to its </a:t>
            </a:r>
            <a:r>
              <a:rPr lang="en-US" dirty="0">
                <a:latin typeface="Palatino" pitchFamily="2" charset="77"/>
                <a:ea typeface="Palatino" pitchFamily="2" charset="77"/>
              </a:rPr>
              <a:t>high cost</a:t>
            </a:r>
            <a:r>
              <a:rPr lang="en-US" b="0" dirty="0">
                <a:latin typeface="Palatino" pitchFamily="2" charset="77"/>
                <a:ea typeface="Palatino" pitchFamily="2" charset="77"/>
              </a:rPr>
              <a:t>.</a:t>
            </a:r>
          </a:p>
        </p:txBody>
      </p:sp>
    </p:spTree>
    <p:extLst>
      <p:ext uri="{BB962C8B-B14F-4D97-AF65-F5344CB8AC3E}">
        <p14:creationId xmlns:p14="http://schemas.microsoft.com/office/powerpoint/2010/main" val="23014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01333-BCFF-B244-BABA-643C4F3A06C0}"/>
              </a:ext>
            </a:extLst>
          </p:cNvPr>
          <p:cNvSpPr>
            <a:spLocks noGrp="1"/>
          </p:cNvSpPr>
          <p:nvPr>
            <p:ph type="body" sz="quarter" idx="11"/>
          </p:nvPr>
        </p:nvSpPr>
        <p:spPr/>
        <p:txBody>
          <a:bodyPr/>
          <a:lstStyle/>
          <a:p>
            <a:r>
              <a:rPr lang="en-US" b="0" dirty="0">
                <a:latin typeface="Palatino" pitchFamily="2" charset="77"/>
                <a:ea typeface="Palatino" pitchFamily="2" charset="77"/>
              </a:rPr>
              <a:t>Can we automatically </a:t>
            </a:r>
            <a:r>
              <a:rPr lang="en-US" dirty="0">
                <a:latin typeface="Palatino" pitchFamily="2" charset="77"/>
                <a:ea typeface="Palatino" pitchFamily="2" charset="77"/>
              </a:rPr>
              <a:t>detect melanocytes </a:t>
            </a:r>
            <a:r>
              <a:rPr lang="en-US" b="0" dirty="0">
                <a:latin typeface="Palatino" pitchFamily="2" charset="77"/>
                <a:ea typeface="Palatino" pitchFamily="2" charset="77"/>
              </a:rPr>
              <a:t>on </a:t>
            </a:r>
            <a:r>
              <a:rPr lang="en-US" dirty="0">
                <a:latin typeface="Palatino" pitchFamily="2" charset="77"/>
                <a:ea typeface="Palatino" pitchFamily="2" charset="77"/>
              </a:rPr>
              <a:t>H&amp;E </a:t>
            </a:r>
            <a:r>
              <a:rPr lang="en-US" b="0" dirty="0">
                <a:latin typeface="Palatino" pitchFamily="2" charset="77"/>
                <a:ea typeface="Palatino" pitchFamily="2" charset="77"/>
              </a:rPr>
              <a:t>images?</a:t>
            </a:r>
          </a:p>
        </p:txBody>
      </p:sp>
      <p:sp>
        <p:nvSpPr>
          <p:cNvPr id="3" name="Title 2">
            <a:extLst>
              <a:ext uri="{FF2B5EF4-FFF2-40B4-BE49-F238E27FC236}">
                <a16:creationId xmlns:a16="http://schemas.microsoft.com/office/drawing/2014/main" id="{47C43AC6-1DFC-6F4E-A3AD-94C2D2A13EEB}"/>
              </a:ext>
            </a:extLst>
          </p:cNvPr>
          <p:cNvSpPr>
            <a:spLocks noGrp="1"/>
          </p:cNvSpPr>
          <p:nvPr>
            <p:ph type="title"/>
          </p:nvPr>
        </p:nvSpPr>
        <p:spPr/>
        <p:txBody>
          <a:bodyPr/>
          <a:lstStyle/>
          <a:p>
            <a:r>
              <a:rPr lang="en-US" dirty="0">
                <a:latin typeface="Palatino" pitchFamily="2" charset="77"/>
                <a:ea typeface="Palatino" pitchFamily="2" charset="77"/>
              </a:rPr>
              <a:t>Study Goal</a:t>
            </a:r>
          </a:p>
        </p:txBody>
      </p:sp>
      <p:pic>
        <p:nvPicPr>
          <p:cNvPr id="5" name="Graphic 4" descr="Brainstorm with solid fill">
            <a:extLst>
              <a:ext uri="{FF2B5EF4-FFF2-40B4-BE49-F238E27FC236}">
                <a16:creationId xmlns:a16="http://schemas.microsoft.com/office/drawing/2014/main" id="{7571DAF1-F013-4F4B-8A4A-5145E36592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3896" y="3511296"/>
            <a:ext cx="914400" cy="914400"/>
          </a:xfrm>
          <a:prstGeom prst="rect">
            <a:avLst/>
          </a:prstGeom>
        </p:spPr>
      </p:pic>
      <p:sp>
        <p:nvSpPr>
          <p:cNvPr id="6" name="Left Brace 5">
            <a:extLst>
              <a:ext uri="{FF2B5EF4-FFF2-40B4-BE49-F238E27FC236}">
                <a16:creationId xmlns:a16="http://schemas.microsoft.com/office/drawing/2014/main" id="{F68235B4-267A-9746-82FD-7165CBA447AA}"/>
              </a:ext>
            </a:extLst>
          </p:cNvPr>
          <p:cNvSpPr/>
          <p:nvPr/>
        </p:nvSpPr>
        <p:spPr>
          <a:xfrm>
            <a:off x="2368296" y="3195828"/>
            <a:ext cx="411480" cy="15453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697ABAE-C288-F54E-9540-3E23FBD3037B}"/>
              </a:ext>
            </a:extLst>
          </p:cNvPr>
          <p:cNvSpPr txBox="1"/>
          <p:nvPr/>
        </p:nvSpPr>
        <p:spPr>
          <a:xfrm>
            <a:off x="2943119" y="3154680"/>
            <a:ext cx="7096993" cy="1631216"/>
          </a:xfrm>
          <a:prstGeom prst="rect">
            <a:avLst/>
          </a:prstGeom>
          <a:noFill/>
        </p:spPr>
        <p:txBody>
          <a:bodyPr wrap="square" rtlCol="0">
            <a:spAutoFit/>
          </a:bodyPr>
          <a:lstStyle/>
          <a:p>
            <a:pPr marL="342900" indent="-342900">
              <a:buAutoNum type="arabicPeriod"/>
            </a:pPr>
            <a:r>
              <a:rPr lang="en-US" sz="2000" dirty="0"/>
              <a:t>Address the limitations:</a:t>
            </a:r>
          </a:p>
          <a:p>
            <a:pPr lvl="1"/>
            <a:r>
              <a:rPr lang="en-US" sz="2000" dirty="0"/>
              <a:t>-- Visual similarity of melanocytes to other cells in H&amp;E images</a:t>
            </a:r>
          </a:p>
          <a:p>
            <a:pPr lvl="1"/>
            <a:r>
              <a:rPr lang="en-US" sz="2000" dirty="0"/>
              <a:t>-- High cost of Sox10 staining</a:t>
            </a:r>
          </a:p>
          <a:p>
            <a:pPr marL="342900" indent="-342900">
              <a:buAutoNum type="arabicPeriod"/>
            </a:pPr>
            <a:r>
              <a:rPr lang="en-US" sz="2000" dirty="0"/>
              <a:t>Reduce the burden on pathologists</a:t>
            </a:r>
          </a:p>
          <a:p>
            <a:pPr marL="342900" indent="-342900">
              <a:buAutoNum type="arabicPeriod"/>
            </a:pPr>
            <a:r>
              <a:rPr lang="en-US" sz="2000" dirty="0"/>
              <a:t>Aid in melanoma diagnosis in the future</a:t>
            </a:r>
          </a:p>
        </p:txBody>
      </p:sp>
    </p:spTree>
    <p:extLst>
      <p:ext uri="{BB962C8B-B14F-4D97-AF65-F5344CB8AC3E}">
        <p14:creationId xmlns:p14="http://schemas.microsoft.com/office/powerpoint/2010/main" val="148469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4353A9-080E-374D-9708-110539C8B4AC}"/>
              </a:ext>
            </a:extLst>
          </p:cNvPr>
          <p:cNvSpPr>
            <a:spLocks noGrp="1"/>
          </p:cNvSpPr>
          <p:nvPr>
            <p:ph type="body" sz="quarter" idx="11"/>
          </p:nvPr>
        </p:nvSpPr>
        <p:spPr/>
        <p:txBody>
          <a:bodyPr/>
          <a:lstStyle/>
          <a:p>
            <a:r>
              <a:rPr lang="en-US" dirty="0">
                <a:latin typeface="Palatino" pitchFamily="2" charset="77"/>
                <a:ea typeface="Palatino" pitchFamily="2" charset="77"/>
              </a:rPr>
              <a:t>Melanocyte detection</a:t>
            </a:r>
          </a:p>
          <a:p>
            <a:pPr lvl="1"/>
            <a:r>
              <a:rPr lang="en-US" dirty="0">
                <a:latin typeface="Palatino" pitchFamily="2" charset="77"/>
                <a:ea typeface="Palatino" pitchFamily="2" charset="77"/>
              </a:rPr>
              <a:t>Radial Line Scanning </a:t>
            </a:r>
            <a:r>
              <a:rPr lang="en-US" dirty="0">
                <a:solidFill>
                  <a:srgbClr val="00B050"/>
                </a:solidFill>
                <a:latin typeface="Palatino" pitchFamily="2" charset="77"/>
                <a:ea typeface="Palatino" pitchFamily="2" charset="77"/>
              </a:rPr>
              <a:t>[1] </a:t>
            </a:r>
            <a:r>
              <a:rPr lang="en-US" dirty="0">
                <a:solidFill>
                  <a:schemeClr val="tx1"/>
                </a:solidFill>
                <a:latin typeface="Palatino" pitchFamily="2" charset="77"/>
                <a:ea typeface="Palatino" pitchFamily="2" charset="77"/>
              </a:rPr>
              <a:t>based on the “halo region” assumption.</a:t>
            </a:r>
          </a:p>
          <a:p>
            <a:pPr lvl="1"/>
            <a:r>
              <a:rPr lang="en-US" dirty="0">
                <a:solidFill>
                  <a:schemeClr val="bg1">
                    <a:lumMod val="50000"/>
                  </a:schemeClr>
                </a:solidFill>
                <a:latin typeface="Palatino" pitchFamily="2" charset="77"/>
                <a:ea typeface="Palatino" pitchFamily="2" charset="77"/>
              </a:rPr>
              <a:t>Halo-regions are not the gold standard of melanocyte detection.</a:t>
            </a:r>
          </a:p>
          <a:p>
            <a:r>
              <a:rPr lang="en-US" dirty="0">
                <a:latin typeface="Palatino" pitchFamily="2" charset="77"/>
                <a:ea typeface="Palatino" pitchFamily="2" charset="77"/>
              </a:rPr>
              <a:t>Nuclei detection with CNN</a:t>
            </a:r>
          </a:p>
          <a:p>
            <a:pPr lvl="1"/>
            <a:r>
              <a:rPr lang="en-US" dirty="0">
                <a:latin typeface="Palatino" pitchFamily="2" charset="77"/>
                <a:ea typeface="Palatino" pitchFamily="2" charset="77"/>
              </a:rPr>
              <a:t>U-Net </a:t>
            </a:r>
            <a:r>
              <a:rPr lang="en-US" dirty="0">
                <a:solidFill>
                  <a:srgbClr val="00B050"/>
                </a:solidFill>
                <a:latin typeface="Palatino" pitchFamily="2" charset="77"/>
                <a:ea typeface="Palatino" pitchFamily="2" charset="77"/>
              </a:rPr>
              <a:t>[2]</a:t>
            </a:r>
            <a:r>
              <a:rPr lang="en-US" dirty="0">
                <a:latin typeface="Palatino" pitchFamily="2" charset="77"/>
                <a:ea typeface="Palatino" pitchFamily="2" charset="77"/>
              </a:rPr>
              <a:t>, Mask R-CNN </a:t>
            </a:r>
            <a:r>
              <a:rPr lang="en-US" dirty="0">
                <a:solidFill>
                  <a:srgbClr val="00B050"/>
                </a:solidFill>
                <a:latin typeface="Palatino" pitchFamily="2" charset="77"/>
                <a:ea typeface="Palatino" pitchFamily="2" charset="77"/>
              </a:rPr>
              <a:t>[3]</a:t>
            </a:r>
            <a:r>
              <a:rPr lang="en-US" dirty="0">
                <a:latin typeface="Palatino" pitchFamily="2" charset="77"/>
                <a:ea typeface="Palatino" pitchFamily="2" charset="77"/>
              </a:rPr>
              <a:t>, Hover-Net (deep CNN) </a:t>
            </a:r>
            <a:r>
              <a:rPr lang="en-US" dirty="0">
                <a:solidFill>
                  <a:srgbClr val="00B050"/>
                </a:solidFill>
                <a:latin typeface="Palatino" pitchFamily="2" charset="77"/>
                <a:ea typeface="Palatino" pitchFamily="2" charset="77"/>
              </a:rPr>
              <a:t>[4]</a:t>
            </a:r>
            <a:r>
              <a:rPr lang="en-US" dirty="0">
                <a:latin typeface="Palatino" pitchFamily="2" charset="77"/>
                <a:ea typeface="Palatino" pitchFamily="2" charset="77"/>
              </a:rPr>
              <a:t>, </a:t>
            </a:r>
            <a:r>
              <a:rPr lang="en-US" dirty="0" err="1">
                <a:latin typeface="Palatino" pitchFamily="2" charset="77"/>
                <a:ea typeface="Palatino" pitchFamily="2" charset="77"/>
              </a:rPr>
              <a:t>StarDist</a:t>
            </a:r>
            <a:r>
              <a:rPr lang="en-US" dirty="0">
                <a:latin typeface="Palatino" pitchFamily="2" charset="77"/>
                <a:ea typeface="Palatino" pitchFamily="2" charset="77"/>
              </a:rPr>
              <a:t> (a shape-guided CNN) </a:t>
            </a:r>
            <a:r>
              <a:rPr lang="en-US" dirty="0">
                <a:solidFill>
                  <a:srgbClr val="00B050"/>
                </a:solidFill>
                <a:latin typeface="Palatino" pitchFamily="2" charset="77"/>
                <a:ea typeface="Palatino" pitchFamily="2" charset="77"/>
              </a:rPr>
              <a:t>[5]</a:t>
            </a:r>
            <a:r>
              <a:rPr lang="en-US" dirty="0">
                <a:latin typeface="Palatino" pitchFamily="2" charset="77"/>
                <a:ea typeface="Palatino" pitchFamily="2" charset="77"/>
              </a:rPr>
              <a:t>, CHR-Net (a high resolution network) </a:t>
            </a:r>
            <a:r>
              <a:rPr lang="en-US" dirty="0">
                <a:solidFill>
                  <a:srgbClr val="00B050"/>
                </a:solidFill>
                <a:latin typeface="Palatino" pitchFamily="2" charset="77"/>
                <a:ea typeface="Palatino" pitchFamily="2" charset="77"/>
              </a:rPr>
              <a:t>[6]</a:t>
            </a:r>
            <a:r>
              <a:rPr lang="en-US" dirty="0">
                <a:latin typeface="Palatino" pitchFamily="2" charset="77"/>
                <a:ea typeface="Palatino" pitchFamily="2" charset="77"/>
              </a:rPr>
              <a:t>, etc.</a:t>
            </a:r>
          </a:p>
          <a:p>
            <a:pPr lvl="1"/>
            <a:r>
              <a:rPr lang="en-US" dirty="0">
                <a:solidFill>
                  <a:schemeClr val="bg1">
                    <a:lumMod val="50000"/>
                  </a:schemeClr>
                </a:solidFill>
                <a:latin typeface="Palatino" pitchFamily="2" charset="77"/>
                <a:ea typeface="Palatino" pitchFamily="2" charset="77"/>
              </a:rPr>
              <a:t>Fail to incorporate information from Sox10.</a:t>
            </a:r>
          </a:p>
          <a:p>
            <a:r>
              <a:rPr lang="en-US" dirty="0">
                <a:latin typeface="Palatino" pitchFamily="2" charset="77"/>
                <a:ea typeface="Palatino" pitchFamily="2" charset="77"/>
              </a:rPr>
              <a:t>Tissues detection on images synthesized by GAN </a:t>
            </a:r>
            <a:r>
              <a:rPr lang="en-US" dirty="0">
                <a:solidFill>
                  <a:srgbClr val="00B050"/>
                </a:solidFill>
                <a:latin typeface="Palatino" pitchFamily="2" charset="77"/>
                <a:ea typeface="Palatino" pitchFamily="2" charset="77"/>
              </a:rPr>
              <a:t>[7]</a:t>
            </a:r>
          </a:p>
          <a:p>
            <a:pPr lvl="1"/>
            <a:r>
              <a:rPr lang="en-US" dirty="0">
                <a:solidFill>
                  <a:schemeClr val="bg1">
                    <a:lumMod val="50000"/>
                  </a:schemeClr>
                </a:solidFill>
                <a:latin typeface="Palatino" pitchFamily="2" charset="77"/>
                <a:ea typeface="Palatino" pitchFamily="2" charset="77"/>
              </a:rPr>
              <a:t>Fail to explore intermediate features from the image synthesis process.</a:t>
            </a:r>
          </a:p>
        </p:txBody>
      </p:sp>
      <p:sp>
        <p:nvSpPr>
          <p:cNvPr id="3" name="Title 2">
            <a:extLst>
              <a:ext uri="{FF2B5EF4-FFF2-40B4-BE49-F238E27FC236}">
                <a16:creationId xmlns:a16="http://schemas.microsoft.com/office/drawing/2014/main" id="{0B4F348A-E6C3-3B45-9328-31E227B6FDDF}"/>
              </a:ext>
            </a:extLst>
          </p:cNvPr>
          <p:cNvSpPr>
            <a:spLocks noGrp="1"/>
          </p:cNvSpPr>
          <p:nvPr>
            <p:ph type="title"/>
          </p:nvPr>
        </p:nvSpPr>
        <p:spPr/>
        <p:txBody>
          <a:bodyPr/>
          <a:lstStyle/>
          <a:p>
            <a:r>
              <a:rPr lang="en-US" dirty="0">
                <a:latin typeface="Palatino" pitchFamily="2" charset="77"/>
                <a:ea typeface="Palatino" pitchFamily="2" charset="77"/>
              </a:rPr>
              <a:t>Related Work</a:t>
            </a:r>
          </a:p>
        </p:txBody>
      </p:sp>
      <p:pic>
        <p:nvPicPr>
          <p:cNvPr id="4" name="Picture 3">
            <a:extLst>
              <a:ext uri="{FF2B5EF4-FFF2-40B4-BE49-F238E27FC236}">
                <a16:creationId xmlns:a16="http://schemas.microsoft.com/office/drawing/2014/main" id="{36B0FD3C-1BD6-9048-8CC8-43CAD30A12CD}"/>
              </a:ext>
            </a:extLst>
          </p:cNvPr>
          <p:cNvPicPr>
            <a:picLocks noChangeAspect="1"/>
          </p:cNvPicPr>
          <p:nvPr/>
        </p:nvPicPr>
        <p:blipFill>
          <a:blip r:embed="rId3"/>
          <a:stretch>
            <a:fillRect/>
          </a:stretch>
        </p:blipFill>
        <p:spPr>
          <a:xfrm>
            <a:off x="2983992" y="2536113"/>
            <a:ext cx="4870704" cy="4019892"/>
          </a:xfrm>
          <a:prstGeom prst="rect">
            <a:avLst/>
          </a:prstGeom>
        </p:spPr>
      </p:pic>
    </p:spTree>
    <p:extLst>
      <p:ext uri="{BB962C8B-B14F-4D97-AF65-F5344CB8AC3E}">
        <p14:creationId xmlns:p14="http://schemas.microsoft.com/office/powerpoint/2010/main" val="13508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01333-BCFF-B244-BABA-643C4F3A06C0}"/>
              </a:ext>
            </a:extLst>
          </p:cNvPr>
          <p:cNvSpPr>
            <a:spLocks noGrp="1"/>
          </p:cNvSpPr>
          <p:nvPr>
            <p:ph type="body" sz="quarter" idx="11"/>
          </p:nvPr>
        </p:nvSpPr>
        <p:spPr/>
        <p:txBody>
          <a:bodyPr/>
          <a:lstStyle/>
          <a:p>
            <a:r>
              <a:rPr lang="en-US" b="0" dirty="0">
                <a:latin typeface="Palatino" pitchFamily="2" charset="77"/>
                <a:ea typeface="Palatino" pitchFamily="2" charset="77"/>
              </a:rPr>
              <a:t>To automatically </a:t>
            </a:r>
            <a:r>
              <a:rPr lang="en-US" dirty="0">
                <a:latin typeface="Palatino" pitchFamily="2" charset="77"/>
                <a:ea typeface="Palatino" pitchFamily="2" charset="77"/>
              </a:rPr>
              <a:t>detect melanocytes </a:t>
            </a:r>
            <a:r>
              <a:rPr lang="en-US" b="0" dirty="0">
                <a:latin typeface="Palatino" pitchFamily="2" charset="77"/>
                <a:ea typeface="Palatino" pitchFamily="2" charset="77"/>
              </a:rPr>
              <a:t>on </a:t>
            </a:r>
            <a:r>
              <a:rPr lang="en-US" dirty="0">
                <a:latin typeface="Palatino" pitchFamily="2" charset="77"/>
                <a:ea typeface="Palatino" pitchFamily="2" charset="77"/>
              </a:rPr>
              <a:t>H&amp;E </a:t>
            </a:r>
            <a:r>
              <a:rPr lang="en-US" b="0" dirty="0">
                <a:latin typeface="Palatino" pitchFamily="2" charset="77"/>
                <a:ea typeface="Palatino" pitchFamily="2" charset="77"/>
              </a:rPr>
              <a:t>stained images and leverage </a:t>
            </a:r>
            <a:r>
              <a:rPr lang="en-US" dirty="0">
                <a:latin typeface="Palatino" pitchFamily="2" charset="77"/>
                <a:ea typeface="Palatino" pitchFamily="2" charset="77"/>
              </a:rPr>
              <a:t>the information from the two </a:t>
            </a:r>
            <a:r>
              <a:rPr lang="en-US" dirty="0" err="1">
                <a:latin typeface="Palatino" pitchFamily="2" charset="77"/>
                <a:ea typeface="Palatino" pitchFamily="2" charset="77"/>
              </a:rPr>
              <a:t>stainings</a:t>
            </a:r>
            <a:r>
              <a:rPr lang="en-US" b="0" dirty="0">
                <a:latin typeface="Palatino" pitchFamily="2" charset="77"/>
                <a:ea typeface="Palatino" pitchFamily="2" charset="77"/>
              </a:rPr>
              <a:t> (H&amp;E and Sox10), we propose </a:t>
            </a:r>
            <a:r>
              <a:rPr lang="en-US" dirty="0">
                <a:latin typeface="Palatino" pitchFamily="2" charset="77"/>
                <a:ea typeface="Palatino" pitchFamily="2" charset="77"/>
              </a:rPr>
              <a:t>VSGD-Net (Virtual Staining Guided Detection Network).</a:t>
            </a:r>
          </a:p>
        </p:txBody>
      </p:sp>
      <p:sp>
        <p:nvSpPr>
          <p:cNvPr id="3" name="Title 2">
            <a:extLst>
              <a:ext uri="{FF2B5EF4-FFF2-40B4-BE49-F238E27FC236}">
                <a16:creationId xmlns:a16="http://schemas.microsoft.com/office/drawing/2014/main" id="{47C43AC6-1DFC-6F4E-A3AD-94C2D2A13EEB}"/>
              </a:ext>
            </a:extLst>
          </p:cNvPr>
          <p:cNvSpPr>
            <a:spLocks noGrp="1"/>
          </p:cNvSpPr>
          <p:nvPr>
            <p:ph type="title"/>
          </p:nvPr>
        </p:nvSpPr>
        <p:spPr/>
        <p:txBody>
          <a:bodyPr/>
          <a:lstStyle/>
          <a:p>
            <a:r>
              <a:rPr lang="en-US" dirty="0">
                <a:latin typeface="Palatino" pitchFamily="2" charset="77"/>
                <a:ea typeface="Palatino" pitchFamily="2" charset="77"/>
              </a:rPr>
              <a:t>Study Goal</a:t>
            </a:r>
          </a:p>
        </p:txBody>
      </p:sp>
      <p:pic>
        <p:nvPicPr>
          <p:cNvPr id="5" name="Graphic 4" descr="Brainstorm with solid fill">
            <a:extLst>
              <a:ext uri="{FF2B5EF4-FFF2-40B4-BE49-F238E27FC236}">
                <a16:creationId xmlns:a16="http://schemas.microsoft.com/office/drawing/2014/main" id="{7571DAF1-F013-4F4B-8A4A-5145E36592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3896" y="3511296"/>
            <a:ext cx="914400" cy="914400"/>
          </a:xfrm>
          <a:prstGeom prst="rect">
            <a:avLst/>
          </a:prstGeom>
        </p:spPr>
      </p:pic>
      <p:sp>
        <p:nvSpPr>
          <p:cNvPr id="6" name="Left Brace 5">
            <a:extLst>
              <a:ext uri="{FF2B5EF4-FFF2-40B4-BE49-F238E27FC236}">
                <a16:creationId xmlns:a16="http://schemas.microsoft.com/office/drawing/2014/main" id="{F68235B4-267A-9746-82FD-7165CBA447AA}"/>
              </a:ext>
            </a:extLst>
          </p:cNvPr>
          <p:cNvSpPr/>
          <p:nvPr/>
        </p:nvSpPr>
        <p:spPr>
          <a:xfrm>
            <a:off x="2368296" y="3195828"/>
            <a:ext cx="411480" cy="15453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697ABAE-C288-F54E-9540-3E23FBD3037B}"/>
              </a:ext>
            </a:extLst>
          </p:cNvPr>
          <p:cNvSpPr txBox="1"/>
          <p:nvPr/>
        </p:nvSpPr>
        <p:spPr>
          <a:xfrm>
            <a:off x="2943119" y="3154680"/>
            <a:ext cx="7096993" cy="1631216"/>
          </a:xfrm>
          <a:prstGeom prst="rect">
            <a:avLst/>
          </a:prstGeom>
          <a:noFill/>
        </p:spPr>
        <p:txBody>
          <a:bodyPr wrap="square" rtlCol="0">
            <a:spAutoFit/>
          </a:bodyPr>
          <a:lstStyle/>
          <a:p>
            <a:pPr marL="342900" indent="-342900">
              <a:buAutoNum type="arabicPeriod"/>
            </a:pPr>
            <a:r>
              <a:rPr lang="en-US" sz="2000" dirty="0"/>
              <a:t>Address the limitations:</a:t>
            </a:r>
          </a:p>
          <a:p>
            <a:pPr lvl="1"/>
            <a:r>
              <a:rPr lang="en-US" sz="2000" dirty="0"/>
              <a:t>-- Visual similarity of melanocytes to other cells in H&amp;E images</a:t>
            </a:r>
          </a:p>
          <a:p>
            <a:pPr lvl="1"/>
            <a:r>
              <a:rPr lang="en-US" sz="2000" dirty="0"/>
              <a:t>-- High cost of Sox10 staining</a:t>
            </a:r>
          </a:p>
          <a:p>
            <a:pPr marL="342900" indent="-342900">
              <a:buAutoNum type="arabicPeriod"/>
            </a:pPr>
            <a:r>
              <a:rPr lang="en-US" sz="2000" dirty="0"/>
              <a:t>Reduce the burden on pathologists</a:t>
            </a:r>
          </a:p>
          <a:p>
            <a:pPr marL="342900" indent="-342900">
              <a:buAutoNum type="arabicPeriod"/>
            </a:pPr>
            <a:r>
              <a:rPr lang="en-US" sz="2000" dirty="0"/>
              <a:t>Aid in melanoma diagnosis in the future</a:t>
            </a:r>
          </a:p>
        </p:txBody>
      </p:sp>
    </p:spTree>
    <p:extLst>
      <p:ext uri="{BB962C8B-B14F-4D97-AF65-F5344CB8AC3E}">
        <p14:creationId xmlns:p14="http://schemas.microsoft.com/office/powerpoint/2010/main" val="3117251375"/>
      </p:ext>
    </p:extLst>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UW Palette 1">
      <a:dk1>
        <a:srgbClr val="4B2E83"/>
      </a:dk1>
      <a:lt1>
        <a:srgbClr val="E8E3D3"/>
      </a:lt1>
      <a:dk2>
        <a:srgbClr val="4B2E83"/>
      </a:dk2>
      <a:lt2>
        <a:srgbClr val="FFFFFF"/>
      </a:lt2>
      <a:accent1>
        <a:srgbClr val="4B2E83"/>
      </a:accent1>
      <a:accent2>
        <a:srgbClr val="E8E3D3"/>
      </a:accent2>
      <a:accent3>
        <a:srgbClr val="FFFFFF"/>
      </a:accent3>
      <a:accent4>
        <a:srgbClr val="D9D9D9"/>
      </a:accent4>
      <a:accent5>
        <a:srgbClr val="444444"/>
      </a:accent5>
      <a:accent6>
        <a:srgbClr val="85754D"/>
      </a:accent6>
      <a:hlink>
        <a:srgbClr val="4B2E83"/>
      </a:hlink>
      <a:folHlink>
        <a:srgbClr val="4B2E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PPT_Template_Std-Solid-ADA</Template>
  <TotalTime>1331</TotalTime>
  <Words>1788</Words>
  <Application>Microsoft Macintosh PowerPoint</Application>
  <PresentationFormat>Widescreen</PresentationFormat>
  <Paragraphs>209</Paragraphs>
  <Slides>29</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Encode Sans Normal Black</vt:lpstr>
      <vt:lpstr>Uni Sans Regular</vt:lpstr>
      <vt:lpstr>Arial</vt:lpstr>
      <vt:lpstr>Calibri</vt:lpstr>
      <vt:lpstr>Cambria Math</vt:lpstr>
      <vt:lpstr>Garamond</vt:lpstr>
      <vt:lpstr>Lucida Grande</vt:lpstr>
      <vt:lpstr>Open Sans</vt:lpstr>
      <vt:lpstr>Open Sans Light</vt:lpstr>
      <vt:lpstr>Palatino</vt:lpstr>
      <vt:lpstr>Custom Design</vt:lpstr>
      <vt:lpstr>Office Theme</vt:lpstr>
      <vt:lpstr>1_Custom Design</vt:lpstr>
      <vt:lpstr>VSGD-Net:  Virtual Staining Guided Melanocyte Detection on Histopathological Images</vt:lpstr>
      <vt:lpstr>Outline</vt:lpstr>
      <vt:lpstr>Outline</vt:lpstr>
      <vt:lpstr>What is melanoma?</vt:lpstr>
      <vt:lpstr>How do pathologists diagnose melanoma?</vt:lpstr>
      <vt:lpstr>Supplemental Immunostaining</vt:lpstr>
      <vt:lpstr>Study Goal</vt:lpstr>
      <vt:lpstr>Related Work</vt:lpstr>
      <vt:lpstr>Study Goal</vt:lpstr>
      <vt:lpstr>Outline</vt:lpstr>
      <vt:lpstr>Dataset</vt:lpstr>
      <vt:lpstr>Dataset - Preprocessing</vt:lpstr>
      <vt:lpstr>Dataset</vt:lpstr>
      <vt:lpstr>Outline</vt:lpstr>
      <vt:lpstr>VSGD-Net</vt:lpstr>
      <vt:lpstr>VSGD-Net</vt:lpstr>
      <vt:lpstr>VSGD-Net</vt:lpstr>
      <vt:lpstr>Outline</vt:lpstr>
      <vt:lpstr>Evaluation Metrics</vt:lpstr>
      <vt:lpstr>Baseline Methods</vt:lpstr>
      <vt:lpstr>Main Results</vt:lpstr>
      <vt:lpstr>Ablation Study</vt:lpstr>
      <vt:lpstr>Limitations</vt:lpstr>
      <vt:lpstr>Future Work</vt:lpstr>
      <vt:lpstr>Conclusion</vt:lpstr>
      <vt:lpstr>Acknowledgement</vt:lpstr>
      <vt:lpstr>References</vt:lpstr>
      <vt:lpstr>References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VSGD-Net:  Virtual Staining Guided Melanocyte Detection on Histopathological Images</dc:title>
  <dc:creator>Kechun Liu</dc:creator>
  <cp:lastModifiedBy>Kechun Liu</cp:lastModifiedBy>
  <cp:revision>3</cp:revision>
  <dcterms:created xsi:type="dcterms:W3CDTF">2022-03-03T02:47:36Z</dcterms:created>
  <dcterms:modified xsi:type="dcterms:W3CDTF">2022-03-04T18:33:13Z</dcterms:modified>
</cp:coreProperties>
</file>