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64" r:id="rId3"/>
    <p:sldId id="340" r:id="rId4"/>
    <p:sldId id="341" r:id="rId5"/>
    <p:sldId id="342" r:id="rId6"/>
    <p:sldId id="344" r:id="rId7"/>
    <p:sldId id="346"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265" r:id="rId32"/>
    <p:sldId id="266" r:id="rId33"/>
    <p:sldId id="299" r:id="rId34"/>
    <p:sldId id="316" r:id="rId35"/>
    <p:sldId id="318" r:id="rId36"/>
    <p:sldId id="319" r:id="rId37"/>
    <p:sldId id="317" r:id="rId38"/>
    <p:sldId id="320" r:id="rId39"/>
    <p:sldId id="280" r:id="rId40"/>
    <p:sldId id="281" r:id="rId41"/>
    <p:sldId id="373" r:id="rId42"/>
    <p:sldId id="282" r:id="rId43"/>
    <p:sldId id="283" r:id="rId44"/>
    <p:sldId id="330" r:id="rId45"/>
    <p:sldId id="331" r:id="rId46"/>
    <p:sldId id="332" r:id="rId47"/>
    <p:sldId id="333" r:id="rId48"/>
    <p:sldId id="334" r:id="rId49"/>
    <p:sldId id="284" r:id="rId50"/>
    <p:sldId id="285" r:id="rId51"/>
    <p:sldId id="288" r:id="rId52"/>
    <p:sldId id="296" r:id="rId53"/>
    <p:sldId id="297" r:id="rId54"/>
    <p:sldId id="298" r:id="rId55"/>
    <p:sldId id="335" r:id="rId56"/>
    <p:sldId id="371" r:id="rId57"/>
    <p:sldId id="372" r:id="rId58"/>
    <p:sldId id="336" r:id="rId59"/>
    <p:sldId id="337" r:id="rId60"/>
    <p:sldId id="338"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4" d="100"/>
          <a:sy n="124" d="100"/>
        </p:scale>
        <p:origin x="1224" y="108"/>
      </p:cViewPr>
      <p:guideLst>
        <p:guide orient="horz" pos="2160"/>
        <p:guide pos="2880"/>
      </p:guideLst>
    </p:cSldViewPr>
  </p:slideViewPr>
  <p:notesTextViewPr>
    <p:cViewPr>
      <p:scale>
        <a:sx n="1" d="1"/>
        <a:sy n="1" d="1"/>
      </p:scale>
      <p:origin x="0" y="0"/>
    </p:cViewPr>
  </p:notesTextViewPr>
  <p:sorterViewPr>
    <p:cViewPr>
      <p:scale>
        <a:sx n="100" d="100"/>
        <a:sy n="100" d="100"/>
      </p:scale>
      <p:origin x="0" y="-81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762E-49C2-80B9-21B8C2BAE73E}"/>
            </c:ext>
          </c:extLst>
        </c:ser>
        <c:dLbls>
          <c:showLegendKey val="0"/>
          <c:showVal val="0"/>
          <c:showCatName val="0"/>
          <c:showSerName val="0"/>
          <c:showPercent val="0"/>
          <c:showBubbleSize val="0"/>
        </c:dLbls>
        <c:axId val="98714368"/>
        <c:axId val="98716672"/>
      </c:scatterChart>
      <c:valAx>
        <c:axId val="987143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716672"/>
        <c:crosses val="autoZero"/>
        <c:crossBetween val="midCat"/>
      </c:valAx>
      <c:valAx>
        <c:axId val="98716672"/>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7143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076B-47AF-B949-9A1095D1858A}"/>
            </c:ext>
          </c:extLst>
        </c:ser>
        <c:dLbls>
          <c:showLegendKey val="0"/>
          <c:showVal val="0"/>
          <c:showCatName val="0"/>
          <c:showSerName val="0"/>
          <c:showPercent val="0"/>
          <c:showBubbleSize val="0"/>
        </c:dLbls>
        <c:axId val="89772416"/>
        <c:axId val="89774720"/>
      </c:scatterChart>
      <c:valAx>
        <c:axId val="89772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9774720"/>
        <c:crosses val="autoZero"/>
        <c:crossBetween val="midCat"/>
      </c:valAx>
      <c:valAx>
        <c:axId val="897747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897724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E1C2-41EA-B565-1346E33682C6}"/>
            </c:ext>
          </c:extLst>
        </c:ser>
        <c:dLbls>
          <c:showLegendKey val="0"/>
          <c:showVal val="0"/>
          <c:showCatName val="0"/>
          <c:showSerName val="0"/>
          <c:showPercent val="0"/>
          <c:showBubbleSize val="0"/>
        </c:dLbls>
        <c:axId val="98562816"/>
        <c:axId val="98565120"/>
      </c:scatterChart>
      <c:valAx>
        <c:axId val="98562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65120"/>
        <c:crosses val="autoZero"/>
        <c:crossBetween val="midCat"/>
      </c:valAx>
      <c:valAx>
        <c:axId val="985651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5628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7A5E-4C4C-8A41-D7EAE22A58F6}"/>
            </c:ext>
          </c:extLst>
        </c:ser>
        <c:dLbls>
          <c:showLegendKey val="0"/>
          <c:showVal val="0"/>
          <c:showCatName val="0"/>
          <c:showSerName val="0"/>
          <c:showPercent val="0"/>
          <c:showBubbleSize val="0"/>
        </c:dLbls>
        <c:axId val="98653312"/>
        <c:axId val="98655616"/>
      </c:scatterChart>
      <c:valAx>
        <c:axId val="98653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655616"/>
        <c:crosses val="autoZero"/>
        <c:crossBetween val="midCat"/>
      </c:valAx>
      <c:valAx>
        <c:axId val="98655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653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0A3C-469C-90F1-1D768E3295B0}"/>
            </c:ext>
          </c:extLst>
        </c:ser>
        <c:dLbls>
          <c:showLegendKey val="0"/>
          <c:showVal val="0"/>
          <c:showCatName val="0"/>
          <c:showSerName val="0"/>
          <c:showPercent val="0"/>
          <c:showBubbleSize val="0"/>
        </c:dLbls>
        <c:axId val="98814592"/>
        <c:axId val="98817152"/>
      </c:scatterChart>
      <c:valAx>
        <c:axId val="988145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817152"/>
        <c:crosses val="autoZero"/>
        <c:crossBetween val="midCat"/>
      </c:valAx>
      <c:valAx>
        <c:axId val="98817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8145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2/22/2019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7</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56</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8</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11</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14</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22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23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244B88-F338-4F74-8601-81FBBEE4B5CE}" type="datetimeFigureOut">
              <a:rPr lang="en-US" smtClean="0"/>
              <a:t>2/22/2019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244B88-F338-4F74-8601-81FBBEE4B5CE}" type="datetimeFigureOut">
              <a:rPr lang="en-US" smtClean="0"/>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244B88-F338-4F74-8601-81FBBEE4B5CE}" type="datetimeFigureOut">
              <a:rPr lang="en-US" smtClean="0"/>
              <a:t>2/22/2019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244B88-F338-4F74-8601-81FBBEE4B5CE}" type="datetimeFigureOut">
              <a:rPr lang="en-US" smtClean="0"/>
              <a:t>2/22/2019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44B88-F338-4F74-8601-81FBBEE4B5CE}" type="datetimeFigureOut">
              <a:rPr lang="en-US" smtClean="0"/>
              <a:t>2/22/2019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2/22/2019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4B88-F338-4F74-8601-81FBBEE4B5CE}" type="datetimeFigureOut">
              <a:rPr lang="en-US" smtClean="0"/>
              <a:t>2/22/2019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3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57.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44.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45.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31.png"/><Relationship Id="rId5" Type="http://schemas.openxmlformats.org/officeDocument/2006/relationships/image" Target="../media/image421.png"/><Relationship Id="rId4" Type="http://schemas.openxmlformats.org/officeDocument/2006/relationships/image" Target="../media/image411.png"/></Relationships>
</file>

<file path=ppt/slides/_rels/slide46.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47.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4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49.xml.rels><?xml version="1.0" encoding="UTF-8" standalone="yes"?>
<Relationships xmlns="http://schemas.openxmlformats.org/package/2006/relationships"><Relationship Id="rId8" Type="http://schemas.openxmlformats.org/officeDocument/2006/relationships/image" Target="../media/image390.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3.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detection, deep learning, and R-CNNs</a:t>
            </a:r>
            <a:endParaRPr lang="en-US" dirty="0"/>
          </a:p>
        </p:txBody>
      </p:sp>
      <p:sp>
        <p:nvSpPr>
          <p:cNvPr id="3" name="Subtitle 2"/>
          <p:cNvSpPr>
            <a:spLocks noGrp="1"/>
          </p:cNvSpPr>
          <p:nvPr>
            <p:ph type="subTitle" idx="1"/>
          </p:nvPr>
        </p:nvSpPr>
        <p:spPr>
          <a:xfrm>
            <a:off x="1143000" y="3558778"/>
            <a:ext cx="6858000" cy="2237692"/>
          </a:xfrm>
        </p:spPr>
        <p:txBody>
          <a:bodyPr>
            <a:normAutofit/>
          </a:bodyPr>
          <a:lstStyle/>
          <a:p>
            <a:r>
              <a:rPr lang="en-US" dirty="0" smtClean="0"/>
              <a:t>Partly from Ross Girshick</a:t>
            </a:r>
          </a:p>
          <a:p>
            <a:r>
              <a:rPr lang="en-US" dirty="0" smtClean="0"/>
              <a:t>Microsoft Research</a:t>
            </a:r>
          </a:p>
          <a:p>
            <a:r>
              <a:rPr lang="en-US" dirty="0" smtClean="0"/>
              <a:t>Now </a:t>
            </a:r>
            <a:r>
              <a:rPr lang="en-US" smtClean="0"/>
              <a:t>at Facebook</a:t>
            </a:r>
            <a:endParaRPr lang="en-US" dirty="0"/>
          </a:p>
        </p:txBody>
      </p:sp>
    </p:spTree>
    <p:extLst>
      <p:ext uri="{BB962C8B-B14F-4D97-AF65-F5344CB8AC3E}">
        <p14:creationId xmlns:p14="http://schemas.microsoft.com/office/powerpoint/2010/main" val="2932425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27</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28</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30</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Just-in-Time Information</a:t>
            </a:r>
            <a:endParaRPr lang="en-US" dirty="0"/>
          </a:p>
        </p:txBody>
      </p:sp>
      <p:sp>
        <p:nvSpPr>
          <p:cNvPr id="3" name="Content Placeholder 2"/>
          <p:cNvSpPr>
            <a:spLocks noGrp="1"/>
          </p:cNvSpPr>
          <p:nvPr>
            <p:ph idx="1"/>
          </p:nvPr>
        </p:nvSpPr>
        <p:spPr>
          <a:xfrm>
            <a:off x="828435" y="1563965"/>
            <a:ext cx="7886700" cy="5136511"/>
          </a:xfrm>
        </p:spPr>
        <p:txBody>
          <a:bodyPr>
            <a:normAutofit fontScale="92500"/>
          </a:bodyPr>
          <a:lstStyle/>
          <a:p>
            <a:r>
              <a:rPr lang="en-US" dirty="0" smtClean="0"/>
              <a:t>What is a </a:t>
            </a:r>
            <a:r>
              <a:rPr lang="en-US" dirty="0" smtClean="0">
                <a:solidFill>
                  <a:srgbClr val="FF0000"/>
                </a:solidFill>
              </a:rPr>
              <a:t>convolution?</a:t>
            </a:r>
          </a:p>
          <a:p>
            <a:r>
              <a:rPr lang="en-US" dirty="0" smtClean="0"/>
              <a:t>In signal processing, a </a:t>
            </a:r>
            <a:r>
              <a:rPr lang="en-US" dirty="0" smtClean="0">
                <a:solidFill>
                  <a:srgbClr val="0000FF"/>
                </a:solidFill>
              </a:rPr>
              <a:t>correlation</a:t>
            </a:r>
            <a:r>
              <a:rPr lang="en-US" dirty="0" smtClean="0"/>
              <a:t> is an operation that multiplies a small mask times a small piece of the image. These are examples of such masks.</a:t>
            </a:r>
          </a:p>
          <a:p>
            <a:endParaRPr lang="en-US" dirty="0"/>
          </a:p>
          <a:p>
            <a:endParaRPr lang="en-US" dirty="0" smtClean="0"/>
          </a:p>
          <a:p>
            <a:endParaRPr lang="en-US" dirty="0"/>
          </a:p>
          <a:p>
            <a:endParaRPr lang="en-US" dirty="0" smtClean="0"/>
          </a:p>
          <a:p>
            <a:endParaRPr lang="en-US" dirty="0"/>
          </a:p>
          <a:p>
            <a:r>
              <a:rPr lang="en-US" dirty="0" smtClean="0"/>
              <a:t>The strict definition of convolution flips the mask.</a:t>
            </a:r>
          </a:p>
          <a:p>
            <a:r>
              <a:rPr lang="en-US" dirty="0" smtClean="0"/>
              <a:t>But in computer vision,  we call everything convolution.</a:t>
            </a:r>
          </a:p>
          <a:p>
            <a:endParaRPr lang="en-US" dirty="0"/>
          </a:p>
          <a:p>
            <a:endParaRPr lang="en-US" dirty="0" smtClean="0"/>
          </a:p>
          <a:p>
            <a:endParaRPr lang="en-US" dirty="0"/>
          </a:p>
          <a:p>
            <a:endParaRPr lang="en-US" dirty="0"/>
          </a:p>
        </p:txBody>
      </p:sp>
      <p:pic>
        <p:nvPicPr>
          <p:cNvPr id="5" name="Picture 4"/>
          <p:cNvPicPr>
            <a:picLocks noChangeAspect="1"/>
          </p:cNvPicPr>
          <p:nvPr/>
        </p:nvPicPr>
        <p:blipFill>
          <a:blip r:embed="rId2"/>
          <a:stretch>
            <a:fillRect/>
          </a:stretch>
        </p:blipFill>
        <p:spPr>
          <a:xfrm>
            <a:off x="1519998" y="3251177"/>
            <a:ext cx="4829175" cy="2069447"/>
          </a:xfrm>
          <a:prstGeom prst="rect">
            <a:avLst/>
          </a:prstGeom>
        </p:spPr>
      </p:pic>
    </p:spTree>
    <p:extLst>
      <p:ext uri="{BB962C8B-B14F-4D97-AF65-F5344CB8AC3E}">
        <p14:creationId xmlns:p14="http://schemas.microsoft.com/office/powerpoint/2010/main" val="1581544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3307637" cy="523220"/>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endParaRPr lang="en-US" sz="2800" dirty="0">
              <a:solidFill>
                <a:srgbClr val="FF0000"/>
              </a:solidFill>
            </a:endParaRPr>
          </a:p>
        </p:txBody>
      </p:sp>
      <p:pic>
        <p:nvPicPr>
          <p:cNvPr id="2050" name="Picture 2"/>
          <p:cNvPicPr>
            <a:picLocks noChangeAspect="1" noChangeArrowheads="1"/>
          </p:cNvPicPr>
          <p:nvPr/>
        </p:nvPicPr>
        <p:blipFill>
          <a:blip r:embed="rId2" cstate="print"/>
          <a:srcRect l="13125" t="41406" r="41250" b="32813"/>
          <a:stretch>
            <a:fillRect/>
          </a:stretch>
        </p:blipFill>
        <p:spPr bwMode="auto">
          <a:xfrm>
            <a:off x="1143000" y="3200400"/>
            <a:ext cx="6405418" cy="2895600"/>
          </a:xfrm>
          <a:prstGeom prst="rect">
            <a:avLst/>
          </a:prstGeom>
          <a:noFill/>
          <a:ln w="9525">
            <a:noFill/>
            <a:miter lim="800000"/>
            <a:headEnd/>
            <a:tailEnd/>
          </a:ln>
        </p:spPr>
      </p:pic>
      <p:sp>
        <p:nvSpPr>
          <p:cNvPr id="5" name="TextBox 4"/>
          <p:cNvSpPr txBox="1"/>
          <p:nvPr/>
        </p:nvSpPr>
        <p:spPr>
          <a:xfrm>
            <a:off x="1447800" y="2209800"/>
            <a:ext cx="5999912" cy="646331"/>
          </a:xfrm>
          <a:prstGeom prst="rect">
            <a:avLst/>
          </a:prstGeom>
          <a:noFill/>
        </p:spPr>
        <p:txBody>
          <a:bodyPr wrap="none" rtlCol="0">
            <a:spAutoFit/>
          </a:bodyPr>
          <a:lstStyle/>
          <a:p>
            <a:r>
              <a:rPr lang="en-US" dirty="0" smtClean="0"/>
              <a:t>They tried 4 different kinds of normalization.</a:t>
            </a:r>
          </a:p>
          <a:p>
            <a:r>
              <a:rPr lang="en-US" dirty="0" smtClean="0"/>
              <a:t>Let </a:t>
            </a:r>
            <a:r>
              <a:rPr lang="en-US" dirty="0" smtClean="0">
                <a:sym typeface="Symbol"/>
              </a:rPr>
              <a:t></a:t>
            </a:r>
            <a:r>
              <a:rPr lang="en-US" dirty="0" smtClean="0"/>
              <a:t> be the block to be normalized and e be a small constant.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to SVMs</a:t>
            </a:r>
            <a:endParaRPr lang="en-US" dirty="0"/>
          </a:p>
        </p:txBody>
      </p:sp>
      <p:sp>
        <p:nvSpPr>
          <p:cNvPr id="3" name="Content Placeholder 2"/>
          <p:cNvSpPr>
            <a:spLocks noGrp="1"/>
          </p:cNvSpPr>
          <p:nvPr>
            <p:ph idx="1"/>
          </p:nvPr>
        </p:nvSpPr>
        <p:spPr/>
        <p:txBody>
          <a:bodyPr/>
          <a:lstStyle/>
          <a:p>
            <a:r>
              <a:rPr lang="en-US" i="1" dirty="0" smtClean="0"/>
              <a:t>It’s all about the features</a:t>
            </a:r>
            <a:endParaRPr lang="en-US" i="1" dirty="0"/>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smtClean="0"/>
              <a:t>SVM weights</a:t>
            </a:r>
          </a:p>
          <a:p>
            <a:pPr algn="ctr"/>
            <a:r>
              <a:rPr lang="en-US" dirty="0" smtClean="0"/>
              <a:t>(+)                    (-)</a:t>
            </a:r>
            <a:endParaRPr lang="en-US" dirty="0"/>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smtClean="0"/>
              <a:t>HOG features</a:t>
            </a:r>
            <a:endParaRPr lang="en-US" dirty="0"/>
          </a:p>
        </p:txBody>
      </p:sp>
    </p:spTree>
    <p:extLst>
      <p:ext uri="{BB962C8B-B14F-4D97-AF65-F5344CB8AC3E}">
        <p14:creationId xmlns:p14="http://schemas.microsoft.com/office/powerpoint/2010/main" val="4174506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Tree>
    <p:extLst>
      <p:ext uri="{BB962C8B-B14F-4D97-AF65-F5344CB8AC3E}">
        <p14:creationId xmlns:p14="http://schemas.microsoft.com/office/powerpoint/2010/main" val="35109503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“Dropout” regularization</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Object Proposals</a:t>
            </a:r>
            <a:endParaRPr lang="en-US" dirty="0"/>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non-maxima suppression 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1439</TotalTime>
  <Words>1562</Words>
  <Application>Microsoft Office PowerPoint</Application>
  <PresentationFormat>On-screen Show (4:3)</PresentationFormat>
  <Paragraphs>410</Paragraphs>
  <Slides>60</Slides>
  <Notes>12</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ＭＳ Ｐゴシック</vt:lpstr>
      <vt:lpstr>Arial</vt:lpstr>
      <vt:lpstr>Calibri</vt:lpstr>
      <vt:lpstr>Calibri Light</vt:lpstr>
      <vt:lpstr>Cambria Math</vt:lpstr>
      <vt:lpstr>Helvetica</vt:lpstr>
      <vt:lpstr>Segoe UI Semilight</vt:lpstr>
      <vt:lpstr>SourceSansPro-Regular</vt:lpstr>
      <vt:lpstr>SourceSansPro-Semibold</vt:lpstr>
      <vt:lpstr>Symbol</vt:lpstr>
      <vt:lpstr>Office Theme</vt:lpstr>
      <vt:lpstr>Object detection, deep learning, and R-CNNs</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PASCAL VOC detection history</vt:lpstr>
      <vt:lpstr>Part-based models &amp; multiple features (MKL)</vt:lpstr>
      <vt:lpstr>Kitchen-sink approaches</vt:lpstr>
      <vt:lpstr>Region-based Convolutional Networks (R-CNNs)</vt:lpstr>
      <vt:lpstr>Region-based Convolutional Networks (R-CNNs)</vt:lpstr>
      <vt:lpstr>Standard Neural Networks</vt:lpstr>
      <vt:lpstr>From NNs to Convolutional NNs</vt:lpstr>
      <vt:lpstr>Just-in-Time Information</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Linda Shapiro</cp:lastModifiedBy>
  <cp:revision>134</cp:revision>
  <dcterms:created xsi:type="dcterms:W3CDTF">2014-11-24T16:45:48Z</dcterms:created>
  <dcterms:modified xsi:type="dcterms:W3CDTF">2019-02-22T21:33:12Z</dcterms:modified>
</cp:coreProperties>
</file>