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E340-BAC9-408D-B064-598E01D69C43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BA3D-F24B-4507-9FE9-4653EAAEA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21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E340-BAC9-408D-B064-598E01D69C43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BA3D-F24B-4507-9FE9-4653EAAEA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43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E340-BAC9-408D-B064-598E01D69C43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BA3D-F24B-4507-9FE9-4653EAAEA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97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E340-BAC9-408D-B064-598E01D69C43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BA3D-F24B-4507-9FE9-4653EAAEA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7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E340-BAC9-408D-B064-598E01D69C43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BA3D-F24B-4507-9FE9-4653EAAEA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3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E340-BAC9-408D-B064-598E01D69C43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BA3D-F24B-4507-9FE9-4653EAAEA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5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E340-BAC9-408D-B064-598E01D69C43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BA3D-F24B-4507-9FE9-4653EAAEA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1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E340-BAC9-408D-B064-598E01D69C43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BA3D-F24B-4507-9FE9-4653EAAEA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33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E340-BAC9-408D-B064-598E01D69C43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BA3D-F24B-4507-9FE9-4653EAAEA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0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E340-BAC9-408D-B064-598E01D69C43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BA3D-F24B-4507-9FE9-4653EAAEA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4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E340-BAC9-408D-B064-598E01D69C43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BA3D-F24B-4507-9FE9-4653EAAEA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6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AE340-BAC9-408D-B064-598E01D69C43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6BA3D-F24B-4507-9FE9-4653EAAEA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3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ourceforge.net/projects/weka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Midterm Review</a:t>
            </a:r>
            <a:br>
              <a:rPr lang="en-US" dirty="0" smtClean="0"/>
            </a:br>
            <a:r>
              <a:rPr lang="en-US" sz="3600" dirty="0"/>
              <a:t>OPEN BOOK, OPEN NOTES,TAKE-HOME </a:t>
            </a:r>
            <a:r>
              <a:rPr lang="en-US" sz="3600" dirty="0" smtClean="0"/>
              <a:t>EXAM</a:t>
            </a:r>
            <a:br>
              <a:rPr lang="en-US" sz="3600" dirty="0" smtClean="0"/>
            </a:br>
            <a:r>
              <a:rPr lang="en-US" sz="3600" dirty="0" smtClean="0"/>
              <a:t>Will be out Wednesday 2/9 and turned in </a:t>
            </a:r>
            <a:br>
              <a:rPr lang="en-US" sz="3600" dirty="0" smtClean="0"/>
            </a:br>
            <a:r>
              <a:rPr lang="en-US" sz="3600" dirty="0" smtClean="0"/>
              <a:t>Saturday 2/12 11:59pm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CSE 473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08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6366" y="1032734"/>
            <a:ext cx="1177835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1. Search</a:t>
            </a:r>
          </a:p>
          <a:p>
            <a:r>
              <a:rPr lang="en-US" sz="2800" dirty="0" smtClean="0"/>
              <a:t>• Be able to give a formal state-space model for a problem expressed in English.</a:t>
            </a:r>
          </a:p>
          <a:p>
            <a:r>
              <a:rPr lang="en-US" sz="2800" dirty="0" smtClean="0"/>
              <a:t>   Formal means to specify S, s, A, f, g and c as sets or functions as appropriate.</a:t>
            </a:r>
          </a:p>
          <a:p>
            <a:endParaRPr lang="en-US" sz="2800" dirty="0" smtClean="0"/>
          </a:p>
          <a:p>
            <a:r>
              <a:rPr lang="en-US" sz="2800" dirty="0" smtClean="0"/>
              <a:t>• Be able to specify what would be the dead states for a given problem.</a:t>
            </a:r>
          </a:p>
          <a:p>
            <a:endParaRPr lang="en-US" sz="2800" dirty="0" smtClean="0"/>
          </a:p>
          <a:p>
            <a:r>
              <a:rPr lang="en-US" sz="2800" dirty="0" smtClean="0"/>
              <a:t>• Be able to generate part of a search tree for a given model, either depth-first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or breadth-first.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805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0160" y="860612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8184" y="860612"/>
            <a:ext cx="1148352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• Be able to answer questions about the completeness and complexity of the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various</a:t>
            </a:r>
            <a:r>
              <a:rPr lang="en-US" sz="2800" dirty="0"/>
              <a:t> </a:t>
            </a:r>
            <a:r>
              <a:rPr lang="en-US" sz="2800" dirty="0" smtClean="0"/>
              <a:t>search variants given in Chapter 3-4.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</a:t>
            </a:r>
          </a:p>
          <a:p>
            <a:r>
              <a:rPr lang="en-US" sz="2800" dirty="0" smtClean="0"/>
              <a:t>• Be able to explain the use of a heuristic function in a search or to give an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example</a:t>
            </a:r>
            <a:r>
              <a:rPr lang="en-US" sz="2800" dirty="0"/>
              <a:t> </a:t>
            </a:r>
            <a:r>
              <a:rPr lang="en-US" sz="2800" dirty="0" smtClean="0"/>
              <a:t>of one for a stated problem.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</a:t>
            </a:r>
          </a:p>
          <a:p>
            <a:r>
              <a:rPr lang="en-US" sz="2800" dirty="0" smtClean="0"/>
              <a:t>• Be able to motivate the use of heuristic-search vs. blind search.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698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638" y="1473797"/>
            <a:ext cx="1200533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Be able to apply any of the following search methods to a well-stated problem</a:t>
            </a:r>
          </a:p>
          <a:p>
            <a:r>
              <a:rPr lang="en-US" sz="2800" smtClean="0"/>
              <a:t>      and </a:t>
            </a:r>
            <a:r>
              <a:rPr lang="en-US" sz="2800" dirty="0" smtClean="0"/>
              <a:t>show a portion of the search.</a:t>
            </a:r>
          </a:p>
          <a:p>
            <a:endParaRPr lang="en-US" sz="2800" dirty="0" smtClean="0"/>
          </a:p>
          <a:p>
            <a:r>
              <a:rPr lang="en-US" sz="2800" dirty="0" smtClean="0"/>
              <a:t>– greedy best-first search</a:t>
            </a:r>
          </a:p>
          <a:p>
            <a:endParaRPr lang="en-US" sz="2800" dirty="0" smtClean="0"/>
          </a:p>
          <a:p>
            <a:r>
              <a:rPr lang="en-US" sz="2800" dirty="0" smtClean="0"/>
              <a:t>– A* algorithm</a:t>
            </a:r>
          </a:p>
          <a:p>
            <a:endParaRPr lang="en-US" sz="2800" dirty="0" smtClean="0"/>
          </a:p>
          <a:p>
            <a:r>
              <a:rPr lang="en-US" sz="2800" dirty="0" smtClean="0"/>
              <a:t>– steepest-ascent hill climbing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131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82127"/>
            <a:ext cx="1209959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• Be able to answer questions about admissibility and consistency with respect to</a:t>
            </a:r>
          </a:p>
          <a:p>
            <a:r>
              <a:rPr lang="en-US" sz="2800" dirty="0" smtClean="0"/>
              <a:t>   heuristic functions for A*.</a:t>
            </a:r>
          </a:p>
          <a:p>
            <a:endParaRPr lang="en-US" sz="2800" dirty="0" smtClean="0"/>
          </a:p>
          <a:p>
            <a:r>
              <a:rPr lang="en-US" sz="2800" dirty="0" smtClean="0"/>
              <a:t>• Be able to describe or analyze the simulated annealing approach and its </a:t>
            </a:r>
            <a:r>
              <a:rPr lang="en-US" sz="2800" dirty="0" err="1" smtClean="0"/>
              <a:t>advan</a:t>
            </a:r>
            <a:r>
              <a:rPr lang="en-US" sz="2800" dirty="0" smtClean="0"/>
              <a:t>-</a:t>
            </a:r>
          </a:p>
          <a:p>
            <a:r>
              <a:rPr lang="en-US" sz="2800" dirty="0" smtClean="0"/>
              <a:t>   </a:t>
            </a:r>
            <a:r>
              <a:rPr lang="en-US" sz="2800" dirty="0" err="1" smtClean="0"/>
              <a:t>tages</a:t>
            </a:r>
            <a:r>
              <a:rPr lang="en-US" sz="2800" dirty="0" smtClean="0"/>
              <a:t>/disadvantages and variants.</a:t>
            </a:r>
          </a:p>
          <a:p>
            <a:endParaRPr lang="en-US" sz="2800" dirty="0" smtClean="0"/>
          </a:p>
          <a:p>
            <a:r>
              <a:rPr lang="en-US" sz="2800" dirty="0" smtClean="0"/>
              <a:t>• Be able to answer questions about complexity, completeness, and optimality for</a:t>
            </a:r>
          </a:p>
          <a:p>
            <a:r>
              <a:rPr lang="en-US" sz="2800" dirty="0" smtClean="0"/>
              <a:t>   the above algorithms.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140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729" y="376518"/>
            <a:ext cx="11867416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2. Game Playing</a:t>
            </a:r>
          </a:p>
          <a:p>
            <a:r>
              <a:rPr lang="en-US" sz="2800" dirty="0" smtClean="0"/>
              <a:t>• Be able to develop a utility function for a given game or show how a given one</a:t>
            </a:r>
          </a:p>
          <a:p>
            <a:r>
              <a:rPr lang="en-US" sz="2800" dirty="0" smtClean="0"/>
              <a:t>   works.</a:t>
            </a:r>
          </a:p>
          <a:p>
            <a:endParaRPr lang="en-US" sz="2800" dirty="0" smtClean="0"/>
          </a:p>
          <a:p>
            <a:r>
              <a:rPr lang="en-US" sz="2800" dirty="0" smtClean="0"/>
              <a:t>• Be able to show how a basic minimax search works for some given example.</a:t>
            </a:r>
          </a:p>
          <a:p>
            <a:endParaRPr lang="en-US" sz="2800" dirty="0" smtClean="0"/>
          </a:p>
          <a:p>
            <a:r>
              <a:rPr lang="en-US" sz="2800" dirty="0" smtClean="0"/>
              <a:t>• Be able to show how the alpha-beta procedure works for some given example.</a:t>
            </a:r>
          </a:p>
          <a:p>
            <a:endParaRPr lang="en-US" sz="2800" dirty="0" smtClean="0"/>
          </a:p>
          <a:p>
            <a:r>
              <a:rPr lang="en-US" sz="2800" dirty="0" smtClean="0"/>
              <a:t>• Be able to show how shallow search might be used to improve the alpha-beta</a:t>
            </a:r>
          </a:p>
          <a:p>
            <a:r>
              <a:rPr lang="en-US" sz="2800" dirty="0" smtClean="0"/>
              <a:t>   procedure.</a:t>
            </a:r>
          </a:p>
          <a:p>
            <a:endParaRPr lang="en-US" sz="2800" dirty="0" smtClean="0"/>
          </a:p>
          <a:p>
            <a:r>
              <a:rPr lang="en-US" sz="2800" dirty="0" smtClean="0"/>
              <a:t>• Be able to answer questions about how Samuel’s checker player works.</a:t>
            </a:r>
          </a:p>
          <a:p>
            <a:endParaRPr lang="en-US" sz="2800" dirty="0" smtClean="0"/>
          </a:p>
          <a:p>
            <a:r>
              <a:rPr lang="en-US" sz="2800" dirty="0" smtClean="0"/>
              <a:t>• Be able to answer questions on how minimax generalizes to games of chance.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32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8183" y="785309"/>
            <a:ext cx="11764246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3. Constraint Satisfaction Problems</a:t>
            </a:r>
          </a:p>
          <a:p>
            <a:endParaRPr lang="en-US" sz="2800" dirty="0" smtClean="0"/>
          </a:p>
          <a:p>
            <a:r>
              <a:rPr lang="en-US" sz="2800" dirty="0" smtClean="0"/>
              <a:t>• Be able to formalize a constraint satisfaction problem by specifying the sets of</a:t>
            </a:r>
          </a:p>
          <a:p>
            <a:r>
              <a:rPr lang="en-US" sz="2800" dirty="0" smtClean="0"/>
              <a:t>   variables, possible values, and constraints.</a:t>
            </a:r>
          </a:p>
          <a:p>
            <a:endParaRPr lang="en-US" sz="2800" dirty="0" smtClean="0"/>
          </a:p>
          <a:p>
            <a:r>
              <a:rPr lang="en-US" sz="2800" dirty="0" smtClean="0"/>
              <a:t>• Be able to explain or illustrate how a backtracking tree search for a constraint</a:t>
            </a:r>
          </a:p>
          <a:p>
            <a:r>
              <a:rPr lang="en-US" sz="2800" dirty="0" smtClean="0"/>
              <a:t>   satisfaction problem would work: alone, with forward checking, or with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arc consistency checks.</a:t>
            </a:r>
          </a:p>
          <a:p>
            <a:endParaRPr lang="en-US" sz="2800" dirty="0" smtClean="0"/>
          </a:p>
          <a:p>
            <a:r>
              <a:rPr lang="en-US" sz="2800" dirty="0" smtClean="0"/>
              <a:t>• Be able to compare how a general heuristic search would compare with a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constraint</a:t>
            </a:r>
            <a:r>
              <a:rPr lang="en-US" sz="2800" dirty="0"/>
              <a:t> </a:t>
            </a:r>
            <a:r>
              <a:rPr lang="en-US" sz="2800" dirty="0" smtClean="0"/>
              <a:t>satisfaction search when both are applicable to a given problem.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960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2885" y="871369"/>
            <a:ext cx="886787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4. Machine Learning 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For this exam, be able to try out the classifiers on WEKA.</a:t>
            </a:r>
          </a:p>
          <a:p>
            <a:r>
              <a:rPr lang="en-US" sz="2800" dirty="0" smtClean="0"/>
              <a:t> </a:t>
            </a:r>
          </a:p>
          <a:p>
            <a:r>
              <a:rPr lang="en-US" sz="2800" dirty="0" smtClean="0"/>
              <a:t>	</a:t>
            </a:r>
            <a:r>
              <a:rPr lang="en-US" sz="2800" dirty="0" smtClean="0">
                <a:hlinkClick r:id="rId2"/>
              </a:rPr>
              <a:t>https://sourceforge.net/projects/weka/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549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475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Midterm Review OPEN BOOK, OPEN NOTES,TAKE-HOME EXAM Will be out Wednesday 2/9 and turned in  Saturday 2/12 11:59pm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Review OPEN BOOK, OPEN NOTES,TAKE-HOME EXAM Will be out Wednesday 2/9 and turned in  Saturday 2/12 11:59pm</dc:title>
  <dc:creator>Linda Shapiro</dc:creator>
  <cp:lastModifiedBy>Linda Shapiro</cp:lastModifiedBy>
  <cp:revision>8</cp:revision>
  <dcterms:created xsi:type="dcterms:W3CDTF">2022-02-07T18:06:45Z</dcterms:created>
  <dcterms:modified xsi:type="dcterms:W3CDTF">2022-02-07T18:33:12Z</dcterms:modified>
</cp:coreProperties>
</file>