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2" r:id="rId2"/>
    <p:sldId id="256" r:id="rId3"/>
    <p:sldId id="279" r:id="rId4"/>
    <p:sldId id="281" r:id="rId5"/>
    <p:sldId id="283" r:id="rId6"/>
    <p:sldId id="286" r:id="rId7"/>
    <p:sldId id="305" r:id="rId8"/>
    <p:sldId id="302" r:id="rId9"/>
    <p:sldId id="304" r:id="rId10"/>
    <p:sldId id="303" r:id="rId11"/>
    <p:sldId id="287" r:id="rId12"/>
    <p:sldId id="30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9" r:id="rId22"/>
    <p:sldId id="290" r:id="rId23"/>
    <p:sldId id="321" r:id="rId24"/>
    <p:sldId id="294" r:id="rId25"/>
    <p:sldId id="307" r:id="rId26"/>
    <p:sldId id="293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6600CC"/>
    <a:srgbClr val="07E126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C7370-D860-474D-9AF5-E4A08CEEE961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6D860-215B-480F-99F9-10D0DD2247CA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F5C71-533F-4E54-AFA5-A09AA8D36C7C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26E0D-8728-44B6-973D-9107E4DA2FA5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36E8B-BD5E-4D3D-B442-1E2C79170D68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6549D-A221-4661-9887-414321E751C9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AF2CB-83C2-4507-88E0-26C55853384E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03A84-8B48-432E-94B4-EACA4A1DC3D1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E52BB-F59B-4FA4-B789-1970FEDB29C9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C69BF-398D-432F-9DC2-7BB815879157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9A578-C920-4688-B4E1-70ED114E7FBF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9BD85-3132-4487-965D-E36D3D4677AE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3716D-01E8-4CB9-AAE2-944CEB34483F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1AA7A-83AA-4BE0-B4F7-1969577D5CC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91EBE-4FE9-4E38-BD56-C5349E21FB4D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8C84F-367F-4E01-A36D-45EB0F154473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1: Warmup</a:t>
            </a:r>
            <a:br>
              <a:rPr lang="en-US" dirty="0"/>
            </a:br>
            <a:r>
              <a:rPr lang="en-US" dirty="0"/>
              <a:t>Missionaries and Cannibals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Solve the Missionary-Cannibal Problem (with 3 missionaries and 3 cannibals) with a RECURSIVE DEPTH-FIRST SEARCH as follows: </a:t>
            </a:r>
          </a:p>
          <a:p>
            <a:pPr lvl="1"/>
            <a:r>
              <a:rPr lang="en-US" sz="2000" dirty="0"/>
              <a:t>You MUST use a </a:t>
            </a:r>
            <a:r>
              <a:rPr lang="en-US" sz="2000" b="1" dirty="0"/>
              <a:t>recursive</a:t>
            </a:r>
            <a:r>
              <a:rPr lang="en-US" sz="2000" dirty="0"/>
              <a:t> depth first search</a:t>
            </a:r>
          </a:p>
          <a:p>
            <a:pPr lvl="1"/>
            <a:r>
              <a:rPr lang="en-US" sz="2000" dirty="0"/>
              <a:t>No ancestor repeated states in a path</a:t>
            </a:r>
          </a:p>
          <a:p>
            <a:pPr lvl="1"/>
            <a:r>
              <a:rPr lang="en-US" sz="2000" dirty="0"/>
              <a:t>Keep counts of illegal states (cannibals eat missionaries), repeated states, total states searched</a:t>
            </a:r>
          </a:p>
          <a:p>
            <a:pPr lvl="1"/>
            <a:r>
              <a:rPr lang="en-US" sz="2000" dirty="0"/>
              <a:t>Use Python</a:t>
            </a:r>
          </a:p>
          <a:p>
            <a:pPr lvl="1"/>
            <a:r>
              <a:rPr lang="en-US" sz="2000" dirty="0"/>
              <a:t>Comment on each method and important code sections</a:t>
            </a:r>
          </a:p>
          <a:p>
            <a:pPr lvl="1"/>
            <a:r>
              <a:rPr lang="en-US" sz="2000" dirty="0"/>
              <a:t>Print all paths from start to goal</a:t>
            </a:r>
          </a:p>
          <a:p>
            <a:pPr lvl="1"/>
            <a:r>
              <a:rPr lang="en-US" sz="2000" dirty="0"/>
              <a:t>Print the final 3 counts.</a:t>
            </a:r>
          </a:p>
          <a:p>
            <a:r>
              <a:rPr lang="en-US" sz="2400" dirty="0">
                <a:solidFill>
                  <a:srgbClr val="0033CC"/>
                </a:solidFill>
              </a:rPr>
              <a:t>Due Jan 12 11:59pm. Late date Jan 14 11:59pm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Your work must be YOUR 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Search in Romania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01E53-510D-47DC-A17A-44A54E63FA17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7969" r="10001" b="7813"/>
          <a:stretch>
            <a:fillRect/>
          </a:stretch>
        </p:blipFill>
        <p:spPr bwMode="auto">
          <a:xfrm>
            <a:off x="1524000" y="1143000"/>
            <a:ext cx="58674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657600" y="4572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140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819400" y="53340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95600" y="5867400"/>
            <a:ext cx="511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211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4267200" y="60198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C00000"/>
                </a:solidFill>
              </a:rPr>
              <a:t>Distance = 450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FB213-F3B5-4B5E-A158-43E1CCBB0574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Is greedy search optimal?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</a:p>
          <a:p>
            <a:pPr eaLnBrk="1" hangingPunct="1"/>
            <a:r>
              <a:rPr lang="en-US" altLang="en-US" dirty="0"/>
              <a:t>Is it complete?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sz="2000" dirty="0">
                <a:solidFill>
                  <a:srgbClr val="FF0000"/>
                </a:solidFill>
              </a:rPr>
              <a:t>No, can get into infinite loops in tree search.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     Graph search is complete for finite spaces.</a:t>
            </a:r>
          </a:p>
          <a:p>
            <a:pPr eaLnBrk="1" hangingPunct="1"/>
            <a:r>
              <a:rPr lang="en-US" altLang="en-US" dirty="0"/>
              <a:t>What is its worst-case complexity for a tree search with branching factor b and maximum depth m?</a:t>
            </a:r>
          </a:p>
          <a:p>
            <a:pPr lvl="1" eaLnBrk="1" hangingPunct="1"/>
            <a:r>
              <a:rPr lang="en-US" altLang="en-US" dirty="0"/>
              <a:t>time</a:t>
            </a:r>
          </a:p>
          <a:p>
            <a:pPr lvl="1" eaLnBrk="1" hangingPunct="1"/>
            <a:r>
              <a:rPr lang="en-US" altLang="en-US" dirty="0"/>
              <a:t>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199" y="5791200"/>
            <a:ext cx="9717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When would we use greedy best-first search or greedy approaches in general?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CEDBF-5050-47A6-88B2-FC6341DD40E9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14E58-18D3-48C5-991D-5D07C8B2635D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427038"/>
            <a:ext cx="6994525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3194050"/>
          </a:xfrm>
        </p:spPr>
        <p:txBody>
          <a:bodyPr/>
          <a:lstStyle/>
          <a:p>
            <a:pPr eaLnBrk="1" hangingPunct="1"/>
            <a:r>
              <a:rPr lang="en-US" altLang="en-US" dirty="0"/>
              <a:t>Hart, Nilsson &amp; Rafael 1968</a:t>
            </a:r>
          </a:p>
          <a:p>
            <a:pPr lvl="1" eaLnBrk="1" hangingPunct="1"/>
            <a:r>
              <a:rPr lang="en-US" altLang="en-US" dirty="0"/>
              <a:t>Best-first search with </a:t>
            </a:r>
            <a:r>
              <a:rPr lang="en-US" altLang="en-US" dirty="0">
                <a:solidFill>
                  <a:srgbClr val="FF0000"/>
                </a:solidFill>
              </a:rPr>
              <a:t>f(n) = g(n) + h(n)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where </a:t>
            </a:r>
            <a:r>
              <a:rPr lang="en-US" altLang="en-US" dirty="0">
                <a:solidFill>
                  <a:srgbClr val="C00000"/>
                </a:solidFill>
              </a:rPr>
              <a:t>g(n) = sum of edge costs from start to n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and </a:t>
            </a:r>
            <a:r>
              <a:rPr lang="en-US" altLang="en-US" dirty="0">
                <a:solidFill>
                  <a:srgbClr val="C00000"/>
                </a:solidFill>
              </a:rPr>
              <a:t>h(n) = estimate of lowest cost path n--</a:t>
            </a:r>
            <a:r>
              <a:rPr lang="en-US" altLang="en-US" dirty="0">
                <a:solidFill>
                  <a:srgbClr val="C00000"/>
                </a:solidFill>
                <a:sym typeface="Wingdings" pitchFamily="2" charset="2"/>
              </a:rPr>
              <a:t>&gt;</a:t>
            </a:r>
            <a:r>
              <a:rPr lang="en-US" altLang="en-US" dirty="0">
                <a:solidFill>
                  <a:srgbClr val="C00000"/>
                </a:solidFill>
              </a:rPr>
              <a:t>goal</a:t>
            </a:r>
          </a:p>
          <a:p>
            <a:pPr lvl="1" eaLnBrk="1" hangingPunct="1"/>
            <a:r>
              <a:rPr lang="en-US" altLang="en-US" dirty="0"/>
              <a:t>If h(n) is </a:t>
            </a:r>
            <a:r>
              <a:rPr lang="en-US" altLang="en-US" b="1" dirty="0">
                <a:solidFill>
                  <a:srgbClr val="0000FF"/>
                </a:solidFill>
              </a:rPr>
              <a:t>admissible </a:t>
            </a:r>
            <a:r>
              <a:rPr lang="en-US" altLang="en-US" dirty="0"/>
              <a:t>then search will find optimal solution.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4038600"/>
            <a:ext cx="5429250" cy="1311275"/>
            <a:chOff x="2027" y="2517"/>
            <a:chExt cx="3420" cy="826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 rot="-14330">
              <a:off x="2651" y="2595"/>
              <a:ext cx="27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Never overestimates the true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cost of any solution which 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can be reached from a node.</a:t>
              </a: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363" y="2517"/>
              <a:ext cx="42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0" dirty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endParaRPr lang="en-US" altLang="en-US" sz="2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flipV="1">
              <a:off x="2027" y="2668"/>
              <a:ext cx="336" cy="344"/>
            </a:xfrm>
            <a:custGeom>
              <a:avLst/>
              <a:gdLst>
                <a:gd name="T0" fmla="*/ 336 w 336"/>
                <a:gd name="T1" fmla="*/ 8 h 344"/>
                <a:gd name="T2" fmla="*/ 96 w 336"/>
                <a:gd name="T3" fmla="*/ 56 h 344"/>
                <a:gd name="T4" fmla="*/ 0 w 336"/>
                <a:gd name="T5" fmla="*/ 344 h 344"/>
                <a:gd name="T6" fmla="*/ 0 60000 65536"/>
                <a:gd name="T7" fmla="*/ 0 60000 65536"/>
                <a:gd name="T8" fmla="*/ 0 60000 65536"/>
                <a:gd name="T9" fmla="*/ 0 w 336"/>
                <a:gd name="T10" fmla="*/ 0 h 344"/>
                <a:gd name="T11" fmla="*/ 336 w 33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44">
                  <a:moveTo>
                    <a:pt x="336" y="8"/>
                  </a:moveTo>
                  <a:cubicBezTo>
                    <a:pt x="244" y="4"/>
                    <a:pt x="152" y="0"/>
                    <a:pt x="96" y="56"/>
                  </a:cubicBezTo>
                  <a:cubicBezTo>
                    <a:pt x="40" y="112"/>
                    <a:pt x="20" y="228"/>
                    <a:pt x="0" y="34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33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Comic Sans MS" pitchFamily="66" charset="0"/>
              </a:rPr>
              <a:t>Space bound since the queue must be maintained.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89C14-2CFB-40F1-8413-2329AD2FFA13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 to Romania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3675" y="1241425"/>
          <a:ext cx="88328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Bitmap Image" r:id="rId4" imgW="9914286" imgH="4952381" progId="Paint.Picture">
                  <p:embed/>
                </p:oleObj>
              </mc:Choice>
              <mc:Fallback>
                <p:oleObj name="Bitmap Image" r:id="rId4" imgW="9914286" imgH="49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241425"/>
                        <a:ext cx="883285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5400000">
            <a:off x="-44450" y="1169988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8763" y="56546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23863" y="1865313"/>
            <a:ext cx="38100" cy="641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 flipV="1">
            <a:off x="4840288" y="5019675"/>
            <a:ext cx="846137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FF374-BC07-4536-A68E-A3367474DA00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for 	Romanian Shortest Path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264025" y="1355725"/>
          <a:ext cx="21526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Bitmap Image" r:id="rId4" imgW="2152951" imgH="1038370" progId="Paint.Picture">
                  <p:embed/>
                </p:oleObj>
              </mc:Choice>
              <mc:Fallback>
                <p:oleObj name="Bitmap Image" r:id="rId4" imgW="2152951" imgH="103837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1355725"/>
                        <a:ext cx="21526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C1F42-1655-4FB2-B0BA-0ED72B48DBA1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f(n) = g(n) + h(n)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500188" y="1470025"/>
          <a:ext cx="76438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Bitmap Image" r:id="rId4" imgW="8647619" imgH="1743318" progId="Paint.Picture">
                  <p:embed/>
                </p:oleObj>
              </mc:Choice>
              <mc:Fallback>
                <p:oleObj name="Bitmap Image" r:id="rId4" imgW="8647619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0025"/>
                        <a:ext cx="764381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B7EA9-CD22-48E0-B11B-D7FAC9E7CB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5575" y="1470025"/>
          <a:ext cx="898842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Bitmap Image" r:id="rId4" imgW="9783541" imgH="2419048" progId="Paint.Picture">
                  <p:embed/>
                </p:oleObj>
              </mc:Choice>
              <mc:Fallback>
                <p:oleObj name="Bitmap Image" r:id="rId4" imgW="9783541" imgH="24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470025"/>
                        <a:ext cx="898842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CE08D5-394F-4967-A047-13DEEA559549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1775" y="1508125"/>
          <a:ext cx="89122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Bitmap Image" r:id="rId4" imgW="9771429" imgH="3134162" progId="Paint.Picture">
                  <p:embed/>
                </p:oleObj>
              </mc:Choice>
              <mc:Fallback>
                <p:oleObj name="Bitmap Image" r:id="rId4" imgW="9771429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08125"/>
                        <a:ext cx="89122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79C15-307F-4F30-B98C-ACA2203191F6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1470025"/>
          <a:ext cx="91440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Bitmap Image" r:id="rId4" imgW="9866667" imgH="3180952" progId="Paint.Picture">
                  <p:embed/>
                </p:oleObj>
              </mc:Choice>
              <mc:Fallback>
                <p:oleObj name="Bitmap Image" r:id="rId4" imgW="9866667" imgH="31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4D373A-48BD-47E7-83C1-D2B43E1B299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Idea: be </a:t>
            </a:r>
            <a:r>
              <a:rPr lang="en-US" altLang="en-US" b="1">
                <a:solidFill>
                  <a:srgbClr val="0033CC"/>
                </a:solidFill>
              </a:rPr>
              <a:t>smart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about what paths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0C2BA-251E-4E8F-A428-46024A460253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55575" y="1547813"/>
          <a:ext cx="8988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Bitmap Image" r:id="rId4" imgW="9742857" imgH="3971429" progId="Paint.Picture">
                  <p:embed/>
                </p:oleObj>
              </mc:Choice>
              <mc:Fallback>
                <p:oleObj name="Bitmap Image" r:id="rId4" imgW="9742857" imgH="39714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8988425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328E6-2585-48DC-9C68-A200C8FCE9F8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8 Puzzle 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What is the usual g(n)?</a:t>
            </a:r>
          </a:p>
          <a:p>
            <a:pPr eaLnBrk="1" hangingPunct="1"/>
            <a:r>
              <a:rPr lang="en-US" altLang="en-US" dirty="0"/>
              <a:t>two well-known h(n)’s</a:t>
            </a:r>
          </a:p>
          <a:p>
            <a:pPr lvl="1" eaLnBrk="1" hangingPunct="1"/>
            <a:r>
              <a:rPr lang="en-US" altLang="en-US" dirty="0"/>
              <a:t>h1 = the number of misplaced tiles</a:t>
            </a:r>
          </a:p>
          <a:p>
            <a:pPr lvl="1" eaLnBrk="1" hangingPunct="1"/>
            <a:r>
              <a:rPr lang="en-US" altLang="en-US" dirty="0"/>
              <a:t>h2 = the sum of the distances of the tiles from their goal positions, using city block distance, which is the sum of the horizontal and vertical distances </a:t>
            </a:r>
            <a:r>
              <a:rPr lang="en-US" altLang="en-US" dirty="0">
                <a:solidFill>
                  <a:srgbClr val="0033CC"/>
                </a:solidFill>
              </a:rPr>
              <a:t>(Manhattan Distance)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983431-A76B-45DA-BE16-FE8C3F6B8799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Optimality of A* with Admissibility </a:t>
            </a:r>
            <a:br>
              <a:rPr lang="en-US" altLang="en-US" sz="3200">
                <a:solidFill>
                  <a:srgbClr val="0033CC"/>
                </a:solidFill>
              </a:rPr>
            </a:br>
            <a:r>
              <a:rPr lang="en-US" altLang="en-US" sz="3200">
                <a:solidFill>
                  <a:srgbClr val="0033CC"/>
                </a:solidFill>
              </a:rPr>
              <a:t>(h never overestimates the cost to the goal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32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Suppose a suboptimal goal G2 has been generated and </a:t>
            </a:r>
          </a:p>
          <a:p>
            <a:pPr eaLnBrk="1" hangingPunct="1"/>
            <a:r>
              <a:rPr lang="en-US" altLang="en-US"/>
              <a:t>is in the queue. Let n be an unexpanded node on the </a:t>
            </a:r>
          </a:p>
          <a:p>
            <a:pPr eaLnBrk="1" hangingPunct="1"/>
            <a:r>
              <a:rPr lang="en-US" altLang="en-US"/>
              <a:t>shortest path to an optimal goal G1.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762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11430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228600" y="54102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G1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28600" y="3962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533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6"/>
          <p:cNvSpPr>
            <a:spLocks noChangeArrowheads="1"/>
          </p:cNvSpPr>
          <p:nvPr/>
        </p:nvSpPr>
        <p:spPr bwMode="auto">
          <a:xfrm>
            <a:off x="3810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1676400" y="3733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20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5240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89125" y="542131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G2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108325" y="2935288"/>
            <a:ext cx="552608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/>
              <a:t>       </a:t>
            </a:r>
            <a:r>
              <a:rPr lang="en-US" altLang="en-US" dirty="0">
                <a:sym typeface="Symbol" pitchFamily="18" charset="2"/>
              </a:rPr>
              <a:t>&lt; g(G1)               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Why?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&lt; g(G2)                 G2 is suboptimal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=  f(G2)                 f(G2) = g(G2)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So f(n) &lt; f(G2) and A* will never select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G2 for expansion.</a:t>
            </a:r>
          </a:p>
        </p:txBody>
      </p:sp>
      <p:sp>
        <p:nvSpPr>
          <p:cNvPr id="23569" name="Line 25"/>
          <p:cNvSpPr>
            <a:spLocks noChangeShapeType="1"/>
          </p:cNvSpPr>
          <p:nvPr/>
        </p:nvSpPr>
        <p:spPr bwMode="auto">
          <a:xfrm>
            <a:off x="3810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033CC"/>
                </a:solidFill>
              </a:rPr>
              <a:t>Optimality of A* with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 Consistency (stronger condition)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/>
              <a:t>h(n) is consistent if </a:t>
            </a:r>
          </a:p>
          <a:p>
            <a:pPr lvl="1"/>
            <a:r>
              <a:rPr lang="en-US" altLang="en-US"/>
              <a:t>for every node n</a:t>
            </a:r>
          </a:p>
          <a:p>
            <a:pPr lvl="1"/>
            <a:r>
              <a:rPr lang="en-US" altLang="en-US"/>
              <a:t>for every successor n´ due to legal action a</a:t>
            </a:r>
          </a:p>
          <a:p>
            <a:pPr lvl="1"/>
            <a:r>
              <a:rPr lang="en-US" altLang="en-US"/>
              <a:t>h(n) &lt;= c(n,a,n´) + h(n´)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Every consistent heuristic is also admissible.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97566-15AC-4351-A580-22657FFAC3A9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743200" y="3810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962400" y="4724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4581" idx="2"/>
            <a:endCxn id="24582" idx="0"/>
          </p:cNvCxnSpPr>
          <p:nvPr/>
        </p:nvCxnSpPr>
        <p:spPr>
          <a:xfrm rot="16200000" flipH="1">
            <a:off x="2741613" y="4494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582" idx="3"/>
            <a:endCxn id="24583" idx="1"/>
          </p:cNvCxnSpPr>
          <p:nvPr/>
        </p:nvCxnSpPr>
        <p:spPr>
          <a:xfrm>
            <a:off x="3201988" y="4954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581" idx="3"/>
          </p:cNvCxnSpPr>
          <p:nvPr/>
        </p:nvCxnSpPr>
        <p:spPr>
          <a:xfrm>
            <a:off x="3184525" y="4040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447800" y="4343400"/>
            <a:ext cx="1208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276600" y="457200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3657600" y="396240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4FB62-776C-47EF-96B7-BBEA9B37500E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Algorithms for A*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</a:t>
            </a:r>
            <a:r>
              <a:rPr lang="en-US" altLang="en-US" sz="2800" dirty="0" err="1"/>
              <a:t>Nillsson</a:t>
            </a:r>
            <a:r>
              <a:rPr lang="en-US" altLang="en-US" sz="2800" dirty="0"/>
              <a:t> defined A* search, many different authors have suggested algorithms.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Tree-Search, the optimality argument holds, but you search too many states.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Graph-Search, it can break down, because an optimal path to a </a:t>
            </a:r>
            <a:r>
              <a:rPr lang="en-US" altLang="en-US" sz="2800" dirty="0">
                <a:solidFill>
                  <a:srgbClr val="FF0000"/>
                </a:solidFill>
              </a:rPr>
              <a:t>repeated state</a:t>
            </a:r>
            <a:r>
              <a:rPr lang="en-US" altLang="en-US" sz="2800" dirty="0"/>
              <a:t> can be discarded if it is not the first one found.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One way to solve the problem is that whenever you come to a repeated node, discard the </a:t>
            </a:r>
            <a:r>
              <a:rPr lang="en-US" altLang="en-US" sz="2800" dirty="0">
                <a:solidFill>
                  <a:srgbClr val="FF0000"/>
                </a:solidFill>
              </a:rPr>
              <a:t>longer</a:t>
            </a:r>
            <a:r>
              <a:rPr lang="en-US" altLang="en-US" sz="2800" dirty="0"/>
              <a:t> path to 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node</a:t>
            </a:r>
            <a:r>
              <a:rPr lang="en-US" altLang="en-US" sz="2400" dirty="0"/>
              <a:t> consists of</a:t>
            </a:r>
          </a:p>
          <a:p>
            <a:pPr lvl="1" eaLnBrk="1" hangingPunct="1"/>
            <a:r>
              <a:rPr lang="en-US" altLang="en-US" sz="2400" dirty="0"/>
              <a:t>state</a:t>
            </a:r>
          </a:p>
          <a:p>
            <a:pPr lvl="1" eaLnBrk="1" hangingPunct="1"/>
            <a:r>
              <a:rPr lang="en-US" altLang="en-US" sz="2400" dirty="0"/>
              <a:t>g, h, f values</a:t>
            </a:r>
          </a:p>
          <a:p>
            <a:pPr lvl="1" eaLnBrk="1" hangingPunct="1"/>
            <a:r>
              <a:rPr lang="en-US" altLang="en-US" sz="2400" dirty="0"/>
              <a:t>list of successors</a:t>
            </a:r>
          </a:p>
          <a:p>
            <a:pPr lvl="1" eaLnBrk="1" hangingPunct="1"/>
            <a:r>
              <a:rPr lang="en-US" altLang="en-US" sz="2400" dirty="0"/>
              <a:t>pointer to parent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OPEN</a:t>
            </a:r>
            <a:r>
              <a:rPr lang="en-US" altLang="en-US" sz="2400" dirty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CLOSED </a:t>
            </a:r>
            <a:r>
              <a:rPr lang="en-US" altLang="en-US" sz="2400" dirty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CLOSED &lt;- empty list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2)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if OPEN is empty, fail</a:t>
            </a:r>
          </a:p>
          <a:p>
            <a:pPr eaLnBrk="1" hangingPunct="1"/>
            <a:r>
              <a:rPr lang="en-US" altLang="en-US" sz="2800" dirty="0"/>
              <a:t>BESTNODE &lt;- node on OPEN with lowest f</a:t>
            </a:r>
          </a:p>
          <a:p>
            <a:pPr eaLnBrk="1" hangingPunct="1"/>
            <a:r>
              <a:rPr lang="en-US" altLang="en-US" sz="2800" dirty="0"/>
              <a:t>if BESTNODE is a goal, exit and succeed</a:t>
            </a:r>
          </a:p>
          <a:p>
            <a:pPr eaLnBrk="1" hangingPunct="1"/>
            <a:r>
              <a:rPr lang="en-US" altLang="en-US" sz="2800" dirty="0"/>
              <a:t>remove BESTNODE from OPEN and add it to CLOSED</a:t>
            </a:r>
          </a:p>
          <a:p>
            <a:pPr eaLnBrk="1" hangingPunct="1"/>
            <a:r>
              <a:rPr lang="en-US" altLang="en-US" sz="2800" dirty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F6448-9601-4F61-A048-2353D2BA3ADF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What’s the difference?   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for each successor</a:t>
            </a:r>
            <a:r>
              <a:rPr lang="en-US" altLang="en-US" dirty="0">
                <a:solidFill>
                  <a:srgbClr val="0033CC"/>
                </a:solidFill>
              </a:rPr>
              <a:t> s</a:t>
            </a:r>
            <a:r>
              <a:rPr lang="en-US" altLang="en-US" dirty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compute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3. if there is a node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on OPEN with the same state info as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{ add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if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  <a:r>
              <a:rPr lang="en-US" altLang="en-US" dirty="0"/>
              <a:t> &lt; </a:t>
            </a:r>
            <a:r>
              <a:rPr lang="en-US" altLang="en-US" dirty="0">
                <a:solidFill>
                  <a:srgbClr val="FF0000"/>
                </a:solidFill>
              </a:rPr>
              <a:t>g(OLD)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update OLD</a:t>
            </a:r>
            <a:r>
              <a:rPr lang="en-US" altLang="en-US" dirty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   throw out </a:t>
            </a:r>
            <a:r>
              <a:rPr lang="en-US" altLang="en-US" dirty="0">
                <a:solidFill>
                  <a:srgbClr val="0033CC"/>
                </a:solidFill>
              </a:rPr>
              <a:t>s </a:t>
            </a:r>
            <a:r>
              <a:rPr lang="en-US" alt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4. if (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  <a:r>
              <a:rPr lang="en-US" altLang="en-US" sz="2800" dirty="0"/>
              <a:t> is not on OPEN and there is a node 	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info as 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{ add 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if </a:t>
            </a:r>
            <a:r>
              <a:rPr lang="en-US" altLang="en-US" sz="2800" dirty="0">
                <a:solidFill>
                  <a:srgbClr val="0033CC"/>
                </a:solidFill>
              </a:rPr>
              <a:t>g(s)</a:t>
            </a:r>
            <a:r>
              <a:rPr lang="en-US" altLang="en-US" sz="2800" dirty="0"/>
              <a:t> &lt; </a:t>
            </a:r>
            <a:r>
              <a:rPr lang="en-US" altLang="en-US" sz="2800" dirty="0">
                <a:solidFill>
                  <a:srgbClr val="FF0000"/>
                </a:solidFill>
              </a:rPr>
              <a:t>g(OLD)</a:t>
            </a:r>
            <a:r>
              <a:rPr lang="en-US" altLang="en-US" sz="2800" dirty="0"/>
              <a:t>, update</a:t>
            </a:r>
            <a:r>
              <a:rPr lang="en-US" altLang="en-US" sz="2800" dirty="0">
                <a:solidFill>
                  <a:srgbClr val="FF0000"/>
                </a:solidFill>
              </a:rPr>
              <a:t> OLD</a:t>
            </a:r>
            <a:r>
              <a:rPr lang="en-US" altLang="en-US" sz="2800" dirty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   </a:t>
            </a:r>
            <a:r>
              <a:rPr lang="en-US" altLang="en-US" sz="2800" dirty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/>
              <a:t>throw out s</a:t>
            </a:r>
            <a:r>
              <a:rPr lang="en-US" altLang="en-US" sz="2800" dirty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5. If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{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calculate </a:t>
            </a:r>
            <a:r>
              <a:rPr lang="en-US" altLang="en-US" dirty="0">
                <a:solidFill>
                  <a:srgbClr val="0033CC"/>
                </a:solidFill>
              </a:rPr>
              <a:t>g(s), h(s), f(s)</a:t>
            </a:r>
            <a:r>
              <a:rPr lang="en-US" altLang="en-US" dirty="0"/>
              <a:t> }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2DA0F-EA9B-4863-80A1-6B6E063DBDFB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General Tree Search Paradigm</a:t>
            </a:r>
            <a:endParaRPr lang="en-US" altLang="en-US" sz="3200">
              <a:solidFill>
                <a:srgbClr val="00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function tree-search(root-node)</a:t>
            </a:r>
            <a:endParaRPr lang="en-US" altLang="en-US">
              <a:sym typeface="Wingdings" pitchFamily="2" charset="2"/>
            </a:endParaRPr>
          </a:p>
          <a:p>
            <a:pPr eaLnBrk="1" hangingPunct="1"/>
            <a:r>
              <a:rPr lang="en-US" altLang="en-US">
                <a:sym typeface="Wingdings" pitchFamily="2" charset="2"/>
              </a:rPr>
              <a:t>   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(root-node)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while (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altLang="en-US">
                <a:sym typeface="Wingdings" pitchFamily="2" charset="2"/>
              </a:rPr>
              <a:t>(fringe) 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       {node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altLang="en-US">
                <a:sym typeface="Wingdings" pitchFamily="2" charset="2"/>
              </a:rPr>
              <a:t>(fringe)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state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if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altLang="en-US">
                <a:sym typeface="Wingdings" pitchFamily="2" charset="2"/>
              </a:rPr>
              <a:t>(state) return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altLang="en-US">
                <a:sym typeface="Wingdings" pitchFamily="2" charset="2"/>
              </a:rPr>
              <a:t>(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(node),fringe) }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return failure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end tree-search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86200" y="4876800"/>
            <a:ext cx="1281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root-node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667000" y="52578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3528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3" idx="1"/>
          </p:cNvCxnSpPr>
          <p:nvPr/>
        </p:nvCxnSpPr>
        <p:spPr>
          <a:xfrm>
            <a:off x="44196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2" idx="1"/>
          </p:cNvCxnSpPr>
          <p:nvPr/>
        </p:nvCxnSpPr>
        <p:spPr>
          <a:xfrm>
            <a:off x="54864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152400" y="5638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successors list</a:t>
            </a:r>
          </a:p>
        </p:txBody>
      </p:sp>
      <p:sp>
        <p:nvSpPr>
          <p:cNvPr id="11279" name="TextBox 24"/>
          <p:cNvSpPr txBox="1">
            <a:spLocks noChangeArrowheads="1"/>
          </p:cNvSpPr>
          <p:nvPr/>
        </p:nvSpPr>
        <p:spPr bwMode="auto">
          <a:xfrm>
            <a:off x="1371600" y="6172200"/>
            <a:ext cx="513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How do we order the successor list?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969A-655F-432A-8AFE-5E5E055C0F37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Best-First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Use an </a:t>
            </a:r>
            <a:r>
              <a:rPr lang="en-US" altLang="en-US">
                <a:solidFill>
                  <a:srgbClr val="FF0000"/>
                </a:solidFill>
              </a:rPr>
              <a:t>evaluation function f(n) </a:t>
            </a:r>
            <a:r>
              <a:rPr lang="en-US" altLang="en-US"/>
              <a:t>for node n.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Always choose the node from fringe that has the </a:t>
            </a:r>
            <a:r>
              <a:rPr lang="en-US" altLang="en-US">
                <a:solidFill>
                  <a:srgbClr val="FF0000"/>
                </a:solidFill>
              </a:rPr>
              <a:t>lowest</a:t>
            </a:r>
            <a:r>
              <a:rPr lang="en-US" altLang="en-US"/>
              <a:t> f value.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8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Oval 1"/>
          <p:cNvSpPr/>
          <p:nvPr/>
        </p:nvSpPr>
        <p:spPr>
          <a:xfrm>
            <a:off x="5163776" y="4858544"/>
            <a:ext cx="685800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456-5236-4A99-B0EA-23C9D48471F9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Heuristics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is a heuristic?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are some examples of heuristics we use?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We’ll call the heuristic function </a:t>
            </a:r>
            <a:r>
              <a:rPr lang="en-US" altLang="en-US" dirty="0">
                <a:solidFill>
                  <a:srgbClr val="FF0000"/>
                </a:solidFill>
              </a:rPr>
              <a:t>h(n)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407E1-D412-4AE3-90FE-172C00CBF436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f(n) = h(n)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What does that mean?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is it ignoring?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Romanian Route Finding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Problem</a:t>
            </a:r>
          </a:p>
          <a:p>
            <a:pPr lvl="1" eaLnBrk="1" hangingPunct="1"/>
            <a:r>
              <a:rPr lang="en-US" altLang="en-US" dirty="0"/>
              <a:t>Initial State: Arad</a:t>
            </a:r>
          </a:p>
          <a:p>
            <a:pPr lvl="1" eaLnBrk="1" hangingPunct="1"/>
            <a:r>
              <a:rPr lang="en-US" altLang="en-US" dirty="0"/>
              <a:t>Goal State: Bucharest</a:t>
            </a:r>
          </a:p>
          <a:p>
            <a:pPr lvl="1" eaLnBrk="1" hangingPunct="1"/>
            <a:r>
              <a:rPr lang="en-US" altLang="en-US" dirty="0"/>
              <a:t>c(</a:t>
            </a:r>
            <a:r>
              <a:rPr lang="en-US" altLang="en-US" dirty="0" err="1"/>
              <a:t>s,a,s</a:t>
            </a:r>
            <a:r>
              <a:rPr lang="en-US" altLang="en-US" dirty="0"/>
              <a:t>´) is the </a:t>
            </a:r>
            <a:r>
              <a:rPr lang="en-US" altLang="en-US" dirty="0">
                <a:solidFill>
                  <a:srgbClr val="0033CC"/>
                </a:solidFill>
              </a:rPr>
              <a:t>length of the road from s to s´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Heuristic function: </a:t>
            </a:r>
            <a:r>
              <a:rPr lang="en-US" altLang="en-US" dirty="0"/>
              <a:t>h(s) = the straight line distance from s to Bucharest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6FA0F-ADF2-448C-99EB-6E629BD2A304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Original Road Map of Romania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7BAF2-6919-49D6-AFD5-473AFBAD0B2C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34375" r="10001" b="12500"/>
          <a:stretch>
            <a:fillRect/>
          </a:stretch>
        </p:blipFill>
        <p:spPr bwMode="auto">
          <a:xfrm>
            <a:off x="1371600" y="14478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500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real shortest path from Arad to Bucharest?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distance on that path?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4958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1410</Words>
  <Application>Microsoft Office PowerPoint</Application>
  <PresentationFormat>On-screen Show (4:3)</PresentationFormat>
  <Paragraphs>268</Paragraphs>
  <Slides>32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Comic Sans MS</vt:lpstr>
      <vt:lpstr>Symbol</vt:lpstr>
      <vt:lpstr>Times New Roman</vt:lpstr>
      <vt:lpstr>Wingdings</vt:lpstr>
      <vt:lpstr>Default Design</vt:lpstr>
      <vt:lpstr>Bitmap Image</vt:lpstr>
      <vt:lpstr>HW 1: Warmup Missionaries and Cannibals</vt:lpstr>
      <vt:lpstr>Informed (Heuristic) Search</vt:lpstr>
      <vt:lpstr>Blind Search vs. Informed Search</vt:lpstr>
      <vt:lpstr>General Tree Search Paradigm</vt:lpstr>
      <vt:lpstr>Best-First Search</vt:lpstr>
      <vt:lpstr>Heuristics</vt:lpstr>
      <vt:lpstr>Greedy Best-First Search</vt:lpstr>
      <vt:lpstr>Romanian Route Finding</vt:lpstr>
      <vt:lpstr>Original Road Map of Romania</vt:lpstr>
      <vt:lpstr>Greedy Search in Romania</vt:lpstr>
      <vt:lpstr>Greedy Best-First Search</vt:lpstr>
      <vt:lpstr>Greedy Best-First Search</vt:lpstr>
      <vt:lpstr>A* Search</vt:lpstr>
      <vt:lpstr>Back to Romania</vt:lpstr>
      <vt:lpstr>A* for  Romanian Shortest Path</vt:lpstr>
      <vt:lpstr>f(n) = g(n) + h(n)</vt:lpstr>
      <vt:lpstr>PowerPoint Presentation</vt:lpstr>
      <vt:lpstr>PowerPoint Presentation</vt:lpstr>
      <vt:lpstr>PowerPoint Presentation</vt:lpstr>
      <vt:lpstr>PowerPoint Presentation</vt:lpstr>
      <vt:lpstr>8 Puzzle Example</vt:lpstr>
      <vt:lpstr>8 Puzzle Using Number of Misplaced Tiles</vt:lpstr>
      <vt:lpstr>PowerPoint Presentation</vt:lpstr>
      <vt:lpstr>Optimality of A* with Admissibility  (h never overestimates the cost to the goal)</vt:lpstr>
      <vt:lpstr>Optimality of A* with  Consistency (stronger condition)</vt:lpstr>
      <vt:lpstr>Algorithms for A*</vt:lpstr>
      <vt:lpstr>The Rich/Knight Implementation</vt:lpstr>
      <vt:lpstr>Rich/Knight</vt:lpstr>
      <vt:lpstr>Rich/Knight</vt:lpstr>
      <vt:lpstr>Rich/Knight</vt:lpstr>
      <vt:lpstr>Rich/Knight/Tanimoto</vt:lpstr>
      <vt:lpstr>Rich/Knight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123</cp:revision>
  <dcterms:created xsi:type="dcterms:W3CDTF">2005-09-19T20:30:33Z</dcterms:created>
  <dcterms:modified xsi:type="dcterms:W3CDTF">2021-12-28T18:08:57Z</dcterms:modified>
</cp:coreProperties>
</file>