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6" r:id="rId2"/>
    <p:sldId id="309" r:id="rId3"/>
    <p:sldId id="310" r:id="rId4"/>
    <p:sldId id="323" r:id="rId5"/>
    <p:sldId id="325" r:id="rId6"/>
    <p:sldId id="339" r:id="rId7"/>
    <p:sldId id="340" r:id="rId8"/>
    <p:sldId id="326" r:id="rId9"/>
    <p:sldId id="341" r:id="rId10"/>
    <p:sldId id="327" r:id="rId11"/>
    <p:sldId id="328" r:id="rId12"/>
    <p:sldId id="329" r:id="rId13"/>
    <p:sldId id="330" r:id="rId14"/>
    <p:sldId id="331" r:id="rId15"/>
    <p:sldId id="332" r:id="rId16"/>
    <p:sldId id="333" r:id="rId17"/>
    <p:sldId id="334" r:id="rId18"/>
    <p:sldId id="324" r:id="rId19"/>
    <p:sldId id="335" r:id="rId20"/>
    <p:sldId id="336" r:id="rId21"/>
    <p:sldId id="337" r:id="rId22"/>
    <p:sldId id="311" r:id="rId23"/>
    <p:sldId id="312" r:id="rId24"/>
    <p:sldId id="313" r:id="rId25"/>
    <p:sldId id="314" r:id="rId26"/>
    <p:sldId id="342" r:id="rId27"/>
    <p:sldId id="338" r:id="rId28"/>
    <p:sldId id="316" r:id="rId29"/>
    <p:sldId id="315" r:id="rId30"/>
    <p:sldId id="317" r:id="rId31"/>
    <p:sldId id="318" r:id="rId32"/>
    <p:sldId id="319" r:id="rId33"/>
    <p:sldId id="320" r:id="rId34"/>
    <p:sldId id="321" r:id="rId35"/>
  </p:sldIdLst>
  <p:sldSz cx="9144000" cy="6858000" type="screen4x3"/>
  <p:notesSz cx="6934200" cy="9220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33CC"/>
    <a:srgbClr val="FF0000"/>
    <a:srgbClr val="07E126"/>
    <a:srgbClr val="6600CC"/>
    <a:srgbClr val="80008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0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17613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17613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17613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2448D726-175C-4E01-A1CE-2C7393874D22}" type="slidenum">
              <a:rPr lang="en-US"/>
              <a:pPr>
                <a:defRPr/>
              </a:pPr>
              <a:t>‹#›</a:t>
            </a:fld>
            <a:endParaRPr lang="en-US"/>
          </a:p>
        </p:txBody>
      </p:sp>
    </p:spTree>
    <p:extLst>
      <p:ext uri="{BB962C8B-B14F-4D97-AF65-F5344CB8AC3E}">
        <p14:creationId xmlns:p14="http://schemas.microsoft.com/office/powerpoint/2010/main" val="4134719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4099"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4103"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180D82CA-5A6A-47DE-8967-D51DDFAECA16}" type="slidenum">
              <a:rPr lang="en-US"/>
              <a:pPr>
                <a:defRPr/>
              </a:pPr>
              <a:t>‹#›</a:t>
            </a:fld>
            <a:endParaRPr lang="en-US"/>
          </a:p>
        </p:txBody>
      </p:sp>
    </p:spTree>
    <p:extLst>
      <p:ext uri="{BB962C8B-B14F-4D97-AF65-F5344CB8AC3E}">
        <p14:creationId xmlns:p14="http://schemas.microsoft.com/office/powerpoint/2010/main" val="877562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32BFB164-9F4A-41E6-9384-FF5970E8D969}" type="slidenum">
              <a:rPr lang="en-US" altLang="en-US" sz="1200" smtClean="0"/>
              <a:pPr eaLnBrk="1" hangingPunct="1"/>
              <a:t>1</a:t>
            </a:fld>
            <a:endParaRPr lang="en-US" alt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AFBE49E3-BDBC-45CF-ACFA-356F01C6EE9D}" type="slidenum">
              <a:rPr lang="en-US" altLang="en-US" smtClean="0"/>
              <a:pPr eaLnBrk="1" hangingPunct="1">
                <a:spcBef>
                  <a:spcPct val="0"/>
                </a:spcBef>
              </a:pPr>
              <a:t>16</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objective of the first experimental set is to analyze the classification performance of the GP quantification method using different function sets. </a:t>
            </a:r>
          </a:p>
          <a:p>
            <a:pPr eaLnBrk="1" hangingPunct="1"/>
            <a:r>
              <a:rPr lang="en-US" altLang="en-US" smtClean="0"/>
              <a:t>In this experiment, four different combinations of functions are compared</a:t>
            </a:r>
          </a:p>
          <a:p>
            <a:pPr eaLnBrk="1" hangingPunct="1"/>
            <a:r>
              <a:rPr lang="en-US" altLang="en-US" smtClean="0"/>
              <a:t>The last two function sets were chosen to introduce weighting to the mathematical experessions</a:t>
            </a:r>
          </a:p>
          <a:p>
            <a:pPr eaLnBrk="1" hangingPunct="1"/>
            <a:r>
              <a:rPr lang="en-US" altLang="en-US" smtClean="0"/>
              <a:t>Each GP function set combination was run a total of 10 times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C0999D21-B7BA-4A76-AFBE-0963B3E15BF9}" type="slidenum">
              <a:rPr lang="en-US" altLang="en-US" smtClean="0"/>
              <a:pPr eaLnBrk="1" hangingPunct="1">
                <a:spcBef>
                  <a:spcPct val="0"/>
                </a:spcBef>
              </a:pPr>
              <a:t>17</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result shows the best F-measure out of the 10 iterations for each of the different GP function set combinations</a:t>
            </a:r>
          </a:p>
          <a:p>
            <a:pPr eaLnBrk="1" hangingPunct="1"/>
            <a:r>
              <a:rPr lang="en-US" altLang="en-US" smtClean="0"/>
              <a:t>The best performing GP function set for each of the facial abnormalities is highlighted in bold</a:t>
            </a:r>
          </a:p>
          <a:p>
            <a:pPr eaLnBrk="1" hangingPunct="1"/>
            <a:r>
              <a:rPr lang="en-US" altLang="en-US" smtClean="0"/>
              <a:t>Results show that for most of the facial abnormality the simpler function sets, Combo1 and Combo2 that do not include the weighted operations perform better than the weighted GP function set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3AA5C-6A79-47AE-97DD-2A01FA930570}" type="slidenum">
              <a:rPr lang="en-US" altLang="en-US"/>
              <a:pPr/>
              <a:t>18</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ltLang="en-US"/>
              <a:t>Tree structure of the best performing GP mathematical expression for quantifying midface hypoplasia</a:t>
            </a:r>
          </a:p>
          <a:p>
            <a:r>
              <a:rPr lang="en-US" altLang="en-US"/>
              <a:t>The variables are the selected histogram bins</a:t>
            </a:r>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4618B9FC-0A00-407E-AD0E-890BFA1880A6}" type="slidenum">
              <a:rPr lang="en-US" altLang="en-US" smtClean="0"/>
              <a:pPr eaLnBrk="1" hangingPunct="1">
                <a:spcBef>
                  <a:spcPct val="0"/>
                </a:spcBef>
              </a:pPr>
              <a:t>19</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second experiment compares three different facial shape descriptors: (1) 2D histogram of azimuth elevation angles of points in the selected region (2) selected 2D histogram bin values as a feature vector, (3) genetic programming quantification results</a:t>
            </a:r>
          </a:p>
          <a:p>
            <a:pPr eaLnBrk="1" hangingPunct="1"/>
            <a:endParaRPr lang="en-US" altLang="en-US" smtClean="0"/>
          </a:p>
          <a:p>
            <a:pPr eaLnBrk="1" hangingPunct="1"/>
            <a:r>
              <a:rPr lang="en-US" altLang="en-US" smtClean="0"/>
              <a:t>Results show that for all facial abnormalities, using the GP approach to quantify and classify the facial abnormalities performs the best</a:t>
            </a:r>
          </a:p>
          <a:p>
            <a:pPr eaLnBrk="1" hangingPunct="1"/>
            <a:r>
              <a:rPr lang="en-US" altLang="en-US" smtClean="0"/>
              <a:t>Using the selected 2D histogram bin values performs worse than GP but better than using the full 2D histogram of all points in the selected facial region</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C6DBDECC-CE6E-437E-A1EA-9F89CAA8C33B}" type="slidenum">
              <a:rPr lang="en-US" altLang="en-US" smtClean="0"/>
              <a:pPr eaLnBrk="1" hangingPunct="1">
                <a:spcBef>
                  <a:spcPct val="0"/>
                </a:spcBef>
              </a:pPr>
              <a:t>20</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experiment analyzes how the learned GP quantification performed in predicting 22q11.2DS for individuals in the dataset. </a:t>
            </a:r>
          </a:p>
          <a:p>
            <a:pPr eaLnBrk="1" hangingPunct="1"/>
            <a:r>
              <a:rPr lang="en-US" altLang="en-US" smtClean="0"/>
              <a:t>The best performing mathematical expression obtained by the GP approach for each of the nine facial abnormalities are evaluated and the resulting values is concatenated into a feature vector of dimension nine</a:t>
            </a:r>
          </a:p>
          <a:p>
            <a:pPr eaLnBrk="1" hangingPunct="1"/>
            <a:r>
              <a:rPr lang="en-US" altLang="en-US" smtClean="0"/>
              <a:t>The resulting feature vector is then used to classify each individual in the dataset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94F5BB5-029A-4476-B235-AA024EEE6970}" type="slidenum">
              <a:rPr lang="en-US" altLang="en-US"/>
              <a:pPr eaLnBrk="1" hangingPunct="1"/>
              <a:t>6</a:t>
            </a:fld>
            <a:endParaRPr lang="en-US" alt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My work is motivated by the collaborations in two research studies with the people at Seattle Children’s. </a:t>
            </a:r>
          </a:p>
          <a:p>
            <a:pPr eaLnBrk="1" hangingPunct="1"/>
            <a:r>
              <a:rPr lang="en-US" altLang="en-US" smtClean="0">
                <a:latin typeface="Arial" panose="020B0604020202020204" pitchFamily="34" charset="0"/>
              </a:rPr>
              <a:t>The first is a study of children with 22q11.2 deletion syndrome.</a:t>
            </a:r>
          </a:p>
          <a:p>
            <a:pPr eaLnBrk="1" hangingPunct="1"/>
            <a:r>
              <a:rPr lang="en-US" altLang="en-US" smtClean="0">
                <a:latin typeface="Arial" panose="020B0604020202020204" pitchFamily="34" charset="0"/>
              </a:rPr>
              <a:t>22q11.2DS is a genetic disease</a:t>
            </a:r>
          </a:p>
          <a:p>
            <a:pPr eaLnBrk="1" hangingPunct="1"/>
            <a:r>
              <a:rPr lang="en-US" altLang="en-US" smtClean="0">
                <a:latin typeface="Arial" panose="020B0604020202020204" pitchFamily="34" charset="0"/>
              </a:rPr>
              <a:t>Early detection is desirable as people with 22q are tend to have cardiac anomalies and some spectrum of learning disabilities</a:t>
            </a:r>
          </a:p>
          <a:p>
            <a:pPr eaLnBrk="1" hangingPunct="1"/>
            <a:r>
              <a:rPr lang="en-US" altLang="en-US" smtClean="0">
                <a:latin typeface="Arial" panose="020B0604020202020204" pitchFamily="34" charset="0"/>
              </a:rPr>
              <a:t>The condition is associated with multiple subtle physical manifestations such as, bulbous nasal tip, heavy brow line, hooded eyes</a:t>
            </a:r>
          </a:p>
          <a:p>
            <a:pPr eaLnBrk="1" hangingPunct="1"/>
            <a:r>
              <a:rPr lang="en-US" altLang="en-US" smtClean="0">
                <a:latin typeface="Arial" panose="020B0604020202020204" pitchFamily="34" charset="0"/>
              </a:rPr>
              <a:t>Experts have difficulties in diagnosing and quantifying the condition</a:t>
            </a:r>
          </a:p>
        </p:txBody>
      </p:sp>
    </p:spTree>
    <p:extLst>
      <p:ext uri="{BB962C8B-B14F-4D97-AF65-F5344CB8AC3E}">
        <p14:creationId xmlns:p14="http://schemas.microsoft.com/office/powerpoint/2010/main" val="407039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5B5AE35E-7E5A-4E03-881E-FF932F62E8CC}" type="slidenum">
              <a:rPr lang="en-US" altLang="en-US" smtClean="0"/>
              <a:pPr eaLnBrk="1" hangingPunct="1">
                <a:spcBef>
                  <a:spcPct val="0"/>
                </a:spcBef>
              </a:pPr>
              <a:t>8</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For this part, we will focus the analysis on 22q11,2DS and its associated facial features</a:t>
            </a:r>
          </a:p>
          <a:p>
            <a:pPr eaLnBrk="1" hangingPunct="1"/>
            <a:r>
              <a:rPr lang="en-US" altLang="en-US" smtClean="0"/>
              <a:t>The goal of the work for this part is to quantify or produce a numeric representation of the different shape variation that manifests in the different facial abnormalities in individuals with 22q11.2DS</a:t>
            </a:r>
          </a:p>
          <a:p>
            <a:pPr eaLnBrk="1" hangingPunct="1"/>
            <a:r>
              <a:rPr lang="en-US" altLang="en-US" smtClean="0"/>
              <a:t>This figures shows the overview of the learning quantification framework</a:t>
            </a:r>
          </a:p>
          <a:p>
            <a:pPr eaLnBrk="1" hangingPunct="1"/>
            <a:r>
              <a:rPr lang="en-US" altLang="en-US" smtClean="0"/>
              <a:t>The framework begins with the selection of the facial region that is most pertinent to a given facial abnormality. Features in the form of a 2D histogram of azimuth elevation angles of surface normals are extracted from the selected facial region. The framework continues by selecting features from the selected facial region using Adaboost. Genetic programming is then used to combine the selected features and produce the quantification of a given facial abnormality</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81D078BA-74ED-46D8-836D-A414EF3B456F}" type="slidenum">
              <a:rPr lang="en-US" altLang="en-US" smtClean="0"/>
              <a:pPr eaLnBrk="1" hangingPunct="1">
                <a:spcBef>
                  <a:spcPct val="0"/>
                </a:spcBef>
              </a:pPr>
              <a:t>10</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Once the facial region pertinent to a given facial abnormality has been selected, features are extracted from the selected region</a:t>
            </a:r>
          </a:p>
          <a:p>
            <a:pPr eaLnBrk="1" hangingPunct="1"/>
            <a:r>
              <a:rPr lang="en-US" altLang="en-US" smtClean="0"/>
              <a:t>The various 3D facial shape variations in the selected region are represented using a 2D histogram of azimuth elevation angles of surface normal vectors of the 3D points in the selected region, which is our second signature that we previously saw</a:t>
            </a:r>
          </a:p>
          <a:p>
            <a:pPr eaLnBrk="1" hangingPunct="1"/>
            <a:r>
              <a:rPr lang="en-US" altLang="en-US" smtClean="0"/>
              <a:t>We can always treat the vector of histogram bin values as feature vector and directly use those for classification</a:t>
            </a:r>
          </a:p>
          <a:p>
            <a:pPr eaLnBrk="1" hangingPunct="1"/>
            <a:r>
              <a:rPr lang="en-US" altLang="en-US" smtClean="0"/>
              <a:t>However, rather than a linear combination of the histogram bins we determine the bins that are most important and most discriminative in classifying the different facial abnormalities. We then use genetic programming to find the best way to combine the discriminative histogram bin values to generate quantification for the different facial abnormalities</a:t>
            </a:r>
          </a:p>
          <a:p>
            <a:pPr eaLnBrk="1" hangingPunct="1"/>
            <a:endParaRPr lang="en-US" altLang="en-US" smtClean="0"/>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68BBF808-6F4D-49E5-8EC9-60DB81A8B1EC}" type="slidenum">
              <a:rPr lang="en-US" altLang="en-US" smtClean="0"/>
              <a:pPr eaLnBrk="1" hangingPunct="1">
                <a:spcBef>
                  <a:spcPct val="0"/>
                </a:spcBef>
              </a:pPr>
              <a:t>11</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To ndetermine the histogram bins that are most discriminative in classifying and quantifying given facial abnormalities, </a:t>
            </a:r>
          </a:p>
          <a:p>
            <a:pPr eaLnBrk="1" hangingPunct="1"/>
            <a:r>
              <a:rPr lang="en-US" altLang="en-US" smtClean="0"/>
              <a:t>Adaboost learning is used to select the bins that optimize the classification performance</a:t>
            </a:r>
          </a:p>
          <a:p>
            <a:pPr eaLnBrk="1" hangingPunct="1"/>
            <a:r>
              <a:rPr lang="en-US" altLang="en-US" smtClean="0"/>
              <a:t>This figure shows the selected bin values of the 2D histogram for classiying midface hypoplasia</a:t>
            </a:r>
          </a:p>
          <a:p>
            <a:pPr eaLnBrk="1" hangingPunct="1"/>
            <a:r>
              <a:rPr lang="en-US" altLang="en-US" smtClean="0"/>
              <a:t>Positional information about which points in the selected region contribute to the selected bins can be projected back onto the face</a:t>
            </a:r>
          </a:p>
          <a:p>
            <a:pPr eaLnBrk="1" hangingPunct="1"/>
            <a:r>
              <a:rPr lang="en-US" altLang="en-US" smtClean="0"/>
              <a:t>Shows correlation between features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D39BC748-CB08-43EA-8239-C856E25B0F61}" type="slidenum">
              <a:rPr lang="en-US" altLang="en-US" smtClean="0"/>
              <a:pPr eaLnBrk="1" hangingPunct="1">
                <a:spcBef>
                  <a:spcPct val="0"/>
                </a:spcBef>
              </a:pPr>
              <a:t>12</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We did some preliminary experiments where we combined the selected discriminative bin values using weighted linear methods, however the results were less than satisfactory and highlighted the fact that the best combination is possibly non-linear</a:t>
            </a:r>
          </a:p>
          <a:p>
            <a:pPr eaLnBrk="1" hangingPunct="1"/>
            <a:r>
              <a:rPr lang="en-US" altLang="en-US" smtClean="0"/>
              <a:t>Genetic programming methodology is used to combine the values of the selected discriminative histogram bins to produce mathematical expressions that quantify the shape variation of the different facial abnormalities</a:t>
            </a:r>
          </a:p>
          <a:p>
            <a:pPr eaLnBrk="1" hangingPunct="1"/>
            <a:r>
              <a:rPr lang="en-US" altLang="en-US" smtClean="0"/>
              <a:t>Instead of thinking it in terms of genes or DNA string, you think of it in terms of programs</a:t>
            </a:r>
          </a:p>
          <a:p>
            <a:pPr eaLnBrk="1" hangingPunct="1"/>
            <a:r>
              <a:rPr lang="en-US" altLang="en-US" smtClean="0"/>
              <a:t>Follow theory of evolution by evolving individual computer programs following the survival of fittest approach</a:t>
            </a:r>
          </a:p>
          <a:p>
            <a:pPr eaLnBrk="1" hangingPunct="1"/>
            <a:r>
              <a:rPr lang="en-US" altLang="en-US" smtClean="0"/>
              <a:t>Uses genetic operators such as mutation and cross over to generate new individual to form a population</a:t>
            </a:r>
          </a:p>
          <a:p>
            <a:pPr eaLnBrk="1" hangingPunct="1"/>
            <a:r>
              <a:rPr lang="en-US" altLang="en-US" smtClean="0"/>
              <a:t>Starting with a random population, every individual in the population is evaluated</a:t>
            </a:r>
          </a:p>
          <a:p>
            <a:pPr eaLnBrk="1" hangingPunct="1"/>
            <a:r>
              <a:rPr lang="en-US" altLang="en-US" smtClean="0"/>
              <a:t>Individuals that perform best according to a given fitness measure reproduce with one another to produce a new population</a:t>
            </a:r>
          </a:p>
          <a:p>
            <a:pPr eaLnBrk="1" hangingPunct="1"/>
            <a:r>
              <a:rPr lang="en-US" altLang="en-US" smtClean="0"/>
              <a:t>After a number of iterations, the best individual from all the populations is selected as the final solution</a:t>
            </a:r>
          </a:p>
          <a:p>
            <a:pPr eaLnBrk="1" hangingPunct="1"/>
            <a:endParaRPr lang="en-US" altLang="en-US" smtClean="0"/>
          </a:p>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0BF0BAFC-7107-429C-8FCC-EE6FD42F4EB9}" type="slidenum">
              <a:rPr lang="en-US" altLang="en-US" smtClean="0"/>
              <a:pPr eaLnBrk="1" hangingPunct="1">
                <a:spcBef>
                  <a:spcPct val="0"/>
                </a:spcBef>
              </a:pPr>
              <a:t>13</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 quick summary of GP: </a:t>
            </a:r>
          </a:p>
          <a:p>
            <a:pPr eaLnBrk="1" hangingPunct="1"/>
            <a:r>
              <a:rPr lang="en-US" altLang="en-US" smtClean="0"/>
              <a:t>Fundamental elements of an individual are its genes which form a code</a:t>
            </a:r>
          </a:p>
          <a:p>
            <a:pPr eaLnBrk="1" hangingPunct="1"/>
            <a:r>
              <a:rPr lang="en-US" altLang="en-US" smtClean="0"/>
              <a:t>Individual program is a tree-like structure where there are two types of genes: functions and terminals</a:t>
            </a:r>
          </a:p>
          <a:p>
            <a:pPr eaLnBrk="1" hangingPunct="1"/>
            <a:r>
              <a:rPr lang="en-US" altLang="en-US" smtClean="0"/>
              <a:t>Terminals are the leaves of the tree while functions are the nodes with children</a:t>
            </a:r>
          </a:p>
          <a:p>
            <a:pPr eaLnBrk="1" hangingPunct="1"/>
            <a:r>
              <a:rPr lang="en-US" altLang="en-US" smtClean="0"/>
              <a:t>Function’s children provide arguments for the function</a:t>
            </a:r>
          </a:p>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7D7B8AEE-7384-4FC9-8373-4BED9C698D6C}" type="slidenum">
              <a:rPr lang="en-US" altLang="en-US" smtClean="0"/>
              <a:pPr eaLnBrk="1" hangingPunct="1">
                <a:spcBef>
                  <a:spcPct val="0"/>
                </a:spcBef>
              </a:pPr>
              <a:t>14</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Our analysis is focus on the 22q dataset</a:t>
            </a:r>
          </a:p>
          <a:p>
            <a:pPr eaLnBrk="1" hangingPunct="1"/>
            <a:r>
              <a:rPr lang="en-US" altLang="en-US" smtClean="0"/>
              <a:t>Experiments were performed on the balanced 22q11.2DS consisting of 86 individuals each of which were assessed by three craniofacial experts who assigned scores to their facial features. </a:t>
            </a:r>
          </a:p>
          <a:p>
            <a:pPr eaLnBrk="1" hangingPunct="1"/>
            <a:r>
              <a:rPr lang="en-US" altLang="en-US" smtClean="0"/>
              <a:t>The groundtruth for each individuals was set to be a binary label 0 and 1 and was computed to be the union of the expert scores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0DCDAD14-1348-49DB-B4A2-B5A856784B84}" type="slidenum">
              <a:rPr lang="en-US" altLang="en-US" smtClean="0"/>
              <a:pPr eaLnBrk="1" hangingPunct="1">
                <a:spcBef>
                  <a:spcPct val="0"/>
                </a:spcBef>
              </a:pPr>
              <a:t>15</a:t>
            </a:fld>
            <a:endParaRPr lang="en-US" altLang="en-US" smtClean="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t>Fitness function to Measure of performance of an individual using F-measure that gives a good balance between precision and recall</a:t>
            </a:r>
          </a:p>
          <a:p>
            <a:pPr eaLnBrk="1" hangingPunct="1"/>
            <a:r>
              <a:rPr lang="en-US" altLang="en-US" smtClean="0"/>
              <a:t>The best individual in the population is the individual with maximum F-measure value</a:t>
            </a:r>
          </a:p>
          <a:p>
            <a:pPr eaLnBrk="1" hangingPunct="1"/>
            <a:r>
              <a:rPr lang="en-US" altLang="en-US" smtClean="0"/>
              <a:t>The approach produces the tree structure of the best individual, which can then be translated into a mathematical expression</a:t>
            </a:r>
          </a:p>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C39B9-F95F-4ABD-879D-5D0FC0B14C18}" type="slidenum">
              <a:rPr lang="en-US"/>
              <a:pPr>
                <a:defRPr/>
              </a:pPr>
              <a:t>‹#›</a:t>
            </a:fld>
            <a:endParaRPr lang="en-US"/>
          </a:p>
        </p:txBody>
      </p:sp>
    </p:spTree>
    <p:extLst>
      <p:ext uri="{BB962C8B-B14F-4D97-AF65-F5344CB8AC3E}">
        <p14:creationId xmlns:p14="http://schemas.microsoft.com/office/powerpoint/2010/main" val="342203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B66E0-0DC9-4C2B-B6DA-9CCDBD09DC10}" type="slidenum">
              <a:rPr lang="en-US"/>
              <a:pPr>
                <a:defRPr/>
              </a:pPr>
              <a:t>‹#›</a:t>
            </a:fld>
            <a:endParaRPr lang="en-US"/>
          </a:p>
        </p:txBody>
      </p:sp>
    </p:spTree>
    <p:extLst>
      <p:ext uri="{BB962C8B-B14F-4D97-AF65-F5344CB8AC3E}">
        <p14:creationId xmlns:p14="http://schemas.microsoft.com/office/powerpoint/2010/main" val="368605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ECCA6-DF95-4ADC-BCA4-DEC341B260EB}" type="slidenum">
              <a:rPr lang="en-US"/>
              <a:pPr>
                <a:defRPr/>
              </a:pPr>
              <a:t>‹#›</a:t>
            </a:fld>
            <a:endParaRPr lang="en-US"/>
          </a:p>
        </p:txBody>
      </p:sp>
    </p:spTree>
    <p:extLst>
      <p:ext uri="{BB962C8B-B14F-4D97-AF65-F5344CB8AC3E}">
        <p14:creationId xmlns:p14="http://schemas.microsoft.com/office/powerpoint/2010/main" val="403436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16C297-8A4D-4938-947D-2291C28D274F}" type="slidenum">
              <a:rPr lang="en-US"/>
              <a:pPr>
                <a:defRPr/>
              </a:pPr>
              <a:t>‹#›</a:t>
            </a:fld>
            <a:endParaRPr lang="en-US"/>
          </a:p>
        </p:txBody>
      </p:sp>
    </p:spTree>
    <p:extLst>
      <p:ext uri="{BB962C8B-B14F-4D97-AF65-F5344CB8AC3E}">
        <p14:creationId xmlns:p14="http://schemas.microsoft.com/office/powerpoint/2010/main" val="340870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B238A8-794F-469A-9A93-6823F9C5F2CA}" type="slidenum">
              <a:rPr lang="en-US"/>
              <a:pPr>
                <a:defRPr/>
              </a:pPr>
              <a:t>‹#›</a:t>
            </a:fld>
            <a:endParaRPr lang="en-US"/>
          </a:p>
        </p:txBody>
      </p:sp>
    </p:spTree>
    <p:extLst>
      <p:ext uri="{BB962C8B-B14F-4D97-AF65-F5344CB8AC3E}">
        <p14:creationId xmlns:p14="http://schemas.microsoft.com/office/powerpoint/2010/main" val="6634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42AD99-1EF9-4B7E-BD40-F7DCAAC49C18}" type="slidenum">
              <a:rPr lang="en-US"/>
              <a:pPr>
                <a:defRPr/>
              </a:pPr>
              <a:t>‹#›</a:t>
            </a:fld>
            <a:endParaRPr lang="en-US"/>
          </a:p>
        </p:txBody>
      </p:sp>
    </p:spTree>
    <p:extLst>
      <p:ext uri="{BB962C8B-B14F-4D97-AF65-F5344CB8AC3E}">
        <p14:creationId xmlns:p14="http://schemas.microsoft.com/office/powerpoint/2010/main" val="404084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00940-BDF2-4DF0-B3A5-76E968FE0A88}" type="slidenum">
              <a:rPr lang="en-US"/>
              <a:pPr>
                <a:defRPr/>
              </a:pPr>
              <a:t>‹#›</a:t>
            </a:fld>
            <a:endParaRPr lang="en-US"/>
          </a:p>
        </p:txBody>
      </p:sp>
    </p:spTree>
    <p:extLst>
      <p:ext uri="{BB962C8B-B14F-4D97-AF65-F5344CB8AC3E}">
        <p14:creationId xmlns:p14="http://schemas.microsoft.com/office/powerpoint/2010/main" val="214001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27985C-9A11-4CA6-ADA4-6C1C66F30ED9}" type="slidenum">
              <a:rPr lang="en-US"/>
              <a:pPr>
                <a:defRPr/>
              </a:pPr>
              <a:t>‹#›</a:t>
            </a:fld>
            <a:endParaRPr lang="en-US"/>
          </a:p>
        </p:txBody>
      </p:sp>
    </p:spTree>
    <p:extLst>
      <p:ext uri="{BB962C8B-B14F-4D97-AF65-F5344CB8AC3E}">
        <p14:creationId xmlns:p14="http://schemas.microsoft.com/office/powerpoint/2010/main" val="409154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08A12D-00FC-4F01-9A96-E6901D6B052E}" type="slidenum">
              <a:rPr lang="en-US"/>
              <a:pPr>
                <a:defRPr/>
              </a:pPr>
              <a:t>‹#›</a:t>
            </a:fld>
            <a:endParaRPr lang="en-US"/>
          </a:p>
        </p:txBody>
      </p:sp>
    </p:spTree>
    <p:extLst>
      <p:ext uri="{BB962C8B-B14F-4D97-AF65-F5344CB8AC3E}">
        <p14:creationId xmlns:p14="http://schemas.microsoft.com/office/powerpoint/2010/main" val="200438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97030E-05FA-42FF-A82C-C4071A65BF37}" type="slidenum">
              <a:rPr lang="en-US"/>
              <a:pPr>
                <a:defRPr/>
              </a:pPr>
              <a:t>‹#›</a:t>
            </a:fld>
            <a:endParaRPr lang="en-US"/>
          </a:p>
        </p:txBody>
      </p:sp>
    </p:spTree>
    <p:extLst>
      <p:ext uri="{BB962C8B-B14F-4D97-AF65-F5344CB8AC3E}">
        <p14:creationId xmlns:p14="http://schemas.microsoft.com/office/powerpoint/2010/main" val="156469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F6C23-802B-460D-8E1E-63867AD769D5}" type="slidenum">
              <a:rPr lang="en-US"/>
              <a:pPr>
                <a:defRPr/>
              </a:pPr>
              <a:t>‹#›</a:t>
            </a:fld>
            <a:endParaRPr lang="en-US"/>
          </a:p>
        </p:txBody>
      </p:sp>
    </p:spTree>
    <p:extLst>
      <p:ext uri="{BB962C8B-B14F-4D97-AF65-F5344CB8AC3E}">
        <p14:creationId xmlns:p14="http://schemas.microsoft.com/office/powerpoint/2010/main" val="47886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3F0993-DED9-4E70-BE23-65D502A9E1F2}" type="slidenum">
              <a:rPr lang="en-US"/>
              <a:pPr>
                <a:defRPr/>
              </a:pPr>
              <a:t>‹#›</a:t>
            </a:fld>
            <a:endParaRPr lang="en-US"/>
          </a:p>
        </p:txBody>
      </p:sp>
    </p:spTree>
    <p:extLst>
      <p:ext uri="{BB962C8B-B14F-4D97-AF65-F5344CB8AC3E}">
        <p14:creationId xmlns:p14="http://schemas.microsoft.com/office/powerpoint/2010/main" val="405717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0FF09E4-E28B-42F7-B523-D92DC4EB47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9EFEC87-615C-46DD-A94F-8D41B38C505A}" type="slidenum">
              <a:rPr lang="en-US" altLang="en-US" sz="1400" smtClean="0"/>
              <a:pPr eaLnBrk="1" hangingPunct="1"/>
              <a:t>1</a:t>
            </a:fld>
            <a:endParaRPr lang="en-US" altLang="en-US" sz="1400" smtClean="0"/>
          </a:p>
        </p:txBody>
      </p:sp>
      <p:sp>
        <p:nvSpPr>
          <p:cNvPr id="21507" name="Rectangle 2"/>
          <p:cNvSpPr>
            <a:spLocks noChangeArrowheads="1"/>
          </p:cNvSpPr>
          <p:nvPr/>
        </p:nvSpPr>
        <p:spPr bwMode="auto">
          <a:xfrm>
            <a:off x="3654425" y="5421313"/>
            <a:ext cx="88265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08" name="Rectangle 3"/>
          <p:cNvSpPr>
            <a:spLocks noChangeArrowheads="1"/>
          </p:cNvSpPr>
          <p:nvPr/>
        </p:nvSpPr>
        <p:spPr bwMode="auto">
          <a:xfrm>
            <a:off x="3649663"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174611094281</a:t>
            </a:r>
          </a:p>
        </p:txBody>
      </p:sp>
      <p:sp>
        <p:nvSpPr>
          <p:cNvPr id="21509" name="Rectangle 4"/>
          <p:cNvSpPr>
            <a:spLocks noChangeArrowheads="1"/>
          </p:cNvSpPr>
          <p:nvPr/>
        </p:nvSpPr>
        <p:spPr bwMode="auto">
          <a:xfrm>
            <a:off x="615950" y="5421313"/>
            <a:ext cx="2422525"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0" name="Rectangle 5"/>
          <p:cNvSpPr>
            <a:spLocks noChangeArrowheads="1"/>
          </p:cNvSpPr>
          <p:nvPr/>
        </p:nvSpPr>
        <p:spPr bwMode="auto">
          <a:xfrm>
            <a:off x="615950"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174629844710</a:t>
            </a:r>
          </a:p>
        </p:txBody>
      </p:sp>
      <p:sp>
        <p:nvSpPr>
          <p:cNvPr id="21511" name="Rectangle 6"/>
          <p:cNvSpPr>
            <a:spLocks noGrp="1" noChangeArrowheads="1"/>
          </p:cNvSpPr>
          <p:nvPr>
            <p:ph type="title"/>
          </p:nvPr>
        </p:nvSpPr>
        <p:spPr>
          <a:xfrm>
            <a:off x="457200" y="274638"/>
            <a:ext cx="8229600" cy="855662"/>
          </a:xfrm>
        </p:spPr>
        <p:txBody>
          <a:bodyPr/>
          <a:lstStyle/>
          <a:p>
            <a:pPr eaLnBrk="1" hangingPunct="1"/>
            <a:r>
              <a:rPr lang="en-US" altLang="en-US" smtClean="0">
                <a:solidFill>
                  <a:srgbClr val="0033CC"/>
                </a:solidFill>
              </a:rPr>
              <a:t>Genetic Algorithms </a:t>
            </a:r>
          </a:p>
        </p:txBody>
      </p:sp>
      <p:sp>
        <p:nvSpPr>
          <p:cNvPr id="21512" name="Rectangle 7"/>
          <p:cNvSpPr>
            <a:spLocks noGrp="1" noChangeArrowheads="1"/>
          </p:cNvSpPr>
          <p:nvPr>
            <p:ph type="body" idx="1"/>
          </p:nvPr>
        </p:nvSpPr>
        <p:spPr>
          <a:xfrm>
            <a:off x="-39688" y="1295400"/>
            <a:ext cx="9144001" cy="2819400"/>
          </a:xfrm>
        </p:spPr>
        <p:txBody>
          <a:bodyPr/>
          <a:lstStyle/>
          <a:p>
            <a:pPr eaLnBrk="1" hangingPunct="1"/>
            <a:r>
              <a:rPr lang="en-US" altLang="en-US" sz="2000" dirty="0" smtClean="0">
                <a:solidFill>
                  <a:srgbClr val="CC0000"/>
                </a:solidFill>
              </a:rPr>
              <a:t>Start with random population of states</a:t>
            </a:r>
          </a:p>
          <a:p>
            <a:pPr lvl="1" eaLnBrk="1" hangingPunct="1"/>
            <a:r>
              <a:rPr lang="en-US" altLang="en-US" sz="2000" dirty="0" smtClean="0"/>
              <a:t>Representation serialized </a:t>
            </a:r>
            <a:r>
              <a:rPr lang="en-US" altLang="en-US" sz="2000" dirty="0" smtClean="0">
                <a:solidFill>
                  <a:srgbClr val="6600CC"/>
                </a:solidFill>
              </a:rPr>
              <a:t>(</a:t>
            </a:r>
            <a:r>
              <a:rPr lang="en-US" altLang="en-US" sz="2000" dirty="0" err="1" smtClean="0">
                <a:solidFill>
                  <a:srgbClr val="6600CC"/>
                </a:solidFill>
              </a:rPr>
              <a:t>ie</a:t>
            </a:r>
            <a:r>
              <a:rPr lang="en-US" altLang="en-US" sz="2000" dirty="0" smtClean="0">
                <a:solidFill>
                  <a:srgbClr val="6600CC"/>
                </a:solidFill>
              </a:rPr>
              <a:t>. strings of characters or bits)</a:t>
            </a:r>
          </a:p>
          <a:p>
            <a:pPr lvl="1" eaLnBrk="1" hangingPunct="1"/>
            <a:r>
              <a:rPr lang="en-US" altLang="en-US" sz="2000" dirty="0" smtClean="0"/>
              <a:t>States are ranked with “fitness function”</a:t>
            </a:r>
          </a:p>
          <a:p>
            <a:pPr eaLnBrk="1" hangingPunct="1"/>
            <a:r>
              <a:rPr lang="en-US" altLang="en-US" sz="2000" dirty="0" smtClean="0">
                <a:solidFill>
                  <a:srgbClr val="CC0000"/>
                </a:solidFill>
              </a:rPr>
              <a:t>Produce new generation</a:t>
            </a:r>
            <a:r>
              <a:rPr lang="en-US" altLang="en-US" sz="2000" dirty="0" smtClean="0"/>
              <a:t>	</a:t>
            </a:r>
          </a:p>
          <a:p>
            <a:pPr lvl="1" eaLnBrk="1" hangingPunct="1"/>
            <a:r>
              <a:rPr lang="en-US" altLang="en-US" sz="2000" dirty="0" smtClean="0"/>
              <a:t>Select random pair(s) using probability: </a:t>
            </a:r>
          </a:p>
          <a:p>
            <a:pPr lvl="2" eaLnBrk="1" hangingPunct="1"/>
            <a:r>
              <a:rPr lang="en-US" altLang="en-US" sz="2000" dirty="0" smtClean="0"/>
              <a:t>probability ~ fitness</a:t>
            </a:r>
          </a:p>
          <a:p>
            <a:pPr lvl="1" eaLnBrk="1" hangingPunct="1"/>
            <a:r>
              <a:rPr lang="en-US" altLang="en-US" sz="2000" dirty="0" smtClean="0">
                <a:solidFill>
                  <a:srgbClr val="CC0000"/>
                </a:solidFill>
              </a:rPr>
              <a:t>Randomly choose “crossover point”</a:t>
            </a:r>
          </a:p>
          <a:p>
            <a:pPr lvl="2" eaLnBrk="1" hangingPunct="1"/>
            <a:r>
              <a:rPr lang="en-US" altLang="en-US" sz="2000" dirty="0" smtClean="0"/>
              <a:t>Offspring mix halves</a:t>
            </a:r>
          </a:p>
          <a:p>
            <a:pPr lvl="1" eaLnBrk="1" hangingPunct="1"/>
            <a:r>
              <a:rPr lang="en-US" altLang="en-US" sz="2000" dirty="0" smtClean="0">
                <a:solidFill>
                  <a:srgbClr val="CC0000"/>
                </a:solidFill>
              </a:rPr>
              <a:t>Randomly mutate bits</a:t>
            </a:r>
          </a:p>
          <a:p>
            <a:pPr lvl="1" eaLnBrk="1" hangingPunct="1"/>
            <a:endParaRPr lang="en-US" altLang="en-US" sz="2000" dirty="0" smtClean="0">
              <a:solidFill>
                <a:srgbClr val="CC0000"/>
              </a:solidFill>
            </a:endParaRPr>
          </a:p>
        </p:txBody>
      </p:sp>
      <p:sp>
        <p:nvSpPr>
          <p:cNvPr id="21513" name="Rectangle 8"/>
          <p:cNvSpPr>
            <a:spLocks noChangeArrowheads="1"/>
          </p:cNvSpPr>
          <p:nvPr/>
        </p:nvSpPr>
        <p:spPr bwMode="auto">
          <a:xfrm>
            <a:off x="615950"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776511094281</a:t>
            </a:r>
          </a:p>
        </p:txBody>
      </p:sp>
      <p:sp>
        <p:nvSpPr>
          <p:cNvPr id="21514" name="Rectangle 9"/>
          <p:cNvSpPr>
            <a:spLocks noChangeArrowheads="1"/>
          </p:cNvSpPr>
          <p:nvPr/>
        </p:nvSpPr>
        <p:spPr bwMode="auto">
          <a:xfrm>
            <a:off x="4537075" y="6118225"/>
            <a:ext cx="157480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5" name="Line 10"/>
          <p:cNvSpPr>
            <a:spLocks noChangeShapeType="1"/>
          </p:cNvSpPr>
          <p:nvPr/>
        </p:nvSpPr>
        <p:spPr bwMode="auto">
          <a:xfrm>
            <a:off x="1498600" y="5421313"/>
            <a:ext cx="4763"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6" name="Line 11"/>
          <p:cNvSpPr>
            <a:spLocks noChangeShapeType="1"/>
          </p:cNvSpPr>
          <p:nvPr/>
        </p:nvSpPr>
        <p:spPr bwMode="auto">
          <a:xfrm>
            <a:off x="1503363"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17" name="Rectangle 12"/>
          <p:cNvSpPr>
            <a:spLocks noChangeArrowheads="1"/>
          </p:cNvSpPr>
          <p:nvPr/>
        </p:nvSpPr>
        <p:spPr bwMode="auto">
          <a:xfrm>
            <a:off x="3649663"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776529844710</a:t>
            </a:r>
          </a:p>
        </p:txBody>
      </p:sp>
      <p:sp>
        <p:nvSpPr>
          <p:cNvPr id="21518" name="Line 13"/>
          <p:cNvSpPr>
            <a:spLocks noChangeShapeType="1"/>
          </p:cNvSpPr>
          <p:nvPr/>
        </p:nvSpPr>
        <p:spPr bwMode="auto">
          <a:xfrm>
            <a:off x="4532313" y="5421313"/>
            <a:ext cx="4762"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9" name="Line 14"/>
          <p:cNvSpPr>
            <a:spLocks noChangeShapeType="1"/>
          </p:cNvSpPr>
          <p:nvPr/>
        </p:nvSpPr>
        <p:spPr bwMode="auto">
          <a:xfrm>
            <a:off x="4532313"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20" name="Rectangle 15"/>
          <p:cNvSpPr>
            <a:spLocks noChangeArrowheads="1"/>
          </p:cNvSpPr>
          <p:nvPr/>
        </p:nvSpPr>
        <p:spPr bwMode="auto">
          <a:xfrm>
            <a:off x="6637338" y="5421313"/>
            <a:ext cx="88265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21" name="Rectangle 16"/>
          <p:cNvSpPr>
            <a:spLocks noChangeArrowheads="1"/>
          </p:cNvSpPr>
          <p:nvPr/>
        </p:nvSpPr>
        <p:spPr bwMode="auto">
          <a:xfrm>
            <a:off x="6632575"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a:t>
            </a:r>
            <a:r>
              <a:rPr lang="en-US" altLang="en-US" b="1" dirty="0">
                <a:solidFill>
                  <a:srgbClr val="FF0000"/>
                </a:solidFill>
                <a:latin typeface="Comic Sans MS" pitchFamily="66" charset="0"/>
              </a:rPr>
              <a:t>6</a:t>
            </a:r>
            <a:r>
              <a:rPr lang="en-US" altLang="en-US" b="1" dirty="0">
                <a:latin typeface="Comic Sans MS" pitchFamily="66" charset="0"/>
              </a:rPr>
              <a:t>4611094281</a:t>
            </a:r>
          </a:p>
        </p:txBody>
      </p:sp>
      <p:sp>
        <p:nvSpPr>
          <p:cNvPr id="21522" name="Rectangle 17"/>
          <p:cNvSpPr>
            <a:spLocks noChangeArrowheads="1"/>
          </p:cNvSpPr>
          <p:nvPr/>
        </p:nvSpPr>
        <p:spPr bwMode="auto">
          <a:xfrm>
            <a:off x="7519988" y="6118225"/>
            <a:ext cx="157480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23" name="Rectangle 18"/>
          <p:cNvSpPr>
            <a:spLocks noChangeArrowheads="1"/>
          </p:cNvSpPr>
          <p:nvPr/>
        </p:nvSpPr>
        <p:spPr bwMode="auto">
          <a:xfrm>
            <a:off x="6632575"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a:t>
            </a:r>
            <a:r>
              <a:rPr lang="en-US" altLang="en-US" b="1" dirty="0">
                <a:solidFill>
                  <a:srgbClr val="FF0000"/>
                </a:solidFill>
                <a:latin typeface="Comic Sans MS" pitchFamily="66" charset="0"/>
              </a:rPr>
              <a:t>0</a:t>
            </a:r>
            <a:r>
              <a:rPr lang="en-US" altLang="en-US" b="1" dirty="0">
                <a:latin typeface="Comic Sans MS" pitchFamily="66" charset="0"/>
              </a:rPr>
              <a:t>29844</a:t>
            </a:r>
            <a:r>
              <a:rPr lang="en-US" altLang="en-US" b="1" dirty="0">
                <a:solidFill>
                  <a:srgbClr val="FF0000"/>
                </a:solidFill>
                <a:latin typeface="Comic Sans MS" pitchFamily="66" charset="0"/>
              </a:rPr>
              <a:t>2</a:t>
            </a:r>
            <a:r>
              <a:rPr lang="en-US" altLang="en-US" b="1" dirty="0">
                <a:latin typeface="Comic Sans MS" pitchFamily="66" charset="0"/>
              </a:rPr>
              <a:t>10</a:t>
            </a:r>
          </a:p>
        </p:txBody>
      </p:sp>
      <p:sp>
        <p:nvSpPr>
          <p:cNvPr id="21524" name="Line 19"/>
          <p:cNvSpPr>
            <a:spLocks noChangeShapeType="1"/>
          </p:cNvSpPr>
          <p:nvPr/>
        </p:nvSpPr>
        <p:spPr bwMode="auto">
          <a:xfrm>
            <a:off x="7515225" y="5421313"/>
            <a:ext cx="4763"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5" name="Line 20"/>
          <p:cNvSpPr>
            <a:spLocks noChangeShapeType="1"/>
          </p:cNvSpPr>
          <p:nvPr/>
        </p:nvSpPr>
        <p:spPr bwMode="auto">
          <a:xfrm>
            <a:off x="7515225"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26" name="Text Box 21"/>
          <p:cNvSpPr txBox="1">
            <a:spLocks noChangeArrowheads="1"/>
          </p:cNvSpPr>
          <p:nvPr/>
        </p:nvSpPr>
        <p:spPr bwMode="auto">
          <a:xfrm>
            <a:off x="2751138" y="4822825"/>
            <a:ext cx="4338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rPr>
              <a:t>Crossover           Mutation</a:t>
            </a:r>
          </a:p>
        </p:txBody>
      </p:sp>
      <p:sp>
        <p:nvSpPr>
          <p:cNvPr id="21527" name="Text Box 22"/>
          <p:cNvSpPr txBox="1">
            <a:spLocks noChangeArrowheads="1"/>
          </p:cNvSpPr>
          <p:nvPr/>
        </p:nvSpPr>
        <p:spPr bwMode="auto">
          <a:xfrm>
            <a:off x="3097213" y="57832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sym typeface="Wingdings" pitchFamily="2" charset="2"/>
              </a:rPr>
              <a:t></a:t>
            </a:r>
            <a:endParaRPr lang="en-US" altLang="en-US" b="1" dirty="0">
              <a:solidFill>
                <a:srgbClr val="FF0000"/>
              </a:solidFill>
              <a:latin typeface="Comic Sans MS" pitchFamily="66" charset="0"/>
            </a:endParaRPr>
          </a:p>
        </p:txBody>
      </p:sp>
      <p:sp>
        <p:nvSpPr>
          <p:cNvPr id="21528" name="Text Box 23"/>
          <p:cNvSpPr txBox="1">
            <a:spLocks noChangeArrowheads="1"/>
          </p:cNvSpPr>
          <p:nvPr/>
        </p:nvSpPr>
        <p:spPr bwMode="auto">
          <a:xfrm>
            <a:off x="6111875" y="57832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sym typeface="Wingdings" pitchFamily="2" charset="2"/>
              </a:rPr>
              <a:t></a:t>
            </a:r>
            <a:endParaRPr lang="en-US" altLang="en-US" b="1"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1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1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2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5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52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517">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528">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521">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5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4E18005E-8FA0-435C-84D3-5FEACB97BD78}" type="slidenum">
              <a:rPr lang="en-US" altLang="en-US" sz="1400" smtClean="0"/>
              <a:pPr eaLnBrk="1" hangingPunct="1">
                <a:spcBef>
                  <a:spcPct val="0"/>
                </a:spcBef>
                <a:buFontTx/>
                <a:buNone/>
              </a:pPr>
              <a:t>10</a:t>
            </a:fld>
            <a:endParaRPr lang="en-US" altLang="en-US" sz="1400" smtClean="0"/>
          </a:p>
        </p:txBody>
      </p:sp>
      <p:sp>
        <p:nvSpPr>
          <p:cNvPr id="15363" name="Rectangle 2"/>
          <p:cNvSpPr>
            <a:spLocks noGrp="1" noChangeArrowheads="1"/>
          </p:cNvSpPr>
          <p:nvPr>
            <p:ph type="title"/>
          </p:nvPr>
        </p:nvSpPr>
        <p:spPr/>
        <p:txBody>
          <a:bodyPr/>
          <a:lstStyle/>
          <a:p>
            <a:pPr eaLnBrk="1" hangingPunct="1"/>
            <a:r>
              <a:rPr lang="en-US" altLang="en-US" sz="4000" dirty="0" smtClean="0">
                <a:solidFill>
                  <a:srgbClr val="0033CC"/>
                </a:solidFill>
              </a:rPr>
              <a:t>Learning 3D Shape Quantification -</a:t>
            </a:r>
            <a:br>
              <a:rPr lang="en-US" altLang="en-US" sz="4000" dirty="0" smtClean="0">
                <a:solidFill>
                  <a:srgbClr val="0033CC"/>
                </a:solidFill>
              </a:rPr>
            </a:br>
            <a:r>
              <a:rPr lang="en-US" altLang="en-US" sz="4000" dirty="0" smtClean="0">
                <a:solidFill>
                  <a:srgbClr val="0033CC"/>
                </a:solidFill>
              </a:rPr>
              <a:t>2D Histogram Azimuth Elevation</a:t>
            </a:r>
          </a:p>
        </p:txBody>
      </p:sp>
      <p:sp>
        <p:nvSpPr>
          <p:cNvPr id="15364" name="Rectangle 3"/>
          <p:cNvSpPr>
            <a:spLocks noGrp="1" noChangeArrowheads="1"/>
          </p:cNvSpPr>
          <p:nvPr>
            <p:ph type="body" idx="1"/>
          </p:nvPr>
        </p:nvSpPr>
        <p:spPr/>
        <p:txBody>
          <a:bodyPr/>
          <a:lstStyle/>
          <a:p>
            <a:pPr eaLnBrk="1" hangingPunct="1"/>
            <a:r>
              <a:rPr lang="en-US" altLang="en-US" sz="2800" dirty="0" smtClean="0"/>
              <a:t>Using azimuth and elevation angles of surface normal vectors of points in selected region</a:t>
            </a: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54864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3000" y="5724103"/>
            <a:ext cx="1263487" cy="461665"/>
          </a:xfrm>
          <a:prstGeom prst="rect">
            <a:avLst/>
          </a:prstGeom>
          <a:noFill/>
        </p:spPr>
        <p:txBody>
          <a:bodyPr wrap="none" rtlCol="0">
            <a:spAutoFit/>
          </a:bodyPr>
          <a:lstStyle/>
          <a:p>
            <a:r>
              <a:rPr lang="en-US" dirty="0" smtClean="0"/>
              <a:t>azimuth</a:t>
            </a:r>
            <a:endParaRPr lang="en-US" dirty="0"/>
          </a:p>
        </p:txBody>
      </p:sp>
      <p:sp>
        <p:nvSpPr>
          <p:cNvPr id="3" name="TextBox 2"/>
          <p:cNvSpPr txBox="1"/>
          <p:nvPr/>
        </p:nvSpPr>
        <p:spPr>
          <a:xfrm>
            <a:off x="7239000" y="3435310"/>
            <a:ext cx="553998" cy="1326645"/>
          </a:xfrm>
          <a:prstGeom prst="rect">
            <a:avLst/>
          </a:prstGeom>
          <a:noFill/>
        </p:spPr>
        <p:txBody>
          <a:bodyPr vert="vert270" wrap="none" rtlCol="0">
            <a:spAutoFit/>
          </a:bodyPr>
          <a:lstStyle/>
          <a:p>
            <a:r>
              <a:rPr lang="en-US" dirty="0" smtClean="0"/>
              <a:t>elevation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2AADD044-0BD7-4709-872D-31BA044E35AE}" type="slidenum">
              <a:rPr lang="en-US" altLang="en-US" sz="1400" smtClean="0"/>
              <a:pPr eaLnBrk="1" hangingPunct="1">
                <a:spcBef>
                  <a:spcPct val="0"/>
                </a:spcBef>
                <a:buFontTx/>
                <a:buNone/>
              </a:pPr>
              <a:t>11</a:t>
            </a:fld>
            <a:endParaRPr lang="en-US" altLang="en-US" sz="1400" smtClean="0"/>
          </a:p>
        </p:txBody>
      </p:sp>
      <p:sp>
        <p:nvSpPr>
          <p:cNvPr id="16387" name="Rectangle 1026"/>
          <p:cNvSpPr>
            <a:spLocks noGrp="1" noChangeArrowheads="1"/>
          </p:cNvSpPr>
          <p:nvPr>
            <p:ph type="title"/>
          </p:nvPr>
        </p:nvSpPr>
        <p:spPr/>
        <p:txBody>
          <a:bodyPr/>
          <a:lstStyle/>
          <a:p>
            <a:pPr eaLnBrk="1" hangingPunct="1"/>
            <a:r>
              <a:rPr lang="en-US" altLang="en-US" sz="4000" dirty="0" smtClean="0">
                <a:solidFill>
                  <a:srgbClr val="0033CC"/>
                </a:solidFill>
              </a:rPr>
              <a:t>Learning 3D Shape Quantification -</a:t>
            </a:r>
            <a:br>
              <a:rPr lang="en-US" altLang="en-US" sz="4000" dirty="0" smtClean="0">
                <a:solidFill>
                  <a:srgbClr val="0033CC"/>
                </a:solidFill>
              </a:rPr>
            </a:br>
            <a:r>
              <a:rPr lang="en-US" altLang="en-US" sz="4000" dirty="0" smtClean="0">
                <a:solidFill>
                  <a:srgbClr val="0033CC"/>
                </a:solidFill>
              </a:rPr>
              <a:t>Feature Selection</a:t>
            </a:r>
          </a:p>
        </p:txBody>
      </p:sp>
      <p:sp>
        <p:nvSpPr>
          <p:cNvPr id="16388" name="Rectangle 1027"/>
          <p:cNvSpPr>
            <a:spLocks noGrp="1" noChangeArrowheads="1"/>
          </p:cNvSpPr>
          <p:nvPr>
            <p:ph type="body" idx="1"/>
          </p:nvPr>
        </p:nvSpPr>
        <p:spPr/>
        <p:txBody>
          <a:bodyPr/>
          <a:lstStyle/>
          <a:p>
            <a:pPr eaLnBrk="1" hangingPunct="1"/>
            <a:r>
              <a:rPr lang="en-US" altLang="en-US" smtClean="0"/>
              <a:t>Determine most discriminative bins</a:t>
            </a:r>
          </a:p>
          <a:p>
            <a:pPr eaLnBrk="1" hangingPunct="1"/>
            <a:r>
              <a:rPr lang="en-US" altLang="en-US" smtClean="0"/>
              <a:t>Use </a:t>
            </a:r>
            <a:r>
              <a:rPr lang="en-US" altLang="en-US" smtClean="0">
                <a:solidFill>
                  <a:srgbClr val="FF0000"/>
                </a:solidFill>
              </a:rPr>
              <a:t>Adaboost</a:t>
            </a:r>
            <a:r>
              <a:rPr lang="en-US" altLang="en-US" smtClean="0"/>
              <a:t> learning</a:t>
            </a:r>
          </a:p>
          <a:p>
            <a:pPr eaLnBrk="1" hangingPunct="1"/>
            <a:r>
              <a:rPr lang="en-US" altLang="en-US" smtClean="0"/>
              <a:t>Obtain positional information of important region on face</a:t>
            </a:r>
          </a:p>
        </p:txBody>
      </p:sp>
      <p:pic>
        <p:nvPicPr>
          <p:cNvPr id="16389"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86200"/>
            <a:ext cx="46482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0401953F-A02C-46B4-A9DD-6DF87067A6D7}" type="slidenum">
              <a:rPr lang="en-US" altLang="en-US" sz="1400" smtClean="0"/>
              <a:pPr eaLnBrk="1" hangingPunct="1">
                <a:spcBef>
                  <a:spcPct val="0"/>
                </a:spcBef>
                <a:buFontTx/>
                <a:buNone/>
              </a:pPr>
              <a:t>12</a:t>
            </a:fld>
            <a:endParaRPr lang="en-US" altLang="en-US" sz="1400" smtClean="0"/>
          </a:p>
        </p:txBody>
      </p:sp>
      <p:sp>
        <p:nvSpPr>
          <p:cNvPr id="17411" name="Rectangle 1026"/>
          <p:cNvSpPr>
            <a:spLocks noGrp="1" noChangeArrowheads="1"/>
          </p:cNvSpPr>
          <p:nvPr>
            <p:ph type="title"/>
          </p:nvPr>
        </p:nvSpPr>
        <p:spPr/>
        <p:txBody>
          <a:bodyPr/>
          <a:lstStyle/>
          <a:p>
            <a:pPr eaLnBrk="1" hangingPunct="1"/>
            <a:r>
              <a:rPr lang="en-US" altLang="en-US" sz="4000" dirty="0" smtClean="0">
                <a:solidFill>
                  <a:srgbClr val="0033CC"/>
                </a:solidFill>
              </a:rPr>
              <a:t>Learning 3D Shape Quantification -</a:t>
            </a:r>
            <a:br>
              <a:rPr lang="en-US" altLang="en-US" sz="4000" dirty="0" smtClean="0">
                <a:solidFill>
                  <a:srgbClr val="0033CC"/>
                </a:solidFill>
              </a:rPr>
            </a:br>
            <a:r>
              <a:rPr lang="en-US" altLang="en-US" sz="4000" dirty="0" smtClean="0">
                <a:solidFill>
                  <a:srgbClr val="0033CC"/>
                </a:solidFill>
              </a:rPr>
              <a:t>Feature Combination</a:t>
            </a:r>
          </a:p>
        </p:txBody>
      </p:sp>
      <p:sp>
        <p:nvSpPr>
          <p:cNvPr id="17412" name="Rectangle 1027"/>
          <p:cNvSpPr>
            <a:spLocks noGrp="1" noChangeArrowheads="1"/>
          </p:cNvSpPr>
          <p:nvPr>
            <p:ph type="body" idx="1"/>
          </p:nvPr>
        </p:nvSpPr>
        <p:spPr/>
        <p:txBody>
          <a:bodyPr/>
          <a:lstStyle/>
          <a:p>
            <a:pPr eaLnBrk="1" hangingPunct="1"/>
            <a:r>
              <a:rPr lang="en-US" altLang="en-US" dirty="0" smtClean="0"/>
              <a:t>Use </a:t>
            </a:r>
            <a:r>
              <a:rPr lang="en-US" altLang="en-US" dirty="0" smtClean="0">
                <a:solidFill>
                  <a:srgbClr val="FF0000"/>
                </a:solidFill>
              </a:rPr>
              <a:t>Genetic Programming</a:t>
            </a:r>
            <a:r>
              <a:rPr lang="en-US" altLang="en-US" dirty="0" smtClean="0"/>
              <a:t> (GP) to evolve mathematical expression</a:t>
            </a:r>
          </a:p>
          <a:p>
            <a:pPr eaLnBrk="1" hangingPunct="1"/>
            <a:endParaRPr lang="en-US" altLang="en-US" dirty="0" smtClean="0"/>
          </a:p>
          <a:p>
            <a:pPr eaLnBrk="1" hangingPunct="1"/>
            <a:r>
              <a:rPr lang="en-US" altLang="en-US" dirty="0" smtClean="0"/>
              <a:t>Start with random population</a:t>
            </a:r>
          </a:p>
          <a:p>
            <a:pPr lvl="1" eaLnBrk="1" hangingPunct="1"/>
            <a:r>
              <a:rPr lang="en-US" altLang="en-US" dirty="0" smtClean="0"/>
              <a:t>Individuals are evaluated with fitness measure</a:t>
            </a:r>
          </a:p>
          <a:p>
            <a:pPr lvl="1" eaLnBrk="1" hangingPunct="1"/>
            <a:r>
              <a:rPr lang="en-US" altLang="en-US" dirty="0" smtClean="0"/>
              <a:t>Best individuals reproduce to form new population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A8BA698A-DCB2-442A-9129-50486F247F0F}" type="slidenum">
              <a:rPr lang="en-US" altLang="en-US" sz="1400" smtClean="0"/>
              <a:pPr eaLnBrk="1" hangingPunct="1">
                <a:spcBef>
                  <a:spcPct val="0"/>
                </a:spcBef>
                <a:buFontTx/>
                <a:buNone/>
              </a:pPr>
              <a:t>13</a:t>
            </a:fld>
            <a:endParaRPr lang="en-US" altLang="en-US" sz="1400" smtClean="0"/>
          </a:p>
        </p:txBody>
      </p:sp>
      <p:sp>
        <p:nvSpPr>
          <p:cNvPr id="18435" name="Rectangle 2"/>
          <p:cNvSpPr>
            <a:spLocks noGrp="1" noChangeArrowheads="1"/>
          </p:cNvSpPr>
          <p:nvPr>
            <p:ph type="title"/>
          </p:nvPr>
        </p:nvSpPr>
        <p:spPr/>
        <p:txBody>
          <a:bodyPr/>
          <a:lstStyle/>
          <a:p>
            <a:pPr eaLnBrk="1" hangingPunct="1"/>
            <a:r>
              <a:rPr lang="en-US" altLang="en-US" sz="4000" dirty="0" smtClean="0">
                <a:solidFill>
                  <a:srgbClr val="0033CC"/>
                </a:solidFill>
              </a:rPr>
              <a:t>Learning 3D Shape Quantification -</a:t>
            </a:r>
            <a:br>
              <a:rPr lang="en-US" altLang="en-US" sz="4000" dirty="0" smtClean="0">
                <a:solidFill>
                  <a:srgbClr val="0033CC"/>
                </a:solidFill>
              </a:rPr>
            </a:br>
            <a:r>
              <a:rPr lang="en-US" altLang="en-US" sz="4000" dirty="0" smtClean="0">
                <a:solidFill>
                  <a:srgbClr val="0033CC"/>
                </a:solidFill>
              </a:rPr>
              <a:t>Genetic Programming</a:t>
            </a:r>
          </a:p>
        </p:txBody>
      </p:sp>
      <p:sp>
        <p:nvSpPr>
          <p:cNvPr id="18436" name="Rectangle 3"/>
          <p:cNvSpPr>
            <a:spLocks noGrp="1" noChangeArrowheads="1"/>
          </p:cNvSpPr>
          <p:nvPr>
            <p:ph type="body" idx="1"/>
          </p:nvPr>
        </p:nvSpPr>
        <p:spPr/>
        <p:txBody>
          <a:bodyPr/>
          <a:lstStyle/>
          <a:p>
            <a:pPr eaLnBrk="1" hangingPunct="1"/>
            <a:r>
              <a:rPr lang="en-US" altLang="en-US" dirty="0" smtClean="0"/>
              <a:t>Individual:</a:t>
            </a:r>
          </a:p>
          <a:p>
            <a:pPr lvl="1" eaLnBrk="1" hangingPunct="1"/>
            <a:r>
              <a:rPr lang="en-US" altLang="en-US" dirty="0" smtClean="0"/>
              <a:t>Tree structure</a:t>
            </a:r>
          </a:p>
          <a:p>
            <a:pPr lvl="1" eaLnBrk="1" hangingPunct="1"/>
            <a:r>
              <a:rPr lang="en-US" altLang="en-US" dirty="0" smtClean="0"/>
              <a:t>Terminals </a:t>
            </a:r>
            <a:r>
              <a:rPr lang="en-US" altLang="en-US" dirty="0" err="1" smtClean="0"/>
              <a:t>e.g</a:t>
            </a:r>
            <a:r>
              <a:rPr lang="en-US" altLang="en-US" dirty="0" smtClean="0"/>
              <a:t> variables </a:t>
            </a:r>
            <a:r>
              <a:rPr lang="en-US" altLang="en-US" dirty="0" err="1" smtClean="0"/>
              <a:t>eg</a:t>
            </a:r>
            <a:r>
              <a:rPr lang="en-US" altLang="en-US" dirty="0" smtClean="0"/>
              <a:t>. 3, 5, x, y, …</a:t>
            </a:r>
          </a:p>
          <a:p>
            <a:pPr lvl="1" eaLnBrk="1" hangingPunct="1"/>
            <a:r>
              <a:rPr lang="en-US" altLang="en-US" dirty="0" smtClean="0"/>
              <a:t>Function set </a:t>
            </a:r>
            <a:r>
              <a:rPr lang="en-US" altLang="en-US" dirty="0" err="1" smtClean="0"/>
              <a:t>e.g</a:t>
            </a:r>
            <a:r>
              <a:rPr lang="en-US" altLang="en-US" dirty="0" smtClean="0"/>
              <a:t> +, -, *, …</a:t>
            </a:r>
          </a:p>
          <a:p>
            <a:pPr lvl="1" eaLnBrk="1" hangingPunct="1"/>
            <a:r>
              <a:rPr lang="en-US" altLang="en-US" dirty="0" smtClean="0"/>
              <a:t>Fitness measure </a:t>
            </a:r>
            <a:r>
              <a:rPr lang="en-US" altLang="en-US" dirty="0" err="1" smtClean="0"/>
              <a:t>e.g</a:t>
            </a:r>
            <a:r>
              <a:rPr lang="en-US" altLang="en-US" dirty="0" smtClean="0"/>
              <a:t> sum of square …</a:t>
            </a:r>
          </a:p>
          <a:p>
            <a:pPr eaLnBrk="1" hangingPunct="1"/>
            <a:endParaRPr lang="en-US" altLang="en-US" dirty="0" smtClean="0"/>
          </a:p>
        </p:txBody>
      </p:sp>
      <p:grpSp>
        <p:nvGrpSpPr>
          <p:cNvPr id="18437" name="Group 4"/>
          <p:cNvGrpSpPr>
            <a:grpSpLocks/>
          </p:cNvGrpSpPr>
          <p:nvPr/>
        </p:nvGrpSpPr>
        <p:grpSpPr bwMode="auto">
          <a:xfrm>
            <a:off x="2819400" y="4343400"/>
            <a:ext cx="1905000" cy="2271713"/>
            <a:chOff x="1776" y="2736"/>
            <a:chExt cx="1200" cy="1431"/>
          </a:xfrm>
        </p:grpSpPr>
        <p:grpSp>
          <p:nvGrpSpPr>
            <p:cNvPr id="18438" name="Group 5"/>
            <p:cNvGrpSpPr>
              <a:grpSpLocks/>
            </p:cNvGrpSpPr>
            <p:nvPr/>
          </p:nvGrpSpPr>
          <p:grpSpPr bwMode="auto">
            <a:xfrm>
              <a:off x="2064" y="3600"/>
              <a:ext cx="240" cy="240"/>
              <a:chOff x="2064" y="3600"/>
              <a:chExt cx="240" cy="240"/>
            </a:xfrm>
          </p:grpSpPr>
          <p:sp>
            <p:nvSpPr>
              <p:cNvPr id="18456" name="Rectangle 6"/>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7" name="Text Box 7"/>
              <p:cNvSpPr txBox="1">
                <a:spLocks noChangeArrowheads="1"/>
              </p:cNvSpPr>
              <p:nvPr/>
            </p:nvSpPr>
            <p:spPr bwMode="auto">
              <a:xfrm>
                <a:off x="2092" y="3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x</a:t>
                </a:r>
              </a:p>
            </p:txBody>
          </p:sp>
        </p:grpSp>
        <p:grpSp>
          <p:nvGrpSpPr>
            <p:cNvPr id="18439" name="Group 8"/>
            <p:cNvGrpSpPr>
              <a:grpSpLocks/>
            </p:cNvGrpSpPr>
            <p:nvPr/>
          </p:nvGrpSpPr>
          <p:grpSpPr bwMode="auto">
            <a:xfrm>
              <a:off x="2736" y="3600"/>
              <a:ext cx="240" cy="240"/>
              <a:chOff x="2064" y="3600"/>
              <a:chExt cx="240" cy="240"/>
            </a:xfrm>
          </p:grpSpPr>
          <p:sp>
            <p:nvSpPr>
              <p:cNvPr id="18454" name="Rectangle 9"/>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5" name="Text Box 10"/>
              <p:cNvSpPr txBox="1">
                <a:spLocks noChangeArrowheads="1"/>
              </p:cNvSpPr>
              <p:nvPr/>
            </p:nvSpPr>
            <p:spPr bwMode="auto">
              <a:xfrm>
                <a:off x="2092" y="3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y</a:t>
                </a:r>
              </a:p>
            </p:txBody>
          </p:sp>
        </p:grpSp>
        <p:grpSp>
          <p:nvGrpSpPr>
            <p:cNvPr id="18440" name="Group 11"/>
            <p:cNvGrpSpPr>
              <a:grpSpLocks/>
            </p:cNvGrpSpPr>
            <p:nvPr/>
          </p:nvGrpSpPr>
          <p:grpSpPr bwMode="auto">
            <a:xfrm>
              <a:off x="1776" y="3168"/>
              <a:ext cx="240" cy="240"/>
              <a:chOff x="2064" y="3600"/>
              <a:chExt cx="240" cy="240"/>
            </a:xfrm>
          </p:grpSpPr>
          <p:sp>
            <p:nvSpPr>
              <p:cNvPr id="18452" name="Rectangle 12"/>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3" name="Text Box 13"/>
              <p:cNvSpPr txBox="1">
                <a:spLocks noChangeArrowheads="1"/>
              </p:cNvSpPr>
              <p:nvPr/>
            </p:nvSpPr>
            <p:spPr bwMode="auto">
              <a:xfrm>
                <a:off x="2092" y="36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5</a:t>
                </a:r>
              </a:p>
            </p:txBody>
          </p:sp>
        </p:grpSp>
        <p:grpSp>
          <p:nvGrpSpPr>
            <p:cNvPr id="18441" name="Group 14"/>
            <p:cNvGrpSpPr>
              <a:grpSpLocks/>
            </p:cNvGrpSpPr>
            <p:nvPr/>
          </p:nvGrpSpPr>
          <p:grpSpPr bwMode="auto">
            <a:xfrm>
              <a:off x="2400" y="3168"/>
              <a:ext cx="240" cy="240"/>
              <a:chOff x="2064" y="3600"/>
              <a:chExt cx="240" cy="240"/>
            </a:xfrm>
          </p:grpSpPr>
          <p:sp>
            <p:nvSpPr>
              <p:cNvPr id="18450" name="Rectangle 15"/>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1" name="Text Box 16"/>
              <p:cNvSpPr txBox="1">
                <a:spLocks noChangeArrowheads="1"/>
              </p:cNvSpPr>
              <p:nvPr/>
            </p:nvSpPr>
            <p:spPr bwMode="auto">
              <a:xfrm>
                <a:off x="2092" y="3607"/>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a:t>
                </a:r>
              </a:p>
            </p:txBody>
          </p:sp>
        </p:grpSp>
        <p:grpSp>
          <p:nvGrpSpPr>
            <p:cNvPr id="18442" name="Group 17"/>
            <p:cNvGrpSpPr>
              <a:grpSpLocks/>
            </p:cNvGrpSpPr>
            <p:nvPr/>
          </p:nvGrpSpPr>
          <p:grpSpPr bwMode="auto">
            <a:xfrm>
              <a:off x="2064" y="2736"/>
              <a:ext cx="240" cy="240"/>
              <a:chOff x="2064" y="3600"/>
              <a:chExt cx="240" cy="240"/>
            </a:xfrm>
          </p:grpSpPr>
          <p:sp>
            <p:nvSpPr>
              <p:cNvPr id="18448" name="Rectangle 18"/>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49" name="Text Box 19"/>
              <p:cNvSpPr txBox="1">
                <a:spLocks noChangeArrowheads="1"/>
              </p:cNvSpPr>
              <p:nvPr/>
            </p:nvSpPr>
            <p:spPr bwMode="auto">
              <a:xfrm>
                <a:off x="2092" y="3607"/>
                <a:ext cx="1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a:t>
                </a:r>
              </a:p>
            </p:txBody>
          </p:sp>
        </p:grpSp>
        <p:sp>
          <p:nvSpPr>
            <p:cNvPr id="18443" name="Line 20"/>
            <p:cNvSpPr>
              <a:spLocks noChangeShapeType="1"/>
            </p:cNvSpPr>
            <p:nvPr/>
          </p:nvSpPr>
          <p:spPr bwMode="auto">
            <a:xfrm flipH="1">
              <a:off x="1872" y="2976"/>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21"/>
            <p:cNvSpPr>
              <a:spLocks noChangeShapeType="1"/>
            </p:cNvSpPr>
            <p:nvPr/>
          </p:nvSpPr>
          <p:spPr bwMode="auto">
            <a:xfrm>
              <a:off x="2256" y="2976"/>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22"/>
            <p:cNvSpPr>
              <a:spLocks noChangeShapeType="1"/>
            </p:cNvSpPr>
            <p:nvPr/>
          </p:nvSpPr>
          <p:spPr bwMode="auto">
            <a:xfrm flipH="1">
              <a:off x="2160" y="3408"/>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23"/>
            <p:cNvSpPr>
              <a:spLocks noChangeShapeType="1"/>
            </p:cNvSpPr>
            <p:nvPr/>
          </p:nvSpPr>
          <p:spPr bwMode="auto">
            <a:xfrm>
              <a:off x="2544" y="3408"/>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Text Box 24"/>
            <p:cNvSpPr txBox="1">
              <a:spLocks noChangeArrowheads="1"/>
            </p:cNvSpPr>
            <p:nvPr/>
          </p:nvSpPr>
          <p:spPr bwMode="auto">
            <a:xfrm>
              <a:off x="2256" y="393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5*(x+y)</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B9906626-DACE-4EA5-9AD4-7C648D4AC724}" type="slidenum">
              <a:rPr lang="en-US" altLang="en-US" sz="1400" smtClean="0"/>
              <a:pPr eaLnBrk="1" hangingPunct="1">
                <a:spcBef>
                  <a:spcPct val="0"/>
                </a:spcBef>
                <a:buFontTx/>
                <a:buNone/>
              </a:pPr>
              <a:t>14</a:t>
            </a:fld>
            <a:endParaRPr lang="en-US" altLang="en-US" sz="1400" smtClean="0"/>
          </a:p>
        </p:txBody>
      </p:sp>
      <p:sp>
        <p:nvSpPr>
          <p:cNvPr id="19459" name="Rectangle 2"/>
          <p:cNvSpPr>
            <a:spLocks noGrp="1" noChangeArrowheads="1"/>
          </p:cNvSpPr>
          <p:nvPr>
            <p:ph type="title"/>
          </p:nvPr>
        </p:nvSpPr>
        <p:spPr>
          <a:xfrm>
            <a:off x="228600" y="274638"/>
            <a:ext cx="8915400" cy="1143000"/>
          </a:xfrm>
        </p:spPr>
        <p:txBody>
          <a:bodyPr/>
          <a:lstStyle/>
          <a:p>
            <a:pPr eaLnBrk="1" hangingPunct="1"/>
            <a:r>
              <a:rPr lang="en-US" altLang="en-US" sz="4000" dirty="0" smtClean="0">
                <a:solidFill>
                  <a:srgbClr val="0033CC"/>
                </a:solidFill>
              </a:rPr>
              <a:t>Learning 3D Shape Quantification - Feature Combination</a:t>
            </a:r>
            <a:endParaRPr lang="en-US" altLang="en-US" dirty="0" smtClean="0">
              <a:solidFill>
                <a:srgbClr val="0033CC"/>
              </a:solidFill>
            </a:endParaRPr>
          </a:p>
        </p:txBody>
      </p:sp>
      <p:sp>
        <p:nvSpPr>
          <p:cNvPr id="19460" name="Rectangle 3"/>
          <p:cNvSpPr>
            <a:spLocks noGrp="1" noChangeArrowheads="1"/>
          </p:cNvSpPr>
          <p:nvPr>
            <p:ph type="body" idx="1"/>
          </p:nvPr>
        </p:nvSpPr>
        <p:spPr/>
        <p:txBody>
          <a:bodyPr/>
          <a:lstStyle/>
          <a:p>
            <a:pPr eaLnBrk="1" hangingPunct="1"/>
            <a:endParaRPr lang="en-US" altLang="en-US" dirty="0" smtClean="0"/>
          </a:p>
          <a:p>
            <a:pPr eaLnBrk="1" hangingPunct="1"/>
            <a:r>
              <a:rPr lang="en-US" altLang="en-US" dirty="0" smtClean="0"/>
              <a:t>22q11.2DS dataset </a:t>
            </a:r>
          </a:p>
          <a:p>
            <a:pPr lvl="1" eaLnBrk="1" hangingPunct="1"/>
            <a:r>
              <a:rPr lang="en-US" altLang="en-US" dirty="0" smtClean="0"/>
              <a:t>Assessed by craniofacial experts</a:t>
            </a:r>
          </a:p>
          <a:p>
            <a:pPr lvl="1" eaLnBrk="1" hangingPunct="1"/>
            <a:r>
              <a:rPr lang="en-US" altLang="en-US" dirty="0" err="1" smtClean="0"/>
              <a:t>Groundtruth</a:t>
            </a:r>
            <a:r>
              <a:rPr lang="en-US" altLang="en-US" dirty="0" smtClean="0"/>
              <a:t> is union of expert scores</a:t>
            </a:r>
          </a:p>
          <a:p>
            <a:pPr eaLnBrk="1" hangingPunct="1"/>
            <a:endParaRPr lang="en-US" altLang="en-US" dirty="0" smtClean="0"/>
          </a:p>
          <a:p>
            <a:pPr eaLnBrk="1" hangingPunct="1"/>
            <a:r>
              <a:rPr lang="en-US" altLang="en-US" dirty="0" smtClean="0">
                <a:solidFill>
                  <a:srgbClr val="3366CC"/>
                </a:solidFill>
              </a:rPr>
              <a:t>Goal</a:t>
            </a:r>
            <a:r>
              <a:rPr lang="en-US" altLang="en-US" dirty="0" smtClean="0"/>
              <a:t>: classify individual according to given facial abnormality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2C899468-02AD-433E-B76F-5CF29598812F}" type="slidenum">
              <a:rPr lang="en-US" altLang="en-US" sz="1400" smtClean="0"/>
              <a:pPr eaLnBrk="1" hangingPunct="1">
                <a:spcBef>
                  <a:spcPct val="0"/>
                </a:spcBef>
                <a:buFontTx/>
                <a:buNone/>
              </a:pPr>
              <a:t>15</a:t>
            </a:fld>
            <a:endParaRPr lang="en-US" altLang="en-US" sz="1400" smtClean="0"/>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358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title"/>
          </p:nvPr>
        </p:nvSpPr>
        <p:spPr/>
        <p:txBody>
          <a:bodyPr/>
          <a:lstStyle/>
          <a:p>
            <a:pPr eaLnBrk="1" hangingPunct="1"/>
            <a:r>
              <a:rPr lang="en-US" altLang="en-US" sz="4000" dirty="0" smtClean="0">
                <a:solidFill>
                  <a:srgbClr val="0033CC"/>
                </a:solidFill>
              </a:rPr>
              <a:t>Learning 3D Shape Quantification -</a:t>
            </a:r>
            <a:br>
              <a:rPr lang="en-US" altLang="en-US" sz="4000" dirty="0" smtClean="0">
                <a:solidFill>
                  <a:srgbClr val="0033CC"/>
                </a:solidFill>
              </a:rPr>
            </a:br>
            <a:r>
              <a:rPr lang="en-US" altLang="en-US" sz="4000" dirty="0" smtClean="0">
                <a:solidFill>
                  <a:srgbClr val="0033CC"/>
                </a:solidFill>
              </a:rPr>
              <a:t>Feature Combination</a:t>
            </a:r>
          </a:p>
        </p:txBody>
      </p:sp>
      <p:sp>
        <p:nvSpPr>
          <p:cNvPr id="20485" name="Rectangle 3"/>
          <p:cNvSpPr>
            <a:spLocks noGrp="1" noChangeArrowheads="1"/>
          </p:cNvSpPr>
          <p:nvPr>
            <p:ph type="body" idx="1"/>
          </p:nvPr>
        </p:nvSpPr>
        <p:spPr/>
        <p:txBody>
          <a:bodyPr/>
          <a:lstStyle/>
          <a:p>
            <a:pPr eaLnBrk="1" hangingPunct="1"/>
            <a:r>
              <a:rPr lang="en-US" altLang="en-US" dirty="0" smtClean="0">
                <a:solidFill>
                  <a:srgbClr val="3366CC"/>
                </a:solidFill>
              </a:rPr>
              <a:t>Individual</a:t>
            </a:r>
            <a:endParaRPr lang="en-US" altLang="en-US" dirty="0" smtClean="0"/>
          </a:p>
          <a:p>
            <a:pPr lvl="1" eaLnBrk="1" hangingPunct="1"/>
            <a:r>
              <a:rPr lang="en-US" altLang="en-US" dirty="0" smtClean="0">
                <a:solidFill>
                  <a:srgbClr val="C00000"/>
                </a:solidFill>
              </a:rPr>
              <a:t>Terminal: </a:t>
            </a:r>
            <a:r>
              <a:rPr lang="en-US" altLang="en-US" dirty="0" smtClean="0"/>
              <a:t>selected histogram bins</a:t>
            </a:r>
          </a:p>
          <a:p>
            <a:pPr lvl="1" eaLnBrk="1" hangingPunct="1"/>
            <a:r>
              <a:rPr lang="en-US" altLang="en-US" dirty="0" smtClean="0">
                <a:solidFill>
                  <a:srgbClr val="C00000"/>
                </a:solidFill>
              </a:rPr>
              <a:t>Function set: </a:t>
            </a:r>
            <a:r>
              <a:rPr lang="en-US" altLang="en-US" dirty="0" smtClean="0"/>
              <a:t>+,-,*,min,max,sqrt,log,2x,5x,10x</a:t>
            </a:r>
          </a:p>
          <a:p>
            <a:pPr lvl="1" eaLnBrk="1" hangingPunct="1"/>
            <a:r>
              <a:rPr lang="en-US" altLang="en-US" dirty="0" smtClean="0">
                <a:solidFill>
                  <a:srgbClr val="C00000"/>
                </a:solidFill>
              </a:rPr>
              <a:t>Fitness measure: </a:t>
            </a:r>
            <a:r>
              <a:rPr lang="en-US" altLang="en-US" dirty="0" smtClean="0"/>
              <a:t>F1-measure</a:t>
            </a:r>
          </a:p>
          <a:p>
            <a:pPr lvl="1" eaLnBrk="1" hangingPunct="1"/>
            <a:endParaRPr lang="en-US" altLang="en-US" dirty="0" smtClean="0"/>
          </a:p>
        </p:txBody>
      </p:sp>
      <p:pic>
        <p:nvPicPr>
          <p:cNvPr id="2048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823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6"/>
          <p:cNvSpPr txBox="1">
            <a:spLocks noChangeArrowheads="1"/>
          </p:cNvSpPr>
          <p:nvPr/>
        </p:nvSpPr>
        <p:spPr bwMode="auto">
          <a:xfrm>
            <a:off x="3184525" y="6367463"/>
            <a:ext cx="4529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X6 + X7 + (max(X7,X6)-sin(X8) + (X6+X6))</a:t>
            </a:r>
          </a:p>
        </p:txBody>
      </p:sp>
      <p:sp>
        <p:nvSpPr>
          <p:cNvPr id="2" name="TextBox 1"/>
          <p:cNvSpPr txBox="1"/>
          <p:nvPr/>
        </p:nvSpPr>
        <p:spPr>
          <a:xfrm>
            <a:off x="5257800" y="4242646"/>
            <a:ext cx="3575081" cy="1200329"/>
          </a:xfrm>
          <a:prstGeom prst="rect">
            <a:avLst/>
          </a:prstGeom>
          <a:noFill/>
        </p:spPr>
        <p:txBody>
          <a:bodyPr wrap="none" rtlCol="0">
            <a:spAutoFit/>
          </a:bodyPr>
          <a:lstStyle/>
          <a:p>
            <a:r>
              <a:rPr lang="en-US" dirty="0" smtClean="0">
                <a:solidFill>
                  <a:srgbClr val="C00000"/>
                </a:solidFill>
              </a:rPr>
              <a:t>precision = TP/(TP + FP)</a:t>
            </a:r>
          </a:p>
          <a:p>
            <a:endParaRPr lang="en-US" dirty="0">
              <a:solidFill>
                <a:srgbClr val="C00000"/>
              </a:solidFill>
            </a:endParaRPr>
          </a:p>
          <a:p>
            <a:r>
              <a:rPr lang="en-US" dirty="0" smtClean="0">
                <a:solidFill>
                  <a:srgbClr val="C00000"/>
                </a:solidFill>
              </a:rPr>
              <a:t>recall = TP/all positives</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5E4CD5E5-73AE-4586-8760-E309BE89A19D}" type="slidenum">
              <a:rPr lang="en-US" altLang="en-US" sz="1400" smtClean="0"/>
              <a:pPr eaLnBrk="1" hangingPunct="1">
                <a:spcBef>
                  <a:spcPct val="0"/>
                </a:spcBef>
                <a:buFontTx/>
                <a:buNone/>
              </a:pPr>
              <a:t>16</a:t>
            </a:fld>
            <a:endParaRPr lang="en-US" altLang="en-US" sz="1400" smtClean="0"/>
          </a:p>
        </p:txBody>
      </p:sp>
      <p:sp>
        <p:nvSpPr>
          <p:cNvPr id="21507" name="Rectangle 2"/>
          <p:cNvSpPr>
            <a:spLocks noGrp="1" noChangeArrowheads="1"/>
          </p:cNvSpPr>
          <p:nvPr>
            <p:ph type="title"/>
          </p:nvPr>
        </p:nvSpPr>
        <p:spPr/>
        <p:txBody>
          <a:bodyPr/>
          <a:lstStyle/>
          <a:p>
            <a:pPr eaLnBrk="1" hangingPunct="1"/>
            <a:r>
              <a:rPr lang="en-US" altLang="en-US" dirty="0" smtClean="0">
                <a:solidFill>
                  <a:srgbClr val="0033CC"/>
                </a:solidFill>
              </a:rPr>
              <a:t>Learning 3D Shape Quantification - Experiment 1</a:t>
            </a:r>
          </a:p>
        </p:txBody>
      </p:sp>
      <p:sp>
        <p:nvSpPr>
          <p:cNvPr id="21508" name="Rectangle 3"/>
          <p:cNvSpPr>
            <a:spLocks noGrp="1" noChangeArrowheads="1"/>
          </p:cNvSpPr>
          <p:nvPr>
            <p:ph type="body" idx="1"/>
          </p:nvPr>
        </p:nvSpPr>
        <p:spPr/>
        <p:txBody>
          <a:bodyPr/>
          <a:lstStyle/>
          <a:p>
            <a:pPr eaLnBrk="1" hangingPunct="1"/>
            <a:endParaRPr lang="en-US" altLang="en-US" smtClean="0">
              <a:solidFill>
                <a:srgbClr val="FF0000"/>
              </a:solidFill>
            </a:endParaRPr>
          </a:p>
          <a:p>
            <a:pPr eaLnBrk="1" hangingPunct="1"/>
            <a:r>
              <a:rPr lang="en-US" altLang="en-US" smtClean="0">
                <a:solidFill>
                  <a:schemeClr val="accent2"/>
                </a:solidFill>
              </a:rPr>
              <a:t>Objective</a:t>
            </a:r>
            <a:r>
              <a:rPr lang="en-US" altLang="en-US" smtClean="0"/>
              <a:t>: investigate function sets</a:t>
            </a:r>
          </a:p>
          <a:p>
            <a:pPr lvl="1" eaLnBrk="1" hangingPunct="1"/>
            <a:r>
              <a:rPr lang="en-US" altLang="en-US" sz="2400" smtClean="0"/>
              <a:t>Combo1 = {</a:t>
            </a:r>
            <a:r>
              <a:rPr lang="en-US" altLang="en-US" sz="2400" i="1" smtClean="0"/>
              <a:t>+,-,*,min,max</a:t>
            </a:r>
            <a:r>
              <a:rPr lang="en-US" altLang="en-US" sz="2400" smtClean="0"/>
              <a:t>}</a:t>
            </a:r>
          </a:p>
          <a:p>
            <a:pPr lvl="1" eaLnBrk="1" hangingPunct="1"/>
            <a:r>
              <a:rPr lang="en-US" altLang="en-US" sz="2400" smtClean="0"/>
              <a:t>Combo2 = {</a:t>
            </a:r>
            <a:r>
              <a:rPr lang="en-US" altLang="en-US" sz="2400" i="1" smtClean="0"/>
              <a:t>+,-,*,min,max,sqrt,log2,log10</a:t>
            </a:r>
            <a:r>
              <a:rPr lang="en-US" altLang="en-US" sz="2400" smtClean="0"/>
              <a:t>}</a:t>
            </a:r>
          </a:p>
          <a:p>
            <a:pPr lvl="1" eaLnBrk="1" hangingPunct="1"/>
            <a:r>
              <a:rPr lang="en-US" altLang="en-US" sz="2400" smtClean="0"/>
              <a:t>Combo3 = </a:t>
            </a:r>
            <a:r>
              <a:rPr lang="en-US" altLang="en-US" sz="2400" i="1" smtClean="0"/>
              <a:t>{+,-,*,min,max,</a:t>
            </a:r>
          </a:p>
          <a:p>
            <a:pPr lvl="1" eaLnBrk="1" hangingPunct="1">
              <a:buFontTx/>
              <a:buNone/>
            </a:pPr>
            <a:r>
              <a:rPr lang="en-US" altLang="en-US" sz="2400" i="1" smtClean="0"/>
              <a:t>                      2x,5x,10x,20x,50x,100x</a:t>
            </a:r>
            <a:r>
              <a:rPr lang="en-US" altLang="en-US" sz="2400" smtClean="0"/>
              <a:t>}</a:t>
            </a:r>
          </a:p>
          <a:p>
            <a:pPr lvl="1" eaLnBrk="1" hangingPunct="1"/>
            <a:r>
              <a:rPr lang="en-US" altLang="en-US" sz="2400" smtClean="0"/>
              <a:t>Combo4 = </a:t>
            </a:r>
            <a:r>
              <a:rPr lang="en-US" altLang="en-US" sz="2400" i="1" smtClean="0"/>
              <a:t>{+,-,*,min,max,sqrt,log2,log10,</a:t>
            </a:r>
          </a:p>
          <a:p>
            <a:pPr lvl="1" eaLnBrk="1" hangingPunct="1">
              <a:buFontTx/>
              <a:buNone/>
            </a:pPr>
            <a:r>
              <a:rPr lang="en-US" altLang="en-US" sz="2400" i="1" smtClean="0"/>
              <a:t>                      2x,5x,10x,20x,50x,100x</a:t>
            </a:r>
            <a:r>
              <a:rPr lang="en-US" altLang="en-US" sz="240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D325FB15-A9B1-4206-93FA-1597DDA4EE7A}" type="slidenum">
              <a:rPr lang="en-US" altLang="en-US" sz="1400" smtClean="0"/>
              <a:pPr eaLnBrk="1" hangingPunct="1">
                <a:spcBef>
                  <a:spcPct val="0"/>
                </a:spcBef>
                <a:buFontTx/>
                <a:buNone/>
              </a:pPr>
              <a:t>17</a:t>
            </a:fld>
            <a:endParaRPr lang="en-US" altLang="en-US" sz="1400" smtClean="0"/>
          </a:p>
        </p:txBody>
      </p:sp>
      <p:sp>
        <p:nvSpPr>
          <p:cNvPr id="22531" name="Rectangle 2"/>
          <p:cNvSpPr>
            <a:spLocks noGrp="1" noChangeArrowheads="1"/>
          </p:cNvSpPr>
          <p:nvPr>
            <p:ph type="title"/>
          </p:nvPr>
        </p:nvSpPr>
        <p:spPr/>
        <p:txBody>
          <a:bodyPr/>
          <a:lstStyle/>
          <a:p>
            <a:pPr eaLnBrk="1" hangingPunct="1"/>
            <a:r>
              <a:rPr lang="en-US" altLang="en-US" dirty="0" smtClean="0">
                <a:solidFill>
                  <a:srgbClr val="0033CC"/>
                </a:solidFill>
              </a:rPr>
              <a:t>Learning 3D Shape Quantification - Experiment 1</a:t>
            </a:r>
          </a:p>
        </p:txBody>
      </p:sp>
      <p:sp>
        <p:nvSpPr>
          <p:cNvPr id="22532" name="Rectangle 3"/>
          <p:cNvSpPr>
            <a:spLocks noGrp="1" noChangeArrowheads="1"/>
          </p:cNvSpPr>
          <p:nvPr>
            <p:ph type="body" idx="1"/>
          </p:nvPr>
        </p:nvSpPr>
        <p:spPr/>
        <p:txBody>
          <a:bodyPr/>
          <a:lstStyle/>
          <a:p>
            <a:pPr eaLnBrk="1" hangingPunct="1"/>
            <a:r>
              <a:rPr lang="en-US" altLang="en-US" dirty="0" smtClean="0">
                <a:solidFill>
                  <a:srgbClr val="CC0000"/>
                </a:solidFill>
              </a:rPr>
              <a:t>Best F-measure out of 10 runs</a:t>
            </a:r>
          </a:p>
        </p:txBody>
      </p:sp>
      <p:pic>
        <p:nvPicPr>
          <p:cNvPr id="225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86106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2E49642-6F27-43C4-B0CA-0DAF80F2959A}" type="slidenum">
              <a:rPr lang="en-US" altLang="en-US"/>
              <a:pPr/>
              <a:t>18</a:t>
            </a:fld>
            <a:endParaRPr lang="en-US" altLang="en-US"/>
          </a:p>
        </p:txBody>
      </p:sp>
      <p:sp>
        <p:nvSpPr>
          <p:cNvPr id="209922" name="Rectangle 2"/>
          <p:cNvSpPr>
            <a:spLocks noGrp="1" noChangeArrowheads="1"/>
          </p:cNvSpPr>
          <p:nvPr>
            <p:ph type="title"/>
          </p:nvPr>
        </p:nvSpPr>
        <p:spPr/>
        <p:txBody>
          <a:bodyPr/>
          <a:lstStyle/>
          <a:p>
            <a:r>
              <a:rPr lang="en-US" altLang="en-US" dirty="0">
                <a:solidFill>
                  <a:srgbClr val="0033CC"/>
                </a:solidFill>
              </a:rPr>
              <a:t>Tree structure for quantifying midface hypoplasia</a:t>
            </a:r>
          </a:p>
        </p:txBody>
      </p:sp>
      <p:sp>
        <p:nvSpPr>
          <p:cNvPr id="209926" name="Text Box 6"/>
          <p:cNvSpPr txBox="1">
            <a:spLocks noChangeArrowheads="1"/>
          </p:cNvSpPr>
          <p:nvPr/>
        </p:nvSpPr>
        <p:spPr bwMode="auto">
          <a:xfrm>
            <a:off x="762000" y="5943599"/>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smtClean="0">
                <a:latin typeface="Helvetica" pitchFamily="1" charset="0"/>
              </a:rPr>
              <a:t>Xi </a:t>
            </a:r>
            <a:r>
              <a:rPr lang="en-US" altLang="en-US" dirty="0">
                <a:latin typeface="Helvetica" pitchFamily="1" charset="0"/>
              </a:rPr>
              <a:t>are the selected histogram </a:t>
            </a:r>
            <a:r>
              <a:rPr lang="en-US" altLang="en-US" dirty="0" smtClean="0">
                <a:latin typeface="Helvetica" pitchFamily="1" charset="0"/>
              </a:rPr>
              <a:t>bins from an azimuth-</a:t>
            </a:r>
          </a:p>
          <a:p>
            <a:r>
              <a:rPr lang="en-US" altLang="en-US" dirty="0" smtClean="0">
                <a:latin typeface="Helvetica" pitchFamily="1" charset="0"/>
              </a:rPr>
              <a:t>elevation histogram of the surface </a:t>
            </a:r>
            <a:r>
              <a:rPr lang="en-US" altLang="en-US" dirty="0" err="1" smtClean="0">
                <a:latin typeface="Helvetica" pitchFamily="1" charset="0"/>
              </a:rPr>
              <a:t>normals</a:t>
            </a:r>
            <a:r>
              <a:rPr lang="en-US" altLang="en-US" dirty="0" smtClean="0">
                <a:latin typeface="Helvetica" pitchFamily="1" charset="0"/>
              </a:rPr>
              <a:t> of the face.</a:t>
            </a:r>
            <a:endParaRPr lang="en-US" altLang="en-US" dirty="0">
              <a:latin typeface="Helvetica" pitchFamily="1" charset="0"/>
            </a:endParaRPr>
          </a:p>
        </p:txBody>
      </p:sp>
      <p:pic>
        <p:nvPicPr>
          <p:cNvPr id="209927" name="Picture 7" descr="Slide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49400"/>
            <a:ext cx="5715000" cy="4394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648200"/>
            <a:ext cx="23786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EEC2ED96-952B-4EB3-8028-EB530E0A4E0A}" type="slidenum">
              <a:rPr lang="en-US" altLang="en-US" sz="1400" smtClean="0"/>
              <a:pPr eaLnBrk="1" hangingPunct="1">
                <a:spcBef>
                  <a:spcPct val="0"/>
                </a:spcBef>
                <a:buFontTx/>
                <a:buNone/>
              </a:pPr>
              <a:t>19</a:t>
            </a:fld>
            <a:endParaRPr lang="en-US" altLang="en-US" sz="1400" smtClean="0"/>
          </a:p>
        </p:txBody>
      </p:sp>
      <p:sp>
        <p:nvSpPr>
          <p:cNvPr id="24579" name="Rectangle 2"/>
          <p:cNvSpPr>
            <a:spLocks noGrp="1" noChangeArrowheads="1"/>
          </p:cNvSpPr>
          <p:nvPr>
            <p:ph type="title"/>
          </p:nvPr>
        </p:nvSpPr>
        <p:spPr/>
        <p:txBody>
          <a:bodyPr/>
          <a:lstStyle/>
          <a:p>
            <a:pPr eaLnBrk="1" hangingPunct="1"/>
            <a:r>
              <a:rPr lang="en-US" altLang="en-US" dirty="0" smtClean="0">
                <a:solidFill>
                  <a:srgbClr val="0033CC"/>
                </a:solidFill>
              </a:rPr>
              <a:t>Learning 3D Shape Quantification - Experiment 2</a:t>
            </a:r>
          </a:p>
        </p:txBody>
      </p:sp>
      <p:sp>
        <p:nvSpPr>
          <p:cNvPr id="24580" name="Rectangle 3"/>
          <p:cNvSpPr>
            <a:spLocks noGrp="1" noChangeArrowheads="1"/>
          </p:cNvSpPr>
          <p:nvPr>
            <p:ph type="body" idx="1"/>
          </p:nvPr>
        </p:nvSpPr>
        <p:spPr/>
        <p:txBody>
          <a:bodyPr/>
          <a:lstStyle/>
          <a:p>
            <a:pPr eaLnBrk="1" hangingPunct="1"/>
            <a:r>
              <a:rPr lang="en-US" altLang="en-US" dirty="0" smtClean="0">
                <a:solidFill>
                  <a:srgbClr val="CC0000"/>
                </a:solidFill>
              </a:rPr>
              <a:t>Objective:</a:t>
            </a:r>
            <a:r>
              <a:rPr lang="en-US" altLang="en-US" dirty="0" smtClean="0"/>
              <a:t> compare local facial shape descriptors</a:t>
            </a:r>
          </a:p>
        </p:txBody>
      </p:sp>
      <p:pic>
        <p:nvPicPr>
          <p:cNvPr id="2458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86050"/>
            <a:ext cx="85344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solidFill>
                  <a:srgbClr val="0033CC"/>
                </a:solidFill>
              </a:rPr>
              <a:t>Genetic Algorithm</a:t>
            </a:r>
          </a:p>
        </p:txBody>
      </p:sp>
      <p:sp>
        <p:nvSpPr>
          <p:cNvPr id="22531" name="Content Placeholder 2"/>
          <p:cNvSpPr>
            <a:spLocks noGrp="1"/>
          </p:cNvSpPr>
          <p:nvPr>
            <p:ph idx="1"/>
          </p:nvPr>
        </p:nvSpPr>
        <p:spPr>
          <a:ln>
            <a:solidFill>
              <a:srgbClr val="FF0000"/>
            </a:solidFill>
            <a:miter lim="800000"/>
            <a:headEnd/>
            <a:tailEnd/>
          </a:ln>
        </p:spPr>
        <p:txBody>
          <a:bodyPr/>
          <a:lstStyle/>
          <a:p>
            <a:r>
              <a:rPr lang="en-US" altLang="en-US" sz="2000" dirty="0" smtClean="0"/>
              <a:t>Given: population </a:t>
            </a:r>
            <a:r>
              <a:rPr lang="en-US" altLang="en-US" sz="2000" dirty="0" smtClean="0">
                <a:solidFill>
                  <a:srgbClr val="CC0000"/>
                </a:solidFill>
              </a:rPr>
              <a:t>P</a:t>
            </a:r>
            <a:r>
              <a:rPr lang="en-US" altLang="en-US" sz="2000" dirty="0" smtClean="0"/>
              <a:t> and fitness-function </a:t>
            </a:r>
            <a:r>
              <a:rPr lang="en-US" altLang="en-US" sz="2000" dirty="0" smtClean="0">
                <a:solidFill>
                  <a:srgbClr val="CC0000"/>
                </a:solidFill>
              </a:rPr>
              <a:t>f</a:t>
            </a:r>
          </a:p>
          <a:p>
            <a:r>
              <a:rPr lang="en-US" altLang="en-US" sz="2000" dirty="0" smtClean="0"/>
              <a:t>repeat</a:t>
            </a:r>
          </a:p>
          <a:p>
            <a:pPr lvl="1"/>
            <a:r>
              <a:rPr lang="en-US" altLang="en-US" sz="2000" dirty="0" err="1" smtClean="0">
                <a:solidFill>
                  <a:srgbClr val="CC0000"/>
                </a:solidFill>
              </a:rPr>
              <a:t>newP</a:t>
            </a:r>
            <a:r>
              <a:rPr lang="en-US" altLang="en-US" sz="2000" dirty="0" smtClean="0"/>
              <a:t> </a:t>
            </a:r>
            <a:r>
              <a:rPr lang="en-US" altLang="en-US" sz="2000" dirty="0" smtClean="0">
                <a:sym typeface="Wingdings" pitchFamily="2" charset="2"/>
              </a:rPr>
              <a:t></a:t>
            </a:r>
            <a:r>
              <a:rPr lang="en-US" altLang="en-US" sz="2000" dirty="0" smtClean="0"/>
              <a:t> empty set</a:t>
            </a:r>
          </a:p>
          <a:p>
            <a:pPr lvl="1"/>
            <a:r>
              <a:rPr lang="en-US" altLang="en-US" sz="2000" dirty="0" smtClean="0"/>
              <a:t>for </a:t>
            </a:r>
            <a:r>
              <a:rPr lang="en-US" altLang="en-US" sz="2000" i="1" dirty="0" err="1" smtClean="0"/>
              <a:t>i</a:t>
            </a:r>
            <a:r>
              <a:rPr lang="en-US" altLang="en-US" sz="2000" dirty="0" smtClean="0"/>
              <a:t> = 1 to </a:t>
            </a:r>
            <a:r>
              <a:rPr lang="en-US" altLang="en-US" sz="2000" dirty="0" smtClean="0">
                <a:solidFill>
                  <a:srgbClr val="CC0000"/>
                </a:solidFill>
              </a:rPr>
              <a:t>size(P)</a:t>
            </a:r>
          </a:p>
          <a:p>
            <a:pPr lvl="2">
              <a:buFontTx/>
              <a:buNone/>
            </a:pPr>
            <a:r>
              <a:rPr lang="en-US" altLang="en-US" sz="2000" i="1" dirty="0" smtClean="0"/>
              <a:t>x </a:t>
            </a:r>
            <a:r>
              <a:rPr lang="en-US" altLang="en-US" sz="2000" dirty="0" smtClean="0">
                <a:sym typeface="Wingdings" pitchFamily="2" charset="2"/>
              </a:rPr>
              <a:t></a:t>
            </a:r>
            <a:r>
              <a:rPr lang="en-US" altLang="en-US" sz="2000" dirty="0" smtClean="0"/>
              <a:t> </a:t>
            </a:r>
            <a:r>
              <a:rPr lang="en-US" altLang="en-US" sz="2000" dirty="0" err="1" smtClean="0"/>
              <a:t>RandomSelection</a:t>
            </a:r>
            <a:r>
              <a:rPr lang="en-US" altLang="en-US" sz="2000" dirty="0" smtClean="0"/>
              <a:t>(</a:t>
            </a:r>
            <a:r>
              <a:rPr lang="en-US" altLang="en-US" sz="2000" dirty="0" err="1" smtClean="0">
                <a:solidFill>
                  <a:srgbClr val="CC0000"/>
                </a:solidFill>
              </a:rPr>
              <a:t>P</a:t>
            </a:r>
            <a:r>
              <a:rPr lang="en-US" altLang="en-US" sz="2000" dirty="0" err="1" smtClean="0"/>
              <a:t>,</a:t>
            </a:r>
            <a:r>
              <a:rPr lang="en-US" altLang="en-US" sz="2000" dirty="0" err="1" smtClean="0">
                <a:solidFill>
                  <a:srgbClr val="CC0000"/>
                </a:solidFill>
              </a:rPr>
              <a:t>f</a:t>
            </a:r>
            <a:r>
              <a:rPr lang="en-US" altLang="en-US" sz="2000" dirty="0" smtClean="0"/>
              <a:t>)</a:t>
            </a:r>
          </a:p>
          <a:p>
            <a:pPr lvl="2">
              <a:buFontTx/>
              <a:buNone/>
            </a:pPr>
            <a:r>
              <a:rPr lang="en-US" altLang="en-US" sz="2000" i="1" dirty="0" smtClean="0"/>
              <a:t>y</a:t>
            </a:r>
            <a:r>
              <a:rPr lang="en-US" altLang="en-US" sz="2000" dirty="0" smtClean="0"/>
              <a:t> </a:t>
            </a:r>
            <a:r>
              <a:rPr lang="en-US" altLang="en-US" sz="2000" dirty="0" smtClean="0">
                <a:sym typeface="Wingdings" pitchFamily="2" charset="2"/>
              </a:rPr>
              <a:t></a:t>
            </a:r>
            <a:r>
              <a:rPr lang="en-US" altLang="en-US" sz="2000" dirty="0" smtClean="0"/>
              <a:t> </a:t>
            </a:r>
            <a:r>
              <a:rPr lang="en-US" altLang="en-US" sz="2000" dirty="0" err="1" smtClean="0"/>
              <a:t>RandomSelection</a:t>
            </a:r>
            <a:r>
              <a:rPr lang="en-US" altLang="en-US" sz="2000" dirty="0" smtClean="0"/>
              <a:t>(</a:t>
            </a:r>
            <a:r>
              <a:rPr lang="en-US" altLang="en-US" sz="2000" dirty="0" err="1" smtClean="0">
                <a:solidFill>
                  <a:srgbClr val="CC0000"/>
                </a:solidFill>
              </a:rPr>
              <a:t>P</a:t>
            </a:r>
            <a:r>
              <a:rPr lang="en-US" altLang="en-US" sz="2000" dirty="0" err="1" smtClean="0"/>
              <a:t>,</a:t>
            </a:r>
            <a:r>
              <a:rPr lang="en-US" altLang="en-US" sz="2000" dirty="0" err="1" smtClean="0">
                <a:solidFill>
                  <a:srgbClr val="CC0000"/>
                </a:solidFill>
              </a:rPr>
              <a:t>f</a:t>
            </a:r>
            <a:r>
              <a:rPr lang="en-US" altLang="en-US" sz="2000" dirty="0" smtClean="0"/>
              <a:t>)</a:t>
            </a:r>
          </a:p>
          <a:p>
            <a:pPr lvl="2">
              <a:buFontTx/>
              <a:buNone/>
            </a:pPr>
            <a:r>
              <a:rPr lang="en-US" altLang="en-US" sz="2000" i="1" dirty="0" smtClean="0"/>
              <a:t>child</a:t>
            </a:r>
            <a:r>
              <a:rPr lang="en-US" altLang="en-US" sz="2000" dirty="0" smtClean="0"/>
              <a:t> </a:t>
            </a:r>
            <a:r>
              <a:rPr lang="en-US" altLang="en-US" sz="2000" dirty="0" smtClean="0">
                <a:sym typeface="Wingdings" pitchFamily="2" charset="2"/>
              </a:rPr>
              <a:t></a:t>
            </a:r>
            <a:r>
              <a:rPr lang="en-US" altLang="en-US" sz="2000" dirty="0" smtClean="0"/>
              <a:t> Reproduce(</a:t>
            </a:r>
            <a:r>
              <a:rPr lang="en-US" altLang="en-US" sz="2000" i="1" dirty="0" err="1" smtClean="0"/>
              <a:t>x,y</a:t>
            </a:r>
            <a:r>
              <a:rPr lang="en-US" altLang="en-US" sz="2000" dirty="0" smtClean="0"/>
              <a:t>)</a:t>
            </a:r>
          </a:p>
          <a:p>
            <a:pPr lvl="2">
              <a:buFontTx/>
              <a:buNone/>
            </a:pPr>
            <a:r>
              <a:rPr lang="en-US" altLang="en-US" sz="2000" dirty="0" smtClean="0"/>
              <a:t>if (small random probability) then child </a:t>
            </a:r>
            <a:r>
              <a:rPr lang="en-US" altLang="en-US" sz="2000" dirty="0" smtClean="0">
                <a:sym typeface="Wingdings" pitchFamily="2" charset="2"/>
              </a:rPr>
              <a:t></a:t>
            </a:r>
            <a:r>
              <a:rPr lang="en-US" altLang="en-US" sz="2000" dirty="0" smtClean="0"/>
              <a:t> Mutate(child)</a:t>
            </a:r>
          </a:p>
          <a:p>
            <a:pPr lvl="2">
              <a:buFontTx/>
              <a:buNone/>
            </a:pPr>
            <a:r>
              <a:rPr lang="en-US" altLang="en-US" sz="2000" dirty="0" smtClean="0"/>
              <a:t>add </a:t>
            </a:r>
            <a:r>
              <a:rPr lang="en-US" altLang="en-US" sz="2000" i="1" dirty="0" smtClean="0"/>
              <a:t>child</a:t>
            </a:r>
            <a:r>
              <a:rPr lang="en-US" altLang="en-US" sz="2000" dirty="0" smtClean="0"/>
              <a:t> to </a:t>
            </a:r>
            <a:r>
              <a:rPr lang="en-US" altLang="en-US" sz="2000" dirty="0" err="1" smtClean="0">
                <a:solidFill>
                  <a:srgbClr val="CC0000"/>
                </a:solidFill>
              </a:rPr>
              <a:t>newP</a:t>
            </a:r>
            <a:endParaRPr lang="en-US" altLang="en-US" sz="2000" dirty="0" smtClean="0">
              <a:solidFill>
                <a:srgbClr val="CC0000"/>
              </a:solidFill>
            </a:endParaRPr>
          </a:p>
          <a:p>
            <a:pPr lvl="1"/>
            <a:r>
              <a:rPr lang="en-US" altLang="en-US" sz="2000" dirty="0" smtClean="0">
                <a:solidFill>
                  <a:srgbClr val="CC0000"/>
                </a:solidFill>
              </a:rPr>
              <a:t>P</a:t>
            </a:r>
            <a:r>
              <a:rPr lang="en-US" altLang="en-US" sz="2000" dirty="0" smtClean="0"/>
              <a:t> </a:t>
            </a:r>
            <a:r>
              <a:rPr lang="en-US" altLang="en-US" sz="2000" dirty="0" smtClean="0">
                <a:sym typeface="Wingdings" pitchFamily="2" charset="2"/>
              </a:rPr>
              <a:t></a:t>
            </a:r>
            <a:r>
              <a:rPr lang="en-US" altLang="en-US" sz="2000" dirty="0" smtClean="0"/>
              <a:t> </a:t>
            </a:r>
            <a:r>
              <a:rPr lang="en-US" altLang="en-US" sz="2000" dirty="0" err="1" smtClean="0">
                <a:solidFill>
                  <a:srgbClr val="CC0000"/>
                </a:solidFill>
              </a:rPr>
              <a:t>newP</a:t>
            </a:r>
            <a:endParaRPr lang="en-US" altLang="en-US" sz="2000" dirty="0" smtClean="0">
              <a:solidFill>
                <a:srgbClr val="CC0000"/>
              </a:solidFill>
            </a:endParaRPr>
          </a:p>
          <a:p>
            <a:r>
              <a:rPr lang="en-US" altLang="en-US" sz="2000" dirty="0" smtClean="0"/>
              <a:t>until some individual is fit enough or enough time has elapsed</a:t>
            </a:r>
          </a:p>
          <a:p>
            <a:r>
              <a:rPr lang="en-US" altLang="en-US" sz="2000" dirty="0" smtClean="0"/>
              <a:t>return the best individual in </a:t>
            </a:r>
            <a:r>
              <a:rPr lang="en-US" altLang="en-US" sz="2000" dirty="0" smtClean="0">
                <a:solidFill>
                  <a:srgbClr val="CC0000"/>
                </a:solidFill>
              </a:rPr>
              <a:t>P </a:t>
            </a:r>
            <a:r>
              <a:rPr lang="en-US" altLang="en-US" sz="2000" dirty="0" smtClean="0"/>
              <a:t>according </a:t>
            </a:r>
            <a:r>
              <a:rPr lang="en-US" altLang="en-US" sz="2000" dirty="0" smtClean="0">
                <a:solidFill>
                  <a:srgbClr val="CC0000"/>
                </a:solidFill>
              </a:rPr>
              <a:t>to f</a:t>
            </a:r>
          </a:p>
          <a:p>
            <a:pPr lvl="2"/>
            <a:endParaRPr lang="en-US" altLang="en-US" sz="2000" dirty="0" smtClean="0"/>
          </a:p>
          <a:p>
            <a:endParaRPr lang="en-US" altLang="en-US" dirty="0" smtClean="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34EFE80-063B-4A7F-9F61-B21FB7DB92A5}" type="slidenum">
              <a:rPr lang="en-US" altLang="en-US" sz="1400" smtClean="0"/>
              <a:pPr eaLnBrk="1" hangingPunct="1"/>
              <a:t>2</a:t>
            </a:fld>
            <a:endParaRPr lang="en-US"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FB4CEB5D-A217-483F-BCE6-79E0DD3CB93E}" type="slidenum">
              <a:rPr lang="en-US" altLang="en-US" sz="1400" smtClean="0"/>
              <a:pPr eaLnBrk="1" hangingPunct="1">
                <a:spcBef>
                  <a:spcPct val="0"/>
                </a:spcBef>
                <a:buFontTx/>
                <a:buNone/>
              </a:pPr>
              <a:t>20</a:t>
            </a:fld>
            <a:endParaRPr lang="en-US" altLang="en-US" sz="1400" smtClean="0"/>
          </a:p>
        </p:txBody>
      </p:sp>
      <p:sp>
        <p:nvSpPr>
          <p:cNvPr id="25603" name="Rectangle 2"/>
          <p:cNvSpPr>
            <a:spLocks noGrp="1" noChangeArrowheads="1"/>
          </p:cNvSpPr>
          <p:nvPr>
            <p:ph type="title"/>
          </p:nvPr>
        </p:nvSpPr>
        <p:spPr/>
        <p:txBody>
          <a:bodyPr/>
          <a:lstStyle/>
          <a:p>
            <a:pPr eaLnBrk="1" hangingPunct="1"/>
            <a:r>
              <a:rPr lang="en-US" altLang="en-US" dirty="0" smtClean="0">
                <a:solidFill>
                  <a:srgbClr val="0033CC"/>
                </a:solidFill>
              </a:rPr>
              <a:t>Learning 3D Shape Quantification - Experiment 3 </a:t>
            </a:r>
          </a:p>
        </p:txBody>
      </p:sp>
      <p:sp>
        <p:nvSpPr>
          <p:cNvPr id="25604" name="Rectangle 3"/>
          <p:cNvSpPr>
            <a:spLocks noGrp="1" noChangeArrowheads="1"/>
          </p:cNvSpPr>
          <p:nvPr>
            <p:ph type="body" idx="1"/>
          </p:nvPr>
        </p:nvSpPr>
        <p:spPr/>
        <p:txBody>
          <a:bodyPr/>
          <a:lstStyle/>
          <a:p>
            <a:pPr eaLnBrk="1" hangingPunct="1"/>
            <a:r>
              <a:rPr lang="en-US" altLang="en-US" dirty="0" smtClean="0">
                <a:solidFill>
                  <a:srgbClr val="CC0000"/>
                </a:solidFill>
              </a:rPr>
              <a:t>Objective:</a:t>
            </a:r>
            <a:r>
              <a:rPr lang="en-US" altLang="en-US" dirty="0" smtClean="0"/>
              <a:t> predict 22q11.2DS</a:t>
            </a:r>
          </a:p>
          <a:p>
            <a:pPr eaLnBrk="1" hangingPunct="1"/>
            <a:endParaRPr lang="en-US" altLang="en-US" dirty="0" smtClean="0"/>
          </a:p>
        </p:txBody>
      </p:sp>
      <p:pic>
        <p:nvPicPr>
          <p:cNvPr id="2560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133600"/>
            <a:ext cx="8177212"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0" y="5105400"/>
            <a:ext cx="7086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21</a:t>
            </a:fld>
            <a:endParaRPr lang="en-US"/>
          </a:p>
        </p:txBody>
      </p:sp>
    </p:spTree>
    <p:extLst>
      <p:ext uri="{BB962C8B-B14F-4D97-AF65-F5344CB8AC3E}">
        <p14:creationId xmlns:p14="http://schemas.microsoft.com/office/powerpoint/2010/main" val="1066891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600" smtClean="0">
                <a:solidFill>
                  <a:srgbClr val="0033CC"/>
                </a:solidFill>
              </a:rPr>
              <a:t>Local Search in Continuous Spaces</a:t>
            </a:r>
          </a:p>
        </p:txBody>
      </p:sp>
      <p:sp>
        <p:nvSpPr>
          <p:cNvPr id="24579" name="Content Placeholder 2"/>
          <p:cNvSpPr>
            <a:spLocks noGrp="1"/>
          </p:cNvSpPr>
          <p:nvPr>
            <p:ph idx="1"/>
          </p:nvPr>
        </p:nvSpPr>
        <p:spPr>
          <a:ln>
            <a:solidFill>
              <a:schemeClr val="tx1"/>
            </a:solidFill>
            <a:miter lim="800000"/>
            <a:headEnd/>
            <a:tailEnd/>
          </a:ln>
        </p:spPr>
        <p:txBody>
          <a:bodyPr/>
          <a:lstStyle/>
          <a:p>
            <a:r>
              <a:rPr lang="en-US" altLang="en-US" dirty="0" smtClean="0"/>
              <a:t>Given a continuous state space</a:t>
            </a:r>
          </a:p>
          <a:p>
            <a:pPr>
              <a:buFontTx/>
              <a:buNone/>
            </a:pPr>
            <a:r>
              <a:rPr lang="en-US" altLang="en-US" dirty="0" smtClean="0"/>
              <a:t>	</a:t>
            </a:r>
            <a:r>
              <a:rPr lang="en-US" altLang="en-US" dirty="0" smtClean="0">
                <a:solidFill>
                  <a:srgbClr val="C00000"/>
                </a:solidFill>
              </a:rPr>
              <a:t>S = {(x</a:t>
            </a:r>
            <a:r>
              <a:rPr lang="en-US" altLang="en-US" baseline="-25000" dirty="0" smtClean="0">
                <a:solidFill>
                  <a:srgbClr val="C00000"/>
                </a:solidFill>
              </a:rPr>
              <a:t>1</a:t>
            </a:r>
            <a:r>
              <a:rPr lang="en-US" altLang="en-US" dirty="0" smtClean="0">
                <a:solidFill>
                  <a:srgbClr val="C00000"/>
                </a:solidFill>
              </a:rPr>
              <a:t>,x</a:t>
            </a:r>
            <a:r>
              <a:rPr lang="en-US" altLang="en-US" baseline="-25000" dirty="0" smtClean="0">
                <a:solidFill>
                  <a:srgbClr val="C00000"/>
                </a:solidFill>
              </a:rPr>
              <a:t>2</a:t>
            </a:r>
            <a:r>
              <a:rPr lang="en-US" altLang="en-US" dirty="0" smtClean="0">
                <a:solidFill>
                  <a:srgbClr val="C00000"/>
                </a:solidFill>
              </a:rPr>
              <a:t>,…,</a:t>
            </a:r>
            <a:r>
              <a:rPr lang="en-US" altLang="en-US" dirty="0" err="1" smtClean="0">
                <a:solidFill>
                  <a:srgbClr val="C00000"/>
                </a:solidFill>
              </a:rPr>
              <a:t>x</a:t>
            </a:r>
            <a:r>
              <a:rPr lang="en-US" altLang="en-US" baseline="-25000" dirty="0" err="1" smtClean="0">
                <a:solidFill>
                  <a:srgbClr val="C00000"/>
                </a:solidFill>
              </a:rPr>
              <a:t>N</a:t>
            </a:r>
            <a:r>
              <a:rPr lang="en-US" altLang="en-US" dirty="0" smtClean="0">
                <a:solidFill>
                  <a:srgbClr val="C00000"/>
                </a:solidFill>
              </a:rPr>
              <a:t>) | x</a:t>
            </a:r>
            <a:r>
              <a:rPr lang="en-US" altLang="en-US" baseline="-25000" dirty="0" smtClean="0">
                <a:solidFill>
                  <a:srgbClr val="C00000"/>
                </a:solidFill>
              </a:rPr>
              <a:t>i</a:t>
            </a:r>
            <a:r>
              <a:rPr lang="en-US" altLang="en-US" dirty="0" smtClean="0">
                <a:solidFill>
                  <a:srgbClr val="C00000"/>
                </a:solidFill>
              </a:rPr>
              <a:t> </a:t>
            </a:r>
            <a:r>
              <a:rPr lang="en-US" altLang="en-US" dirty="0" smtClean="0">
                <a:solidFill>
                  <a:srgbClr val="C00000"/>
                </a:solidFill>
                <a:sym typeface="Symbol" pitchFamily="18" charset="2"/>
              </a:rPr>
              <a:t> </a:t>
            </a:r>
            <a:r>
              <a:rPr lang="en-US" altLang="en-US" dirty="0" smtClean="0">
                <a:solidFill>
                  <a:srgbClr val="C00000"/>
                </a:solidFill>
                <a:latin typeface="Algerian" pitchFamily="82" charset="0"/>
                <a:sym typeface="Symbol" pitchFamily="18" charset="2"/>
              </a:rPr>
              <a:t>R</a:t>
            </a:r>
            <a:r>
              <a:rPr lang="en-US" altLang="en-US" dirty="0" smtClean="0">
                <a:solidFill>
                  <a:srgbClr val="C00000"/>
                </a:solidFill>
              </a:rPr>
              <a:t>}</a:t>
            </a:r>
          </a:p>
          <a:p>
            <a:r>
              <a:rPr lang="en-US" altLang="en-US" dirty="0" smtClean="0"/>
              <a:t>Given a continuous objective function </a:t>
            </a:r>
            <a:r>
              <a:rPr lang="en-US" altLang="en-US" dirty="0" smtClean="0">
                <a:solidFill>
                  <a:srgbClr val="C00000"/>
                </a:solidFill>
              </a:rPr>
              <a:t>f(x</a:t>
            </a:r>
            <a:r>
              <a:rPr lang="en-US" altLang="en-US" baseline="-25000" dirty="0" smtClean="0">
                <a:solidFill>
                  <a:srgbClr val="C00000"/>
                </a:solidFill>
              </a:rPr>
              <a:t>1</a:t>
            </a:r>
            <a:r>
              <a:rPr lang="en-US" altLang="en-US" dirty="0" smtClean="0">
                <a:solidFill>
                  <a:srgbClr val="C00000"/>
                </a:solidFill>
              </a:rPr>
              <a:t>,x</a:t>
            </a:r>
            <a:r>
              <a:rPr lang="en-US" altLang="en-US" baseline="-25000" dirty="0" smtClean="0">
                <a:solidFill>
                  <a:srgbClr val="C00000"/>
                </a:solidFill>
              </a:rPr>
              <a:t>2</a:t>
            </a:r>
            <a:r>
              <a:rPr lang="en-US" altLang="en-US" dirty="0" smtClean="0">
                <a:solidFill>
                  <a:srgbClr val="C00000"/>
                </a:solidFill>
              </a:rPr>
              <a:t>,…,</a:t>
            </a:r>
            <a:r>
              <a:rPr lang="en-US" altLang="en-US" dirty="0" err="1" smtClean="0">
                <a:solidFill>
                  <a:srgbClr val="C00000"/>
                </a:solidFill>
              </a:rPr>
              <a:t>x</a:t>
            </a:r>
            <a:r>
              <a:rPr lang="en-US" altLang="en-US" baseline="-25000" dirty="0" err="1" smtClean="0">
                <a:solidFill>
                  <a:srgbClr val="C00000"/>
                </a:solidFill>
              </a:rPr>
              <a:t>N</a:t>
            </a:r>
            <a:r>
              <a:rPr lang="en-US" altLang="en-US" dirty="0" smtClean="0">
                <a:solidFill>
                  <a:srgbClr val="C00000"/>
                </a:solidFill>
              </a:rPr>
              <a:t>) </a:t>
            </a:r>
            <a:endParaRPr lang="en-US" altLang="en-US" dirty="0" smtClean="0"/>
          </a:p>
          <a:p>
            <a:r>
              <a:rPr lang="en-US" altLang="en-US" dirty="0" smtClean="0"/>
              <a:t>The </a:t>
            </a:r>
            <a:r>
              <a:rPr lang="en-US" altLang="en-US" dirty="0" smtClean="0">
                <a:solidFill>
                  <a:srgbClr val="C00000"/>
                </a:solidFill>
              </a:rPr>
              <a:t>gradient</a:t>
            </a:r>
            <a:r>
              <a:rPr lang="en-US" altLang="en-US" dirty="0" smtClean="0"/>
              <a:t> of the objective function is a vector </a:t>
            </a:r>
            <a:r>
              <a:rPr lang="en-US" altLang="en-US" dirty="0" smtClean="0">
                <a:solidFill>
                  <a:srgbClr val="C00000"/>
                </a:solidFill>
                <a:sym typeface="Symbol" pitchFamily="18" charset="2"/>
              </a:rPr>
              <a:t>f = (f/x</a:t>
            </a:r>
            <a:r>
              <a:rPr lang="en-US" altLang="en-US" baseline="-25000" dirty="0" smtClean="0">
                <a:solidFill>
                  <a:srgbClr val="C00000"/>
                </a:solidFill>
                <a:sym typeface="Symbol" pitchFamily="18" charset="2"/>
              </a:rPr>
              <a:t>1</a:t>
            </a:r>
            <a:r>
              <a:rPr lang="en-US" altLang="en-US" dirty="0" smtClean="0">
                <a:solidFill>
                  <a:srgbClr val="C00000"/>
                </a:solidFill>
                <a:sym typeface="Symbol" pitchFamily="18" charset="2"/>
              </a:rPr>
              <a:t>,f/x</a:t>
            </a:r>
            <a:r>
              <a:rPr lang="en-US" altLang="en-US" baseline="-25000" dirty="0" smtClean="0">
                <a:solidFill>
                  <a:srgbClr val="C00000"/>
                </a:solidFill>
                <a:sym typeface="Symbol" pitchFamily="18" charset="2"/>
              </a:rPr>
              <a:t>2</a:t>
            </a:r>
            <a:r>
              <a:rPr lang="en-US" altLang="en-US" dirty="0" smtClean="0">
                <a:solidFill>
                  <a:srgbClr val="C00000"/>
                </a:solidFill>
                <a:sym typeface="Symbol" pitchFamily="18" charset="2"/>
              </a:rPr>
              <a:t>,…,f/</a:t>
            </a:r>
            <a:r>
              <a:rPr lang="en-US" altLang="en-US" dirty="0" err="1" smtClean="0">
                <a:solidFill>
                  <a:srgbClr val="C00000"/>
                </a:solidFill>
                <a:sym typeface="Symbol" pitchFamily="18" charset="2"/>
              </a:rPr>
              <a:t>x</a:t>
            </a:r>
            <a:r>
              <a:rPr lang="en-US" altLang="en-US" baseline="-25000" dirty="0" err="1" smtClean="0">
                <a:solidFill>
                  <a:srgbClr val="C00000"/>
                </a:solidFill>
                <a:sym typeface="Symbol" pitchFamily="18" charset="2"/>
              </a:rPr>
              <a:t>N</a:t>
            </a:r>
            <a:r>
              <a:rPr lang="en-US" altLang="en-US" dirty="0" smtClean="0">
                <a:solidFill>
                  <a:srgbClr val="C00000"/>
                </a:solidFill>
                <a:sym typeface="Symbol" pitchFamily="18" charset="2"/>
              </a:rPr>
              <a:t>)</a:t>
            </a:r>
          </a:p>
          <a:p>
            <a:r>
              <a:rPr lang="en-US" altLang="en-US" dirty="0" smtClean="0"/>
              <a:t>The gradient gives the magnitude and direction of the steepest slope at a point.</a:t>
            </a: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5E9AA27-9E8A-499C-9242-A68DE71E2D48}" type="slidenum">
              <a:rPr lang="en-US" altLang="en-US" sz="1400" smtClean="0"/>
              <a:pPr eaLnBrk="1" hangingPunct="1"/>
              <a:t>22</a:t>
            </a:fld>
            <a:endParaRPr lang="en-US"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smtClean="0">
                <a:solidFill>
                  <a:srgbClr val="0033CC"/>
                </a:solidFill>
              </a:rPr>
              <a:t>Local Search in Continuous Spaces</a:t>
            </a:r>
            <a:endParaRPr lang="en-US" altLang="en-US" sz="3600" smtClean="0"/>
          </a:p>
        </p:txBody>
      </p:sp>
      <p:sp>
        <p:nvSpPr>
          <p:cNvPr id="25603" name="Content Placeholder 2"/>
          <p:cNvSpPr>
            <a:spLocks noGrp="1"/>
          </p:cNvSpPr>
          <p:nvPr>
            <p:ph idx="1"/>
          </p:nvPr>
        </p:nvSpPr>
        <p:spPr>
          <a:xfrm>
            <a:off x="457200" y="1371600"/>
            <a:ext cx="8458200" cy="5181600"/>
          </a:xfrm>
          <a:ln>
            <a:solidFill>
              <a:schemeClr val="tx1"/>
            </a:solidFill>
            <a:miter lim="800000"/>
            <a:headEnd/>
            <a:tailEnd/>
          </a:ln>
        </p:spPr>
        <p:txBody>
          <a:bodyPr/>
          <a:lstStyle/>
          <a:p>
            <a:r>
              <a:rPr lang="en-US" altLang="en-US" dirty="0" smtClean="0"/>
              <a:t>To find a maximum, the basic idea is to set </a:t>
            </a:r>
            <a:r>
              <a:rPr lang="en-US" altLang="en-US" dirty="0" smtClean="0">
                <a:solidFill>
                  <a:srgbClr val="C00000"/>
                </a:solidFill>
                <a:sym typeface="Symbol" pitchFamily="18" charset="2"/>
              </a:rPr>
              <a:t>f =0</a:t>
            </a:r>
            <a:endParaRPr lang="en-US" altLang="en-US" dirty="0" smtClean="0">
              <a:sym typeface="Symbol" pitchFamily="18" charset="2"/>
            </a:endParaRPr>
          </a:p>
          <a:p>
            <a:r>
              <a:rPr lang="en-US" altLang="en-US" dirty="0" smtClean="0">
                <a:sym typeface="Symbol" pitchFamily="18" charset="2"/>
              </a:rPr>
              <a:t>Then updating of the current state becomes</a:t>
            </a:r>
          </a:p>
          <a:p>
            <a:pPr>
              <a:buFontTx/>
              <a:buNone/>
            </a:pPr>
            <a:r>
              <a:rPr lang="en-US" altLang="en-US" dirty="0" smtClean="0">
                <a:sym typeface="Symbol" pitchFamily="18" charset="2"/>
              </a:rPr>
              <a:t>	</a:t>
            </a:r>
            <a:r>
              <a:rPr lang="en-US" altLang="en-US" dirty="0" smtClean="0">
                <a:solidFill>
                  <a:srgbClr val="C00000"/>
                </a:solidFill>
                <a:sym typeface="Symbol" pitchFamily="18" charset="2"/>
              </a:rPr>
              <a:t>x</a:t>
            </a:r>
            <a:r>
              <a:rPr lang="en-US" altLang="en-US" dirty="0" smtClean="0">
                <a:solidFill>
                  <a:srgbClr val="C00000"/>
                </a:solidFill>
              </a:rPr>
              <a:t> </a:t>
            </a:r>
            <a:r>
              <a:rPr lang="en-US" altLang="en-US" dirty="0" smtClean="0">
                <a:solidFill>
                  <a:srgbClr val="C00000"/>
                </a:solidFill>
                <a:sym typeface="Wingdings" pitchFamily="2" charset="2"/>
              </a:rPr>
              <a:t> x + </a:t>
            </a:r>
            <a:r>
              <a:rPr lang="en-US" altLang="en-US" dirty="0" smtClean="0">
                <a:solidFill>
                  <a:srgbClr val="C00000"/>
                </a:solidFill>
                <a:sym typeface="Symbol" pitchFamily="18" charset="2"/>
              </a:rPr>
              <a:t>f(x)</a:t>
            </a:r>
            <a:endParaRPr lang="en-US" altLang="en-US" dirty="0" smtClean="0">
              <a:sym typeface="Symbol" pitchFamily="18" charset="2"/>
            </a:endParaRPr>
          </a:p>
          <a:p>
            <a:pPr>
              <a:buFontTx/>
              <a:buNone/>
            </a:pPr>
            <a:r>
              <a:rPr lang="en-US" altLang="en-US" dirty="0" smtClean="0">
                <a:solidFill>
                  <a:srgbClr val="C00000"/>
                </a:solidFill>
                <a:sym typeface="Symbol" pitchFamily="18" charset="2"/>
              </a:rPr>
              <a:t>	</a:t>
            </a:r>
            <a:r>
              <a:rPr lang="en-US" altLang="en-US" dirty="0" smtClean="0">
                <a:sym typeface="Symbol" pitchFamily="18" charset="2"/>
              </a:rPr>
              <a:t>where </a:t>
            </a:r>
            <a:r>
              <a:rPr lang="en-US" altLang="en-US" dirty="0" smtClean="0">
                <a:solidFill>
                  <a:srgbClr val="C00000"/>
                </a:solidFill>
                <a:sym typeface="Symbol" pitchFamily="18" charset="2"/>
              </a:rPr>
              <a:t> </a:t>
            </a:r>
            <a:r>
              <a:rPr lang="en-US" altLang="en-US" dirty="0" smtClean="0">
                <a:sym typeface="Symbol" pitchFamily="18" charset="2"/>
              </a:rPr>
              <a:t>is a small constant.</a:t>
            </a:r>
          </a:p>
          <a:p>
            <a:r>
              <a:rPr lang="en-US" altLang="en-US" dirty="0" smtClean="0">
                <a:sym typeface="Symbol" pitchFamily="18" charset="2"/>
              </a:rPr>
              <a:t>Theory behind this is taught in numerical methods classes.</a:t>
            </a:r>
          </a:p>
          <a:p>
            <a:r>
              <a:rPr lang="en-US" altLang="en-US" dirty="0" smtClean="0">
                <a:sym typeface="Symbol" pitchFamily="18" charset="2"/>
              </a:rPr>
              <a:t>Your book suggests the Newton-</a:t>
            </a:r>
            <a:r>
              <a:rPr lang="en-US" altLang="en-US" dirty="0" err="1" smtClean="0">
                <a:sym typeface="Symbol" pitchFamily="18" charset="2"/>
              </a:rPr>
              <a:t>Raphson</a:t>
            </a:r>
            <a:r>
              <a:rPr lang="en-US" altLang="en-US" dirty="0" smtClean="0">
                <a:sym typeface="Symbol" pitchFamily="18" charset="2"/>
              </a:rPr>
              <a:t> method. Luckily there are packages…..</a:t>
            </a:r>
            <a:endParaRPr lang="en-US" altLang="en-US" dirty="0" smtClean="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B1CBADF-5403-450A-8BDC-E8A06CB97077}" type="slidenum">
              <a:rPr lang="en-US" altLang="en-US" sz="1400" smtClean="0"/>
              <a:pPr eaLnBrk="1" hangingPunct="1"/>
              <a:t>23</a:t>
            </a:fld>
            <a:endParaRPr lang="en-US"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smtClean="0">
                <a:solidFill>
                  <a:srgbClr val="0033CC"/>
                </a:solidFill>
              </a:rPr>
              <a:t>Computer Vision Pose Estimation Example</a:t>
            </a: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BD5BDF8-61F2-4EF8-9CBD-B2D586E9EF9D}" type="slidenum">
              <a:rPr lang="en-US" altLang="en-US" sz="1400" smtClean="0"/>
              <a:pPr eaLnBrk="1" hangingPunct="1"/>
              <a:t>24</a:t>
            </a:fld>
            <a:endParaRPr lang="en-US" altLang="en-US" sz="1400"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l="27499" t="17969" r="25626" b="17188"/>
          <a:stretch>
            <a:fillRect/>
          </a:stretch>
        </p:blipFill>
        <p:spPr bwMode="auto">
          <a:xfrm>
            <a:off x="2133600" y="1371600"/>
            <a:ext cx="4648200" cy="514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00063" y="1447800"/>
            <a:ext cx="2207656" cy="5016758"/>
          </a:xfrm>
          <a:prstGeom prst="rect">
            <a:avLst/>
          </a:prstGeom>
          <a:noFill/>
        </p:spPr>
        <p:txBody>
          <a:bodyPr wrap="none" rtlCol="0">
            <a:spAutoFit/>
          </a:bodyPr>
          <a:lstStyle/>
          <a:p>
            <a:r>
              <a:rPr lang="en-US" sz="2000" dirty="0" smtClean="0"/>
              <a:t>pose from</a:t>
            </a:r>
          </a:p>
          <a:p>
            <a:r>
              <a:rPr lang="en-US" sz="2000" dirty="0" smtClean="0"/>
              <a:t>6 point</a:t>
            </a:r>
          </a:p>
          <a:p>
            <a:r>
              <a:rPr lang="en-US" sz="2000" dirty="0" smtClean="0"/>
              <a:t>correspondences</a:t>
            </a:r>
          </a:p>
          <a:p>
            <a:endParaRPr lang="en-US" sz="2000" dirty="0"/>
          </a:p>
          <a:p>
            <a:r>
              <a:rPr lang="en-US" sz="2000" dirty="0" smtClean="0"/>
              <a:t>pose from ellipse-</a:t>
            </a:r>
          </a:p>
          <a:p>
            <a:r>
              <a:rPr lang="en-US" sz="2000" dirty="0" smtClean="0"/>
              <a:t>circle </a:t>
            </a:r>
          </a:p>
          <a:p>
            <a:r>
              <a:rPr lang="en-US" sz="2000" dirty="0" smtClean="0"/>
              <a:t>correspondence</a:t>
            </a:r>
          </a:p>
          <a:p>
            <a:endParaRPr lang="en-US" sz="2000" dirty="0"/>
          </a:p>
          <a:p>
            <a:endParaRPr lang="en-US" sz="2000" dirty="0" smtClean="0"/>
          </a:p>
          <a:p>
            <a:endParaRPr lang="en-US" sz="2000" dirty="0"/>
          </a:p>
          <a:p>
            <a:endParaRPr lang="en-US" sz="2000" dirty="0" smtClean="0"/>
          </a:p>
          <a:p>
            <a:endParaRPr lang="en-US" sz="2000" dirty="0"/>
          </a:p>
          <a:p>
            <a:r>
              <a:rPr lang="en-US" sz="2000" dirty="0" smtClean="0"/>
              <a:t>pose from both</a:t>
            </a:r>
          </a:p>
          <a:p>
            <a:r>
              <a:rPr lang="en-US" sz="2000" dirty="0" smtClean="0"/>
              <a:t>6 points and</a:t>
            </a:r>
          </a:p>
          <a:p>
            <a:r>
              <a:rPr lang="en-US" sz="2000" dirty="0" smtClean="0"/>
              <a:t>ellipse-circle</a:t>
            </a:r>
          </a:p>
          <a:p>
            <a:r>
              <a:rPr lang="en-US" sz="2000" dirty="0" smtClean="0"/>
              <a:t>correspondences</a:t>
            </a:r>
          </a:p>
        </p:txBody>
      </p:sp>
      <p:sp>
        <p:nvSpPr>
          <p:cNvPr id="3" name="TextBox 2"/>
          <p:cNvSpPr txBox="1"/>
          <p:nvPr/>
        </p:nvSpPr>
        <p:spPr>
          <a:xfrm>
            <a:off x="66951" y="1371600"/>
            <a:ext cx="2151551" cy="4154984"/>
          </a:xfrm>
          <a:prstGeom prst="rect">
            <a:avLst/>
          </a:prstGeom>
          <a:noFill/>
        </p:spPr>
        <p:txBody>
          <a:bodyPr wrap="none" rtlCol="0">
            <a:spAutoFit/>
          </a:bodyPr>
          <a:lstStyle/>
          <a:p>
            <a:r>
              <a:rPr lang="en-US" dirty="0" smtClean="0">
                <a:solidFill>
                  <a:srgbClr val="C00000"/>
                </a:solidFill>
              </a:rPr>
              <a:t>I have a</a:t>
            </a:r>
          </a:p>
          <a:p>
            <a:r>
              <a:rPr lang="en-US" dirty="0" smtClean="0">
                <a:solidFill>
                  <a:srgbClr val="C00000"/>
                </a:solidFill>
              </a:rPr>
              <a:t>3D model</a:t>
            </a:r>
          </a:p>
          <a:p>
            <a:r>
              <a:rPr lang="en-US" dirty="0" smtClean="0">
                <a:solidFill>
                  <a:srgbClr val="C00000"/>
                </a:solidFill>
              </a:rPr>
              <a:t>of an object</a:t>
            </a:r>
          </a:p>
          <a:p>
            <a:r>
              <a:rPr lang="en-US" dirty="0" smtClean="0">
                <a:solidFill>
                  <a:srgbClr val="C00000"/>
                </a:solidFill>
              </a:rPr>
              <a:t>and an image</a:t>
            </a:r>
          </a:p>
          <a:p>
            <a:r>
              <a:rPr lang="en-US" dirty="0" smtClean="0">
                <a:solidFill>
                  <a:srgbClr val="C00000"/>
                </a:solidFill>
              </a:rPr>
              <a:t>of that object.</a:t>
            </a:r>
          </a:p>
          <a:p>
            <a:endParaRPr lang="en-US" dirty="0">
              <a:solidFill>
                <a:srgbClr val="C00000"/>
              </a:solidFill>
            </a:endParaRPr>
          </a:p>
          <a:p>
            <a:r>
              <a:rPr lang="en-US" dirty="0" smtClean="0">
                <a:solidFill>
                  <a:srgbClr val="C00000"/>
                </a:solidFill>
              </a:rPr>
              <a:t>I want to find</a:t>
            </a:r>
          </a:p>
          <a:p>
            <a:r>
              <a:rPr lang="en-US" dirty="0" smtClean="0">
                <a:solidFill>
                  <a:srgbClr val="C00000"/>
                </a:solidFill>
              </a:rPr>
              <a:t>the pose: the</a:t>
            </a:r>
          </a:p>
          <a:p>
            <a:r>
              <a:rPr lang="en-US" dirty="0" smtClean="0">
                <a:solidFill>
                  <a:srgbClr val="C00000"/>
                </a:solidFill>
              </a:rPr>
              <a:t>position and</a:t>
            </a:r>
          </a:p>
          <a:p>
            <a:r>
              <a:rPr lang="en-US" dirty="0" smtClean="0">
                <a:solidFill>
                  <a:srgbClr val="C00000"/>
                </a:solidFill>
              </a:rPr>
              <a:t>orientation</a:t>
            </a:r>
          </a:p>
          <a:p>
            <a:r>
              <a:rPr lang="en-US" dirty="0" smtClean="0">
                <a:solidFill>
                  <a:srgbClr val="C00000"/>
                </a:solidFill>
              </a:rPr>
              <a:t>of the camera.</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3200" smtClean="0">
                <a:solidFill>
                  <a:srgbClr val="0033CC"/>
                </a:solidFill>
              </a:rPr>
              <a:t>Computer Vision Pose Estimation Example</a:t>
            </a:r>
            <a:endParaRPr lang="en-US" altLang="en-US" sz="3200" smtClean="0"/>
          </a:p>
        </p:txBody>
      </p:sp>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E8B0119-514F-4D03-9039-076F9950CF22}" type="slidenum">
              <a:rPr lang="en-US" altLang="en-US" sz="1400" smtClean="0"/>
              <a:pPr eaLnBrk="1" hangingPunct="1"/>
              <a:t>25</a:t>
            </a:fld>
            <a:endParaRPr lang="en-US" altLang="en-US" sz="1400" smtClean="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l="27499" t="18750" r="25000" b="53125"/>
          <a:stretch>
            <a:fillRect/>
          </a:stretch>
        </p:blipFill>
        <p:spPr bwMode="auto">
          <a:xfrm>
            <a:off x="1676400" y="1981200"/>
            <a:ext cx="5791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82376" y="1066800"/>
            <a:ext cx="4979248" cy="1200329"/>
          </a:xfrm>
          <a:prstGeom prst="rect">
            <a:avLst/>
          </a:prstGeom>
          <a:noFill/>
        </p:spPr>
        <p:txBody>
          <a:bodyPr wrap="none" rtlCol="0">
            <a:spAutoFit/>
          </a:bodyPr>
          <a:lstStyle/>
          <a:p>
            <a:r>
              <a:rPr lang="en-US" dirty="0" smtClean="0"/>
              <a:t>Initial pose from points/ellipses and</a:t>
            </a:r>
          </a:p>
          <a:p>
            <a:r>
              <a:rPr lang="en-US" dirty="0" smtClean="0"/>
              <a:t>final pose after optimization.</a:t>
            </a:r>
          </a:p>
          <a:p>
            <a:endParaRPr lang="en-US" dirty="0"/>
          </a:p>
        </p:txBody>
      </p:sp>
      <p:sp>
        <p:nvSpPr>
          <p:cNvPr id="3" name="TextBox 2"/>
          <p:cNvSpPr txBox="1"/>
          <p:nvPr/>
        </p:nvSpPr>
        <p:spPr>
          <a:xfrm>
            <a:off x="1219200" y="4800600"/>
            <a:ext cx="7035900" cy="1938992"/>
          </a:xfrm>
          <a:prstGeom prst="rect">
            <a:avLst/>
          </a:prstGeom>
          <a:noFill/>
        </p:spPr>
        <p:txBody>
          <a:bodyPr wrap="none" rtlCol="0">
            <a:spAutoFit/>
          </a:bodyPr>
          <a:lstStyle/>
          <a:p>
            <a:pPr marL="342900" indent="-342900">
              <a:buFont typeface="Arial" panose="020B0604020202020204" pitchFamily="34" charset="0"/>
              <a:buChar char="•"/>
            </a:pPr>
            <a:r>
              <a:rPr lang="en-US" dirty="0" smtClean="0">
                <a:solidFill>
                  <a:srgbClr val="C00000"/>
                </a:solidFill>
              </a:rPr>
              <a:t>The optimization was searching a 6D space:</a:t>
            </a:r>
          </a:p>
          <a:p>
            <a:r>
              <a:rPr lang="en-US" dirty="0">
                <a:solidFill>
                  <a:srgbClr val="C00000"/>
                </a:solidFill>
              </a:rPr>
              <a:t> </a:t>
            </a:r>
            <a:r>
              <a:rPr lang="en-US" dirty="0" smtClean="0">
                <a:solidFill>
                  <a:srgbClr val="C00000"/>
                </a:solidFill>
              </a:rPr>
              <a:t>    (</a:t>
            </a:r>
            <a:r>
              <a:rPr lang="en-US" dirty="0" err="1" smtClean="0">
                <a:solidFill>
                  <a:srgbClr val="C00000"/>
                </a:solidFill>
              </a:rPr>
              <a:t>x,y,z</a:t>
            </a:r>
            <a:r>
              <a:rPr lang="en-US" dirty="0" smtClean="0">
                <a:solidFill>
                  <a:srgbClr val="C00000"/>
                </a:solidFill>
              </a:rPr>
              <a:t>,</a:t>
            </a:r>
            <a:r>
              <a:rPr lang="el-GR" dirty="0" smtClean="0">
                <a:solidFill>
                  <a:srgbClr val="C00000"/>
                </a:solidFill>
              </a:rPr>
              <a:t>θ</a:t>
            </a:r>
            <a:r>
              <a:rPr lang="en-US" dirty="0" smtClean="0">
                <a:solidFill>
                  <a:srgbClr val="C00000"/>
                </a:solidFill>
              </a:rPr>
              <a:t>x,</a:t>
            </a:r>
            <a:r>
              <a:rPr lang="el-GR" dirty="0" smtClean="0">
                <a:solidFill>
                  <a:srgbClr val="C00000"/>
                </a:solidFill>
              </a:rPr>
              <a:t>θ</a:t>
            </a:r>
            <a:r>
              <a:rPr lang="en-US" dirty="0" smtClean="0">
                <a:solidFill>
                  <a:srgbClr val="C00000"/>
                </a:solidFill>
              </a:rPr>
              <a:t>y,</a:t>
            </a:r>
            <a:r>
              <a:rPr lang="el-GR" dirty="0" smtClean="0">
                <a:solidFill>
                  <a:srgbClr val="C00000"/>
                </a:solidFill>
              </a:rPr>
              <a:t>θ</a:t>
            </a:r>
            <a:r>
              <a:rPr lang="en-US" dirty="0" smtClean="0">
                <a:solidFill>
                  <a:srgbClr val="C00000"/>
                </a:solidFill>
              </a:rPr>
              <a:t>z)</a:t>
            </a:r>
          </a:p>
          <a:p>
            <a:pPr marL="342900" indent="-342900">
              <a:buFont typeface="Arial" panose="020B0604020202020204" pitchFamily="34" charset="0"/>
              <a:buChar char="•"/>
            </a:pPr>
            <a:r>
              <a:rPr lang="en-US" dirty="0" smtClean="0">
                <a:solidFill>
                  <a:srgbClr val="0033CC"/>
                </a:solidFill>
              </a:rPr>
              <a:t>The fitness function was how well the projection</a:t>
            </a:r>
          </a:p>
          <a:p>
            <a:r>
              <a:rPr lang="en-US" dirty="0">
                <a:solidFill>
                  <a:srgbClr val="0033CC"/>
                </a:solidFill>
              </a:rPr>
              <a:t>  </a:t>
            </a:r>
            <a:r>
              <a:rPr lang="en-US" dirty="0" smtClean="0">
                <a:solidFill>
                  <a:srgbClr val="0033CC"/>
                </a:solidFill>
              </a:rPr>
              <a:t>   of the 3D object lined up with the edges on </a:t>
            </a:r>
          </a:p>
          <a:p>
            <a:r>
              <a:rPr lang="en-US" dirty="0">
                <a:solidFill>
                  <a:srgbClr val="0033CC"/>
                </a:solidFill>
              </a:rPr>
              <a:t> </a:t>
            </a:r>
            <a:r>
              <a:rPr lang="en-US" dirty="0" smtClean="0">
                <a:solidFill>
                  <a:srgbClr val="0033CC"/>
                </a:solidFill>
              </a:rPr>
              <a:t>    the image.</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Fitness Function</a:t>
            </a:r>
            <a:endParaRPr lang="en-US" dirty="0"/>
          </a:p>
        </p:txBody>
      </p:sp>
      <p:sp>
        <p:nvSpPr>
          <p:cNvPr id="3" name="Content Placeholder 2"/>
          <p:cNvSpPr>
            <a:spLocks noGrp="1"/>
          </p:cNvSpPr>
          <p:nvPr>
            <p:ph idx="1"/>
          </p:nvPr>
        </p:nvSpPr>
        <p:spPr/>
        <p:txBody>
          <a:bodyPr/>
          <a:lstStyle/>
          <a:p>
            <a:r>
              <a:rPr lang="en-US" dirty="0" smtClean="0"/>
              <a:t>Modified </a:t>
            </a:r>
            <a:r>
              <a:rPr lang="en-US" dirty="0" err="1" smtClean="0"/>
              <a:t>Hausdorf</a:t>
            </a:r>
            <a:r>
              <a:rPr lang="en-US" dirty="0" smtClean="0"/>
              <a:t> Distance between the image of the projected model and the image of the detected edges</a:t>
            </a:r>
          </a:p>
          <a:p>
            <a:endParaRPr lang="en-US" dirty="0"/>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26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01" y="3276600"/>
            <a:ext cx="8983399" cy="2276475"/>
          </a:xfrm>
          <a:prstGeom prst="rect">
            <a:avLst/>
          </a:prstGeom>
        </p:spPr>
      </p:pic>
      <p:sp>
        <p:nvSpPr>
          <p:cNvPr id="6" name="Oval 5"/>
          <p:cNvSpPr/>
          <p:nvPr/>
        </p:nvSpPr>
        <p:spPr>
          <a:xfrm>
            <a:off x="3429000" y="5715000"/>
            <a:ext cx="1600200" cy="768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431773" y="5597646"/>
            <a:ext cx="1574262" cy="1071522"/>
          </a:xfrm>
          <a:custGeom>
            <a:avLst/>
            <a:gdLst>
              <a:gd name="connsiteX0" fmla="*/ 767003 w 1574262"/>
              <a:gd name="connsiteY0" fmla="*/ 94027 h 1071522"/>
              <a:gd name="connsiteX1" fmla="*/ 1177549 w 1574262"/>
              <a:gd name="connsiteY1" fmla="*/ 721 h 1071522"/>
              <a:gd name="connsiteX2" fmla="*/ 1252194 w 1574262"/>
              <a:gd name="connsiteY2" fmla="*/ 150011 h 1071522"/>
              <a:gd name="connsiteX3" fmla="*/ 1569435 w 1574262"/>
              <a:gd name="connsiteY3" fmla="*/ 411268 h 1071522"/>
              <a:gd name="connsiteX4" fmla="*/ 1420145 w 1574262"/>
              <a:gd name="connsiteY4" fmla="*/ 840476 h 1071522"/>
              <a:gd name="connsiteX5" fmla="*/ 1102905 w 1574262"/>
              <a:gd name="connsiteY5" fmla="*/ 1064411 h 1071522"/>
              <a:gd name="connsiteX6" fmla="*/ 785664 w 1574262"/>
              <a:gd name="connsiteY6" fmla="*/ 1008427 h 1071522"/>
              <a:gd name="connsiteX7" fmla="*/ 561729 w 1574262"/>
              <a:gd name="connsiteY7" fmla="*/ 933783 h 1071522"/>
              <a:gd name="connsiteX8" fmla="*/ 263149 w 1574262"/>
              <a:gd name="connsiteY8" fmla="*/ 784493 h 1071522"/>
              <a:gd name="connsiteX9" fmla="*/ 151182 w 1574262"/>
              <a:gd name="connsiteY9" fmla="*/ 653864 h 1071522"/>
              <a:gd name="connsiteX10" fmla="*/ 1892 w 1574262"/>
              <a:gd name="connsiteY10" fmla="*/ 523236 h 1071522"/>
              <a:gd name="connsiteX11" fmla="*/ 263149 w 1574262"/>
              <a:gd name="connsiteY11" fmla="*/ 336623 h 1071522"/>
              <a:gd name="connsiteX12" fmla="*/ 449762 w 1574262"/>
              <a:gd name="connsiteY12" fmla="*/ 112689 h 1071522"/>
              <a:gd name="connsiteX13" fmla="*/ 767003 w 1574262"/>
              <a:gd name="connsiteY13" fmla="*/ 94027 h 107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4262" h="1071522">
                <a:moveTo>
                  <a:pt x="767003" y="94027"/>
                </a:moveTo>
                <a:cubicBezTo>
                  <a:pt x="888301" y="75366"/>
                  <a:pt x="1096684" y="-8610"/>
                  <a:pt x="1177549" y="721"/>
                </a:cubicBezTo>
                <a:cubicBezTo>
                  <a:pt x="1258414" y="10052"/>
                  <a:pt x="1186880" y="81587"/>
                  <a:pt x="1252194" y="150011"/>
                </a:cubicBezTo>
                <a:cubicBezTo>
                  <a:pt x="1317508" y="218435"/>
                  <a:pt x="1541443" y="296191"/>
                  <a:pt x="1569435" y="411268"/>
                </a:cubicBezTo>
                <a:cubicBezTo>
                  <a:pt x="1597427" y="526345"/>
                  <a:pt x="1497900" y="731619"/>
                  <a:pt x="1420145" y="840476"/>
                </a:cubicBezTo>
                <a:cubicBezTo>
                  <a:pt x="1342390" y="949333"/>
                  <a:pt x="1208652" y="1036419"/>
                  <a:pt x="1102905" y="1064411"/>
                </a:cubicBezTo>
                <a:cubicBezTo>
                  <a:pt x="997158" y="1092403"/>
                  <a:pt x="875860" y="1030198"/>
                  <a:pt x="785664" y="1008427"/>
                </a:cubicBezTo>
                <a:cubicBezTo>
                  <a:pt x="695468" y="986656"/>
                  <a:pt x="648815" y="971105"/>
                  <a:pt x="561729" y="933783"/>
                </a:cubicBezTo>
                <a:cubicBezTo>
                  <a:pt x="474643" y="896461"/>
                  <a:pt x="331573" y="831146"/>
                  <a:pt x="263149" y="784493"/>
                </a:cubicBezTo>
                <a:cubicBezTo>
                  <a:pt x="194725" y="737840"/>
                  <a:pt x="194725" y="697407"/>
                  <a:pt x="151182" y="653864"/>
                </a:cubicBezTo>
                <a:cubicBezTo>
                  <a:pt x="107639" y="610321"/>
                  <a:pt x="-16769" y="576109"/>
                  <a:pt x="1892" y="523236"/>
                </a:cubicBezTo>
                <a:cubicBezTo>
                  <a:pt x="20553" y="470363"/>
                  <a:pt x="188504" y="405047"/>
                  <a:pt x="263149" y="336623"/>
                </a:cubicBezTo>
                <a:cubicBezTo>
                  <a:pt x="337794" y="268199"/>
                  <a:pt x="365786" y="159342"/>
                  <a:pt x="449762" y="112689"/>
                </a:cubicBezTo>
                <a:cubicBezTo>
                  <a:pt x="533738" y="66036"/>
                  <a:pt x="645705" y="112688"/>
                  <a:pt x="767003" y="9402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4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27</a:t>
            </a:fld>
            <a:endParaRPr lang="en-US"/>
          </a:p>
        </p:txBody>
      </p:sp>
    </p:spTree>
    <p:extLst>
      <p:ext uri="{BB962C8B-B14F-4D97-AF65-F5344CB8AC3E}">
        <p14:creationId xmlns:p14="http://schemas.microsoft.com/office/powerpoint/2010/main" val="2349328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3200" smtClean="0">
                <a:solidFill>
                  <a:srgbClr val="0033CC"/>
                </a:solidFill>
              </a:rPr>
              <a:t>Searching with Nondeterministic Actions</a:t>
            </a:r>
            <a:endParaRPr lang="en-US" altLang="en-US" sz="3200" smtClean="0"/>
          </a:p>
        </p:txBody>
      </p:sp>
      <p:sp>
        <p:nvSpPr>
          <p:cNvPr id="28675" name="Content Placeholder 2"/>
          <p:cNvSpPr>
            <a:spLocks noGrp="1"/>
          </p:cNvSpPr>
          <p:nvPr>
            <p:ph idx="1"/>
          </p:nvPr>
        </p:nvSpPr>
        <p:spPr/>
        <p:txBody>
          <a:bodyPr/>
          <a:lstStyle/>
          <a:p>
            <a:r>
              <a:rPr lang="en-US" altLang="en-US" smtClean="0"/>
              <a:t>Vacuum World (actions = {left, right, suck})</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CD675FF-C881-4881-81F7-523CE32263BE}" type="slidenum">
              <a:rPr lang="en-US" altLang="en-US" sz="1400" smtClean="0"/>
              <a:pPr eaLnBrk="1" hangingPunct="1"/>
              <a:t>28</a:t>
            </a:fld>
            <a:endParaRPr lang="en-US" altLang="en-US" sz="1400" smtClean="0"/>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l="25626" t="33594" r="10001" b="22656"/>
          <a:stretch>
            <a:fillRect/>
          </a:stretch>
        </p:blipFill>
        <p:spPr bwMode="auto">
          <a:xfrm>
            <a:off x="457200" y="2209800"/>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3200" smtClean="0">
                <a:solidFill>
                  <a:srgbClr val="0033CC"/>
                </a:solidFill>
              </a:rPr>
              <a:t>Searching with Nondeterministic Actions</a:t>
            </a:r>
          </a:p>
        </p:txBody>
      </p:sp>
      <p:sp>
        <p:nvSpPr>
          <p:cNvPr id="29699" name="Content Placeholder 2"/>
          <p:cNvSpPr>
            <a:spLocks noGrp="1"/>
          </p:cNvSpPr>
          <p:nvPr>
            <p:ph idx="1"/>
          </p:nvPr>
        </p:nvSpPr>
        <p:spPr>
          <a:ln>
            <a:solidFill>
              <a:schemeClr val="tx1"/>
            </a:solidFill>
            <a:miter lim="800000"/>
            <a:headEnd/>
            <a:tailEnd/>
          </a:ln>
        </p:spPr>
        <p:txBody>
          <a:bodyPr/>
          <a:lstStyle/>
          <a:p>
            <a:pPr marL="514350" indent="-514350">
              <a:buFontTx/>
              <a:buNone/>
            </a:pPr>
            <a:r>
              <a:rPr lang="en-US" altLang="en-US" smtClean="0"/>
              <a:t>In the </a:t>
            </a:r>
            <a:r>
              <a:rPr lang="en-US" altLang="en-US" smtClean="0">
                <a:solidFill>
                  <a:srgbClr val="CC0000"/>
                </a:solidFill>
              </a:rPr>
              <a:t>nondeterministic</a:t>
            </a:r>
            <a:r>
              <a:rPr lang="en-US" altLang="en-US" smtClean="0"/>
              <a:t> case, the result of an action can vary.</a:t>
            </a:r>
          </a:p>
          <a:p>
            <a:pPr marL="514350" indent="-514350">
              <a:buFontTx/>
              <a:buNone/>
            </a:pPr>
            <a:endParaRPr lang="en-US" altLang="en-US" smtClean="0"/>
          </a:p>
          <a:p>
            <a:pPr marL="914400" lvl="1" indent="-514350">
              <a:buFontTx/>
              <a:buNone/>
            </a:pPr>
            <a:r>
              <a:rPr lang="en-US" altLang="en-US" smtClean="0">
                <a:solidFill>
                  <a:srgbClr val="CC0000"/>
                </a:solidFill>
              </a:rPr>
              <a:t>Erratic Vacuum World: </a:t>
            </a:r>
          </a:p>
          <a:p>
            <a:pPr marL="1314450" lvl="2" indent="-514350"/>
            <a:r>
              <a:rPr lang="en-US" altLang="en-US" smtClean="0"/>
              <a:t>When sucking a dirty square, it cleans it and sometimes cleans up dirt in an adjacent square.</a:t>
            </a:r>
          </a:p>
          <a:p>
            <a:pPr marL="1314450" lvl="2" indent="-514350"/>
            <a:endParaRPr lang="en-US" altLang="en-US" smtClean="0"/>
          </a:p>
          <a:p>
            <a:pPr marL="1314450" lvl="2" indent="-514350"/>
            <a:r>
              <a:rPr lang="en-US" altLang="en-US" smtClean="0"/>
              <a:t>When sucking a clean square, it sometimes deposits dirt on the carpet.</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D1D96E5-E830-4D59-B28C-4B0B85EC66FE}" type="slidenum">
              <a:rPr lang="en-US" altLang="en-US" sz="1400" smtClean="0"/>
              <a:pPr eaLnBrk="1" hangingPunct="1"/>
              <a:t>29</a:t>
            </a:fld>
            <a:endParaRPr lang="en-US" altLang="en-US"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143000"/>
          </a:xfrm>
        </p:spPr>
        <p:txBody>
          <a:bodyPr/>
          <a:lstStyle/>
          <a:p>
            <a:r>
              <a:rPr lang="en-US" altLang="en-US" smtClean="0">
                <a:solidFill>
                  <a:srgbClr val="0033CC"/>
                </a:solidFill>
              </a:rPr>
              <a:t>Using Genetic Algorithms</a:t>
            </a:r>
          </a:p>
        </p:txBody>
      </p:sp>
      <p:sp>
        <p:nvSpPr>
          <p:cNvPr id="23555" name="Content Placeholder 2"/>
          <p:cNvSpPr>
            <a:spLocks noGrp="1"/>
          </p:cNvSpPr>
          <p:nvPr>
            <p:ph idx="1"/>
          </p:nvPr>
        </p:nvSpPr>
        <p:spPr>
          <a:xfrm>
            <a:off x="457200" y="1219200"/>
            <a:ext cx="8229600" cy="5257800"/>
          </a:xfrm>
          <a:ln>
            <a:solidFill>
              <a:srgbClr val="FF0000"/>
            </a:solidFill>
            <a:miter lim="800000"/>
            <a:headEnd/>
            <a:tailEnd/>
          </a:ln>
        </p:spPr>
        <p:txBody>
          <a:bodyPr/>
          <a:lstStyle/>
          <a:p>
            <a:r>
              <a:rPr lang="en-US" altLang="en-US" dirty="0" smtClean="0">
                <a:solidFill>
                  <a:srgbClr val="CC0000"/>
                </a:solidFill>
              </a:rPr>
              <a:t>2 important aspects to using them</a:t>
            </a:r>
          </a:p>
          <a:p>
            <a:pPr lvl="1"/>
            <a:r>
              <a:rPr lang="en-US" altLang="en-US" dirty="0" smtClean="0"/>
              <a:t>1. How to encode your real-life problem</a:t>
            </a:r>
          </a:p>
          <a:p>
            <a:pPr lvl="1"/>
            <a:r>
              <a:rPr lang="en-US" altLang="en-US" dirty="0" smtClean="0"/>
              <a:t>2. Choice of fitness function</a:t>
            </a:r>
          </a:p>
          <a:p>
            <a:r>
              <a:rPr lang="en-US" altLang="en-US" dirty="0" smtClean="0">
                <a:solidFill>
                  <a:srgbClr val="CC0000"/>
                </a:solidFill>
              </a:rPr>
              <a:t>Research Example</a:t>
            </a:r>
          </a:p>
          <a:p>
            <a:pPr lvl="1"/>
            <a:r>
              <a:rPr lang="en-US" altLang="en-US" dirty="0" smtClean="0"/>
              <a:t>I have N variables V1, V2, ... VN</a:t>
            </a:r>
          </a:p>
          <a:p>
            <a:pPr lvl="1"/>
            <a:r>
              <a:rPr lang="en-US" altLang="en-US" dirty="0" smtClean="0"/>
              <a:t>I want to produce a single number from them</a:t>
            </a:r>
            <a:r>
              <a:rPr lang="en-US" altLang="en-US" dirty="0"/>
              <a:t> </a:t>
            </a:r>
            <a:r>
              <a:rPr lang="en-US" altLang="en-US" dirty="0" smtClean="0"/>
              <a:t>that best satisfies my fitness function F</a:t>
            </a:r>
          </a:p>
          <a:p>
            <a:pPr lvl="1"/>
            <a:r>
              <a:rPr lang="en-US" altLang="en-US" dirty="0" smtClean="0"/>
              <a:t>I tried linear combinations, but that didn’t work</a:t>
            </a:r>
          </a:p>
          <a:p>
            <a:pPr lvl="1"/>
            <a:r>
              <a:rPr lang="en-US" altLang="en-US" dirty="0" smtClean="0"/>
              <a:t>A guy named Stan I met at a workshop in Italy told me to try Genetic Programming</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740AD3C-F9A5-47E4-9540-E15D6B540A49}" type="slidenum">
              <a:rPr lang="en-US" altLang="en-US" sz="1400" smtClean="0"/>
              <a:pPr eaLnBrk="1" hangingPunct="1"/>
              <a:t>3</a:t>
            </a:fld>
            <a:endParaRPr lang="en-US"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solidFill>
                  <a:srgbClr val="0033CC"/>
                </a:solidFill>
              </a:rPr>
              <a:t>Generalization of State-Space Model</a:t>
            </a:r>
          </a:p>
        </p:txBody>
      </p:sp>
      <p:sp>
        <p:nvSpPr>
          <p:cNvPr id="30723" name="Content Placeholder 2"/>
          <p:cNvSpPr>
            <a:spLocks noGrp="1"/>
          </p:cNvSpPr>
          <p:nvPr>
            <p:ph idx="1"/>
          </p:nvPr>
        </p:nvSpPr>
        <p:spPr>
          <a:ln>
            <a:solidFill>
              <a:schemeClr val="tx1"/>
            </a:solidFill>
            <a:miter lim="800000"/>
            <a:headEnd/>
            <a:tailEnd/>
          </a:ln>
        </p:spPr>
        <p:txBody>
          <a:bodyPr/>
          <a:lstStyle/>
          <a:p>
            <a:pPr marL="514350" indent="-514350">
              <a:buFontTx/>
              <a:buAutoNum type="arabicPeriod"/>
            </a:pPr>
            <a:r>
              <a:rPr lang="en-US" altLang="en-US" smtClean="0"/>
              <a:t>Generalize the </a:t>
            </a:r>
            <a:r>
              <a:rPr lang="en-US" altLang="en-US" smtClean="0">
                <a:solidFill>
                  <a:srgbClr val="CC0000"/>
                </a:solidFill>
              </a:rPr>
              <a:t>transition function </a:t>
            </a:r>
            <a:r>
              <a:rPr lang="en-US" altLang="en-US" smtClean="0"/>
              <a:t>to return a set of possible outcomes.</a:t>
            </a:r>
          </a:p>
          <a:p>
            <a:pPr marL="514350" indent="-514350" algn="ctr">
              <a:buFontTx/>
              <a:buNone/>
            </a:pPr>
            <a:r>
              <a:rPr lang="en-US" altLang="en-US" smtClean="0">
                <a:solidFill>
                  <a:srgbClr val="CC0000"/>
                </a:solidFill>
              </a:rPr>
              <a:t>oldf: S x A -&gt; S     newf: S x A -&gt; 2</a:t>
            </a:r>
            <a:r>
              <a:rPr lang="en-US" altLang="en-US" baseline="30000" smtClean="0">
                <a:solidFill>
                  <a:srgbClr val="CC0000"/>
                </a:solidFill>
              </a:rPr>
              <a:t>S</a:t>
            </a:r>
          </a:p>
          <a:p>
            <a:pPr marL="514350" indent="-514350">
              <a:buFontTx/>
              <a:buNone/>
            </a:pPr>
            <a:r>
              <a:rPr lang="en-US" altLang="en-US" smtClean="0"/>
              <a:t>2. Generalize the </a:t>
            </a:r>
            <a:r>
              <a:rPr lang="en-US" altLang="en-US" smtClean="0">
                <a:solidFill>
                  <a:srgbClr val="CC0000"/>
                </a:solidFill>
              </a:rPr>
              <a:t>solution </a:t>
            </a:r>
            <a:r>
              <a:rPr lang="en-US" altLang="en-US" smtClean="0"/>
              <a:t>to a contingency plan. </a:t>
            </a:r>
          </a:p>
          <a:p>
            <a:pPr marL="514350" indent="-514350" algn="ctr">
              <a:buFontTx/>
              <a:buNone/>
            </a:pPr>
            <a:r>
              <a:rPr lang="en-US" altLang="en-US" smtClean="0">
                <a:solidFill>
                  <a:srgbClr val="CC0000"/>
                </a:solidFill>
              </a:rPr>
              <a:t>if state=s then action-set-1 else action-set-2</a:t>
            </a:r>
          </a:p>
          <a:p>
            <a:pPr marL="514350" indent="-514350">
              <a:buFontTx/>
              <a:buNone/>
            </a:pPr>
            <a:r>
              <a:rPr lang="en-US" altLang="en-US" smtClean="0"/>
              <a:t>3. Generalize the search tree to an AND-OR tree.</a:t>
            </a:r>
          </a:p>
          <a:p>
            <a:pPr marL="514350" indent="-514350">
              <a:buFontTx/>
              <a:buAutoNum type="arabicPeriod"/>
            </a:pPr>
            <a:endParaRPr lang="en-US" altLang="en-US" smtClean="0"/>
          </a:p>
          <a:p>
            <a:pPr marL="514350" indent="-514350">
              <a:buFontTx/>
              <a:buAutoNum type="arabicPeriod"/>
            </a:pPr>
            <a:endParaRPr lang="en-US" altLang="en-US" smtClean="0"/>
          </a:p>
          <a:p>
            <a:pPr marL="514350" indent="-514350">
              <a:buFontTx/>
              <a:buAutoNum type="arabicPeriod"/>
            </a:pPr>
            <a:endParaRPr lang="en-US" altLang="en-US" smtClean="0"/>
          </a:p>
          <a:p>
            <a:pPr marL="514350" indent="-514350">
              <a:buFontTx/>
              <a:buAutoNum type="arabicPeriod"/>
            </a:pPr>
            <a:endParaRPr lang="en-US" altLang="en-US" smtClean="0"/>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CCFB70F-C4A5-45F6-BD6F-A1E6BC4C82C1}" type="slidenum">
              <a:rPr lang="en-US" altLang="en-US" sz="1400" smtClean="0"/>
              <a:pPr eaLnBrk="1" hangingPunct="1"/>
              <a:t>30</a:t>
            </a:fld>
            <a:endParaRPr lang="en-US" altLang="en-US" sz="1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solidFill>
                  <a:srgbClr val="0033CC"/>
                </a:solidFill>
              </a:rPr>
              <a:t>AND-OR Search Tree</a:t>
            </a:r>
          </a:p>
        </p:txBody>
      </p:sp>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69F9B34-E0B7-419B-9D30-34019792F301}" type="slidenum">
              <a:rPr lang="en-US" altLang="en-US" sz="1400" smtClean="0"/>
              <a:pPr eaLnBrk="1" hangingPunct="1"/>
              <a:t>31</a:t>
            </a:fld>
            <a:endParaRPr lang="en-US" altLang="en-US" sz="1400" smtClean="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l="22501" t="27344" r="14375" b="5469"/>
          <a:stretch>
            <a:fillRect/>
          </a:stretch>
        </p:blipFill>
        <p:spPr bwMode="auto">
          <a:xfrm>
            <a:off x="1600200" y="1600200"/>
            <a:ext cx="57912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5"/>
          <p:cNvSpPr txBox="1">
            <a:spLocks noChangeArrowheads="1"/>
          </p:cNvSpPr>
          <p:nvPr/>
        </p:nvSpPr>
        <p:spPr bwMode="auto">
          <a:xfrm>
            <a:off x="533400" y="2057400"/>
            <a:ext cx="92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AND</a:t>
            </a:r>
          </a:p>
          <a:p>
            <a:pPr eaLnBrk="1" hangingPunct="1"/>
            <a:r>
              <a:rPr lang="en-US" altLang="en-US"/>
              <a:t>Node</a:t>
            </a:r>
          </a:p>
        </p:txBody>
      </p:sp>
      <p:cxnSp>
        <p:nvCxnSpPr>
          <p:cNvPr id="8" name="Straight Arrow Connector 7"/>
          <p:cNvCxnSpPr/>
          <p:nvPr/>
        </p:nvCxnSpPr>
        <p:spPr>
          <a:xfrm flipV="1">
            <a:off x="1371600" y="2438400"/>
            <a:ext cx="1592263" cy="34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8"/>
          <p:cNvSpPr txBox="1">
            <a:spLocks noChangeArrowheads="1"/>
          </p:cNvSpPr>
          <p:nvPr/>
        </p:nvSpPr>
        <p:spPr bwMode="auto">
          <a:xfrm>
            <a:off x="7772400" y="1371600"/>
            <a:ext cx="92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OR</a:t>
            </a:r>
          </a:p>
          <a:p>
            <a:pPr eaLnBrk="1" hangingPunct="1"/>
            <a:r>
              <a:rPr lang="en-US" altLang="en-US"/>
              <a:t>Node</a:t>
            </a:r>
          </a:p>
        </p:txBody>
      </p:sp>
      <p:cxnSp>
        <p:nvCxnSpPr>
          <p:cNvPr id="11" name="Straight Arrow Connector 10"/>
          <p:cNvCxnSpPr>
            <a:stCxn id="31751" idx="1"/>
          </p:cNvCxnSpPr>
          <p:nvPr/>
        </p:nvCxnSpPr>
        <p:spPr>
          <a:xfrm rot="10800000">
            <a:off x="4572000" y="1752600"/>
            <a:ext cx="3200400" cy="34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0" y="1594532"/>
            <a:ext cx="1851789" cy="400110"/>
          </a:xfrm>
          <a:prstGeom prst="rect">
            <a:avLst/>
          </a:prstGeom>
          <a:noFill/>
        </p:spPr>
        <p:txBody>
          <a:bodyPr wrap="none" rtlCol="0">
            <a:spAutoFit/>
          </a:bodyPr>
          <a:lstStyle/>
          <a:p>
            <a:r>
              <a:rPr lang="en-US" sz="2000" dirty="0" smtClean="0">
                <a:solidFill>
                  <a:srgbClr val="FF0000"/>
                </a:solidFill>
              </a:rPr>
              <a:t>agent chooses</a:t>
            </a:r>
            <a:endParaRPr lang="en-US" sz="2000" dirty="0">
              <a:solidFill>
                <a:srgbClr val="FF0000"/>
              </a:solidFill>
            </a:endParaRPr>
          </a:p>
        </p:txBody>
      </p:sp>
      <p:sp>
        <p:nvSpPr>
          <p:cNvPr id="3" name="TextBox 2"/>
          <p:cNvSpPr txBox="1"/>
          <p:nvPr/>
        </p:nvSpPr>
        <p:spPr>
          <a:xfrm>
            <a:off x="1546054" y="2101919"/>
            <a:ext cx="1479892" cy="707886"/>
          </a:xfrm>
          <a:prstGeom prst="rect">
            <a:avLst/>
          </a:prstGeom>
          <a:noFill/>
        </p:spPr>
        <p:txBody>
          <a:bodyPr wrap="none" rtlCol="0">
            <a:spAutoFit/>
          </a:bodyPr>
          <a:lstStyle/>
          <a:p>
            <a:r>
              <a:rPr lang="en-US" sz="2000" dirty="0" smtClean="0">
                <a:solidFill>
                  <a:srgbClr val="FF0000"/>
                </a:solidFill>
              </a:rPr>
              <a:t>must check</a:t>
            </a:r>
          </a:p>
          <a:p>
            <a:r>
              <a:rPr lang="en-US" sz="2000" dirty="0" smtClean="0">
                <a:solidFill>
                  <a:srgbClr val="FF0000"/>
                </a:solidFill>
              </a:rPr>
              <a:t>both</a:t>
            </a:r>
            <a:endParaRPr lang="en-US" sz="2000" dirty="0">
              <a:solidFill>
                <a:srgbClr val="FF0000"/>
              </a:solidFill>
            </a:endParaRPr>
          </a:p>
        </p:txBody>
      </p:sp>
      <p:sp>
        <p:nvSpPr>
          <p:cNvPr id="4" name="TextBox 3"/>
          <p:cNvSpPr txBox="1"/>
          <p:nvPr/>
        </p:nvSpPr>
        <p:spPr>
          <a:xfrm>
            <a:off x="1739375" y="3810000"/>
            <a:ext cx="1167307" cy="1015663"/>
          </a:xfrm>
          <a:prstGeom prst="rect">
            <a:avLst/>
          </a:prstGeom>
          <a:noFill/>
        </p:spPr>
        <p:txBody>
          <a:bodyPr wrap="none" rtlCol="0">
            <a:spAutoFit/>
          </a:bodyPr>
          <a:lstStyle/>
          <a:p>
            <a:r>
              <a:rPr lang="en-US" sz="2000" dirty="0" smtClean="0">
                <a:solidFill>
                  <a:srgbClr val="0033CC"/>
                </a:solidFill>
              </a:rPr>
              <a:t>same</a:t>
            </a:r>
          </a:p>
          <a:p>
            <a:r>
              <a:rPr lang="en-US" sz="2000" dirty="0" smtClean="0">
                <a:solidFill>
                  <a:srgbClr val="0033CC"/>
                </a:solidFill>
              </a:rPr>
              <a:t>as an</a:t>
            </a:r>
          </a:p>
          <a:p>
            <a:r>
              <a:rPr lang="en-US" sz="2000" dirty="0" smtClean="0">
                <a:solidFill>
                  <a:srgbClr val="0033CC"/>
                </a:solidFill>
              </a:rPr>
              <a:t>ancestor</a:t>
            </a:r>
            <a:endParaRPr lang="en-US" sz="2000"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600" smtClean="0">
                <a:solidFill>
                  <a:srgbClr val="0033CC"/>
                </a:solidFill>
              </a:rPr>
              <a:t>Searching with Partial Observations</a:t>
            </a:r>
          </a:p>
        </p:txBody>
      </p:sp>
      <p:sp>
        <p:nvSpPr>
          <p:cNvPr id="32771" name="Content Placeholder 2"/>
          <p:cNvSpPr>
            <a:spLocks noGrp="1"/>
          </p:cNvSpPr>
          <p:nvPr>
            <p:ph idx="1"/>
          </p:nvPr>
        </p:nvSpPr>
        <p:spPr>
          <a:ln>
            <a:solidFill>
              <a:schemeClr val="tx1"/>
            </a:solidFill>
            <a:miter lim="800000"/>
            <a:headEnd/>
            <a:tailEnd/>
          </a:ln>
        </p:spPr>
        <p:txBody>
          <a:bodyPr/>
          <a:lstStyle/>
          <a:p>
            <a:r>
              <a:rPr lang="en-US" altLang="en-US" dirty="0" smtClean="0"/>
              <a:t>The agent does not always know its state!</a:t>
            </a:r>
          </a:p>
          <a:p>
            <a:endParaRPr lang="en-US" altLang="en-US" dirty="0" smtClean="0"/>
          </a:p>
          <a:p>
            <a:r>
              <a:rPr lang="en-US" altLang="en-US" dirty="0" smtClean="0"/>
              <a:t>Instead, it maintains a </a:t>
            </a:r>
            <a:r>
              <a:rPr lang="en-US" altLang="en-US" dirty="0" smtClean="0">
                <a:solidFill>
                  <a:srgbClr val="C00000"/>
                </a:solidFill>
              </a:rPr>
              <a:t>belief state: a set of possible states it might be in. </a:t>
            </a:r>
            <a:endParaRPr lang="en-US" altLang="en-US" dirty="0" smtClean="0"/>
          </a:p>
          <a:p>
            <a:endParaRPr lang="en-US" altLang="en-US" dirty="0" smtClean="0"/>
          </a:p>
          <a:p>
            <a:r>
              <a:rPr lang="en-US" altLang="en-US" dirty="0" smtClean="0">
                <a:solidFill>
                  <a:srgbClr val="C00000"/>
                </a:solidFill>
              </a:rPr>
              <a:t>Example:</a:t>
            </a:r>
            <a:r>
              <a:rPr lang="en-US" altLang="en-US" dirty="0" smtClean="0"/>
              <a:t> a robot can be used to build a map of a hostile environment. It will have sensors that allow it to “see” the world.</a:t>
            </a:r>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AF5EDFB-7EB2-4660-A2D1-C720ABB2A07F}" type="slidenum">
              <a:rPr lang="en-US" altLang="en-US" sz="1400" smtClean="0"/>
              <a:pPr eaLnBrk="1" hangingPunct="1"/>
              <a:t>32</a:t>
            </a:fld>
            <a:endParaRPr lang="en-US"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152400"/>
            <a:ext cx="8229600" cy="1143000"/>
          </a:xfrm>
        </p:spPr>
        <p:txBody>
          <a:bodyPr/>
          <a:lstStyle/>
          <a:p>
            <a:r>
              <a:rPr lang="en-US" altLang="en-US" sz="3200" smtClean="0">
                <a:solidFill>
                  <a:srgbClr val="0033CC"/>
                </a:solidFill>
              </a:rPr>
              <a:t>Belief State Space for Sensorless Agent </a:t>
            </a:r>
          </a:p>
        </p:txBody>
      </p:sp>
      <p:sp>
        <p:nvSpPr>
          <p:cNvPr id="337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1418948-CE5D-41A3-A274-9420DDCB0A5E}" type="slidenum">
              <a:rPr lang="en-US" altLang="en-US" sz="1400" smtClean="0"/>
              <a:pPr eaLnBrk="1" hangingPunct="1"/>
              <a:t>33</a:t>
            </a:fld>
            <a:endParaRPr lang="en-US" altLang="en-US" sz="1400" smtClean="0"/>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l="22501" t="17969" r="14375" b="4688"/>
          <a:stretch>
            <a:fillRect/>
          </a:stretch>
        </p:blipFill>
        <p:spPr bwMode="auto">
          <a:xfrm>
            <a:off x="1676400" y="1066800"/>
            <a:ext cx="54864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6"/>
          <p:cNvSpPr txBox="1">
            <a:spLocks noChangeArrowheads="1"/>
          </p:cNvSpPr>
          <p:nvPr/>
        </p:nvSpPr>
        <p:spPr bwMode="auto">
          <a:xfrm>
            <a:off x="3581400" y="1371600"/>
            <a:ext cx="152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 </a:t>
            </a:r>
            <a:r>
              <a:rPr lang="en-US" altLang="en-US" sz="1600">
                <a:solidFill>
                  <a:srgbClr val="C00000"/>
                </a:solidFill>
              </a:rPr>
              <a:t>initial      state</a:t>
            </a:r>
          </a:p>
        </p:txBody>
      </p:sp>
      <p:sp>
        <p:nvSpPr>
          <p:cNvPr id="33798" name="TextBox 8"/>
          <p:cNvSpPr txBox="1">
            <a:spLocks noChangeArrowheads="1"/>
          </p:cNvSpPr>
          <p:nvPr/>
        </p:nvSpPr>
        <p:spPr bwMode="auto">
          <a:xfrm>
            <a:off x="7315200" y="1828800"/>
            <a:ext cx="127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solidFill>
                  <a:srgbClr val="C00000"/>
                </a:solidFill>
              </a:rPr>
              <a:t>Knows it’s </a:t>
            </a:r>
          </a:p>
          <a:p>
            <a:pPr eaLnBrk="1" hangingPunct="1"/>
            <a:r>
              <a:rPr lang="en-US" altLang="en-US" sz="1600" dirty="0">
                <a:solidFill>
                  <a:srgbClr val="C00000"/>
                </a:solidFill>
              </a:rPr>
              <a:t>on the right.</a:t>
            </a:r>
          </a:p>
        </p:txBody>
      </p:sp>
      <p:sp>
        <p:nvSpPr>
          <p:cNvPr id="33799" name="TextBox 10"/>
          <p:cNvSpPr txBox="1">
            <a:spLocks noChangeArrowheads="1"/>
          </p:cNvSpPr>
          <p:nvPr/>
        </p:nvSpPr>
        <p:spPr bwMode="auto">
          <a:xfrm>
            <a:off x="228600" y="1828800"/>
            <a:ext cx="1296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solidFill>
                <a:srgbClr val="C00000"/>
              </a:solidFill>
            </a:endParaRPr>
          </a:p>
          <a:p>
            <a:pPr eaLnBrk="1" hangingPunct="1"/>
            <a:endParaRPr lang="en-US" altLang="en-US"/>
          </a:p>
        </p:txBody>
      </p:sp>
      <p:sp>
        <p:nvSpPr>
          <p:cNvPr id="33800" name="TextBox 11"/>
          <p:cNvSpPr txBox="1">
            <a:spLocks noChangeArrowheads="1"/>
          </p:cNvSpPr>
          <p:nvPr/>
        </p:nvSpPr>
        <p:spPr bwMode="auto">
          <a:xfrm>
            <a:off x="381000" y="1828800"/>
            <a:ext cx="1103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solidFill>
                  <a:srgbClr val="C00000"/>
                </a:solidFill>
              </a:rPr>
              <a:t>Knows it’s</a:t>
            </a:r>
          </a:p>
          <a:p>
            <a:pPr eaLnBrk="1" hangingPunct="1"/>
            <a:r>
              <a:rPr lang="en-US" altLang="en-US" sz="1600" dirty="0">
                <a:solidFill>
                  <a:srgbClr val="C00000"/>
                </a:solidFill>
              </a:rPr>
              <a:t>on the left</a:t>
            </a:r>
          </a:p>
        </p:txBody>
      </p:sp>
      <p:sp>
        <p:nvSpPr>
          <p:cNvPr id="33801" name="TextBox 12"/>
          <p:cNvSpPr txBox="1">
            <a:spLocks noChangeArrowheads="1"/>
          </p:cNvSpPr>
          <p:nvPr/>
        </p:nvSpPr>
        <p:spPr bwMode="auto">
          <a:xfrm>
            <a:off x="381000" y="3962400"/>
            <a:ext cx="113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solidFill>
                  <a:srgbClr val="C00000"/>
                </a:solidFill>
              </a:rPr>
              <a:t>Knows left</a:t>
            </a:r>
          </a:p>
          <a:p>
            <a:pPr eaLnBrk="1" hangingPunct="1"/>
            <a:r>
              <a:rPr lang="en-US" altLang="en-US" sz="1600" dirty="0">
                <a:solidFill>
                  <a:srgbClr val="C00000"/>
                </a:solidFill>
              </a:rPr>
              <a:t>side clean</a:t>
            </a:r>
          </a:p>
        </p:txBody>
      </p:sp>
      <p:sp>
        <p:nvSpPr>
          <p:cNvPr id="2" name="TextBox 1"/>
          <p:cNvSpPr txBox="1"/>
          <p:nvPr/>
        </p:nvSpPr>
        <p:spPr>
          <a:xfrm>
            <a:off x="3200400" y="3124200"/>
            <a:ext cx="356188" cy="461665"/>
          </a:xfrm>
          <a:prstGeom prst="rect">
            <a:avLst/>
          </a:prstGeom>
          <a:noFill/>
        </p:spPr>
        <p:txBody>
          <a:bodyPr wrap="none" rtlCol="0">
            <a:spAutoFit/>
          </a:bodyPr>
          <a:lstStyle/>
          <a:p>
            <a:r>
              <a:rPr lang="en-US" dirty="0" smtClean="0">
                <a:solidFill>
                  <a:srgbClr val="0033CC"/>
                </a:solidFill>
              </a:rPr>
              <a:t>?</a:t>
            </a:r>
            <a:endParaRPr lang="en-US" dirty="0">
              <a:solidFill>
                <a:srgbClr val="0033CC"/>
              </a:solidFill>
            </a:endParaRPr>
          </a:p>
        </p:txBody>
      </p:sp>
      <p:sp>
        <p:nvSpPr>
          <p:cNvPr id="3" name="TextBox 2"/>
          <p:cNvSpPr txBox="1"/>
          <p:nvPr/>
        </p:nvSpPr>
        <p:spPr>
          <a:xfrm>
            <a:off x="5106988" y="2971800"/>
            <a:ext cx="1369286" cy="584775"/>
          </a:xfrm>
          <a:prstGeom prst="rect">
            <a:avLst/>
          </a:prstGeom>
          <a:noFill/>
        </p:spPr>
        <p:txBody>
          <a:bodyPr wrap="none" rtlCol="0">
            <a:spAutoFit/>
          </a:bodyPr>
          <a:lstStyle/>
          <a:p>
            <a:r>
              <a:rPr lang="en-US" sz="1600" dirty="0" smtClean="0">
                <a:solidFill>
                  <a:srgbClr val="CC0000"/>
                </a:solidFill>
              </a:rPr>
              <a:t>Knows its</a:t>
            </a:r>
          </a:p>
          <a:p>
            <a:r>
              <a:rPr lang="en-US" sz="1600" dirty="0" smtClean="0">
                <a:solidFill>
                  <a:srgbClr val="CC0000"/>
                </a:solidFill>
              </a:rPr>
              <a:t>side is clean.</a:t>
            </a:r>
            <a:endParaRPr lang="en-US" sz="1600" dirty="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0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0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80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Online Search Problems</a:t>
            </a:r>
          </a:p>
        </p:txBody>
      </p:sp>
      <p:sp>
        <p:nvSpPr>
          <p:cNvPr id="34819" name="Content Placeholder 2"/>
          <p:cNvSpPr>
            <a:spLocks noGrp="1"/>
          </p:cNvSpPr>
          <p:nvPr>
            <p:ph idx="1"/>
          </p:nvPr>
        </p:nvSpPr>
        <p:spPr>
          <a:xfrm>
            <a:off x="457200" y="1600200"/>
            <a:ext cx="8229600" cy="4648200"/>
          </a:xfrm>
          <a:ln>
            <a:solidFill>
              <a:schemeClr val="tx1"/>
            </a:solidFill>
            <a:miter lim="800000"/>
            <a:headEnd/>
            <a:tailEnd/>
          </a:ln>
        </p:spPr>
        <p:txBody>
          <a:bodyPr/>
          <a:lstStyle/>
          <a:p>
            <a:r>
              <a:rPr lang="en-US" altLang="en-US" dirty="0" smtClean="0">
                <a:solidFill>
                  <a:srgbClr val="C00000"/>
                </a:solidFill>
              </a:rPr>
              <a:t>Active agent</a:t>
            </a:r>
          </a:p>
          <a:p>
            <a:pPr lvl="1"/>
            <a:r>
              <a:rPr lang="en-US" altLang="en-US" dirty="0" smtClean="0"/>
              <a:t> executes actions</a:t>
            </a:r>
          </a:p>
          <a:p>
            <a:pPr lvl="1"/>
            <a:r>
              <a:rPr lang="en-US" altLang="en-US" dirty="0" smtClean="0"/>
              <a:t> acquires percepts from sensors</a:t>
            </a:r>
          </a:p>
          <a:p>
            <a:pPr lvl="1"/>
            <a:r>
              <a:rPr lang="en-US" altLang="en-US" dirty="0" smtClean="0"/>
              <a:t> deterministic and fully observable</a:t>
            </a:r>
          </a:p>
          <a:p>
            <a:pPr lvl="1"/>
            <a:r>
              <a:rPr lang="en-US" altLang="en-US" dirty="0" smtClean="0"/>
              <a:t> has to perform an action to know the outcome</a:t>
            </a:r>
          </a:p>
          <a:p>
            <a:r>
              <a:rPr lang="en-US" altLang="en-US" dirty="0" smtClean="0">
                <a:solidFill>
                  <a:srgbClr val="C00000"/>
                </a:solidFill>
              </a:rPr>
              <a:t>Examples</a:t>
            </a:r>
          </a:p>
          <a:p>
            <a:pPr lvl="1"/>
            <a:r>
              <a:rPr lang="en-US" altLang="en-US" dirty="0" smtClean="0"/>
              <a:t>Web search</a:t>
            </a:r>
          </a:p>
          <a:p>
            <a:pPr lvl="1"/>
            <a:r>
              <a:rPr lang="en-US" altLang="en-US" dirty="0" smtClean="0"/>
              <a:t>Autonomous vehicle</a:t>
            </a:r>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A83B32A-581B-4567-804E-9E6D8BCC7A08}" type="slidenum">
              <a:rPr lang="en-US" altLang="en-US" sz="1400" smtClean="0"/>
              <a:pPr eaLnBrk="1" hangingPunct="1"/>
              <a:t>34</a:t>
            </a:fld>
            <a:endParaRPr lang="en-US"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rPr>
              <a:t>Genetic Programming</a:t>
            </a:r>
            <a:endParaRPr lang="en-US" dirty="0">
              <a:solidFill>
                <a:srgbClr val="0033CC"/>
              </a:solidFill>
            </a:endParaRPr>
          </a:p>
        </p:txBody>
      </p:sp>
      <p:sp>
        <p:nvSpPr>
          <p:cNvPr id="3" name="Content Placeholder 2"/>
          <p:cNvSpPr>
            <a:spLocks noGrp="1"/>
          </p:cNvSpPr>
          <p:nvPr>
            <p:ph idx="1"/>
          </p:nvPr>
        </p:nvSpPr>
        <p:spPr/>
        <p:txBody>
          <a:bodyPr/>
          <a:lstStyle/>
          <a:p>
            <a:r>
              <a:rPr lang="en-US" dirty="0" smtClean="0"/>
              <a:t>Like genetic algorithm, but instead of finding the best character string, we want to find the </a:t>
            </a:r>
            <a:r>
              <a:rPr lang="en-US" dirty="0" smtClean="0">
                <a:solidFill>
                  <a:srgbClr val="FF0000"/>
                </a:solidFill>
              </a:rPr>
              <a:t>best arithmetic expression tree </a:t>
            </a:r>
          </a:p>
          <a:p>
            <a:r>
              <a:rPr lang="en-US" dirty="0" smtClean="0"/>
              <a:t>The leaves will be the variables and the non-terminals will be arithmetic operators</a:t>
            </a:r>
          </a:p>
          <a:p>
            <a:r>
              <a:rPr lang="en-US" dirty="0" smtClean="0"/>
              <a:t>It uses the same ideas of crossover and mutation to produce the arithmetic expression </a:t>
            </a:r>
            <a:r>
              <a:rPr lang="en-US" dirty="0" smtClean="0">
                <a:solidFill>
                  <a:srgbClr val="FF0000"/>
                </a:solidFill>
              </a:rPr>
              <a:t>tree that maximizes the fitness function.</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4</a:t>
            </a:fld>
            <a:endParaRPr lang="en-US"/>
          </a:p>
        </p:txBody>
      </p:sp>
    </p:spTree>
    <p:extLst>
      <p:ext uri="{BB962C8B-B14F-4D97-AF65-F5344CB8AC3E}">
        <p14:creationId xmlns:p14="http://schemas.microsoft.com/office/powerpoint/2010/main" val="232486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33CC"/>
                </a:solidFill>
              </a:rPr>
              <a:t>Example: Classification and Quantification of Facial Abnormalities</a:t>
            </a:r>
            <a:endParaRPr lang="en-US" sz="3600" dirty="0">
              <a:solidFill>
                <a:srgbClr val="0033CC"/>
              </a:solidFill>
            </a:endParaRPr>
          </a:p>
        </p:txBody>
      </p:sp>
      <p:sp>
        <p:nvSpPr>
          <p:cNvPr id="3" name="Content Placeholder 2"/>
          <p:cNvSpPr>
            <a:spLocks noGrp="1"/>
          </p:cNvSpPr>
          <p:nvPr>
            <p:ph idx="1"/>
          </p:nvPr>
        </p:nvSpPr>
        <p:spPr/>
        <p:txBody>
          <a:bodyPr/>
          <a:lstStyle/>
          <a:p>
            <a:r>
              <a:rPr lang="en-US" dirty="0" smtClean="0"/>
              <a:t>Input is 3D meshes of faces</a:t>
            </a:r>
          </a:p>
          <a:p>
            <a:r>
              <a:rPr lang="en-US" dirty="0" smtClean="0"/>
              <a:t>Disease is </a:t>
            </a:r>
            <a:r>
              <a:rPr lang="en-US" dirty="0" smtClean="0">
                <a:solidFill>
                  <a:srgbClr val="FF0000"/>
                </a:solidFill>
              </a:rPr>
              <a:t>22q11.2 Deletion Syndrome</a:t>
            </a:r>
            <a:r>
              <a:rPr lang="en-US" dirty="0" smtClean="0"/>
              <a:t>.</a:t>
            </a:r>
          </a:p>
          <a:p>
            <a:r>
              <a:rPr lang="en-US" dirty="0" smtClean="0"/>
              <a:t>Multiple different facial abnormalities</a:t>
            </a:r>
          </a:p>
          <a:p>
            <a:r>
              <a:rPr lang="en-US" dirty="0" smtClean="0"/>
              <a:t>We’d like to assign severity scores to the different abnormalities, so need a single number to represent our analysis of a portion of the face.</a:t>
            </a:r>
            <a:endParaRPr lang="en-US" dirty="0"/>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5</a:t>
            </a:fld>
            <a:endParaRPr lang="en-US"/>
          </a:p>
        </p:txBody>
      </p:sp>
    </p:spTree>
    <p:extLst>
      <p:ext uri="{BB962C8B-B14F-4D97-AF65-F5344CB8AC3E}">
        <p14:creationId xmlns:p14="http://schemas.microsoft.com/office/powerpoint/2010/main" val="40627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48DB854-DDA2-461B-BB4D-3B1F69BFBD87}" type="slidenum">
              <a:rPr lang="en-US" altLang="en-US"/>
              <a:pPr eaLnBrk="1" hangingPunct="1"/>
              <a:t>6</a:t>
            </a:fld>
            <a:endParaRPr lang="en-US" altLang="en-US"/>
          </a:p>
        </p:txBody>
      </p:sp>
      <p:sp>
        <p:nvSpPr>
          <p:cNvPr id="4099" name="Rectangle 2"/>
          <p:cNvSpPr>
            <a:spLocks noGrp="1" noChangeArrowheads="1"/>
          </p:cNvSpPr>
          <p:nvPr>
            <p:ph type="title"/>
          </p:nvPr>
        </p:nvSpPr>
        <p:spPr/>
        <p:txBody>
          <a:bodyPr/>
          <a:lstStyle/>
          <a:p>
            <a:pPr eaLnBrk="1" hangingPunct="1"/>
            <a:r>
              <a:rPr lang="en-US" altLang="en-US" sz="4000" smtClean="0"/>
              <a:t>22q11.2 Deletion Syndrome (22q11.2DS)</a:t>
            </a:r>
          </a:p>
        </p:txBody>
      </p:sp>
      <p:sp>
        <p:nvSpPr>
          <p:cNvPr id="4100" name="Rectangle 3"/>
          <p:cNvSpPr>
            <a:spLocks noGrp="1" noChangeArrowheads="1"/>
          </p:cNvSpPr>
          <p:nvPr>
            <p:ph type="body" idx="1"/>
          </p:nvPr>
        </p:nvSpPr>
        <p:spPr/>
        <p:txBody>
          <a:bodyPr/>
          <a:lstStyle/>
          <a:p>
            <a:pPr eaLnBrk="1" hangingPunct="1"/>
            <a:r>
              <a:rPr lang="en-US" altLang="en-US" smtClean="0"/>
              <a:t>Caused by genetic deletion</a:t>
            </a:r>
          </a:p>
          <a:p>
            <a:pPr eaLnBrk="1" hangingPunct="1"/>
            <a:r>
              <a:rPr lang="en-US" altLang="en-US" smtClean="0"/>
              <a:t>Cardiac anomalies, learning disabilities</a:t>
            </a:r>
          </a:p>
          <a:p>
            <a:pPr eaLnBrk="1" hangingPunct="1"/>
            <a:r>
              <a:rPr lang="en-US" altLang="en-US" smtClean="0"/>
              <a:t>Multiple </a:t>
            </a:r>
            <a:r>
              <a:rPr lang="en-US" altLang="en-US" smtClean="0">
                <a:solidFill>
                  <a:srgbClr val="FF0000"/>
                </a:solidFill>
              </a:rPr>
              <a:t>subtle</a:t>
            </a:r>
            <a:r>
              <a:rPr lang="en-US" altLang="en-US" smtClean="0"/>
              <a:t> physical manifestations</a:t>
            </a:r>
          </a:p>
          <a:p>
            <a:pPr eaLnBrk="1" hangingPunct="1"/>
            <a:r>
              <a:rPr lang="en-US" altLang="en-US" smtClean="0"/>
              <a:t>Assessment is subjective</a:t>
            </a:r>
          </a:p>
        </p:txBody>
      </p:sp>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970338"/>
            <a:ext cx="221773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916363"/>
            <a:ext cx="24384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970338"/>
            <a:ext cx="2146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255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Data Collection</a:t>
            </a:r>
          </a:p>
        </p:txBody>
      </p:sp>
      <p:pic>
        <p:nvPicPr>
          <p:cNvPr id="10243" name="Picture 3" descr="rawdata.jpg"/>
          <p:cNvPicPr>
            <a:picLocks noChangeAspect="1"/>
          </p:cNvPicPr>
          <p:nvPr/>
        </p:nvPicPr>
        <p:blipFill>
          <a:blip r:embed="rId2">
            <a:extLst>
              <a:ext uri="{28A0092B-C50C-407E-A947-70E740481C1C}">
                <a14:useLocalDpi xmlns:a14="http://schemas.microsoft.com/office/drawing/2010/main" val="0"/>
              </a:ext>
            </a:extLst>
          </a:blip>
          <a:srcRect l="12981" t="8118" r="19801" b="3513"/>
          <a:stretch>
            <a:fillRect/>
          </a:stretch>
        </p:blipFill>
        <p:spPr bwMode="auto">
          <a:xfrm>
            <a:off x="5010150" y="1552575"/>
            <a:ext cx="394335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3dMDSyme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5913"/>
            <a:ext cx="5181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p:cNvSpPr txBox="1">
            <a:spLocks noChangeArrowheads="1"/>
          </p:cNvSpPr>
          <p:nvPr/>
        </p:nvSpPr>
        <p:spPr bwMode="auto">
          <a:xfrm>
            <a:off x="152400" y="60960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3dMD multi-camera stereo system      Reconstructed 3D mesh</a:t>
            </a:r>
          </a:p>
        </p:txBody>
      </p:sp>
    </p:spTree>
    <p:extLst>
      <p:ext uri="{BB962C8B-B14F-4D97-AF65-F5344CB8AC3E}">
        <p14:creationId xmlns:p14="http://schemas.microsoft.com/office/powerpoint/2010/main" val="817444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E0EFB43F-3BF5-479E-A781-CB042ABF6AF3}" type="slidenum">
              <a:rPr lang="en-US" altLang="en-US" sz="1400" smtClean="0"/>
              <a:pPr eaLnBrk="1" hangingPunct="1">
                <a:spcBef>
                  <a:spcPct val="0"/>
                </a:spcBef>
                <a:buFontTx/>
                <a:buNone/>
              </a:pPr>
              <a:t>8</a:t>
            </a:fld>
            <a:endParaRPr lang="en-US" altLang="en-US" sz="1400" smtClean="0"/>
          </a:p>
        </p:txBody>
      </p:sp>
      <p:sp>
        <p:nvSpPr>
          <p:cNvPr id="13315" name="Rectangle 2"/>
          <p:cNvSpPr>
            <a:spLocks noGrp="1" noChangeArrowheads="1"/>
          </p:cNvSpPr>
          <p:nvPr>
            <p:ph type="title"/>
          </p:nvPr>
        </p:nvSpPr>
        <p:spPr>
          <a:xfrm>
            <a:off x="0" y="274638"/>
            <a:ext cx="9144000" cy="1143000"/>
          </a:xfrm>
        </p:spPr>
        <p:txBody>
          <a:bodyPr/>
          <a:lstStyle/>
          <a:p>
            <a:pPr eaLnBrk="1" hangingPunct="1"/>
            <a:r>
              <a:rPr lang="en-US" altLang="en-US" dirty="0" smtClean="0">
                <a:solidFill>
                  <a:srgbClr val="0033CC"/>
                </a:solidFill>
              </a:rPr>
              <a:t>Learning  3D Shape Quantification</a:t>
            </a:r>
          </a:p>
        </p:txBody>
      </p:sp>
      <p:sp>
        <p:nvSpPr>
          <p:cNvPr id="13316" name="Rectangle 3"/>
          <p:cNvSpPr>
            <a:spLocks noGrp="1" noChangeArrowheads="1"/>
          </p:cNvSpPr>
          <p:nvPr>
            <p:ph type="body" idx="1"/>
          </p:nvPr>
        </p:nvSpPr>
        <p:spPr/>
        <p:txBody>
          <a:bodyPr/>
          <a:lstStyle/>
          <a:p>
            <a:pPr eaLnBrk="1" hangingPunct="1"/>
            <a:r>
              <a:rPr lang="en-US" altLang="en-US" dirty="0" smtClean="0"/>
              <a:t>Analyze 22q11.2DS and 9 associated facial features</a:t>
            </a:r>
            <a:endParaRPr lang="en-US" altLang="en-US" dirty="0" smtClean="0">
              <a:solidFill>
                <a:schemeClr val="accent2"/>
              </a:solidFill>
            </a:endParaRPr>
          </a:p>
          <a:p>
            <a:pPr eaLnBrk="1" hangingPunct="1"/>
            <a:r>
              <a:rPr lang="en-US" altLang="en-US" dirty="0" smtClean="0">
                <a:solidFill>
                  <a:schemeClr val="accent2"/>
                </a:solidFill>
              </a:rPr>
              <a:t>Goal</a:t>
            </a:r>
            <a:r>
              <a:rPr lang="en-US" altLang="en-US" dirty="0" smtClean="0"/>
              <a:t>: </a:t>
            </a:r>
            <a:r>
              <a:rPr lang="en-US" altLang="en-US" dirty="0" smtClean="0">
                <a:solidFill>
                  <a:srgbClr val="FF0000"/>
                </a:solidFill>
              </a:rPr>
              <a:t>quantify</a:t>
            </a:r>
            <a:r>
              <a:rPr lang="en-US" altLang="en-US" dirty="0" smtClean="0"/>
              <a:t> different shape variations in different facial abnormalities</a:t>
            </a:r>
          </a:p>
          <a:p>
            <a:pPr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7315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Azimuth and Elevation Angles</a:t>
            </a:r>
            <a:endParaRPr lang="en-US" dirty="0"/>
          </a:p>
        </p:txBody>
      </p:sp>
      <p:sp>
        <p:nvSpPr>
          <p:cNvPr id="3" name="Slide Number Placeholder 2"/>
          <p:cNvSpPr>
            <a:spLocks noGrp="1"/>
          </p:cNvSpPr>
          <p:nvPr>
            <p:ph type="sldNum" sz="quarter" idx="12"/>
          </p:nvPr>
        </p:nvSpPr>
        <p:spPr/>
        <p:txBody>
          <a:bodyPr/>
          <a:lstStyle/>
          <a:p>
            <a:pPr>
              <a:defRPr/>
            </a:pPr>
            <a:fld id="{6C08A12D-00FC-4F01-9A96-E6901D6B052E}" type="slidenum">
              <a:rPr lang="en-US" smtClean="0"/>
              <a:pPr>
                <a:defRPr/>
              </a:pPr>
              <a:t>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975" y="2066924"/>
            <a:ext cx="4713942" cy="3724275"/>
          </a:xfrm>
          <a:prstGeom prst="rect">
            <a:avLst/>
          </a:prstGeom>
        </p:spPr>
      </p:pic>
    </p:spTree>
    <p:extLst>
      <p:ext uri="{BB962C8B-B14F-4D97-AF65-F5344CB8AC3E}">
        <p14:creationId xmlns:p14="http://schemas.microsoft.com/office/powerpoint/2010/main" val="138077857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4679</TotalTime>
  <Words>2197</Words>
  <Application>Microsoft Office PowerPoint</Application>
  <PresentationFormat>On-screen Show (4:3)</PresentationFormat>
  <Paragraphs>330</Paragraphs>
  <Slides>34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MS PGothic</vt:lpstr>
      <vt:lpstr>MS PGothic</vt:lpstr>
      <vt:lpstr>Algerian</vt:lpstr>
      <vt:lpstr>Arial</vt:lpstr>
      <vt:lpstr>Comic Sans MS</vt:lpstr>
      <vt:lpstr>Helvetica</vt:lpstr>
      <vt:lpstr>Symbol</vt:lpstr>
      <vt:lpstr>Wingdings</vt:lpstr>
      <vt:lpstr>Default Design</vt:lpstr>
      <vt:lpstr>Genetic Algorithms </vt:lpstr>
      <vt:lpstr>Genetic Algorithm</vt:lpstr>
      <vt:lpstr>Using Genetic Algorithms</vt:lpstr>
      <vt:lpstr>Genetic Programming</vt:lpstr>
      <vt:lpstr>Example: Classification and Quantification of Facial Abnormalities</vt:lpstr>
      <vt:lpstr>22q11.2 Deletion Syndrome (22q11.2DS)</vt:lpstr>
      <vt:lpstr>Data Collection</vt:lpstr>
      <vt:lpstr>Learning  3D Shape Quantification</vt:lpstr>
      <vt:lpstr>Azimuth and Elevation Angles</vt:lpstr>
      <vt:lpstr>Learning 3D Shape Quantification - 2D Histogram Azimuth Elevation</vt:lpstr>
      <vt:lpstr>Learning 3D Shape Quantification - Feature Selection</vt:lpstr>
      <vt:lpstr>Learning 3D Shape Quantification - Feature Combination</vt:lpstr>
      <vt:lpstr>Learning 3D Shape Quantification - Genetic Programming</vt:lpstr>
      <vt:lpstr>Learning 3D Shape Quantification - Feature Combination</vt:lpstr>
      <vt:lpstr>Learning 3D Shape Quantification - Feature Combination</vt:lpstr>
      <vt:lpstr>Learning 3D Shape Quantification - Experiment 1</vt:lpstr>
      <vt:lpstr>Learning 3D Shape Quantification - Experiment 1</vt:lpstr>
      <vt:lpstr>Tree structure for quantifying midface hypoplasia</vt:lpstr>
      <vt:lpstr>Learning 3D Shape Quantification - Experiment 2</vt:lpstr>
      <vt:lpstr>Learning 3D Shape Quantification - Experiment 3 </vt:lpstr>
      <vt:lpstr>PowerPoint Presentation</vt:lpstr>
      <vt:lpstr>Local Search in Continuous Spaces</vt:lpstr>
      <vt:lpstr>Local Search in Continuous Spaces</vt:lpstr>
      <vt:lpstr>Computer Vision Pose Estimation Example</vt:lpstr>
      <vt:lpstr>Computer Vision Pose Estimation Example</vt:lpstr>
      <vt:lpstr>Fitness Function</vt:lpstr>
      <vt:lpstr>PowerPoint Presentation</vt:lpstr>
      <vt:lpstr>Searching with Nondeterministic Actions</vt:lpstr>
      <vt:lpstr>Searching with Nondeterministic Actions</vt:lpstr>
      <vt:lpstr>Generalization of State-Space Model</vt:lpstr>
      <vt:lpstr>AND-OR Search Tree</vt:lpstr>
      <vt:lpstr>Searching with Partial Observations</vt:lpstr>
      <vt:lpstr>Belief State Space for Sensorless Agent </vt:lpstr>
      <vt:lpstr>Online Search Problems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Artificial Intelligence</dc:title>
  <dc:creator>Linda Shapiro</dc:creator>
  <cp:lastModifiedBy>Linda Shapiro</cp:lastModifiedBy>
  <cp:revision>177</cp:revision>
  <dcterms:created xsi:type="dcterms:W3CDTF">2005-09-19T20:30:33Z</dcterms:created>
  <dcterms:modified xsi:type="dcterms:W3CDTF">2019-01-10T00:15:04Z</dcterms:modified>
</cp:coreProperties>
</file>