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24"/>
  </p:notesMasterIdLst>
  <p:handoutMasterIdLst>
    <p:handoutMasterId r:id="rId25"/>
  </p:handoutMasterIdLst>
  <p:sldIdLst>
    <p:sldId id="570" r:id="rId2"/>
    <p:sldId id="653" r:id="rId3"/>
    <p:sldId id="654" r:id="rId4"/>
    <p:sldId id="655" r:id="rId5"/>
    <p:sldId id="656" r:id="rId6"/>
    <p:sldId id="681" r:id="rId7"/>
    <p:sldId id="682" r:id="rId8"/>
    <p:sldId id="657" r:id="rId9"/>
    <p:sldId id="658" r:id="rId10"/>
    <p:sldId id="659" r:id="rId11"/>
    <p:sldId id="663" r:id="rId12"/>
    <p:sldId id="680" r:id="rId13"/>
    <p:sldId id="683" r:id="rId14"/>
    <p:sldId id="684" r:id="rId15"/>
    <p:sldId id="539" r:id="rId16"/>
    <p:sldId id="651" r:id="rId17"/>
    <p:sldId id="666" r:id="rId18"/>
    <p:sldId id="667" r:id="rId19"/>
    <p:sldId id="668" r:id="rId20"/>
    <p:sldId id="581" r:id="rId21"/>
    <p:sldId id="519" r:id="rId22"/>
    <p:sldId id="616" r:id="rId23"/>
  </p:sldIdLst>
  <p:sldSz cx="12192000" cy="6858000"/>
  <p:notesSz cx="7099300" cy="10234613"/>
  <p:custDataLst>
    <p:tags r:id="rId2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6699FF"/>
    <a:srgbClr val="FFFF00"/>
    <a:srgbClr val="3333FF"/>
    <a:srgbClr val="FF3300"/>
    <a:srgbClr val="CC00CC"/>
    <a:srgbClr val="CC99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5873" autoAdjust="0"/>
  </p:normalViewPr>
  <p:slideViewPr>
    <p:cSldViewPr>
      <p:cViewPr varScale="1">
        <p:scale>
          <a:sx n="181" d="100"/>
          <a:sy n="181" d="100"/>
        </p:scale>
        <p:origin x="200" y="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tags" Target="tags/tag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99AAE826-0B2E-48F8-ACD4-71C5A7DC1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91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B0040D82-CA6B-4740-BC94-BE04A4C44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57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  <a:endParaRPr lang="en-US" sz="1200" dirty="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70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246F1-7982-4C3D-AF4E-D3D4018FEBF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9A8D95C-D061-4647-864F-E0DA2ADC876D}" type="slidenum">
              <a:rPr lang="en-US" sz="1200" i="0"/>
              <a:pPr/>
              <a:t>6</a:t>
            </a:fld>
            <a:endParaRPr lang="en-US" sz="1200" i="0"/>
          </a:p>
        </p:txBody>
      </p:sp>
      <p:sp>
        <p:nvSpPr>
          <p:cNvPr id="20484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0"/>
              <a:t>Maxim Likhachev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FB9D00-FFFC-9B42-92F6-1F34C58B9A8E}" type="slidenum">
              <a:rPr lang="en-US" sz="1200" i="0"/>
              <a:pPr/>
              <a:t>7</a:t>
            </a:fld>
            <a:endParaRPr lang="en-US" sz="1200" i="0"/>
          </a:p>
        </p:txBody>
      </p:sp>
      <p:sp>
        <p:nvSpPr>
          <p:cNvPr id="34820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49325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0"/>
              <a:t>Maxim Likhachev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39045-E5CC-464A-ABA7-2600BC20512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Roomba .</a:t>
            </a:r>
            <a:r>
              <a:rPr lang="en-US" dirty="0" err="1" smtClean="0"/>
              <a:t>flv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40D82-CA6B-4740-BC94-BE04A4C4412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50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1962B-DAC8-4B23-8523-0185CAF8D2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75978-18E4-4AAB-A3EE-5724E86C26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620D6-C1BF-4CC6-AB88-EB6FF9EDF9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Planning in Robotics: Courtesy of Maxim Likhachev, CMU</a:t>
            </a: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2B120-2B06-EC43-9ACE-78C0AC7B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8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5C747-C1F6-4B31-B41D-D48BF0ABAD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33C96-9C8D-47E6-A2F7-0F0C804AD1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31510-307B-4174-B92F-78C1742280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6FD2A-A607-4DBF-BC3D-3EA8462CCA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246AF-8361-4E01-9FA3-CD967FE263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D1207-D10C-41B1-8A40-96050EFB55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E8B8F-7AB2-4DCE-A92A-47A6845E54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E8749-5418-4A50-B5FF-FA890BBD0C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964C3DCC-CF70-46B7-BF24-51A4BF48B8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://pacman.elstonj.com/data/photos/imgp5465.jpg" TargetMode="External"/><Relationship Id="rId5" Type="http://schemas.openxmlformats.org/officeDocument/2006/relationships/image" Target="../media/image25.jpeg"/><Relationship Id="rId6" Type="http://schemas.openxmlformats.org/officeDocument/2006/relationships/hyperlink" Target="http://pacman.elstonj.com/data/photos/imgp5474.jpg" TargetMode="External"/><Relationship Id="rId7" Type="http://schemas.openxmlformats.org/officeDocument/2006/relationships/image" Target="../media/image26.jpeg"/><Relationship Id="rId8" Type="http://schemas.openxmlformats.org/officeDocument/2006/relationships/image" Target="../media/image27.png"/><Relationship Id="rId9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20" Type="http://schemas.openxmlformats.org/officeDocument/2006/relationships/image" Target="../media/image40.gif"/><Relationship Id="rId21" Type="http://schemas.openxmlformats.org/officeDocument/2006/relationships/image" Target="../media/image41.jpeg"/><Relationship Id="rId10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1" Type="http://schemas.openxmlformats.org/officeDocument/2006/relationships/tags" Target="../tags/tag4.x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tags" Target="../tags/tag8.xml"/><Relationship Id="rId6" Type="http://schemas.openxmlformats.org/officeDocument/2006/relationships/tags" Target="../tags/tag9.xml"/><Relationship Id="rId7" Type="http://schemas.openxmlformats.org/officeDocument/2006/relationships/tags" Target="../tags/tag10.xml"/><Relationship Id="rId8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752600"/>
            <a:ext cx="6934200" cy="414866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76201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473: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7620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Conclusion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8" rIns="91428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Dieter Fox – University of Washington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[Many of 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30840"/>
            <a:ext cx="12598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Knowledge Representation and Reasoning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696200" cy="4343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Representing</a:t>
            </a:r>
            <a:r>
              <a:rPr lang="en-US" dirty="0" smtClean="0"/>
              <a:t>: what agent knows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7030A0"/>
                </a:solidFill>
              </a:rPr>
              <a:t>Reasoning</a:t>
            </a:r>
            <a:r>
              <a:rPr lang="en-US" dirty="0" smtClean="0"/>
              <a:t>: what agent can infer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667000" y="2286000"/>
            <a:ext cx="29044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Propositional logic</a:t>
            </a:r>
          </a:p>
          <a:p>
            <a:r>
              <a:rPr lang="en-US" sz="2400" dirty="0" smtClean="0"/>
              <a:t>Constraint networks</a:t>
            </a:r>
          </a:p>
          <a:p>
            <a:r>
              <a:rPr lang="en-US" sz="2400" dirty="0" smtClean="0"/>
              <a:t>HMMs</a:t>
            </a:r>
          </a:p>
          <a:p>
            <a:r>
              <a:rPr lang="en-US" sz="2400" dirty="0" smtClean="0"/>
              <a:t>Bayesian networks</a:t>
            </a:r>
          </a:p>
          <a:p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5265003"/>
            <a:ext cx="360567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Search</a:t>
            </a:r>
          </a:p>
          <a:p>
            <a:r>
              <a:rPr lang="en-US" sz="2400" dirty="0" smtClean="0"/>
              <a:t>Dynamic programming</a:t>
            </a:r>
          </a:p>
          <a:p>
            <a:r>
              <a:rPr lang="en-US" sz="2400" dirty="0" smtClean="0"/>
              <a:t>Preprocessing to simplify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598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14400"/>
          </a:xfrm>
        </p:spPr>
        <p:txBody>
          <a:bodyPr/>
          <a:lstStyle/>
          <a:p>
            <a:r>
              <a:rPr lang="en-US" dirty="0" err="1" smtClean="0"/>
              <a:t>Search+KR&amp;R</a:t>
            </a:r>
            <a:r>
              <a:rPr lang="en-US" dirty="0" smtClean="0"/>
              <a:t> Example: CSP</a:t>
            </a:r>
            <a:endParaRPr lang="en-US" dirty="0"/>
          </a:p>
        </p:txBody>
      </p:sp>
      <p:pic>
        <p:nvPicPr>
          <p:cNvPr id="1026" name="Picture 2" descr="C:\Users\mausam\Desktop\Ca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2549" y="1219200"/>
            <a:ext cx="2914651" cy="1624534"/>
          </a:xfrm>
          <a:prstGeom prst="rect">
            <a:avLst/>
          </a:prstGeom>
          <a:noFill/>
        </p:spPr>
      </p:pic>
      <p:pic>
        <p:nvPicPr>
          <p:cNvPr id="2050" name="Picture 2" descr="http://3.bp.blogspot.com/-pd32zLf-7fs/TeZFLFjeaII/AAAAAAAAABk/IZHtdtRDqKE/s1600/cas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187" y="3962400"/>
            <a:ext cx="4186813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65" y="1143000"/>
            <a:ext cx="10972800" cy="5410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Representation </a:t>
            </a:r>
          </a:p>
          <a:p>
            <a:pPr lvl="1"/>
            <a:r>
              <a:rPr lang="en-US" sz="2400" dirty="0" smtClean="0"/>
              <a:t>Variables, Domains, Constraints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Reasoning:</a:t>
            </a:r>
            <a:endParaRPr lang="en-US" sz="2800" dirty="0" smtClean="0"/>
          </a:p>
          <a:p>
            <a:pPr lvl="1"/>
            <a:r>
              <a:rPr lang="en-US" sz="2400" dirty="0" smtClean="0"/>
              <a:t>Arc Consistency (k-Consistency)</a:t>
            </a:r>
          </a:p>
          <a:p>
            <a:pPr lvl="1"/>
            <a:r>
              <a:rPr lang="en-US" sz="2400" dirty="0" smtClean="0"/>
              <a:t>Solving</a:t>
            </a:r>
          </a:p>
          <a:p>
            <a:pPr lvl="2"/>
            <a:r>
              <a:rPr lang="en-US" sz="2000" dirty="0" smtClean="0"/>
              <a:t>Backtracking search: partial </a:t>
            </a:r>
            <a:r>
              <a:rPr lang="en-US" sz="2000" dirty="0" err="1" smtClean="0"/>
              <a:t>var</a:t>
            </a:r>
            <a:r>
              <a:rPr lang="en-US" sz="2000" dirty="0" smtClean="0"/>
              <a:t> assignments</a:t>
            </a:r>
          </a:p>
          <a:p>
            <a:pPr lvl="3"/>
            <a:r>
              <a:rPr lang="en-US" sz="1600" dirty="0" smtClean="0"/>
              <a:t>Heuristics: min remaining values, min conflicts</a:t>
            </a:r>
          </a:p>
          <a:p>
            <a:pPr lvl="2"/>
            <a:r>
              <a:rPr lang="en-US" sz="2000" dirty="0" smtClean="0"/>
              <a:t>Local search: complete </a:t>
            </a:r>
            <a:r>
              <a:rPr lang="en-US" sz="2000" dirty="0" err="1" smtClean="0"/>
              <a:t>var</a:t>
            </a:r>
            <a:r>
              <a:rPr lang="en-US" sz="2000" dirty="0" smtClean="0"/>
              <a:t> assignments</a:t>
            </a:r>
          </a:p>
        </p:txBody>
      </p:sp>
    </p:spTree>
    <p:extLst>
      <p:ext uri="{BB962C8B-B14F-4D97-AF65-F5344CB8AC3E}">
        <p14:creationId xmlns:p14="http://schemas.microsoft.com/office/powerpoint/2010/main" val="41275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KR&amp;R: Markov Decision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600201"/>
            <a:ext cx="10972800" cy="54863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Representation</a:t>
            </a:r>
          </a:p>
          <a:p>
            <a:pPr lvl="1"/>
            <a:r>
              <a:rPr lang="en-US" dirty="0" smtClean="0"/>
              <a:t>states, actions, probabilistic outcomes, rewards</a:t>
            </a:r>
          </a:p>
          <a:p>
            <a:pPr marL="457165" lvl="1" indent="0">
              <a:buNone/>
            </a:pPr>
            <a:endParaRPr lang="en-US" dirty="0" smtClean="0"/>
          </a:p>
          <a:p>
            <a:endParaRPr lang="en-US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Reasoning</a:t>
            </a:r>
            <a:r>
              <a:rPr lang="en-US" dirty="0" smtClean="0"/>
              <a:t>: V*(s)</a:t>
            </a:r>
          </a:p>
          <a:p>
            <a:pPr lvl="1"/>
            <a:r>
              <a:rPr lang="en-US" dirty="0" err="1" smtClean="0"/>
              <a:t>Expectimax</a:t>
            </a:r>
            <a:endParaRPr lang="en-US" dirty="0" smtClean="0"/>
          </a:p>
          <a:p>
            <a:pPr lvl="1"/>
            <a:r>
              <a:rPr lang="en-US" dirty="0" smtClean="0"/>
              <a:t>Value Iteration: dynamic programming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Reinforcement Learning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Exploration / exploitation</a:t>
            </a:r>
          </a:p>
          <a:p>
            <a:pPr lvl="1"/>
            <a:r>
              <a:rPr lang="en-US" dirty="0" smtClean="0"/>
              <a:t>Learn model or learn Q-function?</a:t>
            </a:r>
            <a:endParaRPr lang="en-US" dirty="0"/>
          </a:p>
          <a:p>
            <a:pPr lvl="1"/>
            <a:endParaRPr lang="en-US" dirty="0" smtClean="0"/>
          </a:p>
        </p:txBody>
      </p:sp>
      <p:grpSp>
        <p:nvGrpSpPr>
          <p:cNvPr id="36" name="Group 35"/>
          <p:cNvGrpSpPr/>
          <p:nvPr/>
        </p:nvGrpSpPr>
        <p:grpSpPr>
          <a:xfrm>
            <a:off x="8636000" y="2514600"/>
            <a:ext cx="3678740" cy="2880518"/>
            <a:chOff x="6477000" y="2514600"/>
            <a:chExt cx="1853091" cy="1981820"/>
          </a:xfrm>
        </p:grpSpPr>
        <p:sp>
          <p:nvSpPr>
            <p:cNvPr id="4" name="Oval 2"/>
            <p:cNvSpPr>
              <a:spLocks noChangeArrowheads="1"/>
            </p:cNvSpPr>
            <p:nvPr/>
          </p:nvSpPr>
          <p:spPr bwMode="auto">
            <a:xfrm>
              <a:off x="7384536" y="2681081"/>
              <a:ext cx="275011" cy="1586017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Line 17"/>
            <p:cNvSpPr>
              <a:spLocks noChangeShapeType="1"/>
            </p:cNvSpPr>
            <p:nvPr/>
          </p:nvSpPr>
          <p:spPr bwMode="auto">
            <a:xfrm>
              <a:off x="7604544" y="3840094"/>
              <a:ext cx="275011" cy="4270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8"/>
            <p:cNvSpPr>
              <a:spLocks noChangeShapeType="1"/>
            </p:cNvSpPr>
            <p:nvPr/>
          </p:nvSpPr>
          <p:spPr bwMode="auto">
            <a:xfrm>
              <a:off x="7604544" y="3504590"/>
              <a:ext cx="275011" cy="2135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9"/>
            <p:cNvSpPr>
              <a:spLocks noChangeShapeType="1"/>
            </p:cNvSpPr>
            <p:nvPr/>
          </p:nvSpPr>
          <p:spPr bwMode="auto">
            <a:xfrm>
              <a:off x="7604544" y="3108086"/>
              <a:ext cx="27501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V="1">
              <a:off x="6889516" y="3108086"/>
              <a:ext cx="550022" cy="24400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6889516" y="3596091"/>
              <a:ext cx="550022" cy="24400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6889516" y="3474090"/>
              <a:ext cx="5500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8237069" y="4242317"/>
              <a:ext cx="93022" cy="25410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 sz="1800" i="1" dirty="0">
                <a:solidFill>
                  <a:schemeClr val="accent2"/>
                </a:solidFill>
                <a:latin typeface="Franklin Gothic Medium" pitchFamily="34" charset="0"/>
              </a:endParaRPr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 flipH="1">
              <a:off x="7632045" y="3047085"/>
              <a:ext cx="22000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2"/>
            <p:cNvSpPr>
              <a:spLocks noChangeShapeType="1"/>
            </p:cNvSpPr>
            <p:nvPr/>
          </p:nvSpPr>
          <p:spPr bwMode="auto">
            <a:xfrm flipH="1" flipV="1">
              <a:off x="7632045" y="3443589"/>
              <a:ext cx="220009" cy="1830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3"/>
            <p:cNvSpPr>
              <a:spLocks noChangeShapeType="1"/>
            </p:cNvSpPr>
            <p:nvPr/>
          </p:nvSpPr>
          <p:spPr bwMode="auto">
            <a:xfrm flipH="1" flipV="1">
              <a:off x="7632045" y="3809593"/>
              <a:ext cx="220009" cy="3355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24"/>
            <p:cNvSpPr txBox="1">
              <a:spLocks noChangeArrowheads="1"/>
            </p:cNvSpPr>
            <p:nvPr/>
          </p:nvSpPr>
          <p:spPr bwMode="auto">
            <a:xfrm>
              <a:off x="7406307" y="2514600"/>
              <a:ext cx="312688" cy="254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max</a:t>
              </a:r>
            </a:p>
          </p:txBody>
        </p:sp>
        <p:cxnSp>
          <p:nvCxnSpPr>
            <p:cNvPr id="18" name="AutoShape 25"/>
            <p:cNvCxnSpPr>
              <a:cxnSpLocks noChangeShapeType="1"/>
              <a:endCxn id="19" idx="3"/>
            </p:cNvCxnSpPr>
            <p:nvPr/>
          </p:nvCxnSpPr>
          <p:spPr bwMode="auto">
            <a:xfrm rot="5400000">
              <a:off x="6851076" y="2853258"/>
              <a:ext cx="648082" cy="418839"/>
            </a:xfrm>
            <a:prstGeom prst="curvedConnector2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6477000" y="3196141"/>
              <a:ext cx="488697" cy="38115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i="1" dirty="0">
                  <a:solidFill>
                    <a:schemeClr val="accent2"/>
                  </a:solidFill>
                  <a:latin typeface="Franklin Gothic Medium" pitchFamily="34" charset="0"/>
                </a:rPr>
                <a:t>V</a:t>
              </a:r>
              <a:r>
                <a:rPr lang="en-US" sz="1800" b="1" i="1" baseline="-25000" dirty="0">
                  <a:solidFill>
                    <a:schemeClr val="accent2"/>
                  </a:solidFill>
                  <a:latin typeface="Franklin Gothic Medium" pitchFamily="34" charset="0"/>
                </a:rPr>
                <a:t>1</a:t>
              </a:r>
              <a:r>
                <a:rPr lang="en-US" sz="1800" b="1" i="1" dirty="0">
                  <a:solidFill>
                    <a:schemeClr val="accent2"/>
                  </a:solidFill>
                  <a:latin typeface="Franklin Gothic Medium" pitchFamily="34" charset="0"/>
                </a:rPr>
                <a:t>= </a:t>
              </a:r>
              <a:r>
                <a:rPr lang="en-US" sz="1800" b="1" i="1" dirty="0" smtClean="0">
                  <a:solidFill>
                    <a:schemeClr val="accent2"/>
                  </a:solidFill>
                  <a:latin typeface="Franklin Gothic Medium" pitchFamily="34" charset="0"/>
                </a:rPr>
                <a:t>6.5</a:t>
              </a:r>
            </a:p>
            <a:p>
              <a:pPr eaLnBrk="0" hangingPunct="0"/>
              <a:endParaRPr lang="en-US" sz="1800" b="1" i="1" baseline="-25000" dirty="0">
                <a:solidFill>
                  <a:schemeClr val="accent2"/>
                </a:solidFill>
                <a:latin typeface="Franklin Gothic Medium" pitchFamily="34" charset="0"/>
              </a:endParaRPr>
            </a:p>
          </p:txBody>
        </p:sp>
        <p:sp>
          <p:nvSpPr>
            <p:cNvPr id="21" name="Text Box 29"/>
            <p:cNvSpPr txBox="1">
              <a:spLocks noChangeArrowheads="1"/>
            </p:cNvSpPr>
            <p:nvPr/>
          </p:nvSpPr>
          <p:spPr bwMode="auto">
            <a:xfrm rot="19601362">
              <a:off x="7110737" y="3019374"/>
              <a:ext cx="164875" cy="275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22" name="Text Box 30"/>
            <p:cNvSpPr txBox="1">
              <a:spLocks noChangeArrowheads="1"/>
            </p:cNvSpPr>
            <p:nvPr/>
          </p:nvSpPr>
          <p:spPr bwMode="auto">
            <a:xfrm rot="306345">
              <a:off x="7063738" y="3498484"/>
              <a:ext cx="272623" cy="275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</a:rPr>
                <a:t>4.5</a:t>
              </a:r>
              <a:endParaRPr lang="en-US" sz="2000" dirty="0">
                <a:solidFill>
                  <a:schemeClr val="accent2"/>
                </a:solidFill>
              </a:endParaRP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7137026" y="3321588"/>
              <a:ext cx="164875" cy="275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</a:rPr>
                <a:t>5</a:t>
              </a:r>
            </a:p>
          </p:txBody>
        </p:sp>
        <p:sp>
          <p:nvSpPr>
            <p:cNvPr id="24" name="Oval 3"/>
            <p:cNvSpPr>
              <a:spLocks noChangeArrowheads="1"/>
            </p:cNvSpPr>
            <p:nvPr/>
          </p:nvSpPr>
          <p:spPr bwMode="auto">
            <a:xfrm>
              <a:off x="7439538" y="3382589"/>
              <a:ext cx="165006" cy="183002"/>
            </a:xfrm>
            <a:prstGeom prst="ellipse">
              <a:avLst/>
            </a:prstGeom>
            <a:solidFill>
              <a:schemeClr val="bg1"/>
            </a:soli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accent2"/>
                  </a:solidFill>
                </a:rPr>
                <a:t>a</a:t>
              </a:r>
              <a:r>
                <a:rPr lang="en-US" b="1" baseline="-2500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25" name="Oval 15"/>
            <p:cNvSpPr>
              <a:spLocks noChangeArrowheads="1"/>
            </p:cNvSpPr>
            <p:nvPr/>
          </p:nvSpPr>
          <p:spPr bwMode="auto">
            <a:xfrm>
              <a:off x="7439538" y="3016585"/>
              <a:ext cx="165006" cy="183002"/>
            </a:xfrm>
            <a:prstGeom prst="ellipse">
              <a:avLst/>
            </a:prstGeom>
            <a:solidFill>
              <a:schemeClr val="bg1"/>
            </a:soli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accent2"/>
                  </a:solidFill>
                </a:rPr>
                <a:t>a</a:t>
              </a:r>
              <a:r>
                <a:rPr lang="en-US" b="1" baseline="-2500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7439538" y="3748593"/>
              <a:ext cx="165006" cy="183002"/>
            </a:xfrm>
            <a:prstGeom prst="ellipse">
              <a:avLst/>
            </a:prstGeom>
            <a:solidFill>
              <a:schemeClr val="bg1"/>
            </a:soli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accent2"/>
                  </a:solidFill>
                </a:rPr>
                <a:t>a</a:t>
              </a:r>
              <a:r>
                <a:rPr lang="en-US" b="1" baseline="-2500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27" name="Oval 48"/>
            <p:cNvSpPr>
              <a:spLocks noChangeArrowheads="1"/>
            </p:cNvSpPr>
            <p:nvPr/>
          </p:nvSpPr>
          <p:spPr bwMode="auto">
            <a:xfrm>
              <a:off x="6669508" y="3321588"/>
              <a:ext cx="275011" cy="305003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s</a:t>
              </a:r>
              <a:r>
                <a:rPr lang="en-US" b="1" baseline="-25000"/>
                <a:t>0</a:t>
              </a:r>
            </a:p>
          </p:txBody>
        </p:sp>
        <p:sp>
          <p:nvSpPr>
            <p:cNvPr id="28" name="Oval 49"/>
            <p:cNvSpPr>
              <a:spLocks noChangeArrowheads="1"/>
            </p:cNvSpPr>
            <p:nvPr/>
          </p:nvSpPr>
          <p:spPr bwMode="auto">
            <a:xfrm>
              <a:off x="7879555" y="2955584"/>
              <a:ext cx="275011" cy="305003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s</a:t>
              </a:r>
              <a:r>
                <a:rPr lang="en-US" b="1" baseline="-25000"/>
                <a:t>1</a:t>
              </a:r>
            </a:p>
          </p:txBody>
        </p:sp>
        <p:sp>
          <p:nvSpPr>
            <p:cNvPr id="29" name="Oval 50"/>
            <p:cNvSpPr>
              <a:spLocks noChangeArrowheads="1"/>
            </p:cNvSpPr>
            <p:nvPr/>
          </p:nvSpPr>
          <p:spPr bwMode="auto">
            <a:xfrm>
              <a:off x="7879555" y="3565591"/>
              <a:ext cx="275011" cy="305003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s</a:t>
              </a:r>
              <a:r>
                <a:rPr lang="en-US" b="1" baseline="-25000"/>
                <a:t>2</a:t>
              </a:r>
            </a:p>
          </p:txBody>
        </p:sp>
        <p:sp>
          <p:nvSpPr>
            <p:cNvPr id="30" name="Oval 51"/>
            <p:cNvSpPr>
              <a:spLocks noChangeArrowheads="1"/>
            </p:cNvSpPr>
            <p:nvPr/>
          </p:nvSpPr>
          <p:spPr bwMode="auto">
            <a:xfrm>
              <a:off x="7879555" y="4114597"/>
              <a:ext cx="275011" cy="305003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s</a:t>
              </a:r>
              <a:r>
                <a:rPr lang="en-US" b="1" baseline="-25000"/>
                <a:t>3</a:t>
              </a:r>
            </a:p>
          </p:txBody>
        </p:sp>
        <p:sp>
          <p:nvSpPr>
            <p:cNvPr id="31" name="Line 52"/>
            <p:cNvSpPr>
              <a:spLocks noChangeShapeType="1"/>
            </p:cNvSpPr>
            <p:nvPr/>
          </p:nvSpPr>
          <p:spPr bwMode="auto">
            <a:xfrm>
              <a:off x="7549542" y="3565591"/>
              <a:ext cx="385015" cy="57950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 Box 53"/>
            <p:cNvSpPr txBox="1">
              <a:spLocks noChangeArrowheads="1"/>
            </p:cNvSpPr>
            <p:nvPr/>
          </p:nvSpPr>
          <p:spPr bwMode="auto">
            <a:xfrm rot="306345">
              <a:off x="7611468" y="3562026"/>
              <a:ext cx="272623" cy="275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0.9</a:t>
              </a:r>
            </a:p>
          </p:txBody>
        </p:sp>
        <p:sp>
          <p:nvSpPr>
            <p:cNvPr id="33" name="Text Box 54"/>
            <p:cNvSpPr txBox="1">
              <a:spLocks noChangeArrowheads="1"/>
            </p:cNvSpPr>
            <p:nvPr/>
          </p:nvSpPr>
          <p:spPr bwMode="auto">
            <a:xfrm rot="306345">
              <a:off x="7680220" y="3714528"/>
              <a:ext cx="272623" cy="275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0.1</a:t>
              </a:r>
            </a:p>
          </p:txBody>
        </p:sp>
        <p:sp>
          <p:nvSpPr>
            <p:cNvPr id="34" name="Line 56"/>
            <p:cNvSpPr>
              <a:spLocks noChangeShapeType="1"/>
            </p:cNvSpPr>
            <p:nvPr/>
          </p:nvSpPr>
          <p:spPr bwMode="auto">
            <a:xfrm flipH="1" flipV="1">
              <a:off x="7659546" y="3687592"/>
              <a:ext cx="220009" cy="30500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5" name="Picture 3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447800" y="2819400"/>
            <a:ext cx="3078105" cy="405370"/>
          </a:xfrm>
          <a:prstGeom prst="rect">
            <a:avLst/>
          </a:prstGeom>
          <a:noFill/>
          <a:ln/>
          <a:effectLst/>
        </p:spPr>
      </p:pic>
      <p:pic>
        <p:nvPicPr>
          <p:cNvPr id="37" name="Picture 3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55038" y="3462337"/>
            <a:ext cx="5556003" cy="593269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0673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cygwin\home\bziebart\iros\peoplePrediction\images\experimentSetu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913711"/>
            <a:ext cx="9347201" cy="495300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0406" y="1905000"/>
            <a:ext cx="2961601" cy="165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51403" y="5074686"/>
            <a:ext cx="2940597" cy="178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30406" y="3513909"/>
            <a:ext cx="2961601" cy="165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IOC: Pedestrian Trajectory Prediction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 Trajectory Prediction</a:t>
            </a:r>
          </a:p>
        </p:txBody>
      </p:sp>
      <p:pic>
        <p:nvPicPr>
          <p:cNvPr id="5" name="Purposeful Pedestrian Predic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1633538"/>
            <a:ext cx="9349317" cy="4616450"/>
          </a:xfrm>
        </p:spPr>
      </p:pic>
    </p:spTree>
    <p:extLst>
      <p:ext uri="{BB962C8B-B14F-4D97-AF65-F5344CB8AC3E}">
        <p14:creationId xmlns:p14="http://schemas.microsoft.com/office/powerpoint/2010/main" val="12111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Pacman: Beyond Simulation?</a:t>
            </a:r>
          </a:p>
        </p:txBody>
      </p:sp>
      <p:pic>
        <p:nvPicPr>
          <p:cNvPr id="37890" name="Picture 2" descr="http://pacman.elstonj.com/images/tit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628901"/>
            <a:ext cx="404812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0" y="6400801"/>
            <a:ext cx="121920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Students at Colorado University: http://pacman.elstonj.com</a:t>
            </a:r>
          </a:p>
        </p:txBody>
      </p:sp>
      <p:pic>
        <p:nvPicPr>
          <p:cNvPr id="37894" name="Picture 6" descr="http://pacman.elstonj.com/data/photos/.tn/imgp546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000" y="1447802"/>
            <a:ext cx="28194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0" descr="http://pacman.elstonj.com/data/photos/.tn/imgp5474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63002" y="3810000"/>
            <a:ext cx="28479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67800" y="1447801"/>
            <a:ext cx="22098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4" descr="http://i.i.com.com/cnwk.1d/i/bto/20091110/PACMA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001" y="3733800"/>
            <a:ext cx="2871788" cy="215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Pacman</a:t>
            </a:r>
            <a:r>
              <a:rPr lang="en-US" dirty="0" smtClean="0"/>
              <a:t>: Beyond Simulation!</a:t>
            </a:r>
            <a:endParaRPr lang="en-US" dirty="0"/>
          </a:p>
        </p:txBody>
      </p:sp>
      <p:pic>
        <p:nvPicPr>
          <p:cNvPr id="5" name="Roomba Pac-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1" y="1143000"/>
            <a:ext cx="10159999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5442" y="0"/>
            <a:ext cx="309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[VIDEO: Roomba Pacman.mp4]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210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76200"/>
            <a:ext cx="10972800" cy="944562"/>
          </a:xfrm>
        </p:spPr>
        <p:txBody>
          <a:bodyPr/>
          <a:lstStyle/>
          <a:p>
            <a:r>
              <a:rPr lang="en-US" dirty="0" smtClean="0"/>
              <a:t>KR&amp;R: Probability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1"/>
            <a:ext cx="111760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Representation: </a:t>
            </a:r>
            <a:r>
              <a:rPr lang="en-US" sz="2800" dirty="0" smtClean="0"/>
              <a:t>Bayesian Networks</a:t>
            </a:r>
          </a:p>
          <a:p>
            <a:pPr lvl="1"/>
            <a:r>
              <a:rPr lang="en-US" sz="2400" dirty="0" smtClean="0"/>
              <a:t>encode probability distributions compactly</a:t>
            </a:r>
          </a:p>
          <a:p>
            <a:pPr lvl="2"/>
            <a:r>
              <a:rPr lang="en-US" sz="2000" dirty="0" smtClean="0"/>
              <a:t>by exploiting conditional independences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Reasoning</a:t>
            </a:r>
          </a:p>
          <a:p>
            <a:pPr lvl="1"/>
            <a:r>
              <a:rPr lang="en-US" sz="2400" dirty="0" smtClean="0"/>
              <a:t>Exact inference: </a:t>
            </a:r>
            <a:r>
              <a:rPr lang="en-US" sz="2400" dirty="0" err="1" smtClean="0"/>
              <a:t>var</a:t>
            </a:r>
            <a:r>
              <a:rPr lang="en-US" sz="2400" dirty="0" smtClean="0"/>
              <a:t> elimination</a:t>
            </a:r>
          </a:p>
          <a:p>
            <a:pPr lvl="1"/>
            <a:r>
              <a:rPr lang="en-US" sz="2400" dirty="0" smtClean="0"/>
              <a:t>Approx inference: sampling based methods</a:t>
            </a:r>
          </a:p>
          <a:p>
            <a:pPr lvl="2"/>
            <a:r>
              <a:rPr lang="en-US" sz="2000" dirty="0" smtClean="0"/>
              <a:t>rejection sampling, likelihood weighting, MCMC/Gibbs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521730" y="2347119"/>
            <a:ext cx="4034367" cy="1624013"/>
            <a:chOff x="5813425" y="225425"/>
            <a:chExt cx="3025775" cy="1624013"/>
          </a:xfrm>
        </p:grpSpPr>
        <p:sp>
          <p:nvSpPr>
            <p:cNvPr id="20" name="Oval 5"/>
            <p:cNvSpPr>
              <a:spLocks noChangeArrowheads="1"/>
            </p:cNvSpPr>
            <p:nvPr/>
          </p:nvSpPr>
          <p:spPr bwMode="auto">
            <a:xfrm>
              <a:off x="5813425" y="228600"/>
              <a:ext cx="1209675" cy="323850"/>
            </a:xfrm>
            <a:prstGeom prst="ellipse">
              <a:avLst/>
            </a:prstGeom>
            <a:solidFill>
              <a:srgbClr val="FF9900">
                <a:alpha val="50195"/>
              </a:srgbClr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5856288" y="227013"/>
              <a:ext cx="827212" cy="30777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400" i="0" dirty="0">
                  <a:solidFill>
                    <a:schemeClr val="tx1"/>
                  </a:solidFill>
                </a:rPr>
                <a:t>Earthquake</a:t>
              </a:r>
              <a:endParaRPr lang="en-US" sz="1400" b="0" i="0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2" name="Oval 7"/>
            <p:cNvSpPr>
              <a:spLocks noChangeArrowheads="1"/>
            </p:cNvSpPr>
            <p:nvPr/>
          </p:nvSpPr>
          <p:spPr bwMode="auto">
            <a:xfrm>
              <a:off x="7861300" y="260350"/>
              <a:ext cx="977900" cy="258763"/>
            </a:xfrm>
            <a:prstGeom prst="ellipse">
              <a:avLst/>
            </a:prstGeom>
            <a:solidFill>
              <a:srgbClr val="FF9900">
                <a:alpha val="50195"/>
              </a:srgbClr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7904163" y="225425"/>
              <a:ext cx="648254" cy="30777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400" i="0">
                  <a:solidFill>
                    <a:schemeClr val="tx1"/>
                  </a:solidFill>
                </a:rPr>
                <a:t>Burglary</a:t>
              </a:r>
              <a:endParaRPr lang="en-US" sz="1400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auto">
            <a:xfrm>
              <a:off x="6835775" y="909638"/>
              <a:ext cx="885825" cy="258762"/>
            </a:xfrm>
            <a:prstGeom prst="ellipse">
              <a:avLst/>
            </a:prstGeom>
            <a:solidFill>
              <a:srgbClr val="FF9900">
                <a:alpha val="50195"/>
              </a:srgbClr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6926263" y="874713"/>
              <a:ext cx="490120" cy="30777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400" i="0">
                  <a:solidFill>
                    <a:schemeClr val="tx1"/>
                  </a:solidFill>
                </a:rPr>
                <a:t>Alarm</a:t>
              </a:r>
              <a:endParaRPr lang="en-US" sz="1400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>
              <a:off x="7721600" y="1525588"/>
              <a:ext cx="1071563" cy="323850"/>
            </a:xfrm>
            <a:prstGeom prst="ellipse">
              <a:avLst/>
            </a:prstGeom>
            <a:solidFill>
              <a:srgbClr val="FF9900">
                <a:alpha val="50195"/>
              </a:srgbClr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7759700" y="1524000"/>
              <a:ext cx="737005" cy="30777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400" i="0">
                  <a:solidFill>
                    <a:schemeClr val="tx1"/>
                  </a:solidFill>
                </a:rPr>
                <a:t>MaryCalls</a:t>
              </a:r>
              <a:endParaRPr lang="en-US" sz="1400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8" name="Oval 13"/>
            <p:cNvSpPr>
              <a:spLocks noChangeArrowheads="1"/>
            </p:cNvSpPr>
            <p:nvPr/>
          </p:nvSpPr>
          <p:spPr bwMode="auto">
            <a:xfrm>
              <a:off x="5905500" y="1525588"/>
              <a:ext cx="1071563" cy="323850"/>
            </a:xfrm>
            <a:prstGeom prst="ellipse">
              <a:avLst/>
            </a:prstGeom>
            <a:solidFill>
              <a:srgbClr val="FF9900">
                <a:alpha val="50195"/>
              </a:srgbClr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14"/>
            <p:cNvSpPr txBox="1">
              <a:spLocks noChangeArrowheads="1"/>
            </p:cNvSpPr>
            <p:nvPr/>
          </p:nvSpPr>
          <p:spPr bwMode="auto">
            <a:xfrm>
              <a:off x="5943600" y="1524000"/>
              <a:ext cx="729772" cy="30777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400" i="0">
                  <a:solidFill>
                    <a:schemeClr val="tx1"/>
                  </a:solidFill>
                </a:rPr>
                <a:t>JohnCalls</a:t>
              </a:r>
              <a:endParaRPr lang="en-US" sz="1400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>
              <a:off x="6743700" y="552450"/>
              <a:ext cx="371475" cy="3571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6"/>
            <p:cNvSpPr>
              <a:spLocks noChangeShapeType="1"/>
            </p:cNvSpPr>
            <p:nvPr/>
          </p:nvSpPr>
          <p:spPr bwMode="auto">
            <a:xfrm flipH="1">
              <a:off x="7489825" y="552450"/>
              <a:ext cx="790575" cy="3571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 flipH="1">
              <a:off x="6464300" y="1168400"/>
              <a:ext cx="606425" cy="3238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>
              <a:off x="7581900" y="1136650"/>
              <a:ext cx="606425" cy="3889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174" name="Picture 6" descr="http://ehealthforum.com/images/doctor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55" y="4953000"/>
            <a:ext cx="2997200" cy="1745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3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KR&amp;R: Hidden Markov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525" y="1371601"/>
            <a:ext cx="10972800" cy="3581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Representation</a:t>
            </a:r>
          </a:p>
          <a:p>
            <a:pPr lvl="1"/>
            <a:r>
              <a:rPr lang="en-US" sz="2400" dirty="0" smtClean="0"/>
              <a:t>Sequence model</a:t>
            </a:r>
          </a:p>
          <a:p>
            <a:pPr lvl="1"/>
            <a:r>
              <a:rPr lang="en-US" sz="2400" dirty="0" smtClean="0"/>
              <a:t>One hidden state, </a:t>
            </a:r>
            <a:r>
              <a:rPr lang="en-US" sz="2400" smtClean="0"/>
              <a:t>one observation</a:t>
            </a:r>
          </a:p>
          <a:p>
            <a:pPr lvl="1"/>
            <a:endParaRPr lang="en-US" sz="24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Reasoning/Search</a:t>
            </a:r>
          </a:p>
          <a:p>
            <a:pPr lvl="1"/>
            <a:r>
              <a:rPr lang="en-US" sz="2400" dirty="0" smtClean="0"/>
              <a:t>most likely state sequence: </a:t>
            </a:r>
            <a:r>
              <a:rPr lang="en-US" sz="2400" dirty="0" err="1" smtClean="0"/>
              <a:t>Viterbi</a:t>
            </a:r>
            <a:r>
              <a:rPr lang="en-US" sz="2400" dirty="0" smtClean="0"/>
              <a:t> algorithm</a:t>
            </a:r>
          </a:p>
          <a:p>
            <a:pPr lvl="1"/>
            <a:r>
              <a:rPr lang="en-US" sz="2400" dirty="0" smtClean="0"/>
              <a:t>marginal </a:t>
            </a:r>
            <a:r>
              <a:rPr lang="en-US" sz="2400" dirty="0" err="1" smtClean="0"/>
              <a:t>prob</a:t>
            </a:r>
            <a:r>
              <a:rPr lang="en-US" sz="2400" dirty="0" smtClean="0"/>
              <a:t> of one state: forward-backward</a:t>
            </a:r>
            <a:endParaRPr lang="en-US" sz="24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5461000" y="1676401"/>
            <a:ext cx="6324600" cy="1195387"/>
            <a:chOff x="152400" y="1243013"/>
            <a:chExt cx="7258050" cy="1804987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152400" y="1276350"/>
              <a:ext cx="566738" cy="5667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Oval 6"/>
            <p:cNvSpPr>
              <a:spLocks noChangeArrowheads="1"/>
            </p:cNvSpPr>
            <p:nvPr/>
          </p:nvSpPr>
          <p:spPr bwMode="auto">
            <a:xfrm>
              <a:off x="1828800" y="1276350"/>
              <a:ext cx="566738" cy="5667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719138" y="1552575"/>
              <a:ext cx="11096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3505200" y="1262063"/>
              <a:ext cx="552450" cy="5524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5181600" y="1262063"/>
              <a:ext cx="552450" cy="5524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10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2413" y="1449388"/>
              <a:ext cx="381000" cy="25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1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4050" y="1462088"/>
              <a:ext cx="381000" cy="252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2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81400" y="1433513"/>
              <a:ext cx="381000" cy="252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3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48275" y="1452563"/>
              <a:ext cx="381000" cy="252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2395538" y="1547813"/>
              <a:ext cx="11096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4067175" y="1538288"/>
              <a:ext cx="11096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5743575" y="1528763"/>
              <a:ext cx="11096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6858000" y="1243013"/>
              <a:ext cx="552450" cy="5524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7" name="Picture 18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16738" y="1435100"/>
              <a:ext cx="398462" cy="25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19"/>
            <p:cNvSpPr>
              <a:spLocks noChangeArrowheads="1"/>
            </p:cNvSpPr>
            <p:nvPr/>
          </p:nvSpPr>
          <p:spPr bwMode="auto">
            <a:xfrm>
              <a:off x="1828800" y="2481263"/>
              <a:ext cx="566738" cy="56673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0"/>
            <p:cNvSpPr>
              <a:spLocks noChangeArrowheads="1"/>
            </p:cNvSpPr>
            <p:nvPr/>
          </p:nvSpPr>
          <p:spPr bwMode="auto">
            <a:xfrm>
              <a:off x="3505200" y="2466975"/>
              <a:ext cx="552450" cy="5524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1"/>
            <p:cNvSpPr>
              <a:spLocks noChangeArrowheads="1"/>
            </p:cNvSpPr>
            <p:nvPr/>
          </p:nvSpPr>
          <p:spPr bwMode="auto">
            <a:xfrm>
              <a:off x="5181600" y="2466975"/>
              <a:ext cx="552450" cy="5524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 rot="5400000">
              <a:off x="1800225" y="2166938"/>
              <a:ext cx="6286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Oval 23"/>
            <p:cNvSpPr>
              <a:spLocks noChangeArrowheads="1"/>
            </p:cNvSpPr>
            <p:nvPr/>
          </p:nvSpPr>
          <p:spPr bwMode="auto">
            <a:xfrm>
              <a:off x="6858000" y="2447925"/>
              <a:ext cx="552450" cy="5524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 rot="5400000">
              <a:off x="3467100" y="2147888"/>
              <a:ext cx="6286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 rot="5400000">
              <a:off x="5143500" y="2128838"/>
              <a:ext cx="6286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 rot="5400000">
              <a:off x="6819900" y="2119313"/>
              <a:ext cx="6286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6" name="Picture 27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35163" y="2668588"/>
              <a:ext cx="360362" cy="25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8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81400" y="2640013"/>
              <a:ext cx="381000" cy="252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9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48275" y="2659063"/>
              <a:ext cx="381000" cy="252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0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16738" y="2641600"/>
              <a:ext cx="381000" cy="252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" name="Picture 4" descr="http://www.cs.washington.edu/sites/default/files/sonar-icon.gif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076" y="5257800"/>
            <a:ext cx="4022587" cy="1181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images.fastcompany.com/upload/junior-6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20645" r="6701" b="12652"/>
          <a:stretch/>
        </p:blipFill>
        <p:spPr bwMode="auto">
          <a:xfrm>
            <a:off x="1228744" y="5029201"/>
            <a:ext cx="3888385" cy="15017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59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379200" y="6623739"/>
            <a:ext cx="25400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C5961438-43B4-4570-9CDE-7413F5785F2E}" type="slidenum">
              <a:rPr lang="en-US" sz="1400" b="0" smtClean="0"/>
              <a:pPr/>
              <a:t>19</a:t>
            </a:fld>
            <a:endParaRPr lang="en-US" sz="1400" b="0" dirty="0" smtClean="0"/>
          </a:p>
        </p:txBody>
      </p:sp>
      <p:sp>
        <p:nvSpPr>
          <p:cNvPr id="952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Bayes Networks</a:t>
            </a:r>
          </a:p>
        </p:txBody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00" y="1371600"/>
            <a:ext cx="12090400" cy="5257800"/>
          </a:xfrm>
        </p:spPr>
        <p:txBody>
          <a:bodyPr/>
          <a:lstStyle/>
          <a:p>
            <a:r>
              <a:rPr lang="en-US" dirty="0" smtClean="0"/>
              <a:t>Learning Structure of Bayesian Networks</a:t>
            </a:r>
          </a:p>
          <a:p>
            <a:pPr lvl="1"/>
            <a:r>
              <a:rPr lang="en-US" dirty="0" smtClean="0"/>
              <a:t>Search through space of BN structures</a:t>
            </a:r>
          </a:p>
          <a:p>
            <a:r>
              <a:rPr lang="en-US" dirty="0" smtClean="0"/>
              <a:t>Learning Parameters for a Bayesian Network</a:t>
            </a:r>
          </a:p>
          <a:p>
            <a:pPr lvl="1"/>
            <a:r>
              <a:rPr lang="en-US" dirty="0" smtClean="0"/>
              <a:t>Fully observable variables</a:t>
            </a:r>
          </a:p>
          <a:p>
            <a:pPr lvl="2"/>
            <a:r>
              <a:rPr lang="en-US" dirty="0"/>
              <a:t>Maximum </a:t>
            </a:r>
            <a:r>
              <a:rPr lang="en-US" dirty="0" smtClean="0"/>
              <a:t>Likelihood (ML), MAP &amp; Bayesian estimation </a:t>
            </a:r>
          </a:p>
          <a:p>
            <a:pPr lvl="2"/>
            <a:r>
              <a:rPr lang="en-US" dirty="0" smtClean="0"/>
              <a:t>Example: Naïve Bayes for text classification</a:t>
            </a:r>
          </a:p>
          <a:p>
            <a:pPr lvl="1"/>
            <a:r>
              <a:rPr lang="en-US" dirty="0" smtClean="0"/>
              <a:t>Hidden variables </a:t>
            </a:r>
          </a:p>
          <a:p>
            <a:pPr lvl="2"/>
            <a:r>
              <a:rPr lang="en-US" dirty="0" smtClean="0"/>
              <a:t>Expectation Maximization (EM)</a:t>
            </a:r>
          </a:p>
        </p:txBody>
      </p:sp>
    </p:spTree>
    <p:extLst>
      <p:ext uri="{BB962C8B-B14F-4D97-AF65-F5344CB8AC3E}">
        <p14:creationId xmlns:p14="http://schemas.microsoft.com/office/powerpoint/2010/main" val="42273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Exam Topics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1409700"/>
            <a:ext cx="5960533" cy="5257800"/>
          </a:xfrm>
          <a:ln/>
        </p:spPr>
        <p:txBody>
          <a:bodyPr rIns="132080"/>
          <a:lstStyle/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333399"/>
                </a:solidFill>
                <a:cs typeface="Arial" pitchFamily="34" charset="0"/>
              </a:rPr>
              <a:t>Search</a:t>
            </a:r>
          </a:p>
          <a:p>
            <a:pPr marL="782638" lvl="1">
              <a:spcBef>
                <a:spcPts val="0"/>
              </a:spcBef>
            </a:pPr>
            <a:r>
              <a:rPr lang="en-US" sz="1700" dirty="0" smtClean="0"/>
              <a:t>Problem spaces</a:t>
            </a:r>
          </a:p>
          <a:p>
            <a:pPr marL="782638" lvl="1">
              <a:spcBef>
                <a:spcPts val="0"/>
              </a:spcBef>
            </a:pPr>
            <a:r>
              <a:rPr lang="en-US" sz="1700" dirty="0" smtClean="0"/>
              <a:t>BFS</a:t>
            </a:r>
            <a:r>
              <a:rPr lang="en-US" sz="1700" dirty="0"/>
              <a:t>, DFS, UCS, A* (tree and graph</a:t>
            </a:r>
            <a:r>
              <a:rPr lang="en-US" sz="1700" dirty="0" smtClean="0"/>
              <a:t>), local search</a:t>
            </a:r>
            <a:endParaRPr lang="en-US" sz="1700" dirty="0"/>
          </a:p>
          <a:p>
            <a:pPr marL="782638" lvl="1">
              <a:spcBef>
                <a:spcPts val="0"/>
              </a:spcBef>
            </a:pPr>
            <a:r>
              <a:rPr lang="en-US" sz="1700" dirty="0"/>
              <a:t>Completeness and Optimality</a:t>
            </a:r>
          </a:p>
          <a:p>
            <a:pPr marL="782638" lvl="1">
              <a:spcBef>
                <a:spcPts val="0"/>
              </a:spcBef>
            </a:pPr>
            <a:r>
              <a:rPr lang="en-US" sz="1700" dirty="0"/>
              <a:t>Heuristics: admissibility and </a:t>
            </a:r>
            <a:r>
              <a:rPr lang="en-US" sz="1700" dirty="0" smtClean="0"/>
              <a:t>consistency; pattern DBs</a:t>
            </a:r>
            <a:endParaRPr lang="en-US" sz="1700" dirty="0"/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333399"/>
                </a:solidFill>
                <a:cs typeface="Arial" pitchFamily="34" charset="0"/>
              </a:rPr>
              <a:t>CSPs</a:t>
            </a:r>
          </a:p>
          <a:p>
            <a:pPr marL="782638" lvl="1">
              <a:spcBef>
                <a:spcPts val="0"/>
              </a:spcBef>
            </a:pPr>
            <a:r>
              <a:rPr lang="en-US" sz="1700" dirty="0"/>
              <a:t>Constraint graphs, backtracking search</a:t>
            </a:r>
            <a:endParaRPr lang="en-US" sz="2100" dirty="0"/>
          </a:p>
          <a:p>
            <a:pPr marL="782638" lvl="1">
              <a:spcBef>
                <a:spcPts val="0"/>
              </a:spcBef>
            </a:pPr>
            <a:r>
              <a:rPr lang="en-US" sz="1700" dirty="0"/>
              <a:t>Forward checking, AC3 constraint propagation, ordering heuristics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333399"/>
                </a:solidFill>
                <a:cs typeface="Arial" pitchFamily="34" charset="0"/>
              </a:rPr>
              <a:t>Games</a:t>
            </a:r>
          </a:p>
          <a:p>
            <a:pPr marL="782638" lvl="1">
              <a:spcBef>
                <a:spcPts val="0"/>
              </a:spcBef>
            </a:pPr>
            <a:r>
              <a:rPr lang="en-US" sz="1700" dirty="0" err="1"/>
              <a:t>Minimax</a:t>
            </a:r>
            <a:r>
              <a:rPr lang="en-US" sz="1700" dirty="0"/>
              <a:t>, Alpha-beta pruning, </a:t>
            </a:r>
            <a:endParaRPr lang="en-US" sz="1700" dirty="0" smtClean="0"/>
          </a:p>
          <a:p>
            <a:pPr marL="782638" lvl="1">
              <a:spcBef>
                <a:spcPts val="0"/>
              </a:spcBef>
            </a:pPr>
            <a:r>
              <a:rPr lang="en-US" sz="1700" dirty="0" err="1" smtClean="0"/>
              <a:t>Expectimax</a:t>
            </a:r>
            <a:endParaRPr lang="en-US" sz="1700" dirty="0" smtClean="0"/>
          </a:p>
          <a:p>
            <a:pPr marL="782638" lvl="1">
              <a:spcBef>
                <a:spcPts val="0"/>
              </a:spcBef>
            </a:pPr>
            <a:r>
              <a:rPr lang="en-US" sz="1700" dirty="0" smtClean="0"/>
              <a:t>Evaluation </a:t>
            </a:r>
            <a:r>
              <a:rPr lang="en-US" sz="1700" dirty="0"/>
              <a:t>Functions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333399"/>
                </a:solidFill>
                <a:cs typeface="Arial" pitchFamily="34" charset="0"/>
              </a:rPr>
              <a:t>MDPs</a:t>
            </a:r>
          </a:p>
          <a:p>
            <a:pPr marL="782638" lvl="1">
              <a:spcBef>
                <a:spcPts val="0"/>
              </a:spcBef>
            </a:pPr>
            <a:r>
              <a:rPr lang="en-US" sz="1700" dirty="0"/>
              <a:t>Bellman equations</a:t>
            </a:r>
          </a:p>
          <a:p>
            <a:pPr marL="782638" lvl="1">
              <a:spcBef>
                <a:spcPts val="0"/>
              </a:spcBef>
            </a:pPr>
            <a:r>
              <a:rPr lang="en-US" sz="1700" dirty="0"/>
              <a:t>Value </a:t>
            </a:r>
            <a:r>
              <a:rPr lang="en-US" sz="1700" dirty="0" smtClean="0"/>
              <a:t>iteration, policy iteration</a:t>
            </a:r>
            <a:endParaRPr lang="en-US" sz="1700" dirty="0"/>
          </a:p>
        </p:txBody>
      </p:sp>
      <p:sp>
        <p:nvSpPr>
          <p:cNvPr id="18436" name="Rectangle 4"/>
          <p:cNvSpPr>
            <a:spLocks/>
          </p:cNvSpPr>
          <p:nvPr/>
        </p:nvSpPr>
        <p:spPr bwMode="auto">
          <a:xfrm>
            <a:off x="6112934" y="1422400"/>
            <a:ext cx="596053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42900" indent="-342900"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000" dirty="0">
                <a:solidFill>
                  <a:srgbClr val="333399"/>
                </a:solidFill>
                <a:cs typeface="Arial" pitchFamily="34" charset="0"/>
              </a:rPr>
              <a:t>Reinforcement Learning</a:t>
            </a:r>
          </a:p>
          <a:p>
            <a:pPr marL="782638" lvl="1" indent="-285750"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cs typeface="Arial" pitchFamily="34" charset="0"/>
              </a:rPr>
              <a:t>Exploration </a:t>
            </a:r>
            <a:r>
              <a:rPr lang="en-US" sz="1600" dirty="0" err="1">
                <a:solidFill>
                  <a:schemeClr val="tx1"/>
                </a:solidFill>
                <a:cs typeface="Arial" pitchFamily="34" charset="0"/>
              </a:rPr>
              <a:t>vs</a:t>
            </a:r>
            <a:r>
              <a:rPr lang="en-US" sz="1600" dirty="0">
                <a:solidFill>
                  <a:schemeClr val="tx1"/>
                </a:solidFill>
                <a:cs typeface="Arial" pitchFamily="34" charset="0"/>
              </a:rPr>
              <a:t> Exploitation</a:t>
            </a:r>
          </a:p>
          <a:p>
            <a:pPr marL="782638" lvl="1" indent="-285750"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cs typeface="Arial" pitchFamily="34" charset="0"/>
              </a:rPr>
              <a:t>Model-based vs. model-free</a:t>
            </a:r>
          </a:p>
          <a:p>
            <a:pPr marL="782638" lvl="1" indent="-285750"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cs typeface="Arial" pitchFamily="34" charset="0"/>
              </a:rPr>
              <a:t>Q-learning</a:t>
            </a: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  <a:p>
            <a:pPr marL="782638" lvl="1" indent="-285750"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cs typeface="Arial" pitchFamily="34" charset="0"/>
              </a:rPr>
              <a:t>Linear value function approx</a:t>
            </a:r>
            <a:r>
              <a:rPr lang="en-US" sz="1600" dirty="0" smtClean="0">
                <a:solidFill>
                  <a:schemeClr val="tx1"/>
                </a:solidFill>
                <a:cs typeface="Arial" pitchFamily="34" charset="0"/>
              </a:rPr>
              <a:t>.</a:t>
            </a:r>
          </a:p>
          <a:p>
            <a:pPr marL="782638" lvl="1" indent="-285750"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 smtClean="0">
                <a:cs typeface="Arial" pitchFamily="34" charset="0"/>
              </a:rPr>
              <a:t>Inverse optimal control</a:t>
            </a: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  <a:p>
            <a:pPr marL="342900" indent="-342900"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000" dirty="0">
                <a:solidFill>
                  <a:srgbClr val="333399"/>
                </a:solidFill>
                <a:cs typeface="Arial" pitchFamily="34" charset="0"/>
              </a:rPr>
              <a:t>Hidden Markov Models</a:t>
            </a:r>
          </a:p>
          <a:p>
            <a:pPr marL="782638" lvl="1" indent="-285750"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cs typeface="Arial" pitchFamily="34" charset="0"/>
              </a:rPr>
              <a:t>DBNs</a:t>
            </a: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  <a:p>
            <a:pPr marL="782638" lvl="1" indent="-285750"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cs typeface="Arial" pitchFamily="34" charset="0"/>
              </a:rPr>
              <a:t>Forward algorithm</a:t>
            </a:r>
          </a:p>
          <a:p>
            <a:pPr marL="782638" lvl="1" indent="-285750"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cs typeface="Arial" pitchFamily="34" charset="0"/>
              </a:rPr>
              <a:t>Particle </a:t>
            </a:r>
            <a:r>
              <a:rPr lang="en-US" sz="1600" dirty="0" smtClean="0">
                <a:solidFill>
                  <a:schemeClr val="tx1"/>
                </a:solidFill>
                <a:cs typeface="Arial" pitchFamily="34" charset="0"/>
              </a:rPr>
              <a:t>Filters</a:t>
            </a: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  <a:p>
            <a:pPr marL="342900" indent="-342900"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000" dirty="0">
                <a:solidFill>
                  <a:srgbClr val="333399"/>
                </a:solidFill>
                <a:cs typeface="Arial" pitchFamily="34" charset="0"/>
              </a:rPr>
              <a:t>Bayesian Networks</a:t>
            </a:r>
          </a:p>
          <a:p>
            <a:pPr marL="782638" lvl="1" indent="-285750"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cs typeface="Arial" pitchFamily="34" charset="0"/>
              </a:rPr>
              <a:t>Basic definition, </a:t>
            </a:r>
            <a:r>
              <a:rPr lang="en-US" sz="1600" dirty="0" smtClean="0">
                <a:solidFill>
                  <a:schemeClr val="tx1"/>
                </a:solidFill>
                <a:cs typeface="Arial" pitchFamily="34" charset="0"/>
              </a:rPr>
              <a:t>independence (d-</a:t>
            </a:r>
            <a:r>
              <a:rPr lang="en-US" sz="1600" dirty="0" err="1" smtClean="0">
                <a:solidFill>
                  <a:schemeClr val="tx1"/>
                </a:solidFill>
                <a:cs typeface="Arial" pitchFamily="34" charset="0"/>
              </a:rPr>
              <a:t>sep</a:t>
            </a:r>
            <a:r>
              <a:rPr lang="en-US" sz="1600" dirty="0" smtClean="0">
                <a:solidFill>
                  <a:schemeClr val="tx1"/>
                </a:solidFill>
                <a:cs typeface="Arial" pitchFamily="34" charset="0"/>
              </a:rPr>
              <a:t>)</a:t>
            </a:r>
            <a:endParaRPr lang="en-US" sz="1600" dirty="0">
              <a:solidFill>
                <a:schemeClr val="tx1"/>
              </a:solidFill>
              <a:cs typeface="Arial" pitchFamily="34" charset="0"/>
            </a:endParaRPr>
          </a:p>
          <a:p>
            <a:pPr marL="782638" lvl="1" indent="-285750"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cs typeface="Arial" pitchFamily="34" charset="0"/>
              </a:rPr>
              <a:t>Variable </a:t>
            </a:r>
            <a:r>
              <a:rPr lang="en-US" sz="1600" dirty="0" smtClean="0">
                <a:solidFill>
                  <a:schemeClr val="tx1"/>
                </a:solidFill>
                <a:cs typeface="Arial" pitchFamily="34" charset="0"/>
              </a:rPr>
              <a:t>elimination</a:t>
            </a:r>
            <a:endParaRPr lang="en-US" sz="1600" dirty="0" smtClean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  <a:p>
            <a:pPr marL="325438" indent="-285750"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2000" dirty="0">
                <a:solidFill>
                  <a:srgbClr val="333399"/>
                </a:solidFill>
                <a:cs typeface="Arial" pitchFamily="34" charset="0"/>
              </a:rPr>
              <a:t>Learning</a:t>
            </a:r>
            <a:r>
              <a:rPr lang="en-US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 marL="782638" lvl="1" indent="-285750"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 smtClean="0">
                <a:cs typeface="Arial" pitchFamily="34" charset="0"/>
              </a:rPr>
              <a:t>BN </a:t>
            </a:r>
            <a:r>
              <a:rPr lang="en-US" sz="1600" dirty="0" smtClean="0">
                <a:solidFill>
                  <a:schemeClr val="tx1"/>
                </a:solidFill>
                <a:cs typeface="Arial" pitchFamily="34" charset="0"/>
              </a:rPr>
              <a:t>parameters with complete data</a:t>
            </a:r>
          </a:p>
          <a:p>
            <a:pPr marL="782638" lvl="1" indent="-285750"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 smtClean="0">
                <a:cs typeface="Arial" pitchFamily="34" charset="0"/>
              </a:rPr>
              <a:t>Search through space of BN structures</a:t>
            </a:r>
          </a:p>
          <a:p>
            <a:pPr marL="782638" lvl="1" indent="-285750"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cs typeface="Arial" pitchFamily="34" charset="0"/>
              </a:rPr>
              <a:t>Expectation maximization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  <a:p>
            <a:pPr marL="342900" indent="-342900">
              <a:spcBef>
                <a:spcPts val="638"/>
              </a:spcBef>
            </a:pPr>
            <a:endParaRPr lang="en-US" dirty="0">
              <a:solidFill>
                <a:schemeClr val="tx1"/>
              </a:solidFill>
              <a:ea typeface="Lucida Grande" charset="0"/>
              <a:cs typeface="Lucida Grande" charset="0"/>
            </a:endParaRPr>
          </a:p>
          <a:p>
            <a:pPr marL="342900" indent="-342900">
              <a:spcBef>
                <a:spcPts val="638"/>
              </a:spcBef>
            </a:pPr>
            <a:endParaRPr lang="en-US" sz="2400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85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Go Next?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143000"/>
            <a:ext cx="96012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That’s It!</a:t>
            </a:r>
          </a:p>
        </p:txBody>
      </p:sp>
      <p:sp>
        <p:nvSpPr>
          <p:cNvPr id="1434627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2057400"/>
            <a:ext cx="8001000" cy="4068766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Help out with some course evaluations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See you on Monday and then have </a:t>
            </a:r>
            <a:r>
              <a:rPr lang="en-US" dirty="0" smtClean="0"/>
              <a:t>a great summer!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12192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0"/>
            <a:ext cx="114614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40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intelligence?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(bounded) Rationality</a:t>
            </a:r>
          </a:p>
          <a:p>
            <a:pPr lvl="1"/>
            <a:r>
              <a:rPr lang="en-US" dirty="0" smtClean="0"/>
              <a:t>Agent has a performance measure to optimize</a:t>
            </a:r>
          </a:p>
          <a:p>
            <a:pPr lvl="1"/>
            <a:r>
              <a:rPr lang="en-US" dirty="0" smtClean="0"/>
              <a:t>Given its state of knowledge</a:t>
            </a:r>
          </a:p>
          <a:p>
            <a:pPr lvl="1"/>
            <a:r>
              <a:rPr lang="en-US" dirty="0" smtClean="0"/>
              <a:t>Choose optimal action </a:t>
            </a:r>
          </a:p>
          <a:p>
            <a:pPr lvl="1"/>
            <a:r>
              <a:rPr lang="en-US" dirty="0" smtClean="0"/>
              <a:t>With limited computational resources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Human-like intelligence/behavior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38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 dirty="0" smtClean="0"/>
              <a:t>Search in Discrete State 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95400"/>
            <a:ext cx="11785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Every discrete problem can be cast as a search problem.</a:t>
            </a:r>
          </a:p>
          <a:p>
            <a:pPr lvl="1"/>
            <a:r>
              <a:rPr lang="en-US" dirty="0" smtClean="0"/>
              <a:t>states, actions, transitions, cost, goal-test</a:t>
            </a:r>
          </a:p>
          <a:p>
            <a:r>
              <a:rPr lang="en-US" dirty="0" smtClean="0"/>
              <a:t>Types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uninformed systematic: </a:t>
            </a:r>
            <a:r>
              <a:rPr lang="en-US" dirty="0" smtClean="0"/>
              <a:t>often slow</a:t>
            </a:r>
          </a:p>
          <a:p>
            <a:pPr lvl="2"/>
            <a:r>
              <a:rPr lang="en-US" dirty="0" smtClean="0"/>
              <a:t>DFS, BFS, uniform-cost, iterative deepening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Heuristic-guided: </a:t>
            </a:r>
            <a:r>
              <a:rPr lang="en-US" dirty="0" smtClean="0"/>
              <a:t>better</a:t>
            </a:r>
          </a:p>
          <a:p>
            <a:pPr lvl="2"/>
            <a:r>
              <a:rPr lang="en-US" dirty="0" smtClean="0"/>
              <a:t>Greedy best first, A*</a:t>
            </a:r>
          </a:p>
          <a:p>
            <a:pPr lvl="2"/>
            <a:r>
              <a:rPr lang="en-US" dirty="0" smtClean="0"/>
              <a:t>relaxation leads to heuristics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Local:</a:t>
            </a:r>
            <a:r>
              <a:rPr lang="en-US" dirty="0" smtClean="0"/>
              <a:t> fast, fewer guarantees; often local optimal</a:t>
            </a:r>
          </a:p>
          <a:p>
            <a:pPr lvl="2"/>
            <a:r>
              <a:rPr lang="en-US" dirty="0" smtClean="0"/>
              <a:t>Hill climbing and variations</a:t>
            </a:r>
          </a:p>
          <a:p>
            <a:pPr lvl="2"/>
            <a:r>
              <a:rPr lang="en-US" dirty="0" smtClean="0"/>
              <a:t>Simulated Annealing: global optimal</a:t>
            </a:r>
          </a:p>
          <a:p>
            <a:pPr marL="457165" lvl="1" indent="0">
              <a:buNone/>
            </a:pPr>
            <a:endParaRPr lang="en-US" dirty="0" smtClean="0"/>
          </a:p>
        </p:txBody>
      </p:sp>
      <p:pic>
        <p:nvPicPr>
          <p:cNvPr id="4" name="Picture 4" descr="8puzz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1201" y="3276600"/>
            <a:ext cx="2933700" cy="111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ill-climb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5257800"/>
            <a:ext cx="2641600" cy="111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664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400300"/>
            <a:ext cx="11159067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42" name="Rectangle 2"/>
          <p:cNvSpPr>
            <a:spLocks/>
          </p:cNvSpPr>
          <p:nvPr/>
        </p:nvSpPr>
        <p:spPr bwMode="auto">
          <a:xfrm>
            <a:off x="609600" y="1219200"/>
            <a:ext cx="10972800" cy="7620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00"/>
              </a:gs>
            </a:gsLst>
            <a:lin ang="0" scaled="1"/>
          </a:gra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Which Algorithm?</a:t>
            </a:r>
          </a:p>
        </p:txBody>
      </p:sp>
      <p:sp>
        <p:nvSpPr>
          <p:cNvPr id="35844" name="Rectangle 4"/>
          <p:cNvSpPr>
            <a:spLocks/>
          </p:cNvSpPr>
          <p:nvPr/>
        </p:nvSpPr>
        <p:spPr bwMode="auto">
          <a:xfrm>
            <a:off x="537634" y="1600200"/>
            <a:ext cx="1159933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638"/>
              </a:spcBef>
              <a:buClr>
                <a:srgbClr val="333399"/>
              </a:buClr>
              <a:buSzPct val="100000"/>
              <a:buFont typeface="Wingdings" charset="2"/>
              <a:buChar char="§"/>
            </a:pPr>
            <a:r>
              <a:rPr lang="en-US" sz="2800">
                <a:solidFill>
                  <a:srgbClr val="333399"/>
                </a:solidFill>
                <a:cs typeface="Arial" charset="0"/>
              </a:rPr>
              <a:t>A*, Manhattan </a:t>
            </a:r>
            <a:r>
              <a:rPr lang="en-US" sz="2800" smtClean="0">
                <a:solidFill>
                  <a:srgbClr val="333399"/>
                </a:solidFill>
                <a:cs typeface="Arial" charset="0"/>
              </a:rPr>
              <a:t>Heuristic</a:t>
            </a:r>
            <a:endParaRPr lang="en-US" sz="2800">
              <a:solidFill>
                <a:srgbClr val="333399"/>
              </a:solidFill>
              <a:cs typeface="Arial" charset="0"/>
            </a:endParaRPr>
          </a:p>
        </p:txBody>
      </p:sp>
      <p:pic>
        <p:nvPicPr>
          <p:cNvPr id="2" name="Picture 1" descr="shak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971800"/>
            <a:ext cx="49657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7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610349"/>
            <a:ext cx="2895600" cy="47625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 smtClean="0">
                <a:solidFill>
                  <a:schemeClr val="bg1"/>
                </a:solidFill>
              </a:rPr>
              <a:t>Planning in Robotics: Courtesy of Maxim Likhachev, CMU</a:t>
            </a:r>
            <a:endParaRPr lang="en-US" sz="1400" i="0">
              <a:solidFill>
                <a:schemeClr val="bg1"/>
              </a:solidFill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10363200" cy="838200"/>
          </a:xfrm>
          <a:noFill/>
        </p:spPr>
        <p:txBody>
          <a:bodyPr/>
          <a:lstStyle/>
          <a:p>
            <a:r>
              <a:rPr lang="en-US" sz="3200">
                <a:solidFill>
                  <a:schemeClr val="bg2"/>
                </a:solidFill>
                <a:latin typeface="Times New Roman" charset="0"/>
              </a:rPr>
              <a:t>Motion/Path Planning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03200" y="457201"/>
            <a:ext cx="11785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0">
                <a:solidFill>
                  <a:srgbClr val="000000"/>
                </a:solidFill>
              </a:rPr>
              <a:t>Examples (of what is usually referred to as path planning):</a:t>
            </a:r>
          </a:p>
        </p:txBody>
      </p:sp>
      <p:pic>
        <p:nvPicPr>
          <p:cNvPr id="19460" name="Picture 4" descr="atr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1" y="1325562"/>
            <a:ext cx="28702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segb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567" y="1325563"/>
            <a:ext cx="2169584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317333"/>
              </p:ext>
            </p:extLst>
          </p:nvPr>
        </p:nvGraphicFramePr>
        <p:xfrm>
          <a:off x="7622117" y="1325562"/>
          <a:ext cx="3655483" cy="20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Bitmap Image" r:id="rId6" imgW="3514286" imgH="2580952" progId="Paint.Picture">
                  <p:embed/>
                </p:oleObj>
              </mc:Choice>
              <mc:Fallback>
                <p:oleObj name="Bitmap Image" r:id="rId6" imgW="3514286" imgH="2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2117" y="1325562"/>
                        <a:ext cx="3655483" cy="20129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3" name="Picture 9" descr="bos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1" y="3489325"/>
            <a:ext cx="5594349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planner3D_eps1_withvehicle2_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118" y="3490913"/>
            <a:ext cx="2889249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hel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5519737"/>
            <a:ext cx="3486151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92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0" smtClean="0">
                <a:solidFill>
                  <a:schemeClr val="bg1"/>
                </a:solidFill>
              </a:rPr>
              <a:t>Planning in Robotics: Courtesy of Maxim Likhachev, CMU</a:t>
            </a:r>
            <a:endParaRPr lang="en-US" sz="1400" i="0">
              <a:solidFill>
                <a:schemeClr val="bg1"/>
              </a:solidFill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10363200" cy="838200"/>
          </a:xfrm>
          <a:noFill/>
        </p:spPr>
        <p:txBody>
          <a:bodyPr/>
          <a:lstStyle/>
          <a:p>
            <a:r>
              <a:rPr lang="en-US" sz="3200">
                <a:solidFill>
                  <a:schemeClr val="bg2"/>
                </a:solidFill>
                <a:latin typeface="Times New Roman" charset="0"/>
              </a:rPr>
              <a:t>Example</a:t>
            </a:r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1676400" y="5300662"/>
            <a:ext cx="8229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2"/>
                </a:solidFill>
              </a:rPr>
              <a:t>Urban Challenge Race, CMU team, planning with Anytime D*</a:t>
            </a:r>
          </a:p>
        </p:txBody>
      </p:sp>
      <p:pic>
        <p:nvPicPr>
          <p:cNvPr id="6" name="NQE-B-Parking-combined-animation.avi" descr="/Users/fox/Documents/talks/teaching/571-12wi/likhachev-planning/NQE-B-Parking-combined-animation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11564142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0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Search</a:t>
            </a:r>
            <a:endParaRPr lang="en-US" dirty="0"/>
          </a:p>
        </p:txBody>
      </p:sp>
      <p:pic>
        <p:nvPicPr>
          <p:cNvPr id="6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422400"/>
            <a:ext cx="97282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37"/>
          <a:stretch>
            <a:fillRect/>
          </a:stretch>
        </p:blipFill>
        <p:spPr bwMode="auto">
          <a:xfrm>
            <a:off x="1244600" y="1422400"/>
            <a:ext cx="9728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53365"/>
          <a:stretch>
            <a:fillRect/>
          </a:stretch>
        </p:blipFill>
        <p:spPr bwMode="auto">
          <a:xfrm>
            <a:off x="1244600" y="1447800"/>
            <a:ext cx="9728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32"/>
          <a:stretch>
            <a:fillRect/>
          </a:stretch>
        </p:blipFill>
        <p:spPr bwMode="auto">
          <a:xfrm>
            <a:off x="1244600" y="1422400"/>
            <a:ext cx="97282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47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600201"/>
            <a:ext cx="10972800" cy="4525963"/>
          </a:xfrm>
        </p:spPr>
        <p:txBody>
          <a:bodyPr/>
          <a:lstStyle/>
          <a:p>
            <a:r>
              <a:rPr lang="en-US" dirty="0" smtClean="0"/>
              <a:t>AND/OR search space (max, min)</a:t>
            </a:r>
          </a:p>
          <a:p>
            <a:r>
              <a:rPr lang="en-US" dirty="0" err="1" smtClean="0"/>
              <a:t>minimax</a:t>
            </a:r>
            <a:r>
              <a:rPr lang="en-US" dirty="0" smtClean="0"/>
              <a:t> objective function</a:t>
            </a:r>
          </a:p>
          <a:p>
            <a:r>
              <a:rPr lang="en-US" dirty="0" err="1" smtClean="0"/>
              <a:t>minimax</a:t>
            </a:r>
            <a:r>
              <a:rPr lang="en-US" dirty="0" smtClean="0"/>
              <a:t> algorithm (~</a:t>
            </a:r>
            <a:r>
              <a:rPr lang="en-US" dirty="0" err="1" smtClean="0"/>
              <a:t>dfs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alpha-beta pruning</a:t>
            </a:r>
          </a:p>
          <a:p>
            <a:r>
              <a:rPr lang="en-US" dirty="0" smtClean="0"/>
              <a:t>Utility function for partial search</a:t>
            </a:r>
          </a:p>
          <a:p>
            <a:pPr lvl="1"/>
            <a:r>
              <a:rPr lang="en-US" dirty="0" smtClean="0"/>
              <a:t>Learning utility functions by playing with itself</a:t>
            </a:r>
          </a:p>
          <a:p>
            <a:r>
              <a:rPr lang="en-US" dirty="0" smtClean="0"/>
              <a:t>Openings/Endgame databases</a:t>
            </a:r>
          </a:p>
        </p:txBody>
      </p:sp>
      <p:pic>
        <p:nvPicPr>
          <p:cNvPr id="4" name="Picture 3" descr="8/K7/2nn4/8/8/1B1k4/1R6/8 w - 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1752600"/>
            <a:ext cx="2937933" cy="2203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82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usepackage{amssymb}&#10;\color[rgb]{0,0,0.3}&#10;\begin{document}&#10;$$y_2$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54"/>
  <p:tag name="BOXHEIGHT" val="304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20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usepackage{amssymb}&#10;\color[rgb]{0,0,0.3}&#10;\begin{document}&#10;$$y_3$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54"/>
  <p:tag name="BOXHEIGHT" val="304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20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usepackage{amssymb}&#10;\color[rgb]{0,0,0.3}&#10;\begin{document}&#10;$$y_4$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54"/>
  <p:tag name="BOXHEIGHT" val="304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19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usepackage{amssymb}&#10;\color[rgb]{0,0,0.3}&#10;\begin{document}&#10;$$x_0$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54"/>
  <p:tag name="BOXHEIGHT" val="304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19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usepackage{amssymb}&#10;\color[rgb]{0,0,0.3}&#10;\begin{document}&#10;$$x_1$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54"/>
  <p:tag name="BOXHEIGHT" val="304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17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usepackage{amssymb}&#10;\color[rgb]{0,0,0.3}&#10;\begin{document}&#10;$$x_2$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54"/>
  <p:tag name="BOXHEIGHT" val="304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194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usepackage{amssymb}&#10;\color[rgb]{0,0,0.3}&#10;\begin{document}&#10;$$x_3$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54"/>
  <p:tag name="BOXHEIGHT" val="304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199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usepackage{amssymb}&#10;\color[rgb]{0,0,0.3}&#10;\begin{document}&#10;$$x_4$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54"/>
  <p:tag name="BOXHEIGHT" val="304"/>
  <p:tag name="BOXFONT" val="10"/>
  <p:tag name="BOXWRAP" val="False"/>
  <p:tag name="WORKAROUNDTRANSPARENCYBUG" val="False"/>
  <p:tag name="ALLOWFONTSUBSTITUTION" val="False"/>
  <p:tag name="BITMAPFORMAT" val="png256"/>
  <p:tag name="ORIGWIDTH" val="22"/>
  <p:tag name="PICTUREFILESIZE" val="18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usepackage{amssymb}&#10;\color[rgb]{0,0,0.3}&#10;\begin{document}&#10;$$y_1$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54"/>
  <p:tag name="BOXHEIGHT" val="304"/>
  <p:tag name="BOXFONT" val="10"/>
  <p:tag name="BOXWRAP" val="False"/>
  <p:tag name="WORKAROUNDTRANSPARENCYBUG" val="False"/>
  <p:tag name="ALLOWFONTSUBSTITUTION" val="False"/>
  <p:tag name="BITMAPFORMAT" val="png256"/>
  <p:tag name="ORIGWIDTH" val="19.875"/>
  <p:tag name="PICTUREFILESIZE" val="183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68123</TotalTime>
  <Words>667</Words>
  <Application>Microsoft Macintosh PowerPoint</Application>
  <PresentationFormat>Widescreen</PresentationFormat>
  <Paragraphs>178</Paragraphs>
  <Slides>22</Slides>
  <Notes>7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</vt:lpstr>
      <vt:lpstr>Comic Sans MS</vt:lpstr>
      <vt:lpstr>Franklin Gothic Medium</vt:lpstr>
      <vt:lpstr>Lucida Grande</vt:lpstr>
      <vt:lpstr>ＭＳ Ｐゴシック</vt:lpstr>
      <vt:lpstr>Times New Roman</vt:lpstr>
      <vt:lpstr>Wingdings</vt:lpstr>
      <vt:lpstr>Arial</vt:lpstr>
      <vt:lpstr>dan-berkeley-nlp-v1</vt:lpstr>
      <vt:lpstr>Bitmap Image</vt:lpstr>
      <vt:lpstr>CS 473: Artificial Intelligence </vt:lpstr>
      <vt:lpstr>Exam Topics</vt:lpstr>
      <vt:lpstr>What is intelligence?</vt:lpstr>
      <vt:lpstr>Search in Discrete State Spaces</vt:lpstr>
      <vt:lpstr>Which Algorithm?</vt:lpstr>
      <vt:lpstr>Motion/Path Planning</vt:lpstr>
      <vt:lpstr>Example</vt:lpstr>
      <vt:lpstr>Adversarial Search</vt:lpstr>
      <vt:lpstr>Adversarial Search</vt:lpstr>
      <vt:lpstr>Knowledge Representation and Reasoning</vt:lpstr>
      <vt:lpstr>Search+KR&amp;R Example: CSP</vt:lpstr>
      <vt:lpstr>KR&amp;R: Markov Decision Process</vt:lpstr>
      <vt:lpstr>IOC: Pedestrian Trajectory Prediction</vt:lpstr>
      <vt:lpstr>Pedestrian Trajectory Prediction</vt:lpstr>
      <vt:lpstr>Pacman: Beyond Simulation?</vt:lpstr>
      <vt:lpstr>Pacman: Beyond Simulation!</vt:lpstr>
      <vt:lpstr>KR&amp;R: Probability</vt:lpstr>
      <vt:lpstr>KR&amp;R: Hidden Markov Models</vt:lpstr>
      <vt:lpstr>Learning Bayes Networks</vt:lpstr>
      <vt:lpstr>Where to Go Next?</vt:lpstr>
      <vt:lpstr>That’s It!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Dieter Fox</cp:lastModifiedBy>
  <cp:revision>2873</cp:revision>
  <cp:lastPrinted>2015-06-05T17:44:34Z</cp:lastPrinted>
  <dcterms:created xsi:type="dcterms:W3CDTF">2004-08-27T04:16:05Z</dcterms:created>
  <dcterms:modified xsi:type="dcterms:W3CDTF">2017-06-02T19:01:34Z</dcterms:modified>
</cp:coreProperties>
</file>