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mpg" ContentType="video/m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9" r:id="rId1"/>
    <p:sldMasterId id="2147484022" r:id="rId2"/>
  </p:sldMasterIdLst>
  <p:notesMasterIdLst>
    <p:notesMasterId r:id="rId51"/>
  </p:notesMasterIdLst>
  <p:handoutMasterIdLst>
    <p:handoutMasterId r:id="rId52"/>
  </p:handoutMasterIdLst>
  <p:sldIdLst>
    <p:sldId id="460" r:id="rId3"/>
    <p:sldId id="483" r:id="rId4"/>
    <p:sldId id="484" r:id="rId5"/>
    <p:sldId id="485" r:id="rId6"/>
    <p:sldId id="486" r:id="rId7"/>
    <p:sldId id="487" r:id="rId8"/>
    <p:sldId id="488" r:id="rId9"/>
    <p:sldId id="489" r:id="rId10"/>
    <p:sldId id="490" r:id="rId11"/>
    <p:sldId id="491" r:id="rId12"/>
    <p:sldId id="539" r:id="rId13"/>
    <p:sldId id="540" r:id="rId14"/>
    <p:sldId id="492" r:id="rId15"/>
    <p:sldId id="543" r:id="rId16"/>
    <p:sldId id="544" r:id="rId17"/>
    <p:sldId id="545" r:id="rId18"/>
    <p:sldId id="546" r:id="rId19"/>
    <p:sldId id="547" r:id="rId20"/>
    <p:sldId id="548" r:id="rId21"/>
    <p:sldId id="499" r:id="rId22"/>
    <p:sldId id="500" r:id="rId23"/>
    <p:sldId id="501" r:id="rId24"/>
    <p:sldId id="502" r:id="rId25"/>
    <p:sldId id="503" r:id="rId26"/>
    <p:sldId id="504" r:id="rId27"/>
    <p:sldId id="506" r:id="rId28"/>
    <p:sldId id="507" r:id="rId29"/>
    <p:sldId id="509" r:id="rId30"/>
    <p:sldId id="549" r:id="rId31"/>
    <p:sldId id="551" r:id="rId32"/>
    <p:sldId id="550" r:id="rId33"/>
    <p:sldId id="562" r:id="rId34"/>
    <p:sldId id="556" r:id="rId35"/>
    <p:sldId id="555" r:id="rId36"/>
    <p:sldId id="566" r:id="rId37"/>
    <p:sldId id="565" r:id="rId38"/>
    <p:sldId id="567" r:id="rId39"/>
    <p:sldId id="563" r:id="rId40"/>
    <p:sldId id="557" r:id="rId41"/>
    <p:sldId id="558" r:id="rId42"/>
    <p:sldId id="559" r:id="rId43"/>
    <p:sldId id="560" r:id="rId44"/>
    <p:sldId id="561" r:id="rId45"/>
    <p:sldId id="529" r:id="rId46"/>
    <p:sldId id="530" r:id="rId47"/>
    <p:sldId id="531" r:id="rId48"/>
    <p:sldId id="532" r:id="rId49"/>
    <p:sldId id="510" r:id="rId50"/>
  </p:sldIdLst>
  <p:sldSz cx="12192000" cy="6858000"/>
  <p:notesSz cx="7315200" cy="9601200"/>
  <p:custDataLst>
    <p:tags r:id="rId5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16B"/>
    <a:srgbClr val="33CC33"/>
    <a:srgbClr val="3333FF"/>
    <a:srgbClr val="FFFF00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51"/>
    <p:restoredTop sz="94717"/>
  </p:normalViewPr>
  <p:slideViewPr>
    <p:cSldViewPr>
      <p:cViewPr>
        <p:scale>
          <a:sx n="108" d="100"/>
          <a:sy n="108" d="100"/>
        </p:scale>
        <p:origin x="200" y="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tags" Target="tags/tag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Relationship Id="rId2" Type="http://schemas.openxmlformats.org/officeDocument/2006/relationships/image" Target="../media/image5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4" Type="http://schemas.openxmlformats.org/officeDocument/2006/relationships/image" Target="../media/image62.wmf"/><Relationship Id="rId5" Type="http://schemas.openxmlformats.org/officeDocument/2006/relationships/image" Target="../media/image63.wmf"/><Relationship Id="rId6" Type="http://schemas.openxmlformats.org/officeDocument/2006/relationships/image" Target="../media/image64.wmf"/><Relationship Id="rId7" Type="http://schemas.openxmlformats.org/officeDocument/2006/relationships/image" Target="../media/image65.wmf"/><Relationship Id="rId8" Type="http://schemas.openxmlformats.org/officeDocument/2006/relationships/image" Target="../media/image66.wmf"/><Relationship Id="rId9" Type="http://schemas.openxmlformats.org/officeDocument/2006/relationships/image" Target="../media/image67.wmf"/><Relationship Id="rId1" Type="http://schemas.openxmlformats.org/officeDocument/2006/relationships/image" Target="../media/image59.wmf"/><Relationship Id="rId2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E40C18FC-EE2D-42E8-B71B-E316FD6071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27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5200DAEC-8020-4CF7-A90A-331E0EE17C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2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Thanks!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latin typeface="Calibri"/>
              <a:cs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latin typeface="Calibri"/>
                <a:cs typeface="Calibri"/>
              </a:rPr>
              <a:t>Note: pretty short lecture, good one to present mini-contest results or anything else not </a:t>
            </a:r>
            <a:r>
              <a:rPr lang="en-US" sz="1200" baseline="0" smtClean="0">
                <a:latin typeface="Calibri"/>
                <a:cs typeface="Calibri"/>
              </a:rPr>
              <a:t>exactly lecture.</a:t>
            </a:r>
            <a:endParaRPr lang="en-US" sz="1200" dirty="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60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467A021-EE08-411B-BCD8-80D56E705DA8}" type="slidenum">
              <a:rPr lang="en-US" sz="1300"/>
              <a:pPr eaLnBrk="1" hangingPunct="1"/>
              <a:t>14</a:t>
            </a:fld>
            <a:endParaRPr lang="en-US" sz="13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D1D1D66-829D-40F7-87E0-0A1B418824B1}" type="slidenum">
              <a:rPr lang="en-US" sz="1300"/>
              <a:pPr eaLnBrk="1" hangingPunct="1"/>
              <a:t>15</a:t>
            </a:fld>
            <a:endParaRPr lang="en-US" sz="13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6F41D82-CFF6-49DA-BB1F-0BF0014E07B6}" type="slidenum">
              <a:rPr lang="en-US" sz="1300"/>
              <a:pPr eaLnBrk="1" hangingPunct="1"/>
              <a:t>16</a:t>
            </a:fld>
            <a:endParaRPr lang="en-US" sz="13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2F25A04-AD2E-44F3-AFC4-F98EA25C7AF0}" type="slidenum">
              <a:rPr lang="en-US" sz="1300"/>
              <a:pPr eaLnBrk="1" hangingPunct="1"/>
              <a:t>17</a:t>
            </a:fld>
            <a:endParaRPr lang="en-US" sz="13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C31FDCF-3A5F-45BB-BE78-2255FC240CFB}" type="slidenum">
              <a:rPr lang="en-US" sz="1300"/>
              <a:pPr eaLnBrk="1" hangingPunct="1"/>
              <a:t>18</a:t>
            </a:fld>
            <a:endParaRPr lang="en-US" sz="13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6150C38-8F90-468C-8ADD-18932126F018}" type="slidenum">
              <a:rPr lang="en-US" sz="1300"/>
              <a:pPr eaLnBrk="1" hangingPunct="1"/>
              <a:t>19</a:t>
            </a:fld>
            <a:endParaRPr lang="en-US" sz="13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37CE-2868-4A24-AB49-9D6ECFAE0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6A190-8AB7-4691-9B1A-A7A256B1B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2BF44-F5DC-417D-9079-2D308383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3" y="76201"/>
            <a:ext cx="10668000" cy="1216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3200" y="6229350"/>
            <a:ext cx="34544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60800" y="6381750"/>
            <a:ext cx="5689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525EB-E7A9-8742-BB65-40340AB8E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19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 userDrawn="1"/>
        </p:nvSpPr>
        <p:spPr bwMode="auto">
          <a:xfrm>
            <a:off x="1098551" y="6643689"/>
            <a:ext cx="5261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>
                <a:solidFill>
                  <a:srgbClr val="FFFFFF"/>
                </a:solidFill>
                <a:latin typeface="Arial" charset="0"/>
              </a:rPr>
              <a:t>SA-1</a:t>
            </a:r>
            <a:endParaRPr lang="en-US" sz="120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536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117600" y="850901"/>
            <a:ext cx="10238317" cy="1190625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/>
              <a:t>Klicken Sie, um das Titelformat zu bearbeiten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486401" y="2514601"/>
            <a:ext cx="5916084" cy="31146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Klicken Sie, um das Format des Untertitelmasters zu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68EF2-6AA9-0444-AB37-434A782CE806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11/19/17</a:t>
            </a:fld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CSE-571 -  Probabilistic Robotics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684DF-4A6A-9847-80C7-B31A76D55047}" type="slidenum">
              <a:rPr lang="de-DE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CSE-571 -  Probabilistic Robotics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ED071-A342-AA4B-86C2-9B473456CCE6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11/19/17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6C07F-477D-8A48-8A30-112D0C53E1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CSE-571 -  Probabilistic Robotics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9BFD3-BB82-DC4A-8212-7F0FF3BF8BC8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11/19/17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E0357-E7CA-D247-A159-0CCCA8C26A8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4918" y="1306513"/>
            <a:ext cx="5505449" cy="4799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3567" y="1306513"/>
            <a:ext cx="5505451" cy="4799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CSE-571 -  Probabilistic Robotics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C73B3-52FD-D24E-BDC1-FA3A4EFC7575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11/19/17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11C41-B91D-D541-B112-B849B8C8555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1307"/>
            <a:ext cx="109728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CSE-571 -  Probabilistic Robotics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2F368-7898-0043-BB56-081D5D0F2DB1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11/19/17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B3F8D-4A32-964B-8531-D74FDA4E8D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CSE-571 -  Probabilistic Robotics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6CD87-8CBC-4B49-871D-1E380F85417D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11/19/17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9ABE4-25A8-5446-B452-22AB6C134BD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CSE-571 -  Probabilistic Robotics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A6862-FA5D-C142-BC90-7737A78879B4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11/19/17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19930-F8AD-E443-BE8F-0A081A69AE7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A20002-19F1-4774-AF43-286B6C1B40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CSE-571 -  Probabilistic Robotics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F3E5D-050C-804E-8324-A992C4EE9064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11/19/17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D438F-4968-F34C-8617-A5EEC81B552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CSE-571 -  Probabilistic Robotics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8272E-9DF8-5043-B9B3-7DC8997530A2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11/19/17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AE700-56F5-2847-BF3D-BE719E0940A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CSE-571 -  Probabilistic Robotics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E957F-686B-B344-88B1-C1A799F2D503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11/19/17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9CF50-0C04-CB43-BAAE-515C55D386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251" y="381001"/>
            <a:ext cx="1292662" cy="5724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81001"/>
            <a:ext cx="8223251" cy="5724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CSE-571 -  Probabilistic Robotics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3EC65-A07A-F44B-B027-3AB4C86E1F30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11/19/17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197E9-A862-824A-B7FA-6E24B65BB06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1307"/>
            <a:ext cx="10972800" cy="6463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1F0A9-4403-9C4E-9147-31F4CABA33C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A8E42-12C1-184C-B55A-6612B387741D}" type="datetime1">
              <a:rPr lang="en-US" altLang="en-US">
                <a:solidFill>
                  <a:srgbClr val="000000"/>
                </a:solidFill>
              </a:rPr>
              <a:pPr>
                <a:defRPr/>
              </a:pPr>
              <a:t>11/19/17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CSE-571: Probabilistic Robotics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36B34-1B90-46F4-A9FD-203AD0F3FE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737EC-F46C-4BDE-97B4-414C27CD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94C94-7C12-4DBB-8C4A-35B5A4CE2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BA95B-2345-4C5A-9B56-F1F9E0D05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3B8CD-5DCF-4A13-886D-84358CFE1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A8097-C3C0-403A-AC97-EA80930ED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4B70B-A198-4F20-B03F-8CDDBD258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070123" y="636611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5517FA1F-2885-4781-AF47-C9AEB50C4E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81000"/>
            <a:ext cx="11233151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enter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4918" y="1306513"/>
            <a:ext cx="11214100" cy="479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Level 1</a:t>
            </a:r>
            <a:endParaRPr lang="en-US" altLang="en-US"/>
          </a:p>
          <a:p>
            <a:pPr lvl="1"/>
            <a:r>
              <a:rPr lang="de-DE" altLang="en-US"/>
              <a:t>Level 2</a:t>
            </a:r>
            <a:endParaRPr lang="en-US" altLang="en-US"/>
          </a:p>
          <a:p>
            <a:pPr lvl="2"/>
            <a:r>
              <a:rPr lang="de-DE" altLang="en-US"/>
              <a:t>Level 3</a:t>
            </a:r>
            <a:endParaRPr lang="en-US" altLang="en-US"/>
          </a:p>
          <a:p>
            <a:pPr lvl="3"/>
            <a:r>
              <a:rPr lang="de-DE" altLang="en-US"/>
              <a:t>Level 4</a:t>
            </a:r>
            <a:endParaRPr lang="en-US" altLang="en-US"/>
          </a:p>
          <a:p>
            <a:pPr lvl="4"/>
            <a:r>
              <a:rPr lang="de-DE" altLang="en-US"/>
              <a:t>Level 5</a:t>
            </a:r>
            <a:endParaRPr lang="en-US" altLang="en-US"/>
          </a:p>
        </p:txBody>
      </p:sp>
      <p:sp>
        <p:nvSpPr>
          <p:cNvPr id="452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92967" y="6276975"/>
            <a:ext cx="655108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4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CSE-571 -  Probabilistic Robotics</a:t>
            </a:r>
          </a:p>
        </p:txBody>
      </p:sp>
      <p:sp>
        <p:nvSpPr>
          <p:cNvPr id="452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60351" y="6286500"/>
            <a:ext cx="167216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fld id="{38246516-04EE-FF40-8835-5F1CC40A9E5A}" type="datetime1">
              <a:rPr lang="en-US" altLang="en-US">
                <a:solidFill>
                  <a:srgbClr val="000000"/>
                </a:solidFill>
                <a:latin typeface="Verdana" charset="0"/>
                <a:ea typeface="ＭＳ Ｐゴシック" charset="-128"/>
              </a:rPr>
              <a:pPr>
                <a:defRPr/>
              </a:pPr>
              <a:t>11/19/17</a:t>
            </a:fld>
            <a:endParaRPr lang="en-US" altLang="en-US">
              <a:solidFill>
                <a:srgbClr val="000000"/>
              </a:solidFill>
              <a:latin typeface="Verdana" charset="0"/>
              <a:ea typeface="ＭＳ Ｐゴシック" charset="-128"/>
            </a:endParaRPr>
          </a:p>
        </p:txBody>
      </p:sp>
      <p:sp>
        <p:nvSpPr>
          <p:cNvPr id="452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0234" y="6286500"/>
            <a:ext cx="81491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668BFE5-2188-2744-A1BD-5092175F908E}" type="slidenum">
              <a:rPr lang="en-US" altLang="en-US">
                <a:solidFill>
                  <a:srgbClr val="000000"/>
                </a:solidFill>
                <a:latin typeface="Verdana" charset="0"/>
                <a:ea typeface="ＭＳ Ｐゴシック" charset="-128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Verdana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00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48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55.w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56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8.bin"/><Relationship Id="rId20" Type="http://schemas.openxmlformats.org/officeDocument/2006/relationships/image" Target="../media/image67.wmf"/><Relationship Id="rId21" Type="http://schemas.openxmlformats.org/officeDocument/2006/relationships/oleObject" Target="../embeddings/oleObject14.bin"/><Relationship Id="rId22" Type="http://schemas.openxmlformats.org/officeDocument/2006/relationships/oleObject" Target="../embeddings/oleObject15.bin"/><Relationship Id="rId10" Type="http://schemas.openxmlformats.org/officeDocument/2006/relationships/image" Target="../media/image62.wmf"/><Relationship Id="rId11" Type="http://schemas.openxmlformats.org/officeDocument/2006/relationships/oleObject" Target="../embeddings/oleObject9.bin"/><Relationship Id="rId12" Type="http://schemas.openxmlformats.org/officeDocument/2006/relationships/image" Target="../media/image63.wmf"/><Relationship Id="rId13" Type="http://schemas.openxmlformats.org/officeDocument/2006/relationships/oleObject" Target="../embeddings/oleObject10.bin"/><Relationship Id="rId14" Type="http://schemas.openxmlformats.org/officeDocument/2006/relationships/image" Target="../media/image64.wmf"/><Relationship Id="rId15" Type="http://schemas.openxmlformats.org/officeDocument/2006/relationships/oleObject" Target="../embeddings/oleObject11.bin"/><Relationship Id="rId16" Type="http://schemas.openxmlformats.org/officeDocument/2006/relationships/image" Target="../media/image65.wmf"/><Relationship Id="rId17" Type="http://schemas.openxmlformats.org/officeDocument/2006/relationships/oleObject" Target="../embeddings/oleObject12.bin"/><Relationship Id="rId18" Type="http://schemas.openxmlformats.org/officeDocument/2006/relationships/image" Target="../media/image66.wmf"/><Relationship Id="rId19" Type="http://schemas.openxmlformats.org/officeDocument/2006/relationships/oleObject" Target="../embeddings/oleObject13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5.bin"/><Relationship Id="rId4" Type="http://schemas.openxmlformats.org/officeDocument/2006/relationships/image" Target="../media/image59.w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60.w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6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80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CSE 473: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 smtClean="0"/>
              <a:t>Hidden Markov Models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2" y="2971800"/>
            <a:ext cx="6790812" cy="1495832"/>
          </a:xfrm>
          <a:prstGeom prst="rect">
            <a:avLst/>
          </a:prstGeom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Dieter Fox --- University of Washington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[Most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126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Conditional Independence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397001"/>
            <a:ext cx="11785600" cy="4729164"/>
          </a:xfrm>
        </p:spPr>
        <p:txBody>
          <a:bodyPr rIns="132080"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HMMs have two important independence properties: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z="2400" dirty="0" smtClean="0"/>
              <a:t>Markov hidden process, future depends on past via the present</a:t>
            </a:r>
          </a:p>
          <a:p>
            <a:pPr marL="782638" lvl="1" eaLnBrk="1" hangingPunct="1">
              <a:lnSpc>
                <a:spcPct val="80000"/>
              </a:lnSpc>
            </a:pPr>
            <a:endParaRPr lang="en-US" sz="24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</p:txBody>
      </p:sp>
      <p:grpSp>
        <p:nvGrpSpPr>
          <p:cNvPr id="84" name="Group 83"/>
          <p:cNvGrpSpPr/>
          <p:nvPr/>
        </p:nvGrpSpPr>
        <p:grpSpPr>
          <a:xfrm>
            <a:off x="3401483" y="2971800"/>
            <a:ext cx="5670551" cy="1600200"/>
            <a:chOff x="2551112" y="2971800"/>
            <a:chExt cx="4252913" cy="1600200"/>
          </a:xfrm>
        </p:grpSpPr>
        <p:grpSp>
          <p:nvGrpSpPr>
            <p:cNvPr id="51" name="Group 68"/>
            <p:cNvGrpSpPr>
              <a:grpSpLocks/>
            </p:cNvGrpSpPr>
            <p:nvPr/>
          </p:nvGrpSpPr>
          <p:grpSpPr bwMode="auto">
            <a:xfrm>
              <a:off x="3465512" y="2971800"/>
              <a:ext cx="533400" cy="533400"/>
              <a:chOff x="0" y="0"/>
              <a:chExt cx="336" cy="336"/>
            </a:xfrm>
          </p:grpSpPr>
          <p:sp>
            <p:nvSpPr>
              <p:cNvPr id="52" name="Oval 66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3" name="Rectangle 67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  <p:grpSp>
          <p:nvGrpSpPr>
            <p:cNvPr id="54" name="Group 72"/>
            <p:cNvGrpSpPr>
              <a:grpSpLocks/>
            </p:cNvGrpSpPr>
            <p:nvPr/>
          </p:nvGrpSpPr>
          <p:grpSpPr bwMode="auto">
            <a:xfrm>
              <a:off x="2551112" y="4038600"/>
              <a:ext cx="533400" cy="533400"/>
              <a:chOff x="0" y="0"/>
              <a:chExt cx="336" cy="336"/>
            </a:xfrm>
          </p:grpSpPr>
          <p:sp>
            <p:nvSpPr>
              <p:cNvPr id="55" name="Oval 7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Rectangle 7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57" name="Group 76"/>
            <p:cNvGrpSpPr>
              <a:grpSpLocks/>
            </p:cNvGrpSpPr>
            <p:nvPr/>
          </p:nvGrpSpPr>
          <p:grpSpPr bwMode="auto">
            <a:xfrm>
              <a:off x="2551112" y="2971800"/>
              <a:ext cx="533400" cy="533400"/>
              <a:chOff x="0" y="0"/>
              <a:chExt cx="336" cy="336"/>
            </a:xfrm>
          </p:grpSpPr>
          <p:sp>
            <p:nvSpPr>
              <p:cNvPr id="58" name="Oval 74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" name="Rectangle 75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60" name="Group 80"/>
            <p:cNvGrpSpPr>
              <a:grpSpLocks/>
            </p:cNvGrpSpPr>
            <p:nvPr/>
          </p:nvGrpSpPr>
          <p:grpSpPr bwMode="auto">
            <a:xfrm>
              <a:off x="4379912" y="2971800"/>
              <a:ext cx="533400" cy="533400"/>
              <a:chOff x="0" y="0"/>
              <a:chExt cx="336" cy="336"/>
            </a:xfrm>
          </p:grpSpPr>
          <p:sp>
            <p:nvSpPr>
              <p:cNvPr id="61" name="Oval 78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2" name="Rectangle 79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63" name="Group 85"/>
            <p:cNvGrpSpPr>
              <a:grpSpLocks/>
            </p:cNvGrpSpPr>
            <p:nvPr/>
          </p:nvGrpSpPr>
          <p:grpSpPr bwMode="auto">
            <a:xfrm>
              <a:off x="5294312" y="2971800"/>
              <a:ext cx="533400" cy="533400"/>
              <a:chOff x="0" y="0"/>
              <a:chExt cx="336" cy="336"/>
            </a:xfrm>
          </p:grpSpPr>
          <p:sp>
            <p:nvSpPr>
              <p:cNvPr id="64" name="Oval 8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5" name="Rectangle 84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66" name="Line 86"/>
            <p:cNvSpPr>
              <a:spLocks noChangeShapeType="1"/>
            </p:cNvSpPr>
            <p:nvPr/>
          </p:nvSpPr>
          <p:spPr bwMode="auto">
            <a:xfrm>
              <a:off x="5842000" y="3238500"/>
              <a:ext cx="962025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67" name="Group 89"/>
            <p:cNvGrpSpPr>
              <a:grpSpLocks/>
            </p:cNvGrpSpPr>
            <p:nvPr/>
          </p:nvGrpSpPr>
          <p:grpSpPr bwMode="auto">
            <a:xfrm>
              <a:off x="3465512" y="4038600"/>
              <a:ext cx="533400" cy="533400"/>
              <a:chOff x="0" y="0"/>
              <a:chExt cx="336" cy="336"/>
            </a:xfrm>
          </p:grpSpPr>
          <p:sp>
            <p:nvSpPr>
              <p:cNvPr id="68" name="Oval 87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Rectangle 88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70" name="Group 92"/>
            <p:cNvGrpSpPr>
              <a:grpSpLocks/>
            </p:cNvGrpSpPr>
            <p:nvPr/>
          </p:nvGrpSpPr>
          <p:grpSpPr bwMode="auto">
            <a:xfrm>
              <a:off x="4379912" y="4038600"/>
              <a:ext cx="533400" cy="533400"/>
              <a:chOff x="0" y="0"/>
              <a:chExt cx="336" cy="336"/>
            </a:xfrm>
          </p:grpSpPr>
          <p:sp>
            <p:nvSpPr>
              <p:cNvPr id="71" name="Oval 9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Rectangle 9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73" name="Group 95"/>
            <p:cNvGrpSpPr>
              <a:grpSpLocks/>
            </p:cNvGrpSpPr>
            <p:nvPr/>
          </p:nvGrpSpPr>
          <p:grpSpPr bwMode="auto">
            <a:xfrm>
              <a:off x="5294312" y="4038600"/>
              <a:ext cx="533400" cy="533400"/>
              <a:chOff x="0" y="0"/>
              <a:chExt cx="336" cy="336"/>
            </a:xfrm>
          </p:grpSpPr>
          <p:sp>
            <p:nvSpPr>
              <p:cNvPr id="74" name="Oval 9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Rectangle 94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76" name="AutoShape 73"/>
            <p:cNvCxnSpPr>
              <a:cxnSpLocks noChangeShapeType="1"/>
              <a:endCxn id="52" idx="2"/>
            </p:cNvCxnSpPr>
            <p:nvPr/>
          </p:nvCxnSpPr>
          <p:spPr bwMode="auto">
            <a:xfrm>
              <a:off x="3122612" y="3238500"/>
              <a:ext cx="3429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77" name="AutoShape 81"/>
            <p:cNvCxnSpPr>
              <a:cxnSpLocks noChangeShapeType="1"/>
              <a:endCxn id="64" idx="2"/>
            </p:cNvCxnSpPr>
            <p:nvPr/>
          </p:nvCxnSpPr>
          <p:spPr bwMode="auto">
            <a:xfrm>
              <a:off x="49133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78" name="AutoShape 82"/>
            <p:cNvCxnSpPr>
              <a:cxnSpLocks noChangeShapeType="1"/>
              <a:stCxn id="52" idx="6"/>
              <a:endCxn id="61" idx="2"/>
            </p:cNvCxnSpPr>
            <p:nvPr/>
          </p:nvCxnSpPr>
          <p:spPr bwMode="auto">
            <a:xfrm>
              <a:off x="39989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grpSp>
          <p:nvGrpSpPr>
            <p:cNvPr id="79" name="Group 78"/>
            <p:cNvGrpSpPr/>
            <p:nvPr/>
          </p:nvGrpSpPr>
          <p:grpSpPr>
            <a:xfrm>
              <a:off x="2817812" y="3519488"/>
              <a:ext cx="2743200" cy="519112"/>
              <a:chOff x="1295400" y="4610100"/>
              <a:chExt cx="2743200" cy="800100"/>
            </a:xfrm>
          </p:grpSpPr>
          <p:cxnSp>
            <p:nvCxnSpPr>
              <p:cNvPr id="80" name="AutoShape 69"/>
              <p:cNvCxnSpPr>
                <a:cxnSpLocks noChangeShapeType="1"/>
              </p:cNvCxnSpPr>
              <p:nvPr/>
            </p:nvCxnSpPr>
            <p:spPr bwMode="auto">
              <a:xfrm>
                <a:off x="22098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1" name="AutoShape 77"/>
              <p:cNvCxnSpPr>
                <a:cxnSpLocks noChangeShapeType="1"/>
              </p:cNvCxnSpPr>
              <p:nvPr/>
            </p:nvCxnSpPr>
            <p:spPr bwMode="auto">
              <a:xfrm>
                <a:off x="12954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2" name="AutoShape 99"/>
              <p:cNvCxnSpPr>
                <a:cxnSpLocks noChangeShapeType="1"/>
              </p:cNvCxnSpPr>
              <p:nvPr/>
            </p:nvCxnSpPr>
            <p:spPr bwMode="auto">
              <a:xfrm>
                <a:off x="31242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3" name="AutoShape 100"/>
              <p:cNvCxnSpPr>
                <a:cxnSpLocks noChangeShapeType="1"/>
              </p:cNvCxnSpPr>
              <p:nvPr/>
            </p:nvCxnSpPr>
            <p:spPr bwMode="auto">
              <a:xfrm>
                <a:off x="40386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</p:grpSp>
      <p:sp>
        <p:nvSpPr>
          <p:cNvPr id="2" name="Oval 1"/>
          <p:cNvSpPr/>
          <p:nvPr/>
        </p:nvSpPr>
        <p:spPr>
          <a:xfrm>
            <a:off x="5715000" y="2895600"/>
            <a:ext cx="838200" cy="685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00600" y="24384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?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87963" y="24384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?</a:t>
            </a:r>
            <a:endParaRPr lang="en-US" sz="2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42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Conditional Independence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397001"/>
            <a:ext cx="11785600" cy="4729164"/>
          </a:xfrm>
        </p:spPr>
        <p:txBody>
          <a:bodyPr rIns="132080"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HMMs have two important independence properties: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z="2400" dirty="0" smtClean="0"/>
              <a:t>Markov hidden process, future depends on past via the present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z="2400" dirty="0" smtClean="0"/>
              <a:t>Current observation independent of all else given current state</a:t>
            </a:r>
          </a:p>
          <a:p>
            <a:pPr marL="782638" lvl="1" eaLnBrk="1" hangingPunct="1">
              <a:lnSpc>
                <a:spcPct val="80000"/>
              </a:lnSpc>
            </a:pPr>
            <a:endParaRPr lang="en-US" sz="24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</p:txBody>
      </p:sp>
      <p:grpSp>
        <p:nvGrpSpPr>
          <p:cNvPr id="84" name="Group 83"/>
          <p:cNvGrpSpPr/>
          <p:nvPr/>
        </p:nvGrpSpPr>
        <p:grpSpPr>
          <a:xfrm>
            <a:off x="3401483" y="2971800"/>
            <a:ext cx="5670551" cy="1600200"/>
            <a:chOff x="2551112" y="2971800"/>
            <a:chExt cx="4252913" cy="1600200"/>
          </a:xfrm>
        </p:grpSpPr>
        <p:grpSp>
          <p:nvGrpSpPr>
            <p:cNvPr id="51" name="Group 68"/>
            <p:cNvGrpSpPr>
              <a:grpSpLocks/>
            </p:cNvGrpSpPr>
            <p:nvPr/>
          </p:nvGrpSpPr>
          <p:grpSpPr bwMode="auto">
            <a:xfrm>
              <a:off x="3465512" y="2971800"/>
              <a:ext cx="533400" cy="533400"/>
              <a:chOff x="0" y="0"/>
              <a:chExt cx="336" cy="336"/>
            </a:xfrm>
          </p:grpSpPr>
          <p:sp>
            <p:nvSpPr>
              <p:cNvPr id="52" name="Oval 66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3" name="Rectangle 67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  <p:grpSp>
          <p:nvGrpSpPr>
            <p:cNvPr id="54" name="Group 72"/>
            <p:cNvGrpSpPr>
              <a:grpSpLocks/>
            </p:cNvGrpSpPr>
            <p:nvPr/>
          </p:nvGrpSpPr>
          <p:grpSpPr bwMode="auto">
            <a:xfrm>
              <a:off x="2551112" y="4038600"/>
              <a:ext cx="533400" cy="533400"/>
              <a:chOff x="0" y="0"/>
              <a:chExt cx="336" cy="336"/>
            </a:xfrm>
          </p:grpSpPr>
          <p:sp>
            <p:nvSpPr>
              <p:cNvPr id="55" name="Oval 7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Rectangle 7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57" name="Group 76"/>
            <p:cNvGrpSpPr>
              <a:grpSpLocks/>
            </p:cNvGrpSpPr>
            <p:nvPr/>
          </p:nvGrpSpPr>
          <p:grpSpPr bwMode="auto">
            <a:xfrm>
              <a:off x="2551112" y="2971800"/>
              <a:ext cx="533400" cy="533400"/>
              <a:chOff x="0" y="0"/>
              <a:chExt cx="336" cy="336"/>
            </a:xfrm>
          </p:grpSpPr>
          <p:sp>
            <p:nvSpPr>
              <p:cNvPr id="58" name="Oval 74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" name="Rectangle 75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60" name="Group 80"/>
            <p:cNvGrpSpPr>
              <a:grpSpLocks/>
            </p:cNvGrpSpPr>
            <p:nvPr/>
          </p:nvGrpSpPr>
          <p:grpSpPr bwMode="auto">
            <a:xfrm>
              <a:off x="4379912" y="2971800"/>
              <a:ext cx="533400" cy="533400"/>
              <a:chOff x="0" y="0"/>
              <a:chExt cx="336" cy="336"/>
            </a:xfrm>
          </p:grpSpPr>
          <p:sp>
            <p:nvSpPr>
              <p:cNvPr id="61" name="Oval 78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2" name="Rectangle 79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63" name="Group 85"/>
            <p:cNvGrpSpPr>
              <a:grpSpLocks/>
            </p:cNvGrpSpPr>
            <p:nvPr/>
          </p:nvGrpSpPr>
          <p:grpSpPr bwMode="auto">
            <a:xfrm>
              <a:off x="5294312" y="2971800"/>
              <a:ext cx="533400" cy="533400"/>
              <a:chOff x="0" y="0"/>
              <a:chExt cx="336" cy="336"/>
            </a:xfrm>
          </p:grpSpPr>
          <p:sp>
            <p:nvSpPr>
              <p:cNvPr id="64" name="Oval 8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5" name="Rectangle 84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66" name="Line 86"/>
            <p:cNvSpPr>
              <a:spLocks noChangeShapeType="1"/>
            </p:cNvSpPr>
            <p:nvPr/>
          </p:nvSpPr>
          <p:spPr bwMode="auto">
            <a:xfrm>
              <a:off x="5842000" y="3238500"/>
              <a:ext cx="962025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67" name="Group 89"/>
            <p:cNvGrpSpPr>
              <a:grpSpLocks/>
            </p:cNvGrpSpPr>
            <p:nvPr/>
          </p:nvGrpSpPr>
          <p:grpSpPr bwMode="auto">
            <a:xfrm>
              <a:off x="3465512" y="4038600"/>
              <a:ext cx="533400" cy="533400"/>
              <a:chOff x="0" y="0"/>
              <a:chExt cx="336" cy="336"/>
            </a:xfrm>
          </p:grpSpPr>
          <p:sp>
            <p:nvSpPr>
              <p:cNvPr id="68" name="Oval 87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Rectangle 88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70" name="Group 92"/>
            <p:cNvGrpSpPr>
              <a:grpSpLocks/>
            </p:cNvGrpSpPr>
            <p:nvPr/>
          </p:nvGrpSpPr>
          <p:grpSpPr bwMode="auto">
            <a:xfrm>
              <a:off x="4379912" y="4038600"/>
              <a:ext cx="533400" cy="533400"/>
              <a:chOff x="0" y="0"/>
              <a:chExt cx="336" cy="336"/>
            </a:xfrm>
          </p:grpSpPr>
          <p:sp>
            <p:nvSpPr>
              <p:cNvPr id="71" name="Oval 9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Rectangle 9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73" name="Group 95"/>
            <p:cNvGrpSpPr>
              <a:grpSpLocks/>
            </p:cNvGrpSpPr>
            <p:nvPr/>
          </p:nvGrpSpPr>
          <p:grpSpPr bwMode="auto">
            <a:xfrm>
              <a:off x="5294312" y="4038600"/>
              <a:ext cx="533400" cy="533400"/>
              <a:chOff x="0" y="0"/>
              <a:chExt cx="336" cy="336"/>
            </a:xfrm>
          </p:grpSpPr>
          <p:sp>
            <p:nvSpPr>
              <p:cNvPr id="74" name="Oval 9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Rectangle 94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76" name="AutoShape 73"/>
            <p:cNvCxnSpPr>
              <a:cxnSpLocks noChangeShapeType="1"/>
              <a:endCxn id="52" idx="2"/>
            </p:cNvCxnSpPr>
            <p:nvPr/>
          </p:nvCxnSpPr>
          <p:spPr bwMode="auto">
            <a:xfrm>
              <a:off x="3122612" y="3238500"/>
              <a:ext cx="3429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77" name="AutoShape 81"/>
            <p:cNvCxnSpPr>
              <a:cxnSpLocks noChangeShapeType="1"/>
              <a:endCxn id="64" idx="2"/>
            </p:cNvCxnSpPr>
            <p:nvPr/>
          </p:nvCxnSpPr>
          <p:spPr bwMode="auto">
            <a:xfrm>
              <a:off x="49133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78" name="AutoShape 82"/>
            <p:cNvCxnSpPr>
              <a:cxnSpLocks noChangeShapeType="1"/>
              <a:stCxn id="52" idx="6"/>
              <a:endCxn id="61" idx="2"/>
            </p:cNvCxnSpPr>
            <p:nvPr/>
          </p:nvCxnSpPr>
          <p:spPr bwMode="auto">
            <a:xfrm>
              <a:off x="39989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grpSp>
          <p:nvGrpSpPr>
            <p:cNvPr id="79" name="Group 78"/>
            <p:cNvGrpSpPr/>
            <p:nvPr/>
          </p:nvGrpSpPr>
          <p:grpSpPr>
            <a:xfrm>
              <a:off x="2817812" y="3519488"/>
              <a:ext cx="2743200" cy="519112"/>
              <a:chOff x="1295400" y="4610100"/>
              <a:chExt cx="2743200" cy="800100"/>
            </a:xfrm>
          </p:grpSpPr>
          <p:cxnSp>
            <p:nvCxnSpPr>
              <p:cNvPr id="80" name="AutoShape 69"/>
              <p:cNvCxnSpPr>
                <a:cxnSpLocks noChangeShapeType="1"/>
              </p:cNvCxnSpPr>
              <p:nvPr/>
            </p:nvCxnSpPr>
            <p:spPr bwMode="auto">
              <a:xfrm>
                <a:off x="22098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1" name="AutoShape 77"/>
              <p:cNvCxnSpPr>
                <a:cxnSpLocks noChangeShapeType="1"/>
              </p:cNvCxnSpPr>
              <p:nvPr/>
            </p:nvCxnSpPr>
            <p:spPr bwMode="auto">
              <a:xfrm>
                <a:off x="12954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2" name="AutoShape 99"/>
              <p:cNvCxnSpPr>
                <a:cxnSpLocks noChangeShapeType="1"/>
              </p:cNvCxnSpPr>
              <p:nvPr/>
            </p:nvCxnSpPr>
            <p:spPr bwMode="auto">
              <a:xfrm>
                <a:off x="31242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3" name="AutoShape 100"/>
              <p:cNvCxnSpPr>
                <a:cxnSpLocks noChangeShapeType="1"/>
              </p:cNvCxnSpPr>
              <p:nvPr/>
            </p:nvCxnSpPr>
            <p:spPr bwMode="auto">
              <a:xfrm>
                <a:off x="40386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</p:grpSp>
      <p:sp>
        <p:nvSpPr>
          <p:cNvPr id="38" name="Oval 37"/>
          <p:cNvSpPr/>
          <p:nvPr/>
        </p:nvSpPr>
        <p:spPr>
          <a:xfrm>
            <a:off x="5715000" y="2895600"/>
            <a:ext cx="838200" cy="685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800600" y="24384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?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77000" y="44196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?</a:t>
            </a:r>
            <a:endParaRPr lang="en-US" sz="2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Conditional Independence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397001"/>
            <a:ext cx="11785600" cy="4729164"/>
          </a:xfrm>
        </p:spPr>
        <p:txBody>
          <a:bodyPr rIns="132080"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HMMs have two important independence properties: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z="2400" dirty="0" smtClean="0"/>
              <a:t>Markov hidden process, future depends on past via the present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z="2400" dirty="0" smtClean="0"/>
              <a:t>Current observation independent of all else given current state</a:t>
            </a:r>
          </a:p>
          <a:p>
            <a:pPr marL="782638" lvl="1" eaLnBrk="1" hangingPunct="1">
              <a:lnSpc>
                <a:spcPct val="80000"/>
              </a:lnSpc>
            </a:pPr>
            <a:endParaRPr lang="en-US" sz="24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Quiz: does this mean that observations are independent given no evidence?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z="2400" dirty="0" smtClean="0"/>
              <a:t>[No, correlated by the hidden state]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3401483" y="2971800"/>
            <a:ext cx="5670551" cy="1600200"/>
            <a:chOff x="2551112" y="2971800"/>
            <a:chExt cx="4252913" cy="1600200"/>
          </a:xfrm>
        </p:grpSpPr>
        <p:grpSp>
          <p:nvGrpSpPr>
            <p:cNvPr id="51" name="Group 68"/>
            <p:cNvGrpSpPr>
              <a:grpSpLocks/>
            </p:cNvGrpSpPr>
            <p:nvPr/>
          </p:nvGrpSpPr>
          <p:grpSpPr bwMode="auto">
            <a:xfrm>
              <a:off x="3465512" y="2971800"/>
              <a:ext cx="533400" cy="533400"/>
              <a:chOff x="0" y="0"/>
              <a:chExt cx="336" cy="336"/>
            </a:xfrm>
          </p:grpSpPr>
          <p:sp>
            <p:nvSpPr>
              <p:cNvPr id="52" name="Oval 66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3" name="Rectangle 67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  <p:grpSp>
          <p:nvGrpSpPr>
            <p:cNvPr id="54" name="Group 72"/>
            <p:cNvGrpSpPr>
              <a:grpSpLocks/>
            </p:cNvGrpSpPr>
            <p:nvPr/>
          </p:nvGrpSpPr>
          <p:grpSpPr bwMode="auto">
            <a:xfrm>
              <a:off x="2551112" y="4038600"/>
              <a:ext cx="533400" cy="533400"/>
              <a:chOff x="0" y="0"/>
              <a:chExt cx="336" cy="336"/>
            </a:xfrm>
          </p:grpSpPr>
          <p:sp>
            <p:nvSpPr>
              <p:cNvPr id="55" name="Oval 7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Rectangle 7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57" name="Group 76"/>
            <p:cNvGrpSpPr>
              <a:grpSpLocks/>
            </p:cNvGrpSpPr>
            <p:nvPr/>
          </p:nvGrpSpPr>
          <p:grpSpPr bwMode="auto">
            <a:xfrm>
              <a:off x="2551112" y="2971800"/>
              <a:ext cx="533400" cy="533400"/>
              <a:chOff x="0" y="0"/>
              <a:chExt cx="336" cy="336"/>
            </a:xfrm>
          </p:grpSpPr>
          <p:sp>
            <p:nvSpPr>
              <p:cNvPr id="58" name="Oval 74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" name="Rectangle 75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60" name="Group 80"/>
            <p:cNvGrpSpPr>
              <a:grpSpLocks/>
            </p:cNvGrpSpPr>
            <p:nvPr/>
          </p:nvGrpSpPr>
          <p:grpSpPr bwMode="auto">
            <a:xfrm>
              <a:off x="4379912" y="2971800"/>
              <a:ext cx="533400" cy="533400"/>
              <a:chOff x="0" y="0"/>
              <a:chExt cx="336" cy="336"/>
            </a:xfrm>
          </p:grpSpPr>
          <p:sp>
            <p:nvSpPr>
              <p:cNvPr id="61" name="Oval 78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2" name="Rectangle 79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63" name="Group 85"/>
            <p:cNvGrpSpPr>
              <a:grpSpLocks/>
            </p:cNvGrpSpPr>
            <p:nvPr/>
          </p:nvGrpSpPr>
          <p:grpSpPr bwMode="auto">
            <a:xfrm>
              <a:off x="5294312" y="2971800"/>
              <a:ext cx="533400" cy="533400"/>
              <a:chOff x="0" y="0"/>
              <a:chExt cx="336" cy="336"/>
            </a:xfrm>
          </p:grpSpPr>
          <p:sp>
            <p:nvSpPr>
              <p:cNvPr id="64" name="Oval 8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5" name="Rectangle 84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66" name="Line 86"/>
            <p:cNvSpPr>
              <a:spLocks noChangeShapeType="1"/>
            </p:cNvSpPr>
            <p:nvPr/>
          </p:nvSpPr>
          <p:spPr bwMode="auto">
            <a:xfrm>
              <a:off x="5842000" y="3238500"/>
              <a:ext cx="962025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67" name="Group 89"/>
            <p:cNvGrpSpPr>
              <a:grpSpLocks/>
            </p:cNvGrpSpPr>
            <p:nvPr/>
          </p:nvGrpSpPr>
          <p:grpSpPr bwMode="auto">
            <a:xfrm>
              <a:off x="3465512" y="4038600"/>
              <a:ext cx="533400" cy="533400"/>
              <a:chOff x="0" y="0"/>
              <a:chExt cx="336" cy="336"/>
            </a:xfrm>
          </p:grpSpPr>
          <p:sp>
            <p:nvSpPr>
              <p:cNvPr id="68" name="Oval 87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Rectangle 88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70" name="Group 92"/>
            <p:cNvGrpSpPr>
              <a:grpSpLocks/>
            </p:cNvGrpSpPr>
            <p:nvPr/>
          </p:nvGrpSpPr>
          <p:grpSpPr bwMode="auto">
            <a:xfrm>
              <a:off x="4379912" y="4038600"/>
              <a:ext cx="533400" cy="533400"/>
              <a:chOff x="0" y="0"/>
              <a:chExt cx="336" cy="336"/>
            </a:xfrm>
          </p:grpSpPr>
          <p:sp>
            <p:nvSpPr>
              <p:cNvPr id="71" name="Oval 9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Rectangle 9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73" name="Group 95"/>
            <p:cNvGrpSpPr>
              <a:grpSpLocks/>
            </p:cNvGrpSpPr>
            <p:nvPr/>
          </p:nvGrpSpPr>
          <p:grpSpPr bwMode="auto">
            <a:xfrm>
              <a:off x="5294312" y="4038600"/>
              <a:ext cx="533400" cy="533400"/>
              <a:chOff x="0" y="0"/>
              <a:chExt cx="336" cy="336"/>
            </a:xfrm>
          </p:grpSpPr>
          <p:sp>
            <p:nvSpPr>
              <p:cNvPr id="74" name="Oval 9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Rectangle 94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76" name="AutoShape 73"/>
            <p:cNvCxnSpPr>
              <a:cxnSpLocks noChangeShapeType="1"/>
              <a:endCxn id="52" idx="2"/>
            </p:cNvCxnSpPr>
            <p:nvPr/>
          </p:nvCxnSpPr>
          <p:spPr bwMode="auto">
            <a:xfrm>
              <a:off x="3122612" y="3238500"/>
              <a:ext cx="3429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77" name="AutoShape 81"/>
            <p:cNvCxnSpPr>
              <a:cxnSpLocks noChangeShapeType="1"/>
              <a:endCxn id="64" idx="2"/>
            </p:cNvCxnSpPr>
            <p:nvPr/>
          </p:nvCxnSpPr>
          <p:spPr bwMode="auto">
            <a:xfrm>
              <a:off x="49133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78" name="AutoShape 82"/>
            <p:cNvCxnSpPr>
              <a:cxnSpLocks noChangeShapeType="1"/>
              <a:stCxn id="52" idx="6"/>
              <a:endCxn id="61" idx="2"/>
            </p:cNvCxnSpPr>
            <p:nvPr/>
          </p:nvCxnSpPr>
          <p:spPr bwMode="auto">
            <a:xfrm>
              <a:off x="39989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grpSp>
          <p:nvGrpSpPr>
            <p:cNvPr id="79" name="Group 78"/>
            <p:cNvGrpSpPr/>
            <p:nvPr/>
          </p:nvGrpSpPr>
          <p:grpSpPr>
            <a:xfrm>
              <a:off x="2817812" y="3519488"/>
              <a:ext cx="2743200" cy="519112"/>
              <a:chOff x="1295400" y="4610100"/>
              <a:chExt cx="2743200" cy="800100"/>
            </a:xfrm>
          </p:grpSpPr>
          <p:cxnSp>
            <p:nvCxnSpPr>
              <p:cNvPr id="80" name="AutoShape 69"/>
              <p:cNvCxnSpPr>
                <a:cxnSpLocks noChangeShapeType="1"/>
              </p:cNvCxnSpPr>
              <p:nvPr/>
            </p:nvCxnSpPr>
            <p:spPr bwMode="auto">
              <a:xfrm>
                <a:off x="22098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1" name="AutoShape 77"/>
              <p:cNvCxnSpPr>
                <a:cxnSpLocks noChangeShapeType="1"/>
              </p:cNvCxnSpPr>
              <p:nvPr/>
            </p:nvCxnSpPr>
            <p:spPr bwMode="auto">
              <a:xfrm>
                <a:off x="12954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2" name="AutoShape 99"/>
              <p:cNvCxnSpPr>
                <a:cxnSpLocks noChangeShapeType="1"/>
              </p:cNvCxnSpPr>
              <p:nvPr/>
            </p:nvCxnSpPr>
            <p:spPr bwMode="auto">
              <a:xfrm>
                <a:off x="31242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3" name="AutoShape 100"/>
              <p:cNvCxnSpPr>
                <a:cxnSpLocks noChangeShapeType="1"/>
              </p:cNvCxnSpPr>
              <p:nvPr/>
            </p:nvCxnSpPr>
            <p:spPr bwMode="auto">
              <a:xfrm>
                <a:off x="40386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</p:grpSp>
      <p:sp>
        <p:nvSpPr>
          <p:cNvPr id="38" name="TextBox 37"/>
          <p:cNvSpPr txBox="1"/>
          <p:nvPr/>
        </p:nvSpPr>
        <p:spPr>
          <a:xfrm>
            <a:off x="5029200" y="44958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?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77000" y="44196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?</a:t>
            </a:r>
            <a:endParaRPr lang="en-US" sz="2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97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Filtering / Monitoring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Filtering, or monitoring, is the task of tracking the distribution B(X) (the belief state) over time</a:t>
            </a:r>
          </a:p>
          <a:p>
            <a:pPr eaLnBrk="1" hangingPunct="1"/>
            <a:endParaRPr lang="en-US" sz="24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We start with B(X) in an initial setting, usually uniform</a:t>
            </a:r>
          </a:p>
          <a:p>
            <a:pPr eaLnBrk="1" hangingPunct="1"/>
            <a:endParaRPr lang="en-US" sz="24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As time passes, or we get observations, we update B(X)</a:t>
            </a:r>
          </a:p>
          <a:p>
            <a:pPr eaLnBrk="1" hangingPunct="1"/>
            <a:endParaRPr lang="en-US" sz="2400" dirty="0" smtClean="0">
              <a:solidFill>
                <a:schemeClr val="tx1"/>
              </a:solidFill>
            </a:endParaRPr>
          </a:p>
          <a:p>
            <a:pPr eaLnBrk="1" hangingPunct="1"/>
            <a:endParaRPr lang="en-US" sz="24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The </a:t>
            </a:r>
            <a:r>
              <a:rPr lang="en-US" sz="2400" dirty="0" err="1" smtClean="0">
                <a:solidFill>
                  <a:schemeClr val="tx1"/>
                </a:solidFill>
              </a:rPr>
              <a:t>Kalman</a:t>
            </a:r>
            <a:r>
              <a:rPr lang="en-US" sz="2400" dirty="0" smtClean="0">
                <a:solidFill>
                  <a:schemeClr val="tx1"/>
                </a:solidFill>
              </a:rPr>
              <a:t> filter (one method – Real valued values)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invented in the 60’s as a method of trajectory estimation for the Apollo program</a:t>
            </a:r>
          </a:p>
        </p:txBody>
      </p:sp>
    </p:spTree>
    <p:extLst>
      <p:ext uri="{BB962C8B-B14F-4D97-AF65-F5344CB8AC3E}">
        <p14:creationId xmlns:p14="http://schemas.microsoft.com/office/powerpoint/2010/main" val="149656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334000"/>
            <a:ext cx="7772400" cy="1271588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t=0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Sensor model: can read in which directions there is a wall, never more than 1 mistake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Motion model: may not execute action with small prob.</a:t>
            </a: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1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2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3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4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5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6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7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8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9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0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1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2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3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4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5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6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7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8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9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0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1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2" name="Rectangle 29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3" name="Rectangle 30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4" name="Rectangle 31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5" name="Rectangle 32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6" name="Oval 33"/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7" name="Line 34"/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8" name="Line 35"/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9" name="Line 36"/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40" name="Line 37"/>
          <p:cNvSpPr>
            <a:spLocks noChangeShapeType="1"/>
          </p:cNvSpPr>
          <p:nvPr/>
        </p:nvSpPr>
        <p:spPr bwMode="auto">
          <a:xfrm flipH="1">
            <a:off x="3295650" y="2409825"/>
            <a:ext cx="242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41" name="Text Box 38"/>
          <p:cNvSpPr txBox="1">
            <a:spLocks noChangeArrowheads="1"/>
          </p:cNvSpPr>
          <p:nvPr/>
        </p:nvSpPr>
        <p:spPr bwMode="auto">
          <a:xfrm>
            <a:off x="152400" y="1295400"/>
            <a:ext cx="1676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>
                <a:latin typeface="Calibri"/>
                <a:cs typeface="Calibri"/>
              </a:rPr>
              <a:t>Example from </a:t>
            </a:r>
            <a:r>
              <a:rPr lang="de-DE" sz="1600" i="1" dirty="0">
                <a:latin typeface="Calibri"/>
                <a:cs typeface="Calibri"/>
              </a:rPr>
              <a:t>Michael Pfeiffer</a:t>
            </a:r>
            <a:endParaRPr lang="en-US" sz="1600" i="1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3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5257800"/>
            <a:ext cx="8534400" cy="119538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t=1</a:t>
            </a:r>
          </a:p>
          <a:p>
            <a:pPr algn="ctr">
              <a:buFont typeface="Wingdings" pitchFamily="2" charset="2"/>
              <a:buNone/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Lighter grey: was possible to get the reading, but less likely b/c required 1 mistake</a:t>
            </a:r>
          </a:p>
        </p:txBody>
      </p:sp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8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9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0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1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2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3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4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5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6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7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8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9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0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1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2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3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4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5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6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7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8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9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0" name="Line 29"/>
          <p:cNvSpPr>
            <a:spLocks noChangeShapeType="1"/>
          </p:cNvSpPr>
          <p:nvPr/>
        </p:nvSpPr>
        <p:spPr bwMode="auto">
          <a:xfrm>
            <a:off x="3300413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1" name="Oval 30"/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2" name="Line 31"/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3" name="Line 32"/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4" name="Line 33"/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5" name="Rectangle 34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6" name="Rectangle 35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9187" name="Rectangle 36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9188" name="Rectangle 37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1199142" name="AutoShape 38"/>
          <p:cNvSpPr>
            <a:spLocks noChangeArrowheads="1"/>
          </p:cNvSpPr>
          <p:nvPr/>
        </p:nvSpPr>
        <p:spPr bwMode="auto">
          <a:xfrm>
            <a:off x="3276600" y="2286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0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91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t=2</a:t>
            </a:r>
          </a:p>
        </p:txBody>
      </p:sp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4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5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6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7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8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9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0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1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2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3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4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5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6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7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8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9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0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1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2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3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4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5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6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7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8" name="Line 29"/>
          <p:cNvSpPr>
            <a:spLocks noChangeShapeType="1"/>
          </p:cNvSpPr>
          <p:nvPr/>
        </p:nvSpPr>
        <p:spPr bwMode="auto">
          <a:xfrm>
            <a:off x="3829050" y="2424113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9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0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1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2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3" name="Oval 34"/>
          <p:cNvSpPr>
            <a:spLocks noChangeArrowheads="1"/>
          </p:cNvSpPr>
          <p:nvPr/>
        </p:nvSpPr>
        <p:spPr bwMode="auto">
          <a:xfrm>
            <a:off x="34528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4" name="Line 35"/>
          <p:cNvSpPr>
            <a:spLocks noChangeShapeType="1"/>
          </p:cNvSpPr>
          <p:nvPr/>
        </p:nvSpPr>
        <p:spPr bwMode="auto">
          <a:xfrm flipV="1">
            <a:off x="36480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5" name="Line 36"/>
          <p:cNvSpPr>
            <a:spLocks noChangeShapeType="1"/>
          </p:cNvSpPr>
          <p:nvPr/>
        </p:nvSpPr>
        <p:spPr bwMode="auto">
          <a:xfrm>
            <a:off x="36433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6" name="Line 37"/>
          <p:cNvSpPr>
            <a:spLocks noChangeShapeType="1"/>
          </p:cNvSpPr>
          <p:nvPr/>
        </p:nvSpPr>
        <p:spPr bwMode="auto">
          <a:xfrm flipH="1">
            <a:off x="32004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1190" name="AutoShape 38"/>
          <p:cNvSpPr>
            <a:spLocks noChangeArrowheads="1"/>
          </p:cNvSpPr>
          <p:nvPr/>
        </p:nvSpPr>
        <p:spPr bwMode="auto">
          <a:xfrm>
            <a:off x="3833813" y="230505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119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t=3</a:t>
            </a: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4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5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6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7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8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9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0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1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2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4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5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6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7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8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9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0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1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2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3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4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5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6" name="Line 29"/>
          <p:cNvSpPr>
            <a:spLocks noChangeShapeType="1"/>
          </p:cNvSpPr>
          <p:nvPr/>
        </p:nvSpPr>
        <p:spPr bwMode="auto">
          <a:xfrm>
            <a:off x="4376738" y="2428875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7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8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79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80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81" name="Oval 34"/>
          <p:cNvSpPr>
            <a:spLocks noChangeArrowheads="1"/>
          </p:cNvSpPr>
          <p:nvPr/>
        </p:nvSpPr>
        <p:spPr bwMode="auto">
          <a:xfrm>
            <a:off x="39862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2" name="Line 35"/>
          <p:cNvSpPr>
            <a:spLocks noChangeShapeType="1"/>
          </p:cNvSpPr>
          <p:nvPr/>
        </p:nvSpPr>
        <p:spPr bwMode="auto">
          <a:xfrm flipV="1">
            <a:off x="41814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3" name="Line 36"/>
          <p:cNvSpPr>
            <a:spLocks noChangeShapeType="1"/>
          </p:cNvSpPr>
          <p:nvPr/>
        </p:nvSpPr>
        <p:spPr bwMode="auto">
          <a:xfrm>
            <a:off x="41767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4" name="Line 37"/>
          <p:cNvSpPr>
            <a:spLocks noChangeShapeType="1"/>
          </p:cNvSpPr>
          <p:nvPr/>
        </p:nvSpPr>
        <p:spPr bwMode="auto">
          <a:xfrm flipH="1">
            <a:off x="37338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3238" name="AutoShape 38"/>
          <p:cNvSpPr>
            <a:spLocks noChangeArrowheads="1"/>
          </p:cNvSpPr>
          <p:nvPr/>
        </p:nvSpPr>
        <p:spPr bwMode="auto">
          <a:xfrm>
            <a:off x="4362450" y="2309813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1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32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t=4</a:t>
            </a:r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2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3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4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5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6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7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8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9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0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1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2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3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4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5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6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7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8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9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0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1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2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3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4" name="Line 29"/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5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6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7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8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9" name="Oval 34"/>
          <p:cNvSpPr>
            <a:spLocks noChangeArrowheads="1"/>
          </p:cNvSpPr>
          <p:nvPr/>
        </p:nvSpPr>
        <p:spPr bwMode="auto">
          <a:xfrm>
            <a:off x="44958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0" name="Line 35"/>
          <p:cNvSpPr>
            <a:spLocks noChangeShapeType="1"/>
          </p:cNvSpPr>
          <p:nvPr/>
        </p:nvSpPr>
        <p:spPr bwMode="auto">
          <a:xfrm flipV="1">
            <a:off x="46910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1" name="Line 36"/>
          <p:cNvSpPr>
            <a:spLocks noChangeShapeType="1"/>
          </p:cNvSpPr>
          <p:nvPr/>
        </p:nvSpPr>
        <p:spPr bwMode="auto">
          <a:xfrm>
            <a:off x="46863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2" name="Line 37"/>
          <p:cNvSpPr>
            <a:spLocks noChangeShapeType="1"/>
          </p:cNvSpPr>
          <p:nvPr/>
        </p:nvSpPr>
        <p:spPr bwMode="auto">
          <a:xfrm flipH="1">
            <a:off x="42433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5286" name="AutoShape 38"/>
          <p:cNvSpPr>
            <a:spLocks noChangeArrowheads="1"/>
          </p:cNvSpPr>
          <p:nvPr/>
        </p:nvSpPr>
        <p:spPr bwMode="auto">
          <a:xfrm>
            <a:off x="4872038" y="2281238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1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528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t=5</a:t>
            </a:r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0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1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2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3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4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5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6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7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8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9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0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1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2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3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4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5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6" name="Rectangle 23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7" name="Rectangle 24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8" name="Rectangle 25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9" name="Rectangle 26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0" name="Rectangle 27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1" name="Line 28"/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2" name="Rectangle 29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3" name="Rectangle 30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4" name="Rectangle 31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5" name="Rectangle 32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6" name="Oval 33"/>
          <p:cNvSpPr>
            <a:spLocks noChangeArrowheads="1"/>
          </p:cNvSpPr>
          <p:nvPr/>
        </p:nvSpPr>
        <p:spPr bwMode="auto">
          <a:xfrm>
            <a:off x="50292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7" name="Line 34"/>
          <p:cNvSpPr>
            <a:spLocks noChangeShapeType="1"/>
          </p:cNvSpPr>
          <p:nvPr/>
        </p:nvSpPr>
        <p:spPr bwMode="auto">
          <a:xfrm flipV="1">
            <a:off x="52244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8" name="Line 35"/>
          <p:cNvSpPr>
            <a:spLocks noChangeShapeType="1"/>
          </p:cNvSpPr>
          <p:nvPr/>
        </p:nvSpPr>
        <p:spPr bwMode="auto">
          <a:xfrm>
            <a:off x="5219700" y="2586038"/>
            <a:ext cx="0" cy="257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9" name="Line 36"/>
          <p:cNvSpPr>
            <a:spLocks noChangeShapeType="1"/>
          </p:cNvSpPr>
          <p:nvPr/>
        </p:nvSpPr>
        <p:spPr bwMode="auto">
          <a:xfrm>
            <a:off x="5414963" y="2400300"/>
            <a:ext cx="242887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80" name="Line 37"/>
          <p:cNvSpPr>
            <a:spLocks noChangeShapeType="1"/>
          </p:cNvSpPr>
          <p:nvPr/>
        </p:nvSpPr>
        <p:spPr bwMode="auto">
          <a:xfrm flipH="1">
            <a:off x="47767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81" name="Rectangle 38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4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Hidden Markov Models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84300"/>
            <a:ext cx="10972800" cy="5257800"/>
          </a:xfrm>
        </p:spPr>
        <p:txBody>
          <a:bodyPr rIns="132080"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Markov chains not so useful for most agents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000" dirty="0" smtClean="0"/>
              <a:t>Eventually you don’t know anything anymore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000" dirty="0" smtClean="0"/>
              <a:t>Need observations to update your beliefs</a:t>
            </a:r>
          </a:p>
          <a:p>
            <a:pPr marL="782638" lvl="1"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Hidden Markov models (HMMs)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000" dirty="0" smtClean="0"/>
              <a:t>Underlying Markov chain over states S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000" dirty="0" smtClean="0"/>
              <a:t>You observe outputs (effects) at each time step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000" dirty="0" smtClean="0"/>
              <a:t>As a Bayes’ net:</a:t>
            </a:r>
          </a:p>
        </p:txBody>
      </p:sp>
      <p:grpSp>
        <p:nvGrpSpPr>
          <p:cNvPr id="38917" name="Group 6"/>
          <p:cNvGrpSpPr>
            <a:grpSpLocks/>
          </p:cNvGrpSpPr>
          <p:nvPr/>
        </p:nvGrpSpPr>
        <p:grpSpPr bwMode="auto">
          <a:xfrm>
            <a:off x="8534400" y="4724400"/>
            <a:ext cx="711200" cy="533400"/>
            <a:chOff x="0" y="0"/>
            <a:chExt cx="336" cy="336"/>
          </a:xfrm>
        </p:grpSpPr>
        <p:sp>
          <p:nvSpPr>
            <p:cNvPr id="38961" name="Oval 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62" name="Rectangle 5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rgbClr val="FFFFFF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5</a:t>
              </a:r>
            </a:p>
          </p:txBody>
        </p:sp>
      </p:grpSp>
      <p:cxnSp>
        <p:nvCxnSpPr>
          <p:cNvPr id="38918" name="AutoShape 7"/>
          <p:cNvCxnSpPr>
            <a:cxnSpLocks noChangeShapeType="1"/>
          </p:cNvCxnSpPr>
          <p:nvPr/>
        </p:nvCxnSpPr>
        <p:spPr bwMode="auto">
          <a:xfrm>
            <a:off x="8890000" y="4991100"/>
            <a:ext cx="0" cy="1066800"/>
          </a:xfrm>
          <a:prstGeom prst="straightConnector1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lg" len="lg"/>
          </a:ln>
        </p:spPr>
      </p:cxnSp>
      <p:grpSp>
        <p:nvGrpSpPr>
          <p:cNvPr id="38919" name="Group 10"/>
          <p:cNvGrpSpPr>
            <a:grpSpLocks/>
          </p:cNvGrpSpPr>
          <p:nvPr/>
        </p:nvGrpSpPr>
        <p:grpSpPr bwMode="auto">
          <a:xfrm>
            <a:off x="4064000" y="4724400"/>
            <a:ext cx="711200" cy="533400"/>
            <a:chOff x="0" y="0"/>
            <a:chExt cx="336" cy="336"/>
          </a:xfrm>
        </p:grpSpPr>
        <p:sp>
          <p:nvSpPr>
            <p:cNvPr id="38959" name="Oval 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60" name="Rectangle 9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38921" name="Group 14"/>
          <p:cNvGrpSpPr>
            <a:grpSpLocks/>
          </p:cNvGrpSpPr>
          <p:nvPr/>
        </p:nvGrpSpPr>
        <p:grpSpPr bwMode="auto">
          <a:xfrm>
            <a:off x="2844800" y="5791200"/>
            <a:ext cx="711200" cy="533400"/>
            <a:chOff x="0" y="0"/>
            <a:chExt cx="336" cy="336"/>
          </a:xfrm>
        </p:grpSpPr>
        <p:sp>
          <p:nvSpPr>
            <p:cNvPr id="38957" name="Oval 12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958" name="Rectangle 13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cxnSp>
        <p:nvCxnSpPr>
          <p:cNvPr id="38922" name="AutoShape 15"/>
          <p:cNvCxnSpPr>
            <a:cxnSpLocks noChangeShapeType="1"/>
            <a:endCxn id="38959" idx="2"/>
          </p:cNvCxnSpPr>
          <p:nvPr/>
        </p:nvCxnSpPr>
        <p:spPr bwMode="auto">
          <a:xfrm>
            <a:off x="3200400" y="4991100"/>
            <a:ext cx="8636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38923" name="Group 18"/>
          <p:cNvGrpSpPr>
            <a:grpSpLocks/>
          </p:cNvGrpSpPr>
          <p:nvPr/>
        </p:nvGrpSpPr>
        <p:grpSpPr bwMode="auto">
          <a:xfrm>
            <a:off x="2844800" y="4724400"/>
            <a:ext cx="711200" cy="533400"/>
            <a:chOff x="0" y="0"/>
            <a:chExt cx="336" cy="336"/>
          </a:xfrm>
        </p:grpSpPr>
        <p:sp>
          <p:nvSpPr>
            <p:cNvPr id="38955" name="Oval 1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56" name="Rectangle 17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38925" name="Group 22"/>
          <p:cNvGrpSpPr>
            <a:grpSpLocks/>
          </p:cNvGrpSpPr>
          <p:nvPr/>
        </p:nvGrpSpPr>
        <p:grpSpPr bwMode="auto">
          <a:xfrm>
            <a:off x="5283200" y="4724400"/>
            <a:ext cx="711200" cy="533400"/>
            <a:chOff x="0" y="0"/>
            <a:chExt cx="336" cy="336"/>
          </a:xfrm>
        </p:grpSpPr>
        <p:sp>
          <p:nvSpPr>
            <p:cNvPr id="38953" name="Oval 2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54" name="Rectangle 21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cxnSp>
        <p:nvCxnSpPr>
          <p:cNvPr id="38926" name="AutoShape 23"/>
          <p:cNvCxnSpPr>
            <a:cxnSpLocks noChangeShapeType="1"/>
            <a:stCxn id="38953" idx="6"/>
            <a:endCxn id="38951" idx="2"/>
          </p:cNvCxnSpPr>
          <p:nvPr/>
        </p:nvCxnSpPr>
        <p:spPr bwMode="auto">
          <a:xfrm>
            <a:off x="5994400" y="49911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8927" name="AutoShape 24"/>
          <p:cNvCxnSpPr>
            <a:cxnSpLocks noChangeShapeType="1"/>
            <a:stCxn id="38959" idx="6"/>
            <a:endCxn id="38953" idx="2"/>
          </p:cNvCxnSpPr>
          <p:nvPr/>
        </p:nvCxnSpPr>
        <p:spPr bwMode="auto">
          <a:xfrm>
            <a:off x="4775200" y="49911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38928" name="Group 27"/>
          <p:cNvGrpSpPr>
            <a:grpSpLocks/>
          </p:cNvGrpSpPr>
          <p:nvPr/>
        </p:nvGrpSpPr>
        <p:grpSpPr bwMode="auto">
          <a:xfrm>
            <a:off x="6502400" y="4724400"/>
            <a:ext cx="711200" cy="533400"/>
            <a:chOff x="0" y="0"/>
            <a:chExt cx="336" cy="336"/>
          </a:xfrm>
        </p:grpSpPr>
        <p:sp>
          <p:nvSpPr>
            <p:cNvPr id="38951" name="Oval 2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52" name="Rectangle 26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38929" name="AutoShape 28"/>
          <p:cNvCxnSpPr>
            <a:cxnSpLocks noChangeShapeType="1"/>
            <a:stCxn id="38951" idx="6"/>
            <a:endCxn id="38941" idx="2"/>
          </p:cNvCxnSpPr>
          <p:nvPr/>
        </p:nvCxnSpPr>
        <p:spPr bwMode="auto">
          <a:xfrm>
            <a:off x="7213600" y="4991100"/>
            <a:ext cx="13208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grpSp>
        <p:nvGrpSpPr>
          <p:cNvPr id="38930" name="Group 31"/>
          <p:cNvGrpSpPr>
            <a:grpSpLocks/>
          </p:cNvGrpSpPr>
          <p:nvPr/>
        </p:nvGrpSpPr>
        <p:grpSpPr bwMode="auto">
          <a:xfrm>
            <a:off x="4064000" y="5791200"/>
            <a:ext cx="711200" cy="533400"/>
            <a:chOff x="0" y="0"/>
            <a:chExt cx="336" cy="336"/>
          </a:xfrm>
        </p:grpSpPr>
        <p:sp>
          <p:nvSpPr>
            <p:cNvPr id="38949" name="Oval 29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950" name="Rectangle 30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38931" name="Group 34"/>
          <p:cNvGrpSpPr>
            <a:grpSpLocks/>
          </p:cNvGrpSpPr>
          <p:nvPr/>
        </p:nvGrpSpPr>
        <p:grpSpPr bwMode="auto">
          <a:xfrm>
            <a:off x="5283200" y="5791200"/>
            <a:ext cx="711200" cy="533400"/>
            <a:chOff x="0" y="0"/>
            <a:chExt cx="336" cy="336"/>
          </a:xfrm>
        </p:grpSpPr>
        <p:sp>
          <p:nvSpPr>
            <p:cNvPr id="38947" name="Oval 32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948" name="Rectangle 33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38932" name="Group 37"/>
          <p:cNvGrpSpPr>
            <a:grpSpLocks/>
          </p:cNvGrpSpPr>
          <p:nvPr/>
        </p:nvGrpSpPr>
        <p:grpSpPr bwMode="auto">
          <a:xfrm>
            <a:off x="6502400" y="5791200"/>
            <a:ext cx="711200" cy="533400"/>
            <a:chOff x="0" y="0"/>
            <a:chExt cx="336" cy="336"/>
          </a:xfrm>
        </p:grpSpPr>
        <p:sp>
          <p:nvSpPr>
            <p:cNvPr id="38945" name="Oval 3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946" name="Rectangle 36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grpSp>
        <p:nvGrpSpPr>
          <p:cNvPr id="38933" name="Group 40"/>
          <p:cNvGrpSpPr>
            <a:grpSpLocks/>
          </p:cNvGrpSpPr>
          <p:nvPr/>
        </p:nvGrpSpPr>
        <p:grpSpPr bwMode="auto">
          <a:xfrm>
            <a:off x="8534400" y="5791200"/>
            <a:ext cx="711200" cy="533400"/>
            <a:chOff x="0" y="0"/>
            <a:chExt cx="336" cy="336"/>
          </a:xfrm>
        </p:grpSpPr>
        <p:sp>
          <p:nvSpPr>
            <p:cNvPr id="38943" name="Oval 3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944" name="Rectangle 39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5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200400" y="5257800"/>
            <a:ext cx="3657600" cy="533400"/>
            <a:chOff x="2400300" y="4991100"/>
            <a:chExt cx="2743200" cy="1066800"/>
          </a:xfrm>
        </p:grpSpPr>
        <p:cxnSp>
          <p:nvCxnSpPr>
            <p:cNvPr id="38920" name="AutoShape 11"/>
            <p:cNvCxnSpPr>
              <a:cxnSpLocks noChangeShapeType="1"/>
            </p:cNvCxnSpPr>
            <p:nvPr/>
          </p:nvCxnSpPr>
          <p:spPr bwMode="auto">
            <a:xfrm>
              <a:off x="3314700" y="49911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8924" name="AutoShape 19"/>
            <p:cNvCxnSpPr>
              <a:cxnSpLocks noChangeShapeType="1"/>
            </p:cNvCxnSpPr>
            <p:nvPr/>
          </p:nvCxnSpPr>
          <p:spPr bwMode="auto">
            <a:xfrm>
              <a:off x="2400300" y="49911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8934" name="AutoShape 41"/>
            <p:cNvCxnSpPr>
              <a:cxnSpLocks noChangeShapeType="1"/>
            </p:cNvCxnSpPr>
            <p:nvPr/>
          </p:nvCxnSpPr>
          <p:spPr bwMode="auto">
            <a:xfrm>
              <a:off x="4229100" y="49911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8935" name="AutoShape 42"/>
            <p:cNvCxnSpPr>
              <a:cxnSpLocks noChangeShapeType="1"/>
            </p:cNvCxnSpPr>
            <p:nvPr/>
          </p:nvCxnSpPr>
          <p:spPr bwMode="auto">
            <a:xfrm>
              <a:off x="5143500" y="49911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38936" name="Group 45"/>
          <p:cNvGrpSpPr>
            <a:grpSpLocks/>
          </p:cNvGrpSpPr>
          <p:nvPr/>
        </p:nvGrpSpPr>
        <p:grpSpPr bwMode="auto">
          <a:xfrm>
            <a:off x="8534400" y="4724400"/>
            <a:ext cx="711200" cy="533400"/>
            <a:chOff x="0" y="0"/>
            <a:chExt cx="336" cy="336"/>
          </a:xfrm>
        </p:grpSpPr>
        <p:sp>
          <p:nvSpPr>
            <p:cNvPr id="38941" name="Oval 4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42" name="Rectangle 44"/>
            <p:cNvSpPr>
              <a:spLocks/>
            </p:cNvSpPr>
            <p:nvPr/>
          </p:nvSpPr>
          <p:spPr bwMode="auto">
            <a:xfrm>
              <a:off x="52" y="27"/>
              <a:ext cx="231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N</a:t>
              </a:r>
            </a:p>
          </p:txBody>
        </p:sp>
      </p:grpSp>
      <p:grpSp>
        <p:nvGrpSpPr>
          <p:cNvPr id="38937" name="Group 48"/>
          <p:cNvGrpSpPr>
            <a:grpSpLocks/>
          </p:cNvGrpSpPr>
          <p:nvPr/>
        </p:nvGrpSpPr>
        <p:grpSpPr bwMode="auto">
          <a:xfrm>
            <a:off x="8534400" y="5791200"/>
            <a:ext cx="711200" cy="533400"/>
            <a:chOff x="0" y="0"/>
            <a:chExt cx="336" cy="336"/>
          </a:xfrm>
        </p:grpSpPr>
        <p:sp>
          <p:nvSpPr>
            <p:cNvPr id="38939" name="Oval 4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940" name="Rectangle 47"/>
            <p:cNvSpPr>
              <a:spLocks/>
            </p:cNvSpPr>
            <p:nvPr/>
          </p:nvSpPr>
          <p:spPr bwMode="auto">
            <a:xfrm>
              <a:off x="58" y="27"/>
              <a:ext cx="21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N</a:t>
              </a:r>
            </a:p>
          </p:txBody>
        </p:sp>
      </p:grpSp>
      <p:sp>
        <p:nvSpPr>
          <p:cNvPr id="38938" name="Line 49"/>
          <p:cNvSpPr>
            <a:spLocks noChangeShapeType="1"/>
          </p:cNvSpPr>
          <p:nvPr/>
        </p:nvSpPr>
        <p:spPr bwMode="auto">
          <a:xfrm rot="10800000">
            <a:off x="8883651" y="5260976"/>
            <a:ext cx="10583" cy="544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52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Inference Recap: Simple Cases</a:t>
            </a:r>
          </a:p>
        </p:txBody>
      </p:sp>
      <p:grpSp>
        <p:nvGrpSpPr>
          <p:cNvPr id="53252" name="Group 5"/>
          <p:cNvGrpSpPr>
            <a:grpSpLocks/>
          </p:cNvGrpSpPr>
          <p:nvPr/>
        </p:nvGrpSpPr>
        <p:grpSpPr bwMode="auto">
          <a:xfrm>
            <a:off x="2834217" y="2971800"/>
            <a:ext cx="711200" cy="533400"/>
            <a:chOff x="0" y="0"/>
            <a:chExt cx="336" cy="336"/>
          </a:xfrm>
        </p:grpSpPr>
        <p:sp>
          <p:nvSpPr>
            <p:cNvPr id="53273" name="Oval 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274" name="Rectangle 4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53253" name="Group 8"/>
          <p:cNvGrpSpPr>
            <a:grpSpLocks/>
          </p:cNvGrpSpPr>
          <p:nvPr/>
        </p:nvGrpSpPr>
        <p:grpSpPr bwMode="auto">
          <a:xfrm>
            <a:off x="2834217" y="1905000"/>
            <a:ext cx="711200" cy="533400"/>
            <a:chOff x="0" y="0"/>
            <a:chExt cx="336" cy="336"/>
          </a:xfrm>
        </p:grpSpPr>
        <p:sp>
          <p:nvSpPr>
            <p:cNvPr id="53271" name="Oval 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272" name="Rectangle 7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cxnSp>
        <p:nvCxnSpPr>
          <p:cNvPr id="53254" name="AutoShape 9"/>
          <p:cNvCxnSpPr>
            <a:cxnSpLocks noChangeShapeType="1"/>
            <a:stCxn id="53272" idx="2"/>
            <a:endCxn id="53274" idx="0"/>
          </p:cNvCxnSpPr>
          <p:nvPr/>
        </p:nvCxnSpPr>
        <p:spPr bwMode="auto">
          <a:xfrm>
            <a:off x="3188759" y="2393951"/>
            <a:ext cx="0" cy="6207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pic>
        <p:nvPicPr>
          <p:cNvPr id="53255" name="Picture 1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0384" y="3810001"/>
            <a:ext cx="2012949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285" name="Group 13"/>
          <p:cNvGrpSpPr>
            <a:grpSpLocks/>
          </p:cNvGrpSpPr>
          <p:nvPr/>
        </p:nvGrpSpPr>
        <p:grpSpPr bwMode="auto">
          <a:xfrm>
            <a:off x="8966200" y="2501900"/>
            <a:ext cx="711200" cy="533400"/>
            <a:chOff x="0" y="0"/>
            <a:chExt cx="336" cy="336"/>
          </a:xfrm>
        </p:grpSpPr>
        <p:sp>
          <p:nvSpPr>
            <p:cNvPr id="53269" name="Oval 11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270" name="Rectangle 12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cxnSp>
        <p:nvCxnSpPr>
          <p:cNvPr id="54286" name="AutoShape 14"/>
          <p:cNvCxnSpPr>
            <a:cxnSpLocks noChangeShapeType="1"/>
            <a:endCxn id="53269" idx="2"/>
          </p:cNvCxnSpPr>
          <p:nvPr/>
        </p:nvCxnSpPr>
        <p:spPr bwMode="auto">
          <a:xfrm>
            <a:off x="8102600" y="2768600"/>
            <a:ext cx="8636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54289" name="Group 17"/>
          <p:cNvGrpSpPr>
            <a:grpSpLocks/>
          </p:cNvGrpSpPr>
          <p:nvPr/>
        </p:nvGrpSpPr>
        <p:grpSpPr bwMode="auto">
          <a:xfrm>
            <a:off x="7747000" y="2501900"/>
            <a:ext cx="711200" cy="533400"/>
            <a:chOff x="0" y="0"/>
            <a:chExt cx="336" cy="336"/>
          </a:xfrm>
        </p:grpSpPr>
        <p:sp>
          <p:nvSpPr>
            <p:cNvPr id="53267" name="Oval 1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268" name="Rectangle 16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pic>
        <p:nvPicPr>
          <p:cNvPr id="54290" name="Picture 18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9317" y="3632200"/>
            <a:ext cx="139488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294" name="Group 22"/>
          <p:cNvGrpSpPr>
            <a:grpSpLocks/>
          </p:cNvGrpSpPr>
          <p:nvPr/>
        </p:nvGrpSpPr>
        <p:grpSpPr bwMode="auto">
          <a:xfrm>
            <a:off x="637118" y="4673601"/>
            <a:ext cx="5096933" cy="1446213"/>
            <a:chOff x="0" y="0"/>
            <a:chExt cx="2408" cy="911"/>
          </a:xfrm>
        </p:grpSpPr>
        <p:pic>
          <p:nvPicPr>
            <p:cNvPr id="53264" name="Picture 19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2408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5" name="Picture 20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08" y="723"/>
              <a:ext cx="1477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6" name="Picture 21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08" y="364"/>
              <a:ext cx="1190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4297" name="Group 25"/>
          <p:cNvGrpSpPr>
            <a:grpSpLocks/>
          </p:cNvGrpSpPr>
          <p:nvPr/>
        </p:nvGrpSpPr>
        <p:grpSpPr bwMode="auto">
          <a:xfrm>
            <a:off x="6739467" y="4800600"/>
            <a:ext cx="4809067" cy="1181100"/>
            <a:chOff x="0" y="0"/>
            <a:chExt cx="2271" cy="744"/>
          </a:xfrm>
        </p:grpSpPr>
        <p:pic>
          <p:nvPicPr>
            <p:cNvPr id="53262" name="Picture 23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0"/>
              <a:ext cx="1759" cy="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3" name="Picture 24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89" y="392"/>
              <a:ext cx="1682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87043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2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Online Belief Updates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10972800" cy="4546600"/>
          </a:xfrm>
        </p:spPr>
        <p:txBody>
          <a:bodyPr rIns="132080"/>
          <a:lstStyle/>
          <a:p>
            <a:pPr eaLnBrk="1" hangingPunct="1"/>
            <a:r>
              <a:rPr lang="en-US" sz="2400" dirty="0" smtClean="0"/>
              <a:t>Every time step, we start with current P(X | evidence)</a:t>
            </a:r>
          </a:p>
          <a:p>
            <a:pPr eaLnBrk="1" hangingPunct="1"/>
            <a:r>
              <a:rPr lang="en-US" sz="2400" dirty="0" smtClean="0"/>
              <a:t>We update for time:</a:t>
            </a:r>
          </a:p>
          <a:p>
            <a:pPr marL="0" indent="0" eaLnBrk="1" hangingPunct="1">
              <a:buNone/>
            </a:pPr>
            <a:endParaRPr lang="en-US" sz="3600" dirty="0" smtClean="0"/>
          </a:p>
          <a:p>
            <a:pPr eaLnBrk="1" hangingPunct="1"/>
            <a:endParaRPr lang="en-US" sz="3600" dirty="0" smtClean="0"/>
          </a:p>
          <a:p>
            <a:pPr eaLnBrk="1" hangingPunct="1"/>
            <a:r>
              <a:rPr lang="en-US" sz="2400" dirty="0" smtClean="0"/>
              <a:t>We update for evidence: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marL="0" indent="0" eaLnBrk="1" hangingPunct="1">
              <a:buNone/>
            </a:pPr>
            <a:endParaRPr lang="en-US" dirty="0" smtClean="0"/>
          </a:p>
          <a:p>
            <a:pPr eaLnBrk="1" hangingPunct="1"/>
            <a:r>
              <a:rPr lang="en-US" sz="2400" dirty="0" smtClean="0"/>
              <a:t>The forward algorithm does both at once (and doesn’t normalize)</a:t>
            </a:r>
          </a:p>
          <a:p>
            <a:pPr eaLnBrk="1" hangingPunct="1"/>
            <a:r>
              <a:rPr lang="en-US" sz="2400" dirty="0" smtClean="0"/>
              <a:t>Problem: space is |X| and time is |X|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per time step</a:t>
            </a:r>
          </a:p>
        </p:txBody>
      </p:sp>
      <p:pic>
        <p:nvPicPr>
          <p:cNvPr id="54277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2895601"/>
            <a:ext cx="7810500" cy="70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8600" y="4546600"/>
            <a:ext cx="7569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279" name="Group 13"/>
          <p:cNvGrpSpPr>
            <a:grpSpLocks/>
          </p:cNvGrpSpPr>
          <p:nvPr/>
        </p:nvGrpSpPr>
        <p:grpSpPr bwMode="auto">
          <a:xfrm>
            <a:off x="9334500" y="2235200"/>
            <a:ext cx="1896533" cy="558800"/>
            <a:chOff x="0" y="0"/>
            <a:chExt cx="895" cy="352"/>
          </a:xfrm>
        </p:grpSpPr>
        <p:grpSp>
          <p:nvGrpSpPr>
            <p:cNvPr id="54288" name="Group 8"/>
            <p:cNvGrpSpPr>
              <a:grpSpLocks/>
            </p:cNvGrpSpPr>
            <p:nvPr/>
          </p:nvGrpSpPr>
          <p:grpSpPr bwMode="auto">
            <a:xfrm>
              <a:off x="553" y="0"/>
              <a:ext cx="342" cy="352"/>
              <a:chOff x="0" y="0"/>
              <a:chExt cx="342" cy="352"/>
            </a:xfrm>
          </p:grpSpPr>
          <p:sp>
            <p:nvSpPr>
              <p:cNvPr id="54293" name="Oval 6"/>
              <p:cNvSpPr>
                <a:spLocks/>
              </p:cNvSpPr>
              <p:nvPr/>
            </p:nvSpPr>
            <p:spPr bwMode="auto">
              <a:xfrm>
                <a:off x="9" y="14"/>
                <a:ext cx="323" cy="323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294" name="Rectangle 7"/>
              <p:cNvSpPr>
                <a:spLocks/>
              </p:cNvSpPr>
              <p:nvPr/>
            </p:nvSpPr>
            <p:spPr bwMode="auto">
              <a:xfrm>
                <a:off x="0" y="0"/>
                <a:ext cx="342" cy="3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38100" tIns="38100" rIns="78049" bIns="38100" anchor="ctr"/>
              <a:lstStyle/>
              <a:p>
                <a:pPr marL="1588" algn="ctr"/>
                <a:r>
                  <a:rPr lang="en-US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baseline="-21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54289" name="Line 9"/>
            <p:cNvSpPr>
              <a:spLocks noChangeShapeType="1"/>
            </p:cNvSpPr>
            <p:nvPr/>
          </p:nvSpPr>
          <p:spPr bwMode="auto">
            <a:xfrm>
              <a:off x="341" y="176"/>
              <a:ext cx="21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54290" name="Group 12"/>
            <p:cNvGrpSpPr>
              <a:grpSpLocks/>
            </p:cNvGrpSpPr>
            <p:nvPr/>
          </p:nvGrpSpPr>
          <p:grpSpPr bwMode="auto">
            <a:xfrm>
              <a:off x="0" y="0"/>
              <a:ext cx="342" cy="352"/>
              <a:chOff x="0" y="0"/>
              <a:chExt cx="342" cy="352"/>
            </a:xfrm>
          </p:grpSpPr>
          <p:sp>
            <p:nvSpPr>
              <p:cNvPr id="54291" name="Oval 10"/>
              <p:cNvSpPr>
                <a:spLocks/>
              </p:cNvSpPr>
              <p:nvPr/>
            </p:nvSpPr>
            <p:spPr bwMode="auto">
              <a:xfrm>
                <a:off x="9" y="14"/>
                <a:ext cx="323" cy="323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292" name="Rectangle 11"/>
              <p:cNvSpPr>
                <a:spLocks/>
              </p:cNvSpPr>
              <p:nvPr/>
            </p:nvSpPr>
            <p:spPr bwMode="auto">
              <a:xfrm>
                <a:off x="0" y="0"/>
                <a:ext cx="342" cy="3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38100" tIns="38100" rIns="78049" bIns="38100" anchor="ctr"/>
              <a:lstStyle/>
              <a:p>
                <a:pPr marL="1588" algn="ctr"/>
                <a:r>
                  <a:rPr lang="en-US" sz="21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100" baseline="-19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54280" name="Group 21"/>
          <p:cNvGrpSpPr>
            <a:grpSpLocks/>
          </p:cNvGrpSpPr>
          <p:nvPr/>
        </p:nvGrpSpPr>
        <p:grpSpPr bwMode="auto">
          <a:xfrm>
            <a:off x="9880600" y="4027488"/>
            <a:ext cx="660400" cy="1473200"/>
            <a:chOff x="0" y="0"/>
            <a:chExt cx="312" cy="928"/>
          </a:xfrm>
        </p:grpSpPr>
        <p:grpSp>
          <p:nvGrpSpPr>
            <p:cNvPr id="54281" name="Group 16"/>
            <p:cNvGrpSpPr>
              <a:grpSpLocks/>
            </p:cNvGrpSpPr>
            <p:nvPr/>
          </p:nvGrpSpPr>
          <p:grpSpPr bwMode="auto">
            <a:xfrm>
              <a:off x="0" y="0"/>
              <a:ext cx="312" cy="323"/>
              <a:chOff x="0" y="0"/>
              <a:chExt cx="312" cy="323"/>
            </a:xfrm>
          </p:grpSpPr>
          <p:sp>
            <p:nvSpPr>
              <p:cNvPr id="54286" name="Oval 14"/>
              <p:cNvSpPr>
                <a:spLocks/>
              </p:cNvSpPr>
              <p:nvPr/>
            </p:nvSpPr>
            <p:spPr bwMode="auto">
              <a:xfrm>
                <a:off x="6" y="10"/>
                <a:ext cx="299" cy="302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287" name="Rectangle 15"/>
              <p:cNvSpPr>
                <a:spLocks/>
              </p:cNvSpPr>
              <p:nvPr/>
            </p:nvSpPr>
            <p:spPr bwMode="auto">
              <a:xfrm>
                <a:off x="0" y="0"/>
                <a:ext cx="312" cy="32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38100" tIns="38100" rIns="78049" bIns="38100" anchor="ctr"/>
              <a:lstStyle/>
              <a:p>
                <a:pPr marL="1588" algn="ctr"/>
                <a:r>
                  <a:rPr lang="en-US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baseline="-21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54282" name="Line 17"/>
            <p:cNvSpPr>
              <a:spLocks noChangeShapeType="1"/>
            </p:cNvSpPr>
            <p:nvPr/>
          </p:nvSpPr>
          <p:spPr bwMode="auto">
            <a:xfrm>
              <a:off x="156" y="321"/>
              <a:ext cx="1" cy="2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54283" name="Group 20"/>
            <p:cNvGrpSpPr>
              <a:grpSpLocks/>
            </p:cNvGrpSpPr>
            <p:nvPr/>
          </p:nvGrpSpPr>
          <p:grpSpPr bwMode="auto">
            <a:xfrm>
              <a:off x="0" y="604"/>
              <a:ext cx="312" cy="324"/>
              <a:chOff x="0" y="0"/>
              <a:chExt cx="312" cy="323"/>
            </a:xfrm>
          </p:grpSpPr>
          <p:sp>
            <p:nvSpPr>
              <p:cNvPr id="54284" name="Oval 18"/>
              <p:cNvSpPr>
                <a:spLocks/>
              </p:cNvSpPr>
              <p:nvPr/>
            </p:nvSpPr>
            <p:spPr bwMode="auto">
              <a:xfrm>
                <a:off x="6" y="10"/>
                <a:ext cx="299" cy="302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285" name="Rectangle 19"/>
              <p:cNvSpPr>
                <a:spLocks/>
              </p:cNvSpPr>
              <p:nvPr/>
            </p:nvSpPr>
            <p:spPr bwMode="auto">
              <a:xfrm>
                <a:off x="0" y="0"/>
                <a:ext cx="312" cy="32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38100" tIns="38100" rIns="78049" bIns="38100" anchor="ctr"/>
              <a:lstStyle/>
              <a:p>
                <a:pPr marL="1588" algn="ctr"/>
                <a:r>
                  <a:rPr lang="en-US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E</a:t>
                </a:r>
                <a:r>
                  <a:rPr lang="en-US" baseline="-21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477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76200"/>
            <a:ext cx="10972800" cy="1143000"/>
          </a:xfrm>
        </p:spPr>
        <p:txBody>
          <a:bodyPr rIns="132080"/>
          <a:lstStyle/>
          <a:p>
            <a:pPr indent="0" eaLnBrk="1" hangingPunct="1"/>
            <a:r>
              <a:rPr lang="en-US" dirty="0" smtClean="0"/>
              <a:t>Passage of Time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10972800" cy="5334000"/>
          </a:xfrm>
        </p:spPr>
        <p:txBody>
          <a:bodyPr rIns="132080"/>
          <a:lstStyle/>
          <a:p>
            <a:pPr eaLnBrk="1" hangingPunct="1"/>
            <a:r>
              <a:rPr lang="en-US" sz="2400" smtClean="0"/>
              <a:t>Assume we have current belief P(X | evidence to date)</a:t>
            </a:r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Then, after one time step passes:</a:t>
            </a:r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Or, compactly:</a:t>
            </a:r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Basic idea: beliefs get “pushed” through the transitions</a:t>
            </a:r>
          </a:p>
          <a:p>
            <a:pPr marL="782638" lvl="1" eaLnBrk="1" hangingPunct="1"/>
            <a:r>
              <a:rPr lang="en-US" sz="2000" smtClean="0"/>
              <a:t>With the “B” notation, we have to be careful about what time step t the belief is about, and what evidence it includes</a:t>
            </a:r>
          </a:p>
        </p:txBody>
      </p:sp>
      <p:pic>
        <p:nvPicPr>
          <p:cNvPr id="56324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159126"/>
            <a:ext cx="606001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7718" y="2031999"/>
            <a:ext cx="3299882" cy="39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5303" name="Group 13"/>
          <p:cNvGrpSpPr>
            <a:grpSpLocks/>
          </p:cNvGrpSpPr>
          <p:nvPr/>
        </p:nvGrpSpPr>
        <p:grpSpPr bwMode="auto">
          <a:xfrm>
            <a:off x="8938684" y="2235200"/>
            <a:ext cx="2537883" cy="700088"/>
            <a:chOff x="0" y="0"/>
            <a:chExt cx="1198" cy="441"/>
          </a:xfrm>
        </p:grpSpPr>
        <p:grpSp>
          <p:nvGrpSpPr>
            <p:cNvPr id="55305" name="Group 8"/>
            <p:cNvGrpSpPr>
              <a:grpSpLocks/>
            </p:cNvGrpSpPr>
            <p:nvPr/>
          </p:nvGrpSpPr>
          <p:grpSpPr bwMode="auto">
            <a:xfrm>
              <a:off x="756" y="0"/>
              <a:ext cx="442" cy="441"/>
              <a:chOff x="0" y="0"/>
              <a:chExt cx="441" cy="441"/>
            </a:xfrm>
          </p:grpSpPr>
          <p:sp>
            <p:nvSpPr>
              <p:cNvPr id="55310" name="Oval 6"/>
              <p:cNvSpPr>
                <a:spLocks/>
              </p:cNvSpPr>
              <p:nvPr/>
            </p:nvSpPr>
            <p:spPr bwMode="auto">
              <a:xfrm>
                <a:off x="0" y="0"/>
                <a:ext cx="441" cy="441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311" name="Rectangle 7"/>
              <p:cNvSpPr>
                <a:spLocks/>
              </p:cNvSpPr>
              <p:nvPr/>
            </p:nvSpPr>
            <p:spPr bwMode="auto">
              <a:xfrm>
                <a:off x="116" y="79"/>
                <a:ext cx="208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55306" name="Line 9"/>
            <p:cNvSpPr>
              <a:spLocks noChangeShapeType="1"/>
            </p:cNvSpPr>
            <p:nvPr/>
          </p:nvSpPr>
          <p:spPr bwMode="auto">
            <a:xfrm>
              <a:off x="453" y="220"/>
              <a:ext cx="291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55307" name="Group 12"/>
            <p:cNvGrpSpPr>
              <a:grpSpLocks/>
            </p:cNvGrpSpPr>
            <p:nvPr/>
          </p:nvGrpSpPr>
          <p:grpSpPr bwMode="auto">
            <a:xfrm>
              <a:off x="0" y="0"/>
              <a:ext cx="441" cy="441"/>
              <a:chOff x="0" y="0"/>
              <a:chExt cx="441" cy="441"/>
            </a:xfrm>
          </p:grpSpPr>
          <p:sp>
            <p:nvSpPr>
              <p:cNvPr id="55308" name="Oval 10"/>
              <p:cNvSpPr>
                <a:spLocks/>
              </p:cNvSpPr>
              <p:nvPr/>
            </p:nvSpPr>
            <p:spPr bwMode="auto">
              <a:xfrm>
                <a:off x="0" y="0"/>
                <a:ext cx="441" cy="441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309" name="Rectangle 11"/>
              <p:cNvSpPr>
                <a:spLocks/>
              </p:cNvSpPr>
              <p:nvPr/>
            </p:nvSpPr>
            <p:spPr bwMode="auto">
              <a:xfrm>
                <a:off x="116" y="79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</p:grpSp>
      <p:pic>
        <p:nvPicPr>
          <p:cNvPr id="56334" name="Picture 14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67718" y="4391026"/>
            <a:ext cx="3843866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123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Example: Passage of Time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eaLnBrk="1" hangingPunct="1"/>
            <a:r>
              <a:rPr lang="en-US" smtClean="0"/>
              <a:t>As time passes, uncertainty “accumulates”</a:t>
            </a:r>
          </a:p>
        </p:txBody>
      </p:sp>
      <p:pic>
        <p:nvPicPr>
          <p:cNvPr id="56325" name="Picture 4"/>
          <p:cNvPicPr>
            <a:picLocks noChangeArrowheads="1"/>
          </p:cNvPicPr>
          <p:nvPr/>
        </p:nvPicPr>
        <p:blipFill>
          <a:blip r:embed="rId3" cstate="print"/>
          <a:srcRect l="1065" t="1221" r="1472" b="1221"/>
          <a:stretch>
            <a:fillRect/>
          </a:stretch>
        </p:blipFill>
        <p:spPr bwMode="auto">
          <a:xfrm>
            <a:off x="590551" y="2438400"/>
            <a:ext cx="3412067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/>
          <p:cNvPicPr>
            <a:picLocks noChangeArrowheads="1"/>
          </p:cNvPicPr>
          <p:nvPr/>
        </p:nvPicPr>
        <p:blipFill>
          <a:blip r:embed="rId4" cstate="print"/>
          <a:srcRect l="1019" t="1500" r="2078" b="2399"/>
          <a:stretch>
            <a:fillRect/>
          </a:stretch>
        </p:blipFill>
        <p:spPr bwMode="auto">
          <a:xfrm>
            <a:off x="4516967" y="2438401"/>
            <a:ext cx="3424767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rrowheads="1"/>
          </p:cNvPicPr>
          <p:nvPr/>
        </p:nvPicPr>
        <p:blipFill>
          <a:blip r:embed="rId5" cstate="print"/>
          <a:srcRect l="1659" t="1492" r="2425" b="2864"/>
          <a:stretch>
            <a:fillRect/>
          </a:stretch>
        </p:blipFill>
        <p:spPr bwMode="auto">
          <a:xfrm>
            <a:off x="8335434" y="2438400"/>
            <a:ext cx="3452284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8" name="Rectangle 7"/>
          <p:cNvSpPr>
            <a:spLocks/>
          </p:cNvSpPr>
          <p:nvPr/>
        </p:nvSpPr>
        <p:spPr bwMode="auto">
          <a:xfrm>
            <a:off x="1625600" y="4419600"/>
            <a:ext cx="10668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>
                <a:solidFill>
                  <a:schemeClr val="tx1"/>
                </a:solidFill>
                <a:cs typeface="Arial" charset="0"/>
              </a:rPr>
              <a:t>T = 1</a:t>
            </a:r>
          </a:p>
        </p:txBody>
      </p:sp>
      <p:sp>
        <p:nvSpPr>
          <p:cNvPr id="57352" name="Rectangle 8"/>
          <p:cNvSpPr>
            <a:spLocks/>
          </p:cNvSpPr>
          <p:nvPr/>
        </p:nvSpPr>
        <p:spPr bwMode="auto">
          <a:xfrm>
            <a:off x="5588000" y="4419600"/>
            <a:ext cx="10668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>
                <a:solidFill>
                  <a:schemeClr val="tx1"/>
                </a:solidFill>
                <a:cs typeface="Arial" charset="0"/>
              </a:rPr>
              <a:t>T = 2</a:t>
            </a:r>
          </a:p>
        </p:txBody>
      </p:sp>
      <p:sp>
        <p:nvSpPr>
          <p:cNvPr id="57353" name="Rectangle 9"/>
          <p:cNvSpPr>
            <a:spLocks/>
          </p:cNvSpPr>
          <p:nvPr/>
        </p:nvSpPr>
        <p:spPr bwMode="auto">
          <a:xfrm>
            <a:off x="9550400" y="4419600"/>
            <a:ext cx="10668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>
                <a:solidFill>
                  <a:schemeClr val="tx1"/>
                </a:solidFill>
                <a:cs typeface="Arial" charset="0"/>
              </a:rPr>
              <a:t>T = 5</a:t>
            </a:r>
          </a:p>
        </p:txBody>
      </p:sp>
      <p:sp>
        <p:nvSpPr>
          <p:cNvPr id="56331" name="Rectangle 10"/>
          <p:cNvSpPr>
            <a:spLocks/>
          </p:cNvSpPr>
          <p:nvPr/>
        </p:nvSpPr>
        <p:spPr bwMode="auto">
          <a:xfrm>
            <a:off x="3048000" y="6096000"/>
            <a:ext cx="7027333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>
                <a:solidFill>
                  <a:schemeClr val="tx1"/>
                </a:solidFill>
                <a:cs typeface="Arial" charset="0"/>
              </a:rPr>
              <a:t>Transition model: ghosts usually go clockwise</a:t>
            </a:r>
          </a:p>
        </p:txBody>
      </p:sp>
      <p:pic>
        <p:nvPicPr>
          <p:cNvPr id="56332" name="Picture 11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3851" y="5216526"/>
            <a:ext cx="435186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16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2" grpId="0" autoUpdateAnimBg="0"/>
      <p:bldP spid="5735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1036636"/>
          </a:xfrm>
        </p:spPr>
        <p:txBody>
          <a:bodyPr rIns="132080"/>
          <a:lstStyle/>
          <a:p>
            <a:pPr indent="0" eaLnBrk="1" hangingPunct="1"/>
            <a:r>
              <a:rPr lang="en-US" dirty="0" smtClean="0"/>
              <a:t>Observation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93838"/>
            <a:ext cx="10972800" cy="5364162"/>
          </a:xfrm>
        </p:spPr>
        <p:txBody>
          <a:bodyPr rIns="132080"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Assume we have current belief P(X | previous evidence):</a:t>
            </a:r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Then:</a:t>
            </a:r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Or:</a:t>
            </a:r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Basic idea: beliefs reweighted by likelihood of evidence</a:t>
            </a:r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Unlike passage of time, we have to renormalize</a:t>
            </a:r>
          </a:p>
        </p:txBody>
      </p:sp>
      <p:pic>
        <p:nvPicPr>
          <p:cNvPr id="58372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2367" y="3306764"/>
            <a:ext cx="763693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3968" y="4343401"/>
            <a:ext cx="4804833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2785" y="2289176"/>
            <a:ext cx="4277783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352" name="Group 14"/>
          <p:cNvGrpSpPr>
            <a:grpSpLocks/>
          </p:cNvGrpSpPr>
          <p:nvPr/>
        </p:nvGrpSpPr>
        <p:grpSpPr bwMode="auto">
          <a:xfrm>
            <a:off x="10420351" y="2198688"/>
            <a:ext cx="863600" cy="1917700"/>
            <a:chOff x="0" y="0"/>
            <a:chExt cx="408" cy="1208"/>
          </a:xfrm>
        </p:grpSpPr>
        <p:grpSp>
          <p:nvGrpSpPr>
            <p:cNvPr id="57353" name="Group 9"/>
            <p:cNvGrpSpPr>
              <a:grpSpLocks/>
            </p:cNvGrpSpPr>
            <p:nvPr/>
          </p:nvGrpSpPr>
          <p:grpSpPr bwMode="auto">
            <a:xfrm>
              <a:off x="0" y="786"/>
              <a:ext cx="408" cy="422"/>
              <a:chOff x="0" y="0"/>
              <a:chExt cx="408" cy="421"/>
            </a:xfrm>
          </p:grpSpPr>
          <p:sp>
            <p:nvSpPr>
              <p:cNvPr id="57358" name="Oval 7"/>
              <p:cNvSpPr>
                <a:spLocks/>
              </p:cNvSpPr>
              <p:nvPr/>
            </p:nvSpPr>
            <p:spPr bwMode="auto">
              <a:xfrm>
                <a:off x="8" y="14"/>
                <a:ext cx="391" cy="393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7359" name="Rectangle 8"/>
              <p:cNvSpPr>
                <a:spLocks/>
              </p:cNvSpPr>
              <p:nvPr/>
            </p:nvSpPr>
            <p:spPr bwMode="auto">
              <a:xfrm>
                <a:off x="0" y="0"/>
                <a:ext cx="408" cy="42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38100" tIns="38100" rIns="78049" bIns="38100" anchor="ctr"/>
              <a:lstStyle/>
              <a:p>
                <a:pPr marL="1588" algn="ctr"/>
                <a:r>
                  <a:rPr lang="en-US" sz="20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E</a:t>
                </a:r>
                <a:r>
                  <a:rPr lang="en-US" sz="2000" baseline="-19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57354" name="Group 12"/>
            <p:cNvGrpSpPr>
              <a:grpSpLocks/>
            </p:cNvGrpSpPr>
            <p:nvPr/>
          </p:nvGrpSpPr>
          <p:grpSpPr bwMode="auto">
            <a:xfrm>
              <a:off x="0" y="0"/>
              <a:ext cx="408" cy="421"/>
              <a:chOff x="0" y="0"/>
              <a:chExt cx="408" cy="421"/>
            </a:xfrm>
          </p:grpSpPr>
          <p:sp>
            <p:nvSpPr>
              <p:cNvPr id="57356" name="Oval 10"/>
              <p:cNvSpPr>
                <a:spLocks/>
              </p:cNvSpPr>
              <p:nvPr/>
            </p:nvSpPr>
            <p:spPr bwMode="auto">
              <a:xfrm>
                <a:off x="8" y="14"/>
                <a:ext cx="391" cy="393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7357" name="Rectangle 11"/>
              <p:cNvSpPr>
                <a:spLocks/>
              </p:cNvSpPr>
              <p:nvPr/>
            </p:nvSpPr>
            <p:spPr bwMode="auto">
              <a:xfrm>
                <a:off x="0" y="0"/>
                <a:ext cx="408" cy="42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38100" tIns="38100" rIns="78049" bIns="38100" anchor="ctr"/>
              <a:lstStyle/>
              <a:p>
                <a:pPr marL="1588" algn="ctr"/>
                <a:r>
                  <a:rPr lang="en-US" sz="20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000" baseline="-19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57355" name="Line 13"/>
            <p:cNvSpPr>
              <a:spLocks noChangeShapeType="1"/>
            </p:cNvSpPr>
            <p:nvPr/>
          </p:nvSpPr>
          <p:spPr bwMode="auto">
            <a:xfrm>
              <a:off x="204" y="417"/>
              <a:ext cx="2" cy="3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593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Example: Observation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eaLnBrk="1" hangingPunct="1"/>
            <a:r>
              <a:rPr lang="en-US" smtClean="0"/>
              <a:t>As we get observations, beliefs get reweighted, uncertainty “decreases”</a:t>
            </a:r>
          </a:p>
        </p:txBody>
      </p:sp>
      <p:pic>
        <p:nvPicPr>
          <p:cNvPr id="58373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4001" y="2979739"/>
            <a:ext cx="33401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5"/>
          <p:cNvPicPr>
            <a:picLocks noChangeArrowheads="1"/>
          </p:cNvPicPr>
          <p:nvPr/>
        </p:nvPicPr>
        <p:blipFill>
          <a:blip r:embed="rId4" cstate="print"/>
          <a:srcRect l="1595" t="905" r="2145" b="2351"/>
          <a:stretch>
            <a:fillRect/>
          </a:stretch>
        </p:blipFill>
        <p:spPr bwMode="auto">
          <a:xfrm>
            <a:off x="1858434" y="2982914"/>
            <a:ext cx="3323167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Rectangle 6"/>
          <p:cNvSpPr>
            <a:spLocks/>
          </p:cNvSpPr>
          <p:nvPr/>
        </p:nvSpPr>
        <p:spPr bwMode="auto">
          <a:xfrm>
            <a:off x="1930400" y="4800600"/>
            <a:ext cx="3369733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>
                <a:solidFill>
                  <a:schemeClr val="tx1"/>
                </a:solidFill>
                <a:cs typeface="Arial" charset="0"/>
              </a:rPr>
              <a:t>Before observation</a:t>
            </a:r>
          </a:p>
        </p:txBody>
      </p:sp>
      <p:sp>
        <p:nvSpPr>
          <p:cNvPr id="58376" name="Rectangle 7"/>
          <p:cNvSpPr>
            <a:spLocks/>
          </p:cNvSpPr>
          <p:nvPr/>
        </p:nvSpPr>
        <p:spPr bwMode="auto">
          <a:xfrm>
            <a:off x="6904567" y="4800600"/>
            <a:ext cx="3369733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>
                <a:solidFill>
                  <a:schemeClr val="tx1"/>
                </a:solidFill>
                <a:cs typeface="Arial" charset="0"/>
              </a:rPr>
              <a:t>After observation</a:t>
            </a:r>
          </a:p>
        </p:txBody>
      </p:sp>
      <p:pic>
        <p:nvPicPr>
          <p:cNvPr id="58377" name="Picture 8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2918" y="5700714"/>
            <a:ext cx="3687233" cy="47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713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Example: Run the Filter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4770438"/>
            <a:ext cx="10972800" cy="2087562"/>
          </a:xfrm>
        </p:spPr>
        <p:txBody>
          <a:bodyPr rIns="132080"/>
          <a:lstStyle/>
          <a:p>
            <a:pPr eaLnBrk="1" hangingPunct="1">
              <a:lnSpc>
                <a:spcPct val="80000"/>
              </a:lnSpc>
            </a:pPr>
            <a:r>
              <a:rPr lang="en-US" smtClean="0"/>
              <a:t>An HMM is defined by: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mtClean="0"/>
              <a:t>Initial distribution: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mtClean="0"/>
              <a:t>Transitions: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mtClean="0"/>
              <a:t>Emissions:</a:t>
            </a:r>
          </a:p>
        </p:txBody>
      </p:sp>
      <p:pic>
        <p:nvPicPr>
          <p:cNvPr id="60421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370013"/>
            <a:ext cx="10653184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1" y="5284788"/>
            <a:ext cx="1394884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1501" y="6170613"/>
            <a:ext cx="17145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0267" y="5689600"/>
            <a:ext cx="2607733" cy="419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416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Example HMM</a:t>
            </a:r>
          </a:p>
        </p:txBody>
      </p:sp>
      <p:pic>
        <p:nvPicPr>
          <p:cNvPr id="61444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0667" y="1876425"/>
            <a:ext cx="94488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31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Summary: Filtering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eaLnBrk="1" hangingPunct="1"/>
            <a:r>
              <a:rPr lang="en-US" sz="2400" smtClean="0"/>
              <a:t>Filtering is the inference process of finding a distribution over X</a:t>
            </a:r>
            <a:r>
              <a:rPr lang="en-US" sz="2400" baseline="-25000" smtClean="0"/>
              <a:t>T</a:t>
            </a:r>
            <a:r>
              <a:rPr lang="en-US" sz="2400" smtClean="0"/>
              <a:t> given e</a:t>
            </a:r>
            <a:r>
              <a:rPr lang="en-US" sz="2400" baseline="-25000" smtClean="0"/>
              <a:t>1</a:t>
            </a:r>
            <a:r>
              <a:rPr lang="en-US" sz="2400" smtClean="0"/>
              <a:t> through e</a:t>
            </a:r>
            <a:r>
              <a:rPr lang="en-US" sz="2400" baseline="-25000" smtClean="0"/>
              <a:t>T</a:t>
            </a:r>
            <a:r>
              <a:rPr lang="en-US" sz="2400" smtClean="0"/>
              <a:t> : P( X</a:t>
            </a:r>
            <a:r>
              <a:rPr lang="en-US" sz="2400" baseline="-25000" smtClean="0"/>
              <a:t>T</a:t>
            </a:r>
            <a:r>
              <a:rPr lang="en-US" sz="2400" smtClean="0"/>
              <a:t> | e</a:t>
            </a:r>
            <a:r>
              <a:rPr lang="en-US" sz="2400" baseline="-25000" smtClean="0"/>
              <a:t>1:t</a:t>
            </a:r>
            <a:r>
              <a:rPr lang="en-US" sz="2400" smtClean="0"/>
              <a:t> )</a:t>
            </a:r>
          </a:p>
          <a:p>
            <a:pPr eaLnBrk="1" hangingPunct="1"/>
            <a:r>
              <a:rPr lang="en-US" sz="2400" smtClean="0"/>
              <a:t>We first compute P( X</a:t>
            </a:r>
            <a:r>
              <a:rPr lang="en-US" sz="2400" baseline="-25000" smtClean="0"/>
              <a:t>1 </a:t>
            </a:r>
            <a:r>
              <a:rPr lang="en-US" sz="2400" smtClean="0"/>
              <a:t>| e</a:t>
            </a:r>
            <a:r>
              <a:rPr lang="en-US" sz="2400" baseline="-25000" smtClean="0"/>
              <a:t>1 </a:t>
            </a:r>
            <a:r>
              <a:rPr lang="en-US" sz="2400" smtClean="0"/>
              <a:t>):</a:t>
            </a:r>
          </a:p>
          <a:p>
            <a:pPr eaLnBrk="1" hangingPunct="1"/>
            <a:r>
              <a:rPr lang="en-US" sz="2400" smtClean="0"/>
              <a:t>For each t from 2 to T, we have P( X</a:t>
            </a:r>
            <a:r>
              <a:rPr lang="en-US" sz="2400" baseline="-25000" smtClean="0"/>
              <a:t>t-1</a:t>
            </a:r>
            <a:r>
              <a:rPr lang="en-US" sz="2400" smtClean="0"/>
              <a:t> | e</a:t>
            </a:r>
            <a:r>
              <a:rPr lang="en-US" sz="2400" baseline="-25000" smtClean="0"/>
              <a:t>1:t-1</a:t>
            </a:r>
            <a:r>
              <a:rPr lang="en-US" sz="2400" smtClean="0"/>
              <a:t> ) </a:t>
            </a:r>
          </a:p>
          <a:p>
            <a:pPr eaLnBrk="1" hangingPunct="1"/>
            <a:r>
              <a:rPr lang="en-US" sz="2400" smtClean="0">
                <a:latin typeface="Arial Bold" charset="0"/>
                <a:cs typeface="Arial Bold" charset="0"/>
                <a:sym typeface="Arial Bold" charset="0"/>
              </a:rPr>
              <a:t>Elapse time:</a:t>
            </a:r>
            <a:r>
              <a:rPr lang="en-US" sz="2400" smtClean="0"/>
              <a:t> compute P( X</a:t>
            </a:r>
            <a:r>
              <a:rPr lang="en-US" sz="2400" baseline="-25000" smtClean="0"/>
              <a:t>t </a:t>
            </a:r>
            <a:r>
              <a:rPr lang="en-US" sz="2400" smtClean="0"/>
              <a:t>| e</a:t>
            </a:r>
            <a:r>
              <a:rPr lang="en-US" sz="2400" baseline="-25000" smtClean="0"/>
              <a:t>1:t-1 </a:t>
            </a:r>
            <a:r>
              <a:rPr lang="en-US" sz="2400" smtClean="0"/>
              <a:t>)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z="2400" smtClean="0">
                <a:latin typeface="Arial Bold" charset="0"/>
                <a:cs typeface="Arial Bold" charset="0"/>
                <a:sym typeface="Arial Bold" charset="0"/>
              </a:rPr>
              <a:t>Observe: </a:t>
            </a:r>
            <a:r>
              <a:rPr lang="en-US" sz="2400" smtClean="0"/>
              <a:t>compute P(X</a:t>
            </a:r>
            <a:r>
              <a:rPr lang="en-US" sz="2400" baseline="-25000" smtClean="0"/>
              <a:t>t </a:t>
            </a:r>
            <a:r>
              <a:rPr lang="en-US" sz="2400" smtClean="0"/>
              <a:t>| e</a:t>
            </a:r>
            <a:r>
              <a:rPr lang="en-US" sz="2400" baseline="-25000" smtClean="0"/>
              <a:t>1:t-1 </a:t>
            </a:r>
            <a:r>
              <a:rPr lang="en-US" sz="2400" smtClean="0"/>
              <a:t>, e</a:t>
            </a:r>
            <a:r>
              <a:rPr lang="en-US" sz="2400" baseline="-25000" smtClean="0"/>
              <a:t>t</a:t>
            </a:r>
            <a:r>
              <a:rPr lang="en-US" sz="2400" smtClean="0"/>
              <a:t>) = P( X</a:t>
            </a:r>
            <a:r>
              <a:rPr lang="en-US" sz="2400" baseline="-25000" smtClean="0"/>
              <a:t>t </a:t>
            </a:r>
            <a:r>
              <a:rPr lang="en-US" sz="2400" smtClean="0"/>
              <a:t>| e</a:t>
            </a:r>
            <a:r>
              <a:rPr lang="en-US" sz="2400" baseline="-25000" smtClean="0"/>
              <a:t>1:t </a:t>
            </a:r>
            <a:r>
              <a:rPr lang="en-US" sz="2400" smtClean="0"/>
              <a:t>)</a:t>
            </a:r>
          </a:p>
        </p:txBody>
      </p:sp>
      <p:pic>
        <p:nvPicPr>
          <p:cNvPr id="63493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8885" y="2489200"/>
            <a:ext cx="4853516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3810000"/>
            <a:ext cx="919268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3223" y="5691190"/>
            <a:ext cx="7395634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673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Robot Localization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1"/>
            <a:ext cx="6934200" cy="4525963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In robot localization: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We know the map, but not the robot’</a:t>
            </a:r>
            <a:r>
              <a:rPr lang="en-US" altLang="ja-JP" sz="2000" dirty="0" smtClean="0">
                <a:ea typeface="ＭＳ Ｐゴシック" pitchFamily="34" charset="-128"/>
              </a:rPr>
              <a:t>s position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Observations may be vectors of range finder readings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State space and readings are typically continuous (works basically like a very fine grid) and so we cannot store B(X)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Particle filtering is a main technique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pPr>
              <a:buFont typeface="Wingdings" pitchFamily="2" charset="2"/>
              <a:buNone/>
            </a:pPr>
            <a:endParaRPr lang="en-US" sz="2000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graphicFrame>
        <p:nvGraphicFramePr>
          <p:cNvPr id="4" name="Object 2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1676400" y="3886201"/>
          <a:ext cx="3524251" cy="260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Videoclip" r:id="rId3" imgW="5047619" imgH="3990476" progId="Package">
                  <p:embed/>
                </p:oleObj>
              </mc:Choice>
              <mc:Fallback>
                <p:oleObj name="Videoclip" r:id="rId3" imgW="5047619" imgH="3990476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444"/>
                      <a:stretch>
                        <a:fillRect/>
                      </a:stretch>
                    </p:blipFill>
                    <p:spPr bwMode="auto">
                      <a:xfrm>
                        <a:off x="1676400" y="3886201"/>
                        <a:ext cx="3524251" cy="26066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9612" y="1981200"/>
            <a:ext cx="5570653" cy="4133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719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Example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4770438"/>
            <a:ext cx="10972800" cy="2087562"/>
          </a:xfrm>
        </p:spPr>
        <p:txBody>
          <a:bodyPr rIns="132080"/>
          <a:lstStyle/>
          <a:p>
            <a:pPr eaLnBrk="1" hangingPunct="1">
              <a:lnSpc>
                <a:spcPct val="80000"/>
              </a:lnSpc>
            </a:pPr>
            <a:r>
              <a:rPr lang="en-US" smtClean="0"/>
              <a:t>An HMM is defined by: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mtClean="0"/>
              <a:t>Initial distribution: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mtClean="0"/>
              <a:t>Transitions: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mtClean="0"/>
              <a:t>Emissions:</a:t>
            </a:r>
          </a:p>
        </p:txBody>
      </p:sp>
      <p:pic>
        <p:nvPicPr>
          <p:cNvPr id="39941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370013"/>
            <a:ext cx="10653184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1" y="5284788"/>
            <a:ext cx="1394884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1501" y="6170613"/>
            <a:ext cx="17145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0267" y="5689600"/>
            <a:ext cx="2607733" cy="419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 bwMode="auto">
          <a:xfrm>
            <a:off x="6917385" y="2876283"/>
            <a:ext cx="946368" cy="0"/>
          </a:xfrm>
          <a:prstGeom prst="line">
            <a:avLst/>
          </a:prstGeom>
          <a:solidFill>
            <a:srgbClr val="BBE0E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5890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1981200" y="771526"/>
            <a:ext cx="8229600" cy="646113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GP-Based WiFi Sensor Model</a:t>
            </a:r>
          </a:p>
        </p:txBody>
      </p:sp>
      <p:pic>
        <p:nvPicPr>
          <p:cNvPr id="17410" name="Picture 4" descr="signal-me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1" y="1600200"/>
            <a:ext cx="33004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signal-v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6" y="3886200"/>
            <a:ext cx="32607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 descr="signal-d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0"/>
            <a:ext cx="29718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504364" y="3276600"/>
            <a:ext cx="82586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latin typeface="+mj-lt"/>
                <a:ea typeface="ＭＳ Ｐゴシック" charset="0"/>
                <a:cs typeface="ＭＳ Ｐゴシック" charset="0"/>
              </a:rPr>
              <a:t>Mean</a:t>
            </a:r>
            <a:endParaRPr lang="en-US" dirty="0"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72600" y="5867400"/>
            <a:ext cx="117878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latin typeface="+mj-lt"/>
                <a:ea typeface="ＭＳ Ｐゴシック" charset="0"/>
                <a:cs typeface="ＭＳ Ｐゴシック" charset="0"/>
              </a:rPr>
              <a:t>Variance</a:t>
            </a:r>
            <a:endParaRPr lang="en-US" dirty="0"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7415" name="Date Placeholder 12"/>
          <p:cNvSpPr>
            <a:spLocks noGrp="1"/>
          </p:cNvSpPr>
          <p:nvPr>
            <p:ph type="dt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77E307B-67BE-8C43-A2F1-A73EA5494542}" type="datetime1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11/19/17</a:t>
            </a:fld>
            <a:endParaRPr lang="en-US" altLang="en-US" sz="1400"/>
          </a:p>
        </p:txBody>
      </p:sp>
      <p:sp>
        <p:nvSpPr>
          <p:cNvPr id="17416" name="Slide Number Placeholder 1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4EC85A3-28DA-4C40-82E1-19829CA5132C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en-US" altLang="en-US" sz="140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CSE-571: Probabilistic Robotics</a:t>
            </a:r>
          </a:p>
        </p:txBody>
      </p:sp>
      <p:pic>
        <p:nvPicPr>
          <p:cNvPr id="1741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29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42" name="Picture 2" descr="uni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1"/>
            <a:ext cx="50831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43" name="Picture 3" descr="pGive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1143001"/>
            <a:ext cx="5091113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44" name="Picture 4" descr="pGiven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2895601"/>
            <a:ext cx="50831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45" name="Picture 5" descr="pGivenOA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4038601"/>
            <a:ext cx="5091113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46" name="Picture 6" descr="pGivenOA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5780088"/>
            <a:ext cx="5083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8"/>
          <p:cNvSpPr>
            <a:spLocks noGrp="1" noChangeArrowheads="1"/>
          </p:cNvSpPr>
          <p:nvPr>
            <p:ph type="title"/>
          </p:nvPr>
        </p:nvSpPr>
        <p:spPr>
          <a:xfrm>
            <a:off x="1651001" y="2933700"/>
            <a:ext cx="4221163" cy="94615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charset="-128"/>
              </a:rPr>
              <a:t>Bayes </a:t>
            </a:r>
            <a:r>
              <a:rPr lang="en-US" altLang="en-US" sz="2800" dirty="0" smtClean="0">
                <a:ea typeface="ＭＳ Ｐゴシック" charset="-128"/>
              </a:rPr>
              <a:t>Filter </a:t>
            </a:r>
            <a:r>
              <a:rPr lang="en-US" altLang="en-US" sz="2800" dirty="0">
                <a:ea typeface="ＭＳ Ｐゴシック" charset="-128"/>
              </a:rPr>
              <a:t>for Robot Localization</a:t>
            </a:r>
          </a:p>
        </p:txBody>
      </p:sp>
    </p:spTree>
    <p:extLst>
      <p:ext uri="{BB962C8B-B14F-4D97-AF65-F5344CB8AC3E}">
        <p14:creationId xmlns:p14="http://schemas.microsoft.com/office/powerpoint/2010/main" val="15830752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AutoShape 2"/>
          <p:cNvSpPr>
            <a:spLocks noChangeArrowheads="1"/>
          </p:cNvSpPr>
          <p:nvPr/>
        </p:nvSpPr>
        <p:spPr bwMode="auto">
          <a:xfrm>
            <a:off x="6535148" y="1149235"/>
            <a:ext cx="4320178" cy="522310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25400">
            <a:solidFill>
              <a:schemeClr val="folHlink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0033CC"/>
              </a:buClr>
              <a:buFontTx/>
              <a:buNone/>
            </a:pPr>
            <a:endParaRPr lang="en-US" altLang="en-US" sz="2800">
              <a:solidFill>
                <a:srgbClr val="000000"/>
              </a:solidFill>
            </a:endParaRPr>
          </a:p>
        </p:txBody>
      </p:sp>
      <p:sp>
        <p:nvSpPr>
          <p:cNvPr id="24578" name="AutoShape 3"/>
          <p:cNvSpPr>
            <a:spLocks noChangeArrowheads="1"/>
          </p:cNvSpPr>
          <p:nvPr/>
        </p:nvSpPr>
        <p:spPr bwMode="auto">
          <a:xfrm>
            <a:off x="1447800" y="1225551"/>
            <a:ext cx="4979989" cy="5146789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5400">
            <a:solidFill>
              <a:schemeClr val="folHlink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0033CC"/>
              </a:buClr>
              <a:buFontTx/>
              <a:buNone/>
            </a:pPr>
            <a:endParaRPr lang="en-US" altLang="en-US" sz="2800">
              <a:solidFill>
                <a:srgbClr val="000000"/>
              </a:solidFill>
            </a:endParaRPr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title"/>
          </p:nvPr>
        </p:nvSpPr>
        <p:spPr>
          <a:xfrm>
            <a:off x="2133601" y="34926"/>
            <a:ext cx="8424863" cy="11906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Representations for Bayesian Robot Localization</a:t>
            </a:r>
          </a:p>
        </p:txBody>
      </p:sp>
      <p:sp>
        <p:nvSpPr>
          <p:cNvPr id="1051653" name="Text Box 5"/>
          <p:cNvSpPr txBox="1">
            <a:spLocks noChangeArrowheads="1"/>
          </p:cNvSpPr>
          <p:nvPr/>
        </p:nvSpPr>
        <p:spPr bwMode="auto">
          <a:xfrm>
            <a:off x="1922463" y="1981200"/>
            <a:ext cx="4324350" cy="17795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u="sng">
                <a:solidFill>
                  <a:srgbClr val="0033CC"/>
                </a:solidFill>
                <a:latin typeface="Arial" charset="0"/>
              </a:rPr>
              <a:t>Discrete approaches (</a:t>
            </a:r>
            <a:r>
              <a:rPr lang="ja-JP" altLang="en-US" sz="2000" u="sng">
                <a:solidFill>
                  <a:srgbClr val="0033CC"/>
                </a:solidFill>
                <a:latin typeface="Arial" charset="0"/>
              </a:rPr>
              <a:t>’</a:t>
            </a:r>
            <a:r>
              <a:rPr lang="en-US" altLang="ja-JP" sz="2000" u="sng">
                <a:solidFill>
                  <a:srgbClr val="0033CC"/>
                </a:solidFill>
                <a:latin typeface="Arial" charset="0"/>
              </a:rPr>
              <a:t>95)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1800">
                <a:solidFill>
                  <a:srgbClr val="000000"/>
                </a:solidFill>
                <a:latin typeface="Arial" charset="0"/>
              </a:rPr>
              <a:t> Topological representation (</a:t>
            </a:r>
            <a:r>
              <a:rPr lang="ja-JP" altLang="en-US" sz="1800">
                <a:solidFill>
                  <a:srgbClr val="000000"/>
                </a:solidFill>
                <a:latin typeface="Arial" charset="0"/>
              </a:rPr>
              <a:t>’</a:t>
            </a:r>
            <a:r>
              <a:rPr lang="en-US" altLang="ja-JP" sz="1800">
                <a:solidFill>
                  <a:srgbClr val="000000"/>
                </a:solidFill>
                <a:latin typeface="Arial" charset="0"/>
              </a:rPr>
              <a:t>95)</a:t>
            </a:r>
          </a:p>
          <a:p>
            <a:pPr lvl="1">
              <a:spcBef>
                <a:spcPct val="0"/>
              </a:spcBef>
              <a:buClrTx/>
            </a:pPr>
            <a:r>
              <a:rPr lang="en-US" altLang="en-US" sz="1800">
                <a:solidFill>
                  <a:srgbClr val="000000"/>
                </a:solidFill>
                <a:latin typeface="Arial" charset="0"/>
              </a:rPr>
              <a:t> uncertainty handling (POMDPs)</a:t>
            </a:r>
          </a:p>
          <a:p>
            <a:pPr lvl="1">
              <a:spcBef>
                <a:spcPct val="0"/>
              </a:spcBef>
              <a:buClrTx/>
            </a:pPr>
            <a:r>
              <a:rPr lang="en-US" altLang="en-US" sz="1800">
                <a:solidFill>
                  <a:srgbClr val="000000"/>
                </a:solidFill>
                <a:latin typeface="Arial" charset="0"/>
              </a:rPr>
              <a:t> occas. global localization, recovery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1800">
                <a:solidFill>
                  <a:srgbClr val="000000"/>
                </a:solidFill>
                <a:latin typeface="Arial" charset="0"/>
              </a:rPr>
              <a:t> Grid-based, metric representation (</a:t>
            </a:r>
            <a:r>
              <a:rPr lang="ja-JP" altLang="en-US" sz="1800">
                <a:solidFill>
                  <a:srgbClr val="000000"/>
                </a:solidFill>
                <a:latin typeface="Arial" charset="0"/>
              </a:rPr>
              <a:t>’</a:t>
            </a:r>
            <a:r>
              <a:rPr lang="en-US" altLang="ja-JP" sz="1800">
                <a:solidFill>
                  <a:srgbClr val="000000"/>
                </a:solidFill>
                <a:latin typeface="Arial" charset="0"/>
              </a:rPr>
              <a:t>96)</a:t>
            </a:r>
          </a:p>
          <a:p>
            <a:pPr lvl="1">
              <a:spcBef>
                <a:spcPct val="0"/>
              </a:spcBef>
              <a:buClrTx/>
            </a:pPr>
            <a:r>
              <a:rPr lang="en-US" altLang="en-US" sz="1800">
                <a:solidFill>
                  <a:srgbClr val="000000"/>
                </a:solidFill>
                <a:latin typeface="Arial" charset="0"/>
              </a:rPr>
              <a:t> global localization, recovery</a:t>
            </a:r>
          </a:p>
        </p:txBody>
      </p:sp>
      <p:sp>
        <p:nvSpPr>
          <p:cNvPr id="1051654" name="Text Box 6"/>
          <p:cNvSpPr txBox="1">
            <a:spLocks noChangeArrowheads="1"/>
          </p:cNvSpPr>
          <p:nvPr/>
        </p:nvSpPr>
        <p:spPr bwMode="auto">
          <a:xfrm>
            <a:off x="7021513" y="4564064"/>
            <a:ext cx="3143250" cy="9556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u="sng">
                <a:solidFill>
                  <a:srgbClr val="0033CC"/>
                </a:solidFill>
                <a:latin typeface="Arial" charset="0"/>
              </a:rPr>
              <a:t>Multi-hypothesis (</a:t>
            </a:r>
            <a:r>
              <a:rPr lang="ja-JP" altLang="en-US" sz="2000" u="sng">
                <a:solidFill>
                  <a:srgbClr val="0033CC"/>
                </a:solidFill>
                <a:latin typeface="Arial" charset="0"/>
              </a:rPr>
              <a:t>’</a:t>
            </a:r>
            <a:r>
              <a:rPr lang="en-US" altLang="ja-JP" sz="2000" u="sng">
                <a:solidFill>
                  <a:srgbClr val="0033CC"/>
                </a:solidFill>
                <a:latin typeface="Arial" charset="0"/>
              </a:rPr>
              <a:t>00)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1800">
                <a:solidFill>
                  <a:srgbClr val="000000"/>
                </a:solidFill>
                <a:latin typeface="Arial" charset="0"/>
              </a:rPr>
              <a:t> multiple Kalman filters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1800">
                <a:solidFill>
                  <a:srgbClr val="000000"/>
                </a:solidFill>
                <a:latin typeface="Arial" charset="0"/>
              </a:rPr>
              <a:t> global localization, recovery</a:t>
            </a:r>
          </a:p>
        </p:txBody>
      </p:sp>
      <p:sp>
        <p:nvSpPr>
          <p:cNvPr id="1051655" name="Text Box 7"/>
          <p:cNvSpPr txBox="1">
            <a:spLocks noChangeArrowheads="1"/>
          </p:cNvSpPr>
          <p:nvPr/>
        </p:nvSpPr>
        <p:spPr bwMode="auto">
          <a:xfrm>
            <a:off x="2363788" y="4533901"/>
            <a:ext cx="3295650" cy="9556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u="sng">
                <a:solidFill>
                  <a:srgbClr val="0033CC"/>
                </a:solidFill>
                <a:latin typeface="Arial" charset="0"/>
              </a:rPr>
              <a:t>Particle filters (</a:t>
            </a:r>
            <a:r>
              <a:rPr lang="ja-JP" altLang="en-US" sz="2000" u="sng">
                <a:solidFill>
                  <a:srgbClr val="0033CC"/>
                </a:solidFill>
                <a:latin typeface="Arial" charset="0"/>
              </a:rPr>
              <a:t>’</a:t>
            </a:r>
            <a:r>
              <a:rPr lang="en-US" altLang="ja-JP" sz="2000" u="sng">
                <a:solidFill>
                  <a:srgbClr val="0033CC"/>
                </a:solidFill>
                <a:latin typeface="Arial" charset="0"/>
              </a:rPr>
              <a:t>99)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1800">
                <a:solidFill>
                  <a:srgbClr val="000000"/>
                </a:solidFill>
                <a:latin typeface="Arial" charset="0"/>
              </a:rPr>
              <a:t> sample-based representation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1800">
                <a:solidFill>
                  <a:srgbClr val="000000"/>
                </a:solidFill>
                <a:latin typeface="Arial" charset="0"/>
              </a:rPr>
              <a:t> global localization, recovery</a:t>
            </a:r>
          </a:p>
        </p:txBody>
      </p:sp>
      <p:sp>
        <p:nvSpPr>
          <p:cNvPr id="1051656" name="Text Box 8"/>
          <p:cNvSpPr txBox="1">
            <a:spLocks noChangeArrowheads="1"/>
          </p:cNvSpPr>
          <p:nvPr/>
        </p:nvSpPr>
        <p:spPr bwMode="auto">
          <a:xfrm>
            <a:off x="6907213" y="1612901"/>
            <a:ext cx="3181350" cy="12303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u="sng">
                <a:solidFill>
                  <a:srgbClr val="0033CC"/>
                </a:solidFill>
                <a:latin typeface="Arial" charset="0"/>
              </a:rPr>
              <a:t>Kalman filters (late-80s)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1800">
                <a:solidFill>
                  <a:srgbClr val="000000"/>
                </a:solidFill>
                <a:latin typeface="Arial" charset="0"/>
              </a:rPr>
              <a:t> Gaussians, unimodal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1800">
                <a:solidFill>
                  <a:srgbClr val="000000"/>
                </a:solidFill>
                <a:latin typeface="Arial" charset="0"/>
              </a:rPr>
              <a:t> approximately linear models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1800">
                <a:solidFill>
                  <a:srgbClr val="000000"/>
                </a:solidFill>
                <a:latin typeface="Arial" charset="0"/>
              </a:rPr>
              <a:t> position tracking</a:t>
            </a:r>
          </a:p>
        </p:txBody>
      </p:sp>
      <p:sp>
        <p:nvSpPr>
          <p:cNvPr id="24584" name="Text Box 9"/>
          <p:cNvSpPr txBox="1">
            <a:spLocks noChangeArrowheads="1"/>
          </p:cNvSpPr>
          <p:nvPr/>
        </p:nvSpPr>
        <p:spPr bwMode="auto">
          <a:xfrm>
            <a:off x="5851526" y="4257675"/>
            <a:ext cx="5762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0033CC"/>
              </a:buClr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AI</a:t>
            </a:r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8620126" y="3673475"/>
            <a:ext cx="16938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0033CC"/>
              </a:buClr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Robotics</a:t>
            </a:r>
          </a:p>
        </p:txBody>
      </p:sp>
    </p:spTree>
    <p:extLst>
      <p:ext uri="{BB962C8B-B14F-4D97-AF65-F5344CB8AC3E}">
        <p14:creationId xmlns:p14="http://schemas.microsoft.com/office/powerpoint/2010/main" val="109411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12800" y="309564"/>
            <a:ext cx="11233151" cy="579437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Verdana" charset="0"/>
              </a:rPr>
              <a:t>Occupancy Map</a:t>
            </a:r>
            <a:endParaRPr lang="en-US" sz="3200" dirty="0">
              <a:latin typeface="Verdana" charset="0"/>
            </a:endParaRP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1123950" y="1524000"/>
            <a:ext cx="4438650" cy="4495800"/>
            <a:chOff x="2868" y="798"/>
            <a:chExt cx="2796" cy="2832"/>
          </a:xfrm>
        </p:grpSpPr>
        <p:pic>
          <p:nvPicPr>
            <p:cNvPr id="9" name="Picture 4" descr="tec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8" y="798"/>
              <a:ext cx="2796" cy="2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3888" y="3342"/>
              <a:ext cx="98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folHlink"/>
                </a:buClr>
                <a:buSzPct val="120000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folHlink"/>
                </a:buClr>
                <a:buSzPct val="120000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folHlink"/>
                </a:buClr>
                <a:buSzPct val="120000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folHlink"/>
                </a:buClr>
                <a:buSzPct val="120000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r>
                <a:rPr lang="en-US" sz="2400" b="1">
                  <a:solidFill>
                    <a:schemeClr val="folHlink"/>
                  </a:solidFill>
                  <a:latin typeface="Arial" charset="0"/>
                </a:rPr>
                <a:t>CAD map</a:t>
              </a:r>
            </a:p>
          </p:txBody>
        </p:sp>
      </p:grp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6724650" y="1600200"/>
            <a:ext cx="4248150" cy="4419600"/>
            <a:chOff x="288" y="846"/>
            <a:chExt cx="2676" cy="2784"/>
          </a:xfrm>
        </p:grpSpPr>
        <p:pic>
          <p:nvPicPr>
            <p:cNvPr id="12" name="Picture 7" descr="ma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846"/>
              <a:ext cx="2676" cy="2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601" y="3342"/>
              <a:ext cx="198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folHlink"/>
                </a:buClr>
                <a:buSzPct val="120000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folHlink"/>
                </a:buClr>
                <a:buSzPct val="120000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folHlink"/>
                </a:buClr>
                <a:buSzPct val="120000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folHlink"/>
                </a:buClr>
                <a:buSzPct val="120000"/>
                <a:defRPr sz="28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r>
                <a:rPr lang="en-US" sz="2400" b="1">
                  <a:solidFill>
                    <a:schemeClr val="folHlink"/>
                  </a:solidFill>
                  <a:latin typeface="Arial" charset="0"/>
                </a:rPr>
                <a:t>occupancy grid map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69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111126"/>
            <a:ext cx="11233151" cy="1190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Piecewise Constant Representation</a:t>
            </a:r>
          </a:p>
        </p:txBody>
      </p:sp>
      <p:pic>
        <p:nvPicPr>
          <p:cNvPr id="102405" name="Picture 3" descr="GR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600200"/>
            <a:ext cx="6699251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406" name="Object 4"/>
          <p:cNvGraphicFramePr>
            <a:graphicFrameLocks noChangeAspect="1"/>
          </p:cNvGraphicFramePr>
          <p:nvPr/>
        </p:nvGraphicFramePr>
        <p:xfrm>
          <a:off x="3429001" y="1638300"/>
          <a:ext cx="330623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4" imgW="1206500" imgH="228600" progId="Equation.3">
                  <p:embed/>
                </p:oleObj>
              </mc:Choice>
              <mc:Fallback>
                <p:oleObj name="Equation" r:id="rId4" imgW="12065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1" y="1638300"/>
                        <a:ext cx="3306233" cy="4699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24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891A64F-F86C-C94D-91A8-7731E10756DB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en-US" altLang="en-US" sz="1400"/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Proximity Sensors</a:t>
            </a:r>
          </a:p>
        </p:txBody>
      </p:sp>
      <p:pic>
        <p:nvPicPr>
          <p:cNvPr id="1050628" name="Picture 4" descr="sonar-s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6" y="1320801"/>
            <a:ext cx="256857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629" name="Picture 5" descr="good-lev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1" y="1333500"/>
            <a:ext cx="2555875" cy="2547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630" name="Picture 6" descr="laser-sc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12954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3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12800" y="309564"/>
            <a:ext cx="11233151" cy="579437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Verdana" charset="0"/>
              </a:rPr>
              <a:t>Proximity Sensor </a:t>
            </a:r>
            <a:r>
              <a:rPr lang="en-US" sz="3200" dirty="0" smtClean="0">
                <a:latin typeface="Verdana" charset="0"/>
              </a:rPr>
              <a:t>Model</a:t>
            </a:r>
            <a:endParaRPr lang="en-US" sz="3200" dirty="0">
              <a:latin typeface="Verdana" charset="0"/>
            </a:endParaRPr>
          </a:p>
        </p:txBody>
      </p:sp>
      <p:sp>
        <p:nvSpPr>
          <p:cNvPr id="1240068" name="Text Box 1028"/>
          <p:cNvSpPr txBox="1">
            <a:spLocks noChangeArrowheads="1"/>
          </p:cNvSpPr>
          <p:nvPr/>
        </p:nvSpPr>
        <p:spPr bwMode="auto">
          <a:xfrm>
            <a:off x="2325132" y="4991100"/>
            <a:ext cx="184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r>
              <a:rPr lang="en-US" sz="2400" b="1">
                <a:solidFill>
                  <a:schemeClr val="folHlink"/>
                </a:solidFill>
                <a:latin typeface="Times New Roman" charset="0"/>
              </a:rPr>
              <a:t>Laser sensor</a:t>
            </a:r>
            <a:endParaRPr lang="en-US" sz="2400" b="1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1240069" name="Text Box 1029"/>
          <p:cNvSpPr txBox="1">
            <a:spLocks noChangeArrowheads="1"/>
          </p:cNvSpPr>
          <p:nvPr/>
        </p:nvSpPr>
        <p:spPr bwMode="auto">
          <a:xfrm>
            <a:off x="8072968" y="4914900"/>
            <a:ext cx="18774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400" b="1">
                <a:solidFill>
                  <a:schemeClr val="folHlink"/>
                </a:solidFill>
                <a:latin typeface="Times New Roman" charset="0"/>
              </a:rPr>
              <a:t>Sonar sensor</a:t>
            </a:r>
            <a:endParaRPr lang="en-US" sz="2400" b="1">
              <a:solidFill>
                <a:schemeClr val="accent2"/>
              </a:solidFill>
              <a:latin typeface="Times New Roman" charset="0"/>
            </a:endParaRPr>
          </a:p>
        </p:txBody>
      </p:sp>
      <p:pic>
        <p:nvPicPr>
          <p:cNvPr id="44036" name="Picture 1030" descr="las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957388"/>
            <a:ext cx="599440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1031" descr="son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43100"/>
            <a:ext cx="6096000" cy="29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074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0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0068" grpId="0" autoUpdateAnimBg="0"/>
      <p:bldP spid="1240069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5CE2830-191F-704F-BD25-C36AA5A2BEF0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en-US" altLang="en-US" sz="1400"/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Beam-based Sensor Model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Scan </a:t>
            </a:r>
            <a:r>
              <a:rPr lang="en-US" altLang="en-US" i="1">
                <a:ea typeface="ＭＳ Ｐゴシック" charset="-128"/>
              </a:rPr>
              <a:t>z </a:t>
            </a:r>
            <a:r>
              <a:rPr lang="en-US" altLang="en-US">
                <a:ea typeface="ＭＳ Ｐゴシック" charset="-128"/>
              </a:rPr>
              <a:t>consists of </a:t>
            </a:r>
            <a:r>
              <a:rPr lang="en-US" altLang="en-US" i="1">
                <a:ea typeface="ＭＳ Ｐゴシック" charset="-128"/>
              </a:rPr>
              <a:t>K </a:t>
            </a:r>
            <a:r>
              <a:rPr lang="en-US" altLang="en-US">
                <a:ea typeface="ＭＳ Ｐゴシック" charset="-128"/>
              </a:rPr>
              <a:t>measurements.</a:t>
            </a:r>
          </a:p>
          <a:p>
            <a:pPr eaLnBrk="1" hangingPunct="1"/>
            <a:endParaRPr lang="en-US" altLang="en-US">
              <a:ea typeface="ＭＳ Ｐゴシック" charset="-128"/>
            </a:endParaRPr>
          </a:p>
          <a:p>
            <a:pPr eaLnBrk="1" hangingPunct="1"/>
            <a:endParaRPr lang="en-US" altLang="en-US">
              <a:ea typeface="ＭＳ Ｐゴシック" charset="-128"/>
            </a:endParaRPr>
          </a:p>
          <a:p>
            <a:pPr eaLnBrk="1" hangingPunct="1"/>
            <a:r>
              <a:rPr lang="en-US" altLang="en-US">
                <a:ea typeface="ＭＳ Ｐゴシック" charset="-128"/>
              </a:rPr>
              <a:t>Individual measurements are independent given the robot position.</a:t>
            </a:r>
          </a:p>
        </p:txBody>
      </p:sp>
      <p:graphicFrame>
        <p:nvGraphicFramePr>
          <p:cNvPr id="19462" name="Object 4"/>
          <p:cNvGraphicFramePr>
            <a:graphicFrameLocks noChangeAspect="1"/>
          </p:cNvGraphicFramePr>
          <p:nvPr/>
        </p:nvGraphicFramePr>
        <p:xfrm>
          <a:off x="4419600" y="1984376"/>
          <a:ext cx="2751138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Equation" r:id="rId3" imgW="1053643" imgH="215806" progId="Equation.3">
                  <p:embed/>
                </p:oleObj>
              </mc:Choice>
              <mc:Fallback>
                <p:oleObj name="Equation" r:id="rId3" imgW="1053643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1984376"/>
                        <a:ext cx="2751138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5"/>
          <p:cNvGraphicFramePr>
            <a:graphicFrameLocks noChangeAspect="1"/>
          </p:cNvGraphicFramePr>
          <p:nvPr/>
        </p:nvGraphicFramePr>
        <p:xfrm>
          <a:off x="3741738" y="4179889"/>
          <a:ext cx="4411662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Equation" r:id="rId5" imgW="1688367" imgH="431613" progId="Equation.3">
                  <p:embed/>
                </p:oleObj>
              </mc:Choice>
              <mc:Fallback>
                <p:oleObj name="Equation" r:id="rId5" imgW="1688367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1738" y="4179889"/>
                        <a:ext cx="4411662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762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18B4E80-03D4-614F-BF14-F4FAD28360E9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en-US" altLang="en-US" sz="1400"/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Example</a:t>
            </a:r>
          </a:p>
        </p:txBody>
      </p:sp>
      <p:pic>
        <p:nvPicPr>
          <p:cNvPr id="28677" name="Picture 3" descr="robot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1" y="1851026"/>
            <a:ext cx="3179763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4" descr="density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6" y="1898650"/>
            <a:ext cx="56229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5"/>
          <p:cNvSpPr txBox="1">
            <a:spLocks noChangeArrowheads="1"/>
          </p:cNvSpPr>
          <p:nvPr/>
        </p:nvSpPr>
        <p:spPr bwMode="auto">
          <a:xfrm>
            <a:off x="3090864" y="4968875"/>
            <a:ext cx="3714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2800" i="1"/>
              <a:t>z</a:t>
            </a:r>
          </a:p>
        </p:txBody>
      </p:sp>
      <p:sp>
        <p:nvSpPr>
          <p:cNvPr id="28680" name="Text Box 6"/>
          <p:cNvSpPr txBox="1">
            <a:spLocks noChangeArrowheads="1"/>
          </p:cNvSpPr>
          <p:nvPr/>
        </p:nvSpPr>
        <p:spPr bwMode="auto">
          <a:xfrm>
            <a:off x="7073901" y="4968875"/>
            <a:ext cx="17573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2800" i="1"/>
              <a:t>P(z|x,m)</a:t>
            </a:r>
          </a:p>
        </p:txBody>
      </p:sp>
    </p:spTree>
    <p:extLst>
      <p:ext uri="{BB962C8B-B14F-4D97-AF65-F5344CB8AC3E}">
        <p14:creationId xmlns:p14="http://schemas.microsoft.com/office/powerpoint/2010/main" val="156552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Probabilistic Kinematics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1369483" y="2524125"/>
            <a:ext cx="5526617" cy="1936750"/>
            <a:chOff x="519" y="1502"/>
            <a:chExt cx="2611" cy="1220"/>
          </a:xfrm>
        </p:grpSpPr>
        <p:graphicFrame>
          <p:nvGraphicFramePr>
            <p:cNvPr id="16406" name="Object 26"/>
            <p:cNvGraphicFramePr>
              <a:graphicFrameLocks noChangeAspect="1"/>
            </p:cNvGraphicFramePr>
            <p:nvPr/>
          </p:nvGraphicFramePr>
          <p:xfrm>
            <a:off x="519" y="1502"/>
            <a:ext cx="2479" cy="4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6" name="Equation" r:id="rId3" imgW="1663700" imgH="279400" progId="Equation.3">
                    <p:embed/>
                  </p:oleObj>
                </mc:Choice>
                <mc:Fallback>
                  <p:oleObj name="Equation" r:id="rId3" imgW="16637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9" y="1502"/>
                          <a:ext cx="2479" cy="4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407" name="Object 27"/>
            <p:cNvGraphicFramePr>
              <a:graphicFrameLocks noChangeAspect="1"/>
            </p:cNvGraphicFramePr>
            <p:nvPr/>
          </p:nvGraphicFramePr>
          <p:xfrm>
            <a:off x="519" y="1946"/>
            <a:ext cx="2611" cy="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7" name="Equation" r:id="rId5" imgW="1752600" imgH="241300" progId="Equation.3">
                    <p:embed/>
                  </p:oleObj>
                </mc:Choice>
                <mc:Fallback>
                  <p:oleObj name="Equation" r:id="rId5" imgW="17526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9" y="1946"/>
                          <a:ext cx="2611" cy="3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408" name="Object 28"/>
            <p:cNvGraphicFramePr>
              <a:graphicFrameLocks noChangeAspect="1"/>
            </p:cNvGraphicFramePr>
            <p:nvPr/>
          </p:nvGraphicFramePr>
          <p:xfrm>
            <a:off x="519" y="2362"/>
            <a:ext cx="1703" cy="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8" name="Equation" r:id="rId7" imgW="1143000" imgH="241300" progId="Equation.3">
                    <p:embed/>
                  </p:oleObj>
                </mc:Choice>
                <mc:Fallback>
                  <p:oleObj name="Equation" r:id="rId7" imgW="11430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9" y="2362"/>
                          <a:ext cx="1703" cy="3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387" name="Text Box 29"/>
          <p:cNvSpPr txBox="1">
            <a:spLocks noChangeArrowheads="1"/>
          </p:cNvSpPr>
          <p:nvPr/>
        </p:nvSpPr>
        <p:spPr bwMode="auto">
          <a:xfrm>
            <a:off x="622300" y="1260476"/>
            <a:ext cx="99991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sz="2400" dirty="0"/>
              <a:t> Robot moves from  </a:t>
            </a:r>
            <a:r>
              <a:rPr lang="en-US" sz="2400" dirty="0" smtClean="0"/>
              <a:t>             to            </a:t>
            </a:r>
            <a:r>
              <a:rPr lang="en-US" sz="2400" dirty="0"/>
              <a:t>. </a:t>
            </a:r>
          </a:p>
          <a:p>
            <a:pPr algn="l" eaLnBrk="1" hangingPunct="1">
              <a:buFontTx/>
              <a:buChar char="•"/>
            </a:pPr>
            <a:r>
              <a:rPr lang="en-US" sz="2400" dirty="0"/>
              <a:t> </a:t>
            </a:r>
            <a:r>
              <a:rPr lang="en-US" sz="2400" dirty="0" err="1"/>
              <a:t>Odometry</a:t>
            </a:r>
            <a:r>
              <a:rPr lang="en-US" sz="2400" dirty="0"/>
              <a:t> information                           . </a:t>
            </a:r>
          </a:p>
        </p:txBody>
      </p:sp>
      <p:graphicFrame>
        <p:nvGraphicFramePr>
          <p:cNvPr id="16388" name="Object 30"/>
          <p:cNvGraphicFramePr>
            <a:graphicFrameLocks noChangeAspect="1"/>
          </p:cNvGraphicFramePr>
          <p:nvPr>
            <p:extLst/>
          </p:nvPr>
        </p:nvGraphicFramePr>
        <p:xfrm>
          <a:off x="3915833" y="1241426"/>
          <a:ext cx="1418167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9" name="Equation" r:id="rId9" imgW="545863" imgH="279279" progId="Equation.3">
                  <p:embed/>
                </p:oleObj>
              </mc:Choice>
              <mc:Fallback>
                <p:oleObj name="Equation" r:id="rId9" imgW="545863" imgH="27927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5833" y="1241426"/>
                        <a:ext cx="1418167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31"/>
          <p:cNvGraphicFramePr>
            <a:graphicFrameLocks noChangeAspect="1"/>
          </p:cNvGraphicFramePr>
          <p:nvPr>
            <p:extLst/>
          </p:nvPr>
        </p:nvGraphicFramePr>
        <p:xfrm>
          <a:off x="5867400" y="1241426"/>
          <a:ext cx="1682749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0" name="Equation" r:id="rId11" imgW="647700" imgH="279400" progId="Equation.3">
                  <p:embed/>
                </p:oleObj>
              </mc:Choice>
              <mc:Fallback>
                <p:oleObj name="Equation" r:id="rId11" imgW="6477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241426"/>
                        <a:ext cx="1682749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32"/>
          <p:cNvGraphicFramePr>
            <a:graphicFrameLocks noChangeAspect="1"/>
          </p:cNvGraphicFramePr>
          <p:nvPr>
            <p:extLst/>
          </p:nvPr>
        </p:nvGraphicFramePr>
        <p:xfrm>
          <a:off x="4724400" y="1714500"/>
          <a:ext cx="3812116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1" name="Equation" r:id="rId13" imgW="1269449" imgH="253890" progId="Equation.3">
                  <p:embed/>
                </p:oleObj>
              </mc:Choice>
              <mc:Fallback>
                <p:oleObj name="Equation" r:id="rId13" imgW="1269449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714500"/>
                        <a:ext cx="3812116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2931584" y="3759200"/>
            <a:ext cx="8837083" cy="2184400"/>
            <a:chOff x="1385" y="2320"/>
            <a:chExt cx="4175" cy="1376"/>
          </a:xfrm>
        </p:grpSpPr>
        <p:grpSp>
          <p:nvGrpSpPr>
            <p:cNvPr id="16392" name="Group 37"/>
            <p:cNvGrpSpPr>
              <a:grpSpLocks/>
            </p:cNvGrpSpPr>
            <p:nvPr/>
          </p:nvGrpSpPr>
          <p:grpSpPr bwMode="auto">
            <a:xfrm>
              <a:off x="1548" y="2320"/>
              <a:ext cx="4012" cy="1376"/>
              <a:chOff x="1548" y="2320"/>
              <a:chExt cx="4012" cy="1376"/>
            </a:xfrm>
          </p:grpSpPr>
          <p:sp>
            <p:nvSpPr>
              <p:cNvPr id="16395" name="Line 21"/>
              <p:cNvSpPr>
                <a:spLocks noChangeShapeType="1"/>
              </p:cNvSpPr>
              <p:nvPr/>
            </p:nvSpPr>
            <p:spPr bwMode="auto">
              <a:xfrm flipV="1">
                <a:off x="4608" y="2320"/>
                <a:ext cx="536" cy="61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396" name="Line 20"/>
              <p:cNvSpPr>
                <a:spLocks noChangeShapeType="1"/>
              </p:cNvSpPr>
              <p:nvPr/>
            </p:nvSpPr>
            <p:spPr bwMode="auto">
              <a:xfrm>
                <a:off x="1704" y="3456"/>
                <a:ext cx="92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397" name="Oval 13"/>
              <p:cNvSpPr>
                <a:spLocks noChangeArrowheads="1"/>
              </p:cNvSpPr>
              <p:nvPr/>
            </p:nvSpPr>
            <p:spPr bwMode="auto">
              <a:xfrm>
                <a:off x="1548" y="3264"/>
                <a:ext cx="288" cy="327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398" name="Line 16"/>
              <p:cNvSpPr>
                <a:spLocks noChangeShapeType="1"/>
              </p:cNvSpPr>
              <p:nvPr/>
            </p:nvSpPr>
            <p:spPr bwMode="auto">
              <a:xfrm>
                <a:off x="1680" y="3440"/>
                <a:ext cx="320" cy="88"/>
              </a:xfrm>
              <a:prstGeom prst="line">
                <a:avLst/>
              </a:prstGeom>
              <a:noFill/>
              <a:ln w="5080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399" name="Oval 17"/>
              <p:cNvSpPr>
                <a:spLocks noChangeArrowheads="1"/>
              </p:cNvSpPr>
              <p:nvPr/>
            </p:nvSpPr>
            <p:spPr bwMode="auto">
              <a:xfrm>
                <a:off x="4404" y="2780"/>
                <a:ext cx="348" cy="327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400" name="Line 18"/>
              <p:cNvSpPr>
                <a:spLocks noChangeShapeType="1"/>
              </p:cNvSpPr>
              <p:nvPr/>
            </p:nvSpPr>
            <p:spPr bwMode="auto">
              <a:xfrm flipV="1">
                <a:off x="4592" y="2704"/>
                <a:ext cx="216" cy="240"/>
              </a:xfrm>
              <a:prstGeom prst="line">
                <a:avLst/>
              </a:prstGeom>
              <a:noFill/>
              <a:ln w="5080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401" name="Line 19"/>
              <p:cNvSpPr>
                <a:spLocks noChangeShapeType="1"/>
              </p:cNvSpPr>
              <p:nvPr/>
            </p:nvSpPr>
            <p:spPr bwMode="auto">
              <a:xfrm flipV="1">
                <a:off x="1696" y="2784"/>
                <a:ext cx="3864" cy="65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graphicFrame>
            <p:nvGraphicFramePr>
              <p:cNvPr id="16402" name="Object 22"/>
              <p:cNvGraphicFramePr>
                <a:graphicFrameLocks noChangeAspect="1"/>
              </p:cNvGraphicFramePr>
              <p:nvPr/>
            </p:nvGraphicFramePr>
            <p:xfrm>
              <a:off x="3196" y="3132"/>
              <a:ext cx="473" cy="3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42" name="Equation" r:id="rId15" imgW="317362" imgH="228501" progId="Equation.3">
                      <p:embed/>
                    </p:oleObj>
                  </mc:Choice>
                  <mc:Fallback>
                    <p:oleObj name="Equation" r:id="rId15" imgW="317362" imgH="228501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96" y="3132"/>
                            <a:ext cx="473" cy="3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403" name="Object 23"/>
              <p:cNvGraphicFramePr>
                <a:graphicFrameLocks noChangeAspect="1"/>
              </p:cNvGraphicFramePr>
              <p:nvPr/>
            </p:nvGraphicFramePr>
            <p:xfrm>
              <a:off x="2184" y="3292"/>
              <a:ext cx="416" cy="3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43" name="Equation" r:id="rId17" imgW="279400" imgH="228600" progId="Equation.3">
                      <p:embed/>
                    </p:oleObj>
                  </mc:Choice>
                  <mc:Fallback>
                    <p:oleObj name="Equation" r:id="rId17" imgW="27940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84" y="3292"/>
                            <a:ext cx="416" cy="3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404" name="Object 24"/>
              <p:cNvGraphicFramePr>
                <a:graphicFrameLocks noChangeAspect="1"/>
              </p:cNvGraphicFramePr>
              <p:nvPr/>
            </p:nvGraphicFramePr>
            <p:xfrm>
              <a:off x="4951" y="2500"/>
              <a:ext cx="435" cy="3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44" name="Equation" r:id="rId19" imgW="291973" imgH="228501" progId="Equation.3">
                      <p:embed/>
                    </p:oleObj>
                  </mc:Choice>
                  <mc:Fallback>
                    <p:oleObj name="Equation" r:id="rId19" imgW="291973" imgH="228501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51" y="2500"/>
                            <a:ext cx="435" cy="3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6393" name="Object 38"/>
            <p:cNvGraphicFramePr>
              <a:graphicFrameLocks noChangeAspect="1"/>
            </p:cNvGraphicFramePr>
            <p:nvPr/>
          </p:nvGraphicFramePr>
          <p:xfrm>
            <a:off x="1385" y="3238"/>
            <a:ext cx="406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45" name="Equation" r:id="rId21" imgW="545863" imgH="279279" progId="Equation.3">
                    <p:embed/>
                  </p:oleObj>
                </mc:Choice>
                <mc:Fallback>
                  <p:oleObj name="Equation" r:id="rId21" imgW="545863" imgH="2792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5" y="3238"/>
                          <a:ext cx="406" cy="2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394" name="Object 39"/>
            <p:cNvGraphicFramePr>
              <a:graphicFrameLocks noChangeAspect="1"/>
            </p:cNvGraphicFramePr>
            <p:nvPr/>
          </p:nvGraphicFramePr>
          <p:xfrm>
            <a:off x="4363" y="2982"/>
            <a:ext cx="497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46" name="Equation" r:id="rId22" imgW="647700" imgH="279400" progId="Equation.DSMT4">
                    <p:embed/>
                  </p:oleObj>
                </mc:Choice>
                <mc:Fallback>
                  <p:oleObj name="Equation" r:id="rId22" imgW="647700" imgH="279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3" y="2982"/>
                          <a:ext cx="497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4696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Hidden Markov Models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403600"/>
            <a:ext cx="10972800" cy="558800"/>
          </a:xfrm>
        </p:spPr>
        <p:txBody>
          <a:bodyPr rIns="132080"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Defines a joint probability distribution:</a:t>
            </a:r>
          </a:p>
        </p:txBody>
      </p:sp>
      <p:grpSp>
        <p:nvGrpSpPr>
          <p:cNvPr id="40965" name="Group 6"/>
          <p:cNvGrpSpPr>
            <a:grpSpLocks/>
          </p:cNvGrpSpPr>
          <p:nvPr/>
        </p:nvGrpSpPr>
        <p:grpSpPr bwMode="auto">
          <a:xfrm>
            <a:off x="8060267" y="1485900"/>
            <a:ext cx="711200" cy="533400"/>
            <a:chOff x="0" y="0"/>
            <a:chExt cx="336" cy="336"/>
          </a:xfrm>
        </p:grpSpPr>
        <p:sp>
          <p:nvSpPr>
            <p:cNvPr id="41012" name="Oval 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13" name="Rectangle 5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rgbClr val="FFFFFF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5</a:t>
              </a:r>
            </a:p>
          </p:txBody>
        </p:sp>
      </p:grpSp>
      <p:cxnSp>
        <p:nvCxnSpPr>
          <p:cNvPr id="40966" name="AutoShape 7"/>
          <p:cNvCxnSpPr>
            <a:cxnSpLocks noChangeShapeType="1"/>
          </p:cNvCxnSpPr>
          <p:nvPr/>
        </p:nvCxnSpPr>
        <p:spPr bwMode="auto">
          <a:xfrm>
            <a:off x="8415867" y="1752600"/>
            <a:ext cx="0" cy="1066800"/>
          </a:xfrm>
          <a:prstGeom prst="straightConnector1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lg" len="lg"/>
          </a:ln>
        </p:spPr>
      </p:cxnSp>
      <p:grpSp>
        <p:nvGrpSpPr>
          <p:cNvPr id="40967" name="Group 10"/>
          <p:cNvGrpSpPr>
            <a:grpSpLocks/>
          </p:cNvGrpSpPr>
          <p:nvPr/>
        </p:nvGrpSpPr>
        <p:grpSpPr bwMode="auto">
          <a:xfrm>
            <a:off x="3589867" y="1485900"/>
            <a:ext cx="711200" cy="533400"/>
            <a:chOff x="0" y="0"/>
            <a:chExt cx="336" cy="336"/>
          </a:xfrm>
        </p:grpSpPr>
        <p:sp>
          <p:nvSpPr>
            <p:cNvPr id="41010" name="Oval 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11" name="Rectangle 9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40969" name="Group 14"/>
          <p:cNvGrpSpPr>
            <a:grpSpLocks/>
          </p:cNvGrpSpPr>
          <p:nvPr/>
        </p:nvGrpSpPr>
        <p:grpSpPr bwMode="auto">
          <a:xfrm>
            <a:off x="2370667" y="2552700"/>
            <a:ext cx="711200" cy="533400"/>
            <a:chOff x="0" y="0"/>
            <a:chExt cx="336" cy="336"/>
          </a:xfrm>
        </p:grpSpPr>
        <p:sp>
          <p:nvSpPr>
            <p:cNvPr id="41008" name="Oval 12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09" name="Rectangle 13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cxnSp>
        <p:nvCxnSpPr>
          <p:cNvPr id="40970" name="AutoShape 15"/>
          <p:cNvCxnSpPr>
            <a:cxnSpLocks noChangeShapeType="1"/>
            <a:endCxn id="41010" idx="2"/>
          </p:cNvCxnSpPr>
          <p:nvPr/>
        </p:nvCxnSpPr>
        <p:spPr bwMode="auto">
          <a:xfrm>
            <a:off x="2726267" y="1752600"/>
            <a:ext cx="8636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40971" name="Group 18"/>
          <p:cNvGrpSpPr>
            <a:grpSpLocks/>
          </p:cNvGrpSpPr>
          <p:nvPr/>
        </p:nvGrpSpPr>
        <p:grpSpPr bwMode="auto">
          <a:xfrm>
            <a:off x="2370667" y="1485900"/>
            <a:ext cx="711200" cy="533400"/>
            <a:chOff x="0" y="0"/>
            <a:chExt cx="336" cy="336"/>
          </a:xfrm>
        </p:grpSpPr>
        <p:sp>
          <p:nvSpPr>
            <p:cNvPr id="41006" name="Oval 1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07" name="Rectangle 17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40973" name="Group 22"/>
          <p:cNvGrpSpPr>
            <a:grpSpLocks/>
          </p:cNvGrpSpPr>
          <p:nvPr/>
        </p:nvGrpSpPr>
        <p:grpSpPr bwMode="auto">
          <a:xfrm>
            <a:off x="4809067" y="1485900"/>
            <a:ext cx="711200" cy="533400"/>
            <a:chOff x="0" y="0"/>
            <a:chExt cx="336" cy="336"/>
          </a:xfrm>
        </p:grpSpPr>
        <p:sp>
          <p:nvSpPr>
            <p:cNvPr id="41004" name="Oval 2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05" name="Rectangle 21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cxnSp>
        <p:nvCxnSpPr>
          <p:cNvPr id="40974" name="AutoShape 23"/>
          <p:cNvCxnSpPr>
            <a:cxnSpLocks noChangeShapeType="1"/>
            <a:stCxn id="41004" idx="6"/>
            <a:endCxn id="41002" idx="2"/>
          </p:cNvCxnSpPr>
          <p:nvPr/>
        </p:nvCxnSpPr>
        <p:spPr bwMode="auto">
          <a:xfrm>
            <a:off x="5520267" y="17526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40975" name="AutoShape 24"/>
          <p:cNvCxnSpPr>
            <a:cxnSpLocks noChangeShapeType="1"/>
            <a:stCxn id="41010" idx="6"/>
            <a:endCxn id="41004" idx="2"/>
          </p:cNvCxnSpPr>
          <p:nvPr/>
        </p:nvCxnSpPr>
        <p:spPr bwMode="auto">
          <a:xfrm>
            <a:off x="4301067" y="17526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40976" name="Group 27"/>
          <p:cNvGrpSpPr>
            <a:grpSpLocks/>
          </p:cNvGrpSpPr>
          <p:nvPr/>
        </p:nvGrpSpPr>
        <p:grpSpPr bwMode="auto">
          <a:xfrm>
            <a:off x="6028267" y="1485900"/>
            <a:ext cx="711200" cy="533400"/>
            <a:chOff x="0" y="0"/>
            <a:chExt cx="336" cy="336"/>
          </a:xfrm>
        </p:grpSpPr>
        <p:sp>
          <p:nvSpPr>
            <p:cNvPr id="41002" name="Oval 2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03" name="Rectangle 26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40977" name="AutoShape 28"/>
          <p:cNvCxnSpPr>
            <a:cxnSpLocks noChangeShapeType="1"/>
            <a:stCxn id="41002" idx="6"/>
            <a:endCxn id="40992" idx="2"/>
          </p:cNvCxnSpPr>
          <p:nvPr/>
        </p:nvCxnSpPr>
        <p:spPr bwMode="auto">
          <a:xfrm>
            <a:off x="6739467" y="1752600"/>
            <a:ext cx="13208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grpSp>
        <p:nvGrpSpPr>
          <p:cNvPr id="40978" name="Group 31"/>
          <p:cNvGrpSpPr>
            <a:grpSpLocks/>
          </p:cNvGrpSpPr>
          <p:nvPr/>
        </p:nvGrpSpPr>
        <p:grpSpPr bwMode="auto">
          <a:xfrm>
            <a:off x="3589867" y="2552700"/>
            <a:ext cx="711200" cy="533400"/>
            <a:chOff x="0" y="0"/>
            <a:chExt cx="336" cy="336"/>
          </a:xfrm>
        </p:grpSpPr>
        <p:sp>
          <p:nvSpPr>
            <p:cNvPr id="41000" name="Oval 29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01" name="Rectangle 30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40979" name="Group 34"/>
          <p:cNvGrpSpPr>
            <a:grpSpLocks/>
          </p:cNvGrpSpPr>
          <p:nvPr/>
        </p:nvGrpSpPr>
        <p:grpSpPr bwMode="auto">
          <a:xfrm>
            <a:off x="4809067" y="2552700"/>
            <a:ext cx="711200" cy="533400"/>
            <a:chOff x="0" y="0"/>
            <a:chExt cx="336" cy="336"/>
          </a:xfrm>
        </p:grpSpPr>
        <p:sp>
          <p:nvSpPr>
            <p:cNvPr id="40998" name="Oval 32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99" name="Rectangle 33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40980" name="Group 37"/>
          <p:cNvGrpSpPr>
            <a:grpSpLocks/>
          </p:cNvGrpSpPr>
          <p:nvPr/>
        </p:nvGrpSpPr>
        <p:grpSpPr bwMode="auto">
          <a:xfrm>
            <a:off x="6028267" y="2552700"/>
            <a:ext cx="711200" cy="533400"/>
            <a:chOff x="0" y="0"/>
            <a:chExt cx="336" cy="336"/>
          </a:xfrm>
        </p:grpSpPr>
        <p:sp>
          <p:nvSpPr>
            <p:cNvPr id="40996" name="Oval 3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97" name="Rectangle 36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grpSp>
        <p:nvGrpSpPr>
          <p:cNvPr id="40981" name="Group 40"/>
          <p:cNvGrpSpPr>
            <a:grpSpLocks/>
          </p:cNvGrpSpPr>
          <p:nvPr/>
        </p:nvGrpSpPr>
        <p:grpSpPr bwMode="auto">
          <a:xfrm>
            <a:off x="8060267" y="2552700"/>
            <a:ext cx="711200" cy="533400"/>
            <a:chOff x="0" y="0"/>
            <a:chExt cx="336" cy="336"/>
          </a:xfrm>
        </p:grpSpPr>
        <p:sp>
          <p:nvSpPr>
            <p:cNvPr id="40994" name="Oval 3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95" name="Rectangle 39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rgbClr val="FFFFFF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5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726267" y="2057400"/>
            <a:ext cx="3657600" cy="457200"/>
            <a:chOff x="2044700" y="1752600"/>
            <a:chExt cx="2743200" cy="1066800"/>
          </a:xfrm>
        </p:grpSpPr>
        <p:cxnSp>
          <p:nvCxnSpPr>
            <p:cNvPr id="40968" name="AutoShape 11"/>
            <p:cNvCxnSpPr>
              <a:cxnSpLocks noChangeShapeType="1"/>
            </p:cNvCxnSpPr>
            <p:nvPr/>
          </p:nvCxnSpPr>
          <p:spPr bwMode="auto">
            <a:xfrm>
              <a:off x="2959100" y="17526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40972" name="AutoShape 19"/>
            <p:cNvCxnSpPr>
              <a:cxnSpLocks noChangeShapeType="1"/>
            </p:cNvCxnSpPr>
            <p:nvPr/>
          </p:nvCxnSpPr>
          <p:spPr bwMode="auto">
            <a:xfrm>
              <a:off x="2044700" y="17526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40982" name="AutoShape 41"/>
            <p:cNvCxnSpPr>
              <a:cxnSpLocks noChangeShapeType="1"/>
            </p:cNvCxnSpPr>
            <p:nvPr/>
          </p:nvCxnSpPr>
          <p:spPr bwMode="auto">
            <a:xfrm>
              <a:off x="3873500" y="17526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40983" name="AutoShape 42"/>
            <p:cNvCxnSpPr>
              <a:cxnSpLocks noChangeShapeType="1"/>
            </p:cNvCxnSpPr>
            <p:nvPr/>
          </p:nvCxnSpPr>
          <p:spPr bwMode="auto">
            <a:xfrm>
              <a:off x="4787900" y="17526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40984" name="Group 45"/>
          <p:cNvGrpSpPr>
            <a:grpSpLocks/>
          </p:cNvGrpSpPr>
          <p:nvPr/>
        </p:nvGrpSpPr>
        <p:grpSpPr bwMode="auto">
          <a:xfrm>
            <a:off x="8060267" y="1485900"/>
            <a:ext cx="711200" cy="533400"/>
            <a:chOff x="0" y="0"/>
            <a:chExt cx="336" cy="336"/>
          </a:xfrm>
        </p:grpSpPr>
        <p:sp>
          <p:nvSpPr>
            <p:cNvPr id="40992" name="Oval 4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93" name="Rectangle 44"/>
            <p:cNvSpPr>
              <a:spLocks/>
            </p:cNvSpPr>
            <p:nvPr/>
          </p:nvSpPr>
          <p:spPr bwMode="auto">
            <a:xfrm>
              <a:off x="52" y="27"/>
              <a:ext cx="231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N</a:t>
              </a:r>
            </a:p>
          </p:txBody>
        </p:sp>
      </p:grpSp>
      <p:grpSp>
        <p:nvGrpSpPr>
          <p:cNvPr id="40985" name="Group 48"/>
          <p:cNvGrpSpPr>
            <a:grpSpLocks/>
          </p:cNvGrpSpPr>
          <p:nvPr/>
        </p:nvGrpSpPr>
        <p:grpSpPr bwMode="auto">
          <a:xfrm>
            <a:off x="8060267" y="2552700"/>
            <a:ext cx="711200" cy="533400"/>
            <a:chOff x="0" y="0"/>
            <a:chExt cx="336" cy="336"/>
          </a:xfrm>
        </p:grpSpPr>
        <p:sp>
          <p:nvSpPr>
            <p:cNvPr id="40990" name="Oval 4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91" name="Rectangle 47"/>
            <p:cNvSpPr>
              <a:spLocks/>
            </p:cNvSpPr>
            <p:nvPr/>
          </p:nvSpPr>
          <p:spPr bwMode="auto">
            <a:xfrm>
              <a:off x="58" y="27"/>
              <a:ext cx="21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N</a:t>
              </a:r>
            </a:p>
          </p:txBody>
        </p:sp>
      </p:grpSp>
      <p:sp>
        <p:nvSpPr>
          <p:cNvPr id="40986" name="Line 49"/>
          <p:cNvSpPr>
            <a:spLocks noChangeShapeType="1"/>
          </p:cNvSpPr>
          <p:nvPr/>
        </p:nvSpPr>
        <p:spPr bwMode="auto">
          <a:xfrm rot="10800000">
            <a:off x="8409518" y="2022476"/>
            <a:ext cx="10583" cy="544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0987" name="Picture 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067" y="3835400"/>
            <a:ext cx="6275917" cy="787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2035" name="Picture 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7200" y="4597400"/>
            <a:ext cx="3928533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2036" name="Picture 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11600" y="5105400"/>
            <a:ext cx="8094133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181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Probabilistic Kinematics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Verdana" charset="0"/>
              </a:rPr>
              <a:t>Odometry information is inherently noisy.</a:t>
            </a:r>
          </a:p>
          <a:p>
            <a:pPr eaLnBrk="1" hangingPunct="1"/>
            <a:endParaRPr lang="en-US" sz="2800">
              <a:latin typeface="Verdana" charset="0"/>
            </a:endParaRPr>
          </a:p>
        </p:txBody>
      </p:sp>
      <p:pic>
        <p:nvPicPr>
          <p:cNvPr id="19459" name="Picture 9" descr="banan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2" y="3535364"/>
            <a:ext cx="2990849" cy="23320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0" descr="banan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784" y="3540125"/>
            <a:ext cx="3012016" cy="23241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11"/>
          <p:cNvSpPr txBox="1">
            <a:spLocks noChangeArrowheads="1"/>
          </p:cNvSpPr>
          <p:nvPr/>
        </p:nvSpPr>
        <p:spPr bwMode="auto">
          <a:xfrm>
            <a:off x="1955801" y="4297363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sz="2400">
                <a:latin typeface="Arial" charset="0"/>
              </a:rPr>
              <a:t>x</a:t>
            </a:r>
            <a:r>
              <a:rPr lang="ja-JP" altLang="en-US" sz="2400">
                <a:latin typeface="Arial" charset="0"/>
              </a:rPr>
              <a:t>’</a:t>
            </a:r>
            <a:endParaRPr lang="en-US" sz="2400">
              <a:latin typeface="Arial" charset="0"/>
            </a:endParaRPr>
          </a:p>
        </p:txBody>
      </p:sp>
      <p:sp>
        <p:nvSpPr>
          <p:cNvPr id="19462" name="Text Box 12"/>
          <p:cNvSpPr txBox="1">
            <a:spLocks noChangeArrowheads="1"/>
          </p:cNvSpPr>
          <p:nvPr/>
        </p:nvSpPr>
        <p:spPr bwMode="auto">
          <a:xfrm>
            <a:off x="3280834" y="4605338"/>
            <a:ext cx="3558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sz="2400">
                <a:latin typeface="Arial" charset="0"/>
              </a:rPr>
              <a:t>u</a:t>
            </a:r>
          </a:p>
        </p:txBody>
      </p:sp>
      <p:sp>
        <p:nvSpPr>
          <p:cNvPr id="19463" name="Text Box 13"/>
          <p:cNvSpPr txBox="1">
            <a:spLocks noChangeArrowheads="1"/>
          </p:cNvSpPr>
          <p:nvPr/>
        </p:nvSpPr>
        <p:spPr bwMode="auto">
          <a:xfrm>
            <a:off x="5321300" y="2560638"/>
            <a:ext cx="1508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i="1">
                <a:latin typeface="Times New Roman" charset="0"/>
              </a:rPr>
              <a:t>p</a:t>
            </a:r>
            <a:r>
              <a:rPr lang="en-US">
                <a:latin typeface="Times New Roman" charset="0"/>
              </a:rPr>
              <a:t>(</a:t>
            </a:r>
            <a:r>
              <a:rPr lang="en-US" i="1">
                <a:latin typeface="Times New Roman" charset="0"/>
              </a:rPr>
              <a:t>x|u,x</a:t>
            </a:r>
            <a:r>
              <a:rPr lang="ja-JP" altLang="en-US" i="1">
                <a:latin typeface="Times New Roman" charset="0"/>
              </a:rPr>
              <a:t>’</a:t>
            </a:r>
            <a:r>
              <a:rPr lang="en-US" altLang="ja-JP">
                <a:latin typeface="Times New Roman" charset="0"/>
              </a:rPr>
              <a:t>)</a:t>
            </a:r>
            <a:endParaRPr lang="en-US">
              <a:latin typeface="Times New Roman" charset="0"/>
            </a:endParaRPr>
          </a:p>
        </p:txBody>
      </p:sp>
      <p:sp>
        <p:nvSpPr>
          <p:cNvPr id="19464" name="Text Box 14"/>
          <p:cNvSpPr txBox="1">
            <a:spLocks noChangeArrowheads="1"/>
          </p:cNvSpPr>
          <p:nvPr/>
        </p:nvSpPr>
        <p:spPr bwMode="auto">
          <a:xfrm>
            <a:off x="7852834" y="5035550"/>
            <a:ext cx="3558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sz="2400">
                <a:latin typeface="Arial" charset="0"/>
              </a:rPr>
              <a:t>u</a:t>
            </a:r>
          </a:p>
        </p:txBody>
      </p:sp>
      <p:sp>
        <p:nvSpPr>
          <p:cNvPr id="19465" name="Text Box 15"/>
          <p:cNvSpPr txBox="1">
            <a:spLocks noChangeArrowheads="1"/>
          </p:cNvSpPr>
          <p:nvPr/>
        </p:nvSpPr>
        <p:spPr bwMode="auto">
          <a:xfrm>
            <a:off x="6578601" y="4289425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20000"/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sz="2400">
                <a:latin typeface="Arial" charset="0"/>
              </a:rPr>
              <a:t>x</a:t>
            </a:r>
            <a:r>
              <a:rPr lang="ja-JP" altLang="en-US" sz="2400">
                <a:latin typeface="Arial" charset="0"/>
              </a:rPr>
              <a:t>’</a:t>
            </a:r>
            <a:endParaRPr lang="en-US" sz="2400">
              <a:latin typeface="Arial" charset="0"/>
            </a:endParaRPr>
          </a:p>
        </p:txBody>
      </p:sp>
      <p:sp>
        <p:nvSpPr>
          <p:cNvPr id="19466" name="Line 16"/>
          <p:cNvSpPr>
            <a:spLocks noChangeShapeType="1"/>
          </p:cNvSpPr>
          <p:nvPr/>
        </p:nvSpPr>
        <p:spPr bwMode="auto">
          <a:xfrm flipH="1">
            <a:off x="4739217" y="3163888"/>
            <a:ext cx="1270000" cy="137160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Line 17"/>
          <p:cNvSpPr>
            <a:spLocks noChangeShapeType="1"/>
          </p:cNvSpPr>
          <p:nvPr/>
        </p:nvSpPr>
        <p:spPr bwMode="auto">
          <a:xfrm>
            <a:off x="6330951" y="3138488"/>
            <a:ext cx="2760133" cy="129540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2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11233151" cy="1190625"/>
          </a:xfrm>
        </p:spPr>
        <p:txBody>
          <a:bodyPr/>
          <a:lstStyle/>
          <a:p>
            <a:pPr algn="l" eaLnBrk="1" hangingPunct="1"/>
            <a:r>
              <a:rPr lang="en-US" sz="3600" dirty="0">
                <a:latin typeface="Verdana" charset="0"/>
              </a:rPr>
              <a:t>Sonars and </a:t>
            </a:r>
            <a:r>
              <a:rPr lang="en-US" sz="3600" dirty="0" smtClean="0">
                <a:latin typeface="Verdana" charset="0"/>
              </a:rPr>
              <a:t>Occupancy </a:t>
            </a:r>
            <a:r>
              <a:rPr lang="en-US" sz="3600" dirty="0">
                <a:latin typeface="Verdana" charset="0"/>
              </a:rPr>
              <a:t>Grid Map </a:t>
            </a:r>
          </a:p>
        </p:txBody>
      </p:sp>
      <p:pic>
        <p:nvPicPr>
          <p:cNvPr id="104453" name="Picture 3" descr="PA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67" y="2339976"/>
            <a:ext cx="5486400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04" name="Picture 4" descr="scan5l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133" y="177800"/>
            <a:ext cx="365760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05" name="Picture 5" descr="scan18l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133" y="2235201"/>
            <a:ext cx="3657600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06" name="Picture 6" descr="scan24linlig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133" y="4267200"/>
            <a:ext cx="365760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59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2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2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3"/>
          <p:cNvSpPr>
            <a:spLocks noGrp="1" noChangeArrowheads="1"/>
          </p:cNvSpPr>
          <p:nvPr>
            <p:ph type="title"/>
          </p:nvPr>
        </p:nvSpPr>
        <p:spPr>
          <a:xfrm>
            <a:off x="812800" y="152400"/>
            <a:ext cx="11233151" cy="64135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Verdana" charset="0"/>
              </a:rPr>
              <a:t>Laser-</a:t>
            </a:r>
            <a:r>
              <a:rPr lang="en-US" dirty="0">
                <a:latin typeface="Verdana" charset="0"/>
              </a:rPr>
              <a:t>based Localization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83118" y="1101726"/>
            <a:ext cx="3380316" cy="5070475"/>
            <a:chOff x="181" y="694"/>
            <a:chExt cx="1597" cy="3194"/>
          </a:xfrm>
        </p:grpSpPr>
        <p:sp>
          <p:nvSpPr>
            <p:cNvPr id="103436" name="Oval 5"/>
            <p:cNvSpPr>
              <a:spLocks noChangeArrowheads="1"/>
            </p:cNvSpPr>
            <p:nvPr/>
          </p:nvSpPr>
          <p:spPr bwMode="auto">
            <a:xfrm>
              <a:off x="1046" y="2622"/>
              <a:ext cx="135" cy="135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3437" name="Picture 6" descr="museum-global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" y="2397"/>
              <a:ext cx="1584" cy="1491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3438" name="Picture 8" descr="museum-scan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" y="694"/>
              <a:ext cx="1584" cy="158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447118" y="1125538"/>
            <a:ext cx="3380316" cy="5065712"/>
            <a:chOff x="2101" y="709"/>
            <a:chExt cx="1597" cy="3191"/>
          </a:xfrm>
        </p:grpSpPr>
        <p:pic>
          <p:nvPicPr>
            <p:cNvPr id="103434" name="Picture 7" descr="museum-global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1" y="2409"/>
              <a:ext cx="1584" cy="1491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3435" name="Picture 9" descr="museum-scan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" y="709"/>
              <a:ext cx="1584" cy="158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8426451" y="1127125"/>
            <a:ext cx="3380316" cy="5024438"/>
            <a:chOff x="3981" y="710"/>
            <a:chExt cx="1597" cy="3165"/>
          </a:xfrm>
        </p:grpSpPr>
        <p:pic>
          <p:nvPicPr>
            <p:cNvPr id="103432" name="Picture 2" descr="museum-global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" y="2389"/>
              <a:ext cx="1584" cy="148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3433" name="Picture 10" descr="museum-sca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4" y="710"/>
              <a:ext cx="1584" cy="158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740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Museum </a:t>
            </a:r>
            <a:r>
              <a:rPr lang="en-US" dirty="0" err="1" smtClean="0"/>
              <a:t>Tourguide</a:t>
            </a:r>
            <a:r>
              <a:rPr lang="en-US" dirty="0" smtClean="0"/>
              <a:t> Minerva</a:t>
            </a:r>
            <a:endParaRPr lang="en-US" dirty="0"/>
          </a:p>
        </p:txBody>
      </p:sp>
      <p:pic>
        <p:nvPicPr>
          <p:cNvPr id="3" name="minerva-museum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0800" y="1371600"/>
            <a:ext cx="68072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Best Explanation Queries</a:t>
            </a:r>
          </a:p>
        </p:txBody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4237038"/>
            <a:ext cx="10972800" cy="2620962"/>
          </a:xfrm>
        </p:spPr>
        <p:txBody>
          <a:bodyPr rIns="132080"/>
          <a:lstStyle/>
          <a:p>
            <a:pPr marL="782638" lvl="1" eaLnBrk="1" hangingPunct="1">
              <a:lnSpc>
                <a:spcPct val="80000"/>
              </a:lnSpc>
            </a:pPr>
            <a:endParaRPr lang="en-US" smtClean="0"/>
          </a:p>
          <a:p>
            <a:pPr eaLnBrk="1" hangingPunct="1">
              <a:lnSpc>
                <a:spcPct val="80000"/>
              </a:lnSpc>
            </a:pPr>
            <a:r>
              <a:rPr lang="en-US" smtClean="0"/>
              <a:t>Query: most likely seq:</a:t>
            </a:r>
          </a:p>
        </p:txBody>
      </p:sp>
      <p:grpSp>
        <p:nvGrpSpPr>
          <p:cNvPr id="83973" name="Group 6"/>
          <p:cNvGrpSpPr>
            <a:grpSpLocks/>
          </p:cNvGrpSpPr>
          <p:nvPr/>
        </p:nvGrpSpPr>
        <p:grpSpPr bwMode="auto">
          <a:xfrm>
            <a:off x="8432800" y="2133600"/>
            <a:ext cx="711200" cy="533400"/>
            <a:chOff x="0" y="0"/>
            <a:chExt cx="336" cy="336"/>
          </a:xfrm>
        </p:grpSpPr>
        <p:sp>
          <p:nvSpPr>
            <p:cNvPr id="84011" name="Oval 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4012" name="Rectangle 5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rgbClr val="FFFFFF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5</a:t>
              </a:r>
            </a:p>
          </p:txBody>
        </p:sp>
      </p:grpSp>
      <p:grpSp>
        <p:nvGrpSpPr>
          <p:cNvPr id="83989" name="Group 40"/>
          <p:cNvGrpSpPr>
            <a:grpSpLocks/>
          </p:cNvGrpSpPr>
          <p:nvPr/>
        </p:nvGrpSpPr>
        <p:grpSpPr bwMode="auto">
          <a:xfrm>
            <a:off x="3835401" y="1800003"/>
            <a:ext cx="711200" cy="533400"/>
            <a:chOff x="0" y="0"/>
            <a:chExt cx="336" cy="336"/>
          </a:xfrm>
        </p:grpSpPr>
        <p:sp>
          <p:nvSpPr>
            <p:cNvPr id="83993" name="Oval 3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4" name="Rectangle 39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rgbClr val="FFFFFF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5</a:t>
              </a:r>
            </a:p>
          </p:txBody>
        </p:sp>
      </p:grpSp>
      <p:pic>
        <p:nvPicPr>
          <p:cNvPr id="83992" name="Picture 4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4667" y="5334000"/>
            <a:ext cx="403013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/>
          <p:cNvGrpSpPr/>
          <p:nvPr/>
        </p:nvGrpSpPr>
        <p:grpSpPr>
          <a:xfrm>
            <a:off x="3581400" y="1992239"/>
            <a:ext cx="5670551" cy="1600200"/>
            <a:chOff x="2551112" y="2971800"/>
            <a:chExt cx="4252913" cy="1600200"/>
          </a:xfrm>
        </p:grpSpPr>
        <p:grpSp>
          <p:nvGrpSpPr>
            <p:cNvPr id="51" name="Group 68"/>
            <p:cNvGrpSpPr>
              <a:grpSpLocks/>
            </p:cNvGrpSpPr>
            <p:nvPr/>
          </p:nvGrpSpPr>
          <p:grpSpPr bwMode="auto">
            <a:xfrm>
              <a:off x="3465512" y="2971800"/>
              <a:ext cx="533400" cy="533400"/>
              <a:chOff x="0" y="0"/>
              <a:chExt cx="336" cy="336"/>
            </a:xfrm>
          </p:grpSpPr>
          <p:sp>
            <p:nvSpPr>
              <p:cNvPr id="82" name="Oval 66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3" name="Rectangle 67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  <p:grpSp>
          <p:nvGrpSpPr>
            <p:cNvPr id="52" name="Group 72"/>
            <p:cNvGrpSpPr>
              <a:grpSpLocks/>
            </p:cNvGrpSpPr>
            <p:nvPr/>
          </p:nvGrpSpPr>
          <p:grpSpPr bwMode="auto">
            <a:xfrm>
              <a:off x="2551112" y="4038600"/>
              <a:ext cx="533400" cy="533400"/>
              <a:chOff x="0" y="0"/>
              <a:chExt cx="336" cy="336"/>
            </a:xfrm>
          </p:grpSpPr>
          <p:sp>
            <p:nvSpPr>
              <p:cNvPr id="80" name="Oval 7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Rectangle 7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53" name="Group 76"/>
            <p:cNvGrpSpPr>
              <a:grpSpLocks/>
            </p:cNvGrpSpPr>
            <p:nvPr/>
          </p:nvGrpSpPr>
          <p:grpSpPr bwMode="auto">
            <a:xfrm>
              <a:off x="2551112" y="2971800"/>
              <a:ext cx="533400" cy="533400"/>
              <a:chOff x="0" y="0"/>
              <a:chExt cx="336" cy="336"/>
            </a:xfrm>
          </p:grpSpPr>
          <p:sp>
            <p:nvSpPr>
              <p:cNvPr id="78" name="Oval 74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9" name="Rectangle 75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54" name="Group 80"/>
            <p:cNvGrpSpPr>
              <a:grpSpLocks/>
            </p:cNvGrpSpPr>
            <p:nvPr/>
          </p:nvGrpSpPr>
          <p:grpSpPr bwMode="auto">
            <a:xfrm>
              <a:off x="4379912" y="2971800"/>
              <a:ext cx="533400" cy="533400"/>
              <a:chOff x="0" y="0"/>
              <a:chExt cx="336" cy="336"/>
            </a:xfrm>
          </p:grpSpPr>
          <p:sp>
            <p:nvSpPr>
              <p:cNvPr id="76" name="Oval 78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7" name="Rectangle 79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55" name="Group 85"/>
            <p:cNvGrpSpPr>
              <a:grpSpLocks/>
            </p:cNvGrpSpPr>
            <p:nvPr/>
          </p:nvGrpSpPr>
          <p:grpSpPr bwMode="auto">
            <a:xfrm>
              <a:off x="5294312" y="2971800"/>
              <a:ext cx="533400" cy="533400"/>
              <a:chOff x="0" y="0"/>
              <a:chExt cx="336" cy="336"/>
            </a:xfrm>
          </p:grpSpPr>
          <p:sp>
            <p:nvSpPr>
              <p:cNvPr id="74" name="Oval 8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5" name="Rectangle 84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56" name="Line 86"/>
            <p:cNvSpPr>
              <a:spLocks noChangeShapeType="1"/>
            </p:cNvSpPr>
            <p:nvPr/>
          </p:nvSpPr>
          <p:spPr bwMode="auto">
            <a:xfrm>
              <a:off x="5842000" y="3238500"/>
              <a:ext cx="962025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57" name="Group 89"/>
            <p:cNvGrpSpPr>
              <a:grpSpLocks/>
            </p:cNvGrpSpPr>
            <p:nvPr/>
          </p:nvGrpSpPr>
          <p:grpSpPr bwMode="auto">
            <a:xfrm>
              <a:off x="3465512" y="4038600"/>
              <a:ext cx="533400" cy="533400"/>
              <a:chOff x="0" y="0"/>
              <a:chExt cx="336" cy="336"/>
            </a:xfrm>
          </p:grpSpPr>
          <p:sp>
            <p:nvSpPr>
              <p:cNvPr id="72" name="Oval 87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Rectangle 88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58" name="Group 92"/>
            <p:cNvGrpSpPr>
              <a:grpSpLocks/>
            </p:cNvGrpSpPr>
            <p:nvPr/>
          </p:nvGrpSpPr>
          <p:grpSpPr bwMode="auto">
            <a:xfrm>
              <a:off x="4379912" y="4038600"/>
              <a:ext cx="533400" cy="533400"/>
              <a:chOff x="0" y="0"/>
              <a:chExt cx="336" cy="336"/>
            </a:xfrm>
          </p:grpSpPr>
          <p:sp>
            <p:nvSpPr>
              <p:cNvPr id="70" name="Oval 9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Rectangle 9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59" name="Group 95"/>
            <p:cNvGrpSpPr>
              <a:grpSpLocks/>
            </p:cNvGrpSpPr>
            <p:nvPr/>
          </p:nvGrpSpPr>
          <p:grpSpPr bwMode="auto">
            <a:xfrm>
              <a:off x="5294312" y="4038600"/>
              <a:ext cx="533400" cy="533400"/>
              <a:chOff x="0" y="0"/>
              <a:chExt cx="336" cy="336"/>
            </a:xfrm>
          </p:grpSpPr>
          <p:sp>
            <p:nvSpPr>
              <p:cNvPr id="68" name="Oval 9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Rectangle 94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60" name="AutoShape 73"/>
            <p:cNvCxnSpPr>
              <a:cxnSpLocks noChangeShapeType="1"/>
            </p:cNvCxnSpPr>
            <p:nvPr/>
          </p:nvCxnSpPr>
          <p:spPr bwMode="auto">
            <a:xfrm>
              <a:off x="3122612" y="3238500"/>
              <a:ext cx="3429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61" name="AutoShape 81"/>
            <p:cNvCxnSpPr>
              <a:cxnSpLocks noChangeShapeType="1"/>
            </p:cNvCxnSpPr>
            <p:nvPr/>
          </p:nvCxnSpPr>
          <p:spPr bwMode="auto">
            <a:xfrm>
              <a:off x="49133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62" name="AutoShape 82"/>
            <p:cNvCxnSpPr>
              <a:cxnSpLocks noChangeShapeType="1"/>
            </p:cNvCxnSpPr>
            <p:nvPr/>
          </p:nvCxnSpPr>
          <p:spPr bwMode="auto">
            <a:xfrm>
              <a:off x="39989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grpSp>
          <p:nvGrpSpPr>
            <p:cNvPr id="63" name="Group 62"/>
            <p:cNvGrpSpPr/>
            <p:nvPr/>
          </p:nvGrpSpPr>
          <p:grpSpPr>
            <a:xfrm>
              <a:off x="2817812" y="3519488"/>
              <a:ext cx="2743200" cy="519112"/>
              <a:chOff x="1295400" y="4610100"/>
              <a:chExt cx="2743200" cy="800100"/>
            </a:xfrm>
          </p:grpSpPr>
          <p:cxnSp>
            <p:nvCxnSpPr>
              <p:cNvPr id="64" name="AutoShape 69"/>
              <p:cNvCxnSpPr>
                <a:cxnSpLocks noChangeShapeType="1"/>
              </p:cNvCxnSpPr>
              <p:nvPr/>
            </p:nvCxnSpPr>
            <p:spPr bwMode="auto">
              <a:xfrm>
                <a:off x="22098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65" name="AutoShape 77"/>
              <p:cNvCxnSpPr>
                <a:cxnSpLocks noChangeShapeType="1"/>
              </p:cNvCxnSpPr>
              <p:nvPr/>
            </p:nvCxnSpPr>
            <p:spPr bwMode="auto">
              <a:xfrm>
                <a:off x="12954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66" name="AutoShape 99"/>
              <p:cNvCxnSpPr>
                <a:cxnSpLocks noChangeShapeType="1"/>
              </p:cNvCxnSpPr>
              <p:nvPr/>
            </p:nvCxnSpPr>
            <p:spPr bwMode="auto">
              <a:xfrm>
                <a:off x="31242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67" name="AutoShape 100"/>
              <p:cNvCxnSpPr>
                <a:cxnSpLocks noChangeShapeType="1"/>
              </p:cNvCxnSpPr>
              <p:nvPr/>
            </p:nvCxnSpPr>
            <p:spPr bwMode="auto">
              <a:xfrm>
                <a:off x="40386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65710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10972800" cy="1295400"/>
          </a:xfrm>
        </p:spPr>
        <p:txBody>
          <a:bodyPr rIns="132080"/>
          <a:lstStyle/>
          <a:p>
            <a:pPr indent="0" eaLnBrk="1" hangingPunct="1"/>
            <a:r>
              <a:rPr lang="en-US" smtClean="0"/>
              <a:t>State Path Trellis</a:t>
            </a:r>
          </a:p>
        </p:txBody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10972800" cy="5410200"/>
          </a:xfrm>
        </p:spPr>
        <p:txBody>
          <a:bodyPr rIns="132080"/>
          <a:lstStyle/>
          <a:p>
            <a:pPr eaLnBrk="1" hangingPunct="1"/>
            <a:r>
              <a:rPr lang="en-US" sz="2400" dirty="0" smtClean="0"/>
              <a:t>State trellis: graph of states and transitions over time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Each arc represents some transition</a:t>
            </a:r>
          </a:p>
          <a:p>
            <a:pPr eaLnBrk="1" hangingPunct="1"/>
            <a:r>
              <a:rPr lang="en-US" sz="2400" dirty="0" smtClean="0"/>
              <a:t>Each arc has weight</a:t>
            </a:r>
          </a:p>
          <a:p>
            <a:pPr eaLnBrk="1" hangingPunct="1"/>
            <a:r>
              <a:rPr lang="en-US" sz="2400" dirty="0" smtClean="0"/>
              <a:t>Each path is a sequence of states</a:t>
            </a:r>
          </a:p>
          <a:p>
            <a:pPr eaLnBrk="1" hangingPunct="1"/>
            <a:r>
              <a:rPr lang="en-US" sz="2400" dirty="0" smtClean="0"/>
              <a:t>The product of weights on a path is the </a:t>
            </a:r>
            <a:r>
              <a:rPr lang="en-US" sz="2400" dirty="0" err="1" smtClean="0"/>
              <a:t>seq’s</a:t>
            </a:r>
            <a:r>
              <a:rPr lang="en-US" sz="2400" dirty="0" smtClean="0"/>
              <a:t> probability</a:t>
            </a:r>
          </a:p>
          <a:p>
            <a:pPr eaLnBrk="1" hangingPunct="1"/>
            <a:r>
              <a:rPr lang="en-US" sz="2400" dirty="0" smtClean="0"/>
              <a:t>Can think of the Forward (and now Viterbi) algorithms as computing sums of all paths (best paths) in this graph</a:t>
            </a:r>
          </a:p>
        </p:txBody>
      </p:sp>
      <p:grpSp>
        <p:nvGrpSpPr>
          <p:cNvPr id="84997" name="Group 6"/>
          <p:cNvGrpSpPr>
            <a:grpSpLocks/>
          </p:cNvGrpSpPr>
          <p:nvPr/>
        </p:nvGrpSpPr>
        <p:grpSpPr bwMode="auto">
          <a:xfrm>
            <a:off x="2235200" y="2057400"/>
            <a:ext cx="914400" cy="381000"/>
            <a:chOff x="0" y="0"/>
            <a:chExt cx="432" cy="240"/>
          </a:xfrm>
        </p:grpSpPr>
        <p:sp>
          <p:nvSpPr>
            <p:cNvPr id="85037" name="Rectangle 4"/>
            <p:cNvSpPr>
              <a:spLocks/>
            </p:cNvSpPr>
            <p:nvPr/>
          </p:nvSpPr>
          <p:spPr bwMode="auto">
            <a:xfrm>
              <a:off x="0" y="0"/>
              <a:ext cx="432" cy="24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38" name="Rectangle 5"/>
            <p:cNvSpPr>
              <a:spLocks/>
            </p:cNvSpPr>
            <p:nvPr/>
          </p:nvSpPr>
          <p:spPr bwMode="auto">
            <a:xfrm>
              <a:off x="118" y="33"/>
              <a:ext cx="195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>
                  <a:solidFill>
                    <a:schemeClr val="tx1"/>
                  </a:solidFill>
                  <a:cs typeface="Arial" charset="0"/>
                </a:rPr>
                <a:t>sun</a:t>
              </a:r>
            </a:p>
          </p:txBody>
        </p:sp>
      </p:grpSp>
      <p:grpSp>
        <p:nvGrpSpPr>
          <p:cNvPr id="84998" name="Group 9"/>
          <p:cNvGrpSpPr>
            <a:grpSpLocks/>
          </p:cNvGrpSpPr>
          <p:nvPr/>
        </p:nvGrpSpPr>
        <p:grpSpPr bwMode="auto">
          <a:xfrm>
            <a:off x="2235200" y="2743200"/>
            <a:ext cx="914400" cy="381000"/>
            <a:chOff x="0" y="0"/>
            <a:chExt cx="432" cy="240"/>
          </a:xfrm>
        </p:grpSpPr>
        <p:sp>
          <p:nvSpPr>
            <p:cNvPr id="85035" name="Rectangle 7"/>
            <p:cNvSpPr>
              <a:spLocks/>
            </p:cNvSpPr>
            <p:nvPr/>
          </p:nvSpPr>
          <p:spPr bwMode="auto">
            <a:xfrm>
              <a:off x="0" y="0"/>
              <a:ext cx="43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36" name="Rectangle 8"/>
            <p:cNvSpPr>
              <a:spLocks/>
            </p:cNvSpPr>
            <p:nvPr/>
          </p:nvSpPr>
          <p:spPr bwMode="auto">
            <a:xfrm>
              <a:off x="115" y="33"/>
              <a:ext cx="201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>
                  <a:solidFill>
                    <a:schemeClr val="tx1"/>
                  </a:solidFill>
                  <a:cs typeface="Arial" charset="0"/>
                </a:rPr>
                <a:t>rain</a:t>
              </a:r>
            </a:p>
          </p:txBody>
        </p:sp>
      </p:grpSp>
      <p:grpSp>
        <p:nvGrpSpPr>
          <p:cNvPr id="84999" name="Group 12"/>
          <p:cNvGrpSpPr>
            <a:grpSpLocks/>
          </p:cNvGrpSpPr>
          <p:nvPr/>
        </p:nvGrpSpPr>
        <p:grpSpPr bwMode="auto">
          <a:xfrm>
            <a:off x="4165600" y="2057400"/>
            <a:ext cx="914400" cy="381000"/>
            <a:chOff x="0" y="0"/>
            <a:chExt cx="432" cy="240"/>
          </a:xfrm>
        </p:grpSpPr>
        <p:sp>
          <p:nvSpPr>
            <p:cNvPr id="85033" name="Rectangle 10"/>
            <p:cNvSpPr>
              <a:spLocks/>
            </p:cNvSpPr>
            <p:nvPr/>
          </p:nvSpPr>
          <p:spPr bwMode="auto">
            <a:xfrm>
              <a:off x="0" y="0"/>
              <a:ext cx="432" cy="24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34" name="Rectangle 11"/>
            <p:cNvSpPr>
              <a:spLocks/>
            </p:cNvSpPr>
            <p:nvPr/>
          </p:nvSpPr>
          <p:spPr bwMode="auto">
            <a:xfrm>
              <a:off x="118" y="33"/>
              <a:ext cx="195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>
                  <a:solidFill>
                    <a:schemeClr val="tx1"/>
                  </a:solidFill>
                  <a:cs typeface="Arial" charset="0"/>
                </a:rPr>
                <a:t>sun</a:t>
              </a:r>
            </a:p>
          </p:txBody>
        </p:sp>
      </p:grpSp>
      <p:grpSp>
        <p:nvGrpSpPr>
          <p:cNvPr id="85000" name="Group 15"/>
          <p:cNvGrpSpPr>
            <a:grpSpLocks/>
          </p:cNvGrpSpPr>
          <p:nvPr/>
        </p:nvGrpSpPr>
        <p:grpSpPr bwMode="auto">
          <a:xfrm>
            <a:off x="4165600" y="2743200"/>
            <a:ext cx="914400" cy="381000"/>
            <a:chOff x="0" y="0"/>
            <a:chExt cx="432" cy="240"/>
          </a:xfrm>
        </p:grpSpPr>
        <p:sp>
          <p:nvSpPr>
            <p:cNvPr id="85031" name="Rectangle 13"/>
            <p:cNvSpPr>
              <a:spLocks/>
            </p:cNvSpPr>
            <p:nvPr/>
          </p:nvSpPr>
          <p:spPr bwMode="auto">
            <a:xfrm>
              <a:off x="0" y="0"/>
              <a:ext cx="43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32" name="Rectangle 14"/>
            <p:cNvSpPr>
              <a:spLocks/>
            </p:cNvSpPr>
            <p:nvPr/>
          </p:nvSpPr>
          <p:spPr bwMode="auto">
            <a:xfrm>
              <a:off x="115" y="33"/>
              <a:ext cx="201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>
                  <a:solidFill>
                    <a:schemeClr val="tx1"/>
                  </a:solidFill>
                  <a:cs typeface="Arial" charset="0"/>
                </a:rPr>
                <a:t>rain</a:t>
              </a:r>
            </a:p>
          </p:txBody>
        </p:sp>
      </p:grpSp>
      <p:grpSp>
        <p:nvGrpSpPr>
          <p:cNvPr id="85001" name="Group 18"/>
          <p:cNvGrpSpPr>
            <a:grpSpLocks/>
          </p:cNvGrpSpPr>
          <p:nvPr/>
        </p:nvGrpSpPr>
        <p:grpSpPr bwMode="auto">
          <a:xfrm>
            <a:off x="6197600" y="2057400"/>
            <a:ext cx="914400" cy="381000"/>
            <a:chOff x="0" y="0"/>
            <a:chExt cx="432" cy="240"/>
          </a:xfrm>
        </p:grpSpPr>
        <p:sp>
          <p:nvSpPr>
            <p:cNvPr id="85029" name="Rectangle 16"/>
            <p:cNvSpPr>
              <a:spLocks/>
            </p:cNvSpPr>
            <p:nvPr/>
          </p:nvSpPr>
          <p:spPr bwMode="auto">
            <a:xfrm>
              <a:off x="0" y="0"/>
              <a:ext cx="432" cy="24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30" name="Rectangle 17"/>
            <p:cNvSpPr>
              <a:spLocks/>
            </p:cNvSpPr>
            <p:nvPr/>
          </p:nvSpPr>
          <p:spPr bwMode="auto">
            <a:xfrm>
              <a:off x="118" y="33"/>
              <a:ext cx="195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>
                  <a:solidFill>
                    <a:schemeClr val="tx1"/>
                  </a:solidFill>
                  <a:cs typeface="Arial" charset="0"/>
                </a:rPr>
                <a:t>sun</a:t>
              </a:r>
            </a:p>
          </p:txBody>
        </p:sp>
      </p:grpSp>
      <p:grpSp>
        <p:nvGrpSpPr>
          <p:cNvPr id="85002" name="Group 21"/>
          <p:cNvGrpSpPr>
            <a:grpSpLocks/>
          </p:cNvGrpSpPr>
          <p:nvPr/>
        </p:nvGrpSpPr>
        <p:grpSpPr bwMode="auto">
          <a:xfrm>
            <a:off x="6197600" y="2743200"/>
            <a:ext cx="914400" cy="381000"/>
            <a:chOff x="0" y="0"/>
            <a:chExt cx="432" cy="240"/>
          </a:xfrm>
        </p:grpSpPr>
        <p:sp>
          <p:nvSpPr>
            <p:cNvPr id="85027" name="Rectangle 19"/>
            <p:cNvSpPr>
              <a:spLocks/>
            </p:cNvSpPr>
            <p:nvPr/>
          </p:nvSpPr>
          <p:spPr bwMode="auto">
            <a:xfrm>
              <a:off x="0" y="0"/>
              <a:ext cx="43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28" name="Rectangle 20"/>
            <p:cNvSpPr>
              <a:spLocks/>
            </p:cNvSpPr>
            <p:nvPr/>
          </p:nvSpPr>
          <p:spPr bwMode="auto">
            <a:xfrm>
              <a:off x="115" y="33"/>
              <a:ext cx="201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>
                  <a:solidFill>
                    <a:schemeClr val="tx1"/>
                  </a:solidFill>
                  <a:cs typeface="Arial" charset="0"/>
                </a:rPr>
                <a:t>rain</a:t>
              </a:r>
            </a:p>
          </p:txBody>
        </p:sp>
      </p:grpSp>
      <p:grpSp>
        <p:nvGrpSpPr>
          <p:cNvPr id="85003" name="Group 24"/>
          <p:cNvGrpSpPr>
            <a:grpSpLocks/>
          </p:cNvGrpSpPr>
          <p:nvPr/>
        </p:nvGrpSpPr>
        <p:grpSpPr bwMode="auto">
          <a:xfrm>
            <a:off x="8229600" y="2057400"/>
            <a:ext cx="914400" cy="381000"/>
            <a:chOff x="0" y="0"/>
            <a:chExt cx="432" cy="240"/>
          </a:xfrm>
        </p:grpSpPr>
        <p:sp>
          <p:nvSpPr>
            <p:cNvPr id="85025" name="Rectangle 22"/>
            <p:cNvSpPr>
              <a:spLocks/>
            </p:cNvSpPr>
            <p:nvPr/>
          </p:nvSpPr>
          <p:spPr bwMode="auto">
            <a:xfrm>
              <a:off x="0" y="0"/>
              <a:ext cx="432" cy="24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26" name="Rectangle 23"/>
            <p:cNvSpPr>
              <a:spLocks/>
            </p:cNvSpPr>
            <p:nvPr/>
          </p:nvSpPr>
          <p:spPr bwMode="auto">
            <a:xfrm>
              <a:off x="118" y="33"/>
              <a:ext cx="195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>
                  <a:solidFill>
                    <a:schemeClr val="tx1"/>
                  </a:solidFill>
                  <a:cs typeface="Arial" charset="0"/>
                </a:rPr>
                <a:t>sun</a:t>
              </a:r>
            </a:p>
          </p:txBody>
        </p:sp>
      </p:grpSp>
      <p:grpSp>
        <p:nvGrpSpPr>
          <p:cNvPr id="85004" name="Group 27"/>
          <p:cNvGrpSpPr>
            <a:grpSpLocks/>
          </p:cNvGrpSpPr>
          <p:nvPr/>
        </p:nvGrpSpPr>
        <p:grpSpPr bwMode="auto">
          <a:xfrm>
            <a:off x="8229600" y="2743200"/>
            <a:ext cx="914400" cy="381000"/>
            <a:chOff x="0" y="0"/>
            <a:chExt cx="432" cy="240"/>
          </a:xfrm>
        </p:grpSpPr>
        <p:sp>
          <p:nvSpPr>
            <p:cNvPr id="85023" name="Rectangle 25"/>
            <p:cNvSpPr>
              <a:spLocks/>
            </p:cNvSpPr>
            <p:nvPr/>
          </p:nvSpPr>
          <p:spPr bwMode="auto">
            <a:xfrm>
              <a:off x="0" y="0"/>
              <a:ext cx="43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24" name="Rectangle 26"/>
            <p:cNvSpPr>
              <a:spLocks/>
            </p:cNvSpPr>
            <p:nvPr/>
          </p:nvSpPr>
          <p:spPr bwMode="auto">
            <a:xfrm>
              <a:off x="115" y="33"/>
              <a:ext cx="201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>
                  <a:solidFill>
                    <a:schemeClr val="tx1"/>
                  </a:solidFill>
                  <a:cs typeface="Arial" charset="0"/>
                </a:rPr>
                <a:t>rain</a:t>
              </a:r>
            </a:p>
          </p:txBody>
        </p:sp>
      </p:grpSp>
      <p:cxnSp>
        <p:nvCxnSpPr>
          <p:cNvPr id="85005" name="AutoShape 28"/>
          <p:cNvCxnSpPr>
            <a:cxnSpLocks noChangeShapeType="1"/>
            <a:stCxn id="85037" idx="3"/>
            <a:endCxn id="85033" idx="1"/>
          </p:cNvCxnSpPr>
          <p:nvPr/>
        </p:nvCxnSpPr>
        <p:spPr bwMode="auto">
          <a:xfrm>
            <a:off x="3149600" y="2247900"/>
            <a:ext cx="1016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85006" name="AutoShape 29"/>
          <p:cNvCxnSpPr>
            <a:cxnSpLocks noChangeShapeType="1"/>
            <a:stCxn id="85037" idx="3"/>
          </p:cNvCxnSpPr>
          <p:nvPr/>
        </p:nvCxnSpPr>
        <p:spPr bwMode="auto">
          <a:xfrm>
            <a:off x="3149600" y="2247900"/>
            <a:ext cx="1016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85007" name="AutoShape 30"/>
          <p:cNvCxnSpPr>
            <a:cxnSpLocks noChangeShapeType="1"/>
            <a:endCxn id="85033" idx="1"/>
          </p:cNvCxnSpPr>
          <p:nvPr/>
        </p:nvCxnSpPr>
        <p:spPr bwMode="auto">
          <a:xfrm flipV="1">
            <a:off x="3149600" y="2247900"/>
            <a:ext cx="1016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85008" name="AutoShape 31"/>
          <p:cNvCxnSpPr>
            <a:cxnSpLocks noChangeShapeType="1"/>
            <a:stCxn id="85035" idx="3"/>
          </p:cNvCxnSpPr>
          <p:nvPr/>
        </p:nvCxnSpPr>
        <p:spPr bwMode="auto">
          <a:xfrm>
            <a:off x="3149600" y="2933700"/>
            <a:ext cx="1016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85009" name="AutoShape 32"/>
          <p:cNvCxnSpPr>
            <a:cxnSpLocks noChangeShapeType="1"/>
            <a:stCxn id="85033" idx="3"/>
          </p:cNvCxnSpPr>
          <p:nvPr/>
        </p:nvCxnSpPr>
        <p:spPr bwMode="auto">
          <a:xfrm>
            <a:off x="5080000" y="2247900"/>
            <a:ext cx="11176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85010" name="AutoShape 33"/>
          <p:cNvCxnSpPr>
            <a:cxnSpLocks noChangeShapeType="1"/>
            <a:stCxn id="85033" idx="3"/>
            <a:endCxn id="85027" idx="1"/>
          </p:cNvCxnSpPr>
          <p:nvPr/>
        </p:nvCxnSpPr>
        <p:spPr bwMode="auto">
          <a:xfrm>
            <a:off x="5080000" y="2247900"/>
            <a:ext cx="11176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85011" name="AutoShape 34"/>
          <p:cNvCxnSpPr>
            <a:cxnSpLocks noChangeShapeType="1"/>
          </p:cNvCxnSpPr>
          <p:nvPr/>
        </p:nvCxnSpPr>
        <p:spPr bwMode="auto">
          <a:xfrm flipV="1">
            <a:off x="5080000" y="2247900"/>
            <a:ext cx="11176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85012" name="AutoShape 35"/>
          <p:cNvCxnSpPr>
            <a:cxnSpLocks noChangeShapeType="1"/>
            <a:endCxn id="85027" idx="1"/>
          </p:cNvCxnSpPr>
          <p:nvPr/>
        </p:nvCxnSpPr>
        <p:spPr bwMode="auto">
          <a:xfrm>
            <a:off x="5080000" y="2933700"/>
            <a:ext cx="11176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85013" name="AutoShape 36"/>
          <p:cNvCxnSpPr>
            <a:cxnSpLocks noChangeShapeType="1"/>
            <a:stCxn id="85029" idx="3"/>
            <a:endCxn id="85025" idx="1"/>
          </p:cNvCxnSpPr>
          <p:nvPr/>
        </p:nvCxnSpPr>
        <p:spPr bwMode="auto">
          <a:xfrm>
            <a:off x="7112000" y="2247900"/>
            <a:ext cx="11176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85014" name="AutoShape 37"/>
          <p:cNvCxnSpPr>
            <a:cxnSpLocks noChangeShapeType="1"/>
          </p:cNvCxnSpPr>
          <p:nvPr/>
        </p:nvCxnSpPr>
        <p:spPr bwMode="auto">
          <a:xfrm>
            <a:off x="7112000" y="2247900"/>
            <a:ext cx="11176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85015" name="AutoShape 38"/>
          <p:cNvCxnSpPr>
            <a:cxnSpLocks noChangeShapeType="1"/>
            <a:endCxn id="85025" idx="1"/>
          </p:cNvCxnSpPr>
          <p:nvPr/>
        </p:nvCxnSpPr>
        <p:spPr bwMode="auto">
          <a:xfrm flipV="1">
            <a:off x="7112000" y="2247900"/>
            <a:ext cx="11176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85016" name="AutoShape 39"/>
          <p:cNvCxnSpPr>
            <a:cxnSpLocks noChangeShapeType="1"/>
          </p:cNvCxnSpPr>
          <p:nvPr/>
        </p:nvCxnSpPr>
        <p:spPr bwMode="auto">
          <a:xfrm>
            <a:off x="7112000" y="2933700"/>
            <a:ext cx="11176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85017" name="Picture 4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2883" y="4229100"/>
            <a:ext cx="1881717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18" name="Picture 4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0001" y="3505200"/>
            <a:ext cx="5207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19" name="Picture 42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8218" y="3505200"/>
            <a:ext cx="539749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20" name="Picture 43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73534" y="3505200"/>
            <a:ext cx="658284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21" name="Picture 44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9266" y="3581401"/>
            <a:ext cx="440267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22" name="Picture 45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43349" y="4589463"/>
            <a:ext cx="353906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083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Viterbi Algorithm</a:t>
            </a:r>
          </a:p>
        </p:txBody>
      </p:sp>
      <p:pic>
        <p:nvPicPr>
          <p:cNvPr id="86020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6917" y="3200401"/>
            <a:ext cx="1020868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1" y="3968750"/>
            <a:ext cx="6085417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0951" y="4648200"/>
            <a:ext cx="8307916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2700" y="5410200"/>
            <a:ext cx="9287933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7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0000" y="6172200"/>
            <a:ext cx="7145867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45" name="Rectangle 44"/>
          <p:cNvSpPr>
            <a:spLocks/>
          </p:cNvSpPr>
          <p:nvPr/>
        </p:nvSpPr>
        <p:spPr bwMode="auto">
          <a:xfrm>
            <a:off x="8737600" y="6245225"/>
            <a:ext cx="286173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r"/>
            <a:r>
              <a:rPr lang="en-US" sz="1400">
                <a:solidFill>
                  <a:schemeClr val="tx1"/>
                </a:solidFill>
                <a:cs typeface="Arial" charset="0"/>
              </a:rPr>
              <a:t>22</a:t>
            </a:r>
          </a:p>
        </p:txBody>
      </p:sp>
      <p:grpSp>
        <p:nvGrpSpPr>
          <p:cNvPr id="86" name="Group 6"/>
          <p:cNvGrpSpPr>
            <a:grpSpLocks/>
          </p:cNvGrpSpPr>
          <p:nvPr/>
        </p:nvGrpSpPr>
        <p:grpSpPr bwMode="auto">
          <a:xfrm>
            <a:off x="2844800" y="1524000"/>
            <a:ext cx="914400" cy="381000"/>
            <a:chOff x="0" y="0"/>
            <a:chExt cx="432" cy="240"/>
          </a:xfrm>
        </p:grpSpPr>
        <p:sp>
          <p:nvSpPr>
            <p:cNvPr id="87" name="Rectangle 4"/>
            <p:cNvSpPr>
              <a:spLocks/>
            </p:cNvSpPr>
            <p:nvPr/>
          </p:nvSpPr>
          <p:spPr bwMode="auto">
            <a:xfrm>
              <a:off x="0" y="0"/>
              <a:ext cx="432" cy="24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8" name="Rectangle 5"/>
            <p:cNvSpPr>
              <a:spLocks/>
            </p:cNvSpPr>
            <p:nvPr/>
          </p:nvSpPr>
          <p:spPr bwMode="auto">
            <a:xfrm>
              <a:off x="118" y="33"/>
              <a:ext cx="195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>
                  <a:solidFill>
                    <a:schemeClr val="tx1"/>
                  </a:solidFill>
                  <a:cs typeface="Arial" charset="0"/>
                </a:rPr>
                <a:t>sun</a:t>
              </a:r>
            </a:p>
          </p:txBody>
        </p:sp>
      </p:grpSp>
      <p:grpSp>
        <p:nvGrpSpPr>
          <p:cNvPr id="89" name="Group 9"/>
          <p:cNvGrpSpPr>
            <a:grpSpLocks/>
          </p:cNvGrpSpPr>
          <p:nvPr/>
        </p:nvGrpSpPr>
        <p:grpSpPr bwMode="auto">
          <a:xfrm>
            <a:off x="2844800" y="2209800"/>
            <a:ext cx="914400" cy="381000"/>
            <a:chOff x="0" y="0"/>
            <a:chExt cx="432" cy="240"/>
          </a:xfrm>
        </p:grpSpPr>
        <p:sp>
          <p:nvSpPr>
            <p:cNvPr id="90" name="Rectangle 7"/>
            <p:cNvSpPr>
              <a:spLocks/>
            </p:cNvSpPr>
            <p:nvPr/>
          </p:nvSpPr>
          <p:spPr bwMode="auto">
            <a:xfrm>
              <a:off x="0" y="0"/>
              <a:ext cx="43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1" name="Rectangle 8"/>
            <p:cNvSpPr>
              <a:spLocks/>
            </p:cNvSpPr>
            <p:nvPr/>
          </p:nvSpPr>
          <p:spPr bwMode="auto">
            <a:xfrm>
              <a:off x="115" y="33"/>
              <a:ext cx="201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>
                  <a:solidFill>
                    <a:schemeClr val="tx1"/>
                  </a:solidFill>
                  <a:cs typeface="Arial" charset="0"/>
                </a:rPr>
                <a:t>rain</a:t>
              </a:r>
            </a:p>
          </p:txBody>
        </p:sp>
      </p:grpSp>
      <p:grpSp>
        <p:nvGrpSpPr>
          <p:cNvPr id="92" name="Group 12"/>
          <p:cNvGrpSpPr>
            <a:grpSpLocks/>
          </p:cNvGrpSpPr>
          <p:nvPr/>
        </p:nvGrpSpPr>
        <p:grpSpPr bwMode="auto">
          <a:xfrm>
            <a:off x="4775200" y="1524000"/>
            <a:ext cx="914400" cy="381000"/>
            <a:chOff x="0" y="0"/>
            <a:chExt cx="432" cy="240"/>
          </a:xfrm>
        </p:grpSpPr>
        <p:sp>
          <p:nvSpPr>
            <p:cNvPr id="93" name="Rectangle 10"/>
            <p:cNvSpPr>
              <a:spLocks/>
            </p:cNvSpPr>
            <p:nvPr/>
          </p:nvSpPr>
          <p:spPr bwMode="auto">
            <a:xfrm>
              <a:off x="0" y="0"/>
              <a:ext cx="432" cy="24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Rectangle 11"/>
            <p:cNvSpPr>
              <a:spLocks/>
            </p:cNvSpPr>
            <p:nvPr/>
          </p:nvSpPr>
          <p:spPr bwMode="auto">
            <a:xfrm>
              <a:off x="118" y="33"/>
              <a:ext cx="195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>
                  <a:solidFill>
                    <a:schemeClr val="tx1"/>
                  </a:solidFill>
                  <a:cs typeface="Arial" charset="0"/>
                </a:rPr>
                <a:t>sun</a:t>
              </a:r>
            </a:p>
          </p:txBody>
        </p:sp>
      </p:grpSp>
      <p:grpSp>
        <p:nvGrpSpPr>
          <p:cNvPr id="95" name="Group 15"/>
          <p:cNvGrpSpPr>
            <a:grpSpLocks/>
          </p:cNvGrpSpPr>
          <p:nvPr/>
        </p:nvGrpSpPr>
        <p:grpSpPr bwMode="auto">
          <a:xfrm>
            <a:off x="4775200" y="2209800"/>
            <a:ext cx="914400" cy="381000"/>
            <a:chOff x="0" y="0"/>
            <a:chExt cx="432" cy="240"/>
          </a:xfrm>
        </p:grpSpPr>
        <p:sp>
          <p:nvSpPr>
            <p:cNvPr id="96" name="Rectangle 13"/>
            <p:cNvSpPr>
              <a:spLocks/>
            </p:cNvSpPr>
            <p:nvPr/>
          </p:nvSpPr>
          <p:spPr bwMode="auto">
            <a:xfrm>
              <a:off x="0" y="0"/>
              <a:ext cx="43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7" name="Rectangle 14"/>
            <p:cNvSpPr>
              <a:spLocks/>
            </p:cNvSpPr>
            <p:nvPr/>
          </p:nvSpPr>
          <p:spPr bwMode="auto">
            <a:xfrm>
              <a:off x="115" y="33"/>
              <a:ext cx="201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>
                  <a:solidFill>
                    <a:schemeClr val="tx1"/>
                  </a:solidFill>
                  <a:cs typeface="Arial" charset="0"/>
                </a:rPr>
                <a:t>rain</a:t>
              </a:r>
            </a:p>
          </p:txBody>
        </p:sp>
      </p:grpSp>
      <p:grpSp>
        <p:nvGrpSpPr>
          <p:cNvPr id="98" name="Group 18"/>
          <p:cNvGrpSpPr>
            <a:grpSpLocks/>
          </p:cNvGrpSpPr>
          <p:nvPr/>
        </p:nvGrpSpPr>
        <p:grpSpPr bwMode="auto">
          <a:xfrm>
            <a:off x="6807200" y="1524000"/>
            <a:ext cx="914400" cy="381000"/>
            <a:chOff x="0" y="0"/>
            <a:chExt cx="432" cy="240"/>
          </a:xfrm>
        </p:grpSpPr>
        <p:sp>
          <p:nvSpPr>
            <p:cNvPr id="99" name="Rectangle 16"/>
            <p:cNvSpPr>
              <a:spLocks/>
            </p:cNvSpPr>
            <p:nvPr/>
          </p:nvSpPr>
          <p:spPr bwMode="auto">
            <a:xfrm>
              <a:off x="0" y="0"/>
              <a:ext cx="432" cy="24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0" name="Rectangle 17"/>
            <p:cNvSpPr>
              <a:spLocks/>
            </p:cNvSpPr>
            <p:nvPr/>
          </p:nvSpPr>
          <p:spPr bwMode="auto">
            <a:xfrm>
              <a:off x="118" y="33"/>
              <a:ext cx="195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>
                  <a:solidFill>
                    <a:schemeClr val="tx1"/>
                  </a:solidFill>
                  <a:cs typeface="Arial" charset="0"/>
                </a:rPr>
                <a:t>sun</a:t>
              </a:r>
            </a:p>
          </p:txBody>
        </p:sp>
      </p:grpSp>
      <p:grpSp>
        <p:nvGrpSpPr>
          <p:cNvPr id="101" name="Group 21"/>
          <p:cNvGrpSpPr>
            <a:grpSpLocks/>
          </p:cNvGrpSpPr>
          <p:nvPr/>
        </p:nvGrpSpPr>
        <p:grpSpPr bwMode="auto">
          <a:xfrm>
            <a:off x="6807200" y="2209800"/>
            <a:ext cx="914400" cy="381000"/>
            <a:chOff x="0" y="0"/>
            <a:chExt cx="432" cy="240"/>
          </a:xfrm>
        </p:grpSpPr>
        <p:sp>
          <p:nvSpPr>
            <p:cNvPr id="102" name="Rectangle 19"/>
            <p:cNvSpPr>
              <a:spLocks/>
            </p:cNvSpPr>
            <p:nvPr/>
          </p:nvSpPr>
          <p:spPr bwMode="auto">
            <a:xfrm>
              <a:off x="0" y="0"/>
              <a:ext cx="43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3" name="Rectangle 20"/>
            <p:cNvSpPr>
              <a:spLocks/>
            </p:cNvSpPr>
            <p:nvPr/>
          </p:nvSpPr>
          <p:spPr bwMode="auto">
            <a:xfrm>
              <a:off x="115" y="33"/>
              <a:ext cx="201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>
                  <a:solidFill>
                    <a:schemeClr val="tx1"/>
                  </a:solidFill>
                  <a:cs typeface="Arial" charset="0"/>
                </a:rPr>
                <a:t>rain</a:t>
              </a:r>
            </a:p>
          </p:txBody>
        </p:sp>
      </p:grpSp>
      <p:grpSp>
        <p:nvGrpSpPr>
          <p:cNvPr id="104" name="Group 24"/>
          <p:cNvGrpSpPr>
            <a:grpSpLocks/>
          </p:cNvGrpSpPr>
          <p:nvPr/>
        </p:nvGrpSpPr>
        <p:grpSpPr bwMode="auto">
          <a:xfrm>
            <a:off x="8839200" y="1524000"/>
            <a:ext cx="914400" cy="381000"/>
            <a:chOff x="0" y="0"/>
            <a:chExt cx="432" cy="240"/>
          </a:xfrm>
        </p:grpSpPr>
        <p:sp>
          <p:nvSpPr>
            <p:cNvPr id="105" name="Rectangle 22"/>
            <p:cNvSpPr>
              <a:spLocks/>
            </p:cNvSpPr>
            <p:nvPr/>
          </p:nvSpPr>
          <p:spPr bwMode="auto">
            <a:xfrm>
              <a:off x="0" y="0"/>
              <a:ext cx="432" cy="24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6" name="Rectangle 23"/>
            <p:cNvSpPr>
              <a:spLocks/>
            </p:cNvSpPr>
            <p:nvPr/>
          </p:nvSpPr>
          <p:spPr bwMode="auto">
            <a:xfrm>
              <a:off x="118" y="33"/>
              <a:ext cx="195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>
                  <a:solidFill>
                    <a:schemeClr val="tx1"/>
                  </a:solidFill>
                  <a:cs typeface="Arial" charset="0"/>
                </a:rPr>
                <a:t>sun</a:t>
              </a:r>
            </a:p>
          </p:txBody>
        </p:sp>
      </p:grpSp>
      <p:grpSp>
        <p:nvGrpSpPr>
          <p:cNvPr id="107" name="Group 27"/>
          <p:cNvGrpSpPr>
            <a:grpSpLocks/>
          </p:cNvGrpSpPr>
          <p:nvPr/>
        </p:nvGrpSpPr>
        <p:grpSpPr bwMode="auto">
          <a:xfrm>
            <a:off x="8839200" y="2209800"/>
            <a:ext cx="914400" cy="381000"/>
            <a:chOff x="0" y="0"/>
            <a:chExt cx="432" cy="240"/>
          </a:xfrm>
        </p:grpSpPr>
        <p:sp>
          <p:nvSpPr>
            <p:cNvPr id="108" name="Rectangle 25"/>
            <p:cNvSpPr>
              <a:spLocks/>
            </p:cNvSpPr>
            <p:nvPr/>
          </p:nvSpPr>
          <p:spPr bwMode="auto">
            <a:xfrm>
              <a:off x="0" y="0"/>
              <a:ext cx="432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9" name="Rectangle 26"/>
            <p:cNvSpPr>
              <a:spLocks/>
            </p:cNvSpPr>
            <p:nvPr/>
          </p:nvSpPr>
          <p:spPr bwMode="auto">
            <a:xfrm>
              <a:off x="115" y="33"/>
              <a:ext cx="201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>
                  <a:solidFill>
                    <a:schemeClr val="tx1"/>
                  </a:solidFill>
                  <a:cs typeface="Arial" charset="0"/>
                </a:rPr>
                <a:t>rain</a:t>
              </a:r>
            </a:p>
          </p:txBody>
        </p:sp>
      </p:grpSp>
      <p:cxnSp>
        <p:nvCxnSpPr>
          <p:cNvPr id="110" name="AutoShape 28"/>
          <p:cNvCxnSpPr>
            <a:cxnSpLocks noChangeShapeType="1"/>
          </p:cNvCxnSpPr>
          <p:nvPr/>
        </p:nvCxnSpPr>
        <p:spPr bwMode="auto">
          <a:xfrm>
            <a:off x="3759200" y="1714500"/>
            <a:ext cx="1016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1" name="AutoShape 29"/>
          <p:cNvCxnSpPr>
            <a:cxnSpLocks noChangeShapeType="1"/>
          </p:cNvCxnSpPr>
          <p:nvPr/>
        </p:nvCxnSpPr>
        <p:spPr bwMode="auto">
          <a:xfrm>
            <a:off x="3759200" y="1714500"/>
            <a:ext cx="1016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" name="AutoShape 30"/>
          <p:cNvCxnSpPr>
            <a:cxnSpLocks noChangeShapeType="1"/>
          </p:cNvCxnSpPr>
          <p:nvPr/>
        </p:nvCxnSpPr>
        <p:spPr bwMode="auto">
          <a:xfrm flipV="1">
            <a:off x="3759200" y="1714500"/>
            <a:ext cx="1016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3" name="AutoShape 31"/>
          <p:cNvCxnSpPr>
            <a:cxnSpLocks noChangeShapeType="1"/>
          </p:cNvCxnSpPr>
          <p:nvPr/>
        </p:nvCxnSpPr>
        <p:spPr bwMode="auto">
          <a:xfrm>
            <a:off x="3759200" y="2400300"/>
            <a:ext cx="1016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4" name="AutoShape 32"/>
          <p:cNvCxnSpPr>
            <a:cxnSpLocks noChangeShapeType="1"/>
          </p:cNvCxnSpPr>
          <p:nvPr/>
        </p:nvCxnSpPr>
        <p:spPr bwMode="auto">
          <a:xfrm>
            <a:off x="5689600" y="1714500"/>
            <a:ext cx="11176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5" name="AutoShape 33"/>
          <p:cNvCxnSpPr>
            <a:cxnSpLocks noChangeShapeType="1"/>
          </p:cNvCxnSpPr>
          <p:nvPr/>
        </p:nvCxnSpPr>
        <p:spPr bwMode="auto">
          <a:xfrm>
            <a:off x="5689600" y="1714500"/>
            <a:ext cx="11176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6" name="AutoShape 34"/>
          <p:cNvCxnSpPr>
            <a:cxnSpLocks noChangeShapeType="1"/>
          </p:cNvCxnSpPr>
          <p:nvPr/>
        </p:nvCxnSpPr>
        <p:spPr bwMode="auto">
          <a:xfrm flipV="1">
            <a:off x="5689600" y="1714500"/>
            <a:ext cx="11176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7" name="AutoShape 35"/>
          <p:cNvCxnSpPr>
            <a:cxnSpLocks noChangeShapeType="1"/>
          </p:cNvCxnSpPr>
          <p:nvPr/>
        </p:nvCxnSpPr>
        <p:spPr bwMode="auto">
          <a:xfrm>
            <a:off x="5689600" y="2400300"/>
            <a:ext cx="11176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8" name="AutoShape 36"/>
          <p:cNvCxnSpPr>
            <a:cxnSpLocks noChangeShapeType="1"/>
          </p:cNvCxnSpPr>
          <p:nvPr/>
        </p:nvCxnSpPr>
        <p:spPr bwMode="auto">
          <a:xfrm>
            <a:off x="7721600" y="1714500"/>
            <a:ext cx="11176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9" name="AutoShape 37"/>
          <p:cNvCxnSpPr>
            <a:cxnSpLocks noChangeShapeType="1"/>
          </p:cNvCxnSpPr>
          <p:nvPr/>
        </p:nvCxnSpPr>
        <p:spPr bwMode="auto">
          <a:xfrm>
            <a:off x="7721600" y="1714500"/>
            <a:ext cx="11176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0" name="AutoShape 38"/>
          <p:cNvCxnSpPr>
            <a:cxnSpLocks noChangeShapeType="1"/>
          </p:cNvCxnSpPr>
          <p:nvPr/>
        </p:nvCxnSpPr>
        <p:spPr bwMode="auto">
          <a:xfrm flipV="1">
            <a:off x="7721600" y="1714500"/>
            <a:ext cx="11176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1" name="AutoShape 39"/>
          <p:cNvCxnSpPr>
            <a:cxnSpLocks noChangeShapeType="1"/>
          </p:cNvCxnSpPr>
          <p:nvPr/>
        </p:nvCxnSpPr>
        <p:spPr bwMode="auto">
          <a:xfrm>
            <a:off x="7721600" y="2400300"/>
            <a:ext cx="11176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50839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/>
          </p:cNvSpPr>
          <p:nvPr/>
        </p:nvSpPr>
        <p:spPr bwMode="auto">
          <a:xfrm>
            <a:off x="609600" y="1219200"/>
            <a:ext cx="10972800" cy="76200"/>
          </a:xfrm>
          <a:prstGeom prst="rect">
            <a:avLst/>
          </a:prstGeom>
          <a:gradFill rotWithShape="0">
            <a:gsLst>
              <a:gs pos="0">
                <a:srgbClr val="0000CC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Example</a:t>
            </a:r>
          </a:p>
        </p:txBody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eaLnBrk="1" hangingPunct="1"/>
            <a:endParaRPr lang="en-US" smtClean="0"/>
          </a:p>
        </p:txBody>
      </p:sp>
      <p:pic>
        <p:nvPicPr>
          <p:cNvPr id="87045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800" y="1660526"/>
            <a:ext cx="10543117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6" name="Rectangle 5"/>
          <p:cNvSpPr>
            <a:spLocks/>
          </p:cNvSpPr>
          <p:nvPr/>
        </p:nvSpPr>
        <p:spPr bwMode="auto">
          <a:xfrm>
            <a:off x="8737600" y="6245225"/>
            <a:ext cx="286173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r"/>
            <a:r>
              <a:rPr lang="en-US" sz="1400">
                <a:solidFill>
                  <a:schemeClr val="tx1"/>
                </a:solidFill>
                <a:cs typeface="Arial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5198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Recap: Reasoning Over Time</a:t>
            </a: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620000" cy="1955800"/>
          </a:xfrm>
        </p:spPr>
        <p:txBody>
          <a:bodyPr rIns="132080"/>
          <a:lstStyle/>
          <a:p>
            <a:pPr eaLnBrk="1" hangingPunct="1"/>
            <a:r>
              <a:rPr lang="en-US" sz="2800" smtClean="0"/>
              <a:t>Stationary Markov models</a:t>
            </a:r>
          </a:p>
        </p:txBody>
      </p:sp>
      <p:sp>
        <p:nvSpPr>
          <p:cNvPr id="64517" name="Oval 4"/>
          <p:cNvSpPr>
            <a:spLocks/>
          </p:cNvSpPr>
          <p:nvPr/>
        </p:nvSpPr>
        <p:spPr bwMode="auto">
          <a:xfrm>
            <a:off x="7010400" y="2286000"/>
            <a:ext cx="711200" cy="533400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4518" name="Group 7"/>
          <p:cNvGrpSpPr>
            <a:grpSpLocks/>
          </p:cNvGrpSpPr>
          <p:nvPr/>
        </p:nvGrpSpPr>
        <p:grpSpPr bwMode="auto">
          <a:xfrm>
            <a:off x="2743200" y="2286000"/>
            <a:ext cx="711200" cy="533400"/>
            <a:chOff x="0" y="0"/>
            <a:chExt cx="336" cy="336"/>
          </a:xfrm>
        </p:grpSpPr>
        <p:sp>
          <p:nvSpPr>
            <p:cNvPr id="64615" name="Oval 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16" name="Rectangle 6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cxnSp>
        <p:nvCxnSpPr>
          <p:cNvPr id="64519" name="AutoShape 8"/>
          <p:cNvCxnSpPr>
            <a:cxnSpLocks noChangeShapeType="1"/>
            <a:endCxn id="64615" idx="2"/>
          </p:cNvCxnSpPr>
          <p:nvPr/>
        </p:nvCxnSpPr>
        <p:spPr bwMode="auto">
          <a:xfrm>
            <a:off x="1879600" y="2552700"/>
            <a:ext cx="8636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64520" name="Group 11"/>
          <p:cNvGrpSpPr>
            <a:grpSpLocks/>
          </p:cNvGrpSpPr>
          <p:nvPr/>
        </p:nvGrpSpPr>
        <p:grpSpPr bwMode="auto">
          <a:xfrm>
            <a:off x="1524000" y="2286000"/>
            <a:ext cx="711200" cy="533400"/>
            <a:chOff x="0" y="0"/>
            <a:chExt cx="336" cy="336"/>
          </a:xfrm>
        </p:grpSpPr>
        <p:sp>
          <p:nvSpPr>
            <p:cNvPr id="64613" name="Oval 9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14" name="Rectangle 10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64521" name="Group 14"/>
          <p:cNvGrpSpPr>
            <a:grpSpLocks/>
          </p:cNvGrpSpPr>
          <p:nvPr/>
        </p:nvGrpSpPr>
        <p:grpSpPr bwMode="auto">
          <a:xfrm>
            <a:off x="3962400" y="2286000"/>
            <a:ext cx="711200" cy="533400"/>
            <a:chOff x="0" y="0"/>
            <a:chExt cx="336" cy="336"/>
          </a:xfrm>
        </p:grpSpPr>
        <p:sp>
          <p:nvSpPr>
            <p:cNvPr id="64611" name="Oval 12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12" name="Rectangle 13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cxnSp>
        <p:nvCxnSpPr>
          <p:cNvPr id="64522" name="AutoShape 15"/>
          <p:cNvCxnSpPr>
            <a:cxnSpLocks noChangeShapeType="1"/>
            <a:stCxn id="64611" idx="6"/>
            <a:endCxn id="64609" idx="2"/>
          </p:cNvCxnSpPr>
          <p:nvPr/>
        </p:nvCxnSpPr>
        <p:spPr bwMode="auto">
          <a:xfrm>
            <a:off x="4673600" y="25527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64523" name="AutoShape 16"/>
          <p:cNvCxnSpPr>
            <a:cxnSpLocks noChangeShapeType="1"/>
            <a:stCxn id="64615" idx="6"/>
            <a:endCxn id="64611" idx="2"/>
          </p:cNvCxnSpPr>
          <p:nvPr/>
        </p:nvCxnSpPr>
        <p:spPr bwMode="auto">
          <a:xfrm>
            <a:off x="3454400" y="25527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64524" name="Group 19"/>
          <p:cNvGrpSpPr>
            <a:grpSpLocks/>
          </p:cNvGrpSpPr>
          <p:nvPr/>
        </p:nvGrpSpPr>
        <p:grpSpPr bwMode="auto">
          <a:xfrm>
            <a:off x="5181600" y="2286000"/>
            <a:ext cx="711200" cy="533400"/>
            <a:chOff x="0" y="0"/>
            <a:chExt cx="336" cy="336"/>
          </a:xfrm>
        </p:grpSpPr>
        <p:sp>
          <p:nvSpPr>
            <p:cNvPr id="64609" name="Oval 17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10" name="Rectangle 18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64525" name="AutoShape 20"/>
          <p:cNvCxnSpPr>
            <a:cxnSpLocks noChangeShapeType="1"/>
            <a:stCxn id="64609" idx="6"/>
          </p:cNvCxnSpPr>
          <p:nvPr/>
        </p:nvCxnSpPr>
        <p:spPr bwMode="auto">
          <a:xfrm>
            <a:off x="5892800" y="2552700"/>
            <a:ext cx="1473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pic>
        <p:nvPicPr>
          <p:cNvPr id="64526" name="Picture 2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1200" y="3200401"/>
            <a:ext cx="22860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7" name="Picture 2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201" y="3200400"/>
            <a:ext cx="1394884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528" name="Group 25"/>
          <p:cNvGrpSpPr>
            <a:grpSpLocks/>
          </p:cNvGrpSpPr>
          <p:nvPr/>
        </p:nvGrpSpPr>
        <p:grpSpPr bwMode="auto">
          <a:xfrm>
            <a:off x="8329084" y="1881188"/>
            <a:ext cx="812800" cy="609600"/>
            <a:chOff x="0" y="0"/>
            <a:chExt cx="384" cy="384"/>
          </a:xfrm>
        </p:grpSpPr>
        <p:sp>
          <p:nvSpPr>
            <p:cNvPr id="64607" name="Oval 23"/>
            <p:cNvSpPr>
              <a:spLocks/>
            </p:cNvSpPr>
            <p:nvPr/>
          </p:nvSpPr>
          <p:spPr bwMode="auto">
            <a:xfrm>
              <a:off x="0" y="0"/>
              <a:ext cx="384" cy="38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08" name="Rectangle 24"/>
            <p:cNvSpPr>
              <a:spLocks/>
            </p:cNvSpPr>
            <p:nvPr/>
          </p:nvSpPr>
          <p:spPr bwMode="auto">
            <a:xfrm>
              <a:off x="73" y="81"/>
              <a:ext cx="237" cy="2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>
                  <a:solidFill>
                    <a:schemeClr val="tx1"/>
                  </a:solidFill>
                  <a:cs typeface="Arial" charset="0"/>
                </a:rPr>
                <a:t>rain</a:t>
              </a:r>
            </a:p>
          </p:txBody>
        </p:sp>
      </p:grpSp>
      <p:grpSp>
        <p:nvGrpSpPr>
          <p:cNvPr id="64529" name="Group 28"/>
          <p:cNvGrpSpPr>
            <a:grpSpLocks/>
          </p:cNvGrpSpPr>
          <p:nvPr/>
        </p:nvGrpSpPr>
        <p:grpSpPr bwMode="auto">
          <a:xfrm>
            <a:off x="10259484" y="1881188"/>
            <a:ext cx="812800" cy="609600"/>
            <a:chOff x="0" y="0"/>
            <a:chExt cx="384" cy="384"/>
          </a:xfrm>
        </p:grpSpPr>
        <p:sp>
          <p:nvSpPr>
            <p:cNvPr id="64605" name="Oval 26"/>
            <p:cNvSpPr>
              <a:spLocks/>
            </p:cNvSpPr>
            <p:nvPr/>
          </p:nvSpPr>
          <p:spPr bwMode="auto">
            <a:xfrm>
              <a:off x="0" y="0"/>
              <a:ext cx="384" cy="384"/>
            </a:xfrm>
            <a:prstGeom prst="ellipse">
              <a:avLst/>
            </a:prstGeom>
            <a:solidFill>
              <a:srgbClr val="FFCC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06" name="Rectangle 27"/>
            <p:cNvSpPr>
              <a:spLocks/>
            </p:cNvSpPr>
            <p:nvPr/>
          </p:nvSpPr>
          <p:spPr bwMode="auto">
            <a:xfrm>
              <a:off x="76" y="81"/>
              <a:ext cx="231" cy="2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>
                  <a:solidFill>
                    <a:schemeClr val="tx1"/>
                  </a:solidFill>
                  <a:cs typeface="Arial" charset="0"/>
                </a:rPr>
                <a:t>sun</a:t>
              </a:r>
            </a:p>
          </p:txBody>
        </p:sp>
      </p:grpSp>
      <p:cxnSp>
        <p:nvCxnSpPr>
          <p:cNvPr id="64530" name="AutoShape 29"/>
          <p:cNvCxnSpPr>
            <a:cxnSpLocks noChangeShapeType="1"/>
          </p:cNvCxnSpPr>
          <p:nvPr/>
        </p:nvCxnSpPr>
        <p:spPr bwMode="auto">
          <a:xfrm rot="10800000" flipH="1">
            <a:off x="8735484" y="2185988"/>
            <a:ext cx="19304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4531" name="AutoShape 30"/>
          <p:cNvCxnSpPr>
            <a:cxnSpLocks noChangeShapeType="1"/>
          </p:cNvCxnSpPr>
          <p:nvPr/>
        </p:nvCxnSpPr>
        <p:spPr bwMode="auto">
          <a:xfrm flipH="1">
            <a:off x="8735484" y="2185988"/>
            <a:ext cx="19304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4532" name="Freeform 31"/>
          <p:cNvSpPr>
            <a:spLocks/>
          </p:cNvSpPr>
          <p:nvPr/>
        </p:nvSpPr>
        <p:spPr bwMode="auto">
          <a:xfrm rot="16200000" flipH="1">
            <a:off x="10916180" y="1499130"/>
            <a:ext cx="720725" cy="649817"/>
          </a:xfrm>
          <a:custGeom>
            <a:avLst/>
            <a:gdLst>
              <a:gd name="T0" fmla="*/ 490026 w 21600"/>
              <a:gd name="T1" fmla="*/ 0 h 21600"/>
              <a:gd name="T2" fmla="*/ 0 w 21600"/>
              <a:gd name="T3" fmla="*/ 243682 h 21600"/>
              <a:gd name="T4" fmla="*/ 360362 w 21600"/>
              <a:gd name="T5" fmla="*/ 487363 h 21600"/>
              <a:gd name="T6" fmla="*/ 720725 w 21600"/>
              <a:gd name="T7" fmla="*/ 103181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4686" y="0"/>
                </a:moveTo>
                <a:cubicBezTo>
                  <a:pt x="7343" y="0"/>
                  <a:pt x="0" y="5400"/>
                  <a:pt x="0" y="10800"/>
                </a:cubicBezTo>
                <a:cubicBezTo>
                  <a:pt x="0" y="16200"/>
                  <a:pt x="5400" y="21600"/>
                  <a:pt x="10800" y="21600"/>
                </a:cubicBezTo>
                <a:cubicBezTo>
                  <a:pt x="16200" y="21600"/>
                  <a:pt x="21600" y="13087"/>
                  <a:pt x="21600" y="4573"/>
                </a:cubicBezTo>
              </a:path>
            </a:pathLst>
          </a:cu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4533" name="Freeform 32"/>
          <p:cNvSpPr>
            <a:spLocks/>
          </p:cNvSpPr>
          <p:nvPr/>
        </p:nvSpPr>
        <p:spPr bwMode="auto">
          <a:xfrm rot="5400000" flipH="1">
            <a:off x="7713134" y="2258484"/>
            <a:ext cx="806450" cy="658283"/>
          </a:xfrm>
          <a:custGeom>
            <a:avLst/>
            <a:gdLst>
              <a:gd name="T0" fmla="*/ 575828 w 21600"/>
              <a:gd name="T1" fmla="*/ 0 h 21600"/>
              <a:gd name="T2" fmla="*/ 0 w 21600"/>
              <a:gd name="T3" fmla="*/ 246856 h 21600"/>
              <a:gd name="T4" fmla="*/ 403225 w 21600"/>
              <a:gd name="T5" fmla="*/ 493712 h 21600"/>
              <a:gd name="T6" fmla="*/ 806450 w 21600"/>
              <a:gd name="T7" fmla="*/ 10317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5423" y="0"/>
                </a:moveTo>
                <a:cubicBezTo>
                  <a:pt x="7711" y="0"/>
                  <a:pt x="0" y="5400"/>
                  <a:pt x="0" y="10800"/>
                </a:cubicBezTo>
                <a:cubicBezTo>
                  <a:pt x="0" y="16200"/>
                  <a:pt x="5400" y="21600"/>
                  <a:pt x="10800" y="21600"/>
                </a:cubicBezTo>
                <a:cubicBezTo>
                  <a:pt x="16200" y="21600"/>
                  <a:pt x="21600" y="13057"/>
                  <a:pt x="21600" y="4514"/>
                </a:cubicBezTo>
              </a:path>
            </a:pathLst>
          </a:cu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4534" name="Rectangle 33"/>
          <p:cNvSpPr>
            <a:spLocks/>
          </p:cNvSpPr>
          <p:nvPr/>
        </p:nvSpPr>
        <p:spPr bwMode="auto">
          <a:xfrm>
            <a:off x="10989734" y="1652588"/>
            <a:ext cx="728133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>
                <a:solidFill>
                  <a:schemeClr val="tx1"/>
                </a:solidFill>
                <a:cs typeface="Arial" charset="0"/>
              </a:rPr>
              <a:t>0.7</a:t>
            </a:r>
          </a:p>
        </p:txBody>
      </p:sp>
      <p:sp>
        <p:nvSpPr>
          <p:cNvPr id="64535" name="Rectangle 34"/>
          <p:cNvSpPr>
            <a:spLocks/>
          </p:cNvSpPr>
          <p:nvPr/>
        </p:nvSpPr>
        <p:spPr bwMode="auto">
          <a:xfrm>
            <a:off x="7738534" y="2400300"/>
            <a:ext cx="728133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>
                <a:solidFill>
                  <a:schemeClr val="tx1"/>
                </a:solidFill>
                <a:cs typeface="Arial" charset="0"/>
              </a:rPr>
              <a:t>0.7</a:t>
            </a:r>
          </a:p>
        </p:txBody>
      </p:sp>
      <p:sp>
        <p:nvSpPr>
          <p:cNvPr id="64536" name="Rectangle 35"/>
          <p:cNvSpPr>
            <a:spLocks/>
          </p:cNvSpPr>
          <p:nvPr/>
        </p:nvSpPr>
        <p:spPr bwMode="auto">
          <a:xfrm>
            <a:off x="9364134" y="1538288"/>
            <a:ext cx="728133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>
                <a:solidFill>
                  <a:schemeClr val="tx1"/>
                </a:solidFill>
                <a:cs typeface="Arial" charset="0"/>
              </a:rPr>
              <a:t>0.3</a:t>
            </a:r>
          </a:p>
        </p:txBody>
      </p:sp>
      <p:sp>
        <p:nvSpPr>
          <p:cNvPr id="64537" name="Rectangle 36"/>
          <p:cNvSpPr>
            <a:spLocks/>
          </p:cNvSpPr>
          <p:nvPr/>
        </p:nvSpPr>
        <p:spPr bwMode="auto">
          <a:xfrm>
            <a:off x="9364134" y="2401888"/>
            <a:ext cx="728133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>
                <a:solidFill>
                  <a:schemeClr val="tx1"/>
                </a:solidFill>
                <a:cs typeface="Arial" charset="0"/>
              </a:rPr>
              <a:t>0.3</a:t>
            </a:r>
          </a:p>
        </p:txBody>
      </p:sp>
      <p:grpSp>
        <p:nvGrpSpPr>
          <p:cNvPr id="65575" name="Group 39"/>
          <p:cNvGrpSpPr>
            <a:grpSpLocks/>
          </p:cNvGrpSpPr>
          <p:nvPr/>
        </p:nvGrpSpPr>
        <p:grpSpPr bwMode="auto">
          <a:xfrm>
            <a:off x="6502400" y="4800600"/>
            <a:ext cx="711200" cy="533400"/>
            <a:chOff x="0" y="0"/>
            <a:chExt cx="336" cy="336"/>
          </a:xfrm>
        </p:grpSpPr>
        <p:sp>
          <p:nvSpPr>
            <p:cNvPr id="64603" name="Oval 37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04" name="Rectangle 38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rgbClr val="FFFFFF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5</a:t>
              </a:r>
            </a:p>
          </p:txBody>
        </p:sp>
      </p:grpSp>
      <p:cxnSp>
        <p:nvCxnSpPr>
          <p:cNvPr id="64539" name="AutoShape 40"/>
          <p:cNvCxnSpPr>
            <a:cxnSpLocks noChangeShapeType="1"/>
          </p:cNvCxnSpPr>
          <p:nvPr/>
        </p:nvCxnSpPr>
        <p:spPr bwMode="auto">
          <a:xfrm>
            <a:off x="6858000" y="5067300"/>
            <a:ext cx="0" cy="1066800"/>
          </a:xfrm>
          <a:prstGeom prst="straightConnector1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lg" len="lg"/>
          </a:ln>
        </p:spPr>
      </p:cxnSp>
      <p:grpSp>
        <p:nvGrpSpPr>
          <p:cNvPr id="65579" name="Group 43"/>
          <p:cNvGrpSpPr>
            <a:grpSpLocks/>
          </p:cNvGrpSpPr>
          <p:nvPr/>
        </p:nvGrpSpPr>
        <p:grpSpPr bwMode="auto">
          <a:xfrm>
            <a:off x="2032000" y="4800600"/>
            <a:ext cx="711200" cy="533400"/>
            <a:chOff x="0" y="0"/>
            <a:chExt cx="336" cy="336"/>
          </a:xfrm>
        </p:grpSpPr>
        <p:sp>
          <p:nvSpPr>
            <p:cNvPr id="64601" name="Oval 41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02" name="Rectangle 42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cxnSp>
        <p:nvCxnSpPr>
          <p:cNvPr id="65580" name="AutoShape 44"/>
          <p:cNvCxnSpPr>
            <a:cxnSpLocks noChangeShapeType="1"/>
            <a:stCxn id="64601" idx="4"/>
          </p:cNvCxnSpPr>
          <p:nvPr/>
        </p:nvCxnSpPr>
        <p:spPr bwMode="auto">
          <a:xfrm>
            <a:off x="2387600" y="5334000"/>
            <a:ext cx="0" cy="8001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65583" name="Group 47"/>
          <p:cNvGrpSpPr>
            <a:grpSpLocks/>
          </p:cNvGrpSpPr>
          <p:nvPr/>
        </p:nvGrpSpPr>
        <p:grpSpPr bwMode="auto">
          <a:xfrm>
            <a:off x="812800" y="5867400"/>
            <a:ext cx="711200" cy="533400"/>
            <a:chOff x="0" y="0"/>
            <a:chExt cx="336" cy="336"/>
          </a:xfrm>
        </p:grpSpPr>
        <p:sp>
          <p:nvSpPr>
            <p:cNvPr id="64599" name="Oval 4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D1D1F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00" name="Rectangle 46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cxnSp>
        <p:nvCxnSpPr>
          <p:cNvPr id="65584" name="AutoShape 48"/>
          <p:cNvCxnSpPr>
            <a:cxnSpLocks noChangeShapeType="1"/>
            <a:endCxn id="64601" idx="2"/>
          </p:cNvCxnSpPr>
          <p:nvPr/>
        </p:nvCxnSpPr>
        <p:spPr bwMode="auto">
          <a:xfrm>
            <a:off x="1168400" y="5067300"/>
            <a:ext cx="8636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65587" name="Group 51"/>
          <p:cNvGrpSpPr>
            <a:grpSpLocks/>
          </p:cNvGrpSpPr>
          <p:nvPr/>
        </p:nvGrpSpPr>
        <p:grpSpPr bwMode="auto">
          <a:xfrm>
            <a:off x="812800" y="4800600"/>
            <a:ext cx="711200" cy="533400"/>
            <a:chOff x="0" y="0"/>
            <a:chExt cx="336" cy="336"/>
          </a:xfrm>
        </p:grpSpPr>
        <p:sp>
          <p:nvSpPr>
            <p:cNvPr id="64597" name="Oval 49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98" name="Rectangle 50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cxnSp>
        <p:nvCxnSpPr>
          <p:cNvPr id="65588" name="AutoShape 52"/>
          <p:cNvCxnSpPr>
            <a:cxnSpLocks noChangeShapeType="1"/>
            <a:stCxn id="64597" idx="4"/>
            <a:endCxn id="64599" idx="0"/>
          </p:cNvCxnSpPr>
          <p:nvPr/>
        </p:nvCxnSpPr>
        <p:spPr bwMode="auto">
          <a:xfrm>
            <a:off x="1168400" y="5334000"/>
            <a:ext cx="0" cy="5334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65591" name="Group 55"/>
          <p:cNvGrpSpPr>
            <a:grpSpLocks/>
          </p:cNvGrpSpPr>
          <p:nvPr/>
        </p:nvGrpSpPr>
        <p:grpSpPr bwMode="auto">
          <a:xfrm>
            <a:off x="3251200" y="4800600"/>
            <a:ext cx="711200" cy="533400"/>
            <a:chOff x="0" y="0"/>
            <a:chExt cx="336" cy="336"/>
          </a:xfrm>
        </p:grpSpPr>
        <p:sp>
          <p:nvSpPr>
            <p:cNvPr id="64595" name="Oval 5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96" name="Rectangle 54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cxnSp>
        <p:nvCxnSpPr>
          <p:cNvPr id="65592" name="AutoShape 56"/>
          <p:cNvCxnSpPr>
            <a:cxnSpLocks noChangeShapeType="1"/>
            <a:stCxn id="64595" idx="6"/>
            <a:endCxn id="64593" idx="2"/>
          </p:cNvCxnSpPr>
          <p:nvPr/>
        </p:nvCxnSpPr>
        <p:spPr bwMode="auto">
          <a:xfrm>
            <a:off x="3962400" y="50673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65593" name="AutoShape 57"/>
          <p:cNvCxnSpPr>
            <a:cxnSpLocks noChangeShapeType="1"/>
            <a:stCxn id="64601" idx="6"/>
            <a:endCxn id="64595" idx="2"/>
          </p:cNvCxnSpPr>
          <p:nvPr/>
        </p:nvCxnSpPr>
        <p:spPr bwMode="auto">
          <a:xfrm>
            <a:off x="2743200" y="50673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65596" name="Group 60"/>
          <p:cNvGrpSpPr>
            <a:grpSpLocks/>
          </p:cNvGrpSpPr>
          <p:nvPr/>
        </p:nvGrpSpPr>
        <p:grpSpPr bwMode="auto">
          <a:xfrm>
            <a:off x="4470400" y="4800600"/>
            <a:ext cx="711200" cy="533400"/>
            <a:chOff x="0" y="0"/>
            <a:chExt cx="336" cy="336"/>
          </a:xfrm>
        </p:grpSpPr>
        <p:sp>
          <p:nvSpPr>
            <p:cNvPr id="64593" name="Oval 5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94" name="Rectangle 59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65597" name="AutoShape 61"/>
          <p:cNvCxnSpPr>
            <a:cxnSpLocks noChangeShapeType="1"/>
            <a:stCxn id="64593" idx="6"/>
          </p:cNvCxnSpPr>
          <p:nvPr/>
        </p:nvCxnSpPr>
        <p:spPr bwMode="auto">
          <a:xfrm>
            <a:off x="5181600" y="5067300"/>
            <a:ext cx="16764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grpSp>
        <p:nvGrpSpPr>
          <p:cNvPr id="65600" name="Group 64"/>
          <p:cNvGrpSpPr>
            <a:grpSpLocks/>
          </p:cNvGrpSpPr>
          <p:nvPr/>
        </p:nvGrpSpPr>
        <p:grpSpPr bwMode="auto">
          <a:xfrm>
            <a:off x="2032000" y="5867400"/>
            <a:ext cx="711200" cy="533400"/>
            <a:chOff x="0" y="0"/>
            <a:chExt cx="336" cy="336"/>
          </a:xfrm>
        </p:grpSpPr>
        <p:sp>
          <p:nvSpPr>
            <p:cNvPr id="64591" name="Oval 62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D1D1F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92" name="Rectangle 63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65603" name="Group 67"/>
          <p:cNvGrpSpPr>
            <a:grpSpLocks/>
          </p:cNvGrpSpPr>
          <p:nvPr/>
        </p:nvGrpSpPr>
        <p:grpSpPr bwMode="auto">
          <a:xfrm>
            <a:off x="3251200" y="5867400"/>
            <a:ext cx="711200" cy="533400"/>
            <a:chOff x="0" y="0"/>
            <a:chExt cx="336" cy="336"/>
          </a:xfrm>
        </p:grpSpPr>
        <p:sp>
          <p:nvSpPr>
            <p:cNvPr id="64589" name="Oval 6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D1D1F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90" name="Rectangle 66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65606" name="Group 70"/>
          <p:cNvGrpSpPr>
            <a:grpSpLocks/>
          </p:cNvGrpSpPr>
          <p:nvPr/>
        </p:nvGrpSpPr>
        <p:grpSpPr bwMode="auto">
          <a:xfrm>
            <a:off x="4470400" y="5867400"/>
            <a:ext cx="711200" cy="533400"/>
            <a:chOff x="0" y="0"/>
            <a:chExt cx="336" cy="336"/>
          </a:xfrm>
        </p:grpSpPr>
        <p:sp>
          <p:nvSpPr>
            <p:cNvPr id="64587" name="Oval 6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D1D1F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88" name="Rectangle 69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grpSp>
        <p:nvGrpSpPr>
          <p:cNvPr id="65609" name="Group 73"/>
          <p:cNvGrpSpPr>
            <a:grpSpLocks/>
          </p:cNvGrpSpPr>
          <p:nvPr/>
        </p:nvGrpSpPr>
        <p:grpSpPr bwMode="auto">
          <a:xfrm>
            <a:off x="6502400" y="5867400"/>
            <a:ext cx="711200" cy="533400"/>
            <a:chOff x="0" y="0"/>
            <a:chExt cx="336" cy="336"/>
          </a:xfrm>
        </p:grpSpPr>
        <p:sp>
          <p:nvSpPr>
            <p:cNvPr id="64585" name="Oval 71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86" name="Rectangle 72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rgbClr val="FFFFFF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5</a:t>
              </a:r>
            </a:p>
          </p:txBody>
        </p:sp>
      </p:grpSp>
      <p:cxnSp>
        <p:nvCxnSpPr>
          <p:cNvPr id="65610" name="AutoShape 74"/>
          <p:cNvCxnSpPr>
            <a:cxnSpLocks noChangeShapeType="1"/>
            <a:stCxn id="64595" idx="4"/>
            <a:endCxn id="64590" idx="0"/>
          </p:cNvCxnSpPr>
          <p:nvPr/>
        </p:nvCxnSpPr>
        <p:spPr bwMode="auto">
          <a:xfrm flipH="1">
            <a:off x="3605742" y="5334000"/>
            <a:ext cx="1058" cy="5762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65611" name="AutoShape 75"/>
          <p:cNvCxnSpPr>
            <a:cxnSpLocks noChangeShapeType="1"/>
            <a:stCxn id="64593" idx="4"/>
            <a:endCxn id="64587" idx="0"/>
          </p:cNvCxnSpPr>
          <p:nvPr/>
        </p:nvCxnSpPr>
        <p:spPr bwMode="auto">
          <a:xfrm>
            <a:off x="4826000" y="5334000"/>
            <a:ext cx="0" cy="5334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pic>
        <p:nvPicPr>
          <p:cNvPr id="65612" name="Picture 7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1" y="3556001"/>
            <a:ext cx="17145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5613" name="Group 77"/>
          <p:cNvGraphicFramePr>
            <a:graphicFrameLocks noGrp="1"/>
          </p:cNvGraphicFramePr>
          <p:nvPr/>
        </p:nvGraphicFramePr>
        <p:xfrm>
          <a:off x="6908800" y="4076701"/>
          <a:ext cx="5164667" cy="2641600"/>
        </p:xfrm>
        <a:graphic>
          <a:graphicData uri="http://schemas.openxmlformats.org/drawingml/2006/table">
            <a:tbl>
              <a:tblPr/>
              <a:tblGrid>
                <a:gridCol w="1253067"/>
                <a:gridCol w="2783417"/>
                <a:gridCol w="1128183"/>
              </a:tblGrid>
              <a:tr h="482600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X</a:t>
                      </a:r>
                    </a:p>
                  </a:txBody>
                  <a:tcPr marL="67733" marR="67733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E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P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rain</a:t>
                      </a:r>
                    </a:p>
                  </a:txBody>
                  <a:tcPr marL="67733" marR="67733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umbrella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0.9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rain</a:t>
                      </a:r>
                    </a:p>
                  </a:txBody>
                  <a:tcPr marL="67733" marR="67733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no umbrella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0.1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sun</a:t>
                      </a:r>
                    </a:p>
                  </a:txBody>
                  <a:tcPr marL="67733" marR="67733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umbrella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0.2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sun</a:t>
                      </a:r>
                    </a:p>
                  </a:txBody>
                  <a:tcPr marL="67733" marR="67733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no umbrella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0.8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5667" name="Rectangle 131"/>
          <p:cNvSpPr>
            <a:spLocks/>
          </p:cNvSpPr>
          <p:nvPr/>
        </p:nvSpPr>
        <p:spPr bwMode="auto">
          <a:xfrm>
            <a:off x="575733" y="4127500"/>
            <a:ext cx="4042131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82588" indent="-342900">
              <a:spcBef>
                <a:spcPts val="738"/>
              </a:spcBef>
              <a:buClr>
                <a:srgbClr val="333399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rgbClr val="333399"/>
                </a:solidFill>
                <a:cs typeface="Arial" charset="0"/>
              </a:rPr>
              <a:t>Hidden Markov models</a:t>
            </a:r>
          </a:p>
        </p:txBody>
      </p:sp>
    </p:spTree>
    <p:extLst>
      <p:ext uri="{BB962C8B-B14F-4D97-AF65-F5344CB8AC3E}">
        <p14:creationId xmlns:p14="http://schemas.microsoft.com/office/powerpoint/2010/main" val="379230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80" grpId="0" animBg="1"/>
      <p:bldP spid="65584" grpId="0" animBg="1"/>
      <p:bldP spid="65588" grpId="0" animBg="1"/>
      <p:bldP spid="65592" grpId="0" animBg="1"/>
      <p:bldP spid="65593" grpId="0" animBg="1"/>
      <p:bldP spid="65597" grpId="0" animBg="1"/>
      <p:bldP spid="65610" grpId="0" animBg="1"/>
      <p:bldP spid="65611" grpId="0" animBg="1"/>
      <p:bldP spid="65667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1066800"/>
          </a:xfrm>
        </p:spPr>
        <p:txBody>
          <a:bodyPr rIns="132080"/>
          <a:lstStyle/>
          <a:p>
            <a:pPr indent="0" eaLnBrk="1" hangingPunct="1"/>
            <a:r>
              <a:rPr lang="en-US" dirty="0" smtClean="0"/>
              <a:t>Ghostbusters HMM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600" y="1219200"/>
            <a:ext cx="8509000" cy="2743200"/>
          </a:xfrm>
        </p:spPr>
        <p:txBody>
          <a:bodyPr rIns="132080"/>
          <a:lstStyle/>
          <a:p>
            <a:pPr eaLnBrk="1" hangingPunct="1"/>
            <a:r>
              <a:rPr lang="en-US" sz="2400" dirty="0" smtClean="0"/>
              <a:t>P(X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) = uniform</a:t>
            </a:r>
          </a:p>
          <a:p>
            <a:pPr eaLnBrk="1" hangingPunct="1"/>
            <a:r>
              <a:rPr lang="en-US" sz="2400" dirty="0" smtClean="0"/>
              <a:t>P(X’|X) = ghosts usually move clockwise, 				        	        but sometimes move in a random direction or stay put</a:t>
            </a:r>
          </a:p>
          <a:p>
            <a:pPr eaLnBrk="1" hangingPunct="1"/>
            <a:r>
              <a:rPr lang="en-US" sz="2400" dirty="0" smtClean="0"/>
              <a:t>P(E|X) = same sensor model as before: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FF0000"/>
                </a:solidFill>
              </a:rPr>
              <a:t>red</a:t>
            </a:r>
            <a:r>
              <a:rPr lang="en-US" sz="2400" dirty="0" smtClean="0"/>
              <a:t> means close, </a:t>
            </a:r>
            <a:r>
              <a:rPr lang="en-US" sz="2400" dirty="0" smtClean="0">
                <a:solidFill>
                  <a:srgbClr val="008000"/>
                </a:solidFill>
              </a:rPr>
              <a:t>green</a:t>
            </a:r>
            <a:r>
              <a:rPr lang="en-US" sz="2400" dirty="0" smtClean="0"/>
              <a:t> means far away.</a:t>
            </a:r>
          </a:p>
        </p:txBody>
      </p:sp>
      <p:grpSp>
        <p:nvGrpSpPr>
          <p:cNvPr id="41989" name="Group 31"/>
          <p:cNvGrpSpPr>
            <a:grpSpLocks/>
          </p:cNvGrpSpPr>
          <p:nvPr/>
        </p:nvGrpSpPr>
        <p:grpSpPr bwMode="auto">
          <a:xfrm>
            <a:off x="8940800" y="1295400"/>
            <a:ext cx="1930400" cy="1524000"/>
            <a:chOff x="0" y="0"/>
            <a:chExt cx="912" cy="960"/>
          </a:xfrm>
          <a:solidFill>
            <a:srgbClr val="0000FF"/>
          </a:solidFill>
        </p:grpSpPr>
        <p:grpSp>
          <p:nvGrpSpPr>
            <p:cNvPr id="42061" name="Group 6"/>
            <p:cNvGrpSpPr>
              <a:grpSpLocks/>
            </p:cNvGrpSpPr>
            <p:nvPr/>
          </p:nvGrpSpPr>
          <p:grpSpPr bwMode="auto">
            <a:xfrm>
              <a:off x="0" y="0"/>
              <a:ext cx="304" cy="320"/>
              <a:chOff x="0" y="0"/>
              <a:chExt cx="304" cy="320"/>
            </a:xfrm>
            <a:grpFill/>
          </p:grpSpPr>
          <p:sp>
            <p:nvSpPr>
              <p:cNvPr id="42086" name="Rectangle 4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87" name="Rectangle 5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1/9</a:t>
                </a:r>
              </a:p>
            </p:txBody>
          </p:sp>
        </p:grpSp>
        <p:grpSp>
          <p:nvGrpSpPr>
            <p:cNvPr id="42062" name="Group 9"/>
            <p:cNvGrpSpPr>
              <a:grpSpLocks/>
            </p:cNvGrpSpPr>
            <p:nvPr/>
          </p:nvGrpSpPr>
          <p:grpSpPr bwMode="auto">
            <a:xfrm>
              <a:off x="304" y="0"/>
              <a:ext cx="304" cy="320"/>
              <a:chOff x="0" y="0"/>
              <a:chExt cx="304" cy="320"/>
            </a:xfrm>
            <a:grpFill/>
          </p:grpSpPr>
          <p:sp>
            <p:nvSpPr>
              <p:cNvPr id="42084" name="Rectangle 7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85" name="Rectangle 8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1/9</a:t>
                </a:r>
              </a:p>
            </p:txBody>
          </p:sp>
        </p:grpSp>
        <p:grpSp>
          <p:nvGrpSpPr>
            <p:cNvPr id="42063" name="Group 12"/>
            <p:cNvGrpSpPr>
              <a:grpSpLocks/>
            </p:cNvGrpSpPr>
            <p:nvPr/>
          </p:nvGrpSpPr>
          <p:grpSpPr bwMode="auto">
            <a:xfrm>
              <a:off x="0" y="320"/>
              <a:ext cx="304" cy="320"/>
              <a:chOff x="0" y="0"/>
              <a:chExt cx="304" cy="320"/>
            </a:xfrm>
            <a:grpFill/>
          </p:grpSpPr>
          <p:sp>
            <p:nvSpPr>
              <p:cNvPr id="42082" name="Rectangle 10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83" name="Rectangle 11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1/9</a:t>
                </a:r>
              </a:p>
            </p:txBody>
          </p:sp>
        </p:grpSp>
        <p:grpSp>
          <p:nvGrpSpPr>
            <p:cNvPr id="42064" name="Group 15"/>
            <p:cNvGrpSpPr>
              <a:grpSpLocks/>
            </p:cNvGrpSpPr>
            <p:nvPr/>
          </p:nvGrpSpPr>
          <p:grpSpPr bwMode="auto">
            <a:xfrm>
              <a:off x="304" y="320"/>
              <a:ext cx="304" cy="320"/>
              <a:chOff x="0" y="0"/>
              <a:chExt cx="304" cy="320"/>
            </a:xfrm>
            <a:grpFill/>
          </p:grpSpPr>
          <p:sp>
            <p:nvSpPr>
              <p:cNvPr id="42080" name="Rectangle 13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81" name="Rectangle 14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1/9</a:t>
                </a:r>
              </a:p>
            </p:txBody>
          </p:sp>
        </p:grpSp>
        <p:grpSp>
          <p:nvGrpSpPr>
            <p:cNvPr id="42065" name="Group 18"/>
            <p:cNvGrpSpPr>
              <a:grpSpLocks/>
            </p:cNvGrpSpPr>
            <p:nvPr/>
          </p:nvGrpSpPr>
          <p:grpSpPr bwMode="auto">
            <a:xfrm>
              <a:off x="608" y="0"/>
              <a:ext cx="304" cy="320"/>
              <a:chOff x="0" y="0"/>
              <a:chExt cx="304" cy="320"/>
            </a:xfrm>
            <a:grpFill/>
          </p:grpSpPr>
          <p:sp>
            <p:nvSpPr>
              <p:cNvPr id="42078" name="Rectangle 16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79" name="Rectangle 17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1/9</a:t>
                </a:r>
              </a:p>
            </p:txBody>
          </p:sp>
        </p:grpSp>
        <p:grpSp>
          <p:nvGrpSpPr>
            <p:cNvPr id="42066" name="Group 21"/>
            <p:cNvGrpSpPr>
              <a:grpSpLocks/>
            </p:cNvGrpSpPr>
            <p:nvPr/>
          </p:nvGrpSpPr>
          <p:grpSpPr bwMode="auto">
            <a:xfrm>
              <a:off x="608" y="320"/>
              <a:ext cx="304" cy="320"/>
              <a:chOff x="0" y="0"/>
              <a:chExt cx="304" cy="320"/>
            </a:xfrm>
            <a:grpFill/>
          </p:grpSpPr>
          <p:sp>
            <p:nvSpPr>
              <p:cNvPr id="42076" name="Rectangle 19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77" name="Rectangle 20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 dirty="0">
                    <a:solidFill>
                      <a:schemeClr val="bg1"/>
                    </a:solidFill>
                    <a:cs typeface="Arial" charset="0"/>
                  </a:rPr>
                  <a:t>1/9</a:t>
                </a:r>
              </a:p>
            </p:txBody>
          </p:sp>
        </p:grpSp>
        <p:grpSp>
          <p:nvGrpSpPr>
            <p:cNvPr id="42067" name="Group 24"/>
            <p:cNvGrpSpPr>
              <a:grpSpLocks/>
            </p:cNvGrpSpPr>
            <p:nvPr/>
          </p:nvGrpSpPr>
          <p:grpSpPr bwMode="auto">
            <a:xfrm>
              <a:off x="0" y="640"/>
              <a:ext cx="304" cy="320"/>
              <a:chOff x="0" y="0"/>
              <a:chExt cx="304" cy="320"/>
            </a:xfrm>
            <a:grpFill/>
          </p:grpSpPr>
          <p:sp>
            <p:nvSpPr>
              <p:cNvPr id="42074" name="Rectangle 22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75" name="Rectangle 23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1/9</a:t>
                </a:r>
              </a:p>
            </p:txBody>
          </p:sp>
        </p:grpSp>
        <p:grpSp>
          <p:nvGrpSpPr>
            <p:cNvPr id="42068" name="Group 27"/>
            <p:cNvGrpSpPr>
              <a:grpSpLocks/>
            </p:cNvGrpSpPr>
            <p:nvPr/>
          </p:nvGrpSpPr>
          <p:grpSpPr bwMode="auto">
            <a:xfrm>
              <a:off x="304" y="640"/>
              <a:ext cx="304" cy="320"/>
              <a:chOff x="0" y="0"/>
              <a:chExt cx="304" cy="320"/>
            </a:xfrm>
            <a:grpFill/>
          </p:grpSpPr>
          <p:sp>
            <p:nvSpPr>
              <p:cNvPr id="42072" name="Rectangle 25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73" name="Rectangle 26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1/9</a:t>
                </a:r>
              </a:p>
            </p:txBody>
          </p:sp>
        </p:grpSp>
        <p:grpSp>
          <p:nvGrpSpPr>
            <p:cNvPr id="42069" name="Group 30"/>
            <p:cNvGrpSpPr>
              <a:grpSpLocks/>
            </p:cNvGrpSpPr>
            <p:nvPr/>
          </p:nvGrpSpPr>
          <p:grpSpPr bwMode="auto">
            <a:xfrm>
              <a:off x="608" y="640"/>
              <a:ext cx="304" cy="320"/>
              <a:chOff x="0" y="0"/>
              <a:chExt cx="304" cy="320"/>
            </a:xfrm>
            <a:grpFill/>
          </p:grpSpPr>
          <p:sp>
            <p:nvSpPr>
              <p:cNvPr id="42070" name="Rectangle 28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71" name="Rectangle 29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1/9</a:t>
                </a:r>
              </a:p>
            </p:txBody>
          </p:sp>
        </p:grpSp>
      </p:grpSp>
      <p:sp>
        <p:nvSpPr>
          <p:cNvPr id="41990" name="Rectangle 32"/>
          <p:cNvSpPr>
            <a:spLocks/>
          </p:cNvSpPr>
          <p:nvPr/>
        </p:nvSpPr>
        <p:spPr bwMode="auto">
          <a:xfrm>
            <a:off x="9448801" y="2895600"/>
            <a:ext cx="58828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333399"/>
                </a:solidFill>
                <a:cs typeface="Arial" charset="0"/>
              </a:rPr>
              <a:t>P(X</a:t>
            </a:r>
            <a:r>
              <a:rPr lang="en-US" baseline="-25000">
                <a:solidFill>
                  <a:srgbClr val="333399"/>
                </a:solidFill>
                <a:cs typeface="Arial" charset="0"/>
              </a:rPr>
              <a:t>1</a:t>
            </a:r>
            <a:r>
              <a:rPr lang="en-US">
                <a:solidFill>
                  <a:srgbClr val="333399"/>
                </a:solidFill>
                <a:cs typeface="Arial" charset="0"/>
              </a:rPr>
              <a:t>)</a:t>
            </a:r>
          </a:p>
        </p:txBody>
      </p:sp>
      <p:sp>
        <p:nvSpPr>
          <p:cNvPr id="41991" name="Rectangle 33"/>
          <p:cNvSpPr>
            <a:spLocks/>
          </p:cNvSpPr>
          <p:nvPr/>
        </p:nvSpPr>
        <p:spPr bwMode="auto">
          <a:xfrm>
            <a:off x="9250994" y="5057001"/>
            <a:ext cx="149320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333399"/>
                </a:solidFill>
                <a:cs typeface="Arial" charset="0"/>
              </a:rPr>
              <a:t>P(X’|X=&lt;1,2&gt;)</a:t>
            </a:r>
          </a:p>
        </p:txBody>
      </p:sp>
      <p:grpSp>
        <p:nvGrpSpPr>
          <p:cNvPr id="41992" name="Group 61"/>
          <p:cNvGrpSpPr>
            <a:grpSpLocks/>
          </p:cNvGrpSpPr>
          <p:nvPr/>
        </p:nvGrpSpPr>
        <p:grpSpPr bwMode="auto">
          <a:xfrm>
            <a:off x="8940800" y="3429000"/>
            <a:ext cx="1930400" cy="1524000"/>
            <a:chOff x="0" y="0"/>
            <a:chExt cx="912" cy="960"/>
          </a:xfrm>
          <a:solidFill>
            <a:srgbClr val="0000FF"/>
          </a:solidFill>
        </p:grpSpPr>
        <p:grpSp>
          <p:nvGrpSpPr>
            <p:cNvPr id="42034" name="Group 36"/>
            <p:cNvGrpSpPr>
              <a:grpSpLocks/>
            </p:cNvGrpSpPr>
            <p:nvPr/>
          </p:nvGrpSpPr>
          <p:grpSpPr bwMode="auto">
            <a:xfrm>
              <a:off x="0" y="0"/>
              <a:ext cx="304" cy="320"/>
              <a:chOff x="0" y="0"/>
              <a:chExt cx="304" cy="320"/>
            </a:xfrm>
            <a:grpFill/>
          </p:grpSpPr>
          <p:sp>
            <p:nvSpPr>
              <p:cNvPr id="42059" name="Rectangle 34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60" name="Rectangle 35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1/6</a:t>
                </a:r>
              </a:p>
            </p:txBody>
          </p:sp>
        </p:grpSp>
        <p:grpSp>
          <p:nvGrpSpPr>
            <p:cNvPr id="42035" name="Group 39"/>
            <p:cNvGrpSpPr>
              <a:grpSpLocks/>
            </p:cNvGrpSpPr>
            <p:nvPr/>
          </p:nvGrpSpPr>
          <p:grpSpPr bwMode="auto">
            <a:xfrm>
              <a:off x="304" y="0"/>
              <a:ext cx="304" cy="320"/>
              <a:chOff x="0" y="0"/>
              <a:chExt cx="304" cy="320"/>
            </a:xfrm>
            <a:grpFill/>
          </p:grpSpPr>
          <p:sp>
            <p:nvSpPr>
              <p:cNvPr id="42057" name="Rectangle 37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58" name="Rectangle 38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1/6</a:t>
                </a:r>
              </a:p>
            </p:txBody>
          </p:sp>
        </p:grpSp>
        <p:grpSp>
          <p:nvGrpSpPr>
            <p:cNvPr id="42036" name="Group 42"/>
            <p:cNvGrpSpPr>
              <a:grpSpLocks/>
            </p:cNvGrpSpPr>
            <p:nvPr/>
          </p:nvGrpSpPr>
          <p:grpSpPr bwMode="auto">
            <a:xfrm>
              <a:off x="0" y="320"/>
              <a:ext cx="304" cy="320"/>
              <a:chOff x="0" y="0"/>
              <a:chExt cx="304" cy="320"/>
            </a:xfrm>
            <a:grpFill/>
          </p:grpSpPr>
          <p:sp>
            <p:nvSpPr>
              <p:cNvPr id="42055" name="Rectangle 40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56" name="Rectangle 41"/>
              <p:cNvSpPr>
                <a:spLocks/>
              </p:cNvSpPr>
              <p:nvPr/>
            </p:nvSpPr>
            <p:spPr bwMode="auto">
              <a:xfrm>
                <a:off x="111" y="73"/>
                <a:ext cx="80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0</a:t>
                </a:r>
              </a:p>
            </p:txBody>
          </p:sp>
        </p:grpSp>
        <p:grpSp>
          <p:nvGrpSpPr>
            <p:cNvPr id="42037" name="Group 45"/>
            <p:cNvGrpSpPr>
              <a:grpSpLocks/>
            </p:cNvGrpSpPr>
            <p:nvPr/>
          </p:nvGrpSpPr>
          <p:grpSpPr bwMode="auto">
            <a:xfrm>
              <a:off x="304" y="320"/>
              <a:ext cx="304" cy="320"/>
              <a:chOff x="0" y="0"/>
              <a:chExt cx="304" cy="320"/>
            </a:xfrm>
            <a:grpFill/>
          </p:grpSpPr>
          <p:sp>
            <p:nvSpPr>
              <p:cNvPr id="42053" name="Rectangle 43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54" name="Rectangle 44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1/6</a:t>
                </a:r>
              </a:p>
            </p:txBody>
          </p:sp>
        </p:grpSp>
        <p:grpSp>
          <p:nvGrpSpPr>
            <p:cNvPr id="42038" name="Group 48"/>
            <p:cNvGrpSpPr>
              <a:grpSpLocks/>
            </p:cNvGrpSpPr>
            <p:nvPr/>
          </p:nvGrpSpPr>
          <p:grpSpPr bwMode="auto">
            <a:xfrm>
              <a:off x="608" y="0"/>
              <a:ext cx="304" cy="320"/>
              <a:chOff x="0" y="0"/>
              <a:chExt cx="304" cy="320"/>
            </a:xfrm>
            <a:grpFill/>
          </p:grpSpPr>
          <p:sp>
            <p:nvSpPr>
              <p:cNvPr id="42051" name="Rectangle 46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52" name="Rectangle 47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1/2</a:t>
                </a:r>
              </a:p>
            </p:txBody>
          </p:sp>
        </p:grpSp>
        <p:grpSp>
          <p:nvGrpSpPr>
            <p:cNvPr id="42039" name="Group 51"/>
            <p:cNvGrpSpPr>
              <a:grpSpLocks/>
            </p:cNvGrpSpPr>
            <p:nvPr/>
          </p:nvGrpSpPr>
          <p:grpSpPr bwMode="auto">
            <a:xfrm>
              <a:off x="608" y="320"/>
              <a:ext cx="304" cy="320"/>
              <a:chOff x="0" y="0"/>
              <a:chExt cx="304" cy="320"/>
            </a:xfrm>
            <a:grpFill/>
          </p:grpSpPr>
          <p:sp>
            <p:nvSpPr>
              <p:cNvPr id="42049" name="Rectangle 49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50" name="Rectangle 50"/>
              <p:cNvSpPr>
                <a:spLocks/>
              </p:cNvSpPr>
              <p:nvPr/>
            </p:nvSpPr>
            <p:spPr bwMode="auto">
              <a:xfrm>
                <a:off x="111" y="73"/>
                <a:ext cx="80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0</a:t>
                </a:r>
              </a:p>
            </p:txBody>
          </p:sp>
        </p:grpSp>
        <p:grpSp>
          <p:nvGrpSpPr>
            <p:cNvPr id="42040" name="Group 54"/>
            <p:cNvGrpSpPr>
              <a:grpSpLocks/>
            </p:cNvGrpSpPr>
            <p:nvPr/>
          </p:nvGrpSpPr>
          <p:grpSpPr bwMode="auto">
            <a:xfrm>
              <a:off x="0" y="640"/>
              <a:ext cx="304" cy="320"/>
              <a:chOff x="0" y="0"/>
              <a:chExt cx="304" cy="320"/>
            </a:xfrm>
            <a:grpFill/>
          </p:grpSpPr>
          <p:sp>
            <p:nvSpPr>
              <p:cNvPr id="42047" name="Rectangle 52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48" name="Rectangle 53"/>
              <p:cNvSpPr>
                <a:spLocks/>
              </p:cNvSpPr>
              <p:nvPr/>
            </p:nvSpPr>
            <p:spPr bwMode="auto">
              <a:xfrm>
                <a:off x="111" y="73"/>
                <a:ext cx="80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0</a:t>
                </a:r>
              </a:p>
            </p:txBody>
          </p:sp>
        </p:grpSp>
        <p:grpSp>
          <p:nvGrpSpPr>
            <p:cNvPr id="42041" name="Group 57"/>
            <p:cNvGrpSpPr>
              <a:grpSpLocks/>
            </p:cNvGrpSpPr>
            <p:nvPr/>
          </p:nvGrpSpPr>
          <p:grpSpPr bwMode="auto">
            <a:xfrm>
              <a:off x="304" y="640"/>
              <a:ext cx="304" cy="320"/>
              <a:chOff x="0" y="0"/>
              <a:chExt cx="304" cy="320"/>
            </a:xfrm>
            <a:grpFill/>
          </p:grpSpPr>
          <p:sp>
            <p:nvSpPr>
              <p:cNvPr id="42045" name="Rectangle 55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46" name="Rectangle 56"/>
              <p:cNvSpPr>
                <a:spLocks/>
              </p:cNvSpPr>
              <p:nvPr/>
            </p:nvSpPr>
            <p:spPr bwMode="auto">
              <a:xfrm>
                <a:off x="111" y="73"/>
                <a:ext cx="80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0</a:t>
                </a:r>
              </a:p>
            </p:txBody>
          </p:sp>
        </p:grpSp>
        <p:grpSp>
          <p:nvGrpSpPr>
            <p:cNvPr id="42042" name="Group 60"/>
            <p:cNvGrpSpPr>
              <a:grpSpLocks/>
            </p:cNvGrpSpPr>
            <p:nvPr/>
          </p:nvGrpSpPr>
          <p:grpSpPr bwMode="auto">
            <a:xfrm>
              <a:off x="608" y="640"/>
              <a:ext cx="304" cy="320"/>
              <a:chOff x="0" y="0"/>
              <a:chExt cx="304" cy="320"/>
            </a:xfrm>
            <a:grpFill/>
          </p:grpSpPr>
          <p:sp>
            <p:nvSpPr>
              <p:cNvPr id="42043" name="Rectangle 58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44" name="Rectangle 59"/>
              <p:cNvSpPr>
                <a:spLocks/>
              </p:cNvSpPr>
              <p:nvPr/>
            </p:nvSpPr>
            <p:spPr bwMode="auto">
              <a:xfrm>
                <a:off x="111" y="73"/>
                <a:ext cx="80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0</a:t>
                </a:r>
              </a:p>
            </p:txBody>
          </p:sp>
        </p:grpSp>
      </p:grpSp>
      <p:sp>
        <p:nvSpPr>
          <p:cNvPr id="41994" name="Line 65"/>
          <p:cNvSpPr>
            <a:spLocks noChangeShapeType="1"/>
          </p:cNvSpPr>
          <p:nvPr/>
        </p:nvSpPr>
        <p:spPr bwMode="auto">
          <a:xfrm>
            <a:off x="7416800" y="4052889"/>
            <a:ext cx="2117" cy="5048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1995" name="Group 68"/>
          <p:cNvGrpSpPr>
            <a:grpSpLocks/>
          </p:cNvGrpSpPr>
          <p:nvPr/>
        </p:nvGrpSpPr>
        <p:grpSpPr bwMode="auto">
          <a:xfrm>
            <a:off x="2590800" y="3505200"/>
            <a:ext cx="711200" cy="533400"/>
            <a:chOff x="0" y="0"/>
            <a:chExt cx="336" cy="336"/>
          </a:xfrm>
        </p:grpSpPr>
        <p:sp>
          <p:nvSpPr>
            <p:cNvPr id="42030" name="Oval 6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31" name="Rectangle 67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41997" name="Group 72"/>
          <p:cNvGrpSpPr>
            <a:grpSpLocks/>
          </p:cNvGrpSpPr>
          <p:nvPr/>
        </p:nvGrpSpPr>
        <p:grpSpPr bwMode="auto">
          <a:xfrm>
            <a:off x="1371600" y="4572000"/>
            <a:ext cx="711200" cy="533400"/>
            <a:chOff x="0" y="0"/>
            <a:chExt cx="336" cy="336"/>
          </a:xfrm>
        </p:grpSpPr>
        <p:sp>
          <p:nvSpPr>
            <p:cNvPr id="42028" name="Oval 7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2029" name="Rectangle 7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41999" name="Group 76"/>
          <p:cNvGrpSpPr>
            <a:grpSpLocks/>
          </p:cNvGrpSpPr>
          <p:nvPr/>
        </p:nvGrpSpPr>
        <p:grpSpPr bwMode="auto">
          <a:xfrm>
            <a:off x="1371600" y="3505200"/>
            <a:ext cx="711200" cy="533400"/>
            <a:chOff x="0" y="0"/>
            <a:chExt cx="336" cy="336"/>
          </a:xfrm>
        </p:grpSpPr>
        <p:sp>
          <p:nvSpPr>
            <p:cNvPr id="42026" name="Oval 7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27" name="Rectangle 75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 dirty="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42001" name="Group 80"/>
          <p:cNvGrpSpPr>
            <a:grpSpLocks/>
          </p:cNvGrpSpPr>
          <p:nvPr/>
        </p:nvGrpSpPr>
        <p:grpSpPr bwMode="auto">
          <a:xfrm>
            <a:off x="3810000" y="3505200"/>
            <a:ext cx="711200" cy="533400"/>
            <a:chOff x="0" y="0"/>
            <a:chExt cx="336" cy="336"/>
          </a:xfrm>
        </p:grpSpPr>
        <p:sp>
          <p:nvSpPr>
            <p:cNvPr id="42024" name="Oval 7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25" name="Rectangle 79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42004" name="Group 85"/>
          <p:cNvGrpSpPr>
            <a:grpSpLocks/>
          </p:cNvGrpSpPr>
          <p:nvPr/>
        </p:nvGrpSpPr>
        <p:grpSpPr bwMode="auto">
          <a:xfrm>
            <a:off x="5029200" y="3505200"/>
            <a:ext cx="711200" cy="533400"/>
            <a:chOff x="0" y="0"/>
            <a:chExt cx="336" cy="336"/>
          </a:xfrm>
        </p:grpSpPr>
        <p:sp>
          <p:nvSpPr>
            <p:cNvPr id="42022" name="Oval 8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23" name="Rectangle 84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sp>
        <p:nvSpPr>
          <p:cNvPr id="42005" name="Line 86"/>
          <p:cNvSpPr>
            <a:spLocks noChangeShapeType="1"/>
          </p:cNvSpPr>
          <p:nvPr/>
        </p:nvSpPr>
        <p:spPr bwMode="auto">
          <a:xfrm>
            <a:off x="5759451" y="3771900"/>
            <a:ext cx="1282700" cy="158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2006" name="Group 89"/>
          <p:cNvGrpSpPr>
            <a:grpSpLocks/>
          </p:cNvGrpSpPr>
          <p:nvPr/>
        </p:nvGrpSpPr>
        <p:grpSpPr bwMode="auto">
          <a:xfrm>
            <a:off x="2590800" y="4572000"/>
            <a:ext cx="711200" cy="533400"/>
            <a:chOff x="0" y="0"/>
            <a:chExt cx="336" cy="336"/>
          </a:xfrm>
        </p:grpSpPr>
        <p:sp>
          <p:nvSpPr>
            <p:cNvPr id="42020" name="Oval 87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2021" name="Rectangle 88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42007" name="Group 92"/>
          <p:cNvGrpSpPr>
            <a:grpSpLocks/>
          </p:cNvGrpSpPr>
          <p:nvPr/>
        </p:nvGrpSpPr>
        <p:grpSpPr bwMode="auto">
          <a:xfrm>
            <a:off x="3810000" y="4572000"/>
            <a:ext cx="711200" cy="533400"/>
            <a:chOff x="0" y="0"/>
            <a:chExt cx="336" cy="336"/>
          </a:xfrm>
        </p:grpSpPr>
        <p:sp>
          <p:nvSpPr>
            <p:cNvPr id="42018" name="Oval 9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2019" name="Rectangle 9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42008" name="Group 95"/>
          <p:cNvGrpSpPr>
            <a:grpSpLocks/>
          </p:cNvGrpSpPr>
          <p:nvPr/>
        </p:nvGrpSpPr>
        <p:grpSpPr bwMode="auto">
          <a:xfrm>
            <a:off x="5029200" y="4572000"/>
            <a:ext cx="711200" cy="533400"/>
            <a:chOff x="0" y="0"/>
            <a:chExt cx="336" cy="336"/>
          </a:xfrm>
        </p:grpSpPr>
        <p:sp>
          <p:nvSpPr>
            <p:cNvPr id="42016" name="Oval 9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2017" name="Rectangle 94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grpSp>
        <p:nvGrpSpPr>
          <p:cNvPr id="42009" name="Group 98"/>
          <p:cNvGrpSpPr>
            <a:grpSpLocks/>
          </p:cNvGrpSpPr>
          <p:nvPr/>
        </p:nvGrpSpPr>
        <p:grpSpPr bwMode="auto">
          <a:xfrm>
            <a:off x="7112000" y="5791200"/>
            <a:ext cx="711200" cy="533400"/>
            <a:chOff x="0" y="0"/>
            <a:chExt cx="336" cy="336"/>
          </a:xfrm>
        </p:grpSpPr>
        <p:sp>
          <p:nvSpPr>
            <p:cNvPr id="42014" name="Oval 9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15" name="Rectangle 97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rgbClr val="FFFFFF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5</a:t>
              </a:r>
            </a:p>
          </p:txBody>
        </p:sp>
      </p:grpSp>
      <p:cxnSp>
        <p:nvCxnSpPr>
          <p:cNvPr id="41998" name="AutoShape 73"/>
          <p:cNvCxnSpPr>
            <a:cxnSpLocks noChangeShapeType="1"/>
            <a:endCxn id="42030" idx="2"/>
          </p:cNvCxnSpPr>
          <p:nvPr/>
        </p:nvCxnSpPr>
        <p:spPr bwMode="auto">
          <a:xfrm>
            <a:off x="2133600" y="3771900"/>
            <a:ext cx="457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42002" name="AutoShape 81"/>
          <p:cNvCxnSpPr>
            <a:cxnSpLocks noChangeShapeType="1"/>
            <a:endCxn id="42022" idx="2"/>
          </p:cNvCxnSpPr>
          <p:nvPr/>
        </p:nvCxnSpPr>
        <p:spPr bwMode="auto">
          <a:xfrm>
            <a:off x="4521200" y="37719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42003" name="AutoShape 82"/>
          <p:cNvCxnSpPr>
            <a:cxnSpLocks noChangeShapeType="1"/>
            <a:stCxn id="42030" idx="6"/>
            <a:endCxn id="42024" idx="2"/>
          </p:cNvCxnSpPr>
          <p:nvPr/>
        </p:nvCxnSpPr>
        <p:spPr bwMode="auto">
          <a:xfrm>
            <a:off x="3302000" y="37719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3" name="Group 2"/>
          <p:cNvGrpSpPr/>
          <p:nvPr/>
        </p:nvGrpSpPr>
        <p:grpSpPr>
          <a:xfrm>
            <a:off x="1727200" y="4052888"/>
            <a:ext cx="3657600" cy="519112"/>
            <a:chOff x="1295400" y="4610100"/>
            <a:chExt cx="2743200" cy="800100"/>
          </a:xfrm>
        </p:grpSpPr>
        <p:cxnSp>
          <p:nvCxnSpPr>
            <p:cNvPr id="41996" name="AutoShape 69"/>
            <p:cNvCxnSpPr>
              <a:cxnSpLocks noChangeShapeType="1"/>
            </p:cNvCxnSpPr>
            <p:nvPr/>
          </p:nvCxnSpPr>
          <p:spPr bwMode="auto">
            <a:xfrm>
              <a:off x="22098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42000" name="AutoShape 77"/>
            <p:cNvCxnSpPr>
              <a:cxnSpLocks noChangeShapeType="1"/>
            </p:cNvCxnSpPr>
            <p:nvPr/>
          </p:nvCxnSpPr>
          <p:spPr bwMode="auto">
            <a:xfrm>
              <a:off x="12954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42010" name="AutoShape 99"/>
            <p:cNvCxnSpPr>
              <a:cxnSpLocks noChangeShapeType="1"/>
            </p:cNvCxnSpPr>
            <p:nvPr/>
          </p:nvCxnSpPr>
          <p:spPr bwMode="auto">
            <a:xfrm>
              <a:off x="31242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42011" name="AutoShape 100"/>
            <p:cNvCxnSpPr>
              <a:cxnSpLocks noChangeShapeType="1"/>
            </p:cNvCxnSpPr>
            <p:nvPr/>
          </p:nvCxnSpPr>
          <p:spPr bwMode="auto">
            <a:xfrm>
              <a:off x="40386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42012" name="Line 101"/>
          <p:cNvSpPr>
            <a:spLocks noChangeShapeType="1"/>
          </p:cNvSpPr>
          <p:nvPr/>
        </p:nvSpPr>
        <p:spPr bwMode="auto">
          <a:xfrm>
            <a:off x="9956800" y="3810000"/>
            <a:ext cx="406400" cy="15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2013" name="Oval 102"/>
          <p:cNvSpPr>
            <a:spLocks/>
          </p:cNvSpPr>
          <p:nvPr/>
        </p:nvSpPr>
        <p:spPr bwMode="auto">
          <a:xfrm>
            <a:off x="9855200" y="3733800"/>
            <a:ext cx="2032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105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126892"/>
              </p:ext>
            </p:extLst>
          </p:nvPr>
        </p:nvGraphicFramePr>
        <p:xfrm>
          <a:off x="1758952" y="5638800"/>
          <a:ext cx="9823448" cy="812800"/>
        </p:xfrm>
        <a:graphic>
          <a:graphicData uri="http://schemas.openxmlformats.org/drawingml/2006/table">
            <a:tbl>
              <a:tblPr/>
              <a:tblGrid>
                <a:gridCol w="2455333"/>
                <a:gridCol w="2457449"/>
                <a:gridCol w="2455333"/>
                <a:gridCol w="2455333"/>
              </a:tblGrid>
              <a:tr h="396875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P(red | 3)</a:t>
                      </a:r>
                    </a:p>
                  </a:txBody>
                  <a:tcPr marL="67733" marR="67733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P(orange | 3)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P(yellow | 3)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P(green | 3)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0.05</a:t>
                      </a:r>
                    </a:p>
                  </a:txBody>
                  <a:tcPr marL="67733" marR="67733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0.15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0.5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0.3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106" name="Rectangle 33"/>
          <p:cNvSpPr>
            <a:spLocks/>
          </p:cNvSpPr>
          <p:nvPr/>
        </p:nvSpPr>
        <p:spPr bwMode="auto">
          <a:xfrm>
            <a:off x="406400" y="5943601"/>
            <a:ext cx="71662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 smtClean="0">
                <a:solidFill>
                  <a:srgbClr val="333399"/>
                </a:solidFill>
                <a:cs typeface="Arial" charset="0"/>
              </a:rPr>
              <a:t>P(E|X)</a:t>
            </a:r>
            <a:endParaRPr lang="en-US" dirty="0">
              <a:solidFill>
                <a:srgbClr val="333399"/>
              </a:solidFill>
              <a:cs typeface="Arial" charset="0"/>
            </a:endParaRPr>
          </a:p>
        </p:txBody>
      </p:sp>
      <p:sp>
        <p:nvSpPr>
          <p:cNvPr id="104" name="Rectangle 33"/>
          <p:cNvSpPr>
            <a:spLocks/>
          </p:cNvSpPr>
          <p:nvPr/>
        </p:nvSpPr>
        <p:spPr bwMode="auto">
          <a:xfrm>
            <a:off x="1981200" y="6550844"/>
            <a:ext cx="4069107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 smtClean="0">
                <a:solidFill>
                  <a:srgbClr val="333399"/>
                </a:solidFill>
                <a:cs typeface="Arial" charset="0"/>
              </a:rPr>
              <a:t>Etc… (must specify for other distances)</a:t>
            </a:r>
            <a:endParaRPr lang="en-US" dirty="0">
              <a:solidFill>
                <a:srgbClr val="333399"/>
              </a:solidFill>
              <a:cs typeface="Arial" charset="0"/>
            </a:endParaRPr>
          </a:p>
        </p:txBody>
      </p:sp>
      <p:sp>
        <p:nvSpPr>
          <p:cNvPr id="107" name="Rectangle 33"/>
          <p:cNvSpPr>
            <a:spLocks/>
          </p:cNvSpPr>
          <p:nvPr/>
        </p:nvSpPr>
        <p:spPr bwMode="auto">
          <a:xfrm>
            <a:off x="11201400" y="4114800"/>
            <a:ext cx="605381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 smtClean="0">
                <a:solidFill>
                  <a:srgbClr val="333399"/>
                </a:solidFill>
                <a:cs typeface="Arial" charset="0"/>
              </a:rPr>
              <a:t>Etc…</a:t>
            </a:r>
            <a:endParaRPr lang="en-US" dirty="0">
              <a:solidFill>
                <a:srgbClr val="333399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19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/>
      <p:bldP spid="41991" grpId="0"/>
      <p:bldP spid="42012" grpId="0" animBg="1"/>
      <p:bldP spid="42013" grpId="0" animBg="1"/>
      <p:bldP spid="106" grpId="0"/>
      <p:bldP spid="104" grpId="0"/>
      <p:bldP spid="10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HMM Computations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11300"/>
            <a:ext cx="10972800" cy="1511300"/>
          </a:xfrm>
        </p:spPr>
        <p:txBody>
          <a:bodyPr rIns="132080"/>
          <a:lstStyle/>
          <a:p>
            <a:pPr eaLnBrk="1" hangingPunct="1">
              <a:lnSpc>
                <a:spcPct val="9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Given 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dirty="0" smtClean="0"/>
              <a:t>parameters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dirty="0" smtClean="0"/>
              <a:t>evidence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dirty="0" smtClean="0">
                <a:latin typeface="Times New Roman Italic" charset="0"/>
                <a:cs typeface="Times New Roman Italic" charset="0"/>
                <a:sym typeface="Times New Roman Italic" charset="0"/>
              </a:rPr>
              <a:t>E</a:t>
            </a:r>
            <a:r>
              <a:rPr lang="en-US" baseline="-22000" dirty="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baseline="-22000" dirty="0" smtClean="0">
                <a:latin typeface="Times New Roman Italic" charset="0"/>
                <a:cs typeface="Times New Roman Italic" charset="0"/>
                <a:sym typeface="Times New Roman Italic" charset="0"/>
              </a:rPr>
              <a:t>n </a:t>
            </a:r>
            <a:r>
              <a:rPr lang="en-US" dirty="0" smtClean="0">
                <a:latin typeface="Times New Roman Italic" charset="0"/>
                <a:cs typeface="Times New Roman Italic" charset="0"/>
                <a:sym typeface="Times New Roman Italic" charset="0"/>
              </a:rPr>
              <a:t>=e</a:t>
            </a:r>
            <a:r>
              <a:rPr lang="en-US" baseline="-22000" dirty="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baseline="-22000" dirty="0" smtClean="0">
                <a:latin typeface="Times New Roman Italic" charset="0"/>
                <a:cs typeface="Times New Roman Italic" charset="0"/>
                <a:sym typeface="Times New Roman Italic" charset="0"/>
              </a:rPr>
              <a:t>n</a:t>
            </a:r>
            <a:endParaRPr lang="en-US" baseline="-22000" dirty="0" smtClean="0">
              <a:latin typeface="Times New Roman Italic" charset="0"/>
              <a:ea typeface="ヒラギノ明朝 ProN W3" charset="0"/>
              <a:cs typeface="ヒラギノ明朝 ProN W3" charset="0"/>
              <a:sym typeface="Times New Roman Italic" charset="0"/>
            </a:endParaRPr>
          </a:p>
        </p:txBody>
      </p:sp>
      <p:sp>
        <p:nvSpPr>
          <p:cNvPr id="44036" name="Rectangle 4"/>
          <p:cNvSpPr>
            <a:spLocks/>
          </p:cNvSpPr>
          <p:nvPr/>
        </p:nvSpPr>
        <p:spPr bwMode="auto">
          <a:xfrm>
            <a:off x="762000" y="3441700"/>
            <a:ext cx="9584267" cy="288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42900" indent="-342900">
              <a:lnSpc>
                <a:spcPct val="90000"/>
              </a:lnSpc>
              <a:spcBef>
                <a:spcPts val="738"/>
              </a:spcBef>
              <a:buClr>
                <a:srgbClr val="333399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Inference problems include:</a:t>
            </a:r>
          </a:p>
          <a:p>
            <a:pPr marL="839788" lvl="1" indent="-342900">
              <a:lnSpc>
                <a:spcPct val="90000"/>
              </a:lnSpc>
              <a:spcBef>
                <a:spcPts val="738"/>
              </a:spcBef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rgbClr val="003DCC"/>
                </a:solidFill>
                <a:cs typeface="Arial" charset="0"/>
              </a:rPr>
              <a:t>Filtering, 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find 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X</a:t>
            </a:r>
            <a:r>
              <a:rPr lang="en-US" sz="2800" baseline="-22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t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|e</a:t>
            </a:r>
            <a:r>
              <a:rPr lang="en-US" sz="2800" baseline="-2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sz="2800" baseline="-22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) 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for all 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" charset="0"/>
              <a:sym typeface="Times New Roman" pitchFamily="18" charset="0"/>
            </a:endParaRPr>
          </a:p>
          <a:p>
            <a:pPr marL="839788" lvl="1" indent="-342900">
              <a:lnSpc>
                <a:spcPct val="90000"/>
              </a:lnSpc>
              <a:spcBef>
                <a:spcPts val="738"/>
              </a:spcBef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rgbClr val="003DCC"/>
                </a:solidFill>
                <a:cs typeface="Arial" charset="0"/>
              </a:rPr>
              <a:t>Smoothing, 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find 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X</a:t>
            </a:r>
            <a:r>
              <a:rPr lang="en-US" sz="2800" baseline="-22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t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|e</a:t>
            </a:r>
            <a:r>
              <a:rPr lang="en-US" sz="2800" baseline="-2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sz="2800" baseline="-22000" dirty="0">
                <a:solidFill>
                  <a:srgbClr val="FF0000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) 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for all 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" charset="0"/>
              <a:sym typeface="Times New Roman" pitchFamily="18" charset="0"/>
            </a:endParaRPr>
          </a:p>
          <a:p>
            <a:pPr marL="839788" lvl="1" indent="-342900">
              <a:lnSpc>
                <a:spcPct val="90000"/>
              </a:lnSpc>
              <a:spcBef>
                <a:spcPts val="738"/>
              </a:spcBef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rgbClr val="003DCC"/>
                </a:solidFill>
                <a:cs typeface="Arial" charset="0"/>
              </a:rPr>
              <a:t>Most probable explanation, 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find </a:t>
            </a:r>
          </a:p>
          <a:p>
            <a:pPr marL="1411288" lvl="3">
              <a:lnSpc>
                <a:spcPct val="90000"/>
              </a:lnSpc>
              <a:spcBef>
                <a:spcPts val="738"/>
              </a:spcBef>
            </a:pP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x*</a:t>
            </a:r>
            <a:r>
              <a:rPr lang="en-US" sz="2800" baseline="-2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sz="2800" baseline="-22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n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= argmax</a:t>
            </a:r>
            <a:r>
              <a:rPr lang="en-US" sz="2800" baseline="-6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x</a:t>
            </a:r>
            <a:r>
              <a:rPr lang="en-US" sz="2300" baseline="-26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sz="2300" baseline="-26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x</a:t>
            </a:r>
            <a:r>
              <a:rPr lang="en-US" sz="2800" baseline="-2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sz="2800" baseline="-22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|e</a:t>
            </a:r>
            <a:r>
              <a:rPr lang="en-US" sz="2800" baseline="-2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sz="2800" baseline="-22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328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Real HMM Examples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Speech recognition HMMs: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400" dirty="0" smtClean="0"/>
              <a:t>Observations are acoustic signals (continuous valued)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400" dirty="0" smtClean="0"/>
              <a:t>States are specific positions in specific words (so, tens of thousands</a:t>
            </a:r>
            <a:r>
              <a:rPr lang="en-US" sz="2000" dirty="0" smtClean="0"/>
              <a:t>)</a:t>
            </a:r>
          </a:p>
          <a:p>
            <a:pPr marL="782638" lvl="1" eaLnBrk="1" hangingPunct="1">
              <a:lnSpc>
                <a:spcPct val="90000"/>
              </a:lnSpc>
            </a:pPr>
            <a:endParaRPr lang="en-US" sz="2000" dirty="0" smtClean="0"/>
          </a:p>
        </p:txBody>
      </p:sp>
      <p:sp>
        <p:nvSpPr>
          <p:cNvPr id="5" name="Line 65"/>
          <p:cNvSpPr>
            <a:spLocks noChangeShapeType="1"/>
          </p:cNvSpPr>
          <p:nvPr/>
        </p:nvSpPr>
        <p:spPr bwMode="auto">
          <a:xfrm>
            <a:off x="7416800" y="4281489"/>
            <a:ext cx="2117" cy="5048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2590800" y="3733800"/>
            <a:ext cx="711200" cy="533400"/>
            <a:chOff x="0" y="0"/>
            <a:chExt cx="336" cy="336"/>
          </a:xfrm>
        </p:grpSpPr>
        <p:sp>
          <p:nvSpPr>
            <p:cNvPr id="7" name="Oval 6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Rectangle 67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9" name="Group 72"/>
          <p:cNvGrpSpPr>
            <a:grpSpLocks/>
          </p:cNvGrpSpPr>
          <p:nvPr/>
        </p:nvGrpSpPr>
        <p:grpSpPr bwMode="auto">
          <a:xfrm>
            <a:off x="1371600" y="4800600"/>
            <a:ext cx="711200" cy="533400"/>
            <a:chOff x="0" y="0"/>
            <a:chExt cx="336" cy="336"/>
          </a:xfrm>
        </p:grpSpPr>
        <p:sp>
          <p:nvSpPr>
            <p:cNvPr id="10" name="Oval 7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Rectangle 7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12" name="Group 76"/>
          <p:cNvGrpSpPr>
            <a:grpSpLocks/>
          </p:cNvGrpSpPr>
          <p:nvPr/>
        </p:nvGrpSpPr>
        <p:grpSpPr bwMode="auto">
          <a:xfrm>
            <a:off x="1371600" y="3733800"/>
            <a:ext cx="711200" cy="533400"/>
            <a:chOff x="0" y="0"/>
            <a:chExt cx="336" cy="336"/>
          </a:xfrm>
        </p:grpSpPr>
        <p:sp>
          <p:nvSpPr>
            <p:cNvPr id="13" name="Oval 7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Rectangle 75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15" name="Group 80"/>
          <p:cNvGrpSpPr>
            <a:grpSpLocks/>
          </p:cNvGrpSpPr>
          <p:nvPr/>
        </p:nvGrpSpPr>
        <p:grpSpPr bwMode="auto">
          <a:xfrm>
            <a:off x="3810000" y="3733800"/>
            <a:ext cx="711200" cy="533400"/>
            <a:chOff x="0" y="0"/>
            <a:chExt cx="336" cy="336"/>
          </a:xfrm>
        </p:grpSpPr>
        <p:sp>
          <p:nvSpPr>
            <p:cNvPr id="16" name="Oval 7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Rectangle 79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18" name="Group 85"/>
          <p:cNvGrpSpPr>
            <a:grpSpLocks/>
          </p:cNvGrpSpPr>
          <p:nvPr/>
        </p:nvGrpSpPr>
        <p:grpSpPr bwMode="auto">
          <a:xfrm>
            <a:off x="5029200" y="3733800"/>
            <a:ext cx="711200" cy="533400"/>
            <a:chOff x="0" y="0"/>
            <a:chExt cx="336" cy="336"/>
          </a:xfrm>
        </p:grpSpPr>
        <p:sp>
          <p:nvSpPr>
            <p:cNvPr id="19" name="Oval 8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Rectangle 84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sp>
        <p:nvSpPr>
          <p:cNvPr id="21" name="Line 86"/>
          <p:cNvSpPr>
            <a:spLocks noChangeShapeType="1"/>
          </p:cNvSpPr>
          <p:nvPr/>
        </p:nvSpPr>
        <p:spPr bwMode="auto">
          <a:xfrm>
            <a:off x="5759451" y="4000500"/>
            <a:ext cx="1282700" cy="158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2" name="Group 89"/>
          <p:cNvGrpSpPr>
            <a:grpSpLocks/>
          </p:cNvGrpSpPr>
          <p:nvPr/>
        </p:nvGrpSpPr>
        <p:grpSpPr bwMode="auto">
          <a:xfrm>
            <a:off x="2590800" y="4800600"/>
            <a:ext cx="711200" cy="533400"/>
            <a:chOff x="0" y="0"/>
            <a:chExt cx="336" cy="336"/>
          </a:xfrm>
        </p:grpSpPr>
        <p:sp>
          <p:nvSpPr>
            <p:cNvPr id="23" name="Oval 87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ectangle 88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25" name="Group 92"/>
          <p:cNvGrpSpPr>
            <a:grpSpLocks/>
          </p:cNvGrpSpPr>
          <p:nvPr/>
        </p:nvGrpSpPr>
        <p:grpSpPr bwMode="auto">
          <a:xfrm>
            <a:off x="3810000" y="4800600"/>
            <a:ext cx="711200" cy="533400"/>
            <a:chOff x="0" y="0"/>
            <a:chExt cx="336" cy="336"/>
          </a:xfrm>
        </p:grpSpPr>
        <p:sp>
          <p:nvSpPr>
            <p:cNvPr id="26" name="Oval 9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9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28" name="Group 95"/>
          <p:cNvGrpSpPr>
            <a:grpSpLocks/>
          </p:cNvGrpSpPr>
          <p:nvPr/>
        </p:nvGrpSpPr>
        <p:grpSpPr bwMode="auto">
          <a:xfrm>
            <a:off x="5029200" y="4800600"/>
            <a:ext cx="711200" cy="533400"/>
            <a:chOff x="0" y="0"/>
            <a:chExt cx="336" cy="336"/>
          </a:xfrm>
        </p:grpSpPr>
        <p:sp>
          <p:nvSpPr>
            <p:cNvPr id="29" name="Oval 9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Rectangle 94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31" name="AutoShape 73"/>
          <p:cNvCxnSpPr>
            <a:cxnSpLocks noChangeShapeType="1"/>
            <a:endCxn id="7" idx="2"/>
          </p:cNvCxnSpPr>
          <p:nvPr/>
        </p:nvCxnSpPr>
        <p:spPr bwMode="auto">
          <a:xfrm>
            <a:off x="2133600" y="4000500"/>
            <a:ext cx="457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2" name="AutoShape 81"/>
          <p:cNvCxnSpPr>
            <a:cxnSpLocks noChangeShapeType="1"/>
            <a:endCxn id="19" idx="2"/>
          </p:cNvCxnSpPr>
          <p:nvPr/>
        </p:nvCxnSpPr>
        <p:spPr bwMode="auto">
          <a:xfrm>
            <a:off x="4521200" y="40005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3" name="AutoShape 82"/>
          <p:cNvCxnSpPr>
            <a:cxnSpLocks noChangeShapeType="1"/>
            <a:stCxn id="7" idx="6"/>
            <a:endCxn id="16" idx="2"/>
          </p:cNvCxnSpPr>
          <p:nvPr/>
        </p:nvCxnSpPr>
        <p:spPr bwMode="auto">
          <a:xfrm>
            <a:off x="3302000" y="40005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34" name="Group 33"/>
          <p:cNvGrpSpPr/>
          <p:nvPr/>
        </p:nvGrpSpPr>
        <p:grpSpPr>
          <a:xfrm>
            <a:off x="1727200" y="4281488"/>
            <a:ext cx="3657600" cy="519112"/>
            <a:chOff x="1295400" y="4610100"/>
            <a:chExt cx="2743200" cy="800100"/>
          </a:xfrm>
        </p:grpSpPr>
        <p:cxnSp>
          <p:nvCxnSpPr>
            <p:cNvPr id="35" name="AutoShape 69"/>
            <p:cNvCxnSpPr>
              <a:cxnSpLocks noChangeShapeType="1"/>
            </p:cNvCxnSpPr>
            <p:nvPr/>
          </p:nvCxnSpPr>
          <p:spPr bwMode="auto">
            <a:xfrm>
              <a:off x="22098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6" name="AutoShape 77"/>
            <p:cNvCxnSpPr>
              <a:cxnSpLocks noChangeShapeType="1"/>
            </p:cNvCxnSpPr>
            <p:nvPr/>
          </p:nvCxnSpPr>
          <p:spPr bwMode="auto">
            <a:xfrm>
              <a:off x="12954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7" name="AutoShape 99"/>
            <p:cNvCxnSpPr>
              <a:cxnSpLocks noChangeShapeType="1"/>
            </p:cNvCxnSpPr>
            <p:nvPr/>
          </p:nvCxnSpPr>
          <p:spPr bwMode="auto">
            <a:xfrm>
              <a:off x="31242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8" name="AutoShape 100"/>
            <p:cNvCxnSpPr>
              <a:cxnSpLocks noChangeShapeType="1"/>
            </p:cNvCxnSpPr>
            <p:nvPr/>
          </p:nvCxnSpPr>
          <p:spPr bwMode="auto">
            <a:xfrm>
              <a:off x="40386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394186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Real HMM Examples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782638" lvl="1"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Machine translation HMMs: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400" dirty="0" smtClean="0"/>
              <a:t>Observations are words (tens of thousands)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400" dirty="0" smtClean="0"/>
              <a:t>States are translation options</a:t>
            </a:r>
          </a:p>
          <a:p>
            <a:pPr marL="782638" lvl="1" eaLnBrk="1" hangingPunct="1">
              <a:lnSpc>
                <a:spcPct val="90000"/>
              </a:lnSpc>
            </a:pPr>
            <a:endParaRPr lang="en-US" sz="2000" dirty="0" smtClean="0"/>
          </a:p>
        </p:txBody>
      </p:sp>
      <p:sp>
        <p:nvSpPr>
          <p:cNvPr id="5" name="Line 65"/>
          <p:cNvSpPr>
            <a:spLocks noChangeShapeType="1"/>
          </p:cNvSpPr>
          <p:nvPr/>
        </p:nvSpPr>
        <p:spPr bwMode="auto">
          <a:xfrm>
            <a:off x="7416800" y="4281489"/>
            <a:ext cx="2117" cy="5048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2590800" y="3733800"/>
            <a:ext cx="711200" cy="533400"/>
            <a:chOff x="0" y="0"/>
            <a:chExt cx="336" cy="336"/>
          </a:xfrm>
        </p:grpSpPr>
        <p:sp>
          <p:nvSpPr>
            <p:cNvPr id="7" name="Oval 6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Rectangle 67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9" name="Group 72"/>
          <p:cNvGrpSpPr>
            <a:grpSpLocks/>
          </p:cNvGrpSpPr>
          <p:nvPr/>
        </p:nvGrpSpPr>
        <p:grpSpPr bwMode="auto">
          <a:xfrm>
            <a:off x="1371600" y="4800600"/>
            <a:ext cx="711200" cy="533400"/>
            <a:chOff x="0" y="0"/>
            <a:chExt cx="336" cy="336"/>
          </a:xfrm>
        </p:grpSpPr>
        <p:sp>
          <p:nvSpPr>
            <p:cNvPr id="10" name="Oval 7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Rectangle 7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12" name="Group 76"/>
          <p:cNvGrpSpPr>
            <a:grpSpLocks/>
          </p:cNvGrpSpPr>
          <p:nvPr/>
        </p:nvGrpSpPr>
        <p:grpSpPr bwMode="auto">
          <a:xfrm>
            <a:off x="1371600" y="3733800"/>
            <a:ext cx="711200" cy="533400"/>
            <a:chOff x="0" y="0"/>
            <a:chExt cx="336" cy="336"/>
          </a:xfrm>
        </p:grpSpPr>
        <p:sp>
          <p:nvSpPr>
            <p:cNvPr id="13" name="Oval 7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Rectangle 75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15" name="Group 80"/>
          <p:cNvGrpSpPr>
            <a:grpSpLocks/>
          </p:cNvGrpSpPr>
          <p:nvPr/>
        </p:nvGrpSpPr>
        <p:grpSpPr bwMode="auto">
          <a:xfrm>
            <a:off x="3810000" y="3733800"/>
            <a:ext cx="711200" cy="533400"/>
            <a:chOff x="0" y="0"/>
            <a:chExt cx="336" cy="336"/>
          </a:xfrm>
        </p:grpSpPr>
        <p:sp>
          <p:nvSpPr>
            <p:cNvPr id="16" name="Oval 7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Rectangle 79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18" name="Group 85"/>
          <p:cNvGrpSpPr>
            <a:grpSpLocks/>
          </p:cNvGrpSpPr>
          <p:nvPr/>
        </p:nvGrpSpPr>
        <p:grpSpPr bwMode="auto">
          <a:xfrm>
            <a:off x="5029200" y="3733800"/>
            <a:ext cx="711200" cy="533400"/>
            <a:chOff x="0" y="0"/>
            <a:chExt cx="336" cy="336"/>
          </a:xfrm>
        </p:grpSpPr>
        <p:sp>
          <p:nvSpPr>
            <p:cNvPr id="19" name="Oval 8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Rectangle 84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sp>
        <p:nvSpPr>
          <p:cNvPr id="21" name="Line 86"/>
          <p:cNvSpPr>
            <a:spLocks noChangeShapeType="1"/>
          </p:cNvSpPr>
          <p:nvPr/>
        </p:nvSpPr>
        <p:spPr bwMode="auto">
          <a:xfrm>
            <a:off x="5759451" y="4000500"/>
            <a:ext cx="1282700" cy="158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2" name="Group 89"/>
          <p:cNvGrpSpPr>
            <a:grpSpLocks/>
          </p:cNvGrpSpPr>
          <p:nvPr/>
        </p:nvGrpSpPr>
        <p:grpSpPr bwMode="auto">
          <a:xfrm>
            <a:off x="2590800" y="4800600"/>
            <a:ext cx="711200" cy="533400"/>
            <a:chOff x="0" y="0"/>
            <a:chExt cx="336" cy="336"/>
          </a:xfrm>
        </p:grpSpPr>
        <p:sp>
          <p:nvSpPr>
            <p:cNvPr id="23" name="Oval 87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ectangle 88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25" name="Group 92"/>
          <p:cNvGrpSpPr>
            <a:grpSpLocks/>
          </p:cNvGrpSpPr>
          <p:nvPr/>
        </p:nvGrpSpPr>
        <p:grpSpPr bwMode="auto">
          <a:xfrm>
            <a:off x="3810000" y="4800600"/>
            <a:ext cx="711200" cy="533400"/>
            <a:chOff x="0" y="0"/>
            <a:chExt cx="336" cy="336"/>
          </a:xfrm>
        </p:grpSpPr>
        <p:sp>
          <p:nvSpPr>
            <p:cNvPr id="26" name="Oval 9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9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28" name="Group 95"/>
          <p:cNvGrpSpPr>
            <a:grpSpLocks/>
          </p:cNvGrpSpPr>
          <p:nvPr/>
        </p:nvGrpSpPr>
        <p:grpSpPr bwMode="auto">
          <a:xfrm>
            <a:off x="5029200" y="4800600"/>
            <a:ext cx="711200" cy="533400"/>
            <a:chOff x="0" y="0"/>
            <a:chExt cx="336" cy="336"/>
          </a:xfrm>
        </p:grpSpPr>
        <p:sp>
          <p:nvSpPr>
            <p:cNvPr id="29" name="Oval 9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Rectangle 94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31" name="AutoShape 73"/>
          <p:cNvCxnSpPr>
            <a:cxnSpLocks noChangeShapeType="1"/>
            <a:endCxn id="7" idx="2"/>
          </p:cNvCxnSpPr>
          <p:nvPr/>
        </p:nvCxnSpPr>
        <p:spPr bwMode="auto">
          <a:xfrm>
            <a:off x="2133600" y="4000500"/>
            <a:ext cx="457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2" name="AutoShape 81"/>
          <p:cNvCxnSpPr>
            <a:cxnSpLocks noChangeShapeType="1"/>
            <a:endCxn id="19" idx="2"/>
          </p:cNvCxnSpPr>
          <p:nvPr/>
        </p:nvCxnSpPr>
        <p:spPr bwMode="auto">
          <a:xfrm>
            <a:off x="4521200" y="40005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3" name="AutoShape 82"/>
          <p:cNvCxnSpPr>
            <a:cxnSpLocks noChangeShapeType="1"/>
            <a:stCxn id="7" idx="6"/>
            <a:endCxn id="16" idx="2"/>
          </p:cNvCxnSpPr>
          <p:nvPr/>
        </p:nvCxnSpPr>
        <p:spPr bwMode="auto">
          <a:xfrm>
            <a:off x="3302000" y="40005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34" name="Group 33"/>
          <p:cNvGrpSpPr/>
          <p:nvPr/>
        </p:nvGrpSpPr>
        <p:grpSpPr>
          <a:xfrm>
            <a:off x="1727200" y="4281488"/>
            <a:ext cx="3657600" cy="519112"/>
            <a:chOff x="1295400" y="4610100"/>
            <a:chExt cx="2743200" cy="800100"/>
          </a:xfrm>
        </p:grpSpPr>
        <p:cxnSp>
          <p:nvCxnSpPr>
            <p:cNvPr id="35" name="AutoShape 69"/>
            <p:cNvCxnSpPr>
              <a:cxnSpLocks noChangeShapeType="1"/>
            </p:cNvCxnSpPr>
            <p:nvPr/>
          </p:nvCxnSpPr>
          <p:spPr bwMode="auto">
            <a:xfrm>
              <a:off x="22098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6" name="AutoShape 77"/>
            <p:cNvCxnSpPr>
              <a:cxnSpLocks noChangeShapeType="1"/>
            </p:cNvCxnSpPr>
            <p:nvPr/>
          </p:nvCxnSpPr>
          <p:spPr bwMode="auto">
            <a:xfrm>
              <a:off x="12954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7" name="AutoShape 99"/>
            <p:cNvCxnSpPr>
              <a:cxnSpLocks noChangeShapeType="1"/>
            </p:cNvCxnSpPr>
            <p:nvPr/>
          </p:nvCxnSpPr>
          <p:spPr bwMode="auto">
            <a:xfrm>
              <a:off x="31242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8" name="AutoShape 100"/>
            <p:cNvCxnSpPr>
              <a:cxnSpLocks noChangeShapeType="1"/>
            </p:cNvCxnSpPr>
            <p:nvPr/>
          </p:nvCxnSpPr>
          <p:spPr bwMode="auto">
            <a:xfrm>
              <a:off x="40386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232468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Real HMM Examples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782638" lvl="1"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Robot tracking: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400" dirty="0" smtClean="0"/>
              <a:t>Observations are range readings (continuous)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400" dirty="0" smtClean="0"/>
              <a:t>States are positions on a map (continuous)</a:t>
            </a:r>
          </a:p>
        </p:txBody>
      </p:sp>
      <p:sp>
        <p:nvSpPr>
          <p:cNvPr id="5" name="Line 65"/>
          <p:cNvSpPr>
            <a:spLocks noChangeShapeType="1"/>
          </p:cNvSpPr>
          <p:nvPr/>
        </p:nvSpPr>
        <p:spPr bwMode="auto">
          <a:xfrm>
            <a:off x="7416800" y="4281489"/>
            <a:ext cx="2117" cy="5048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2590800" y="3733800"/>
            <a:ext cx="711200" cy="533400"/>
            <a:chOff x="0" y="0"/>
            <a:chExt cx="336" cy="336"/>
          </a:xfrm>
        </p:grpSpPr>
        <p:sp>
          <p:nvSpPr>
            <p:cNvPr id="7" name="Oval 6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Rectangle 67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9" name="Group 72"/>
          <p:cNvGrpSpPr>
            <a:grpSpLocks/>
          </p:cNvGrpSpPr>
          <p:nvPr/>
        </p:nvGrpSpPr>
        <p:grpSpPr bwMode="auto">
          <a:xfrm>
            <a:off x="1371600" y="4800600"/>
            <a:ext cx="711200" cy="533400"/>
            <a:chOff x="0" y="0"/>
            <a:chExt cx="336" cy="336"/>
          </a:xfrm>
        </p:grpSpPr>
        <p:sp>
          <p:nvSpPr>
            <p:cNvPr id="10" name="Oval 7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Rectangle 7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12" name="Group 76"/>
          <p:cNvGrpSpPr>
            <a:grpSpLocks/>
          </p:cNvGrpSpPr>
          <p:nvPr/>
        </p:nvGrpSpPr>
        <p:grpSpPr bwMode="auto">
          <a:xfrm>
            <a:off x="1371600" y="3733800"/>
            <a:ext cx="711200" cy="533400"/>
            <a:chOff x="0" y="0"/>
            <a:chExt cx="336" cy="336"/>
          </a:xfrm>
        </p:grpSpPr>
        <p:sp>
          <p:nvSpPr>
            <p:cNvPr id="13" name="Oval 7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Rectangle 75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15" name="Group 80"/>
          <p:cNvGrpSpPr>
            <a:grpSpLocks/>
          </p:cNvGrpSpPr>
          <p:nvPr/>
        </p:nvGrpSpPr>
        <p:grpSpPr bwMode="auto">
          <a:xfrm>
            <a:off x="3810000" y="3733800"/>
            <a:ext cx="711200" cy="533400"/>
            <a:chOff x="0" y="0"/>
            <a:chExt cx="336" cy="336"/>
          </a:xfrm>
        </p:grpSpPr>
        <p:sp>
          <p:nvSpPr>
            <p:cNvPr id="16" name="Oval 7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Rectangle 79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18" name="Group 85"/>
          <p:cNvGrpSpPr>
            <a:grpSpLocks/>
          </p:cNvGrpSpPr>
          <p:nvPr/>
        </p:nvGrpSpPr>
        <p:grpSpPr bwMode="auto">
          <a:xfrm>
            <a:off x="5029200" y="3733800"/>
            <a:ext cx="711200" cy="533400"/>
            <a:chOff x="0" y="0"/>
            <a:chExt cx="336" cy="336"/>
          </a:xfrm>
        </p:grpSpPr>
        <p:sp>
          <p:nvSpPr>
            <p:cNvPr id="19" name="Oval 8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Rectangle 84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sp>
        <p:nvSpPr>
          <p:cNvPr id="21" name="Line 86"/>
          <p:cNvSpPr>
            <a:spLocks noChangeShapeType="1"/>
          </p:cNvSpPr>
          <p:nvPr/>
        </p:nvSpPr>
        <p:spPr bwMode="auto">
          <a:xfrm>
            <a:off x="5759451" y="4000500"/>
            <a:ext cx="1282700" cy="158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2" name="Group 89"/>
          <p:cNvGrpSpPr>
            <a:grpSpLocks/>
          </p:cNvGrpSpPr>
          <p:nvPr/>
        </p:nvGrpSpPr>
        <p:grpSpPr bwMode="auto">
          <a:xfrm>
            <a:off x="2590800" y="4800600"/>
            <a:ext cx="711200" cy="533400"/>
            <a:chOff x="0" y="0"/>
            <a:chExt cx="336" cy="336"/>
          </a:xfrm>
        </p:grpSpPr>
        <p:sp>
          <p:nvSpPr>
            <p:cNvPr id="23" name="Oval 87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ectangle 88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25" name="Group 92"/>
          <p:cNvGrpSpPr>
            <a:grpSpLocks/>
          </p:cNvGrpSpPr>
          <p:nvPr/>
        </p:nvGrpSpPr>
        <p:grpSpPr bwMode="auto">
          <a:xfrm>
            <a:off x="3810000" y="4800600"/>
            <a:ext cx="711200" cy="533400"/>
            <a:chOff x="0" y="0"/>
            <a:chExt cx="336" cy="336"/>
          </a:xfrm>
        </p:grpSpPr>
        <p:sp>
          <p:nvSpPr>
            <p:cNvPr id="26" name="Oval 9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9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28" name="Group 95"/>
          <p:cNvGrpSpPr>
            <a:grpSpLocks/>
          </p:cNvGrpSpPr>
          <p:nvPr/>
        </p:nvGrpSpPr>
        <p:grpSpPr bwMode="auto">
          <a:xfrm>
            <a:off x="5029200" y="4800600"/>
            <a:ext cx="711200" cy="533400"/>
            <a:chOff x="0" y="0"/>
            <a:chExt cx="336" cy="336"/>
          </a:xfrm>
        </p:grpSpPr>
        <p:sp>
          <p:nvSpPr>
            <p:cNvPr id="29" name="Oval 9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Rectangle 94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31" name="AutoShape 73"/>
          <p:cNvCxnSpPr>
            <a:cxnSpLocks noChangeShapeType="1"/>
            <a:endCxn id="7" idx="2"/>
          </p:cNvCxnSpPr>
          <p:nvPr/>
        </p:nvCxnSpPr>
        <p:spPr bwMode="auto">
          <a:xfrm>
            <a:off x="2133600" y="4000500"/>
            <a:ext cx="457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2" name="AutoShape 81"/>
          <p:cNvCxnSpPr>
            <a:cxnSpLocks noChangeShapeType="1"/>
            <a:endCxn id="19" idx="2"/>
          </p:cNvCxnSpPr>
          <p:nvPr/>
        </p:nvCxnSpPr>
        <p:spPr bwMode="auto">
          <a:xfrm>
            <a:off x="4521200" y="40005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3" name="AutoShape 82"/>
          <p:cNvCxnSpPr>
            <a:cxnSpLocks noChangeShapeType="1"/>
            <a:stCxn id="7" idx="6"/>
            <a:endCxn id="16" idx="2"/>
          </p:cNvCxnSpPr>
          <p:nvPr/>
        </p:nvCxnSpPr>
        <p:spPr bwMode="auto">
          <a:xfrm>
            <a:off x="3302000" y="40005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34" name="Group 33"/>
          <p:cNvGrpSpPr/>
          <p:nvPr/>
        </p:nvGrpSpPr>
        <p:grpSpPr>
          <a:xfrm>
            <a:off x="1727200" y="4281488"/>
            <a:ext cx="3657600" cy="519112"/>
            <a:chOff x="1295400" y="4610100"/>
            <a:chExt cx="2743200" cy="800100"/>
          </a:xfrm>
        </p:grpSpPr>
        <p:cxnSp>
          <p:nvCxnSpPr>
            <p:cNvPr id="35" name="AutoShape 69"/>
            <p:cNvCxnSpPr>
              <a:cxnSpLocks noChangeShapeType="1"/>
            </p:cNvCxnSpPr>
            <p:nvPr/>
          </p:nvCxnSpPr>
          <p:spPr bwMode="auto">
            <a:xfrm>
              <a:off x="22098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6" name="AutoShape 77"/>
            <p:cNvCxnSpPr>
              <a:cxnSpLocks noChangeShapeType="1"/>
            </p:cNvCxnSpPr>
            <p:nvPr/>
          </p:nvCxnSpPr>
          <p:spPr bwMode="auto">
            <a:xfrm>
              <a:off x="12954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7" name="AutoShape 99"/>
            <p:cNvCxnSpPr>
              <a:cxnSpLocks noChangeShapeType="1"/>
            </p:cNvCxnSpPr>
            <p:nvPr/>
          </p:nvCxnSpPr>
          <p:spPr bwMode="auto">
            <a:xfrm>
              <a:off x="31242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8" name="AutoShape 100"/>
            <p:cNvCxnSpPr>
              <a:cxnSpLocks noChangeShapeType="1"/>
            </p:cNvCxnSpPr>
            <p:nvPr/>
          </p:nvCxnSpPr>
          <p:spPr bwMode="auto">
            <a:xfrm>
              <a:off x="40386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416160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  <p:tag name="FIRSTPABBEEL@W80480ZJATPT3PP7" val="4106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ob-robotics">
  <a:themeElements>
    <a:clrScheme name="">
      <a:dk1>
        <a:srgbClr val="000000"/>
      </a:dk1>
      <a:lt1>
        <a:srgbClr val="FFFFFF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FFFFF"/>
      </a:accent3>
      <a:accent4>
        <a:srgbClr val="000000"/>
      </a:accent4>
      <a:accent5>
        <a:srgbClr val="FFFFFF"/>
      </a:accent5>
      <a:accent6>
        <a:srgbClr val="C8C8C8"/>
      </a:accent6>
      <a:hlink>
        <a:srgbClr val="CC3300"/>
      </a:hlink>
      <a:folHlink>
        <a:srgbClr val="0033CC"/>
      </a:folHlink>
    </a:clrScheme>
    <a:fontScheme name="prob-robotic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20000"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20000"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rob-robotic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b-robotic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b-robotic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b-robotic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75220</TotalTime>
  <Words>1407</Words>
  <Application>Microsoft Macintosh PowerPoint</Application>
  <PresentationFormat>Widescreen</PresentationFormat>
  <Paragraphs>470</Paragraphs>
  <Slides>48</Slides>
  <Notes>33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3" baseType="lpstr">
      <vt:lpstr>Arial</vt:lpstr>
      <vt:lpstr>Arial Bold</vt:lpstr>
      <vt:lpstr>Calibri</vt:lpstr>
      <vt:lpstr>ＭＳ Ｐゴシック</vt:lpstr>
      <vt:lpstr>Times</vt:lpstr>
      <vt:lpstr>Times New Roman</vt:lpstr>
      <vt:lpstr>Times New Roman Italic</vt:lpstr>
      <vt:lpstr>Verdana</vt:lpstr>
      <vt:lpstr>Wingdings</vt:lpstr>
      <vt:lpstr>ヒラギノ明朝 ProN W3</vt:lpstr>
      <vt:lpstr>ヒラギノ角ゴ ProN W3</vt:lpstr>
      <vt:lpstr>dan-berkeley-nlp-v1</vt:lpstr>
      <vt:lpstr>prob-robotics</vt:lpstr>
      <vt:lpstr>Videoclip</vt:lpstr>
      <vt:lpstr>Equation</vt:lpstr>
      <vt:lpstr>CSE 473: Artificial Intelligence </vt:lpstr>
      <vt:lpstr>Hidden Markov Models</vt:lpstr>
      <vt:lpstr>Example</vt:lpstr>
      <vt:lpstr>Hidden Markov Models</vt:lpstr>
      <vt:lpstr>Ghostbusters HMM</vt:lpstr>
      <vt:lpstr>HMM Computations</vt:lpstr>
      <vt:lpstr>Real HMM Examples</vt:lpstr>
      <vt:lpstr>Real HMM Examples</vt:lpstr>
      <vt:lpstr>Real HMM Examples</vt:lpstr>
      <vt:lpstr>Conditional Independence</vt:lpstr>
      <vt:lpstr>Conditional Independence</vt:lpstr>
      <vt:lpstr>Conditional Independence</vt:lpstr>
      <vt:lpstr>Filtering / Monitoring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Inference Recap: Simple Cases</vt:lpstr>
      <vt:lpstr>Online Belief Updates</vt:lpstr>
      <vt:lpstr>Passage of Time</vt:lpstr>
      <vt:lpstr>Example: Passage of Time</vt:lpstr>
      <vt:lpstr>Observation</vt:lpstr>
      <vt:lpstr>Example: Observation</vt:lpstr>
      <vt:lpstr>Example: Run the Filter</vt:lpstr>
      <vt:lpstr>Example HMM</vt:lpstr>
      <vt:lpstr>Summary: Filtering</vt:lpstr>
      <vt:lpstr>Robot Localization</vt:lpstr>
      <vt:lpstr>GP-Based WiFi Sensor Model</vt:lpstr>
      <vt:lpstr>Bayes Filter for Robot Localization</vt:lpstr>
      <vt:lpstr>Representations for Bayesian Robot Localization</vt:lpstr>
      <vt:lpstr>Occupancy Map</vt:lpstr>
      <vt:lpstr>Piecewise Constant Representation</vt:lpstr>
      <vt:lpstr>Proximity Sensors</vt:lpstr>
      <vt:lpstr>Proximity Sensor Model</vt:lpstr>
      <vt:lpstr>Beam-based Sensor Model</vt:lpstr>
      <vt:lpstr>Example</vt:lpstr>
      <vt:lpstr>Probabilistic Kinematics</vt:lpstr>
      <vt:lpstr>Probabilistic Kinematics</vt:lpstr>
      <vt:lpstr>Sonars and Occupancy Grid Map </vt:lpstr>
      <vt:lpstr>Laser-based Localization</vt:lpstr>
      <vt:lpstr>Museum Tourguide Minerva</vt:lpstr>
      <vt:lpstr>Best Explanation Queries</vt:lpstr>
      <vt:lpstr>State Path Trellis</vt:lpstr>
      <vt:lpstr>Viterbi Algorithm</vt:lpstr>
      <vt:lpstr>Example</vt:lpstr>
      <vt:lpstr>Recap: Reasoning Over Time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Dieter Fox</cp:lastModifiedBy>
  <cp:revision>4150</cp:revision>
  <cp:lastPrinted>2017-05-10T04:31:11Z</cp:lastPrinted>
  <dcterms:created xsi:type="dcterms:W3CDTF">2004-08-27T04:16:05Z</dcterms:created>
  <dcterms:modified xsi:type="dcterms:W3CDTF">2017-11-19T16:02:34Z</dcterms:modified>
</cp:coreProperties>
</file>