
<file path=[Content_Types].xml><?xml version="1.0" encoding="utf-8"?>
<Types xmlns="http://schemas.openxmlformats.org/package/2006/content-types">
  <Default Extension="xml" ContentType="application/xml"/>
  <Default Extension="mpeg" ContentType="video/unknown"/>
  <Default Extension="jpeg" ContentType="image/jpeg"/>
  <Default Extension="rels" ContentType="application/vnd.openxmlformats-package.relationships+xml"/>
  <Default Extension="mp4" ContentType="video/mp4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notesMasterIdLst>
    <p:notesMasterId r:id="rId49"/>
  </p:notesMasterIdLst>
  <p:handoutMasterIdLst>
    <p:handoutMasterId r:id="rId50"/>
  </p:handoutMasterIdLst>
  <p:sldIdLst>
    <p:sldId id="835" r:id="rId2"/>
    <p:sldId id="812" r:id="rId3"/>
    <p:sldId id="813" r:id="rId4"/>
    <p:sldId id="848" r:id="rId5"/>
    <p:sldId id="849" r:id="rId6"/>
    <p:sldId id="850" r:id="rId7"/>
    <p:sldId id="851" r:id="rId8"/>
    <p:sldId id="852" r:id="rId9"/>
    <p:sldId id="853" r:id="rId10"/>
    <p:sldId id="854" r:id="rId11"/>
    <p:sldId id="855" r:id="rId12"/>
    <p:sldId id="892" r:id="rId13"/>
    <p:sldId id="856" r:id="rId14"/>
    <p:sldId id="814" r:id="rId15"/>
    <p:sldId id="838" r:id="rId16"/>
    <p:sldId id="837" r:id="rId17"/>
    <p:sldId id="817" r:id="rId18"/>
    <p:sldId id="845" r:id="rId19"/>
    <p:sldId id="857" r:id="rId20"/>
    <p:sldId id="821" r:id="rId21"/>
    <p:sldId id="829" r:id="rId22"/>
    <p:sldId id="819" r:id="rId23"/>
    <p:sldId id="841" r:id="rId24"/>
    <p:sldId id="842" r:id="rId25"/>
    <p:sldId id="843" r:id="rId26"/>
    <p:sldId id="840" r:id="rId27"/>
    <p:sldId id="836" r:id="rId28"/>
    <p:sldId id="822" r:id="rId29"/>
    <p:sldId id="825" r:id="rId30"/>
    <p:sldId id="823" r:id="rId31"/>
    <p:sldId id="806" r:id="rId32"/>
    <p:sldId id="804" r:id="rId33"/>
    <p:sldId id="798" r:id="rId34"/>
    <p:sldId id="799" r:id="rId35"/>
    <p:sldId id="833" r:id="rId36"/>
    <p:sldId id="768" r:id="rId37"/>
    <p:sldId id="830" r:id="rId38"/>
    <p:sldId id="792" r:id="rId39"/>
    <p:sldId id="734" r:id="rId40"/>
    <p:sldId id="770" r:id="rId41"/>
    <p:sldId id="862" r:id="rId42"/>
    <p:sldId id="846" r:id="rId43"/>
    <p:sldId id="771" r:id="rId44"/>
    <p:sldId id="859" r:id="rId45"/>
    <p:sldId id="860" r:id="rId46"/>
    <p:sldId id="861" r:id="rId47"/>
    <p:sldId id="858" r:id="rId48"/>
  </p:sldIdLst>
  <p:sldSz cx="12192000" cy="6858000"/>
  <p:notesSz cx="7099300" cy="10234613"/>
  <p:custDataLst>
    <p:tags r:id="rId5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clrMru>
    <a:srgbClr val="B5E3C8"/>
    <a:srgbClr val="008000"/>
    <a:srgbClr val="CCECFF"/>
    <a:srgbClr val="3333FF"/>
    <a:srgbClr val="FFFF00"/>
    <a:srgbClr val="FF3300"/>
    <a:srgbClr val="CC00CC"/>
    <a:srgbClr val="FFCC00"/>
    <a:srgbClr val="FF99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543" autoAdjust="0"/>
    <p:restoredTop sz="94654" autoAdjust="0"/>
  </p:normalViewPr>
  <p:slideViewPr>
    <p:cSldViewPr>
      <p:cViewPr varScale="1">
        <p:scale>
          <a:sx n="136" d="100"/>
          <a:sy n="136" d="100"/>
        </p:scale>
        <p:origin x="216" y="6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7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tags" Target="tags/tag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BFDBF11C-B684-4A8C-9DB2-46B18AF4E6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47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E134953A-E847-4B81-A1EE-12E7BBF0F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768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retain proper</a:t>
            </a:r>
            <a:r>
              <a:rPr lang="en-US" baseline="0" dirty="0" smtClean="0"/>
              <a:t> attribution, including the reference to </a:t>
            </a:r>
            <a:r>
              <a:rPr lang="en-US" baseline="0" dirty="0" err="1" smtClean="0"/>
              <a:t>ai.berkeley.edu</a:t>
            </a:r>
            <a:r>
              <a:rPr lang="en-US" baseline="0" dirty="0" smtClean="0"/>
              <a:t>.  </a:t>
            </a:r>
            <a:r>
              <a:rPr lang="en-US" baseline="0" smtClean="0"/>
              <a:t>Thanks!</a:t>
            </a:r>
            <a:endParaRPr lang="en-US" sz="1200" smtClean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54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6725" cy="3835400"/>
          </a:xfrm>
          <a:solidFill>
            <a:srgbClr val="FFFFFF"/>
          </a:solidFill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6725" cy="3835400"/>
          </a:xfrm>
          <a:solidFill>
            <a:srgbClr val="FFFFFF"/>
          </a:solidFill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206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solidFill>
            <a:srgbClr val="FFFFFF"/>
          </a:solidFill>
          <a:ln/>
        </p:spPr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times no reward accumulated at all, just sitting still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67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69A4D5-BA7F-4965-9F32-D31D11C0DA97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Discuss computational complexity: S * A * S   times number of iterations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Note: updates not in place [if in place, it means something else and not even clear what it means]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D2D01F0-63A4-49FC-8DAB-288B21321D7F}" type="slidenum">
              <a:rPr lang="en-US"/>
              <a:pPr defTabSz="988101"/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solidFill>
            <a:srgbClr val="FFFFFF"/>
          </a:solidFill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MS PGothic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44AFB6-BBB0-4A1F-B30B-98094C83B369}" type="slidenum">
              <a:rPr lang="en-US" smtClean="0"/>
              <a:pPr/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solidFill>
            <a:srgbClr val="FFFFFF"/>
          </a:solidFill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MS PGothic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Show robot-soccer learning to walk videos (UT Austin): </a:t>
            </a:r>
          </a:p>
          <a:p>
            <a:endParaRPr lang="en-US" smtClean="0">
              <a:ea typeface="ＭＳ Ｐゴシック" pitchFamily="34" charset="-128"/>
            </a:endParaRPr>
          </a:p>
          <a:p>
            <a:r>
              <a:rPr lang="en-US" smtClean="0">
                <a:ea typeface="ＭＳ Ｐゴシック" pitchFamily="34" charset="-128"/>
              </a:rPr>
              <a:t>? Show snake robot:</a:t>
            </a:r>
          </a:p>
          <a:p>
            <a:endParaRPr lang="en-US" smtClean="0">
              <a:ea typeface="ＭＳ Ｐゴシック" pitchFamily="34" charset="-128"/>
            </a:endParaRPr>
          </a:p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0BDA5-4DBB-452F-A4B9-087719DC60F0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6725" cy="3835400"/>
          </a:xfrm>
          <a:solidFill>
            <a:srgbClr val="FFFFFF"/>
          </a:solidFill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6725" cy="3835400"/>
          </a:xfrm>
          <a:solidFill>
            <a:srgbClr val="FFFFFF"/>
          </a:solidFill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6725" cy="3835400"/>
          </a:xfrm>
          <a:solidFill>
            <a:srgbClr val="FFFFFF"/>
          </a:solidFill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6725" cy="3835400"/>
          </a:xfrm>
          <a:solidFill>
            <a:srgbClr val="FFFFFF"/>
          </a:solidFill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6725" cy="3835400"/>
          </a:xfrm>
          <a:solidFill>
            <a:srgbClr val="FFFFFF"/>
          </a:solidFill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6725" cy="3835400"/>
          </a:xfrm>
          <a:solidFill>
            <a:srgbClr val="FFFFFF"/>
          </a:solidFill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6725" cy="3835400"/>
          </a:xfrm>
          <a:solidFill>
            <a:srgbClr val="FFFFFF"/>
          </a:solidFill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76200"/>
            <a:ext cx="109728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109728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4152900"/>
            <a:ext cx="109728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1277600" y="6400800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F942E50-86AA-E64A-864C-CF818D8B42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62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1.mpeg"/><Relationship Id="rId2" Type="http://schemas.openxmlformats.org/officeDocument/2006/relationships/video" Target="../media/media1.m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2.mpeg"/><Relationship Id="rId2" Type="http://schemas.openxmlformats.org/officeDocument/2006/relationships/video" Target="../media/media2.m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tags" Target="../tags/tag4.xml"/><Relationship Id="rId2" Type="http://schemas.openxmlformats.org/officeDocument/2006/relationships/tags" Target="../tags/tag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4" Type="http://schemas.openxmlformats.org/officeDocument/2006/relationships/tags" Target="../tags/tag9.xml"/><Relationship Id="rId5" Type="http://schemas.openxmlformats.org/officeDocument/2006/relationships/tags" Target="../tags/tag10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" Type="http://schemas.openxmlformats.org/officeDocument/2006/relationships/tags" Target="../tags/tag6.xml"/><Relationship Id="rId2" Type="http://schemas.openxmlformats.org/officeDocument/2006/relationships/tags" Target="../tags/tag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tags" Target="../tags/tag11.xml"/><Relationship Id="rId2" Type="http://schemas.openxmlformats.org/officeDocument/2006/relationships/tags" Target="../tags/tag12.xml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png"/><Relationship Id="rId12" Type="http://schemas.openxmlformats.org/officeDocument/2006/relationships/image" Target="../media/image34.png"/><Relationship Id="rId13" Type="http://schemas.openxmlformats.org/officeDocument/2006/relationships/image" Target="../media/image28.png"/><Relationship Id="rId14" Type="http://schemas.openxmlformats.org/officeDocument/2006/relationships/image" Target="../media/image35.png"/><Relationship Id="rId1" Type="http://schemas.openxmlformats.org/officeDocument/2006/relationships/tags" Target="../tags/tag13.xml"/><Relationship Id="rId2" Type="http://schemas.openxmlformats.org/officeDocument/2006/relationships/tags" Target="../tags/tag14.xml"/><Relationship Id="rId3" Type="http://schemas.openxmlformats.org/officeDocument/2006/relationships/tags" Target="../tags/tag15.xml"/><Relationship Id="rId4" Type="http://schemas.openxmlformats.org/officeDocument/2006/relationships/tags" Target="../tags/tag16.xml"/><Relationship Id="rId5" Type="http://schemas.openxmlformats.org/officeDocument/2006/relationships/tags" Target="../tags/tag17.xml"/><Relationship Id="rId6" Type="http://schemas.openxmlformats.org/officeDocument/2006/relationships/tags" Target="../tags/tag18.xml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tags" Target="../tags/tag19.xml"/><Relationship Id="rId2" Type="http://schemas.openxmlformats.org/officeDocument/2006/relationships/tags" Target="../tags/tag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tags" Target="../tags/tag2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tags" Target="../tags/tag23.xml"/><Relationship Id="rId2" Type="http://schemas.openxmlformats.org/officeDocument/2006/relationships/tags" Target="../tags/tag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tags" Target="../tags/tag25.xml"/><Relationship Id="rId2" Type="http://schemas.openxmlformats.org/officeDocument/2006/relationships/tags" Target="../tags/tag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.bin"/><Relationship Id="rId12" Type="http://schemas.openxmlformats.org/officeDocument/2006/relationships/image" Target="../media/image49.png"/><Relationship Id="rId1" Type="http://schemas.openxmlformats.org/officeDocument/2006/relationships/vmlDrawing" Target="../drawings/vmlDrawing2.vml"/><Relationship Id="rId2" Type="http://schemas.openxmlformats.org/officeDocument/2006/relationships/tags" Target="../tags/tag27.xml"/><Relationship Id="rId3" Type="http://schemas.openxmlformats.org/officeDocument/2006/relationships/tags" Target="../tags/tag28.xml"/><Relationship Id="rId4" Type="http://schemas.openxmlformats.org/officeDocument/2006/relationships/tags" Target="../tags/tag29.xml"/><Relationship Id="rId5" Type="http://schemas.openxmlformats.org/officeDocument/2006/relationships/tags" Target="../tags/tag30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53.png"/><Relationship Id="rId1" Type="http://schemas.openxmlformats.org/officeDocument/2006/relationships/tags" Target="../tags/tag31.x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6388" y="1524000"/>
            <a:ext cx="9018587" cy="4142645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CSE 473: Introduction to Artificial Intelligence</a:t>
            </a:r>
            <a:br>
              <a:rPr lang="en-US" dirty="0" smtClean="0"/>
            </a:br>
            <a:endParaRPr lang="en-US" sz="3600" dirty="0" smtClean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90600"/>
            <a:ext cx="12192000" cy="1524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Reinforcement Learning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Based on Slides by Dan Klein and Pieter Abbeel</a:t>
            </a:r>
          </a:p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 smtClean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 smtClean="0">
                <a:latin typeface="Calibri"/>
                <a:cs typeface="Calibri"/>
              </a:rPr>
              <a:t>ai.berkeley.edu</a:t>
            </a:r>
            <a:r>
              <a:rPr lang="en-US" sz="1400" dirty="0" smtClean="0">
                <a:latin typeface="Calibri"/>
                <a:cs typeface="Calibri"/>
              </a:rPr>
              <a:t>.]</a:t>
            </a:r>
            <a:endParaRPr lang="en-US" sz="14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1176000" y="6400800"/>
            <a:ext cx="2844800" cy="457200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71451ECC-7B2A-C04A-BF73-34C5BA082437}" type="slidenum">
              <a:rPr lang="en-US" sz="1400">
                <a:solidFill>
                  <a:schemeClr val="tx1"/>
                </a:solidFill>
                <a:cs typeface="Arial" charset="0"/>
              </a:rPr>
              <a:pPr eaLnBrk="1" hangingPunct="1"/>
              <a:t>10</a:t>
            </a:fld>
            <a:endParaRPr lang="en-US" sz="14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-76200"/>
            <a:ext cx="11582400" cy="1077913"/>
          </a:xfrm>
        </p:spPr>
        <p:txBody>
          <a:bodyPr/>
          <a:lstStyle/>
          <a:p>
            <a:pPr indent="0"/>
            <a:r>
              <a:rPr lang="en-US">
                <a:latin typeface="Arial" charset="0"/>
                <a:ea typeface="ヒラギノ角ゴ ProN W3" charset="0"/>
                <a:cs typeface="ヒラギノ角ゴ ProN W3" charset="0"/>
              </a:rPr>
              <a:t>The </a:t>
            </a:r>
            <a:r>
              <a:rPr lang="ja-JP" altLang="en-US">
                <a:latin typeface="Arial" charset="0"/>
                <a:ea typeface="ヒラギノ角ゴ ProN W3" charset="0"/>
                <a:cs typeface="ヒラギノ角ゴ ProN W3" charset="0"/>
              </a:rPr>
              <a:t>“</a:t>
            </a:r>
            <a:r>
              <a:rPr lang="en-US" altLang="ja-JP">
                <a:latin typeface="Arial" charset="0"/>
                <a:ea typeface="ヒラギノ角ゴ ProN W3" charset="0"/>
                <a:cs typeface="ヒラギノ角ゴ ProN W3" charset="0"/>
              </a:rPr>
              <a:t>Credit Assignment</a:t>
            </a:r>
            <a:r>
              <a:rPr lang="ja-JP" altLang="en-US">
                <a:latin typeface="Arial" charset="0"/>
                <a:ea typeface="ヒラギノ角ゴ ProN W3" charset="0"/>
                <a:cs typeface="ヒラギノ角ゴ ProN W3" charset="0"/>
              </a:rPr>
              <a:t>”</a:t>
            </a:r>
            <a:r>
              <a:rPr lang="en-US" altLang="ja-JP">
                <a:latin typeface="Arial" charset="0"/>
                <a:ea typeface="ヒラギノ角ゴ ProN W3" charset="0"/>
                <a:cs typeface="ヒラギノ角ゴ ProN W3" charset="0"/>
              </a:rPr>
              <a:t> Problem</a:t>
            </a:r>
            <a:endParaRPr lang="en-US">
              <a:latin typeface="Arial" charset="0"/>
              <a:ea typeface="ヒラギノ角ゴ ProN W3" charset="0"/>
              <a:cs typeface="ヒラギノ角ゴ ProN W3" charset="0"/>
            </a:endParaRPr>
          </a:p>
        </p:txBody>
      </p:sp>
      <p:graphicFrame>
        <p:nvGraphicFramePr>
          <p:cNvPr id="617476" name="Group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07088769"/>
              </p:ext>
            </p:extLst>
          </p:nvPr>
        </p:nvGraphicFramePr>
        <p:xfrm>
          <a:off x="508000" y="1219203"/>
          <a:ext cx="9550400" cy="3170445"/>
        </p:xfrm>
        <a:graphic>
          <a:graphicData uri="http://schemas.openxmlformats.org/drawingml/2006/table">
            <a:tbl>
              <a:tblPr/>
              <a:tblGrid>
                <a:gridCol w="3556000"/>
                <a:gridCol w="2844800"/>
                <a:gridCol w="3149600"/>
              </a:tblGrid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I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’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m in state 43,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reward = 0,  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action = 2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39,   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4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22,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1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35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21,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1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21,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1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13,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2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54,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2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Arial" charset="0"/>
                        <a:sym typeface="Arial" charset="0"/>
                      </a:endParaRP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65279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1" y="3962400"/>
            <a:ext cx="4708457" cy="3124200"/>
          </a:xfrm>
          <a:prstGeom prst="rect">
            <a:avLst/>
          </a:prstGeom>
        </p:spPr>
      </p:pic>
      <p:sp>
        <p:nvSpPr>
          <p:cNvPr id="3788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1176000" y="6400800"/>
            <a:ext cx="2844800" cy="457200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71451ECC-7B2A-C04A-BF73-34C5BA082437}" type="slidenum">
              <a:rPr lang="en-US" sz="1400">
                <a:solidFill>
                  <a:schemeClr val="tx1"/>
                </a:solidFill>
                <a:cs typeface="Arial" charset="0"/>
              </a:rPr>
              <a:pPr eaLnBrk="1" hangingPunct="1"/>
              <a:t>11</a:t>
            </a:fld>
            <a:endParaRPr lang="en-US" sz="14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-76200"/>
            <a:ext cx="11582400" cy="1077913"/>
          </a:xfrm>
        </p:spPr>
        <p:txBody>
          <a:bodyPr/>
          <a:lstStyle/>
          <a:p>
            <a:pPr indent="0"/>
            <a:r>
              <a:rPr lang="en-US">
                <a:latin typeface="Arial" charset="0"/>
                <a:ea typeface="ヒラギノ角ゴ ProN W3" charset="0"/>
                <a:cs typeface="ヒラギノ角ゴ ProN W3" charset="0"/>
              </a:rPr>
              <a:t>The </a:t>
            </a:r>
            <a:r>
              <a:rPr lang="ja-JP" altLang="en-US">
                <a:latin typeface="Arial" charset="0"/>
                <a:ea typeface="ヒラギノ角ゴ ProN W3" charset="0"/>
                <a:cs typeface="ヒラギノ角ゴ ProN W3" charset="0"/>
              </a:rPr>
              <a:t>“</a:t>
            </a:r>
            <a:r>
              <a:rPr lang="en-US" altLang="ja-JP">
                <a:latin typeface="Arial" charset="0"/>
                <a:ea typeface="ヒラギノ角ゴ ProN W3" charset="0"/>
                <a:cs typeface="ヒラギノ角ゴ ProN W3" charset="0"/>
              </a:rPr>
              <a:t>Credit Assignment</a:t>
            </a:r>
            <a:r>
              <a:rPr lang="ja-JP" altLang="en-US">
                <a:latin typeface="Arial" charset="0"/>
                <a:ea typeface="ヒラギノ角ゴ ProN W3" charset="0"/>
                <a:cs typeface="ヒラギノ角ゴ ProN W3" charset="0"/>
              </a:rPr>
              <a:t>”</a:t>
            </a:r>
            <a:r>
              <a:rPr lang="en-US" altLang="ja-JP">
                <a:latin typeface="Arial" charset="0"/>
                <a:ea typeface="ヒラギノ角ゴ ProN W3" charset="0"/>
                <a:cs typeface="ヒラギノ角ゴ ProN W3" charset="0"/>
              </a:rPr>
              <a:t> Problem</a:t>
            </a:r>
            <a:endParaRPr lang="en-US">
              <a:latin typeface="Arial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61747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28600" y="4724400"/>
            <a:ext cx="10972800" cy="1371600"/>
          </a:xfrm>
        </p:spPr>
        <p:txBody>
          <a:bodyPr/>
          <a:lstStyle/>
          <a:p>
            <a:pPr marL="0" indent="0">
              <a:buFont typeface="Wingdings" charset="0"/>
              <a:buNone/>
            </a:pPr>
            <a:r>
              <a:rPr lang="en-US" sz="2400" dirty="0">
                <a:latin typeface="Arial" charset="0"/>
                <a:ea typeface="ヒラギノ角ゴ ProN W3" charset="0"/>
                <a:cs typeface="ヒラギノ角ゴ ProN W3" charset="0"/>
              </a:rPr>
              <a:t>Yippee!  I got to a state with a big reward!  </a:t>
            </a:r>
          </a:p>
          <a:p>
            <a:pPr marL="0" indent="0">
              <a:buFont typeface="Wingdings" charset="0"/>
              <a:buNone/>
            </a:pPr>
            <a:r>
              <a:rPr lang="en-US" sz="2400" dirty="0">
                <a:latin typeface="Arial" charset="0"/>
                <a:ea typeface="ヒラギノ角ゴ ProN W3" charset="0"/>
                <a:cs typeface="ヒラギノ角ゴ ProN W3" charset="0"/>
              </a:rPr>
              <a:t>But which of my actions along the way </a:t>
            </a:r>
            <a:endParaRPr lang="en-US" sz="2400" dirty="0" smtClean="0">
              <a:latin typeface="Arial" charset="0"/>
              <a:ea typeface="ヒラギノ角ゴ ProN W3" charset="0"/>
              <a:cs typeface="ヒラギノ角ゴ ProN W3" charset="0"/>
            </a:endParaRPr>
          </a:p>
          <a:p>
            <a:pPr marL="0" indent="0">
              <a:buFont typeface="Wingdings" charset="0"/>
              <a:buNone/>
            </a:pPr>
            <a:r>
              <a:rPr lang="en-US" sz="2400" dirty="0" smtClean="0">
                <a:latin typeface="Arial" charset="0"/>
                <a:ea typeface="ヒラギノ角ゴ ProN W3" charset="0"/>
                <a:cs typeface="ヒラギノ角ゴ ProN W3" charset="0"/>
              </a:rPr>
              <a:t> actually </a:t>
            </a:r>
            <a:r>
              <a:rPr lang="en-US" sz="2400" dirty="0">
                <a:latin typeface="Arial" charset="0"/>
                <a:ea typeface="ヒラギノ角ゴ ProN W3" charset="0"/>
                <a:cs typeface="ヒラギノ角ゴ ProN W3" charset="0"/>
              </a:rPr>
              <a:t>helped me get there??</a:t>
            </a:r>
          </a:p>
          <a:p>
            <a:pPr marL="0" indent="0">
              <a:buFont typeface="Wingdings" charset="0"/>
              <a:buNone/>
            </a:pPr>
            <a:r>
              <a:rPr lang="en-US" sz="2400" dirty="0">
                <a:latin typeface="Arial" charset="0"/>
                <a:ea typeface="ヒラギノ角ゴ ProN W3" charset="0"/>
                <a:cs typeface="ヒラギノ角ゴ ProN W3" charset="0"/>
              </a:rPr>
              <a:t>This is the </a:t>
            </a:r>
            <a:r>
              <a:rPr lang="en-US" sz="2400" dirty="0">
                <a:solidFill>
                  <a:srgbClr val="CC3300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Credit Assignment</a:t>
            </a:r>
            <a:r>
              <a:rPr lang="en-US" sz="2400" dirty="0">
                <a:latin typeface="Arial" charset="0"/>
                <a:ea typeface="ヒラギノ角ゴ ProN W3" charset="0"/>
                <a:cs typeface="ヒラギノ角ゴ ProN W3" charset="0"/>
              </a:rPr>
              <a:t> problem.</a:t>
            </a:r>
          </a:p>
        </p:txBody>
      </p:sp>
      <p:graphicFrame>
        <p:nvGraphicFramePr>
          <p:cNvPr id="617476" name="Group 4"/>
          <p:cNvGraphicFramePr>
            <a:graphicFrameLocks noGrp="1"/>
          </p:cNvGraphicFramePr>
          <p:nvPr>
            <p:ph sz="half" idx="1"/>
          </p:nvPr>
        </p:nvGraphicFramePr>
        <p:xfrm>
          <a:off x="508000" y="1219203"/>
          <a:ext cx="9550400" cy="3170445"/>
        </p:xfrm>
        <a:graphic>
          <a:graphicData uri="http://schemas.openxmlformats.org/drawingml/2006/table">
            <a:tbl>
              <a:tblPr/>
              <a:tblGrid>
                <a:gridCol w="3556000"/>
                <a:gridCol w="2844800"/>
                <a:gridCol w="3149600"/>
              </a:tblGrid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I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’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m in state 43,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reward = 0,  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action = 2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39,   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4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22,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1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35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21,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1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21,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1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13,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2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54,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2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26,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= 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100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Arial" charset="0"/>
                        <a:sym typeface="Arial" charset="0"/>
                      </a:endParaRP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20286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1" y="3962400"/>
            <a:ext cx="4708457" cy="3124200"/>
          </a:xfrm>
          <a:prstGeom prst="rect">
            <a:avLst/>
          </a:prstGeom>
        </p:spPr>
      </p:pic>
      <p:sp>
        <p:nvSpPr>
          <p:cNvPr id="3788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1176000" y="6400800"/>
            <a:ext cx="2844800" cy="457200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71451ECC-7B2A-C04A-BF73-34C5BA082437}" type="slidenum">
              <a:rPr lang="en-US" sz="1400">
                <a:solidFill>
                  <a:schemeClr val="tx1"/>
                </a:solidFill>
                <a:cs typeface="Arial" charset="0"/>
              </a:rPr>
              <a:pPr eaLnBrk="1" hangingPunct="1"/>
              <a:t>12</a:t>
            </a:fld>
            <a:endParaRPr lang="en-US" sz="14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-76200"/>
            <a:ext cx="11582400" cy="1077913"/>
          </a:xfrm>
        </p:spPr>
        <p:txBody>
          <a:bodyPr/>
          <a:lstStyle/>
          <a:p>
            <a:pPr indent="0"/>
            <a:r>
              <a:rPr lang="en-US">
                <a:latin typeface="Arial" charset="0"/>
                <a:ea typeface="ヒラギノ角ゴ ProN W3" charset="0"/>
                <a:cs typeface="ヒラギノ角ゴ ProN W3" charset="0"/>
              </a:rPr>
              <a:t>The </a:t>
            </a:r>
            <a:r>
              <a:rPr lang="ja-JP" altLang="en-US">
                <a:latin typeface="Arial" charset="0"/>
                <a:ea typeface="ヒラギノ角ゴ ProN W3" charset="0"/>
                <a:cs typeface="ヒラギノ角ゴ ProN W3" charset="0"/>
              </a:rPr>
              <a:t>“</a:t>
            </a:r>
            <a:r>
              <a:rPr lang="en-US" altLang="ja-JP">
                <a:latin typeface="Arial" charset="0"/>
                <a:ea typeface="ヒラギノ角ゴ ProN W3" charset="0"/>
                <a:cs typeface="ヒラギノ角ゴ ProN W3" charset="0"/>
              </a:rPr>
              <a:t>Credit Assignment</a:t>
            </a:r>
            <a:r>
              <a:rPr lang="ja-JP" altLang="en-US">
                <a:latin typeface="Arial" charset="0"/>
                <a:ea typeface="ヒラギノ角ゴ ProN W3" charset="0"/>
                <a:cs typeface="ヒラギノ角ゴ ProN W3" charset="0"/>
              </a:rPr>
              <a:t>”</a:t>
            </a:r>
            <a:r>
              <a:rPr lang="en-US" altLang="ja-JP">
                <a:latin typeface="Arial" charset="0"/>
                <a:ea typeface="ヒラギノ角ゴ ProN W3" charset="0"/>
                <a:cs typeface="ヒラギノ角ゴ ProN W3" charset="0"/>
              </a:rPr>
              <a:t> Problem</a:t>
            </a:r>
            <a:endParaRPr lang="en-US">
              <a:latin typeface="Arial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61747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28600" y="4724400"/>
            <a:ext cx="10972800" cy="1371600"/>
          </a:xfrm>
        </p:spPr>
        <p:txBody>
          <a:bodyPr/>
          <a:lstStyle/>
          <a:p>
            <a:pPr marL="0" indent="0">
              <a:buFont typeface="Wingdings" charset="0"/>
              <a:buNone/>
            </a:pPr>
            <a:r>
              <a:rPr lang="en-US" sz="2400" dirty="0">
                <a:latin typeface="Arial" charset="0"/>
                <a:ea typeface="ヒラギノ角ゴ ProN W3" charset="0"/>
                <a:cs typeface="ヒラギノ角ゴ ProN W3" charset="0"/>
              </a:rPr>
              <a:t>Yippee!  I got to a state with a big reward!  </a:t>
            </a:r>
          </a:p>
          <a:p>
            <a:pPr marL="0" indent="0">
              <a:buFont typeface="Wingdings" charset="0"/>
              <a:buNone/>
            </a:pPr>
            <a:r>
              <a:rPr lang="en-US" sz="2400" dirty="0">
                <a:latin typeface="Arial" charset="0"/>
                <a:ea typeface="ヒラギノ角ゴ ProN W3" charset="0"/>
                <a:cs typeface="ヒラギノ角ゴ ProN W3" charset="0"/>
              </a:rPr>
              <a:t>But which of my actions along the way </a:t>
            </a:r>
            <a:endParaRPr lang="en-US" sz="2400" dirty="0" smtClean="0">
              <a:latin typeface="Arial" charset="0"/>
              <a:ea typeface="ヒラギノ角ゴ ProN W3" charset="0"/>
              <a:cs typeface="ヒラギノ角ゴ ProN W3" charset="0"/>
            </a:endParaRPr>
          </a:p>
          <a:p>
            <a:pPr marL="0" indent="0">
              <a:buFont typeface="Wingdings" charset="0"/>
              <a:buNone/>
            </a:pPr>
            <a:r>
              <a:rPr lang="en-US" sz="2400" dirty="0" smtClean="0">
                <a:latin typeface="Arial" charset="0"/>
                <a:ea typeface="ヒラギノ角ゴ ProN W3" charset="0"/>
                <a:cs typeface="ヒラギノ角ゴ ProN W3" charset="0"/>
              </a:rPr>
              <a:t> actually </a:t>
            </a:r>
            <a:r>
              <a:rPr lang="en-US" sz="2400" dirty="0">
                <a:latin typeface="Arial" charset="0"/>
                <a:ea typeface="ヒラギノ角ゴ ProN W3" charset="0"/>
                <a:cs typeface="ヒラギノ角ゴ ProN W3" charset="0"/>
              </a:rPr>
              <a:t>helped me get there??</a:t>
            </a:r>
          </a:p>
          <a:p>
            <a:pPr marL="0" indent="0">
              <a:buFont typeface="Wingdings" charset="0"/>
              <a:buNone/>
            </a:pPr>
            <a:r>
              <a:rPr lang="en-US" sz="2400" dirty="0">
                <a:latin typeface="Arial" charset="0"/>
                <a:ea typeface="ヒラギノ角ゴ ProN W3" charset="0"/>
                <a:cs typeface="ヒラギノ角ゴ ProN W3" charset="0"/>
              </a:rPr>
              <a:t>This is the </a:t>
            </a:r>
            <a:r>
              <a:rPr lang="en-US" sz="2400" dirty="0">
                <a:solidFill>
                  <a:srgbClr val="CC3300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Credit Assignment</a:t>
            </a:r>
            <a:r>
              <a:rPr lang="en-US" sz="2400" dirty="0">
                <a:latin typeface="Arial" charset="0"/>
                <a:ea typeface="ヒラギノ角ゴ ProN W3" charset="0"/>
                <a:cs typeface="ヒラギノ角ゴ ProN W3" charset="0"/>
              </a:rPr>
              <a:t> problem.</a:t>
            </a:r>
          </a:p>
        </p:txBody>
      </p:sp>
      <p:graphicFrame>
        <p:nvGraphicFramePr>
          <p:cNvPr id="617476" name="Group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23329927"/>
              </p:ext>
            </p:extLst>
          </p:nvPr>
        </p:nvGraphicFramePr>
        <p:xfrm>
          <a:off x="508000" y="1219203"/>
          <a:ext cx="9550400" cy="3170445"/>
        </p:xfrm>
        <a:graphic>
          <a:graphicData uri="http://schemas.openxmlformats.org/drawingml/2006/table">
            <a:tbl>
              <a:tblPr/>
              <a:tblGrid>
                <a:gridCol w="3556000"/>
                <a:gridCol w="2844800"/>
                <a:gridCol w="3149600"/>
              </a:tblGrid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I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’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m in state 43,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reward = 0,  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action = 2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39,   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4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22,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1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35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21,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1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21,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1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13,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2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54,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2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95,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Arial" charset="0"/>
                        <a:sym typeface="Arial" charset="0"/>
                      </a:endParaRP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=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-10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Arial" charset="0"/>
                        <a:sym typeface="Arial" charset="0"/>
                      </a:endParaRP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3936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165600" y="6403975"/>
            <a:ext cx="3860800" cy="457200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93B712E0-92C3-D041-BE98-DBD365DEE268}" type="slidenum">
              <a:rPr lang="en-US" sz="1400">
                <a:solidFill>
                  <a:schemeClr val="tx1"/>
                </a:solidFill>
                <a:cs typeface="Arial" charset="0"/>
              </a:rPr>
              <a:pPr eaLnBrk="1" hangingPunct="1"/>
              <a:t>13</a:t>
            </a:fld>
            <a:endParaRPr lang="en-US" sz="14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10972800" cy="1066800"/>
          </a:xfrm>
        </p:spPr>
        <p:txBody>
          <a:bodyPr/>
          <a:lstStyle/>
          <a:p>
            <a:pPr indent="0"/>
            <a:r>
              <a:rPr lang="en-US">
                <a:latin typeface="Arial" charset="0"/>
                <a:ea typeface="ヒラギノ角ゴ ProN W3" charset="0"/>
                <a:cs typeface="ヒラギノ角ゴ ProN W3" charset="0"/>
              </a:rPr>
              <a:t>Exploration-Exploitation tradeoff</a:t>
            </a:r>
          </a:p>
        </p:txBody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119888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rial" charset="0"/>
                <a:ea typeface="ヒラギノ角ゴ ProN W3" charset="0"/>
                <a:cs typeface="ヒラギノ角ゴ ProN W3" charset="0"/>
              </a:rPr>
              <a:t>You have visited part of the state space and found a reward of 100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" charset="0"/>
                <a:ea typeface="ヒラギノ角ゴ ProN W3" charset="0"/>
                <a:cs typeface="ヒラギノ角ゴ ProN W3" charset="0"/>
              </a:rPr>
              <a:t>is this the best you can hope for???</a:t>
            </a:r>
          </a:p>
          <a:p>
            <a:pPr lvl="1">
              <a:lnSpc>
                <a:spcPct val="90000"/>
              </a:lnSpc>
            </a:pPr>
            <a:endParaRPr lang="en-US" sz="1100" dirty="0">
              <a:latin typeface="Arial" charset="0"/>
              <a:ea typeface="ヒラギノ角ゴ ProN W3" charset="0"/>
              <a:cs typeface="ヒラギノ角ゴ ProN W3" charset="0"/>
            </a:endParaRPr>
          </a:p>
          <a:p>
            <a:pPr>
              <a:lnSpc>
                <a:spcPct val="90000"/>
              </a:lnSpc>
            </a:pPr>
            <a:r>
              <a:rPr lang="en-US" sz="2800" b="1" dirty="0">
                <a:latin typeface="Arial" charset="0"/>
                <a:ea typeface="ヒラギノ角ゴ ProN W3" charset="0"/>
                <a:cs typeface="ヒラギノ角ゴ ProN W3" charset="0"/>
              </a:rPr>
              <a:t>Exploitation</a:t>
            </a:r>
            <a:r>
              <a:rPr lang="en-US" sz="2800" dirty="0">
                <a:latin typeface="Arial" charset="0"/>
                <a:ea typeface="ヒラギノ角ゴ ProN W3" charset="0"/>
                <a:cs typeface="ヒラギノ角ゴ ProN W3" charset="0"/>
              </a:rPr>
              <a:t>: should I stick with what I know and find a good policy </a:t>
            </a:r>
            <a:r>
              <a:rPr lang="en-US" sz="2800" dirty="0" err="1">
                <a:latin typeface="Arial" charset="0"/>
                <a:ea typeface="ヒラギノ角ゴ ProN W3" charset="0"/>
                <a:cs typeface="ヒラギノ角ゴ ProN W3" charset="0"/>
              </a:rPr>
              <a:t>w.r.t</a:t>
            </a:r>
            <a:r>
              <a:rPr lang="en-US" sz="2800" dirty="0">
                <a:latin typeface="Arial" charset="0"/>
                <a:ea typeface="ヒラギノ角ゴ ProN W3" charset="0"/>
                <a:cs typeface="ヒラギノ角ゴ ProN W3" charset="0"/>
              </a:rPr>
              <a:t>. this knowledge?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" charset="0"/>
                <a:ea typeface="ヒラギノ角ゴ ProN W3" charset="0"/>
                <a:cs typeface="ヒラギノ角ゴ ProN W3" charset="0"/>
              </a:rPr>
              <a:t>at risk of missing out on a better reward somewhere</a:t>
            </a:r>
          </a:p>
          <a:p>
            <a:pPr lvl="1">
              <a:lnSpc>
                <a:spcPct val="90000"/>
              </a:lnSpc>
            </a:pPr>
            <a:endParaRPr lang="en-US" sz="1200" dirty="0">
              <a:latin typeface="Arial" charset="0"/>
              <a:ea typeface="ヒラギノ角ゴ ProN W3" charset="0"/>
              <a:cs typeface="ヒラギノ角ゴ ProN W3" charset="0"/>
            </a:endParaRPr>
          </a:p>
          <a:p>
            <a:pPr>
              <a:lnSpc>
                <a:spcPct val="90000"/>
              </a:lnSpc>
            </a:pPr>
            <a:r>
              <a:rPr lang="en-US" sz="2800" b="1" dirty="0">
                <a:latin typeface="Arial" charset="0"/>
                <a:ea typeface="ヒラギノ角ゴ ProN W3" charset="0"/>
                <a:cs typeface="ヒラギノ角ゴ ProN W3" charset="0"/>
              </a:rPr>
              <a:t>Exploration</a:t>
            </a:r>
            <a:r>
              <a:rPr lang="en-US" sz="2800" dirty="0">
                <a:latin typeface="Arial" charset="0"/>
                <a:ea typeface="ヒラギノ角ゴ ProN W3" charset="0"/>
                <a:cs typeface="ヒラギノ角ゴ ProN W3" charset="0"/>
              </a:rPr>
              <a:t>: should I look for states w/ more reward?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" charset="0"/>
                <a:ea typeface="ヒラギノ角ゴ ProN W3" charset="0"/>
                <a:cs typeface="ヒラギノ角ゴ ProN W3" charset="0"/>
              </a:rPr>
              <a:t>at risk of wasting time &amp; getting some negative reward</a:t>
            </a:r>
          </a:p>
        </p:txBody>
      </p:sp>
    </p:spTree>
    <p:extLst>
      <p:ext uri="{BB962C8B-B14F-4D97-AF65-F5344CB8AC3E}">
        <p14:creationId xmlns:p14="http://schemas.microsoft.com/office/powerpoint/2010/main" val="394141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952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Example: Learning to Walk</a:t>
            </a:r>
          </a:p>
        </p:txBody>
      </p:sp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304800" y="4495800"/>
            <a:ext cx="320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Initial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4219407" y="4491335"/>
            <a:ext cx="34767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A Learning Trial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19461" name="TextBox 9"/>
          <p:cNvSpPr txBox="1">
            <a:spLocks noChangeArrowheads="1"/>
          </p:cNvSpPr>
          <p:nvPr/>
        </p:nvSpPr>
        <p:spPr bwMode="auto">
          <a:xfrm>
            <a:off x="8352530" y="4491335"/>
            <a:ext cx="3429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After </a:t>
            </a:r>
            <a:r>
              <a:rPr lang="en-US" sz="2400" dirty="0" smtClean="0">
                <a:latin typeface="Calibri" pitchFamily="34" charset="0"/>
              </a:rPr>
              <a:t>Learning [1K Trials]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19464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  <p:pic>
        <p:nvPicPr>
          <p:cNvPr id="13" name="AIBO WALK -- initial.mpeg" descr="/Users/pabbeel/Dropbox/work/Teaching/cs 188/CS188-lecture-materials/videos/rl/AIBO WALK -- initial.mpeg">
            <a:hlinkClick r:id="" action="ppaction://media"/>
          </p:cNvPr>
          <p:cNvPicPr>
            <a:picLocks noGrp="1" noRot="1"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039936"/>
            <a:ext cx="3173539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AIBO WALK -- training-1.mpeg" descr="/Users/pabbeel/Dropbox/work/Teaching/cs 188/CS188-lecture-materials/videos/rl/AIBO WALK -- training-1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7890" y="2039936"/>
            <a:ext cx="3489911" cy="237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AIBO WALK -- finished.mpeg" descr="/Users/pabbeel/Dropbox/work/Teaching/cs 188/CS188-lecture-materials/videos/rl/AIBO WALK -- finished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4131" y="2044089"/>
            <a:ext cx="3458470" cy="235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Learning to Walk</a:t>
            </a:r>
            <a:endParaRPr lang="en-US" dirty="0"/>
          </a:p>
        </p:txBody>
      </p:sp>
      <p:pic>
        <p:nvPicPr>
          <p:cNvPr id="5" name="AIBO WALK -- initial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8900" y="1397000"/>
            <a:ext cx="6935788" cy="4729163"/>
          </a:xfrm>
        </p:spPr>
      </p:pic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 pitchFamily="34" charset="0"/>
                <a:cs typeface="Calibri" pitchFamily="34" charset="0"/>
              </a:rPr>
              <a:t>Initial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23441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Learning to Walk</a:t>
            </a:r>
            <a:endParaRPr lang="en-US" dirty="0"/>
          </a:p>
        </p:txBody>
      </p:sp>
      <p:pic>
        <p:nvPicPr>
          <p:cNvPr id="5" name="AIBO WALK -- finishe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6064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 pitchFamily="34" charset="0"/>
                <a:cs typeface="Calibri" pitchFamily="34" charset="0"/>
              </a:rPr>
              <a:t>Finished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18730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The Crawler!</a:t>
            </a:r>
          </a:p>
        </p:txBody>
      </p:sp>
      <p:graphicFrame>
        <p:nvGraphicFramePr>
          <p:cNvPr id="23555" name="Object 2"/>
          <p:cNvGraphicFramePr>
            <a:graphicFrameLocks noChangeAspect="1"/>
          </p:cNvGraphicFramePr>
          <p:nvPr/>
        </p:nvGraphicFramePr>
        <p:xfrm>
          <a:off x="2667000" y="1600200"/>
          <a:ext cx="6934200" cy="3304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00" name="Photo Editor Photo" r:id="rId4" imgW="2126164" imgH="1013333" progId="MSPhotoEd.3">
                  <p:embed/>
                </p:oleObj>
              </mc:Choice>
              <mc:Fallback>
                <p:oleObj name="Photo Editor Photo" r:id="rId4" imgW="2126164" imgH="1013333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600200"/>
                        <a:ext cx="6934200" cy="33045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Crawler Bot</a:t>
            </a:r>
            <a:endParaRPr lang="en-US" dirty="0"/>
          </a:p>
        </p:txBody>
      </p:sp>
      <p:pic>
        <p:nvPicPr>
          <p:cNvPr id="4" name="CrawlerBo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19" y="1142999"/>
            <a:ext cx="8290562" cy="518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8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Reinforcement Learning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46238"/>
            <a:ext cx="9601200" cy="45259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Still assume a Markov decision process </a:t>
            </a:r>
            <a:r>
              <a:rPr lang="en-US" sz="2800" dirty="0" smtClean="0">
                <a:latin typeface="Calibri"/>
                <a:ea typeface="ＭＳ Ｐゴシック" pitchFamily="34" charset="-128"/>
                <a:cs typeface="Calibri"/>
              </a:rPr>
              <a:t>(MDP)</a:t>
            </a:r>
            <a:r>
              <a:rPr lang="en-US" sz="2800" dirty="0" smtClean="0">
                <a:ea typeface="ＭＳ Ｐゴシック" pitchFamily="34" charset="-128"/>
              </a:rPr>
              <a:t>: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A </a:t>
            </a:r>
            <a:r>
              <a:rPr lang="en-US" sz="2400" dirty="0" smtClean="0">
                <a:solidFill>
                  <a:srgbClr val="CC0000"/>
                </a:solidFill>
                <a:ea typeface="ＭＳ Ｐゴシック" pitchFamily="34" charset="-128"/>
              </a:rPr>
              <a:t>set of states s </a:t>
            </a:r>
            <a:r>
              <a:rPr lang="en-US" sz="2400" dirty="0" smtClean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in </a:t>
            </a:r>
            <a:r>
              <a:rPr lang="en-US" sz="2400" dirty="0" smtClean="0">
                <a:solidFill>
                  <a:srgbClr val="CC0000"/>
                </a:solidFill>
                <a:ea typeface="ＭＳ Ｐゴシック" pitchFamily="34" charset="-128"/>
              </a:rPr>
              <a:t>S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A </a:t>
            </a:r>
            <a:r>
              <a:rPr lang="en-US" sz="2400" dirty="0" smtClean="0">
                <a:solidFill>
                  <a:srgbClr val="CC0000"/>
                </a:solidFill>
                <a:ea typeface="ＭＳ Ｐゴシック" pitchFamily="34" charset="-128"/>
              </a:rPr>
              <a:t>set of actions a </a:t>
            </a:r>
            <a:r>
              <a:rPr lang="en-US" sz="2400" dirty="0" smtClean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in A</a:t>
            </a:r>
            <a:endParaRPr lang="en-US" sz="2400" dirty="0" smtClean="0">
              <a:solidFill>
                <a:srgbClr val="CC0000"/>
              </a:solidFill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A </a:t>
            </a:r>
            <a:r>
              <a:rPr lang="en-US" sz="2400" dirty="0" smtClean="0">
                <a:solidFill>
                  <a:srgbClr val="CC0000"/>
                </a:solidFill>
                <a:ea typeface="ＭＳ Ｐゴシック" pitchFamily="34" charset="-128"/>
              </a:rPr>
              <a:t>transition function T(s, a, s</a:t>
            </a:r>
            <a:r>
              <a:rPr lang="en-US" altLang="ja-JP" sz="2400" dirty="0" smtClean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400" dirty="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A </a:t>
            </a:r>
            <a:r>
              <a:rPr lang="en-US" sz="2400" dirty="0" smtClean="0">
                <a:solidFill>
                  <a:srgbClr val="CC0000"/>
                </a:solidFill>
                <a:ea typeface="ＭＳ Ｐゴシック" pitchFamily="34" charset="-128"/>
              </a:rPr>
              <a:t>reward function R(s, a, s</a:t>
            </a:r>
            <a:r>
              <a:rPr lang="en-US" altLang="ja-JP" sz="2400" dirty="0" smtClean="0">
                <a:solidFill>
                  <a:srgbClr val="CC0000"/>
                </a:solidFill>
                <a:ea typeface="ＭＳ Ｐゴシック" pitchFamily="34" charset="-128"/>
              </a:rPr>
              <a:t>’) </a:t>
            </a:r>
          </a:p>
          <a:p>
            <a:pPr lvl="1">
              <a:lnSpc>
                <a:spcPct val="8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800" dirty="0" smtClean="0">
                <a:ea typeface="ＭＳ Ｐゴシック" pitchFamily="34" charset="-128"/>
              </a:rPr>
              <a:t>Still looking for a policy π(s)</a:t>
            </a:r>
          </a:p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New twist: </a:t>
            </a:r>
            <a:r>
              <a:rPr lang="en-US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don</a:t>
            </a:r>
            <a:r>
              <a:rPr lang="en-US" altLang="ja-JP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’t know T or R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I.e. we don’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t know which states are good or what the actions do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Must actually try actions and states out to learn</a:t>
            </a:r>
          </a:p>
          <a:p>
            <a:pPr marL="457176" lvl="1" indent="0">
              <a:lnSpc>
                <a:spcPct val="80000"/>
              </a:lnSpc>
              <a:buNone/>
            </a:pPr>
            <a:endParaRPr lang="en-US" sz="2000" dirty="0" smtClean="0">
              <a:ea typeface="ＭＳ Ｐゴシック" pitchFamily="34" charset="-128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2103975"/>
            <a:ext cx="5437619" cy="19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3"/>
          <p:cNvGrpSpPr/>
          <p:nvPr/>
        </p:nvGrpSpPr>
        <p:grpSpPr>
          <a:xfrm>
            <a:off x="5867400" y="1905000"/>
            <a:ext cx="5181600" cy="2446215"/>
            <a:chOff x="5920155" y="2133600"/>
            <a:chExt cx="5181600" cy="2446215"/>
          </a:xfrm>
        </p:grpSpPr>
        <p:sp>
          <p:nvSpPr>
            <p:cNvPr id="15" name="Rectangle 14"/>
            <p:cNvSpPr/>
            <p:nvPr/>
          </p:nvSpPr>
          <p:spPr>
            <a:xfrm>
              <a:off x="5920155" y="2971800"/>
              <a:ext cx="816708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605955" y="4046415"/>
              <a:ext cx="1676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224955" y="3733800"/>
              <a:ext cx="685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139354" y="2286000"/>
              <a:ext cx="1547445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653955" y="2209800"/>
              <a:ext cx="14478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001000" y="21336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1" name="Isosceles Triangle 20"/>
            <p:cNvSpPr/>
            <p:nvPr/>
          </p:nvSpPr>
          <p:spPr>
            <a:xfrm rot="10800000">
              <a:off x="8458200" y="2743200"/>
              <a:ext cx="304800" cy="2286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748955" y="3429000"/>
              <a:ext cx="1654908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294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Reinforcement Learning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2259" y="1596699"/>
            <a:ext cx="7882341" cy="44227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Offline (MDPs) vs. Online (RL)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9176" y="2667000"/>
            <a:ext cx="4541755" cy="2362200"/>
          </a:xfrm>
          <a:prstGeom prst="rect">
            <a:avLst/>
          </a:prstGeom>
          <a:noFill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448180"/>
            <a:ext cx="4770142" cy="35806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45942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 pitchFamily="34" charset="0"/>
              </a:rPr>
              <a:t>Offline Solution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67600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 pitchFamily="34" charset="0"/>
              </a:rPr>
              <a:t>Online Learning</a:t>
            </a:r>
            <a:endParaRPr lang="en-US" sz="32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Passive Reinforcement Learning</a:t>
            </a:r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800" y="1156714"/>
            <a:ext cx="7162800" cy="53197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Passive Reinforcement Learning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114300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Simplified task: policy evaluation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Input: a fixed policy </a:t>
            </a:r>
            <a:r>
              <a:rPr lang="en-US" sz="2400" dirty="0" smtClean="0">
                <a:latin typeface="Calibri"/>
                <a:cs typeface="Calibri"/>
                <a:sym typeface="Symbol" pitchFamily="18" charset="2"/>
              </a:rPr>
              <a:t>π</a:t>
            </a:r>
            <a:r>
              <a:rPr lang="en-US" sz="2400" dirty="0" smtClean="0">
                <a:sym typeface="Symbol" pitchFamily="18" charset="2"/>
              </a:rPr>
              <a:t>(s)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You don’t know the transitions T(</a:t>
            </a:r>
            <a:r>
              <a:rPr lang="en-US" sz="2400" dirty="0" err="1" smtClean="0"/>
              <a:t>s,a,s</a:t>
            </a:r>
            <a:r>
              <a:rPr lang="en-US" sz="2400" dirty="0" smtClean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You don’t know the rewards R(</a:t>
            </a:r>
            <a:r>
              <a:rPr lang="en-US" sz="2400" dirty="0" err="1" smtClean="0"/>
              <a:t>s,a,s</a:t>
            </a:r>
            <a:r>
              <a:rPr lang="en-US" sz="2400" dirty="0" smtClean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CC0000"/>
                </a:solidFill>
              </a:rPr>
              <a:t>Goal: learn the state values</a:t>
            </a:r>
            <a:endParaRPr lang="en-US" sz="2400" dirty="0" smtClean="0"/>
          </a:p>
          <a:p>
            <a:pPr lvl="1"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Learner is “along for the ride”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No choice about what actions to take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Just execute the policy and learn from experience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This is NOT offline planning!  You actually take actions in the world.</a:t>
            </a:r>
          </a:p>
          <a:p>
            <a:pPr lvl="1">
              <a:lnSpc>
                <a:spcPct val="90000"/>
              </a:lnSpc>
            </a:pPr>
            <a:endParaRPr lang="en-US" sz="24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4600" y="1448143"/>
            <a:ext cx="5410200" cy="31629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Model-Based Learning</a:t>
            </a:r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4327" y="1600200"/>
            <a:ext cx="9660551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131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Model-Based Learning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600" dirty="0" smtClean="0"/>
              <a:t>Model-Based Idea:</a:t>
            </a: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Learn an approximate model based on experiences</a:t>
            </a: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Solve for values as if the learned model were correct</a:t>
            </a:r>
          </a:p>
          <a:p>
            <a:pPr lvl="1"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600" dirty="0" smtClean="0"/>
              <a:t>Step 1: Learn empirical MDP model</a:t>
            </a: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Count outcomes s’ for each s, a</a:t>
            </a: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Normalize to give an estimate of</a:t>
            </a:r>
            <a:endParaRPr lang="en-US" sz="2200" b="1" dirty="0" smtClean="0"/>
          </a:p>
          <a:p>
            <a:pPr lvl="1">
              <a:lnSpc>
                <a:spcPct val="80000"/>
              </a:lnSpc>
            </a:pPr>
            <a:r>
              <a:rPr lang="en-US" sz="2200" dirty="0" smtClean="0"/>
              <a:t>Discover each </a:t>
            </a:r>
            <a:r>
              <a:rPr lang="en-US" sz="2200" b="1" dirty="0" smtClean="0"/>
              <a:t>                      </a:t>
            </a:r>
            <a:r>
              <a:rPr lang="en-US" sz="2200" dirty="0" smtClean="0"/>
              <a:t>when we experience (s, a, s’)</a:t>
            </a:r>
          </a:p>
          <a:p>
            <a:pPr>
              <a:lnSpc>
                <a:spcPct val="80000"/>
              </a:lnSpc>
            </a:pPr>
            <a:endParaRPr lang="en-US" sz="2800" dirty="0" smtClean="0"/>
          </a:p>
          <a:p>
            <a:pPr>
              <a:lnSpc>
                <a:spcPct val="80000"/>
              </a:lnSpc>
            </a:pPr>
            <a:r>
              <a:rPr lang="en-US" sz="2600" dirty="0" smtClean="0"/>
              <a:t>Step 2: Solve the learned MDP</a:t>
            </a: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For example, use value iteration, as before</a:t>
            </a:r>
          </a:p>
        </p:txBody>
      </p:sp>
      <p:pic>
        <p:nvPicPr>
          <p:cNvPr id="40" name="Picture 3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979437" y="3549893"/>
            <a:ext cx="1218366" cy="3048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908281" y="3904717"/>
            <a:ext cx="1204523" cy="304869"/>
          </a:xfrm>
          <a:prstGeom prst="rect">
            <a:avLst/>
          </a:prstGeom>
          <a:noFill/>
          <a:ln/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3505399"/>
            <a:ext cx="3144852" cy="1828402"/>
          </a:xfrm>
          <a:prstGeom prst="rect">
            <a:avLst/>
          </a:prstGeom>
          <a:noFill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7577" y="1447800"/>
            <a:ext cx="3420645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761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Example: Model-Based Learning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371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π</a:t>
            </a:r>
            <a:r>
              <a:rPr lang="en-US" dirty="0" smtClean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 smtClean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i="1" dirty="0" err="1" smtClean="0">
                <a:latin typeface="Calibri"/>
                <a:cs typeface="Calibri"/>
                <a:sym typeface="Symbol" pitchFamily="18" charset="2"/>
              </a:rPr>
              <a:t>γ</a:t>
            </a:r>
            <a:r>
              <a:rPr lang="en-US" dirty="0" smtClean="0">
                <a:latin typeface="Calibri"/>
                <a:cs typeface="Calibri"/>
                <a:sym typeface="Symbol" pitchFamily="18" charset="2"/>
              </a:rPr>
              <a:t> </a:t>
            </a:r>
            <a:r>
              <a:rPr lang="en-US" dirty="0">
                <a:latin typeface="Calibri"/>
                <a:cs typeface="Calibri"/>
                <a:sym typeface="Symbol" pitchFamily="18" charset="2"/>
              </a:rPr>
              <a:t>= </a:t>
            </a:r>
            <a:r>
              <a:rPr lang="en-US" dirty="0" smtClean="0">
                <a:latin typeface="Calibri"/>
                <a:cs typeface="Calibri"/>
                <a:sym typeface="Symbol" pitchFamily="18" charset="2"/>
              </a:rPr>
              <a:t>1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</a:rPr>
              <a:t>Learned Model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362599"/>
              </p:ext>
            </p:extLst>
          </p:nvPr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/>
                <a:gridCol w="889000"/>
                <a:gridCol w="889000"/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D, exit,  x, +10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D, exit,  x, +10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A, exit,    x, -10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Episode 1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Episode 2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Episode 3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Episode 4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D, exit,    x, +10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296400" y="1981200"/>
            <a:ext cx="2286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Calibri"/>
                <a:cs typeface="Calibri"/>
              </a:rPr>
              <a:t>T(</a:t>
            </a:r>
            <a:r>
              <a:rPr lang="en-US" sz="3200" dirty="0" err="1" smtClean="0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 smtClean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 smtClean="0">
              <a:latin typeface="Calibri"/>
              <a:cs typeface="Calibri"/>
            </a:endParaRPr>
          </a:p>
          <a:p>
            <a:r>
              <a:rPr lang="en-US" sz="2000" dirty="0" smtClean="0">
                <a:latin typeface="Calibri"/>
                <a:cs typeface="Calibri"/>
              </a:rPr>
              <a:t>T(B, east, C) = 1.00</a:t>
            </a:r>
          </a:p>
          <a:p>
            <a:r>
              <a:rPr lang="en-US" sz="2000" dirty="0" smtClean="0">
                <a:latin typeface="Calibri"/>
                <a:cs typeface="Calibri"/>
              </a:rPr>
              <a:t>T(C, east, D) = 0.75</a:t>
            </a:r>
          </a:p>
          <a:p>
            <a:r>
              <a:rPr lang="en-US" sz="2000" dirty="0" smtClean="0">
                <a:latin typeface="Calibri"/>
                <a:cs typeface="Calibri"/>
              </a:rPr>
              <a:t>T(C, east, A) = 0.25</a:t>
            </a:r>
          </a:p>
          <a:p>
            <a:pPr algn="ctr"/>
            <a:r>
              <a:rPr lang="en-US" sz="2000" dirty="0" smtClean="0">
                <a:latin typeface="Calibri"/>
                <a:cs typeface="Calibri"/>
              </a:rPr>
              <a:t>…</a:t>
            </a:r>
          </a:p>
          <a:p>
            <a:endParaRPr lang="en-US" sz="2000" dirty="0" smtClean="0">
              <a:latin typeface="Calibri"/>
              <a:cs typeface="Calibri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alibri"/>
                <a:cs typeface="Calibri"/>
              </a:rPr>
              <a:t>R(</a:t>
            </a:r>
            <a:r>
              <a:rPr lang="en-US" sz="3200" dirty="0" err="1" smtClean="0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 smtClean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 smtClean="0">
              <a:latin typeface="Calibri"/>
              <a:cs typeface="Calibri"/>
            </a:endParaRPr>
          </a:p>
          <a:p>
            <a:r>
              <a:rPr lang="en-US" sz="2000" dirty="0" smtClean="0">
                <a:latin typeface="Calibri"/>
                <a:cs typeface="Calibri"/>
              </a:rPr>
              <a:t>R(B, east, C) = -1</a:t>
            </a:r>
          </a:p>
          <a:p>
            <a:r>
              <a:rPr lang="en-US" sz="2000" dirty="0" smtClean="0">
                <a:latin typeface="Calibri"/>
                <a:cs typeface="Calibri"/>
              </a:rPr>
              <a:t>R(C, east, D) = -1</a:t>
            </a:r>
          </a:p>
          <a:p>
            <a:r>
              <a:rPr lang="en-US" sz="2000" dirty="0" smtClean="0">
                <a:latin typeface="Calibri"/>
                <a:cs typeface="Calibri"/>
              </a:rPr>
              <a:t>R(D, exit, x) = +10</a:t>
            </a:r>
          </a:p>
          <a:p>
            <a:pPr algn="ctr"/>
            <a:r>
              <a:rPr lang="en-US" sz="2000" dirty="0" smtClean="0">
                <a:latin typeface="Calibri"/>
                <a:cs typeface="Calibri"/>
              </a:rPr>
              <a:t>…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9144000" y="25146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144000" y="46482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659816" y="2066192"/>
            <a:ext cx="1522958" cy="3810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9677400" y="4199792"/>
            <a:ext cx="1505313" cy="38100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68063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38" grpId="0"/>
      <p:bldP spid="39" grpId="0" animBg="1"/>
      <p:bldP spid="4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Expected Age</a:t>
            </a:r>
          </a:p>
        </p:txBody>
      </p:sp>
      <p:sp>
        <p:nvSpPr>
          <p:cNvPr id="12292" name="TextBox 10"/>
          <p:cNvSpPr txBox="1">
            <a:spLocks noChangeArrowheads="1"/>
          </p:cNvSpPr>
          <p:nvPr/>
        </p:nvSpPr>
        <p:spPr bwMode="auto">
          <a:xfrm>
            <a:off x="2971800" y="1214735"/>
            <a:ext cx="624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Goal: Compute expected age of </a:t>
            </a:r>
            <a:r>
              <a:rPr lang="en-US" sz="2400" dirty="0" smtClean="0">
                <a:latin typeface="Calibri" pitchFamily="34" charset="0"/>
              </a:rPr>
              <a:t>cs473 </a:t>
            </a:r>
            <a:r>
              <a:rPr lang="en-US" sz="2400" dirty="0">
                <a:latin typeface="Calibri" pitchFamily="34" charset="0"/>
              </a:rPr>
              <a:t>students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600200" y="1828800"/>
            <a:ext cx="8915400" cy="1219200"/>
            <a:chOff x="1828800" y="1828800"/>
            <a:chExt cx="8534400" cy="1219200"/>
          </a:xfrm>
          <a:solidFill>
            <a:srgbClr val="B5E3C8"/>
          </a:solidFill>
        </p:grpSpPr>
        <p:sp>
          <p:nvSpPr>
            <p:cNvPr id="12" name="Rounded Rectangle 11"/>
            <p:cNvSpPr/>
            <p:nvPr/>
          </p:nvSpPr>
          <p:spPr>
            <a:xfrm>
              <a:off x="1828800" y="1828800"/>
              <a:ext cx="8534400" cy="1219200"/>
            </a:xfrm>
            <a:prstGeom prst="round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Calibri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828800" y="2209800"/>
              <a:ext cx="85344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4600" y="23622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73800" y="2438400"/>
            <a:ext cx="18796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ounded Rectangle 21"/>
          <p:cNvSpPr/>
          <p:nvPr/>
        </p:nvSpPr>
        <p:spPr>
          <a:xfrm>
            <a:off x="16002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8288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Based”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6002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54610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9700" y="4572000"/>
            <a:ext cx="1727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ounded Rectangle 31"/>
          <p:cNvSpPr/>
          <p:nvPr/>
        </p:nvSpPr>
        <p:spPr>
          <a:xfrm>
            <a:off x="63246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5532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Free”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63246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4953000"/>
            <a:ext cx="180181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600200" y="3244825"/>
            <a:ext cx="891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Without P(A), instead collect samples [a</a:t>
            </a:r>
            <a:r>
              <a:rPr lang="en-US" sz="2400" baseline="-25000" dirty="0">
                <a:latin typeface="Calibri" pitchFamily="34" charset="0"/>
              </a:rPr>
              <a:t>1</a:t>
            </a:r>
            <a:r>
              <a:rPr lang="en-US" sz="2400" dirty="0">
                <a:latin typeface="Calibri" pitchFamily="34" charset="0"/>
              </a:rPr>
              <a:t>, a</a:t>
            </a:r>
            <a:r>
              <a:rPr lang="en-US" sz="2400" baseline="-25000" dirty="0">
                <a:latin typeface="Calibri" pitchFamily="34" charset="0"/>
              </a:rPr>
              <a:t>2</a:t>
            </a:r>
            <a:r>
              <a:rPr lang="en-US" sz="2400" dirty="0">
                <a:latin typeface="Calibri" pitchFamily="34" charset="0"/>
              </a:rPr>
              <a:t>, … </a:t>
            </a:r>
            <a:r>
              <a:rPr lang="en-US" sz="2400" dirty="0" err="1">
                <a:latin typeface="Calibri" pitchFamily="34" charset="0"/>
              </a:rPr>
              <a:t>a</a:t>
            </a:r>
            <a:r>
              <a:rPr lang="en-US" sz="2400" baseline="-25000" dirty="0" err="1">
                <a:latin typeface="Calibri" pitchFamily="34" charset="0"/>
              </a:rPr>
              <a:t>N</a:t>
            </a:r>
            <a:r>
              <a:rPr lang="en-US" sz="2400" dirty="0">
                <a:latin typeface="Calibri" pitchFamily="34" charset="0"/>
              </a:rPr>
              <a:t>]</a:t>
            </a:r>
          </a:p>
        </p:txBody>
      </p:sp>
      <p:sp>
        <p:nvSpPr>
          <p:cNvPr id="12294" name="TextBox 12"/>
          <p:cNvSpPr txBox="1">
            <a:spLocks noChangeArrowheads="1"/>
          </p:cNvSpPr>
          <p:nvPr/>
        </p:nvSpPr>
        <p:spPr bwMode="auto">
          <a:xfrm>
            <a:off x="5334000" y="182880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Known P(A)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9982200" y="4495800"/>
            <a:ext cx="1981200" cy="1752600"/>
          </a:xfrm>
          <a:prstGeom prst="wedgeRectCallout">
            <a:avLst>
              <a:gd name="adj1" fmla="val -73260"/>
              <a:gd name="adj2" fmla="val -14027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Why does this work?  Because samples appear with the right frequencies.</a:t>
            </a:r>
            <a:endParaRPr lang="en-US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6" name="Rectangular Callout 25"/>
          <p:cNvSpPr/>
          <p:nvPr/>
        </p:nvSpPr>
        <p:spPr>
          <a:xfrm>
            <a:off x="152400" y="4495800"/>
            <a:ext cx="1981200" cy="1752600"/>
          </a:xfrm>
          <a:prstGeom prst="wedgeRectCallout">
            <a:avLst>
              <a:gd name="adj1" fmla="val 68494"/>
              <a:gd name="adj2" fmla="val -29621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Why does this work?  Because eventually you learn the right model.</a:t>
            </a:r>
            <a:endParaRPr lang="en-US" sz="2000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2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32" grpId="0" animBg="1"/>
      <p:bldP spid="33" grpId="0"/>
      <p:bldP spid="37" grpId="0"/>
      <p:bldP spid="12294" grpId="0"/>
      <p:bldP spid="25" grpId="0" animBg="1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Model-Free Learning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0" y="1448200"/>
            <a:ext cx="5480050" cy="50281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442200" cy="4729164"/>
          </a:xfrm>
        </p:spPr>
        <p:txBody>
          <a:bodyPr/>
          <a:lstStyle/>
          <a:p>
            <a:r>
              <a:rPr lang="en-US" sz="2800" dirty="0" smtClean="0"/>
              <a:t>Goal: Compute values for each state under </a:t>
            </a:r>
            <a:r>
              <a:rPr lang="en-US" sz="2800" dirty="0" smtClean="0">
                <a:latin typeface="Calibri"/>
                <a:cs typeface="Calibri"/>
                <a:sym typeface="Symbol" pitchFamily="18" charset="2"/>
              </a:rPr>
              <a:t>π</a:t>
            </a:r>
            <a:endParaRPr lang="en-US" sz="2800" dirty="0" smtClean="0">
              <a:sym typeface="Symbol" pitchFamily="18" charset="2"/>
            </a:endParaRPr>
          </a:p>
          <a:p>
            <a:pPr lvl="2"/>
            <a:endParaRPr lang="en-US" sz="2000" dirty="0" smtClean="0"/>
          </a:p>
          <a:p>
            <a:r>
              <a:rPr lang="en-US" sz="2800" dirty="0" smtClean="0"/>
              <a:t>Idea: Average together observed sample values</a:t>
            </a:r>
          </a:p>
          <a:p>
            <a:pPr lvl="1"/>
            <a:r>
              <a:rPr lang="en-US" sz="2400" dirty="0" smtClean="0"/>
              <a:t>Act according </a:t>
            </a:r>
            <a:r>
              <a:rPr lang="en-US" sz="2400" dirty="0" smtClean="0">
                <a:solidFill>
                  <a:srgbClr val="000000"/>
                </a:solidFill>
              </a:rPr>
              <a:t>to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π</a:t>
            </a:r>
            <a:endParaRPr lang="en-US" sz="2400" dirty="0" smtClean="0">
              <a:solidFill>
                <a:srgbClr val="000000"/>
              </a:solidFill>
              <a:sym typeface="Symbol" pitchFamily="18" charset="2"/>
            </a:endParaRPr>
          </a:p>
          <a:p>
            <a:pPr lvl="1"/>
            <a:r>
              <a:rPr lang="en-US" sz="2400" dirty="0" smtClean="0"/>
              <a:t>Every time you visit a state, write down what the sum of discounted rewards turned out to be</a:t>
            </a:r>
          </a:p>
          <a:p>
            <a:pPr lvl="1"/>
            <a:r>
              <a:rPr lang="en-US" sz="2400" dirty="0" smtClean="0"/>
              <a:t>Average those samples</a:t>
            </a:r>
          </a:p>
          <a:p>
            <a:pPr lvl="2"/>
            <a:endParaRPr lang="en-US" sz="2000" dirty="0" smtClean="0"/>
          </a:p>
          <a:p>
            <a:r>
              <a:rPr lang="en-US" sz="2800" dirty="0" smtClean="0"/>
              <a:t>This is called direct evaluation</a:t>
            </a:r>
            <a:endParaRPr 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3880" y="1447800"/>
            <a:ext cx="3017520" cy="335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Example: Direct Evaluation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13716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π</a:t>
            </a:r>
            <a:r>
              <a:rPr lang="en-US" dirty="0" smtClean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 smtClean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i="1" dirty="0" err="1" smtClean="0">
                <a:latin typeface="Calibri"/>
                <a:cs typeface="Calibri"/>
                <a:sym typeface="Symbol" pitchFamily="18" charset="2"/>
              </a:rPr>
              <a:t>γ</a:t>
            </a:r>
            <a:r>
              <a:rPr lang="en-US" dirty="0" smtClean="0">
                <a:latin typeface="Calibri"/>
                <a:cs typeface="Calibri"/>
                <a:sym typeface="Symbol" pitchFamily="18" charset="2"/>
              </a:rPr>
              <a:t>= 1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</a:rPr>
              <a:t>Output Values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504188"/>
              </p:ext>
            </p:extLst>
          </p:nvPr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/>
                <a:gridCol w="889000"/>
                <a:gridCol w="889000"/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D, exit,  x, +10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D, exit,  x, +10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A, exit,    x, -10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Episode 1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Episode 2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Episode 3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Episode 4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D, exit,    x, +10</a:t>
            </a:r>
            <a:endParaRPr lang="en-US" sz="2400" dirty="0">
              <a:latin typeface="Calibri"/>
              <a:cs typeface="Calibri"/>
            </a:endParaRPr>
          </a:p>
        </p:txBody>
      </p:sp>
      <p:graphicFrame>
        <p:nvGraphicFramePr>
          <p:cNvPr id="56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377239"/>
              </p:ext>
            </p:extLst>
          </p:nvPr>
        </p:nvGraphicFramePr>
        <p:xfrm>
          <a:off x="9067800" y="2485887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/>
                <a:gridCol w="889000"/>
                <a:gridCol w="889000"/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9144000" y="33240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+8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0017368" y="33240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+4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0896600" y="33240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+10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0058400" y="24858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-10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0058400" y="417246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-2</a:t>
            </a:r>
            <a:endParaRPr lang="en-US" sz="28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57" grpId="0"/>
      <p:bldP spid="58" grpId="0"/>
      <p:bldP spid="59" grpId="0"/>
      <p:bldP spid="60" grpId="0"/>
      <p:bldP spid="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-Turn Arrow 11"/>
          <p:cNvSpPr/>
          <p:nvPr/>
        </p:nvSpPr>
        <p:spPr>
          <a:xfrm rot="16200000">
            <a:off x="3429000" y="1828801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9283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U-Turn Arrow 10"/>
          <p:cNvSpPr/>
          <p:nvPr/>
        </p:nvSpPr>
        <p:spPr>
          <a:xfrm rot="5400000">
            <a:off x="6248400" y="2057400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6429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4419600"/>
            <a:ext cx="8382000" cy="205740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>
                <a:latin typeface="Calibri"/>
                <a:ea typeface="ＭＳ Ｐゴシック" pitchFamily="34" charset="-128"/>
                <a:cs typeface="Calibri"/>
              </a:rPr>
              <a:t>Basic idea: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Receive feedback in the form of </a:t>
            </a:r>
            <a:r>
              <a:rPr lang="en-US" sz="24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rewards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Agent’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</a:rPr>
              <a:t>s utility is defined by the reward function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Must (learn to) act so as to </a:t>
            </a:r>
            <a:r>
              <a:rPr lang="en-US" sz="24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maximize expected rewards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All learning is based on observed samples of outcomes!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953000" y="3124200"/>
            <a:ext cx="2133600" cy="1143000"/>
          </a:xfrm>
          <a:prstGeom prst="roundRect">
            <a:avLst>
              <a:gd name="adj" fmla="val 40599"/>
            </a:avLst>
          </a:prstGeom>
          <a:solidFill>
            <a:srgbClr val="B5E3C8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smtClean="0">
                <a:solidFill>
                  <a:schemeClr val="tx1"/>
                </a:solidFill>
                <a:latin typeface="Calibri"/>
                <a:cs typeface="Calibri"/>
              </a:rPr>
              <a:t>Environment</a:t>
            </a:r>
            <a:endParaRPr lang="en-US" sz="25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4953000" y="1447800"/>
            <a:ext cx="2133600" cy="1066800"/>
          </a:xfrm>
          <a:prstGeom prst="trapezoid">
            <a:avLst>
              <a:gd name="adj" fmla="val 58183"/>
            </a:avLst>
          </a:prstGeom>
          <a:solidFill>
            <a:srgbClr val="CCE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6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r>
              <a:rPr lang="en-US" sz="2600" dirty="0" smtClean="0">
                <a:solidFill>
                  <a:schemeClr val="tx1"/>
                </a:solidFill>
                <a:latin typeface="Calibri"/>
                <a:cs typeface="Calibri"/>
              </a:rPr>
              <a:t>Agent</a:t>
            </a:r>
            <a:endParaRPr lang="en-US" sz="2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77200" y="25908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/>
                <a:cs typeface="Calibri"/>
              </a:rPr>
              <a:t>Actions: a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2416314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/>
                <a:cs typeface="Calibri"/>
              </a:rPr>
              <a:t>State: s</a:t>
            </a:r>
          </a:p>
          <a:p>
            <a:pPr algn="ctr"/>
            <a:r>
              <a:rPr lang="en-US" sz="2000" dirty="0" smtClean="0">
                <a:solidFill>
                  <a:srgbClr val="C00000"/>
                </a:solidFill>
                <a:latin typeface="Calibri"/>
                <a:cs typeface="Calibri"/>
              </a:rPr>
              <a:t>Reward: 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Problems with Direct Evaluation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213600" cy="4729164"/>
          </a:xfrm>
        </p:spPr>
        <p:txBody>
          <a:bodyPr/>
          <a:lstStyle/>
          <a:p>
            <a:r>
              <a:rPr lang="en-US" sz="2800" dirty="0" smtClean="0">
                <a:latin typeface="Calibri"/>
                <a:cs typeface="Calibri"/>
              </a:rPr>
              <a:t>What’s good about direct evaluation?</a:t>
            </a:r>
          </a:p>
          <a:p>
            <a:pPr lvl="1"/>
            <a:r>
              <a:rPr lang="en-US" sz="2400" dirty="0" smtClean="0">
                <a:latin typeface="Calibri"/>
                <a:cs typeface="Calibri"/>
              </a:rPr>
              <a:t>It’s easy to understand</a:t>
            </a:r>
          </a:p>
          <a:p>
            <a:pPr lvl="1"/>
            <a:r>
              <a:rPr lang="en-US" sz="2400" dirty="0" smtClean="0">
                <a:latin typeface="Calibri"/>
                <a:cs typeface="Calibri"/>
              </a:rPr>
              <a:t>It doesn’t require any knowledge of T, R</a:t>
            </a:r>
          </a:p>
          <a:p>
            <a:pPr lvl="1"/>
            <a:r>
              <a:rPr lang="en-US" sz="2400" dirty="0" smtClean="0">
                <a:latin typeface="Calibri"/>
                <a:cs typeface="Calibri"/>
              </a:rPr>
              <a:t>It eventually computes the correct average values, using just sample transitions</a:t>
            </a:r>
          </a:p>
          <a:p>
            <a:pPr lvl="1"/>
            <a:endParaRPr lang="en-US" sz="2400" dirty="0" smtClean="0">
              <a:latin typeface="Calibri"/>
              <a:cs typeface="Calibri"/>
            </a:endParaRPr>
          </a:p>
          <a:p>
            <a:r>
              <a:rPr lang="en-US" sz="2800" dirty="0" smtClean="0">
                <a:latin typeface="Calibri"/>
                <a:cs typeface="Calibri"/>
              </a:rPr>
              <a:t>What’s bad about it?</a:t>
            </a:r>
          </a:p>
          <a:p>
            <a:pPr lvl="1"/>
            <a:r>
              <a:rPr lang="en-US" sz="2400" dirty="0" smtClean="0">
                <a:latin typeface="Calibri"/>
                <a:cs typeface="Calibri"/>
              </a:rPr>
              <a:t>It wastes information about state connections</a:t>
            </a:r>
          </a:p>
          <a:p>
            <a:pPr lvl="1"/>
            <a:r>
              <a:rPr lang="en-US" sz="2400" dirty="0" smtClean="0">
                <a:latin typeface="Calibri"/>
                <a:cs typeface="Calibri"/>
              </a:rPr>
              <a:t>Each state must be learned separately</a:t>
            </a:r>
          </a:p>
          <a:p>
            <a:pPr lvl="1"/>
            <a:r>
              <a:rPr lang="en-US" sz="2400" dirty="0" smtClean="0">
                <a:latin typeface="Calibri"/>
                <a:cs typeface="Calibri"/>
              </a:rPr>
              <a:t>So, it takes a long time to learn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10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</a:rPr>
              <a:t>Output Values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132367"/>
              </p:ext>
            </p:extLst>
          </p:nvPr>
        </p:nvGraphicFramePr>
        <p:xfrm>
          <a:off x="8686800" y="2133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/>
                <a:gridCol w="889000"/>
                <a:gridCol w="889000"/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D</a:t>
                      </a:r>
                      <a:endPara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E</a:t>
                      </a:r>
                      <a:endParaRPr kumimoji="0" lang="en-US" sz="3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7630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+8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36368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+4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394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+10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01200" y="21336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-10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77400" y="382018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-2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34400" y="487680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accent2"/>
                </a:solidFill>
                <a:latin typeface="Calibri"/>
                <a:cs typeface="Calibri"/>
              </a:rPr>
              <a:t>If B and E both go to C under this policy, how can their values be different?</a:t>
            </a:r>
            <a:endParaRPr lang="en-US" sz="2000" i="1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512669" y="3024555"/>
            <a:ext cx="791307" cy="7649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633438" y="2189285"/>
            <a:ext cx="773724" cy="7385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Isosceles Triangle 20"/>
          <p:cNvSpPr/>
          <p:nvPr/>
        </p:nvSpPr>
        <p:spPr>
          <a:xfrm rot="5400000">
            <a:off x="9423888" y="3380641"/>
            <a:ext cx="228600" cy="5568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278207" y="3379177"/>
            <a:ext cx="228600" cy="5861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>
            <a:off x="9897208" y="3841532"/>
            <a:ext cx="228600" cy="62253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Calibri"/>
                <a:cs typeface="Calibri"/>
              </a:rPr>
              <a:t>Why Not Use Policy Evaluation?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11430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smtClean="0">
                <a:latin typeface="Calibri"/>
                <a:cs typeface="Calibri"/>
              </a:rPr>
              <a:t>Simplified Bellman updates calculate V for a fixed policy: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latin typeface="Calibri"/>
                <a:cs typeface="Calibri"/>
              </a:rPr>
              <a:t>Each round, replace V with a one-step-look-ahead layer over V</a:t>
            </a:r>
          </a:p>
          <a:p>
            <a:pPr lvl="1">
              <a:lnSpc>
                <a:spcPct val="8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 smtClean="0">
                <a:latin typeface="Calibri"/>
                <a:cs typeface="Calibri"/>
              </a:rPr>
              <a:t>This approach fully exploited the connections between the states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latin typeface="Calibri"/>
                <a:cs typeface="Calibri"/>
              </a:rPr>
              <a:t>Unfortunately, we need T and R to do it!</a:t>
            </a:r>
          </a:p>
          <a:p>
            <a:pPr lvl="1">
              <a:lnSpc>
                <a:spcPct val="8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 smtClean="0">
                <a:latin typeface="Calibri"/>
                <a:cs typeface="Calibri"/>
              </a:rPr>
              <a:t>Key question: how can we do this update to V without knowing T and R?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latin typeface="Calibri"/>
                <a:cs typeface="Calibri"/>
              </a:rPr>
              <a:t>In other words, how </a:t>
            </a:r>
            <a:r>
              <a:rPr lang="en-US" sz="2400" dirty="0">
                <a:latin typeface="Calibri"/>
                <a:cs typeface="Calibri"/>
              </a:rPr>
              <a:t>d</a:t>
            </a:r>
            <a:r>
              <a:rPr lang="en-US" sz="2400" dirty="0" smtClean="0">
                <a:latin typeface="Calibri"/>
                <a:cs typeface="Calibri"/>
              </a:rPr>
              <a:t>o we take a weighted average without knowing the weights?</a:t>
            </a:r>
            <a:endParaRPr lang="en-US" sz="28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cs typeface="Calibri"/>
            </a:endParaRPr>
          </a:p>
        </p:txBody>
      </p:sp>
      <p:pic>
        <p:nvPicPr>
          <p:cNvPr id="38" name="Picture 3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376325" y="3352800"/>
            <a:ext cx="7416560" cy="645897"/>
          </a:xfrm>
          <a:prstGeom prst="rect">
            <a:avLst/>
          </a:prstGeom>
          <a:noFill/>
          <a:ln/>
          <a:effectLst/>
        </p:spPr>
      </p:pic>
      <p:pic>
        <p:nvPicPr>
          <p:cNvPr id="36" name="Picture 3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406216" y="2590800"/>
            <a:ext cx="1502078" cy="330692"/>
          </a:xfrm>
          <a:prstGeom prst="rect">
            <a:avLst/>
          </a:prstGeom>
          <a:noFill/>
          <a:ln/>
          <a:effectLst/>
        </p:spPr>
      </p:pic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9144438" y="1524000"/>
            <a:ext cx="2590362" cy="2754586"/>
            <a:chOff x="2400" y="1401"/>
            <a:chExt cx="1183" cy="1258"/>
          </a:xfrm>
        </p:grpSpPr>
        <p:sp>
          <p:nvSpPr>
            <p:cNvPr id="39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0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1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42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49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50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51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52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43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solidFill>
                    <a:srgbClr val="FF3300"/>
                  </a:solidFill>
                  <a:latin typeface="Calibri"/>
                  <a:cs typeface="Calibri"/>
                </a:rPr>
                <a:t>π </a:t>
              </a:r>
              <a:r>
                <a:rPr lang="en-US" sz="2400" dirty="0" smtClean="0">
                  <a:solidFill>
                    <a:srgbClr val="FF3300"/>
                  </a:solidFill>
                  <a:latin typeface="Calibri"/>
                  <a:cs typeface="Calibri"/>
                  <a:sym typeface="Symbol" pitchFamily="18" charset="2"/>
                </a:rPr>
                <a:t>(s</a:t>
              </a:r>
              <a:r>
                <a:rPr lang="en-US" sz="2400" dirty="0" smtClean="0">
                  <a:solidFill>
                    <a:srgbClr val="FF3300"/>
                  </a:solidFill>
                  <a:latin typeface="Calibri"/>
                  <a:cs typeface="Calibri"/>
                </a:rPr>
                <a:t>)</a:t>
              </a:r>
              <a:endParaRPr lang="en-US" sz="2400" dirty="0">
                <a:solidFill>
                  <a:srgbClr val="FF3300"/>
                </a:solidFill>
                <a:latin typeface="Calibri"/>
                <a:cs typeface="Calibri"/>
              </a:endParaRPr>
            </a:p>
          </p:txBody>
        </p:sp>
        <p:sp>
          <p:nvSpPr>
            <p:cNvPr id="44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45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π</a:t>
              </a:r>
              <a:r>
                <a:rPr lang="en-US" sz="2400" dirty="0" smtClean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(s</a:t>
              </a:r>
              <a:r>
                <a:rPr lang="en-US" sz="2400" dirty="0" smtClean="0">
                  <a:solidFill>
                    <a:srgbClr val="008000"/>
                  </a:solidFill>
                  <a:latin typeface="Calibri"/>
                  <a:cs typeface="Calibri"/>
                </a:rPr>
                <a:t>)</a:t>
              </a:r>
              <a:endParaRPr lang="en-US" sz="24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46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/>
                  <a:cs typeface="Calibri"/>
                </a:rPr>
                <a:t>s,</a:t>
              </a:r>
              <a:r>
                <a:rPr lang="en-US" sz="2400" dirty="0" smtClean="0">
                  <a:latin typeface="Calibri"/>
                  <a:cs typeface="Calibri"/>
                  <a:sym typeface="Symbol" pitchFamily="18" charset="2"/>
                </a:rPr>
                <a:t> </a:t>
              </a:r>
              <a:r>
                <a:rPr lang="en-US" sz="2400" dirty="0">
                  <a:latin typeface="Calibri"/>
                  <a:cs typeface="Calibri"/>
                </a:rPr>
                <a:t>π</a:t>
              </a:r>
              <a:r>
                <a:rPr lang="en-US" sz="2400" dirty="0" smtClean="0">
                  <a:latin typeface="Calibri"/>
                  <a:cs typeface="Calibri"/>
                  <a:sym typeface="Symbol" pitchFamily="18" charset="2"/>
                </a:rPr>
                <a:t>(s</a:t>
              </a:r>
              <a:r>
                <a:rPr lang="en-US" sz="2400" dirty="0" smtClean="0">
                  <a:latin typeface="Calibri"/>
                  <a:cs typeface="Calibri"/>
                </a:rPr>
                <a:t>),s</a:t>
              </a:r>
              <a:r>
                <a:rPr lang="ja-JP" altLang="en-US" sz="2400" dirty="0" smtClean="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47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8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Sample-Based Policy Evaluation?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1430000" cy="5791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smtClean="0">
                <a:latin typeface="Calibri"/>
                <a:cs typeface="Calibri"/>
              </a:rPr>
              <a:t>We want to improve our estimate of V by computing these averages:</a:t>
            </a: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 smtClean="0">
                <a:latin typeface="Calibri"/>
                <a:cs typeface="Calibri"/>
              </a:rPr>
              <a:t>Idea: Take samples of outcomes s’ (by doing the action!) and average</a:t>
            </a:r>
          </a:p>
          <a:p>
            <a:pPr>
              <a:lnSpc>
                <a:spcPct val="80000"/>
              </a:lnSpc>
            </a:pPr>
            <a:endParaRPr lang="en-US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 smtClean="0">
              <a:latin typeface="Calibri"/>
              <a:cs typeface="Calibri"/>
            </a:endParaRPr>
          </a:p>
        </p:txBody>
      </p:sp>
      <p:sp>
        <p:nvSpPr>
          <p:cNvPr id="14341" name="AutoShape 7"/>
          <p:cNvSpPr>
            <a:spLocks noChangeArrowheads="1"/>
          </p:cNvSpPr>
          <p:nvPr/>
        </p:nvSpPr>
        <p:spPr bwMode="auto">
          <a:xfrm>
            <a:off x="9902825" y="3390900"/>
            <a:ext cx="246063" cy="19685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4342" name="Line 11"/>
          <p:cNvSpPr>
            <a:spLocks noChangeShapeType="1"/>
          </p:cNvSpPr>
          <p:nvPr/>
        </p:nvSpPr>
        <p:spPr bwMode="auto">
          <a:xfrm flipH="1">
            <a:off x="9658350" y="3595688"/>
            <a:ext cx="368300" cy="573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3" name="Oval 13"/>
          <p:cNvSpPr>
            <a:spLocks noChangeArrowheads="1"/>
          </p:cNvSpPr>
          <p:nvPr/>
        </p:nvSpPr>
        <p:spPr bwMode="auto">
          <a:xfrm>
            <a:off x="9575800" y="4168775"/>
            <a:ext cx="204788" cy="204788"/>
          </a:xfrm>
          <a:prstGeom prst="ellipse">
            <a:avLst/>
          </a:prstGeom>
          <a:solidFill>
            <a:srgbClr val="B5E3C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4" name="Line 17"/>
          <p:cNvSpPr>
            <a:spLocks noChangeShapeType="1"/>
          </p:cNvSpPr>
          <p:nvPr/>
        </p:nvSpPr>
        <p:spPr bwMode="auto">
          <a:xfrm flipH="1">
            <a:off x="9353550" y="4373563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5" name="Text Box 19"/>
          <p:cNvSpPr txBox="1">
            <a:spLocks noChangeArrowheads="1"/>
          </p:cNvSpPr>
          <p:nvPr/>
        </p:nvSpPr>
        <p:spPr bwMode="auto">
          <a:xfrm>
            <a:off x="9829800" y="3695700"/>
            <a:ext cx="76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Calibri"/>
                <a:cs typeface="Calibri"/>
              </a:rPr>
              <a:t>π</a:t>
            </a:r>
            <a:r>
              <a:rPr lang="en-US" dirty="0" smtClean="0">
                <a:latin typeface="Calibri"/>
                <a:cs typeface="Calibri"/>
                <a:sym typeface="Symbol" pitchFamily="18" charset="2"/>
              </a:rPr>
              <a:t>(</a:t>
            </a:r>
            <a:r>
              <a:rPr lang="en-US" dirty="0">
                <a:latin typeface="Calibri"/>
                <a:cs typeface="Calibri"/>
                <a:sym typeface="Symbol" pitchFamily="18" charset="2"/>
              </a:rPr>
              <a:t>s)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4346" name="Text Box 20"/>
          <p:cNvSpPr txBox="1">
            <a:spLocks noChangeArrowheads="1"/>
          </p:cNvSpPr>
          <p:nvPr/>
        </p:nvSpPr>
        <p:spPr bwMode="auto">
          <a:xfrm>
            <a:off x="10134600" y="3252788"/>
            <a:ext cx="204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14347" name="Text Box 21"/>
          <p:cNvSpPr txBox="1">
            <a:spLocks noChangeArrowheads="1"/>
          </p:cNvSpPr>
          <p:nvPr/>
        </p:nvSpPr>
        <p:spPr bwMode="auto">
          <a:xfrm>
            <a:off x="9753600" y="4076700"/>
            <a:ext cx="8874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s, </a:t>
            </a:r>
            <a:r>
              <a:rPr lang="en-US" dirty="0" smtClean="0">
                <a:solidFill>
                  <a:srgbClr val="008000"/>
                </a:solidFill>
                <a:latin typeface="Calibri"/>
                <a:cs typeface="Calibri"/>
              </a:rPr>
              <a:t>π</a:t>
            </a:r>
            <a:r>
              <a:rPr lang="en-US" dirty="0" smtClean="0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rPr>
              <a:t>(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rPr>
              <a:t>s)</a:t>
            </a:r>
          </a:p>
        </p:txBody>
      </p:sp>
      <p:pic>
        <p:nvPicPr>
          <p:cNvPr id="60" name="Picture 5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1548658" y="5407025"/>
            <a:ext cx="3454166" cy="765990"/>
          </a:xfrm>
          <a:prstGeom prst="rect">
            <a:avLst/>
          </a:prstGeom>
          <a:noFill/>
          <a:ln/>
          <a:effectLst/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9661525" y="4373563"/>
            <a:ext cx="854075" cy="910669"/>
            <a:chOff x="7223125" y="3529013"/>
            <a:chExt cx="854075" cy="910669"/>
          </a:xfrm>
        </p:grpSpPr>
        <p:sp>
          <p:nvSpPr>
            <p:cNvPr id="14373" name="Line 18"/>
            <p:cNvSpPr>
              <a:spLocks noChangeShapeType="1"/>
            </p:cNvSpPr>
            <p:nvPr/>
          </p:nvSpPr>
          <p:spPr bwMode="auto">
            <a:xfrm>
              <a:off x="7223125" y="3529013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74" name="AutoShape 23"/>
            <p:cNvSpPr>
              <a:spLocks noChangeArrowheads="1"/>
            </p:cNvSpPr>
            <p:nvPr/>
          </p:nvSpPr>
          <p:spPr bwMode="auto">
            <a:xfrm>
              <a:off x="7383463" y="4151313"/>
              <a:ext cx="244475" cy="195262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75" name="Text Box 24"/>
            <p:cNvSpPr txBox="1">
              <a:spLocks noChangeArrowheads="1"/>
            </p:cNvSpPr>
            <p:nvPr/>
          </p:nvSpPr>
          <p:spPr bwMode="auto">
            <a:xfrm>
              <a:off x="7551738" y="4070350"/>
              <a:ext cx="5254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 smtClean="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  <a:r>
                <a:rPr lang="en-US" baseline="-25000" dirty="0" smtClean="0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 dirty="0" smtClean="0">
                  <a:solidFill>
                    <a:srgbClr val="3333FF"/>
                  </a:solidFill>
                  <a:latin typeface="Calibri"/>
                  <a:cs typeface="Calibri"/>
                </a:rPr>
                <a:t>'</a:t>
              </a:r>
              <a:endParaRPr lang="en-US" dirty="0">
                <a:solidFill>
                  <a:srgbClr val="3333FF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56" name="Picture 5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1587933" y="3308350"/>
            <a:ext cx="5118817" cy="375602"/>
          </a:xfrm>
          <a:prstGeom prst="rect">
            <a:avLst/>
          </a:prstGeom>
          <a:noFill/>
          <a:ln/>
          <a:effectLst/>
        </p:spPr>
      </p:pic>
      <p:pic>
        <p:nvPicPr>
          <p:cNvPr id="57" name="Picture 5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575088" y="3862387"/>
            <a:ext cx="5117520" cy="375507"/>
          </a:xfrm>
          <a:prstGeom prst="rect">
            <a:avLst/>
          </a:prstGeom>
          <a:noFill/>
          <a:ln/>
          <a:effectLst/>
        </p:spPr>
      </p:pic>
      <p:pic>
        <p:nvPicPr>
          <p:cNvPr id="61" name="Picture 6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590229" y="4603750"/>
            <a:ext cx="5117396" cy="375498"/>
          </a:xfrm>
          <a:prstGeom prst="rect">
            <a:avLst/>
          </a:prstGeom>
          <a:noFill/>
          <a:ln/>
          <a:effectLst/>
        </p:spPr>
      </p:pic>
      <p:pic>
        <p:nvPicPr>
          <p:cNvPr id="52" name="Picture 5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1833411" y="4391025"/>
            <a:ext cx="330501" cy="60336"/>
          </a:xfrm>
          <a:prstGeom prst="rect">
            <a:avLst/>
          </a:prstGeom>
          <a:noFill/>
          <a:ln/>
          <a:effectLst/>
        </p:spPr>
      </p:pic>
      <p:pic>
        <p:nvPicPr>
          <p:cNvPr id="55" name="Picture 54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1494115" y="1905000"/>
            <a:ext cx="7416560" cy="645897"/>
          </a:xfrm>
          <a:prstGeom prst="rect">
            <a:avLst/>
          </a:prstGeom>
          <a:noFill/>
          <a:ln/>
          <a:effectLst/>
        </p:spPr>
      </p:pic>
      <p:sp>
        <p:nvSpPr>
          <p:cNvPr id="14355" name="Line 17"/>
          <p:cNvSpPr>
            <a:spLocks noChangeShapeType="1"/>
          </p:cNvSpPr>
          <p:nvPr/>
        </p:nvSpPr>
        <p:spPr bwMode="auto">
          <a:xfrm flipH="1">
            <a:off x="8610600" y="4206875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2" name="Line 18"/>
          <p:cNvSpPr>
            <a:spLocks noChangeShapeType="1"/>
          </p:cNvSpPr>
          <p:nvPr/>
        </p:nvSpPr>
        <p:spPr bwMode="auto">
          <a:xfrm flipH="1">
            <a:off x="9215438" y="4395788"/>
            <a:ext cx="461962" cy="615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3" name="AutoShape 23"/>
          <p:cNvSpPr>
            <a:spLocks noChangeArrowheads="1"/>
          </p:cNvSpPr>
          <p:nvPr/>
        </p:nvSpPr>
        <p:spPr bwMode="auto">
          <a:xfrm>
            <a:off x="9078913" y="5021263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9247188" y="4940300"/>
            <a:ext cx="525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 smtClean="0">
                <a:solidFill>
                  <a:srgbClr val="3333FF"/>
                </a:solidFill>
                <a:latin typeface="Calibri"/>
                <a:cs typeface="Calibri"/>
              </a:rPr>
              <a:t>s</a:t>
            </a:r>
            <a:r>
              <a:rPr lang="en-US" baseline="-25000" dirty="0" smtClean="0">
                <a:solidFill>
                  <a:srgbClr val="3333FF"/>
                </a:solidFill>
                <a:latin typeface="Calibri"/>
                <a:cs typeface="Calibri"/>
              </a:rPr>
              <a:t>2</a:t>
            </a:r>
            <a:r>
              <a:rPr lang="en-US" dirty="0" smtClean="0">
                <a:solidFill>
                  <a:srgbClr val="3333FF"/>
                </a:solidFill>
                <a:latin typeface="Calibri"/>
                <a:cs typeface="Calibri"/>
              </a:rPr>
              <a:t>'</a:t>
            </a:r>
            <a:endParaRPr lang="en-US" dirty="0">
              <a:solidFill>
                <a:srgbClr val="3333FF"/>
              </a:solidFill>
              <a:latin typeface="Calibri"/>
              <a:cs typeface="Calibri"/>
            </a:endParaRPr>
          </a:p>
        </p:txBody>
      </p:sp>
      <p:sp>
        <p:nvSpPr>
          <p:cNvPr id="14359" name="Line 17"/>
          <p:cNvSpPr>
            <a:spLocks noChangeShapeType="1"/>
          </p:cNvSpPr>
          <p:nvPr/>
        </p:nvSpPr>
        <p:spPr bwMode="auto">
          <a:xfrm flipH="1">
            <a:off x="10115550" y="439578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>
            <a:off x="9677400" y="4395788"/>
            <a:ext cx="1042988" cy="61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" name="AutoShape 23"/>
          <p:cNvSpPr>
            <a:spLocks noChangeArrowheads="1"/>
          </p:cNvSpPr>
          <p:nvPr/>
        </p:nvSpPr>
        <p:spPr bwMode="auto">
          <a:xfrm>
            <a:off x="10583863" y="5018088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10752138" y="4937125"/>
            <a:ext cx="525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 smtClean="0">
                <a:solidFill>
                  <a:srgbClr val="3333FF"/>
                </a:solidFill>
                <a:latin typeface="Calibri"/>
                <a:cs typeface="Calibri"/>
              </a:rPr>
              <a:t>s</a:t>
            </a:r>
            <a:r>
              <a:rPr lang="en-US" baseline="-25000" dirty="0" smtClean="0">
                <a:solidFill>
                  <a:srgbClr val="3333FF"/>
                </a:solidFill>
                <a:latin typeface="Calibri"/>
                <a:cs typeface="Calibri"/>
              </a:rPr>
              <a:t>3</a:t>
            </a:r>
            <a:r>
              <a:rPr lang="en-US" dirty="0" smtClean="0">
                <a:solidFill>
                  <a:srgbClr val="3333FF"/>
                </a:solidFill>
                <a:latin typeface="Calibri"/>
                <a:cs typeface="Calibri"/>
              </a:rPr>
              <a:t>'</a:t>
            </a:r>
            <a:endParaRPr lang="en-US" dirty="0">
              <a:solidFill>
                <a:srgbClr val="3333FF"/>
              </a:solidFill>
              <a:latin typeface="Calibri"/>
              <a:cs typeface="Calibri"/>
            </a:endParaRPr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8799513" y="4425950"/>
            <a:ext cx="1716087" cy="860425"/>
            <a:chOff x="6172200" y="2978150"/>
            <a:chExt cx="1716088" cy="860425"/>
          </a:xfrm>
        </p:grpSpPr>
        <p:grpSp>
          <p:nvGrpSpPr>
            <p:cNvPr id="14365" name="Group 14"/>
            <p:cNvGrpSpPr>
              <a:grpSpLocks/>
            </p:cNvGrpSpPr>
            <p:nvPr/>
          </p:nvGrpSpPr>
          <p:grpSpPr bwMode="auto">
            <a:xfrm>
              <a:off x="6210300" y="2978150"/>
              <a:ext cx="1677988" cy="612775"/>
              <a:chOff x="1536" y="2400"/>
              <a:chExt cx="1584" cy="624"/>
            </a:xfrm>
          </p:grpSpPr>
          <p:sp>
            <p:nvSpPr>
              <p:cNvPr id="14369" name="Line 15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1" name="Line 17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2" name="Line 18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4366" name="Text Box 22"/>
            <p:cNvSpPr txBox="1">
              <a:spLocks noChangeArrowheads="1"/>
            </p:cNvSpPr>
            <p:nvPr/>
          </p:nvSpPr>
          <p:spPr bwMode="auto">
            <a:xfrm>
              <a:off x="6172200" y="3135313"/>
              <a:ext cx="12573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Calibri"/>
                  <a:cs typeface="Calibri"/>
                </a:rPr>
                <a:t>s,</a:t>
              </a:r>
              <a:r>
                <a:rPr lang="en-US" dirty="0">
                  <a:latin typeface="Calibri"/>
                  <a:cs typeface="Calibri"/>
                  <a:sym typeface="Symbol" pitchFamily="18" charset="2"/>
                </a:rPr>
                <a:t> </a:t>
              </a:r>
              <a:r>
                <a:rPr lang="en-US" dirty="0" smtClean="0">
                  <a:latin typeface="Calibri"/>
                  <a:cs typeface="Calibri"/>
                </a:rPr>
                <a:t>π</a:t>
              </a:r>
              <a:r>
                <a:rPr lang="en-US" dirty="0" smtClean="0">
                  <a:latin typeface="Calibri"/>
                  <a:cs typeface="Calibri"/>
                  <a:sym typeface="Symbol" pitchFamily="18" charset="2"/>
                </a:rPr>
                <a:t>(</a:t>
              </a:r>
              <a:r>
                <a:rPr lang="en-US" dirty="0">
                  <a:latin typeface="Calibri"/>
                  <a:cs typeface="Calibri"/>
                  <a:sym typeface="Symbol" pitchFamily="18" charset="2"/>
                </a:rPr>
                <a:t>s)</a:t>
              </a:r>
              <a:r>
                <a:rPr lang="en-US" dirty="0">
                  <a:latin typeface="Calibri"/>
                  <a:cs typeface="Calibri"/>
                </a:rPr>
                <a:t>,s’</a:t>
              </a:r>
            </a:p>
          </p:txBody>
        </p:sp>
        <p:sp>
          <p:nvSpPr>
            <p:cNvPr id="14367" name="AutoShape 23"/>
            <p:cNvSpPr>
              <a:spLocks noChangeArrowheads="1"/>
            </p:cNvSpPr>
            <p:nvPr/>
          </p:nvSpPr>
          <p:spPr bwMode="auto">
            <a:xfrm>
              <a:off x="7192963" y="3567112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68" name="Text Box 24"/>
            <p:cNvSpPr txBox="1">
              <a:spLocks noChangeArrowheads="1"/>
            </p:cNvSpPr>
            <p:nvPr/>
          </p:nvSpPr>
          <p:spPr bwMode="auto">
            <a:xfrm>
              <a:off x="7421563" y="3471863"/>
              <a:ext cx="373062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 smtClean="0">
                  <a:solidFill>
                    <a:srgbClr val="3333FF"/>
                  </a:solidFill>
                  <a:latin typeface="Calibri"/>
                  <a:cs typeface="Calibri"/>
                </a:rPr>
                <a:t>s'</a:t>
              </a:r>
              <a:endParaRPr lang="en-US" dirty="0">
                <a:solidFill>
                  <a:srgbClr val="3333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8610600" y="5562600"/>
            <a:ext cx="2971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Calibri"/>
                <a:cs typeface="Calibri"/>
              </a:rPr>
              <a:t>Almost!  But we can’t rewind time to get sample after sample from state s.</a:t>
            </a: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3800" y="2978480"/>
            <a:ext cx="4191000" cy="3688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  <p:bldP spid="14342" grpId="0" animBg="1"/>
      <p:bldP spid="14343" grpId="0" animBg="1"/>
      <p:bldP spid="14345" grpId="0"/>
      <p:bldP spid="14346" grpId="0"/>
      <p:bldP spid="14347" grpId="0"/>
      <p:bldP spid="42" grpId="0" animBg="1"/>
      <p:bldP spid="43" grpId="0" animBg="1"/>
      <p:bldP spid="44" grpId="0"/>
      <p:bldP spid="46" grpId="0" animBg="1"/>
      <p:bldP spid="47" grpId="0" animBg="1"/>
      <p:bldP spid="48" grpId="0"/>
      <p:bldP spid="4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Temporal Difference Learning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686800" cy="2819400"/>
          </a:xfrm>
        </p:spPr>
        <p:txBody>
          <a:bodyPr/>
          <a:lstStyle/>
          <a:p>
            <a:r>
              <a:rPr lang="en-US" sz="2400" dirty="0" smtClean="0">
                <a:latin typeface="Calibri"/>
                <a:cs typeface="Calibri"/>
              </a:rPr>
              <a:t>Big idea: learn from every experience!</a:t>
            </a:r>
          </a:p>
          <a:p>
            <a:pPr lvl="1"/>
            <a:r>
              <a:rPr lang="en-US" sz="2000" dirty="0" smtClean="0">
                <a:latin typeface="Calibri"/>
                <a:cs typeface="Calibri"/>
              </a:rPr>
              <a:t>Update V(s) each time we experience a transition (s, a, s’, r)</a:t>
            </a:r>
          </a:p>
          <a:p>
            <a:pPr lvl="1"/>
            <a:r>
              <a:rPr lang="en-US" sz="2000" dirty="0" smtClean="0">
                <a:latin typeface="Calibri"/>
                <a:cs typeface="Calibri"/>
              </a:rPr>
              <a:t>Likely outcomes s’ will contribute updates more often</a:t>
            </a:r>
          </a:p>
          <a:p>
            <a:pPr lvl="1">
              <a:buFont typeface="Wingdings" pitchFamily="2" charset="2"/>
              <a:buNone/>
            </a:pPr>
            <a:endParaRPr lang="en-US" sz="2000" dirty="0" smtClean="0">
              <a:latin typeface="Calibri"/>
              <a:cs typeface="Calibri"/>
            </a:endParaRPr>
          </a:p>
          <a:p>
            <a:r>
              <a:rPr lang="en-US" sz="2400" dirty="0" smtClean="0">
                <a:latin typeface="Calibri"/>
                <a:cs typeface="Calibri"/>
              </a:rPr>
              <a:t>Temporal difference learning of values</a:t>
            </a:r>
          </a:p>
          <a:p>
            <a:pPr lvl="1"/>
            <a:r>
              <a:rPr lang="en-US" sz="2000" dirty="0" smtClean="0">
                <a:latin typeface="Calibri"/>
                <a:cs typeface="Calibri"/>
              </a:rPr>
              <a:t>Policy still fixed, still doing evaluation!</a:t>
            </a:r>
          </a:p>
          <a:p>
            <a:pPr lvl="1"/>
            <a:r>
              <a:rPr lang="en-US" sz="2000" dirty="0" smtClean="0">
                <a:latin typeface="Calibri"/>
                <a:cs typeface="Calibri"/>
              </a:rPr>
              <a:t>Move values toward value of whatever successor occurs: running average</a:t>
            </a:r>
          </a:p>
          <a:p>
            <a:pPr lvl="1"/>
            <a:endParaRPr lang="en-US" sz="2000" dirty="0" smtClean="0">
              <a:latin typeface="Calibri"/>
              <a:cs typeface="Calibri"/>
            </a:endParaRPr>
          </a:p>
          <a:p>
            <a:pPr lvl="1"/>
            <a:endParaRPr lang="en-US" sz="2000" dirty="0" smtClean="0">
              <a:latin typeface="Calibri"/>
              <a:cs typeface="Calibri"/>
            </a:endParaRPr>
          </a:p>
          <a:p>
            <a:pPr lvl="1"/>
            <a:endParaRPr lang="en-US" sz="2000" dirty="0" smtClean="0">
              <a:latin typeface="Calibri"/>
              <a:cs typeface="Calibri"/>
            </a:endParaRPr>
          </a:p>
          <a:p>
            <a:pPr lvl="1"/>
            <a:endParaRPr lang="en-US" sz="2000" dirty="0" smtClean="0">
              <a:latin typeface="Calibri"/>
              <a:cs typeface="Calibri"/>
            </a:endParaRPr>
          </a:p>
          <a:p>
            <a:endParaRPr lang="en-US" sz="2400" dirty="0" smtClean="0">
              <a:latin typeface="Calibri"/>
              <a:cs typeface="Calibri"/>
            </a:endParaRP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425795" y="4329000"/>
            <a:ext cx="4789797" cy="330611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4422769" y="5087825"/>
            <a:ext cx="5181610" cy="300083"/>
          </a:xfrm>
          <a:prstGeom prst="rect">
            <a:avLst/>
          </a:prstGeom>
          <a:noFill/>
          <a:ln/>
          <a:effectLst/>
        </p:spPr>
      </p:pic>
      <p:grpSp>
        <p:nvGrpSpPr>
          <p:cNvPr id="22" name="Group 21"/>
          <p:cNvGrpSpPr/>
          <p:nvPr/>
        </p:nvGrpSpPr>
        <p:grpSpPr>
          <a:xfrm>
            <a:off x="9296402" y="1371600"/>
            <a:ext cx="1857674" cy="2366665"/>
            <a:chOff x="9532815" y="1447800"/>
            <a:chExt cx="1575852" cy="2007625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69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0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1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2" name="Text Box 19"/>
            <p:cNvSpPr txBox="1">
              <a:spLocks noChangeArrowheads="1"/>
            </p:cNvSpPr>
            <p:nvPr/>
          </p:nvSpPr>
          <p:spPr bwMode="auto">
            <a:xfrm>
              <a:off x="9532815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/>
                  <a:cs typeface="Calibri"/>
                </a:rPr>
                <a:t>π</a:t>
              </a:r>
              <a:r>
                <a:rPr lang="en-US" sz="2400" dirty="0" smtClean="0">
                  <a:latin typeface="Calibri"/>
                  <a:cs typeface="Calibri"/>
                  <a:sym typeface="Symbol" pitchFamily="18" charset="2"/>
                </a:rPr>
                <a:t>(</a:t>
              </a: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s)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15373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15374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 smtClean="0">
                  <a:solidFill>
                    <a:srgbClr val="008000"/>
                  </a:solidFill>
                  <a:latin typeface="Calibri"/>
                  <a:cs typeface="Calibri"/>
                </a:rPr>
                <a:t>π</a:t>
              </a:r>
              <a:r>
                <a:rPr lang="en-US" sz="2400" dirty="0" smtClean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(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s)</a:t>
              </a:r>
            </a:p>
          </p:txBody>
        </p:sp>
        <p:sp>
          <p:nvSpPr>
            <p:cNvPr id="15375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6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</a:t>
              </a: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  <p:pic>
        <p:nvPicPr>
          <p:cNvPr id="25" name="Picture 2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4422619" y="5845062"/>
            <a:ext cx="5331136" cy="300029"/>
          </a:xfrm>
          <a:prstGeom prst="rect">
            <a:avLst/>
          </a:prstGeom>
          <a:noFill/>
          <a:ln/>
          <a:effectLst/>
        </p:spPr>
      </p:pic>
      <p:sp>
        <p:nvSpPr>
          <p:cNvPr id="15379" name="TextBox 19"/>
          <p:cNvSpPr txBox="1">
            <a:spLocks noChangeArrowheads="1"/>
          </p:cNvSpPr>
          <p:nvPr/>
        </p:nvSpPr>
        <p:spPr bwMode="auto">
          <a:xfrm>
            <a:off x="1868487" y="4271473"/>
            <a:ext cx="20617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Sample of V(s):</a:t>
            </a:r>
          </a:p>
        </p:txBody>
      </p:sp>
      <p:sp>
        <p:nvSpPr>
          <p:cNvPr id="15380" name="TextBox 21"/>
          <p:cNvSpPr txBox="1">
            <a:spLocks noChangeArrowheads="1"/>
          </p:cNvSpPr>
          <p:nvPr/>
        </p:nvSpPr>
        <p:spPr bwMode="auto">
          <a:xfrm>
            <a:off x="1873007" y="4978400"/>
            <a:ext cx="20653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Update to V(s):</a:t>
            </a:r>
          </a:p>
        </p:txBody>
      </p:sp>
      <p:sp>
        <p:nvSpPr>
          <p:cNvPr id="15381" name="TextBox 22"/>
          <p:cNvSpPr txBox="1">
            <a:spLocks noChangeArrowheads="1"/>
          </p:cNvSpPr>
          <p:nvPr/>
        </p:nvSpPr>
        <p:spPr bwMode="auto">
          <a:xfrm>
            <a:off x="1881799" y="5730875"/>
            <a:ext cx="1906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Same update: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9" grpId="0"/>
      <p:bldP spid="15380" grpId="0"/>
      <p:bldP spid="1538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Exponential Moving Average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11201400" cy="4876800"/>
          </a:xfrm>
        </p:spPr>
        <p:txBody>
          <a:bodyPr/>
          <a:lstStyle/>
          <a:p>
            <a:r>
              <a:rPr lang="en-US" sz="2800" dirty="0" smtClean="0"/>
              <a:t>Exponential moving average </a:t>
            </a:r>
          </a:p>
          <a:p>
            <a:pPr lvl="1"/>
            <a:r>
              <a:rPr lang="en-US" sz="2400" dirty="0" smtClean="0"/>
              <a:t>The running interpolation update:</a:t>
            </a:r>
          </a:p>
          <a:p>
            <a:pPr lvl="4"/>
            <a:endParaRPr lang="en-US" sz="1600" dirty="0" smtClean="0"/>
          </a:p>
          <a:p>
            <a:pPr lvl="1"/>
            <a:r>
              <a:rPr lang="en-US" sz="2400" dirty="0" smtClean="0"/>
              <a:t>Makes recent samples more important:</a:t>
            </a:r>
          </a:p>
          <a:p>
            <a:pPr lvl="2"/>
            <a:endParaRPr lang="en-US" sz="2000" dirty="0" smtClean="0"/>
          </a:p>
          <a:p>
            <a:pPr lvl="2"/>
            <a:endParaRPr lang="en-US" sz="2000" dirty="0" smtClean="0"/>
          </a:p>
          <a:p>
            <a:pPr lvl="2"/>
            <a:endParaRPr lang="en-US" sz="2000" dirty="0" smtClean="0"/>
          </a:p>
          <a:p>
            <a:pPr lvl="2"/>
            <a:endParaRPr lang="en-US" sz="2000" dirty="0" smtClean="0"/>
          </a:p>
          <a:p>
            <a:pPr lvl="1"/>
            <a:r>
              <a:rPr lang="en-US" sz="2400" dirty="0" smtClean="0"/>
              <a:t>Forgets about the past (distant past values were wrong anyway)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Decreasing learning rate (alpha) can give converging averages</a:t>
            </a:r>
          </a:p>
          <a:p>
            <a:endParaRPr lang="en-US" sz="2800" dirty="0" smtClean="0"/>
          </a:p>
        </p:txBody>
      </p:sp>
      <p:pic>
        <p:nvPicPr>
          <p:cNvPr id="16389" name="Picture 2" descr="\\.host\Shared Folders\Shared with PC\exp_moving_avg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295525" y="3352800"/>
            <a:ext cx="72294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3" descr="\\.host\Shared Folders\Shared with PC\exp_moving_avg_updat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791200" y="1905000"/>
            <a:ext cx="41719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355878"/>
              </p:ext>
            </p:extLst>
          </p:nvPr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/>
                <a:gridCol w="729188"/>
                <a:gridCol w="729188"/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7" name="Table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63850"/>
              </p:ext>
            </p:extLst>
          </p:nvPr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/>
                <a:gridCol w="729188"/>
                <a:gridCol w="729188"/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Example: Temporal Difference Learning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105400"/>
            <a:ext cx="2362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 smtClean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dirty="0" err="1" smtClean="0">
                <a:latin typeface="Calibri"/>
                <a:cs typeface="Calibri"/>
                <a:sym typeface="Symbol" pitchFamily="18" charset="2"/>
              </a:rPr>
              <a:t>γ</a:t>
            </a:r>
            <a:r>
              <a:rPr lang="en-US" dirty="0" smtClean="0">
                <a:latin typeface="Calibri"/>
                <a:cs typeface="Calibri"/>
                <a:sym typeface="Symbol" pitchFamily="18" charset="2"/>
              </a:rPr>
              <a:t> </a:t>
            </a:r>
            <a:r>
              <a:rPr lang="en-US" dirty="0">
                <a:latin typeface="Calibri"/>
                <a:cs typeface="Calibri"/>
                <a:sym typeface="Symbol" pitchFamily="18" charset="2"/>
              </a:rPr>
              <a:t>= </a:t>
            </a:r>
            <a:r>
              <a:rPr lang="en-US" dirty="0" smtClean="0">
                <a:latin typeface="Calibri"/>
                <a:cs typeface="Calibri"/>
                <a:sym typeface="Symbol" pitchFamily="18" charset="2"/>
              </a:rPr>
              <a:t>1, </a:t>
            </a:r>
            <a:r>
              <a:rPr lang="el-GR" dirty="0" smtClean="0">
                <a:latin typeface="Calibri"/>
                <a:cs typeface="Calibri"/>
                <a:sym typeface="Symbol" pitchFamily="18" charset="2"/>
              </a:rPr>
              <a:t>α</a:t>
            </a:r>
            <a:r>
              <a:rPr lang="en-US" dirty="0" smtClean="0">
                <a:latin typeface="Calibri"/>
                <a:cs typeface="Calibri"/>
                <a:sym typeface="Symbol" pitchFamily="18" charset="2"/>
              </a:rPr>
              <a:t> = 1/2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0" y="14478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</a:rPr>
              <a:t>Observed Transitions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74837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53869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140568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B, east, C, -2</a:t>
            </a:r>
            <a:endParaRPr lang="en-US" sz="24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172744"/>
              </p:ext>
            </p:extLst>
          </p:nvPr>
        </p:nvGraphicFramePr>
        <p:xfrm>
          <a:off x="35052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/>
                <a:gridCol w="729188"/>
                <a:gridCol w="729188"/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7" name="Rectangle 46"/>
          <p:cNvSpPr/>
          <p:nvPr/>
        </p:nvSpPr>
        <p:spPr>
          <a:xfrm>
            <a:off x="50145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2935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070260"/>
              </p:ext>
            </p:extLst>
          </p:nvPr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/>
                <a:gridCol w="729188"/>
                <a:gridCol w="729188"/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0" name="Rectangle 49"/>
          <p:cNvSpPr/>
          <p:nvPr/>
        </p:nvSpPr>
        <p:spPr>
          <a:xfrm>
            <a:off x="79863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2653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397807"/>
              </p:ext>
            </p:extLst>
          </p:nvPr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/>
                <a:gridCol w="729188"/>
                <a:gridCol w="729188"/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109581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2371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8109440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C, east, D, -2</a:t>
            </a:r>
            <a:endParaRPr lang="en-US" sz="24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021640"/>
              </p:ext>
            </p:extLst>
          </p:nvPr>
        </p:nvGraphicFramePr>
        <p:xfrm>
          <a:off x="533400" y="2713891"/>
          <a:ext cx="2224455" cy="2086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5"/>
                <a:gridCol w="741485"/>
                <a:gridCol w="741485"/>
              </a:tblGrid>
              <a:tr h="695570">
                <a:tc>
                  <a:txBody>
                    <a:bodyPr/>
                    <a:lstStyle/>
                    <a:p>
                      <a:pPr algn="ctr"/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5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695570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95570"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2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59" name="Straight Connector 58"/>
          <p:cNvCxnSpPr/>
          <p:nvPr/>
        </p:nvCxnSpPr>
        <p:spPr>
          <a:xfrm>
            <a:off x="3141784" y="1066800"/>
            <a:ext cx="0" cy="57912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33400" y="14478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</a:rPr>
              <a:t>States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60777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729761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11016760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66" name="Picture 6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810284" y="5486400"/>
            <a:ext cx="7506717" cy="46573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1" grpId="0" animBg="1"/>
      <p:bldP spid="47" grpId="0" animBg="1"/>
      <p:bldP spid="48" grpId="0" animBg="1"/>
      <p:bldP spid="50" grpId="0" animBg="1"/>
      <p:bldP spid="51" grpId="0" animBg="1"/>
      <p:bldP spid="53" grpId="0" animBg="1"/>
      <p:bldP spid="54" grpId="0" animBg="1"/>
      <p:bldP spid="56" grpId="0" animBg="1"/>
      <p:bldP spid="61" grpId="0" animBg="1"/>
      <p:bldP spid="62" grpId="0" animBg="1"/>
      <p:bldP spid="6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>
                <a:latin typeface="Calibri"/>
                <a:cs typeface="Calibri"/>
              </a:rPr>
              <a:t>Problems with TD Value Learning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11277600" cy="4800600"/>
          </a:xfrm>
        </p:spPr>
        <p:txBody>
          <a:bodyPr/>
          <a:lstStyle/>
          <a:p>
            <a:r>
              <a:rPr lang="en-US" sz="2800" dirty="0" smtClean="0">
                <a:latin typeface="Calibri"/>
                <a:cs typeface="Calibri"/>
              </a:rPr>
              <a:t>TD value leaning is a model-free way to do policy evaluation, mimicking Bellman updates with running sample averages</a:t>
            </a:r>
          </a:p>
          <a:p>
            <a:r>
              <a:rPr lang="en-US" sz="2800" dirty="0" smtClean="0">
                <a:latin typeface="Calibri"/>
                <a:cs typeface="Calibri"/>
              </a:rPr>
              <a:t>However, if we want to turn values into a (new) policy, we’re sunk:</a:t>
            </a:r>
          </a:p>
          <a:p>
            <a:endParaRPr lang="en-US" sz="2800" dirty="0" smtClean="0">
              <a:latin typeface="Calibri"/>
              <a:cs typeface="Calibri"/>
            </a:endParaRPr>
          </a:p>
          <a:p>
            <a:endParaRPr lang="en-US" sz="2800" dirty="0" smtClean="0">
              <a:latin typeface="Calibri"/>
              <a:cs typeface="Calibri"/>
            </a:endParaRPr>
          </a:p>
          <a:p>
            <a:endParaRPr lang="en-US" sz="2800" dirty="0" smtClean="0">
              <a:latin typeface="Calibri"/>
              <a:cs typeface="Calibri"/>
            </a:endParaRPr>
          </a:p>
          <a:p>
            <a:endParaRPr lang="en-US" sz="2800" dirty="0" smtClean="0">
              <a:latin typeface="Calibri"/>
              <a:cs typeface="Calibri"/>
            </a:endParaRPr>
          </a:p>
          <a:p>
            <a:r>
              <a:rPr lang="en-US" sz="2800" dirty="0" smtClean="0">
                <a:latin typeface="Calibri"/>
                <a:cs typeface="Calibri"/>
              </a:rPr>
              <a:t>Idea: learn Q-values, not values</a:t>
            </a:r>
          </a:p>
          <a:p>
            <a:r>
              <a:rPr lang="en-US" sz="2800" dirty="0" smtClean="0">
                <a:latin typeface="Calibri"/>
                <a:cs typeface="Calibri"/>
              </a:rPr>
              <a:t>Makes action selection model-free too!</a:t>
            </a:r>
          </a:p>
        </p:txBody>
      </p:sp>
      <p:pic>
        <p:nvPicPr>
          <p:cNvPr id="46" name="Picture 4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76400" y="3229431"/>
            <a:ext cx="3271411" cy="450236"/>
          </a:xfrm>
          <a:prstGeom prst="rect">
            <a:avLst/>
          </a:prstGeom>
          <a:noFill/>
          <a:ln/>
          <a:effectLst/>
        </p:spPr>
      </p:pic>
      <p:pic>
        <p:nvPicPr>
          <p:cNvPr id="45" name="Picture 4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76400" y="3978731"/>
            <a:ext cx="5323955" cy="593269"/>
          </a:xfrm>
          <a:prstGeom prst="rect">
            <a:avLst/>
          </a:prstGeom>
          <a:noFill/>
          <a:ln/>
          <a:effectLst/>
        </p:spPr>
      </p:pic>
      <p:grpSp>
        <p:nvGrpSpPr>
          <p:cNvPr id="26" name="Group 4"/>
          <p:cNvGrpSpPr>
            <a:grpSpLocks/>
          </p:cNvGrpSpPr>
          <p:nvPr/>
        </p:nvGrpSpPr>
        <p:grpSpPr bwMode="auto">
          <a:xfrm>
            <a:off x="8153400" y="3189014"/>
            <a:ext cx="3048000" cy="2754586"/>
            <a:chOff x="2400" y="1401"/>
            <a:chExt cx="1392" cy="1258"/>
          </a:xfrm>
        </p:grpSpPr>
        <p:sp>
          <p:nvSpPr>
            <p:cNvPr id="27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8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1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3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4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29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30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7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8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9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31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34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5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6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Reinforcement Learning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268" y="1447800"/>
            <a:ext cx="4541755" cy="23622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4807" y="2365131"/>
            <a:ext cx="4805638" cy="2816469"/>
          </a:xfrm>
          <a:prstGeom prst="rect">
            <a:avLst/>
          </a:prstGeom>
          <a:noFill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6192" y="4038600"/>
            <a:ext cx="4338616" cy="22636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Reinforcement Learning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102108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Full reinforcement learning: optimal policies (like value iteration)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You don’t know the transitions T(</a:t>
            </a:r>
            <a:r>
              <a:rPr lang="en-US" sz="2400" dirty="0" err="1" smtClean="0"/>
              <a:t>s,a,s</a:t>
            </a:r>
            <a:r>
              <a:rPr lang="en-US" sz="2400" dirty="0" smtClean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You don’t know the rewards R(</a:t>
            </a:r>
            <a:r>
              <a:rPr lang="en-US" sz="2400" dirty="0" err="1" smtClean="0"/>
              <a:t>s,a,s</a:t>
            </a:r>
            <a:r>
              <a:rPr lang="en-US" sz="2400" dirty="0" smtClean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You choose the actions now</a:t>
            </a:r>
            <a:endParaRPr lang="en-US" sz="2400" dirty="0" smtClean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CC0000"/>
                </a:solidFill>
              </a:rPr>
              <a:t>Goal: learn the optimal policy / values</a:t>
            </a:r>
          </a:p>
          <a:p>
            <a:pPr lvl="1"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Learner makes choices!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Fundamental tradeoff: exploration vs. exploitation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This is NOT offline planning!  You actually take actions in the world and find out what happens…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228" y="2133600"/>
            <a:ext cx="4239685" cy="20498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cs typeface="Calibri"/>
                <a:sym typeface="Symbol" pitchFamily="18" charset="2"/>
              </a:rPr>
              <a:t>Detour: Q-Value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>
                <a:latin typeface="Calibri"/>
                <a:cs typeface="Calibri"/>
              </a:rPr>
              <a:t>Value iteration: find successive (depth-limited) values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Start with V</a:t>
            </a:r>
            <a:r>
              <a:rPr lang="en-US" sz="2000" baseline="-25000" dirty="0" smtClean="0">
                <a:latin typeface="Calibri"/>
                <a:cs typeface="Calibri"/>
              </a:rPr>
              <a:t>0</a:t>
            </a:r>
            <a:r>
              <a:rPr lang="en-US" sz="2000" dirty="0" smtClean="0">
                <a:latin typeface="Calibri"/>
                <a:cs typeface="Calibri"/>
              </a:rPr>
              <a:t>(s)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Given </a:t>
            </a:r>
            <a:r>
              <a:rPr lang="en-US" sz="2000" dirty="0" err="1" smtClean="0">
                <a:latin typeface="Calibri"/>
                <a:cs typeface="Calibri"/>
              </a:rPr>
              <a:t>V</a:t>
            </a:r>
            <a:r>
              <a:rPr lang="en-US" sz="2000" baseline="-25000" dirty="0" err="1" smtClean="0">
                <a:latin typeface="Calibri"/>
                <a:cs typeface="Calibri"/>
              </a:rPr>
              <a:t>k</a:t>
            </a:r>
            <a:r>
              <a:rPr lang="en-US" sz="2000" dirty="0" smtClean="0">
                <a:latin typeface="Calibri"/>
                <a:cs typeface="Calibri"/>
              </a:rPr>
              <a:t>, calculate the depth k+1 values for all states:</a:t>
            </a:r>
          </a:p>
          <a:p>
            <a:pPr lvl="1">
              <a:lnSpc>
                <a:spcPct val="80000"/>
              </a:lnSpc>
            </a:pPr>
            <a:endParaRPr lang="en-US" sz="2000" dirty="0" smtClean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 smtClean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latin typeface="Calibri"/>
                <a:cs typeface="Calibri"/>
              </a:rPr>
              <a:t>But Q-values are more useful, so compute them instead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Start with Q</a:t>
            </a:r>
            <a:r>
              <a:rPr lang="en-US" sz="2000" baseline="-25000" dirty="0" smtClean="0">
                <a:latin typeface="Calibri"/>
                <a:cs typeface="Calibri"/>
              </a:rPr>
              <a:t>0</a:t>
            </a:r>
            <a:r>
              <a:rPr lang="en-US" sz="2000" dirty="0" smtClean="0">
                <a:latin typeface="Calibri"/>
                <a:cs typeface="Calibri"/>
              </a:rPr>
              <a:t>(</a:t>
            </a:r>
            <a:r>
              <a:rPr lang="en-US" sz="2000" dirty="0" err="1" smtClean="0">
                <a:latin typeface="Calibri"/>
                <a:cs typeface="Calibri"/>
              </a:rPr>
              <a:t>s,a</a:t>
            </a:r>
            <a:r>
              <a:rPr lang="en-US" sz="2000" dirty="0" smtClean="0">
                <a:latin typeface="Calibri"/>
                <a:cs typeface="Calibri"/>
              </a:rPr>
              <a:t>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Given </a:t>
            </a:r>
            <a:r>
              <a:rPr lang="en-US" sz="2000" dirty="0" err="1" smtClean="0">
                <a:latin typeface="Calibri"/>
                <a:cs typeface="Calibri"/>
              </a:rPr>
              <a:t>Q</a:t>
            </a:r>
            <a:r>
              <a:rPr lang="en-US" sz="2000" baseline="-25000" dirty="0" err="1" smtClean="0">
                <a:latin typeface="Calibri"/>
                <a:cs typeface="Calibri"/>
              </a:rPr>
              <a:t>k</a:t>
            </a:r>
            <a:r>
              <a:rPr lang="en-US" sz="2000" dirty="0" smtClean="0">
                <a:latin typeface="Calibri"/>
                <a:cs typeface="Calibri"/>
              </a:rPr>
              <a:t>, calculate the depth k+1 q-values for all q-states:</a:t>
            </a:r>
            <a:endParaRPr lang="en-US" sz="2400" dirty="0" smtClean="0">
              <a:latin typeface="Calibri"/>
              <a:cs typeface="Calibri"/>
            </a:endParaRPr>
          </a:p>
        </p:txBody>
      </p:sp>
      <p:pic>
        <p:nvPicPr>
          <p:cNvPr id="9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33804" y="2662235"/>
            <a:ext cx="7265452" cy="690790"/>
          </a:xfrm>
          <a:prstGeom prst="rect">
            <a:avLst/>
          </a:prstGeom>
          <a:noFill/>
          <a:ln/>
          <a:effectLst/>
        </p:spPr>
      </p:pic>
      <p:sp>
        <p:nvSpPr>
          <p:cNvPr id="20486" name="Line 17"/>
          <p:cNvSpPr>
            <a:spLocks noChangeShapeType="1"/>
          </p:cNvSpPr>
          <p:nvPr/>
        </p:nvSpPr>
        <p:spPr bwMode="auto">
          <a:xfrm flipH="1">
            <a:off x="6172200" y="353853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1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63952" y="5026025"/>
            <a:ext cx="8165848" cy="76552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1176000" y="6400800"/>
            <a:ext cx="2844800" cy="457200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71451ECC-7B2A-C04A-BF73-34C5BA082437}" type="slidenum">
              <a:rPr lang="en-US" sz="1400">
                <a:solidFill>
                  <a:schemeClr val="tx1"/>
                </a:solidFill>
                <a:cs typeface="Arial" charset="0"/>
              </a:rPr>
              <a:pPr eaLnBrk="1" hangingPunct="1"/>
              <a:t>4</a:t>
            </a:fld>
            <a:endParaRPr lang="en-US" sz="14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-76200"/>
            <a:ext cx="11582400" cy="1077913"/>
          </a:xfrm>
        </p:spPr>
        <p:txBody>
          <a:bodyPr/>
          <a:lstStyle/>
          <a:p>
            <a:pPr indent="0"/>
            <a:r>
              <a:rPr lang="en-US">
                <a:latin typeface="Arial" charset="0"/>
                <a:ea typeface="ヒラギノ角ゴ ProN W3" charset="0"/>
                <a:cs typeface="ヒラギノ角ゴ ProN W3" charset="0"/>
              </a:rPr>
              <a:t>The </a:t>
            </a:r>
            <a:r>
              <a:rPr lang="ja-JP" altLang="en-US">
                <a:latin typeface="Arial" charset="0"/>
                <a:ea typeface="ヒラギノ角ゴ ProN W3" charset="0"/>
                <a:cs typeface="ヒラギノ角ゴ ProN W3" charset="0"/>
              </a:rPr>
              <a:t>“</a:t>
            </a:r>
            <a:r>
              <a:rPr lang="en-US" altLang="ja-JP">
                <a:latin typeface="Arial" charset="0"/>
                <a:ea typeface="ヒラギノ角ゴ ProN W3" charset="0"/>
                <a:cs typeface="ヒラギノ角ゴ ProN W3" charset="0"/>
              </a:rPr>
              <a:t>Credit Assignment</a:t>
            </a:r>
            <a:r>
              <a:rPr lang="ja-JP" altLang="en-US">
                <a:latin typeface="Arial" charset="0"/>
                <a:ea typeface="ヒラギノ角ゴ ProN W3" charset="0"/>
                <a:cs typeface="ヒラギノ角ゴ ProN W3" charset="0"/>
              </a:rPr>
              <a:t>”</a:t>
            </a:r>
            <a:r>
              <a:rPr lang="en-US" altLang="ja-JP">
                <a:latin typeface="Arial" charset="0"/>
                <a:ea typeface="ヒラギノ角ゴ ProN W3" charset="0"/>
                <a:cs typeface="ヒラギノ角ゴ ProN W3" charset="0"/>
              </a:rPr>
              <a:t> Problem</a:t>
            </a:r>
            <a:endParaRPr lang="en-US">
              <a:latin typeface="Arial" charset="0"/>
              <a:ea typeface="ヒラギノ角ゴ ProN W3" charset="0"/>
              <a:cs typeface="ヒラギノ角ゴ ProN W3" charset="0"/>
            </a:endParaRPr>
          </a:p>
        </p:txBody>
      </p:sp>
      <p:graphicFrame>
        <p:nvGraphicFramePr>
          <p:cNvPr id="617476" name="Group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27950798"/>
              </p:ext>
            </p:extLst>
          </p:nvPr>
        </p:nvGraphicFramePr>
        <p:xfrm>
          <a:off x="508000" y="1219201"/>
          <a:ext cx="9550400" cy="396230"/>
        </p:xfrm>
        <a:graphic>
          <a:graphicData uri="http://schemas.openxmlformats.org/drawingml/2006/table">
            <a:tbl>
              <a:tblPr/>
              <a:tblGrid>
                <a:gridCol w="3556000"/>
                <a:gridCol w="2844800"/>
                <a:gridCol w="3149600"/>
              </a:tblGrid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I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’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m in state 43,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reward = 0,  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action = 2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89952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Q-Learning</a:t>
            </a:r>
          </a:p>
        </p:txBody>
      </p:sp>
      <p:sp>
        <p:nvSpPr>
          <p:cNvPr id="1810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sz="2800" dirty="0" smtClean="0"/>
              <a:t>Q-Learning: sample-based Q-value iteration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r>
              <a:rPr lang="en-US" sz="2800" dirty="0" smtClean="0"/>
              <a:t>Learn Q(</a:t>
            </a:r>
            <a:r>
              <a:rPr lang="en-US" sz="2800" dirty="0" err="1" smtClean="0"/>
              <a:t>s,a</a:t>
            </a:r>
            <a:r>
              <a:rPr lang="en-US" sz="2800" dirty="0" smtClean="0"/>
              <a:t>) values as you go</a:t>
            </a:r>
          </a:p>
          <a:p>
            <a:pPr lvl="1"/>
            <a:r>
              <a:rPr lang="en-US" sz="2400" dirty="0" smtClean="0"/>
              <a:t>Receive a sample (</a:t>
            </a:r>
            <a:r>
              <a:rPr lang="en-US" sz="2400" dirty="0" err="1" smtClean="0"/>
              <a:t>s,a,s’,r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Consider your old estimate:</a:t>
            </a:r>
          </a:p>
          <a:p>
            <a:pPr lvl="1"/>
            <a:r>
              <a:rPr lang="en-US" sz="2400" dirty="0" smtClean="0"/>
              <a:t>Consider your new sample estimate:</a:t>
            </a:r>
          </a:p>
          <a:p>
            <a:pPr lvl="2"/>
            <a:endParaRPr lang="en-US" sz="2000" dirty="0" smtClean="0"/>
          </a:p>
          <a:p>
            <a:pPr lvl="2"/>
            <a:endParaRPr lang="en-US" sz="2000" dirty="0" smtClean="0"/>
          </a:p>
          <a:p>
            <a:pPr lvl="1"/>
            <a:r>
              <a:rPr lang="en-US" sz="2400" dirty="0" smtClean="0"/>
              <a:t>Incorporate the new estimate into a running average:</a:t>
            </a:r>
          </a:p>
        </p:txBody>
      </p:sp>
      <p:pic>
        <p:nvPicPr>
          <p:cNvPr id="21508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13300" y="3657600"/>
            <a:ext cx="82550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0440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2600" y="5791200"/>
            <a:ext cx="5692775" cy="3159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81043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52600" y="4648200"/>
            <a:ext cx="4525963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524000" y="1828800"/>
            <a:ext cx="8165848" cy="765520"/>
          </a:xfrm>
          <a:prstGeom prst="rect">
            <a:avLst/>
          </a:prstGeom>
          <a:noFill/>
          <a:ln/>
          <a:effectLst/>
        </p:spPr>
      </p:pic>
      <p:graphicFrame>
        <p:nvGraphicFramePr>
          <p:cNvPr id="19457" name="Object 2"/>
          <p:cNvGraphicFramePr>
            <a:graphicFrameLocks noChangeAspect="1"/>
          </p:cNvGraphicFramePr>
          <p:nvPr/>
        </p:nvGraphicFramePr>
        <p:xfrm>
          <a:off x="8305800" y="2743200"/>
          <a:ext cx="3505200" cy="2978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5" name="Photo Editor Photo" r:id="rId11" imgW="4762913" imgH="4046571" progId="MSPhotoEd.3">
                  <p:embed/>
                </p:oleObj>
              </mc:Choice>
              <mc:Fallback>
                <p:oleObj name="Photo Editor Photo" r:id="rId11" imgW="4762913" imgH="4046571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5800" y="2743200"/>
                        <a:ext cx="3505200" cy="29782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Q-Learning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47800"/>
            <a:ext cx="11887200" cy="3124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b="1" dirty="0" err="1" smtClean="0">
                <a:ea typeface="ＭＳ Ｐゴシック" pitchFamily="34" charset="-128"/>
              </a:rPr>
              <a:t>Forall</a:t>
            </a:r>
            <a:r>
              <a:rPr lang="en-US" sz="2800" b="1" dirty="0" smtClean="0">
                <a:ea typeface="ＭＳ Ｐゴシック" pitchFamily="34" charset="-128"/>
              </a:rPr>
              <a:t> s, a </a:t>
            </a:r>
          </a:p>
          <a:p>
            <a:pPr lvl="1">
              <a:lnSpc>
                <a:spcPct val="80000"/>
              </a:lnSpc>
            </a:pPr>
            <a:r>
              <a:rPr lang="en-US" sz="2400" b="1" dirty="0" smtClean="0">
                <a:ea typeface="ＭＳ Ｐゴシック" pitchFamily="34" charset="-128"/>
              </a:rPr>
              <a:t>Initialize Q(s, a) = 0    		 </a:t>
            </a:r>
          </a:p>
          <a:p>
            <a:pPr>
              <a:lnSpc>
                <a:spcPct val="80000"/>
              </a:lnSpc>
            </a:pPr>
            <a:r>
              <a:rPr lang="en-US" sz="2800" b="1" dirty="0" smtClean="0">
                <a:ea typeface="ＭＳ Ｐゴシック" pitchFamily="34" charset="-128"/>
              </a:rPr>
              <a:t>Repeat Forever				</a:t>
            </a:r>
            <a:endParaRPr lang="en-US" sz="2800" i="1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marL="457176" lvl="1" indent="0">
              <a:lnSpc>
                <a:spcPct val="80000"/>
              </a:lnSpc>
              <a:buNone/>
            </a:pPr>
            <a:r>
              <a:rPr lang="en-US" sz="2400" dirty="0" smtClean="0">
                <a:latin typeface="+mj-lt"/>
                <a:ea typeface="ＭＳ Ｐゴシック" pitchFamily="34" charset="-128"/>
              </a:rPr>
              <a:t>  Where are you?  s</a:t>
            </a:r>
          </a:p>
          <a:p>
            <a:pPr marL="457176" lvl="1" indent="0">
              <a:lnSpc>
                <a:spcPct val="80000"/>
              </a:lnSpc>
              <a:buNone/>
            </a:pPr>
            <a:r>
              <a:rPr lang="en-US" sz="2400" dirty="0">
                <a:latin typeface="+mj-lt"/>
                <a:ea typeface="ＭＳ Ｐゴシック" pitchFamily="34" charset="-128"/>
              </a:rPr>
              <a:t> </a:t>
            </a:r>
            <a:r>
              <a:rPr lang="en-US" sz="2400" dirty="0" smtClean="0">
                <a:latin typeface="+mj-lt"/>
                <a:ea typeface="ＭＳ Ｐゴシック" pitchFamily="34" charset="-128"/>
              </a:rPr>
              <a:t> Choose some action a</a:t>
            </a:r>
          </a:p>
          <a:p>
            <a:pPr marL="457176" lvl="1" indent="0">
              <a:lnSpc>
                <a:spcPct val="80000"/>
              </a:lnSpc>
              <a:buNone/>
            </a:pPr>
            <a:r>
              <a:rPr lang="en-US" sz="2400" dirty="0">
                <a:latin typeface="+mj-lt"/>
                <a:ea typeface="ＭＳ Ｐゴシック" pitchFamily="34" charset="-128"/>
              </a:rPr>
              <a:t> </a:t>
            </a:r>
            <a:r>
              <a:rPr lang="en-US" sz="2400" dirty="0" smtClean="0">
                <a:latin typeface="+mj-lt"/>
                <a:ea typeface="ＭＳ Ｐゴシック" pitchFamily="34" charset="-128"/>
              </a:rPr>
              <a:t> Execute it in real world:</a:t>
            </a:r>
            <a:r>
              <a:rPr lang="en-US" sz="2400" i="1" dirty="0" smtClean="0">
                <a:latin typeface="+mj-lt"/>
                <a:ea typeface="ＭＳ Ｐゴシック" pitchFamily="34" charset="-128"/>
              </a:rPr>
              <a:t> (s, a, r, s’)</a:t>
            </a:r>
          </a:p>
          <a:p>
            <a:pPr marL="457176" lvl="1" indent="0">
              <a:lnSpc>
                <a:spcPct val="80000"/>
              </a:lnSpc>
              <a:buNone/>
            </a:pPr>
            <a:r>
              <a:rPr lang="en-US" sz="2400" dirty="0" smtClean="0">
                <a:latin typeface="+mj-lt"/>
                <a:ea typeface="ＭＳ Ｐゴシック" pitchFamily="34" charset="-128"/>
              </a:rPr>
              <a:t>  Do update:</a:t>
            </a:r>
          </a:p>
          <a:p>
            <a:pPr marL="457176" lvl="1" indent="0">
              <a:lnSpc>
                <a:spcPct val="80000"/>
              </a:lnSpc>
              <a:buNone/>
            </a:pPr>
            <a:r>
              <a:rPr lang="en-US" sz="2400" dirty="0" smtClean="0">
                <a:latin typeface="+mj-lt"/>
                <a:ea typeface="ＭＳ Ｐゴシック" pitchFamily="34" charset="-128"/>
              </a:rPr>
              <a:t> </a:t>
            </a:r>
            <a:endParaRPr lang="en-US" sz="2400" dirty="0">
              <a:latin typeface="+mj-lt"/>
              <a:ea typeface="ＭＳ Ｐゴシック" pitchFamily="34" charset="-128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2800" b="1" dirty="0" smtClean="0">
                <a:ea typeface="ＭＳ Ｐゴシック" pitchFamily="34" charset="-128"/>
              </a:rPr>
              <a:t>		</a:t>
            </a:r>
            <a:endParaRPr lang="en-US" sz="2800" i="1" dirty="0">
              <a:solidFill>
                <a:srgbClr val="000000"/>
              </a:solidFill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endParaRPr lang="en-US" sz="2400" b="1" dirty="0" smtClean="0">
              <a:ea typeface="ＭＳ Ｐゴシック" pitchFamily="34" charset="-128"/>
            </a:endParaRPr>
          </a:p>
        </p:txBody>
      </p:sp>
      <p:pic>
        <p:nvPicPr>
          <p:cNvPr id="29" name="Picture 2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4191000"/>
            <a:ext cx="7375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02687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Q-Learning -- </a:t>
            </a:r>
            <a:r>
              <a:rPr lang="en-US" dirty="0" err="1" smtClean="0"/>
              <a:t>Gridworld</a:t>
            </a:r>
            <a:endParaRPr lang="en-US" dirty="0"/>
          </a:p>
        </p:txBody>
      </p:sp>
      <p:pic>
        <p:nvPicPr>
          <p:cNvPr id="4" name="Q-learning--gridworl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8338" y="1143000"/>
            <a:ext cx="8315325" cy="519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2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Q-Learning Properties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9525000" cy="4525962"/>
          </a:xfrm>
        </p:spPr>
        <p:txBody>
          <a:bodyPr/>
          <a:lstStyle/>
          <a:p>
            <a:r>
              <a:rPr lang="en-US" sz="2800" dirty="0" smtClean="0"/>
              <a:t>Amazing result: Q-learning converges to optimal policy -- even if you’re acting </a:t>
            </a:r>
            <a:r>
              <a:rPr lang="en-US" sz="2800" dirty="0" err="1" smtClean="0"/>
              <a:t>suboptimally</a:t>
            </a:r>
            <a:r>
              <a:rPr lang="en-US" sz="2800" dirty="0" smtClean="0"/>
              <a:t>!</a:t>
            </a:r>
          </a:p>
          <a:p>
            <a:pPr lvl="2"/>
            <a:endParaRPr lang="en-US" sz="2000" dirty="0" smtClean="0"/>
          </a:p>
          <a:p>
            <a:r>
              <a:rPr lang="en-US" sz="2800" dirty="0" smtClean="0"/>
              <a:t>This is called </a:t>
            </a:r>
            <a:r>
              <a:rPr lang="en-US" sz="2800" dirty="0" smtClean="0">
                <a:solidFill>
                  <a:srgbClr val="C00000"/>
                </a:solidFill>
              </a:rPr>
              <a:t>off-policy learning</a:t>
            </a:r>
          </a:p>
          <a:p>
            <a:pPr lvl="2"/>
            <a:endParaRPr lang="en-US" sz="2000" dirty="0" smtClean="0"/>
          </a:p>
          <a:p>
            <a:r>
              <a:rPr lang="en-US" sz="2800" dirty="0" smtClean="0"/>
              <a:t>Caveats:</a:t>
            </a:r>
          </a:p>
          <a:p>
            <a:pPr lvl="1"/>
            <a:r>
              <a:rPr lang="en-US" sz="2400" dirty="0" smtClean="0"/>
              <a:t>You have to explore enough</a:t>
            </a:r>
          </a:p>
          <a:p>
            <a:pPr lvl="1"/>
            <a:r>
              <a:rPr lang="en-US" sz="2400" dirty="0" smtClean="0"/>
              <a:t>You have to eventually make the learning rate</a:t>
            </a:r>
          </a:p>
          <a:p>
            <a:pPr lvl="1">
              <a:buNone/>
            </a:pPr>
            <a:r>
              <a:rPr lang="en-US" sz="2400" dirty="0" smtClean="0"/>
              <a:t>	</a:t>
            </a:r>
            <a:r>
              <a:rPr lang="en-US" sz="2400" smtClean="0"/>
              <a:t>small enough … </a:t>
            </a:r>
            <a:r>
              <a:rPr lang="en-US" sz="2400" dirty="0" smtClean="0"/>
              <a:t>but not decrease it too quickly</a:t>
            </a:r>
          </a:p>
          <a:p>
            <a:pPr lvl="1"/>
            <a:r>
              <a:rPr lang="en-US" sz="2400" dirty="0" smtClean="0"/>
              <a:t>Basically, in the limit, it doesn’t matter how you select actions (!)</a:t>
            </a:r>
          </a:p>
          <a:p>
            <a:pPr lvl="3"/>
            <a:endParaRPr lang="en-US" sz="1800" dirty="0" smtClean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2042" y="2667000"/>
            <a:ext cx="3884915" cy="279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379200" y="6403975"/>
            <a:ext cx="3860800" cy="457200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450BBCEC-ABD0-064C-BCE9-04DB4FC27B9C}" type="slidenum">
              <a:rPr lang="en-US">
                <a:solidFill>
                  <a:schemeClr val="tx1"/>
                </a:solidFill>
                <a:cs typeface="Arial" charset="0"/>
              </a:rPr>
              <a:pPr eaLnBrk="1" hangingPunct="1"/>
              <a:t>44</a:t>
            </a:fld>
            <a:endParaRPr lang="en-US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304800"/>
            <a:ext cx="11480800" cy="685800"/>
          </a:xfrm>
        </p:spPr>
        <p:txBody>
          <a:bodyPr/>
          <a:lstStyle/>
          <a:p>
            <a:pPr indent="0"/>
            <a:r>
              <a:rPr lang="en-US" sz="4000" dirty="0">
                <a:latin typeface="Arial" charset="0"/>
                <a:ea typeface="ヒラギノ角ゴ ProN W3" charset="0"/>
                <a:cs typeface="ヒラギノ角ゴ ProN W3" charset="0"/>
              </a:rPr>
              <a:t>Two main reinforcement learning approaches </a:t>
            </a:r>
          </a:p>
        </p:txBody>
      </p:sp>
      <p:sp>
        <p:nvSpPr>
          <p:cNvPr id="621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12395200" cy="5257800"/>
          </a:xfrm>
        </p:spPr>
        <p:txBody>
          <a:bodyPr/>
          <a:lstStyle/>
          <a:p>
            <a:r>
              <a:rPr lang="en-US">
                <a:latin typeface="Arial" charset="0"/>
                <a:ea typeface="ヒラギノ角ゴ ProN W3" charset="0"/>
                <a:cs typeface="ヒラギノ角ゴ ProN W3" charset="0"/>
              </a:rPr>
              <a:t>Model-based approaches:</a:t>
            </a:r>
          </a:p>
          <a:p>
            <a:pPr lvl="1"/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explore environment &amp; learn model, T=P(</a:t>
            </a:r>
            <a:r>
              <a:rPr lang="en-US" sz="2400" b="1">
                <a:latin typeface="Arial" charset="0"/>
                <a:ea typeface="ヒラギノ角ゴ ProN W3" charset="0"/>
                <a:cs typeface="ヒラギノ角ゴ ProN W3" charset="0"/>
              </a:rPr>
              <a:t>s</a:t>
            </a:r>
            <a:r>
              <a:rPr lang="ja-JP" altLang="en-US" sz="2400">
                <a:latin typeface="Arial" charset="0"/>
                <a:ea typeface="ヒラギノ角ゴ ProN W3" charset="0"/>
                <a:cs typeface="ヒラギノ角ゴ ProN W3" charset="0"/>
              </a:rPr>
              <a:t>’</a:t>
            </a:r>
            <a:r>
              <a:rPr lang="en-US" altLang="ja-JP" sz="2400">
                <a:latin typeface="Arial" charset="0"/>
                <a:ea typeface="ヒラギノ角ゴ ProN W3" charset="0"/>
                <a:cs typeface="ヒラギノ角ゴ ProN W3" charset="0"/>
              </a:rPr>
              <a:t>|</a:t>
            </a:r>
            <a:r>
              <a:rPr lang="en-US" altLang="ja-JP" sz="2400" b="1">
                <a:latin typeface="Arial" charset="0"/>
                <a:ea typeface="ヒラギノ角ゴ ProN W3" charset="0"/>
                <a:cs typeface="ヒラギノ角ゴ ProN W3" charset="0"/>
              </a:rPr>
              <a:t>s</a:t>
            </a:r>
            <a:r>
              <a:rPr lang="en-US" altLang="ja-JP" sz="2400">
                <a:latin typeface="Arial" charset="0"/>
                <a:ea typeface="ヒラギノ角ゴ ProN W3" charset="0"/>
                <a:cs typeface="ヒラギノ角ゴ ProN W3" charset="0"/>
              </a:rPr>
              <a:t>,</a:t>
            </a:r>
            <a:r>
              <a:rPr lang="en-US" altLang="ja-JP" sz="2400" b="1">
                <a:latin typeface="Arial" charset="0"/>
                <a:ea typeface="ヒラギノ角ゴ ProN W3" charset="0"/>
                <a:cs typeface="ヒラギノ角ゴ ProN W3" charset="0"/>
              </a:rPr>
              <a:t>a</a:t>
            </a:r>
            <a:r>
              <a:rPr lang="en-US" altLang="ja-JP" sz="2400">
                <a:latin typeface="Arial" charset="0"/>
                <a:ea typeface="ヒラギノ角ゴ ProN W3" charset="0"/>
                <a:cs typeface="ヒラギノ角ゴ ProN W3" charset="0"/>
              </a:rPr>
              <a:t>) and R(</a:t>
            </a:r>
            <a:r>
              <a:rPr lang="en-US" altLang="ja-JP" sz="2400" b="1">
                <a:latin typeface="Arial" charset="0"/>
                <a:ea typeface="ヒラギノ角ゴ ProN W3" charset="0"/>
                <a:cs typeface="ヒラギノ角ゴ ProN W3" charset="0"/>
              </a:rPr>
              <a:t>s</a:t>
            </a:r>
            <a:r>
              <a:rPr lang="en-US" altLang="ja-JP" sz="2400">
                <a:latin typeface="Arial" charset="0"/>
                <a:ea typeface="ヒラギノ角ゴ ProN W3" charset="0"/>
                <a:cs typeface="ヒラギノ角ゴ ProN W3" charset="0"/>
              </a:rPr>
              <a:t>,</a:t>
            </a:r>
            <a:r>
              <a:rPr lang="en-US" altLang="ja-JP" sz="2400" b="1">
                <a:latin typeface="Arial" charset="0"/>
                <a:ea typeface="ヒラギノ角ゴ ProN W3" charset="0"/>
                <a:cs typeface="ヒラギノ角ゴ ProN W3" charset="0"/>
              </a:rPr>
              <a:t>a</a:t>
            </a:r>
            <a:r>
              <a:rPr lang="en-US" altLang="ja-JP" sz="2400">
                <a:latin typeface="Arial" charset="0"/>
                <a:ea typeface="ヒラギノ角ゴ ProN W3" charset="0"/>
                <a:cs typeface="ヒラギノ角ゴ ProN W3" charset="0"/>
              </a:rPr>
              <a:t>), (almost) everywhere</a:t>
            </a:r>
          </a:p>
          <a:p>
            <a:pPr lvl="1"/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use model to plan policy, MDP-style</a:t>
            </a:r>
          </a:p>
          <a:p>
            <a:pPr lvl="1"/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approach leads to strongest theoretical results </a:t>
            </a:r>
          </a:p>
          <a:p>
            <a:pPr lvl="1"/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often works well when state-space is manageable </a:t>
            </a:r>
          </a:p>
          <a:p>
            <a:r>
              <a:rPr lang="en-US">
                <a:latin typeface="Arial" charset="0"/>
                <a:ea typeface="ヒラギノ角ゴ ProN W3" charset="0"/>
                <a:cs typeface="ヒラギノ角ゴ ProN W3" charset="0"/>
              </a:rPr>
              <a:t>Model-free approach:</a:t>
            </a:r>
          </a:p>
          <a:p>
            <a:pPr lvl="1"/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don</a:t>
            </a:r>
            <a:r>
              <a:rPr lang="ja-JP" altLang="en-US" sz="2400">
                <a:latin typeface="Arial" charset="0"/>
                <a:ea typeface="ヒラギノ角ゴ ProN W3" charset="0"/>
                <a:cs typeface="ヒラギノ角ゴ ProN W3" charset="0"/>
              </a:rPr>
              <a:t>’</a:t>
            </a:r>
            <a:r>
              <a:rPr lang="en-US" altLang="ja-JP" sz="2400">
                <a:latin typeface="Arial" charset="0"/>
                <a:ea typeface="ヒラギノ角ゴ ProN W3" charset="0"/>
                <a:cs typeface="ヒラギノ角ゴ ProN W3" charset="0"/>
              </a:rPr>
              <a:t>t learn a model; learn value function or policy directly</a:t>
            </a:r>
          </a:p>
          <a:p>
            <a:pPr lvl="1"/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weaker theoretical results</a:t>
            </a:r>
          </a:p>
          <a:p>
            <a:pPr lvl="1"/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often works better when state space is large</a:t>
            </a:r>
          </a:p>
        </p:txBody>
      </p:sp>
    </p:spTree>
    <p:extLst>
      <p:ext uri="{BB962C8B-B14F-4D97-AF65-F5344CB8AC3E}">
        <p14:creationId xmlns:p14="http://schemas.microsoft.com/office/powerpoint/2010/main" val="170050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1571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Calibri"/>
                <a:cs typeface="Calibri"/>
              </a:rPr>
              <a:t>The Story So Far: MDPs and RL</a:t>
            </a:r>
          </a:p>
        </p:txBody>
      </p: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533400" y="1219200"/>
            <a:ext cx="1097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Known MDP: Offline Solution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33400" y="1742420"/>
            <a:ext cx="10972800" cy="1912485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0400" y="1914942"/>
            <a:ext cx="6172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Goal				Technique</a:t>
            </a:r>
          </a:p>
          <a:p>
            <a:endParaRPr lang="en-US" sz="1600" kern="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 smtClean="0">
                <a:solidFill>
                  <a:srgbClr val="000000"/>
                </a:solidFill>
                <a:latin typeface="Calibri"/>
                <a:cs typeface="Calibri"/>
              </a:rPr>
              <a:t>Compute V*, Q*</a:t>
            </a:r>
            <a:r>
              <a:rPr lang="en-US" kern="0" dirty="0" smtClean="0">
                <a:latin typeface="Calibri"/>
                <a:cs typeface="Calibri"/>
              </a:rPr>
              <a:t>, </a:t>
            </a:r>
            <a:r>
              <a:rPr lang="en-US" dirty="0" smtClean="0">
                <a:latin typeface="Calibri"/>
                <a:cs typeface="Calibri"/>
              </a:rPr>
              <a:t>π</a:t>
            </a:r>
            <a:r>
              <a:rPr lang="en-US" kern="0" dirty="0" smtClean="0">
                <a:latin typeface="Calibri"/>
                <a:cs typeface="Calibri"/>
                <a:sym typeface="Symbol" pitchFamily="18" charset="2"/>
              </a:rPr>
              <a:t>*</a:t>
            </a:r>
            <a:r>
              <a:rPr lang="en-US" kern="0" dirty="0" smtClean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		Value / policy iteration</a:t>
            </a:r>
          </a:p>
          <a:p>
            <a:endParaRPr lang="en-US" sz="1600" kern="0" dirty="0" smtClean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 smtClean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</a:t>
            </a:r>
            <a:r>
              <a:rPr lang="en-US" dirty="0" smtClean="0">
                <a:latin typeface="Calibri"/>
                <a:cs typeface="Calibri"/>
              </a:rPr>
              <a:t>π</a:t>
            </a:r>
            <a:r>
              <a:rPr lang="en-US" kern="0" dirty="0" smtClean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		Policy evaluation</a:t>
            </a:r>
          </a:p>
          <a:p>
            <a:endParaRPr lang="en-US" kern="0" dirty="0" smtClean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 smtClean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3810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Unknown MDP: Model-Based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33400" y="4409420"/>
            <a:ext cx="5105400" cy="1912485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62484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Unknown MDP: Model-Free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400800" y="4419600"/>
            <a:ext cx="5105400" cy="1905000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600" y="4581942"/>
            <a:ext cx="510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Goal			Technique</a:t>
            </a:r>
          </a:p>
          <a:p>
            <a:endParaRPr lang="en-US" sz="1600" kern="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 smtClean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dirty="0" smtClean="0">
                <a:latin typeface="Calibri"/>
                <a:cs typeface="Calibri"/>
              </a:rPr>
              <a:t>π</a:t>
            </a:r>
            <a:r>
              <a:rPr lang="en-US" kern="0" dirty="0" smtClean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*	VI/PI on approx. MDP</a:t>
            </a:r>
          </a:p>
          <a:p>
            <a:endParaRPr lang="en-US" sz="1600" kern="0" dirty="0" smtClean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 smtClean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</a:t>
            </a:r>
            <a:r>
              <a:rPr lang="en-US" dirty="0" smtClean="0">
                <a:latin typeface="Calibri"/>
                <a:cs typeface="Calibri"/>
              </a:rPr>
              <a:t>π</a:t>
            </a:r>
            <a:r>
              <a:rPr lang="en-US" kern="0" dirty="0" smtClean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	PE on approx. MDP</a:t>
            </a:r>
          </a:p>
          <a:p>
            <a:endParaRPr lang="en-US" kern="0" dirty="0" smtClean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 smtClean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77000" y="4581942"/>
            <a:ext cx="510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Goal			Technique</a:t>
            </a:r>
          </a:p>
          <a:p>
            <a:endParaRPr lang="en-US" sz="1600" kern="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 smtClean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dirty="0" smtClean="0">
                <a:latin typeface="Calibri"/>
                <a:cs typeface="Calibri"/>
              </a:rPr>
              <a:t>π</a:t>
            </a:r>
            <a:r>
              <a:rPr lang="en-US" kern="0" dirty="0" smtClean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*	Q-learning</a:t>
            </a:r>
          </a:p>
          <a:p>
            <a:endParaRPr lang="en-US" sz="1600" kern="0" dirty="0" smtClean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 smtClean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</a:t>
            </a:r>
            <a:r>
              <a:rPr lang="en-US" dirty="0" smtClean="0">
                <a:latin typeface="Calibri"/>
                <a:cs typeface="Calibri"/>
              </a:rPr>
              <a:t>π</a:t>
            </a:r>
            <a:r>
              <a:rPr lang="en-US" kern="0" dirty="0" smtClean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	Value Learning</a:t>
            </a:r>
          </a:p>
          <a:p>
            <a:endParaRPr lang="en-US" kern="0" dirty="0" smtClean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 smtClean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2544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379200" y="6403975"/>
            <a:ext cx="3860800" cy="457200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A51D1FA7-C929-B041-9EC1-62D8C72C7D49}" type="slidenum">
              <a:rPr lang="en-US">
                <a:solidFill>
                  <a:schemeClr val="tx1"/>
                </a:solidFill>
                <a:cs typeface="Arial" charset="0"/>
              </a:rPr>
              <a:pPr eaLnBrk="1" hangingPunct="1"/>
              <a:t>46</a:t>
            </a:fld>
            <a:endParaRPr lang="en-US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304800"/>
            <a:ext cx="11480800" cy="685800"/>
          </a:xfrm>
        </p:spPr>
        <p:txBody>
          <a:bodyPr/>
          <a:lstStyle/>
          <a:p>
            <a:pPr indent="0"/>
            <a:r>
              <a:rPr lang="en-US" sz="4000">
                <a:latin typeface="Arial" charset="0"/>
                <a:ea typeface="ヒラギノ角ゴ ProN W3" charset="0"/>
                <a:cs typeface="ヒラギノ角ゴ ProN W3" charset="0"/>
              </a:rPr>
              <a:t>Two main reinforcement learning approaches </a:t>
            </a:r>
          </a:p>
        </p:txBody>
      </p:sp>
      <p:sp>
        <p:nvSpPr>
          <p:cNvPr id="621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11404600" cy="5257800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en-US" dirty="0" smtClean="0">
                <a:sym typeface="Arial" pitchFamily="34" charset="0"/>
              </a:rPr>
              <a:t>Model-based approaches:</a:t>
            </a:r>
          </a:p>
          <a:p>
            <a:pPr marL="446088" lvl="1" indent="0">
              <a:buFont typeface="Wingdings" pitchFamily="2" charset="2"/>
              <a:buNone/>
              <a:defRPr/>
            </a:pPr>
            <a:r>
              <a:rPr lang="en-US" sz="2400" dirty="0" smtClean="0">
                <a:sym typeface="Arial" pitchFamily="34" charset="0"/>
              </a:rPr>
              <a:t>Learn 	T + R</a:t>
            </a:r>
          </a:p>
          <a:p>
            <a:pPr marL="446088" lvl="1" indent="0">
              <a:buFont typeface="Wingdings" pitchFamily="2" charset="2"/>
              <a:buNone/>
              <a:defRPr/>
            </a:pPr>
            <a:r>
              <a:rPr lang="en-US" sz="2400" dirty="0" smtClean="0">
                <a:sym typeface="Arial" pitchFamily="34" charset="0"/>
              </a:rPr>
              <a:t>                |S|</a:t>
            </a:r>
            <a:r>
              <a:rPr lang="en-US" sz="2400" baseline="30000" dirty="0" smtClean="0">
                <a:sym typeface="Arial" pitchFamily="34" charset="0"/>
              </a:rPr>
              <a:t>2</a:t>
            </a:r>
            <a:r>
              <a:rPr lang="en-US" sz="2400" dirty="0" smtClean="0">
                <a:sym typeface="Arial" pitchFamily="34" charset="0"/>
              </a:rPr>
              <a:t>|A| + |S||A| parameters    (40,400)</a:t>
            </a:r>
          </a:p>
          <a:p>
            <a:pPr lvl="1">
              <a:buFont typeface="Wingdings" pitchFamily="2" charset="2"/>
              <a:buChar char="§"/>
              <a:defRPr/>
            </a:pPr>
            <a:endParaRPr lang="en-US" sz="2400" dirty="0" smtClean="0">
              <a:sym typeface="Arial" pitchFamily="34" charset="0"/>
            </a:endParaRPr>
          </a:p>
          <a:p>
            <a:pPr lvl="1">
              <a:buFont typeface="Wingdings" pitchFamily="2" charset="2"/>
              <a:buChar char="§"/>
              <a:defRPr/>
            </a:pPr>
            <a:endParaRPr lang="en-US" sz="2400" dirty="0" smtClean="0">
              <a:sym typeface="Arial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dirty="0" smtClean="0">
                <a:sym typeface="Arial" pitchFamily="34" charset="0"/>
              </a:rPr>
              <a:t>Model-free approach:</a:t>
            </a:r>
          </a:p>
          <a:p>
            <a:pPr marL="446088" lvl="1" indent="0">
              <a:buFont typeface="Wingdings" pitchFamily="2" charset="2"/>
              <a:buNone/>
              <a:defRPr/>
            </a:pPr>
            <a:r>
              <a:rPr lang="en-US" sz="2400" dirty="0" smtClean="0">
                <a:sym typeface="Arial" pitchFamily="34" charset="0"/>
              </a:rPr>
              <a:t>Learn 	Q</a:t>
            </a:r>
          </a:p>
          <a:p>
            <a:pPr marL="446088" lvl="1" indent="0">
              <a:buFont typeface="Wingdings" pitchFamily="2" charset="2"/>
              <a:buNone/>
              <a:defRPr/>
            </a:pPr>
            <a:r>
              <a:rPr lang="en-US" sz="2400" dirty="0">
                <a:sym typeface="Arial" pitchFamily="34" charset="0"/>
              </a:rPr>
              <a:t>	</a:t>
            </a:r>
            <a:r>
              <a:rPr lang="en-US" sz="2400" dirty="0" smtClean="0">
                <a:sym typeface="Arial" pitchFamily="34" charset="0"/>
              </a:rPr>
              <a:t>	|S||A| parameters		(400)</a:t>
            </a:r>
          </a:p>
        </p:txBody>
      </p:sp>
    </p:spTree>
    <p:extLst>
      <p:ext uri="{BB962C8B-B14F-4D97-AF65-F5344CB8AC3E}">
        <p14:creationId xmlns:p14="http://schemas.microsoft.com/office/powerpoint/2010/main" val="286898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Q-Learning Auto Cliff</a:t>
            </a:r>
            <a:r>
              <a:rPr lang="en-US" dirty="0"/>
              <a:t> </a:t>
            </a:r>
            <a:r>
              <a:rPr lang="en-US" dirty="0" smtClean="0"/>
              <a:t>Grid</a:t>
            </a:r>
            <a:endParaRPr lang="en-US" dirty="0"/>
          </a:p>
        </p:txBody>
      </p:sp>
      <p:pic>
        <p:nvPicPr>
          <p:cNvPr id="5" name="Qlearning--auto--cliff-gr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799" y="1143000"/>
            <a:ext cx="8534402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5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1176000" y="6400800"/>
            <a:ext cx="2844800" cy="457200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71451ECC-7B2A-C04A-BF73-34C5BA082437}" type="slidenum">
              <a:rPr lang="en-US" sz="1400">
                <a:solidFill>
                  <a:schemeClr val="tx1"/>
                </a:solidFill>
                <a:cs typeface="Arial" charset="0"/>
              </a:rPr>
              <a:pPr eaLnBrk="1" hangingPunct="1"/>
              <a:t>5</a:t>
            </a:fld>
            <a:endParaRPr lang="en-US" sz="14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-76200"/>
            <a:ext cx="11582400" cy="1077913"/>
          </a:xfrm>
        </p:spPr>
        <p:txBody>
          <a:bodyPr/>
          <a:lstStyle/>
          <a:p>
            <a:pPr indent="0"/>
            <a:r>
              <a:rPr lang="en-US">
                <a:latin typeface="Arial" charset="0"/>
                <a:ea typeface="ヒラギノ角ゴ ProN W3" charset="0"/>
                <a:cs typeface="ヒラギノ角ゴ ProN W3" charset="0"/>
              </a:rPr>
              <a:t>The </a:t>
            </a:r>
            <a:r>
              <a:rPr lang="ja-JP" altLang="en-US">
                <a:latin typeface="Arial" charset="0"/>
                <a:ea typeface="ヒラギノ角ゴ ProN W3" charset="0"/>
                <a:cs typeface="ヒラギノ角ゴ ProN W3" charset="0"/>
              </a:rPr>
              <a:t>“</a:t>
            </a:r>
            <a:r>
              <a:rPr lang="en-US" altLang="ja-JP">
                <a:latin typeface="Arial" charset="0"/>
                <a:ea typeface="ヒラギノ角ゴ ProN W3" charset="0"/>
                <a:cs typeface="ヒラギノ角ゴ ProN W3" charset="0"/>
              </a:rPr>
              <a:t>Credit Assignment</a:t>
            </a:r>
            <a:r>
              <a:rPr lang="ja-JP" altLang="en-US">
                <a:latin typeface="Arial" charset="0"/>
                <a:ea typeface="ヒラギノ角ゴ ProN W3" charset="0"/>
                <a:cs typeface="ヒラギノ角ゴ ProN W3" charset="0"/>
              </a:rPr>
              <a:t>”</a:t>
            </a:r>
            <a:r>
              <a:rPr lang="en-US" altLang="ja-JP">
                <a:latin typeface="Arial" charset="0"/>
                <a:ea typeface="ヒラギノ角ゴ ProN W3" charset="0"/>
                <a:cs typeface="ヒラギノ角ゴ ProN W3" charset="0"/>
              </a:rPr>
              <a:t> Problem</a:t>
            </a:r>
            <a:endParaRPr lang="en-US">
              <a:latin typeface="Arial" charset="0"/>
              <a:ea typeface="ヒラギノ角ゴ ProN W3" charset="0"/>
              <a:cs typeface="ヒラギノ角ゴ ProN W3" charset="0"/>
            </a:endParaRPr>
          </a:p>
        </p:txBody>
      </p:sp>
      <p:graphicFrame>
        <p:nvGraphicFramePr>
          <p:cNvPr id="617476" name="Group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01538441"/>
              </p:ext>
            </p:extLst>
          </p:nvPr>
        </p:nvGraphicFramePr>
        <p:xfrm>
          <a:off x="508000" y="1219201"/>
          <a:ext cx="9550400" cy="792460"/>
        </p:xfrm>
        <a:graphic>
          <a:graphicData uri="http://schemas.openxmlformats.org/drawingml/2006/table">
            <a:tbl>
              <a:tblPr/>
              <a:tblGrid>
                <a:gridCol w="3556000"/>
                <a:gridCol w="2844800"/>
                <a:gridCol w="3149600"/>
              </a:tblGrid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I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’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m in state 43,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reward = 0,  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action = 2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39,   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4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5330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1176000" y="6400800"/>
            <a:ext cx="2844800" cy="457200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71451ECC-7B2A-C04A-BF73-34C5BA082437}" type="slidenum">
              <a:rPr lang="en-US" sz="1400">
                <a:solidFill>
                  <a:schemeClr val="tx1"/>
                </a:solidFill>
                <a:cs typeface="Arial" charset="0"/>
              </a:rPr>
              <a:pPr eaLnBrk="1" hangingPunct="1"/>
              <a:t>6</a:t>
            </a:fld>
            <a:endParaRPr lang="en-US" sz="14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-76200"/>
            <a:ext cx="11582400" cy="1077913"/>
          </a:xfrm>
        </p:spPr>
        <p:txBody>
          <a:bodyPr/>
          <a:lstStyle/>
          <a:p>
            <a:pPr indent="0"/>
            <a:r>
              <a:rPr lang="en-US">
                <a:latin typeface="Arial" charset="0"/>
                <a:ea typeface="ヒラギノ角ゴ ProN W3" charset="0"/>
                <a:cs typeface="ヒラギノ角ゴ ProN W3" charset="0"/>
              </a:rPr>
              <a:t>The </a:t>
            </a:r>
            <a:r>
              <a:rPr lang="ja-JP" altLang="en-US">
                <a:latin typeface="Arial" charset="0"/>
                <a:ea typeface="ヒラギノ角ゴ ProN W3" charset="0"/>
                <a:cs typeface="ヒラギノ角ゴ ProN W3" charset="0"/>
              </a:rPr>
              <a:t>“</a:t>
            </a:r>
            <a:r>
              <a:rPr lang="en-US" altLang="ja-JP">
                <a:latin typeface="Arial" charset="0"/>
                <a:ea typeface="ヒラギノ角ゴ ProN W3" charset="0"/>
                <a:cs typeface="ヒラギノ角ゴ ProN W3" charset="0"/>
              </a:rPr>
              <a:t>Credit Assignment</a:t>
            </a:r>
            <a:r>
              <a:rPr lang="ja-JP" altLang="en-US">
                <a:latin typeface="Arial" charset="0"/>
                <a:ea typeface="ヒラギノ角ゴ ProN W3" charset="0"/>
                <a:cs typeface="ヒラギノ角ゴ ProN W3" charset="0"/>
              </a:rPr>
              <a:t>”</a:t>
            </a:r>
            <a:r>
              <a:rPr lang="en-US" altLang="ja-JP">
                <a:latin typeface="Arial" charset="0"/>
                <a:ea typeface="ヒラギノ角ゴ ProN W3" charset="0"/>
                <a:cs typeface="ヒラギノ角ゴ ProN W3" charset="0"/>
              </a:rPr>
              <a:t> Problem</a:t>
            </a:r>
            <a:endParaRPr lang="en-US">
              <a:latin typeface="Arial" charset="0"/>
              <a:ea typeface="ヒラギノ角ゴ ProN W3" charset="0"/>
              <a:cs typeface="ヒラギノ角ゴ ProN W3" charset="0"/>
            </a:endParaRPr>
          </a:p>
        </p:txBody>
      </p:sp>
      <p:graphicFrame>
        <p:nvGraphicFramePr>
          <p:cNvPr id="617476" name="Group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4932249"/>
              </p:ext>
            </p:extLst>
          </p:nvPr>
        </p:nvGraphicFramePr>
        <p:xfrm>
          <a:off x="508000" y="1219203"/>
          <a:ext cx="9550400" cy="3170355"/>
        </p:xfrm>
        <a:graphic>
          <a:graphicData uri="http://schemas.openxmlformats.org/drawingml/2006/table">
            <a:tbl>
              <a:tblPr/>
              <a:tblGrid>
                <a:gridCol w="3556000"/>
                <a:gridCol w="2844800"/>
                <a:gridCol w="3149600"/>
              </a:tblGrid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I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’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m in state 43,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reward = 0,  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action = 2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39,   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4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22,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1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Arial" charset="0"/>
                        <a:sym typeface="Arial" charset="0"/>
                      </a:endParaRP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09720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1176000" y="6400800"/>
            <a:ext cx="2844800" cy="457200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71451ECC-7B2A-C04A-BF73-34C5BA082437}" type="slidenum">
              <a:rPr lang="en-US" sz="1400">
                <a:solidFill>
                  <a:schemeClr val="tx1"/>
                </a:solidFill>
                <a:cs typeface="Arial" charset="0"/>
              </a:rPr>
              <a:pPr eaLnBrk="1" hangingPunct="1"/>
              <a:t>7</a:t>
            </a:fld>
            <a:endParaRPr lang="en-US" sz="14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-76200"/>
            <a:ext cx="11582400" cy="1077913"/>
          </a:xfrm>
        </p:spPr>
        <p:txBody>
          <a:bodyPr/>
          <a:lstStyle/>
          <a:p>
            <a:pPr indent="0"/>
            <a:r>
              <a:rPr lang="en-US">
                <a:latin typeface="Arial" charset="0"/>
                <a:ea typeface="ヒラギノ角ゴ ProN W3" charset="0"/>
                <a:cs typeface="ヒラギノ角ゴ ProN W3" charset="0"/>
              </a:rPr>
              <a:t>The </a:t>
            </a:r>
            <a:r>
              <a:rPr lang="ja-JP" altLang="en-US">
                <a:latin typeface="Arial" charset="0"/>
                <a:ea typeface="ヒラギノ角ゴ ProN W3" charset="0"/>
                <a:cs typeface="ヒラギノ角ゴ ProN W3" charset="0"/>
              </a:rPr>
              <a:t>“</a:t>
            </a:r>
            <a:r>
              <a:rPr lang="en-US" altLang="ja-JP">
                <a:latin typeface="Arial" charset="0"/>
                <a:ea typeface="ヒラギノ角ゴ ProN W3" charset="0"/>
                <a:cs typeface="ヒラギノ角ゴ ProN W3" charset="0"/>
              </a:rPr>
              <a:t>Credit Assignment</a:t>
            </a:r>
            <a:r>
              <a:rPr lang="ja-JP" altLang="en-US">
                <a:latin typeface="Arial" charset="0"/>
                <a:ea typeface="ヒラギノ角ゴ ProN W3" charset="0"/>
                <a:cs typeface="ヒラギノ角ゴ ProN W3" charset="0"/>
              </a:rPr>
              <a:t>”</a:t>
            </a:r>
            <a:r>
              <a:rPr lang="en-US" altLang="ja-JP">
                <a:latin typeface="Arial" charset="0"/>
                <a:ea typeface="ヒラギノ角ゴ ProN W3" charset="0"/>
                <a:cs typeface="ヒラギノ角ゴ ProN W3" charset="0"/>
              </a:rPr>
              <a:t> Problem</a:t>
            </a:r>
            <a:endParaRPr lang="en-US">
              <a:latin typeface="Arial" charset="0"/>
              <a:ea typeface="ヒラギノ角ゴ ProN W3" charset="0"/>
              <a:cs typeface="ヒラギノ角ゴ ProN W3" charset="0"/>
            </a:endParaRPr>
          </a:p>
        </p:txBody>
      </p:sp>
      <p:graphicFrame>
        <p:nvGraphicFramePr>
          <p:cNvPr id="617476" name="Group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28703218"/>
              </p:ext>
            </p:extLst>
          </p:nvPr>
        </p:nvGraphicFramePr>
        <p:xfrm>
          <a:off x="508000" y="1219203"/>
          <a:ext cx="9550400" cy="1585525"/>
        </p:xfrm>
        <a:graphic>
          <a:graphicData uri="http://schemas.openxmlformats.org/drawingml/2006/table">
            <a:tbl>
              <a:tblPr/>
              <a:tblGrid>
                <a:gridCol w="3556000"/>
                <a:gridCol w="2844800"/>
                <a:gridCol w="3149600"/>
              </a:tblGrid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I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’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m in state 43,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reward = 0,  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action = 2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39,   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4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22,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1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35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21,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1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43383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1176000" y="6400800"/>
            <a:ext cx="2844800" cy="457200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71451ECC-7B2A-C04A-BF73-34C5BA082437}" type="slidenum">
              <a:rPr lang="en-US" sz="1400">
                <a:solidFill>
                  <a:schemeClr val="tx1"/>
                </a:solidFill>
                <a:cs typeface="Arial" charset="0"/>
              </a:rPr>
              <a:pPr eaLnBrk="1" hangingPunct="1"/>
              <a:t>8</a:t>
            </a:fld>
            <a:endParaRPr lang="en-US" sz="14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-76200"/>
            <a:ext cx="11582400" cy="1077913"/>
          </a:xfrm>
        </p:spPr>
        <p:txBody>
          <a:bodyPr/>
          <a:lstStyle/>
          <a:p>
            <a:pPr indent="0"/>
            <a:r>
              <a:rPr lang="en-US">
                <a:latin typeface="Arial" charset="0"/>
                <a:ea typeface="ヒラギノ角ゴ ProN W3" charset="0"/>
                <a:cs typeface="ヒラギノ角ゴ ProN W3" charset="0"/>
              </a:rPr>
              <a:t>The </a:t>
            </a:r>
            <a:r>
              <a:rPr lang="ja-JP" altLang="en-US">
                <a:latin typeface="Arial" charset="0"/>
                <a:ea typeface="ヒラギノ角ゴ ProN W3" charset="0"/>
                <a:cs typeface="ヒラギノ角ゴ ProN W3" charset="0"/>
              </a:rPr>
              <a:t>“</a:t>
            </a:r>
            <a:r>
              <a:rPr lang="en-US" altLang="ja-JP">
                <a:latin typeface="Arial" charset="0"/>
                <a:ea typeface="ヒラギノ角ゴ ProN W3" charset="0"/>
                <a:cs typeface="ヒラギノ角ゴ ProN W3" charset="0"/>
              </a:rPr>
              <a:t>Credit Assignment</a:t>
            </a:r>
            <a:r>
              <a:rPr lang="ja-JP" altLang="en-US">
                <a:latin typeface="Arial" charset="0"/>
                <a:ea typeface="ヒラギノ角ゴ ProN W3" charset="0"/>
                <a:cs typeface="ヒラギノ角ゴ ProN W3" charset="0"/>
              </a:rPr>
              <a:t>”</a:t>
            </a:r>
            <a:r>
              <a:rPr lang="en-US" altLang="ja-JP">
                <a:latin typeface="Arial" charset="0"/>
                <a:ea typeface="ヒラギノ角ゴ ProN W3" charset="0"/>
                <a:cs typeface="ヒラギノ角ゴ ProN W3" charset="0"/>
              </a:rPr>
              <a:t> Problem</a:t>
            </a:r>
            <a:endParaRPr lang="en-US">
              <a:latin typeface="Arial" charset="0"/>
              <a:ea typeface="ヒラギノ角ゴ ProN W3" charset="0"/>
              <a:cs typeface="ヒラギノ角ゴ ProN W3" charset="0"/>
            </a:endParaRPr>
          </a:p>
        </p:txBody>
      </p:sp>
      <p:graphicFrame>
        <p:nvGraphicFramePr>
          <p:cNvPr id="617476" name="Group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38327584"/>
              </p:ext>
            </p:extLst>
          </p:nvPr>
        </p:nvGraphicFramePr>
        <p:xfrm>
          <a:off x="508000" y="1219203"/>
          <a:ext cx="9550400" cy="1981755"/>
        </p:xfrm>
        <a:graphic>
          <a:graphicData uri="http://schemas.openxmlformats.org/drawingml/2006/table">
            <a:tbl>
              <a:tblPr/>
              <a:tblGrid>
                <a:gridCol w="3556000"/>
                <a:gridCol w="2844800"/>
                <a:gridCol w="3149600"/>
              </a:tblGrid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I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’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m in state 43,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reward = 0,  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action = 2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39,   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4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22,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1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35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21,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1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21,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1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09179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1176000" y="6400800"/>
            <a:ext cx="2844800" cy="457200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71451ECC-7B2A-C04A-BF73-34C5BA082437}" type="slidenum">
              <a:rPr lang="en-US" sz="1400">
                <a:solidFill>
                  <a:schemeClr val="tx1"/>
                </a:solidFill>
                <a:cs typeface="Arial" charset="0"/>
              </a:rPr>
              <a:pPr eaLnBrk="1" hangingPunct="1"/>
              <a:t>9</a:t>
            </a:fld>
            <a:endParaRPr lang="en-US" sz="14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-76200"/>
            <a:ext cx="11582400" cy="1077913"/>
          </a:xfrm>
        </p:spPr>
        <p:txBody>
          <a:bodyPr/>
          <a:lstStyle/>
          <a:p>
            <a:pPr indent="0"/>
            <a:r>
              <a:rPr lang="en-US">
                <a:latin typeface="Arial" charset="0"/>
                <a:ea typeface="ヒラギノ角ゴ ProN W3" charset="0"/>
                <a:cs typeface="ヒラギノ角ゴ ProN W3" charset="0"/>
              </a:rPr>
              <a:t>The </a:t>
            </a:r>
            <a:r>
              <a:rPr lang="ja-JP" altLang="en-US">
                <a:latin typeface="Arial" charset="0"/>
                <a:ea typeface="ヒラギノ角ゴ ProN W3" charset="0"/>
                <a:cs typeface="ヒラギノ角ゴ ProN W3" charset="0"/>
              </a:rPr>
              <a:t>“</a:t>
            </a:r>
            <a:r>
              <a:rPr lang="en-US" altLang="ja-JP">
                <a:latin typeface="Arial" charset="0"/>
                <a:ea typeface="ヒラギノ角ゴ ProN W3" charset="0"/>
                <a:cs typeface="ヒラギノ角ゴ ProN W3" charset="0"/>
              </a:rPr>
              <a:t>Credit Assignment</a:t>
            </a:r>
            <a:r>
              <a:rPr lang="ja-JP" altLang="en-US">
                <a:latin typeface="Arial" charset="0"/>
                <a:ea typeface="ヒラギノ角ゴ ProN W3" charset="0"/>
                <a:cs typeface="ヒラギノ角ゴ ProN W3" charset="0"/>
              </a:rPr>
              <a:t>”</a:t>
            </a:r>
            <a:r>
              <a:rPr lang="en-US" altLang="ja-JP">
                <a:latin typeface="Arial" charset="0"/>
                <a:ea typeface="ヒラギノ角ゴ ProN W3" charset="0"/>
                <a:cs typeface="ヒラギノ角ゴ ProN W3" charset="0"/>
              </a:rPr>
              <a:t> Problem</a:t>
            </a:r>
            <a:endParaRPr lang="en-US">
              <a:latin typeface="Arial" charset="0"/>
              <a:ea typeface="ヒラギノ角ゴ ProN W3" charset="0"/>
              <a:cs typeface="ヒラギノ角ゴ ProN W3" charset="0"/>
            </a:endParaRPr>
          </a:p>
        </p:txBody>
      </p:sp>
      <p:graphicFrame>
        <p:nvGraphicFramePr>
          <p:cNvPr id="617476" name="Group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87444146"/>
              </p:ext>
            </p:extLst>
          </p:nvPr>
        </p:nvGraphicFramePr>
        <p:xfrm>
          <a:off x="508000" y="1219203"/>
          <a:ext cx="9550400" cy="2377985"/>
        </p:xfrm>
        <a:graphic>
          <a:graphicData uri="http://schemas.openxmlformats.org/drawingml/2006/table">
            <a:tbl>
              <a:tblPr/>
              <a:tblGrid>
                <a:gridCol w="3556000"/>
                <a:gridCol w="2844800"/>
                <a:gridCol w="3149600"/>
              </a:tblGrid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I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’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m in state 43,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reward = 0,  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action = 2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39,   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4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22,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1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35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21,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1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21,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1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13,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2</a:t>
                      </a:r>
                    </a:p>
                  </a:txBody>
                  <a:tcPr marL="121920" marR="121920"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45530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frac{1}{N} \sum_i a_i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1"/>
  <p:tag name="PICTUREFILESIZE" val="716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0}^\pi(s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0"/>
  <p:tag name="PICTUREFILESIZE" val="882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_{k+1}^\pi(s) \leftarrow \frac{1}{n} \sum_{i} \textcolor{OliveGreen}{sample_i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30"/>
  <p:tag name="PICTUREFILESIZE" val="2980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1 = R(s,\pi(s),s_1') +  \gamma V_k^\pi(s_1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81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2 = R(s,\pi(s),s_2') +  \gamma V_k^\pi(s_2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5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n = R(s,\pi(s),s_n') +  \gamma V_k^\pi(s_n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1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\cdots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65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 = R(s,\pi(s),s') +  \gamma V^\pi(s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47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(1-\alpha) V^\pi(s) + (\alpha) \textcolor{OliveGreen}{sample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5"/>
  <p:tag name="PICTUREFILESIZE" val="2578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V^\pi(s) + \alpha (\textcolor{OliveGreen}{sample} - V^\pi(s)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55"/>
  <p:tag name="PICTUREFILESIZE" val="2669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V^\pi(s) \leftarrow (1-\alpha) V^\pi(s) + \alpha \left[ \textcolor{Blue}{R(s,\pi(s),s') +  \gamma V^\pi(s')}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00"/>
  <p:tag name="PICTUREFILESIZE" val="3936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pi(s) = \argmax_a Q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18"/>
  <p:tag name="PICTUREFILESIZE" val="2083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(s,a) = \sum_{s'} T(s,a,s') \left[ R(s,a,s') + \gamma V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4127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64"/>
  <p:tag name="PICTUREFILESIZE" val="729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sample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379"/>
  <p:tag name="PICTUREFILESIZE" val="2768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sample = R(s,a,s') + \gamma \max_{a'}Q(s',a'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51"/>
  <p:tag name="PICTUREFILESIZE" val="3352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r + \gamma \max_{a'}Q(s',a')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1"/>
  <p:tag name="PICTUREFILESIZE" val="4516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= \sum_a P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682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= 0.35 \times 20 + \ldots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4"/>
  <p:tag name="PICTUREFILESIZE" val="383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sum_a \hat{P}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759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\hat{P}(a) = \frac{\mbox{num}(a)}{N}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68"/>
  <p:tag name="PICTUREFILESIZE" val="6370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6 -- adversarial search</Template>
  <TotalTime>54629</TotalTime>
  <Words>2595</Words>
  <Application>Microsoft Macintosh PowerPoint</Application>
  <PresentationFormat>Widescreen</PresentationFormat>
  <Paragraphs>576</Paragraphs>
  <Slides>47</Slides>
  <Notes>19</Notes>
  <HiddenSlides>0</HiddenSlides>
  <MMClips>5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Arial</vt:lpstr>
      <vt:lpstr>Calibri</vt:lpstr>
      <vt:lpstr>MS PGothic</vt:lpstr>
      <vt:lpstr>ＭＳ Ｐゴシック</vt:lpstr>
      <vt:lpstr>Symbol</vt:lpstr>
      <vt:lpstr>Wingdings</vt:lpstr>
      <vt:lpstr>ヒラギノ角ゴ ProN W3</vt:lpstr>
      <vt:lpstr>dan-berkeley-nlp-v1</vt:lpstr>
      <vt:lpstr>Photo Editor Photo</vt:lpstr>
      <vt:lpstr>CSE 473: Introduction to Artificial Intelligence </vt:lpstr>
      <vt:lpstr>Reinforcement Learning</vt:lpstr>
      <vt:lpstr>Reinforcement Learning</vt:lpstr>
      <vt:lpstr>The “Credit Assignment” Problem</vt:lpstr>
      <vt:lpstr>The “Credit Assignment” Problem</vt:lpstr>
      <vt:lpstr>The “Credit Assignment” Problem</vt:lpstr>
      <vt:lpstr>The “Credit Assignment” Problem</vt:lpstr>
      <vt:lpstr>The “Credit Assignment” Problem</vt:lpstr>
      <vt:lpstr>The “Credit Assignment” Problem</vt:lpstr>
      <vt:lpstr>The “Credit Assignment” Problem</vt:lpstr>
      <vt:lpstr>The “Credit Assignment” Problem</vt:lpstr>
      <vt:lpstr>The “Credit Assignment” Problem</vt:lpstr>
      <vt:lpstr>Exploration-Exploitation tradeoff</vt:lpstr>
      <vt:lpstr>Example: Learning to Walk</vt:lpstr>
      <vt:lpstr>Example: Learning to Walk</vt:lpstr>
      <vt:lpstr>Example: Learning to Walk</vt:lpstr>
      <vt:lpstr>The Crawler!</vt:lpstr>
      <vt:lpstr>Video of Demo Crawler Bot</vt:lpstr>
      <vt:lpstr>Reinforcement Learning</vt:lpstr>
      <vt:lpstr>Offline (MDPs) vs. Online (RL)</vt:lpstr>
      <vt:lpstr>Passive Reinforcement Learning</vt:lpstr>
      <vt:lpstr>Passive Reinforcement Learning</vt:lpstr>
      <vt:lpstr>Model-Based Learning</vt:lpstr>
      <vt:lpstr>Model-Based Learning</vt:lpstr>
      <vt:lpstr>Example: Model-Based Learning</vt:lpstr>
      <vt:lpstr>Example: Expected Age</vt:lpstr>
      <vt:lpstr>Model-Free Learning</vt:lpstr>
      <vt:lpstr>Direct Evaluation</vt:lpstr>
      <vt:lpstr>Example: Direct Evaluation</vt:lpstr>
      <vt:lpstr>Problems with Direct Evaluation</vt:lpstr>
      <vt:lpstr>Why Not Use Policy Evaluation?</vt:lpstr>
      <vt:lpstr>Sample-Based Policy Evaluation?</vt:lpstr>
      <vt:lpstr>Temporal Difference Learning</vt:lpstr>
      <vt:lpstr>Exponential Moving Average</vt:lpstr>
      <vt:lpstr>Example: Temporal Difference Learning</vt:lpstr>
      <vt:lpstr>Problems with TD Value Learning</vt:lpstr>
      <vt:lpstr>Active Reinforcement Learning</vt:lpstr>
      <vt:lpstr>Active Reinforcement Learning</vt:lpstr>
      <vt:lpstr>Detour: Q-Value Iteration</vt:lpstr>
      <vt:lpstr>Q-Learning</vt:lpstr>
      <vt:lpstr>Q-Learning</vt:lpstr>
      <vt:lpstr>Video of Demo Q-Learning -- Gridworld</vt:lpstr>
      <vt:lpstr>Q-Learning Properties</vt:lpstr>
      <vt:lpstr>Two main reinforcement learning approaches </vt:lpstr>
      <vt:lpstr>The Story So Far: MDPs and RL</vt:lpstr>
      <vt:lpstr>Two main reinforcement learning approaches </vt:lpstr>
      <vt:lpstr>Video of Demo Q-Learning Auto Cliff Grid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Dieter Fox</cp:lastModifiedBy>
  <cp:revision>3000</cp:revision>
  <cp:lastPrinted>2015-04-27T15:41:25Z</cp:lastPrinted>
  <dcterms:created xsi:type="dcterms:W3CDTF">2004-08-27T04:16:05Z</dcterms:created>
  <dcterms:modified xsi:type="dcterms:W3CDTF">2017-04-25T23:41:19Z</dcterms:modified>
</cp:coreProperties>
</file>