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4"/>
  </p:notesMasterIdLst>
  <p:handoutMasterIdLst>
    <p:handoutMasterId r:id="rId25"/>
  </p:handoutMasterIdLst>
  <p:sldIdLst>
    <p:sldId id="795" r:id="rId2"/>
    <p:sldId id="908" r:id="rId3"/>
    <p:sldId id="800" r:id="rId4"/>
    <p:sldId id="845" r:id="rId5"/>
    <p:sldId id="754" r:id="rId6"/>
    <p:sldId id="861" r:id="rId7"/>
    <p:sldId id="862" r:id="rId8"/>
    <p:sldId id="753" r:id="rId9"/>
    <p:sldId id="749" r:id="rId10"/>
    <p:sldId id="770" r:id="rId11"/>
    <p:sldId id="848" r:id="rId12"/>
    <p:sldId id="909" r:id="rId13"/>
    <p:sldId id="910" r:id="rId14"/>
    <p:sldId id="911" r:id="rId15"/>
    <p:sldId id="854" r:id="rId16"/>
    <p:sldId id="855" r:id="rId17"/>
    <p:sldId id="858" r:id="rId18"/>
    <p:sldId id="867" r:id="rId19"/>
    <p:sldId id="860" r:id="rId20"/>
    <p:sldId id="863" r:id="rId21"/>
    <p:sldId id="864" r:id="rId22"/>
    <p:sldId id="865" r:id="rId23"/>
  </p:sldIdLst>
  <p:sldSz cx="12192000" cy="6858000"/>
  <p:notesSz cx="7099300" cy="102346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58" autoAdjust="0"/>
  </p:normalViewPr>
  <p:slideViewPr>
    <p:cSldViewPr>
      <p:cViewPr varScale="1">
        <p:scale>
          <a:sx n="88" d="100"/>
          <a:sy n="88" d="100"/>
        </p:scale>
        <p:origin x="-120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</a:t>
            </a:r>
            <a:r>
              <a:rPr lang="en-US" smtClean="0"/>
              <a:t>Introduction to Artificial </a:t>
            </a:r>
            <a:r>
              <a:rPr lang="en-US" dirty="0" smtClean="0"/>
              <a:t>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Based on slides by: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 smtClean="0"/>
              <a:t>After the policy is evaluated, a new policy is chosen (slow like a value iteration pass)</a:t>
            </a:r>
          </a:p>
          <a:p>
            <a:pPr lvl="1"/>
            <a:r>
              <a:rPr lang="en-US" sz="2200" dirty="0" smtClean="0"/>
              <a:t>The new policy will be better (or we’re done)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basically are – they are all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Manipulator Control</a:t>
            </a:r>
          </a:p>
        </p:txBody>
      </p:sp>
      <p:pic>
        <p:nvPicPr>
          <p:cNvPr id="1581062" name="Picture 6" descr="armPlainConf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828800"/>
            <a:ext cx="4741333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1063" name="Picture 7" descr="arm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819275"/>
            <a:ext cx="4741333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1064" name="Text Box 8"/>
          <p:cNvSpPr txBox="1">
            <a:spLocks noChangeArrowheads="1"/>
          </p:cNvSpPr>
          <p:nvPr/>
        </p:nvSpPr>
        <p:spPr bwMode="auto">
          <a:xfrm>
            <a:off x="1585384" y="5664200"/>
            <a:ext cx="1098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Arm with two </a:t>
            </a:r>
            <a:r>
              <a:rPr lang="en-US" dirty="0" smtClean="0"/>
              <a:t>joints (workspace)                                                        Configuration </a:t>
            </a: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55158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Manipulator Control Path</a:t>
            </a:r>
          </a:p>
        </p:txBody>
      </p:sp>
      <p:pic>
        <p:nvPicPr>
          <p:cNvPr id="1587206" name="Picture 6" descr="armDPwithoutPotentialWorkspaceCo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666876"/>
            <a:ext cx="4906433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07" name="Picture 7" descr="armDPwithoutPotentialCoa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1" y="1638301"/>
            <a:ext cx="4906433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5384" y="5664200"/>
            <a:ext cx="1098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Arm with two </a:t>
            </a:r>
            <a:r>
              <a:rPr lang="en-US" dirty="0" smtClean="0"/>
              <a:t>joints (workspace)                                                        Configuration </a:t>
            </a: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23411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Manipulator Control Path</a:t>
            </a:r>
          </a:p>
        </p:txBody>
      </p:sp>
      <p:pic>
        <p:nvPicPr>
          <p:cNvPr id="1588230" name="Picture 6" descr="armDPwithPotentialWorkspace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20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8231" name="Picture 7" descr="armDPwithPotential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60020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5384" y="5664200"/>
            <a:ext cx="1098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Arm with two </a:t>
            </a:r>
            <a:r>
              <a:rPr lang="en-US" dirty="0" smtClean="0"/>
              <a:t>joints (workspace)                                                        Configuration </a:t>
            </a:r>
            <a:r>
              <a:rPr lang="en-US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50977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Value Iteration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Reinforcement Learning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π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π 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FF33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π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</a:t>
              </a:r>
              <a:r>
                <a:rPr lang="en-US" sz="2400" dirty="0">
                  <a:latin typeface="Calibri"/>
                  <a:cs typeface="Calibri"/>
                </a:rPr>
                <a:t>π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dirty="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π says to do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π</a:t>
            </a:r>
            <a:r>
              <a:rPr lang="en-US" sz="2400" dirty="0">
                <a:latin typeface="Calibri"/>
                <a:cs typeface="Calibri"/>
              </a:rPr>
              <a:t>:</a:t>
            </a:r>
            <a:endParaRPr lang="en-US" sz="2400" dirty="0" smtClean="0">
              <a:latin typeface="Calibri"/>
              <a:cs typeface="Calibri"/>
            </a:endParaRPr>
          </a:p>
          <a:p>
            <a:pPr lvl="1"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</a:rPr>
              <a:t>π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smtClean="0">
                <a:latin typeface="Calibri"/>
                <a:cs typeface="Calibri"/>
              </a:rPr>
              <a:t>s) = expected total discounted rewards starting in s and following π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144438" y="1905000"/>
            <a:ext cx="2590362" cy="2754586"/>
            <a:chOff x="2400" y="1401"/>
            <a:chExt cx="1183" cy="1258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4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π 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FF3300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π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</a:t>
              </a:r>
              <a:r>
                <a:rPr lang="en-US" sz="2400" dirty="0">
                  <a:latin typeface="Calibri"/>
                  <a:cs typeface="Calibri"/>
                </a:rPr>
                <a:t>π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dirty="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π?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296838" y="1295400"/>
            <a:ext cx="2590362" cy="2754586"/>
            <a:chOff x="2400" y="1401"/>
            <a:chExt cx="1183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π 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FF33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FF3300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π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</a:t>
              </a:r>
              <a:r>
                <a:rPr lang="en-US" sz="2400" dirty="0">
                  <a:latin typeface="Calibri"/>
                  <a:cs typeface="Calibri"/>
                </a:rPr>
                <a:t>π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dirty="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890679"/>
            <a:ext cx="7834776" cy="690721"/>
          </a:xfrm>
          <a:prstGeom prst="rect">
            <a:avLst/>
          </a:prstGeom>
          <a:noFill/>
          <a:ln/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11379200" cy="5460999"/>
          </a:xfrm>
        </p:spPr>
        <p:txBody>
          <a:bodyPr/>
          <a:lstStyle/>
          <a:p>
            <a:r>
              <a:rPr lang="en-US" sz="2800" dirty="0" smtClean="0"/>
              <a:t>Alternative approach for optimal values: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for some fixed policy (not optimal utilities!) until convergence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 with resulting converged (but not optimal!) utilities as future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Repeat steps until policy converges</a:t>
            </a:r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 smtClean="0"/>
              <a:t>It’s still optimal! Can converge (much) faster under some conditions</a:t>
            </a: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540539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59888</TotalTime>
  <Words>944</Words>
  <Application>Microsoft Macintosh PowerPoint</Application>
  <PresentationFormat>Custom</PresentationFormat>
  <Paragraphs>211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dan-berkeley-nlp-v1</vt:lpstr>
      <vt:lpstr>CSE 473: Introduction to Artificial Intelligence </vt:lpstr>
      <vt:lpstr>Solving MDPs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Iteration</vt:lpstr>
      <vt:lpstr>Comparison</vt:lpstr>
      <vt:lpstr>Summary: MDP Algorithms</vt:lpstr>
      <vt:lpstr>Manipulator Control</vt:lpstr>
      <vt:lpstr>Manipulator Control Path</vt:lpstr>
      <vt:lpstr>Manipulator Control Path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Dieter Fox</cp:lastModifiedBy>
  <cp:revision>2677</cp:revision>
  <cp:lastPrinted>2014-02-18T19:00:09Z</cp:lastPrinted>
  <dcterms:created xsi:type="dcterms:W3CDTF">2004-08-27T04:16:05Z</dcterms:created>
  <dcterms:modified xsi:type="dcterms:W3CDTF">2015-04-24T16:05:38Z</dcterms:modified>
</cp:coreProperties>
</file>