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ppt/tags/tag4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63"/>
  </p:notesMasterIdLst>
  <p:handoutMasterIdLst>
    <p:handoutMasterId r:id="rId64"/>
  </p:handoutMasterIdLst>
  <p:sldIdLst>
    <p:sldId id="893" r:id="rId2"/>
    <p:sldId id="860" r:id="rId3"/>
    <p:sldId id="820" r:id="rId4"/>
    <p:sldId id="929" r:id="rId5"/>
    <p:sldId id="859" r:id="rId6"/>
    <p:sldId id="968" r:id="rId7"/>
    <p:sldId id="970" r:id="rId8"/>
    <p:sldId id="969" r:id="rId9"/>
    <p:sldId id="823" r:id="rId10"/>
    <p:sldId id="825" r:id="rId11"/>
    <p:sldId id="826" r:id="rId12"/>
    <p:sldId id="931" r:id="rId13"/>
    <p:sldId id="894" r:id="rId14"/>
    <p:sldId id="896" r:id="rId15"/>
    <p:sldId id="830" r:id="rId16"/>
    <p:sldId id="897" r:id="rId17"/>
    <p:sldId id="898" r:id="rId18"/>
    <p:sldId id="899" r:id="rId19"/>
    <p:sldId id="864" r:id="rId20"/>
    <p:sldId id="862" r:id="rId21"/>
    <p:sldId id="932" r:id="rId22"/>
    <p:sldId id="863" r:id="rId23"/>
    <p:sldId id="834" r:id="rId24"/>
    <p:sldId id="984" r:id="rId25"/>
    <p:sldId id="917" r:id="rId26"/>
    <p:sldId id="901" r:id="rId27"/>
    <p:sldId id="950" r:id="rId28"/>
    <p:sldId id="951" r:id="rId29"/>
    <p:sldId id="944" r:id="rId30"/>
    <p:sldId id="921" r:id="rId31"/>
    <p:sldId id="904" r:id="rId32"/>
    <p:sldId id="905" r:id="rId33"/>
    <p:sldId id="906" r:id="rId34"/>
    <p:sldId id="971" r:id="rId35"/>
    <p:sldId id="972" r:id="rId36"/>
    <p:sldId id="973" r:id="rId37"/>
    <p:sldId id="974" r:id="rId38"/>
    <p:sldId id="954" r:id="rId39"/>
    <p:sldId id="955" r:id="rId40"/>
    <p:sldId id="956" r:id="rId41"/>
    <p:sldId id="957" r:id="rId42"/>
    <p:sldId id="958" r:id="rId43"/>
    <p:sldId id="959" r:id="rId44"/>
    <p:sldId id="960" r:id="rId45"/>
    <p:sldId id="961" r:id="rId46"/>
    <p:sldId id="962" r:id="rId47"/>
    <p:sldId id="963" r:id="rId48"/>
    <p:sldId id="964" r:id="rId49"/>
    <p:sldId id="965" r:id="rId50"/>
    <p:sldId id="966" r:id="rId51"/>
    <p:sldId id="967" r:id="rId52"/>
    <p:sldId id="975" r:id="rId53"/>
    <p:sldId id="976" r:id="rId54"/>
    <p:sldId id="977" r:id="rId55"/>
    <p:sldId id="978" r:id="rId56"/>
    <p:sldId id="979" r:id="rId57"/>
    <p:sldId id="980" r:id="rId58"/>
    <p:sldId id="981" r:id="rId59"/>
    <p:sldId id="982" r:id="rId60"/>
    <p:sldId id="983" r:id="rId61"/>
    <p:sldId id="985" r:id="rId62"/>
  </p:sldIdLst>
  <p:sldSz cx="12192000" cy="6858000"/>
  <p:notesSz cx="7099300" cy="10234613"/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1FF"/>
    <a:srgbClr val="FFF0BE"/>
    <a:srgbClr val="FFE292"/>
    <a:srgbClr val="0000FF"/>
    <a:srgbClr val="008000"/>
    <a:srgbClr val="8FAAFF"/>
    <a:srgbClr val="7F2727"/>
    <a:srgbClr val="0066FF"/>
    <a:srgbClr val="B8EAC0"/>
    <a:srgbClr val="A3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21"/>
    <p:restoredTop sz="82063" autoAdjust="0"/>
  </p:normalViewPr>
  <p:slideViewPr>
    <p:cSldViewPr>
      <p:cViewPr varScale="1">
        <p:scale>
          <a:sx n="175" d="100"/>
          <a:sy n="175" d="100"/>
        </p:scale>
        <p:origin x="19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tags" Target="tags/tag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370EF009-23CE-4081-AF56-082D82CEF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05" y="4862233"/>
            <a:ext cx="5677492" cy="460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72CC9163-7EC6-4747-8782-88871FDBE1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94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 MDP chance node represents uncertainty about what might happen based on (s,a)  [as opposed to being a random adversary]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Q-state (s,a) is when you were in a state and took an action 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Quiz 3: \</a:t>
            </a:r>
            <a:r>
              <a:rPr lang="en-US" dirty="0"/>
              <a:t>gamma = 1</a:t>
            </a:r>
            <a:r>
              <a:rPr lang="en-US" baseline="0" dirty="0"/>
              <a:t> / </a:t>
            </a:r>
            <a:r>
              <a:rPr lang="en-US" baseline="0" dirty="0" err="1"/>
              <a:t>sqrt</a:t>
            </a:r>
            <a:r>
              <a:rPr lang="en-US" baseline="0" dirty="0"/>
              <a:t>(10)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71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[Note:</a:t>
            </a:r>
            <a:r>
              <a:rPr lang="en-US" baseline="0" dirty="0"/>
              <a:t> this demo doesn’t show anything in action, just pops up V and Q values.]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generates the time-limited</a:t>
            </a:r>
            <a:r>
              <a:rPr lang="en-US" baseline="0" dirty="0"/>
              <a:t> values for </a:t>
            </a:r>
            <a:r>
              <a:rPr lang="en-US" baseline="0" dirty="0" err="1"/>
              <a:t>gridworld</a:t>
            </a:r>
            <a:r>
              <a:rPr lang="en-US" baseline="0" dirty="0"/>
              <a:t> as snapshotted onto the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Policy may converge long before values 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82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Dan has a DEMO for this.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6" Type="http://schemas.openxmlformats.org/officeDocument/2006/relationships/image" Target="../media/image31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3.png"/><Relationship Id="rId10" Type="http://schemas.openxmlformats.org/officeDocument/2006/relationships/image" Target="../media/image37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4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20" Type="http://schemas.openxmlformats.org/officeDocument/2006/relationships/image" Target="../media/image58.png"/><Relationship Id="rId21" Type="http://schemas.openxmlformats.org/officeDocument/2006/relationships/image" Target="../media/image64.png"/><Relationship Id="rId22" Type="http://schemas.openxmlformats.org/officeDocument/2006/relationships/image" Target="../media/image60.png"/><Relationship Id="rId23" Type="http://schemas.openxmlformats.org/officeDocument/2006/relationships/image" Target="../media/image62.png"/><Relationship Id="rId24" Type="http://schemas.openxmlformats.org/officeDocument/2006/relationships/image" Target="../media/image61.png"/><Relationship Id="rId25" Type="http://schemas.openxmlformats.org/officeDocument/2006/relationships/image" Target="../media/image65.png"/><Relationship Id="rId26" Type="http://schemas.openxmlformats.org/officeDocument/2006/relationships/image" Target="../media/image63.png"/><Relationship Id="rId27" Type="http://schemas.openxmlformats.org/officeDocument/2006/relationships/image" Target="../media/image66.png"/><Relationship Id="rId28" Type="http://schemas.openxmlformats.org/officeDocument/2006/relationships/image" Target="../media/image67.png"/><Relationship Id="rId29" Type="http://schemas.openxmlformats.org/officeDocument/2006/relationships/image" Target="../media/image68.png"/><Relationship Id="rId10" Type="http://schemas.openxmlformats.org/officeDocument/2006/relationships/tags" Target="../tags/tag30.xml"/><Relationship Id="rId11" Type="http://schemas.openxmlformats.org/officeDocument/2006/relationships/tags" Target="../tags/tag31.xml"/><Relationship Id="rId12" Type="http://schemas.openxmlformats.org/officeDocument/2006/relationships/tags" Target="../tags/tag32.xml"/><Relationship Id="rId13" Type="http://schemas.openxmlformats.org/officeDocument/2006/relationships/tags" Target="../tags/tag33.xml"/><Relationship Id="rId14" Type="http://schemas.openxmlformats.org/officeDocument/2006/relationships/tags" Target="../tags/tag34.xml"/><Relationship Id="rId15" Type="http://schemas.openxmlformats.org/officeDocument/2006/relationships/tags" Target="../tags/tag35.xml"/><Relationship Id="rId16" Type="http://schemas.openxmlformats.org/officeDocument/2006/relationships/slideLayout" Target="../slideLayouts/slideLayout2.xml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9" Type="http://schemas.openxmlformats.org/officeDocument/2006/relationships/image" Target="../media/image57.png"/><Relationship Id="rId1" Type="http://schemas.openxmlformats.org/officeDocument/2006/relationships/tags" Target="../tags/tag21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52.png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73.png"/><Relationship Id="rId6" Type="http://schemas.openxmlformats.org/officeDocument/2006/relationships/image" Target="../media/image72.png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73.png"/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4.xml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2.png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73.png"/><Relationship Id="rId1" Type="http://schemas.openxmlformats.org/officeDocument/2006/relationships/tags" Target="../tags/tag48.x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544224"/>
            <a:ext cx="7510462" cy="4018097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CSE 473: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2395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Markov Decision Processes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Dieter Fox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Washington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[Slides originally created by Dan Klein &amp; Pieter Abbeel for CS188 Intro to AI at UC Berkeley.  All CS188 materials are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629400" y="47244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Optimal policy when R(s, a, s</a:t>
            </a:r>
            <a:r>
              <a:rPr lang="en-US" altLang="ja-JP" sz="2400" dirty="0">
                <a:latin typeface="Calibri" pitchFamily="34" charset="0"/>
              </a:rPr>
              <a:t>’) = -0.03 for all non-terminals 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policy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π*: S → A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 policy </a:t>
            </a:r>
            <a:r>
              <a:rPr lang="el-GR" sz="2000" dirty="0">
                <a:ea typeface="ＭＳ Ｐゴシック" pitchFamily="34" charset="-128"/>
                <a:sym typeface="Symbol" pitchFamily="18" charset="2"/>
              </a:rPr>
              <a:t>π</a:t>
            </a:r>
            <a:r>
              <a:rPr lang="en-US" sz="2000" dirty="0">
                <a:ea typeface="ＭＳ Ｐゴシック" pitchFamily="34" charset="-128"/>
                <a:sym typeface="Symbol" pitchFamily="18" charset="2"/>
              </a:rPr>
              <a:t> gives an action for each state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err="1">
                <a:ea typeface="ＭＳ Ｐゴシック" pitchFamily="34" charset="-128"/>
                <a:sym typeface="Symbol" pitchFamily="18" charset="2"/>
              </a:rPr>
              <a:t>Expectimax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 didn’t compute entire policies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It computed the action for a single state only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Optimal Policies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7239000" y="1360487"/>
            <a:ext cx="27662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60487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2233613" y="4165599"/>
            <a:ext cx="27636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7262813" y="4165599"/>
            <a:ext cx="275305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024813" y="6313487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3048000" y="6299199"/>
            <a:ext cx="134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977188" y="3494087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-0.03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2947988" y="3494087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-0.01</a:t>
            </a:r>
          </a:p>
        </p:txBody>
      </p:sp>
      <p:sp>
        <p:nvSpPr>
          <p:cNvPr id="2" name="TextBox 1"/>
          <p:cNvSpPr txBox="1"/>
          <p:nvPr/>
        </p:nvSpPr>
        <p:spPr>
          <a:xfrm rot="19551346">
            <a:off x="176916" y="5807964"/>
            <a:ext cx="180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Cost of breathing</a:t>
            </a:r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1834788" y="5442925"/>
            <a:ext cx="407738" cy="1713889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2" grpId="0"/>
      <p:bldP spid="286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Racing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681" y="1353401"/>
            <a:ext cx="9418638" cy="504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379200" cy="4729164"/>
          </a:xfrm>
        </p:spPr>
        <p:txBody>
          <a:bodyPr/>
          <a:lstStyle/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A robot car wants to travel far, quickly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Three states: </a:t>
            </a:r>
            <a:r>
              <a:rPr lang="en-US" sz="2000" dirty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Overheated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Two actions: </a:t>
            </a:r>
            <a:r>
              <a:rPr lang="en-US" sz="2000" i="1" dirty="0">
                <a:latin typeface="Calibri"/>
                <a:cs typeface="Calibri"/>
              </a:rPr>
              <a:t>Slow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i="1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000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Going faster gets double reward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286000"/>
            <a:ext cx="11044696" cy="3962400"/>
            <a:chOff x="838200" y="2286000"/>
            <a:chExt cx="11044696" cy="39624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3518" y="3950732"/>
              <a:ext cx="2433764" cy="1600200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6913" y="2731532"/>
              <a:ext cx="2660373" cy="1676400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00704" y="3798332"/>
              <a:ext cx="2582192" cy="1828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57400" y="534144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41602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96400" y="54556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Overheated</a:t>
              </a:r>
            </a:p>
          </p:txBody>
        </p:sp>
        <p:cxnSp>
          <p:nvCxnSpPr>
            <p:cNvPr id="13" name="Curved Connector 12"/>
            <p:cNvCxnSpPr>
              <a:stCxn id="14338" idx="3"/>
              <a:endCxn id="8" idx="2"/>
            </p:cNvCxnSpPr>
            <p:nvPr/>
          </p:nvCxnSpPr>
          <p:spPr>
            <a:xfrm flipH="1">
              <a:off x="3200400" y="4750832"/>
              <a:ext cx="1219200" cy="990720"/>
            </a:xfrm>
            <a:prstGeom prst="curvedConnector4">
              <a:avLst>
                <a:gd name="adj1" fmla="val -18750"/>
                <a:gd name="adj2" fmla="val 153572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2"/>
            <p:cNvCxnSpPr>
              <a:stCxn id="14338" idx="3"/>
              <a:endCxn id="9" idx="2"/>
            </p:cNvCxnSpPr>
            <p:nvPr/>
          </p:nvCxnSpPr>
          <p:spPr>
            <a:xfrm flipV="1">
              <a:off x="4419600" y="4560332"/>
              <a:ext cx="2667000" cy="190500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24400" y="47889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19" name="Curved Connector 12"/>
            <p:cNvCxnSpPr>
              <a:stCxn id="6" idx="0"/>
            </p:cNvCxnSpPr>
            <p:nvPr/>
          </p:nvCxnSpPr>
          <p:spPr>
            <a:xfrm rot="16200000" flipH="1">
              <a:off x="8096250" y="1912382"/>
              <a:ext cx="1447800" cy="308610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144000" y="2731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23" name="Curved Connector 12"/>
            <p:cNvCxnSpPr>
              <a:stCxn id="14338" idx="1"/>
            </p:cNvCxnSpPr>
            <p:nvPr/>
          </p:nvCxnSpPr>
          <p:spPr>
            <a:xfrm rot="10800000" flipH="1" flipV="1">
              <a:off x="1981200" y="475083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2"/>
            <p:cNvCxnSpPr>
              <a:stCxn id="6" idx="1"/>
              <a:endCxn id="14338" idx="0"/>
            </p:cNvCxnSpPr>
            <p:nvPr/>
          </p:nvCxnSpPr>
          <p:spPr>
            <a:xfrm rot="10800000" flipV="1">
              <a:off x="3200400" y="3569732"/>
              <a:ext cx="2743200" cy="381000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90600" y="43317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95800" y="3112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cxnSp>
          <p:nvCxnSpPr>
            <p:cNvPr id="60" name="Curved Connector 12"/>
            <p:cNvCxnSpPr/>
            <p:nvPr/>
          </p:nvCxnSpPr>
          <p:spPr>
            <a:xfrm rot="-5400000" flipH="1" flipV="1">
              <a:off x="5962650" y="339828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72000" y="3645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00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24400" y="5334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67400" y="4788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0" y="5627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210800" y="2579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05000" y="5486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81400" y="3288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43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5879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478841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668000" y="3124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53" grpId="0" animBg="1"/>
      <p:bldP spid="65" grpId="0" animBg="1"/>
      <p:bldP spid="72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MDP Search Trees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11201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Each MDP state projects an </a:t>
            </a:r>
            <a:r>
              <a:rPr lang="en-US" sz="2400" dirty="0" err="1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-like search tree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486400" y="2133600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5334000" y="5121275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3886200" y="2514600"/>
            <a:ext cx="3733800" cy="10668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4876800" y="3581400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3505200" y="3962400"/>
            <a:ext cx="3124200" cy="114300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5410200" y="2833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59436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5791200" y="5105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s</a:t>
            </a:r>
            <a:r>
              <a:rPr lang="ja-JP" altLang="en-US">
                <a:solidFill>
                  <a:schemeClr val="accent2"/>
                </a:solidFill>
                <a:latin typeface="Calibri"/>
                <a:cs typeface="Calibri"/>
              </a:rPr>
              <a:t>’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52578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3733800" y="5486400"/>
            <a:ext cx="3733800" cy="53340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53" name="Freeform 26"/>
          <p:cNvSpPr>
            <a:spLocks/>
          </p:cNvSpPr>
          <p:nvPr/>
        </p:nvSpPr>
        <p:spPr bwMode="auto">
          <a:xfrm>
            <a:off x="5486400" y="4167188"/>
            <a:ext cx="2133600" cy="404812"/>
          </a:xfrm>
          <a:custGeom>
            <a:avLst/>
            <a:gdLst>
              <a:gd name="T0" fmla="*/ 0 w 1344"/>
              <a:gd name="T1" fmla="*/ 2147483647 h 255"/>
              <a:gd name="T2" fmla="*/ 2147483647 w 1344"/>
              <a:gd name="T3" fmla="*/ 2147483647 h 255"/>
              <a:gd name="T4" fmla="*/ 2147483647 w 1344"/>
              <a:gd name="T5" fmla="*/ 2147483647 h 255"/>
              <a:gd name="T6" fmla="*/ 0 60000 65536"/>
              <a:gd name="T7" fmla="*/ 0 60000 65536"/>
              <a:gd name="T8" fmla="*/ 0 60000 65536"/>
              <a:gd name="T9" fmla="*/ 0 w 1344"/>
              <a:gd name="T10" fmla="*/ 0 h 255"/>
              <a:gd name="T11" fmla="*/ 1344 w 134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55">
                <a:moveTo>
                  <a:pt x="0" y="255"/>
                </a:moveTo>
                <a:cubicBezTo>
                  <a:pt x="79" y="219"/>
                  <a:pt x="251" y="80"/>
                  <a:pt x="475" y="40"/>
                </a:cubicBezTo>
                <a:cubicBezTo>
                  <a:pt x="699" y="0"/>
                  <a:pt x="1199" y="19"/>
                  <a:pt x="1344" y="15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7772400" y="3962400"/>
            <a:ext cx="2819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 called a </a:t>
            </a:r>
            <a:r>
              <a:rPr lang="en-US" altLang="ja-JP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T(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 = P(s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|</a:t>
            </a:r>
            <a:r>
              <a:rPr lang="en-US" altLang="ja-JP" dirty="0" err="1">
                <a:solidFill>
                  <a:srgbClr val="C00000"/>
                </a:solidFill>
                <a:latin typeface="Calibri"/>
                <a:cs typeface="Calibri"/>
              </a:rPr>
              <a:t>s,a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R(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44958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</a:t>
            </a:r>
            <a:r>
              <a:rPr lang="ja-JP" altLang="en-US">
                <a:latin typeface="Calibri"/>
                <a:cs typeface="Calibri"/>
              </a:rPr>
              <a:t>’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5856" name="Freeform 29"/>
          <p:cNvSpPr>
            <a:spLocks/>
          </p:cNvSpPr>
          <p:nvPr/>
        </p:nvSpPr>
        <p:spPr bwMode="auto">
          <a:xfrm>
            <a:off x="6332538" y="2301875"/>
            <a:ext cx="2201862" cy="60325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8610600" y="2100262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35858" name="Freeform 31"/>
          <p:cNvSpPr>
            <a:spLocks/>
          </p:cNvSpPr>
          <p:nvPr/>
        </p:nvSpPr>
        <p:spPr bwMode="auto">
          <a:xfrm flipH="1">
            <a:off x="3048000" y="3733800"/>
            <a:ext cx="1676400" cy="76200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1752600" y="3429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43429"/>
            <a:ext cx="3017838" cy="2259698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00" y="4345616"/>
            <a:ext cx="1844538" cy="1595768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0" y="1448716"/>
            <a:ext cx="2057400" cy="144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preferences should an agent have over reward sequences?</a:t>
            </a:r>
          </a:p>
          <a:p>
            <a:endParaRPr lang="en-US" sz="2800" dirty="0"/>
          </a:p>
          <a:p>
            <a:r>
              <a:rPr lang="en-US" sz="2800" dirty="0"/>
              <a:t>More or less?</a:t>
            </a:r>
          </a:p>
          <a:p>
            <a:endParaRPr lang="en-US" sz="2800" dirty="0"/>
          </a:p>
          <a:p>
            <a:r>
              <a:rPr lang="en-US" sz="2800" dirty="0"/>
              <a:t>Now or later?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409825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2, 2]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8253" y="2409825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[2, 3, 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4595" y="2409825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439180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[0, 0, 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8253" y="3439180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0, 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4595" y="343918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r>
              <a:rPr lang="en-US" sz="2800" dirty="0"/>
              <a:t>It’s reasonable to maximize the sum of rewards</a:t>
            </a:r>
          </a:p>
          <a:p>
            <a:r>
              <a:rPr lang="en-US" sz="2800" dirty="0"/>
              <a:t>It’s also reasonable to prefer rewards now to rewards later</a:t>
            </a:r>
          </a:p>
          <a:p>
            <a:r>
              <a:rPr lang="en-US" sz="2800" dirty="0"/>
              <a:t>One solution: values of rewards decay exponentially</a:t>
            </a:r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76543" r="1569"/>
          <a:stretch>
            <a:fillRect/>
          </a:stretch>
        </p:blipFill>
        <p:spPr bwMode="auto">
          <a:xfrm>
            <a:off x="8003286" y="3276600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822143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38272" r="1569" b="35802"/>
          <a:stretch>
            <a:fillRect/>
          </a:stretch>
        </p:blipFill>
        <p:spPr bwMode="auto">
          <a:xfrm>
            <a:off x="4802886" y="3048000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Next Step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541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In Two Steps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362200" y="4752676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791200" y="485371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915165" y="4648200"/>
            <a:ext cx="514651" cy="5609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46482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time we descend a level, we multiply in the discount once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Why discount?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Sooner rewards probably do have higher utility than later rewards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>
                <a:ea typeface="ＭＳ Ｐゴシック" pitchFamily="34" charset="-128"/>
                <a:sym typeface="Symbol" pitchFamily="18" charset="2"/>
              </a:rPr>
              <a:t>Example: discount of 0.5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U([1,2,3]) = 1*1 + 0.5*2 + 0.25*3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U([1,2,3]) &lt; U([3,2,1])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Non-Deterministic Search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Stationary Preferences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9296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Theorem: if we assume </a:t>
            </a:r>
            <a:r>
              <a:rPr lang="en-US" sz="2800" dirty="0">
                <a:solidFill>
                  <a:srgbClr val="C00000"/>
                </a:solidFill>
                <a:ea typeface="ＭＳ Ｐゴシック" pitchFamily="34" charset="-128"/>
              </a:rPr>
              <a:t>stationary preferences</a:t>
            </a:r>
            <a:r>
              <a:rPr lang="en-US" sz="2800" dirty="0">
                <a:ea typeface="ＭＳ Ｐゴシック" pitchFamily="34" charset="-128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Then: there are only two ways to define utilities</a:t>
            </a:r>
          </a:p>
          <a:p>
            <a:pPr lvl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Additive utility:</a:t>
            </a:r>
          </a:p>
          <a:p>
            <a:pPr lvl="1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Discounted utility:</a:t>
            </a:r>
          </a:p>
        </p:txBody>
      </p:sp>
      <p:pic>
        <p:nvPicPr>
          <p:cNvPr id="17244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 l="45437" t="34977" r="45475" b="36323"/>
          <a:stretch>
            <a:fillRect/>
          </a:stretch>
        </p:blipFill>
        <p:spPr bwMode="auto">
          <a:xfrm rot="5400000">
            <a:off x="4191000" y="2755900"/>
            <a:ext cx="50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3048" y="5167176"/>
            <a:ext cx="5795912" cy="3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5715000"/>
            <a:ext cx="5955524" cy="3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432" y="1320800"/>
            <a:ext cx="3927056" cy="3276600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514600" y="2184808"/>
            <a:ext cx="3733800" cy="405992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209800" y="3327888"/>
            <a:ext cx="4398499" cy="4059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480800" cy="4729164"/>
          </a:xfrm>
        </p:spPr>
        <p:txBody>
          <a:bodyPr/>
          <a:lstStyle/>
          <a:p>
            <a:r>
              <a:rPr lang="en-US" sz="2800" dirty="0"/>
              <a:t>Given: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Actions: East, West, and Exit (only available in exit states a, e)</a:t>
            </a:r>
          </a:p>
          <a:p>
            <a:pPr lvl="1"/>
            <a:r>
              <a:rPr lang="en-US" sz="2400" dirty="0"/>
              <a:t>Transitions: deterministic</a:t>
            </a:r>
          </a:p>
          <a:p>
            <a:endParaRPr lang="en-US" sz="2800" dirty="0"/>
          </a:p>
          <a:p>
            <a:r>
              <a:rPr lang="en-US" sz="2800" dirty="0"/>
              <a:t>Quiz 1: For </a:t>
            </a:r>
            <a:r>
              <a:rPr lang="en-US" sz="2800" dirty="0" err="1"/>
              <a:t>γ</a:t>
            </a:r>
            <a:r>
              <a:rPr lang="en-US" sz="2800" dirty="0"/>
              <a:t> = 1, what is the optimal policy?</a:t>
            </a:r>
          </a:p>
          <a:p>
            <a:pPr lvl="2"/>
            <a:endParaRPr lang="en-US" sz="2000" dirty="0"/>
          </a:p>
          <a:p>
            <a:r>
              <a:rPr lang="en-US" sz="2800" dirty="0"/>
              <a:t>Quiz 2: For </a:t>
            </a:r>
            <a:r>
              <a:rPr lang="en-US" sz="2800" dirty="0" err="1"/>
              <a:t>γ</a:t>
            </a:r>
            <a:r>
              <a:rPr lang="en-US" sz="2800" dirty="0"/>
              <a:t> = 0.1, what is the optimal policy?</a:t>
            </a:r>
          </a:p>
          <a:p>
            <a:pPr lvl="2"/>
            <a:endParaRPr lang="en-US" sz="2000" dirty="0"/>
          </a:p>
          <a:p>
            <a:r>
              <a:rPr lang="en-US" sz="2800" dirty="0"/>
              <a:t>Quiz 3: For which </a:t>
            </a:r>
            <a:r>
              <a:rPr lang="en-US" sz="2800" dirty="0" err="1"/>
              <a:t>γ</a:t>
            </a:r>
            <a:r>
              <a:rPr lang="en-US" sz="2800" dirty="0">
                <a:latin typeface="cmmi10"/>
                <a:ea typeface="cmmi10"/>
                <a:cs typeface="cmmi10"/>
              </a:rPr>
              <a:t> </a:t>
            </a:r>
            <a:r>
              <a:rPr lang="en-US" sz="2800" dirty="0"/>
              <a:t>are West and East equally good when in state d?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76600" y="1219200"/>
            <a:ext cx="3594100" cy="11684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229600" y="3657600"/>
            <a:ext cx="3289300" cy="685800"/>
            <a:chOff x="7870815" y="3645405"/>
            <a:chExt cx="3289300" cy="685800"/>
          </a:xfrm>
        </p:grpSpPr>
        <p:pic>
          <p:nvPicPr>
            <p:cNvPr id="17" name="Picture 16" descr="discountin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29600" y="4572000"/>
            <a:ext cx="3289300" cy="685800"/>
            <a:chOff x="7870815" y="3645405"/>
            <a:chExt cx="3289300" cy="685800"/>
          </a:xfrm>
        </p:grpSpPr>
        <p:pic>
          <p:nvPicPr>
            <p:cNvPr id="21" name="Picture 20" descr="discountin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422609"/>
              </p:ext>
            </p:extLst>
          </p:nvPr>
        </p:nvGraphicFramePr>
        <p:xfrm>
          <a:off x="9144000" y="1524000"/>
          <a:ext cx="1752600" cy="1307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850900" imgH="635000" progId="Equation.DSMT4">
                  <p:embed/>
                </p:oleObj>
              </mc:Choice>
              <mc:Fallback>
                <p:oleObj name="Equation" r:id="rId6" imgW="850900" imgH="6350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0" y="1524000"/>
                        <a:ext cx="1752600" cy="1307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7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Infinite Utilities?!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896600" cy="5105400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Problem: What if the game lasts forever?  Do we get infinite rewards?</a:t>
            </a:r>
          </a:p>
          <a:p>
            <a:pPr lvl="3">
              <a:buFont typeface="Wingdings" charset="0"/>
              <a:buChar char="§"/>
              <a:defRPr/>
            </a:pPr>
            <a:endParaRPr lang="en-US" sz="1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Solutions: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400" dirty="0"/>
              <a:t>Finite horizon: (similar to depth-limited search)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000" dirty="0"/>
              <a:t>Terminate episodes after a fixed T steps (e.g. life)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000" dirty="0"/>
              <a:t>Gives </a:t>
            </a:r>
            <a:r>
              <a:rPr lang="en-US" sz="2000" dirty="0" err="1"/>
              <a:t>nonstationary</a:t>
            </a:r>
            <a:r>
              <a:rPr lang="en-US" sz="2000" dirty="0"/>
              <a:t> policies (</a:t>
            </a:r>
            <a:r>
              <a:rPr lang="en-US" sz="2000" dirty="0" err="1"/>
              <a:t>γ</a:t>
            </a:r>
            <a:r>
              <a:rPr lang="en-US" sz="2000" dirty="0">
                <a:sym typeface="Symbol" charset="0"/>
              </a:rPr>
              <a:t> depends on time left)</a:t>
            </a:r>
          </a:p>
          <a:p>
            <a:pPr lvl="7">
              <a:defRPr/>
            </a:pPr>
            <a:endParaRPr lang="en-US" sz="800" dirty="0"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sym typeface="Symbol" charset="0"/>
              </a:rPr>
              <a:t>Discounting: use 0 &lt; </a:t>
            </a:r>
            <a:r>
              <a:rPr lang="en-US" sz="2400" dirty="0" err="1"/>
              <a:t>γ</a:t>
            </a:r>
            <a:r>
              <a:rPr lang="en-US" sz="2400" dirty="0">
                <a:sym typeface="Symbol" charset="0"/>
              </a:rPr>
              <a:t> &lt; 1</a:t>
            </a: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  <a:p>
            <a:pPr lvl="2">
              <a:buFont typeface="Wingdings" charset="0"/>
              <a:buChar char="§"/>
              <a:defRPr/>
            </a:pPr>
            <a:r>
              <a:rPr lang="en-US" sz="2000" dirty="0">
                <a:sym typeface="Symbol" charset="0"/>
              </a:rPr>
              <a:t>Smaller </a:t>
            </a:r>
            <a:r>
              <a:rPr lang="en-US" sz="2000" dirty="0" err="1"/>
              <a:t>γ</a:t>
            </a:r>
            <a:r>
              <a:rPr lang="en-US" sz="2000" dirty="0">
                <a:sym typeface="Symbol" charset="0"/>
              </a:rPr>
              <a:t> means smaller </a:t>
            </a:r>
            <a:r>
              <a:rPr lang="ja-JP" altLang="en-US" sz="2000" dirty="0">
                <a:sym typeface="Symbol" charset="0"/>
              </a:rPr>
              <a:t>“</a:t>
            </a:r>
            <a:r>
              <a:rPr lang="en-US" altLang="ja-JP" sz="2000" dirty="0">
                <a:sym typeface="Symbol" charset="0"/>
              </a:rPr>
              <a:t>horizon</a:t>
            </a:r>
            <a:r>
              <a:rPr lang="ja-JP" altLang="en-US" sz="2000" dirty="0">
                <a:sym typeface="Symbol" charset="0"/>
              </a:rPr>
              <a:t>”</a:t>
            </a:r>
            <a:r>
              <a:rPr lang="en-US" altLang="ja-JP" sz="2000" dirty="0">
                <a:sym typeface="Symbol" charset="0"/>
              </a:rPr>
              <a:t> – shorter term focus</a:t>
            </a:r>
          </a:p>
          <a:p>
            <a:pPr lvl="8">
              <a:buClr>
                <a:srgbClr val="000000"/>
              </a:buClr>
              <a:defRPr/>
            </a:pPr>
            <a:endParaRPr lang="en-US" sz="800" dirty="0">
              <a:solidFill>
                <a:srgbClr val="000000"/>
              </a:solidFill>
              <a:sym typeface="Symbol" charset="0"/>
            </a:endParaRPr>
          </a:p>
          <a:p>
            <a:pPr lvl="1">
              <a:buClr>
                <a:srgbClr val="000000"/>
              </a:buClr>
              <a:buFont typeface="Wingdings" charset="0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sym typeface="Symbol" charset="0"/>
              </a:rPr>
              <a:t>Absorbing state: guarantee that for every policy, a terminal state will eventually be reached (like </a:t>
            </a:r>
            <a:r>
              <a:rPr lang="ja-JP" altLang="en-US" sz="2400" dirty="0">
                <a:solidFill>
                  <a:srgbClr val="000000"/>
                </a:solidFill>
                <a:sym typeface="Symbol" charset="0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sym typeface="Symbol" charset="0"/>
              </a:rPr>
              <a:t>overheated</a:t>
            </a:r>
            <a:r>
              <a:rPr lang="ja-JP" altLang="en-US" sz="2400" dirty="0">
                <a:solidFill>
                  <a:srgbClr val="000000"/>
                </a:solidFill>
                <a:sym typeface="Symbol" charset="0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sym typeface="Symbol" charset="0"/>
              </a:rPr>
              <a:t> for racing)</a:t>
            </a: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05127" y="4330701"/>
            <a:ext cx="5222620" cy="714014"/>
          </a:xfrm>
          <a:prstGeom prst="rect">
            <a:avLst/>
          </a:prstGeom>
          <a:noFill/>
          <a:ln/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415" y="2362387"/>
            <a:ext cx="3759585" cy="17522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states 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Start state s</a:t>
            </a:r>
            <a:r>
              <a:rPr lang="en-US" baseline="-25000" dirty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actions 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Transitions P(</a:t>
            </a:r>
            <a:r>
              <a:rPr lang="en-US" dirty="0" err="1">
                <a:ea typeface="ＭＳ Ｐゴシック" pitchFamily="34" charset="-128"/>
              </a:rPr>
              <a:t>s’</a:t>
            </a:r>
            <a:r>
              <a:rPr lang="en-US" altLang="ja-JP" dirty="0" err="1">
                <a:ea typeface="ＭＳ Ｐゴシック" pitchFamily="34" charset="-128"/>
              </a:rPr>
              <a:t>|s,a</a:t>
            </a:r>
            <a:r>
              <a:rPr lang="en-US" altLang="ja-JP" dirty="0">
                <a:ea typeface="ＭＳ Ｐゴシック" pitchFamily="34" charset="-128"/>
              </a:rPr>
              <a:t>) (or T(</a:t>
            </a:r>
            <a:r>
              <a:rPr lang="en-US" altLang="ja-JP" dirty="0" err="1">
                <a:ea typeface="ＭＳ Ｐゴシック" pitchFamily="34" charset="-128"/>
              </a:rPr>
              <a:t>s,a,s</a:t>
            </a:r>
            <a:r>
              <a:rPr lang="en-US" altLang="ja-JP" dirty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Rewards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 (and discount </a:t>
            </a:r>
            <a:r>
              <a:rPr lang="en-US" dirty="0" err="1"/>
              <a:t>γ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Utility = sum of (discounted) rewards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057400"/>
            <a:ext cx="5334000" cy="3495687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6451600" cy="4800600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Value Iteration</a:t>
            </a:r>
          </a:p>
          <a:p>
            <a:r>
              <a:rPr lang="en-US" dirty="0">
                <a:solidFill>
                  <a:schemeClr val="bg2"/>
                </a:solidFill>
              </a:rPr>
              <a:t>Policy Iteration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30007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π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latin typeface="Calibri"/>
                <a:cs typeface="Calibri"/>
              </a:rPr>
              <a:t>(s,a,s’) is a </a:t>
            </a:r>
            <a:br>
              <a:rPr lang="en-US" sz="200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2000" i="1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000" i="1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of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Fundamental operation: compute the (</a:t>
            </a:r>
            <a:r>
              <a:rPr lang="en-US" sz="2800" dirty="0" err="1"/>
              <a:t>expectimax</a:t>
            </a:r>
            <a:r>
              <a:rPr lang="en-US" sz="2800" dirty="0"/>
              <a:t>) value of a state</a:t>
            </a:r>
          </a:p>
          <a:p>
            <a:pPr lvl="1"/>
            <a:r>
              <a:rPr lang="en-US" sz="2400" dirty="0"/>
              <a:t>Expected utility under optimal action</a:t>
            </a:r>
          </a:p>
          <a:p>
            <a:pPr lvl="1"/>
            <a:r>
              <a:rPr lang="en-US" sz="2400" dirty="0"/>
              <a:t>Average sum of (discounted) rewards</a:t>
            </a:r>
          </a:p>
          <a:p>
            <a:pPr lvl="1"/>
            <a:r>
              <a:rPr lang="en-US" sz="2400" dirty="0"/>
              <a:t>This is just what </a:t>
            </a:r>
            <a:r>
              <a:rPr lang="en-US" sz="2400" dirty="0" err="1"/>
              <a:t>expectimax</a:t>
            </a:r>
            <a:r>
              <a:rPr lang="en-US" sz="2400" dirty="0"/>
              <a:t> computed!</a:t>
            </a:r>
          </a:p>
          <a:p>
            <a:pPr lvl="1"/>
            <a:endParaRPr lang="en-US" sz="2400" dirty="0"/>
          </a:p>
          <a:p>
            <a:r>
              <a:rPr lang="en-US" sz="2800" dirty="0"/>
              <a:t>Recursive definition of value:</a:t>
            </a: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0835" y="4343400"/>
            <a:ext cx="3078105" cy="40537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71443" y="57277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8073" y="49863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229600" y="2133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/>
                <a:t>s,a,s</a:t>
              </a:r>
              <a:r>
                <a:rPr lang="ja-JP" altLang="en-US" sz="2400"/>
                <a:t>’</a:t>
              </a:r>
              <a:endParaRPr lang="en-US" sz="24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</a:rPr>
                <a:t>’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65" y="1134664"/>
            <a:ext cx="6215470" cy="57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1" y="1143000"/>
            <a:ext cx="62155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Small </a:t>
            </a:r>
            <a:r>
              <a:rPr lang="en-US" altLang="ja-JP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1"/>
            <a:ext cx="4470400" cy="4729164"/>
          </a:xfrm>
        </p:spPr>
        <p:txBody>
          <a:bodyPr/>
          <a:lstStyle/>
          <a:p>
            <a:r>
              <a:rPr lang="en-US" sz="2400" dirty="0"/>
              <a:t>We’re doing way too much work with </a:t>
            </a:r>
            <a:r>
              <a:rPr lang="en-US" sz="2400" dirty="0" err="1"/>
              <a:t>expectimax</a:t>
            </a:r>
            <a:r>
              <a:rPr lang="en-US" sz="2400" dirty="0"/>
              <a:t>!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States are repeated </a:t>
            </a:r>
          </a:p>
          <a:p>
            <a:pPr lvl="1"/>
            <a:r>
              <a:rPr lang="en-US" sz="2000" dirty="0"/>
              <a:t>Idea: Only compute needed quantities once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Tree goes on forever</a:t>
            </a:r>
          </a:p>
          <a:p>
            <a:pPr lvl="1"/>
            <a:r>
              <a:rPr lang="en-US" sz="2000" dirty="0"/>
              <a:t>Idea: Do a depth-limited computation, but with increasing depths until change is small</a:t>
            </a:r>
          </a:p>
          <a:p>
            <a:pPr lvl="1"/>
            <a:r>
              <a:rPr lang="en-US" sz="2000" dirty="0"/>
              <a:t>Note: deep parts of the tree eventually don’t matter if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/>
              <a:t> &lt; 1</a:t>
            </a:r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1157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Time-Limited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/>
              <a:t>Key idea: time-limited values</a:t>
            </a:r>
          </a:p>
          <a:p>
            <a:pPr lvl="4"/>
            <a:endParaRPr lang="en-US" sz="1200" dirty="0"/>
          </a:p>
          <a:p>
            <a:r>
              <a:rPr lang="en-US" sz="2400" dirty="0"/>
              <a:t>Define </a:t>
            </a:r>
            <a:r>
              <a:rPr lang="en-US" sz="2400" dirty="0" err="1"/>
              <a:t>V</a:t>
            </a:r>
            <a:r>
              <a:rPr lang="en-US" sz="2400" baseline="-25000" dirty="0" err="1"/>
              <a:t>k</a:t>
            </a:r>
            <a:r>
              <a:rPr lang="en-US" sz="2400" dirty="0"/>
              <a:t>(s) to be the optimal value of s if the game ends in k more time steps</a:t>
            </a:r>
          </a:p>
          <a:p>
            <a:pPr lvl="1"/>
            <a:r>
              <a:rPr lang="en-US" sz="2000" dirty="0"/>
              <a:t>Equivalently, it’s what a depth-k </a:t>
            </a:r>
            <a:r>
              <a:rPr lang="en-US" sz="2000" dirty="0" err="1"/>
              <a:t>expectimax</a:t>
            </a:r>
            <a:r>
              <a:rPr lang="en-US" sz="2000" dirty="0"/>
              <a:t> would give from s</a:t>
            </a:r>
          </a:p>
          <a:p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Time-Limited Values</a:t>
            </a:r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  <p:extLst>
      <p:ext uri="{BB962C8B-B14F-4D97-AF65-F5344CB8AC3E}">
        <p14:creationId xmlns:p14="http://schemas.microsoft.com/office/powerpoint/2010/main" val="25883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recurrence gives a simple one-step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lookahead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971800"/>
            <a:ext cx="3076881" cy="40520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6147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610600" y="1371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3902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sz="2000" dirty="0" err="1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20200" y="1524000"/>
            <a:ext cx="2209800" cy="2427288"/>
            <a:chOff x="2400" y="1209"/>
            <a:chExt cx="1392" cy="152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109667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Value Iteration Algorithm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Start with V</a:t>
            </a:r>
            <a:r>
              <a:rPr lang="en-US" sz="2800" b="1" baseline="-25000" dirty="0">
                <a:ea typeface="ＭＳ Ｐゴシック" pitchFamily="34" charset="-128"/>
              </a:rPr>
              <a:t>0</a:t>
            </a:r>
            <a:r>
              <a:rPr lang="en-US" sz="2800" b="1" dirty="0">
                <a:ea typeface="ＭＳ Ｐゴシック" pitchFamily="34" charset="-128"/>
              </a:rPr>
              <a:t>(s) = 0:</a:t>
            </a:r>
          </a:p>
          <a:p>
            <a:pPr>
              <a:lnSpc>
                <a:spcPct val="80000"/>
              </a:lnSpc>
            </a:pPr>
            <a:endParaRPr lang="en-US" sz="18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Given vector of </a:t>
            </a:r>
            <a:r>
              <a:rPr lang="en-US" sz="2800" b="1" dirty="0" err="1">
                <a:ea typeface="ＭＳ Ｐゴシック" pitchFamily="34" charset="-128"/>
              </a:rPr>
              <a:t>V</a:t>
            </a:r>
            <a:r>
              <a:rPr lang="en-US" sz="2800" b="1" baseline="-25000" dirty="0" err="1">
                <a:ea typeface="ＭＳ Ｐゴシック" pitchFamily="34" charset="-128"/>
              </a:rPr>
              <a:t>k</a:t>
            </a:r>
            <a:r>
              <a:rPr lang="en-US" sz="2800" b="1" dirty="0">
                <a:ea typeface="ＭＳ Ｐゴシック" pitchFamily="34" charset="-128"/>
              </a:rPr>
              <a:t>(s) values, do one ply of </a:t>
            </a:r>
            <a:r>
              <a:rPr lang="en-US" sz="2800" b="1" dirty="0" err="1">
                <a:ea typeface="ＭＳ Ｐゴシック" pitchFamily="34" charset="-128"/>
              </a:rPr>
              <a:t>expectimax</a:t>
            </a:r>
            <a:r>
              <a:rPr lang="en-US" sz="2800" b="1" dirty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ea typeface="ＭＳ Ｐゴシック" pitchFamily="34" charset="-128"/>
              </a:rPr>
              <a:t>Complexity of each iteration: O(S</a:t>
            </a:r>
            <a:r>
              <a:rPr lang="en-US" sz="2800" b="1" baseline="30000" dirty="0">
                <a:solidFill>
                  <a:srgbClr val="FF0000"/>
                </a:solidFill>
                <a:ea typeface="ＭＳ Ｐゴシック" pitchFamily="34" charset="-128"/>
              </a:rPr>
              <a:t>2</a:t>
            </a:r>
            <a:r>
              <a:rPr lang="en-US" sz="2800" b="1" dirty="0">
                <a:solidFill>
                  <a:srgbClr val="FF0000"/>
                </a:solidFill>
                <a:ea typeface="ＭＳ Ｐゴシック" pitchFamily="34" charset="-128"/>
              </a:rPr>
              <a:t>A)</a:t>
            </a:r>
          </a:p>
          <a:p>
            <a:pPr marL="342882" lvl="1" indent="-342882">
              <a:lnSpc>
                <a:spcPct val="80000"/>
              </a:lnSpc>
              <a:buClr>
                <a:schemeClr val="accent2"/>
              </a:buClr>
            </a:pP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Number of iterations: poly(|S|, |A|, 1/(1-γ)) </a:t>
            </a:r>
            <a:endParaRPr lang="en-US" b="1" dirty="0">
              <a:solidFill>
                <a:srgbClr val="FF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ea typeface="ＭＳ Ｐゴシック" pitchFamily="34" charset="-128"/>
              </a:rPr>
              <a:t>Theorem: will converge to unique optimal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73807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3105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Actions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Stochastic Grid World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1700" y="3924301"/>
            <a:ext cx="5181600" cy="762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3886200"/>
            <a:ext cx="3733800" cy="2819400"/>
          </a:xfrm>
          <a:prstGeom prst="roundRect">
            <a:avLst/>
          </a:prstGeom>
          <a:solidFill>
            <a:srgbClr val="FFF0B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2087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in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in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model or the dynamics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3962400"/>
            <a:ext cx="1616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T(s</a:t>
            </a:r>
            <a:r>
              <a:rPr lang="en-US" sz="2800" baseline="-25000" dirty="0">
                <a:latin typeface="Calibri"/>
                <a:cs typeface="Calibri"/>
              </a:rPr>
              <a:t>11</a:t>
            </a:r>
            <a:r>
              <a:rPr lang="en-US" sz="2800" dirty="0">
                <a:latin typeface="Calibri"/>
                <a:cs typeface="Calibri"/>
              </a:rPr>
              <a:t>, E, 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427738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592360"/>
            <a:ext cx="2440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T(s</a:t>
            </a:r>
            <a:r>
              <a:rPr lang="en-US" sz="2800" baseline="-25000" dirty="0">
                <a:latin typeface="Calibri"/>
                <a:cs typeface="Calibri"/>
              </a:rPr>
              <a:t>31</a:t>
            </a:r>
            <a:r>
              <a:rPr lang="en-US" sz="2800" dirty="0">
                <a:latin typeface="Calibri"/>
                <a:cs typeface="Calibri"/>
              </a:rPr>
              <a:t>, N, s</a:t>
            </a:r>
            <a:r>
              <a:rPr lang="en-US" sz="2800" baseline="-25000" dirty="0">
                <a:latin typeface="Calibri"/>
                <a:cs typeface="Calibri"/>
              </a:rPr>
              <a:t>11</a:t>
            </a:r>
            <a:r>
              <a:rPr lang="en-US" sz="2800" dirty="0">
                <a:latin typeface="Calibri"/>
                <a:cs typeface="Calibri"/>
              </a:rPr>
              <a:t>) = 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90734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5222320"/>
            <a:ext cx="271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T(s</a:t>
            </a:r>
            <a:r>
              <a:rPr lang="en-US" sz="2800" baseline="-25000" dirty="0">
                <a:latin typeface="Calibri"/>
                <a:cs typeface="Calibri"/>
              </a:rPr>
              <a:t>31</a:t>
            </a:r>
            <a:r>
              <a:rPr lang="en-US" sz="2800" dirty="0">
                <a:latin typeface="Calibri"/>
                <a:cs typeface="Calibri"/>
              </a:rPr>
              <a:t>, N, s</a:t>
            </a:r>
            <a:r>
              <a:rPr lang="en-US" sz="2800" baseline="-25000" dirty="0">
                <a:latin typeface="Calibri"/>
                <a:cs typeface="Calibri"/>
              </a:rPr>
              <a:t>32</a:t>
            </a:r>
            <a:r>
              <a:rPr lang="en-US" sz="2800" dirty="0">
                <a:latin typeface="Calibri"/>
                <a:cs typeface="Calibri"/>
              </a:rPr>
              <a:t>) = 0.8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537300"/>
            <a:ext cx="271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T(s</a:t>
            </a:r>
            <a:r>
              <a:rPr lang="en-US" sz="2800" baseline="-25000" dirty="0">
                <a:latin typeface="Calibri"/>
                <a:cs typeface="Calibri"/>
              </a:rPr>
              <a:t>31</a:t>
            </a:r>
            <a:r>
              <a:rPr lang="en-US" sz="2800" dirty="0">
                <a:latin typeface="Calibri"/>
                <a:cs typeface="Calibri"/>
              </a:rPr>
              <a:t>, N, s</a:t>
            </a:r>
            <a:r>
              <a:rPr lang="en-US" sz="2800" baseline="-25000" dirty="0">
                <a:latin typeface="Calibri"/>
                <a:cs typeface="Calibri"/>
              </a:rPr>
              <a:t>21</a:t>
            </a:r>
            <a:r>
              <a:rPr lang="en-US" sz="2800" dirty="0">
                <a:latin typeface="Calibri"/>
                <a:cs typeface="Calibri"/>
              </a:rPr>
              <a:t>) = 0.1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5852280"/>
            <a:ext cx="271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T(s</a:t>
            </a:r>
            <a:r>
              <a:rPr lang="en-US" sz="2800" baseline="-25000" dirty="0">
                <a:latin typeface="Calibri"/>
                <a:cs typeface="Calibri"/>
              </a:rPr>
              <a:t>31</a:t>
            </a:r>
            <a:r>
              <a:rPr lang="en-US" sz="2800" dirty="0">
                <a:latin typeface="Calibri"/>
                <a:cs typeface="Calibri"/>
              </a:rPr>
              <a:t>, N, s</a:t>
            </a:r>
            <a:r>
              <a:rPr lang="en-US" sz="2800" baseline="-25000" dirty="0">
                <a:latin typeface="Calibri"/>
                <a:cs typeface="Calibri"/>
              </a:rPr>
              <a:t>41</a:t>
            </a:r>
            <a:r>
              <a:rPr lang="en-US" sz="2800" dirty="0">
                <a:latin typeface="Calibri"/>
                <a:cs typeface="Calibri"/>
              </a:rPr>
              <a:t>)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610618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4876800"/>
            <a:ext cx="56344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libri"/>
                <a:cs typeface="Calibri"/>
              </a:rPr>
              <a:t>T is a Big Table!</a:t>
            </a:r>
          </a:p>
          <a:p>
            <a:pPr marL="457200" indent="-457200">
              <a:buAutoNum type="arabicPlain" startAt="11"/>
            </a:pPr>
            <a:r>
              <a:rPr lang="en-US" sz="2400" i="1" dirty="0">
                <a:latin typeface="Calibri"/>
                <a:cs typeface="Calibri"/>
              </a:rPr>
              <a:t>X 4 x 11 = 484 entries</a:t>
            </a:r>
          </a:p>
          <a:p>
            <a:pPr marL="457200" indent="-457200">
              <a:buAutoNum type="arabicPlain" startAt="11"/>
            </a:pPr>
            <a:endParaRPr lang="en-US" sz="2400" i="1" dirty="0">
              <a:latin typeface="Calibri"/>
              <a:cs typeface="Calibri"/>
            </a:endParaRPr>
          </a:p>
          <a:p>
            <a:r>
              <a:rPr lang="en-US" sz="2400" b="1" dirty="0">
                <a:latin typeface="Calibri"/>
                <a:cs typeface="Calibri"/>
              </a:rPr>
              <a:t>For now, we give this as input to the agent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Convergence*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527800" cy="4729164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How do we know the </a:t>
            </a:r>
            <a:r>
              <a:rPr lang="en-US" sz="2400" dirty="0" err="1">
                <a:latin typeface="Calibri"/>
                <a:cs typeface="Calibri"/>
              </a:rPr>
              <a:t>V</a:t>
            </a:r>
            <a:r>
              <a:rPr lang="en-US" sz="2400" baseline="-25000" dirty="0" err="1">
                <a:latin typeface="Calibri"/>
                <a:cs typeface="Calibri"/>
              </a:rPr>
              <a:t>k</a:t>
            </a:r>
            <a:r>
              <a:rPr lang="en-US" sz="2400" dirty="0">
                <a:latin typeface="Calibri"/>
                <a:cs typeface="Calibri"/>
              </a:rPr>
              <a:t> vectors will converge?</a:t>
            </a: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1: If the tree has maximum depth M, then V</a:t>
            </a:r>
            <a:r>
              <a:rPr lang="en-US" sz="2400" baseline="-25000" dirty="0">
                <a:latin typeface="Calibri"/>
                <a:cs typeface="Calibri"/>
              </a:rPr>
              <a:t>M</a:t>
            </a:r>
            <a:r>
              <a:rPr lang="en-US" sz="2400" dirty="0">
                <a:latin typeface="Calibri"/>
                <a:cs typeface="Calibri"/>
              </a:rPr>
              <a:t> holds the actual </a:t>
            </a:r>
            <a:r>
              <a:rPr lang="en-US" sz="2400" dirty="0" err="1">
                <a:latin typeface="Calibri"/>
                <a:cs typeface="Calibri"/>
              </a:rPr>
              <a:t>untruncated</a:t>
            </a:r>
            <a:r>
              <a:rPr lang="en-US" sz="24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Sketch: For any state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can be viewed as depth k+1 </a:t>
            </a:r>
            <a:r>
              <a:rPr lang="en-US" sz="2000" dirty="0" err="1">
                <a:latin typeface="Calibri"/>
                <a:cs typeface="Calibri"/>
              </a:rPr>
              <a:t>expectimax</a:t>
            </a:r>
            <a:r>
              <a:rPr lang="en-US" sz="2000" dirty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The max difference happens if big reward at k+1 level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That last layer is at best all R</a:t>
            </a:r>
            <a:r>
              <a:rPr lang="en-US" sz="2000" baseline="-25000" dirty="0">
                <a:latin typeface="Calibri"/>
                <a:cs typeface="Calibri"/>
              </a:rPr>
              <a:t>MAX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But everything is discounted by </a:t>
            </a:r>
            <a:r>
              <a:rPr lang="el-GR" sz="2000" dirty="0">
                <a:latin typeface="Calibri"/>
                <a:cs typeface="Calibri"/>
              </a:rPr>
              <a:t>γ</a:t>
            </a:r>
            <a:r>
              <a:rPr lang="en-US" sz="2000" baseline="30000" dirty="0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are at most </a:t>
            </a:r>
            <a:r>
              <a:rPr lang="el-GR" sz="2000" dirty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lang="en-US" sz="2000" baseline="3000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max|R</a:t>
            </a:r>
            <a:r>
              <a:rPr lang="en-US" sz="20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94425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47734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3781300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37689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519283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1: It’s slow – O(S</a:t>
            </a:r>
            <a:r>
              <a:rPr lang="en-US" sz="2800" baseline="30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A) per iteration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2: The “max” at each state rarely changes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3: The policy often converges long before the values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921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 </a:t>
            </a:r>
            <a:r>
              <a:rPr lang="en-US" dirty="0">
                <a:sym typeface="Wingdings" pitchFamily="2" charset="2"/>
              </a:rPr>
              <a:t> Asynchronous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 it essential to back up </a:t>
            </a:r>
            <a:r>
              <a:rPr lang="en-US" b="1" i="1" dirty="0"/>
              <a:t>all</a:t>
            </a:r>
            <a:r>
              <a:rPr lang="en-US" i="1" dirty="0"/>
              <a:t> </a:t>
            </a:r>
            <a:r>
              <a:rPr lang="en-US" dirty="0"/>
              <a:t>states in each iteration?</a:t>
            </a:r>
          </a:p>
          <a:p>
            <a:pPr lvl="1"/>
            <a:r>
              <a:rPr lang="en-US" dirty="0"/>
              <a:t>No!</a:t>
            </a:r>
          </a:p>
          <a:p>
            <a:pPr lvl="1"/>
            <a:endParaRPr lang="en-US" dirty="0"/>
          </a:p>
          <a:p>
            <a:r>
              <a:rPr lang="en-US" dirty="0"/>
              <a:t>States may be backed up </a:t>
            </a:r>
          </a:p>
          <a:p>
            <a:pPr lvl="1"/>
            <a:r>
              <a:rPr lang="en-US" dirty="0"/>
              <a:t>many times or not at all</a:t>
            </a:r>
          </a:p>
          <a:p>
            <a:pPr lvl="1"/>
            <a:r>
              <a:rPr lang="en-US" dirty="0"/>
              <a:t>in any order</a:t>
            </a:r>
          </a:p>
          <a:p>
            <a:endParaRPr lang="en-US" dirty="0"/>
          </a:p>
          <a:p>
            <a:r>
              <a:rPr lang="en-US" dirty="0"/>
              <a:t>As long as no state gets starved…</a:t>
            </a:r>
          </a:p>
          <a:p>
            <a:pPr lvl="1"/>
            <a:r>
              <a:rPr lang="en-US" dirty="0"/>
              <a:t>convergence properties still hold!!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188701" y="6286500"/>
            <a:ext cx="1003300" cy="457200"/>
          </a:xfrm>
          <a:prstGeom prst="rect">
            <a:avLst/>
          </a:prstGeom>
        </p:spPr>
        <p:txBody>
          <a:bodyPr/>
          <a:lstStyle/>
          <a:p>
            <a:fld id="{329E2884-FA55-4BAC-97FF-72E79D45045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3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3154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in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in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533400" y="3962400"/>
            <a:ext cx="3733800" cy="2743200"/>
          </a:xfrm>
          <a:prstGeom prst="roundRect">
            <a:avLst/>
          </a:prstGeom>
          <a:solidFill>
            <a:srgbClr val="CAD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427738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592360"/>
            <a:ext cx="3024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R(s</a:t>
            </a:r>
            <a:r>
              <a:rPr lang="en-US" sz="2800" baseline="-25000" dirty="0">
                <a:latin typeface="Calibri"/>
                <a:cs typeface="Calibri"/>
              </a:rPr>
              <a:t>32</a:t>
            </a:r>
            <a:r>
              <a:rPr lang="en-US" sz="2800" dirty="0">
                <a:latin typeface="Calibri"/>
                <a:cs typeface="Calibri"/>
              </a:rPr>
              <a:t>, N, s</a:t>
            </a:r>
            <a:r>
              <a:rPr lang="en-US" sz="2800" baseline="-25000" dirty="0">
                <a:latin typeface="Calibri"/>
                <a:cs typeface="Calibri"/>
              </a:rPr>
              <a:t>33</a:t>
            </a:r>
            <a:r>
              <a:rPr lang="en-US" sz="2800" dirty="0">
                <a:latin typeface="Calibri"/>
                <a:cs typeface="Calibri"/>
              </a:rPr>
              <a:t>) = -0.01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490734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222320"/>
            <a:ext cx="3024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R(s</a:t>
            </a:r>
            <a:r>
              <a:rPr lang="en-US" sz="2800" baseline="-25000" dirty="0">
                <a:latin typeface="Calibri"/>
                <a:cs typeface="Calibri"/>
              </a:rPr>
              <a:t>32</a:t>
            </a:r>
            <a:r>
              <a:rPr lang="en-US" sz="2800" dirty="0">
                <a:latin typeface="Calibri"/>
                <a:cs typeface="Calibri"/>
              </a:rPr>
              <a:t>, N, s</a:t>
            </a:r>
            <a:r>
              <a:rPr lang="en-US" sz="2800" baseline="-25000" dirty="0">
                <a:latin typeface="Calibri"/>
                <a:cs typeface="Calibri"/>
              </a:rPr>
              <a:t>42</a:t>
            </a:r>
            <a:r>
              <a:rPr lang="en-US" sz="2800" dirty="0">
                <a:latin typeface="Calibri"/>
                <a:cs typeface="Calibri"/>
              </a:rPr>
              <a:t>) = -1.01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5852280"/>
            <a:ext cx="2939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R(s</a:t>
            </a:r>
            <a:r>
              <a:rPr lang="en-US" sz="2800" baseline="-25000" dirty="0">
                <a:latin typeface="Calibri"/>
                <a:cs typeface="Calibri"/>
              </a:rPr>
              <a:t>33</a:t>
            </a:r>
            <a:r>
              <a:rPr lang="en-US" sz="2800" dirty="0">
                <a:latin typeface="Calibri"/>
                <a:cs typeface="Calibri"/>
              </a:rPr>
              <a:t>, E, s</a:t>
            </a:r>
            <a:r>
              <a:rPr lang="en-US" sz="2800" baseline="-25000" dirty="0">
                <a:latin typeface="Calibri"/>
                <a:cs typeface="Calibri"/>
              </a:rPr>
              <a:t>43</a:t>
            </a:r>
            <a:r>
              <a:rPr lang="en-US" sz="2800" dirty="0">
                <a:latin typeface="Calibri"/>
                <a:cs typeface="Calibri"/>
              </a:rPr>
              <a:t>) =  0.99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0" y="5486400"/>
            <a:ext cx="116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      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8200" y="4572000"/>
            <a:ext cx="51969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Calibri"/>
                <a:cs typeface="Calibri"/>
              </a:rPr>
              <a:t>Cost of breathing</a:t>
            </a:r>
          </a:p>
          <a:p>
            <a:endParaRPr lang="en-US" sz="2400" i="1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R is also a Big Table!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For now, we also give this to the agent</a:t>
            </a:r>
          </a:p>
        </p:txBody>
      </p:sp>
      <p:cxnSp>
        <p:nvCxnSpPr>
          <p:cNvPr id="3" name="Straight Arrow Connector 2"/>
          <p:cNvCxnSpPr>
            <a:endCxn id="17" idx="3"/>
          </p:cNvCxnSpPr>
          <p:nvPr/>
        </p:nvCxnSpPr>
        <p:spPr>
          <a:xfrm flipH="1">
            <a:off x="3710435" y="4800600"/>
            <a:ext cx="861565" cy="5337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  <p:bldP spid="19" grpId="0"/>
      <p:bldP spid="22" grpId="0"/>
      <p:bldP spid="23" grpId="0"/>
      <p:bldP spid="2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Asynch VI: Prioritized Sweeping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71600"/>
            <a:ext cx="11480800" cy="4800600"/>
          </a:xfrm>
        </p:spPr>
        <p:txBody>
          <a:bodyPr/>
          <a:lstStyle/>
          <a:p>
            <a:pPr eaLnBrk="1" hangingPunct="1"/>
            <a:r>
              <a:rPr lang="en-US"/>
              <a:t>Why backup a state if values of successors same?</a:t>
            </a:r>
          </a:p>
          <a:p>
            <a:pPr eaLnBrk="1" hangingPunct="1"/>
            <a:r>
              <a:rPr lang="en-US"/>
              <a:t>Prefer backing a state</a:t>
            </a:r>
          </a:p>
          <a:p>
            <a:pPr lvl="1" eaLnBrk="1" hangingPunct="1"/>
            <a:r>
              <a:rPr lang="en-US"/>
              <a:t>whose successors had most change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/>
              <a:t>Priority Queue of (state, expected change in value)</a:t>
            </a:r>
          </a:p>
          <a:p>
            <a:pPr eaLnBrk="1" hangingPunct="1"/>
            <a:r>
              <a:rPr lang="en-US"/>
              <a:t>Backup in the order of priority</a:t>
            </a:r>
          </a:p>
          <a:p>
            <a:pPr eaLnBrk="1" hangingPunct="1"/>
            <a:r>
              <a:rPr lang="en-US"/>
              <a:t>After backing a state update priority queue</a:t>
            </a:r>
          </a:p>
          <a:p>
            <a:pPr lvl="1" eaLnBrk="1" hangingPunct="1"/>
            <a:r>
              <a:rPr lang="en-US"/>
              <a:t>for all predecessors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6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590800"/>
            <a:ext cx="51816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Q7 </a:t>
            </a:r>
            <a:r>
              <a:rPr lang="en-US" dirty="0"/>
              <a:t>of Project 1 had a 4-way tie for first </a:t>
            </a:r>
            <a:r>
              <a:rPr lang="en-US" dirty="0" smtClean="0"/>
              <a:t>place: 255 nodes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71600" y="3060918"/>
            <a:ext cx="28841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Joshua </a:t>
            </a:r>
            <a:r>
              <a:rPr lang="en-US" sz="2800" dirty="0" smtClean="0"/>
              <a:t>Bean </a:t>
            </a:r>
          </a:p>
          <a:p>
            <a:pPr algn="ctr"/>
            <a:r>
              <a:rPr lang="en-US" sz="2800" dirty="0" smtClean="0"/>
              <a:t>Matthew </a:t>
            </a:r>
            <a:r>
              <a:rPr lang="en-US" sz="2800" dirty="0" err="1" smtClean="0"/>
              <a:t>Gaylor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err="1" smtClean="0"/>
              <a:t>Wuyi</a:t>
            </a:r>
            <a:r>
              <a:rPr lang="en-US" sz="2800" dirty="0" smtClean="0"/>
              <a:t> Zhang</a:t>
            </a:r>
          </a:p>
          <a:p>
            <a:pPr algn="ctr"/>
            <a:r>
              <a:rPr lang="en-US" sz="2800" dirty="0" err="1" smtClean="0"/>
              <a:t>Zezhi</a:t>
            </a:r>
            <a:r>
              <a:rPr lang="en-US" sz="2800" dirty="0" smtClean="0"/>
              <a:t> </a:t>
            </a:r>
            <a:r>
              <a:rPr lang="en-US" sz="2800" dirty="0"/>
              <a:t>Zheng </a:t>
            </a: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7"/>
          <a:stretch/>
        </p:blipFill>
        <p:spPr>
          <a:xfrm>
            <a:off x="6019800" y="2133600"/>
            <a:ext cx="6119511" cy="410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3154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in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in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Sometimes just R(s) or R(s</a:t>
            </a:r>
            <a:r>
              <a:rPr lang="en-US" altLang="ja-JP" sz="1800" dirty="0">
                <a:ea typeface="ＭＳ Ｐゴシック" pitchFamily="34" charset="-128"/>
              </a:rPr>
              <a:t>’)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533400" y="3962400"/>
            <a:ext cx="3733800" cy="2743200"/>
          </a:xfrm>
          <a:prstGeom prst="roundRect">
            <a:avLst/>
          </a:prstGeom>
          <a:solidFill>
            <a:srgbClr val="CAD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76400" y="403860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592360"/>
            <a:ext cx="3037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	R(s</a:t>
            </a:r>
            <a:r>
              <a:rPr lang="en-US" sz="2800" baseline="-25000" dirty="0">
                <a:latin typeface="Calibri"/>
                <a:cs typeface="Calibri"/>
              </a:rPr>
              <a:t>33</a:t>
            </a:r>
            <a:r>
              <a:rPr lang="en-US" sz="2800" dirty="0">
                <a:latin typeface="Calibri"/>
                <a:cs typeface="Calibri"/>
              </a:rPr>
              <a:t>) 	= -0.01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222320"/>
            <a:ext cx="3037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	R(s</a:t>
            </a:r>
            <a:r>
              <a:rPr lang="en-US" sz="2800" baseline="-25000" dirty="0">
                <a:latin typeface="Calibri"/>
                <a:cs typeface="Calibri"/>
              </a:rPr>
              <a:t>42</a:t>
            </a:r>
            <a:r>
              <a:rPr lang="en-US" sz="2800" dirty="0">
                <a:latin typeface="Calibri"/>
                <a:cs typeface="Calibri"/>
              </a:rPr>
              <a:t>) 	= -1.01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5852280"/>
            <a:ext cx="3009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	R(s</a:t>
            </a:r>
            <a:r>
              <a:rPr lang="en-US" sz="2800" baseline="-25000" dirty="0">
                <a:latin typeface="Calibri"/>
                <a:cs typeface="Calibri"/>
              </a:rPr>
              <a:t>43</a:t>
            </a:r>
            <a:r>
              <a:rPr lang="en-US" sz="2800" dirty="0">
                <a:latin typeface="Calibri"/>
                <a:cs typeface="Calibri"/>
              </a:rPr>
              <a:t>) 	=  0.99</a:t>
            </a:r>
          </a:p>
        </p:txBody>
      </p:sp>
    </p:spTree>
    <p:extLst>
      <p:ext uri="{BB962C8B-B14F-4D97-AF65-F5344CB8AC3E}">
        <p14:creationId xmlns:p14="http://schemas.microsoft.com/office/powerpoint/2010/main" val="29537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in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in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Sometimes just R(s) or R(s</a:t>
            </a:r>
            <a:r>
              <a:rPr lang="en-US" altLang="ja-JP" sz="1800" dirty="0">
                <a:ea typeface="ＭＳ Ｐゴシック" pitchFamily="34" charset="-128"/>
              </a:rPr>
              <a:t>’)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start state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Maybe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One way to solve them is with </a:t>
            </a:r>
            <a:r>
              <a:rPr lang="en-US" sz="2000" dirty="0" err="1">
                <a:ea typeface="ＭＳ Ｐゴシック" pitchFamily="34" charset="-128"/>
              </a:rPr>
              <a:t>expectimax</a:t>
            </a:r>
            <a:r>
              <a:rPr lang="en-US" sz="2000" dirty="0">
                <a:ea typeface="ＭＳ Ｐゴシック" pitchFamily="34" charset="-128"/>
              </a:rPr>
              <a:t> search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We’</a:t>
            </a:r>
            <a:r>
              <a:rPr lang="en-US" altLang="ja-JP" sz="2000" dirty="0">
                <a:ea typeface="ＭＳ Ｐゴシック" pitchFamily="34" charset="-128"/>
              </a:rPr>
              <a:t>ll have a new tool soon</a:t>
            </a: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0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What is Markov about MDPs?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en-US" altLang="ja-JP" sz="2400" dirty="0">
                <a:ea typeface="ＭＳ Ｐゴシック" pitchFamily="34" charset="-128"/>
              </a:rPr>
              <a:t>“Markov” generally means that given the present state, the future and the past are independent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Markov decision processes, </a:t>
            </a:r>
            <a:r>
              <a:rPr lang="en-US" altLang="ja-JP" sz="2400" dirty="0">
                <a:ea typeface="ＭＳ Ｐゴシック" pitchFamily="34" charset="-128"/>
              </a:rPr>
              <a:t>“Markov” means action outcomes depend only on the current state</a:t>
            </a: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r>
              <a:rPr lang="en-US" altLang="ja-JP" sz="2400" dirty="0">
                <a:ea typeface="ＭＳ Ｐゴシック" pitchFamily="34" charset="-128"/>
              </a:rPr>
              <a:t>This is just like search, where the successor function could only depend on the current state (not the history)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itchFamily="34" charset="0"/>
              </a:rPr>
              <a:t>Andrey</a:t>
            </a:r>
            <a:r>
              <a:rPr lang="en-US" dirty="0">
                <a:latin typeface="Calibri" pitchFamily="34" charset="0"/>
              </a:rPr>
              <a:t> Markov (1856-1922)</a:t>
            </a:r>
          </a:p>
          <a:p>
            <a:pPr algn="ctr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def\pref{\succ}&#10;\def\lequiv{\Leftrightarrow}&#10;\begin{document}&#10;\centering&#10;$[r,r_0,r_1,r_2,\ldots]\pref [r,r'_0,r'_1,r'_2,\ldots]$\\&#10;$\lequiv$\\&#10;$[r_0,r_1,r_2,\ldots]\pref [r'_0,r'_1,r'_2,\ldots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16"/>
  <p:tag name="PICTUREFILESIZE" val="478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r_1 + r_2 +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4"/>
  <p:tag name="PICTUREFILESIZE" val="181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a_1, a_2, \ldots] \succ [b_1, b_2, \ldots]  template TPT1  env TPENV1  fore 0  back 16777215  eqnno 3"/>
  <p:tag name="FILENAME" val="TP_tmp"/>
  <p:tag name="ORIGWIDTH" val="101"/>
  <p:tag name="PICTUREFILESIZE" val="46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r, a_1, a_2, \ldots] \succ [r, b_1, b_2, \ldots]  template TPT1  env TPENV1  fore 0  back 16777215  eqnno 3"/>
  <p:tag name="FILENAME" val="TP_tmp"/>
  <p:tag name="ORIGWIDTH" val="119"/>
  <p:tag name="PICTUREFILESIZE" val="55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51158</TotalTime>
  <Words>3214</Words>
  <Application>Microsoft Macintosh PowerPoint</Application>
  <PresentationFormat>Widescreen</PresentationFormat>
  <Paragraphs>634</Paragraphs>
  <Slides>61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cmmi10</vt:lpstr>
      <vt:lpstr>ＭＳ Ｐゴシック</vt:lpstr>
      <vt:lpstr>Symbol</vt:lpstr>
      <vt:lpstr>Times New Roman</vt:lpstr>
      <vt:lpstr>Wingdings</vt:lpstr>
      <vt:lpstr>dan-berkeley-nlp-v1</vt:lpstr>
      <vt:lpstr>Equation</vt:lpstr>
      <vt:lpstr>CSE 473: Artificial Intelligence </vt:lpstr>
      <vt:lpstr>Non-Deterministic Search</vt:lpstr>
      <vt:lpstr>Example: Grid World</vt:lpstr>
      <vt:lpstr>Grid World Actions</vt:lpstr>
      <vt:lpstr>Markov Decision Processes</vt:lpstr>
      <vt:lpstr>Markov Decision Processes</vt:lpstr>
      <vt:lpstr>Markov Decision Processes</vt:lpstr>
      <vt:lpstr>Markov Decision Processes</vt:lpstr>
      <vt:lpstr>What is Markov about MDPs?</vt:lpstr>
      <vt:lpstr>Policies</vt:lpstr>
      <vt:lpstr>Optimal Policies</vt:lpstr>
      <vt:lpstr>Example: Racing</vt:lpstr>
      <vt:lpstr>Example: Racing</vt:lpstr>
      <vt:lpstr>Racing Search Tree</vt:lpstr>
      <vt:lpstr>MDP Search Trees</vt:lpstr>
      <vt:lpstr>Utilities of Sequences</vt:lpstr>
      <vt:lpstr>Utilities of Sequences</vt:lpstr>
      <vt:lpstr>Discounting</vt:lpstr>
      <vt:lpstr>Discounting</vt:lpstr>
      <vt:lpstr>Stationary Preferences</vt:lpstr>
      <vt:lpstr>Quiz: Discounting</vt:lpstr>
      <vt:lpstr>Infinite Utilities?!</vt:lpstr>
      <vt:lpstr>Recap: Defining MDPs</vt:lpstr>
      <vt:lpstr>Solving MDPs</vt:lpstr>
      <vt:lpstr>Optimal Quantities</vt:lpstr>
      <vt:lpstr>Values of States</vt:lpstr>
      <vt:lpstr>Snapshot of Demo – Gridworld V Values</vt:lpstr>
      <vt:lpstr>Snapshot of Demo – Gridworld Q Values</vt:lpstr>
      <vt:lpstr>Racing Search Tree</vt:lpstr>
      <vt:lpstr>Racing Search Tree</vt:lpstr>
      <vt:lpstr>Time-Limited Values</vt:lpstr>
      <vt:lpstr>Computing Time-Limited Values</vt:lpstr>
      <vt:lpstr>Value Iteration</vt:lpstr>
      <vt:lpstr>The Bellman Equations</vt:lpstr>
      <vt:lpstr>The Bellman Equations</vt:lpstr>
      <vt:lpstr>Value Iteration</vt:lpstr>
      <vt:lpstr>Value Iteration Algorithm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Convergence*</vt:lpstr>
      <vt:lpstr>Computing Actions from Values</vt:lpstr>
      <vt:lpstr>Computing Actions from Q-Values</vt:lpstr>
      <vt:lpstr>Problems with Value Iteration</vt:lpstr>
      <vt:lpstr>VI  Asynchronous VI</vt:lpstr>
      <vt:lpstr>k=1</vt:lpstr>
      <vt:lpstr>k=2</vt:lpstr>
      <vt:lpstr>k=3</vt:lpstr>
      <vt:lpstr>Asynch VI: Prioritized Sweeping</vt:lpstr>
      <vt:lpstr>Pacman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Dieter Fox</cp:lastModifiedBy>
  <cp:revision>2754</cp:revision>
  <cp:lastPrinted>2014-10-17T22:04:27Z</cp:lastPrinted>
  <dcterms:created xsi:type="dcterms:W3CDTF">2004-08-27T04:16:05Z</dcterms:created>
  <dcterms:modified xsi:type="dcterms:W3CDTF">2017-10-18T16:49:37Z</dcterms:modified>
</cp:coreProperties>
</file>