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304" r:id="rId27"/>
    <p:sldId id="305" r:id="rId28"/>
    <p:sldId id="306" r:id="rId29"/>
    <p:sldId id="307" r:id="rId30"/>
    <p:sldId id="308" r:id="rId31"/>
    <p:sldId id="310" r:id="rId32"/>
    <p:sldId id="309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6" r:id="rId42"/>
    <p:sldId id="297" r:id="rId43"/>
    <p:sldId id="313" r:id="rId44"/>
    <p:sldId id="299" r:id="rId45"/>
    <p:sldId id="314" r:id="rId46"/>
    <p:sldId id="300" r:id="rId47"/>
    <p:sldId id="301" r:id="rId48"/>
    <p:sldId id="302" r:id="rId49"/>
    <p:sldId id="303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</p:sldIdLst>
  <p:sldSz cx="9144000" cy="6858000" type="screen4x3"/>
  <p:notesSz cx="6858000" cy="9144000"/>
  <p:defaultTextStyle>
    <a:lvl1pPr marL="40639" marR="40639">
      <a:defRPr>
        <a:uFill>
          <a:solidFill/>
        </a:uFill>
        <a:latin typeface="+mn-lt"/>
        <a:ea typeface="+mn-ea"/>
        <a:cs typeface="+mn-cs"/>
        <a:sym typeface="Arial"/>
      </a:defRPr>
    </a:lvl1pPr>
    <a:lvl2pPr marL="40639" marR="40639" indent="342900">
      <a:defRPr>
        <a:uFill>
          <a:solidFill/>
        </a:uFill>
        <a:latin typeface="+mn-lt"/>
        <a:ea typeface="+mn-ea"/>
        <a:cs typeface="+mn-cs"/>
        <a:sym typeface="Arial"/>
      </a:defRPr>
    </a:lvl2pPr>
    <a:lvl3pPr marL="40639" marR="40639" indent="685800">
      <a:defRPr>
        <a:uFill>
          <a:solidFill/>
        </a:uFill>
        <a:latin typeface="+mn-lt"/>
        <a:ea typeface="+mn-ea"/>
        <a:cs typeface="+mn-cs"/>
        <a:sym typeface="Arial"/>
      </a:defRPr>
    </a:lvl3pPr>
    <a:lvl4pPr marL="40639" marR="40639" indent="1028700">
      <a:defRPr>
        <a:uFill>
          <a:solidFill/>
        </a:uFill>
        <a:latin typeface="+mn-lt"/>
        <a:ea typeface="+mn-ea"/>
        <a:cs typeface="+mn-cs"/>
        <a:sym typeface="Arial"/>
      </a:defRPr>
    </a:lvl4pPr>
    <a:lvl5pPr marL="40639" marR="40639" indent="1371600">
      <a:defRPr>
        <a:uFill>
          <a:solidFill/>
        </a:uFill>
        <a:latin typeface="+mn-lt"/>
        <a:ea typeface="+mn-ea"/>
        <a:cs typeface="+mn-cs"/>
        <a:sym typeface="Arial"/>
      </a:defRPr>
    </a:lvl5pPr>
    <a:lvl6pPr marL="40639" marR="40639" indent="1714500">
      <a:defRPr>
        <a:uFill>
          <a:solidFill/>
        </a:uFill>
        <a:latin typeface="+mn-lt"/>
        <a:ea typeface="+mn-ea"/>
        <a:cs typeface="+mn-cs"/>
        <a:sym typeface="Arial"/>
      </a:defRPr>
    </a:lvl6pPr>
    <a:lvl7pPr marL="40639" marR="40639" indent="2057400">
      <a:defRPr>
        <a:uFill>
          <a:solidFill/>
        </a:uFill>
        <a:latin typeface="+mn-lt"/>
        <a:ea typeface="+mn-ea"/>
        <a:cs typeface="+mn-cs"/>
        <a:sym typeface="Arial"/>
      </a:defRPr>
    </a:lvl7pPr>
    <a:lvl8pPr marL="40639" marR="40639" indent="2400300">
      <a:defRPr>
        <a:uFill>
          <a:solidFill/>
        </a:uFill>
        <a:latin typeface="+mn-lt"/>
        <a:ea typeface="+mn-ea"/>
        <a:cs typeface="+mn-cs"/>
        <a:sym typeface="Arial"/>
      </a:defRPr>
    </a:lvl8pPr>
    <a:lvl9pPr marL="40639" marR="40639" indent="2743200">
      <a:defRPr>
        <a:uFill>
          <a:solidFill/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4349AA"/>
        </a:fontRef>
        <a:srgbClr val="4349A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4349AA"/>
        </a:fontRef>
        <a:srgbClr val="4349AA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4349AA"/>
        </a:fontRef>
        <a:srgbClr val="4349A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4349AA"/>
        </a:fontRef>
        <a:srgbClr val="4349AA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83"/>
  </p:normalViewPr>
  <p:slideViewPr>
    <p:cSldViewPr snapToGrid="0" snapToObjects="1">
      <p:cViewPr varScale="1">
        <p:scale>
          <a:sx n="213" d="100"/>
          <a:sy n="213" d="100"/>
        </p:scale>
        <p:origin x="10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2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ABF53-76A2-7A42-B5A9-7F816FD38704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9413F-14A7-FE45-A2B5-D52B99EFC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65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46192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861" marR="45861" defTabSz="914400">
              <a:spcBef>
                <a:spcPts val="400"/>
              </a:spcBef>
              <a:buClr>
                <a:srgbClr val="000000"/>
              </a:buClr>
              <a:buFont typeface="Arial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0=7, R=4, W=6, U=2, T=8, F=1; 867 + 867 = 1734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5861" marR="45861" defTabSz="914400">
              <a:spcBef>
                <a:spcPts val="400"/>
              </a:spcBef>
              <a:buClr>
                <a:srgbClr val="000000"/>
              </a:buClr>
              <a:buFont typeface="Arial"/>
              <a:defRPr sz="12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200">
                <a:uFill>
                  <a:solidFill/>
                </a:uFill>
              </a:rPr>
              <a:t>3-Sat 4.2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D21C7BEE-7BA7-4369-9E3D-FA3E2F4A54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</p:spPr>
        <p:txBody>
          <a:bodyPr lIns="86493" tIns="43247" rIns="86493" bIns="43247"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n-berkeley-nlp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an-berkeley-nlp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n-berkeley-nlp-v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7921166" y="6553200"/>
            <a:ext cx="312068" cy="298984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n-berkeley-nlp-v1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7921166" y="6553200"/>
            <a:ext cx="312068" cy="298984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n-berkeley-nlp-v1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57200" y="1219200"/>
            <a:ext cx="8229600" cy="762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329D6"/>
              </a:gs>
            </a:gsLst>
            <a:lin ang="10800000"/>
          </a:gra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600"/>
              </a:spcBef>
              <a:buClr>
                <a:srgbClr val="000000"/>
              </a:buClr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indent="-228600">
              <a:spcBef>
                <a:spcPts val="500"/>
              </a:spcBef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indent="-228600">
              <a:spcBef>
                <a:spcPts val="400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indent="-228600">
              <a:spcBef>
                <a:spcPts val="400"/>
              </a:spcBef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marR="0" algn="ctr" defTabSz="584200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40639" marR="40639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1pPr>
      <a:lvl2pPr marL="40639" marR="40639" indent="228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2pPr>
      <a:lvl3pPr marL="40639" marR="40639" indent="457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3pPr>
      <a:lvl4pPr marL="40639" marR="40639" indent="685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4pPr>
      <a:lvl5pPr marL="40639" marR="40639" indent="9144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5pPr>
      <a:lvl6pPr marL="40639" marR="40639" indent="11430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6pPr>
      <a:lvl7pPr marL="40639" marR="40639" indent="13716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7pPr>
      <a:lvl8pPr marL="40639" marR="40639" indent="16002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8pPr>
      <a:lvl9pPr marL="40639" marR="40639" indent="1828800" algn="ctr">
        <a:defRPr sz="4400">
          <a:uFill>
            <a:solidFill/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5pPr>
      <a:lvl6pPr marL="22352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6pPr>
      <a:lvl7pPr marL="22352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7pPr>
      <a:lvl8pPr marL="22352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8pPr>
      <a:lvl9pPr marL="2235200" marR="40639" indent="-365760">
        <a:spcBef>
          <a:spcPts val="700"/>
        </a:spcBef>
        <a:buClr>
          <a:srgbClr val="4349AA"/>
        </a:buClr>
        <a:buSzPct val="100000"/>
        <a:buFont typeface="Wingdings"/>
        <a:buChar char=""/>
        <a:defRPr sz="3200">
          <a:solidFill>
            <a:srgbClr val="4349AA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2286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4572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6858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9144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11430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13716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16002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828800" algn="ctr" defTabSz="584200">
        <a:defRPr sz="1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3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4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6.xml"/><Relationship Id="rId7" Type="http://schemas.openxmlformats.org/officeDocument/2006/relationships/image" Target="../media/image6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5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6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31464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CSE 473: Artificial Intelligence</a:t>
            </a:r>
            <a:br>
              <a:rPr sz="4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</a:br>
            <a:endParaRPr sz="4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19200" y="2806700"/>
            <a:ext cx="6705600" cy="8001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None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Constraint Satisfaction</a:t>
            </a:r>
          </a:p>
        </p:txBody>
      </p:sp>
      <p:sp>
        <p:nvSpPr>
          <p:cNvPr id="31" name="Shape 31"/>
          <p:cNvSpPr/>
          <p:nvPr/>
        </p:nvSpPr>
        <p:spPr>
          <a:xfrm>
            <a:off x="901700" y="3911600"/>
            <a:ext cx="73279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  <a:buClr>
                <a:srgbClr val="000000"/>
              </a:buClr>
              <a:buFont typeface="Arial"/>
              <a:defRPr>
                <a:uFillTx/>
              </a:defRPr>
            </a:pPr>
            <a:r>
              <a:rPr lang="en-US" dirty="0" smtClean="0">
                <a:uFill>
                  <a:solidFill/>
                </a:uFill>
              </a:rPr>
              <a:t>Dieter Fox</a:t>
            </a:r>
            <a:endParaRPr dirty="0">
              <a:uFill>
                <a:solidFill/>
              </a:uFill>
            </a:endParaRPr>
          </a:p>
          <a:p>
            <a:pPr lvl="0" algn="ctr">
              <a:spcBef>
                <a:spcPts val="1000"/>
              </a:spcBef>
              <a:buClr>
                <a:srgbClr val="000000"/>
              </a:buClr>
              <a:buFont typeface="Arial"/>
              <a:defRPr>
                <a:uFillTx/>
              </a:defRPr>
            </a:pPr>
            <a:endParaRPr dirty="0">
              <a:uFill>
                <a:solidFill/>
              </a:uFill>
            </a:endParaRPr>
          </a:p>
          <a:p>
            <a:pPr lvl="0" algn="ctr">
              <a:spcBef>
                <a:spcPts val="1000"/>
              </a:spcBef>
              <a:buClr>
                <a:srgbClr val="000000"/>
              </a:buClr>
              <a:buFont typeface="Arial"/>
              <a:defRPr>
                <a:uFillTx/>
              </a:defRPr>
            </a:pPr>
            <a:endParaRPr dirty="0">
              <a:uFill>
                <a:solidFill/>
              </a:uFill>
            </a:endParaRPr>
          </a:p>
          <a:p>
            <a:pPr lvl="0" algn="ctr">
              <a:spcBef>
                <a:spcPts val="1000"/>
              </a:spcBef>
              <a:buClr>
                <a:srgbClr val="000000"/>
              </a:buClr>
              <a:buFont typeface="Arial"/>
              <a:defRPr>
                <a:uFillTx/>
              </a:defRPr>
            </a:pPr>
            <a:r>
              <a:rPr lang="en-US" dirty="0" smtClean="0">
                <a:uFill>
                  <a:solidFill/>
                </a:uFill>
              </a:rPr>
              <a:t>Based on </a:t>
            </a:r>
            <a:r>
              <a:rPr dirty="0" smtClean="0">
                <a:uFill>
                  <a:solidFill/>
                </a:uFill>
              </a:rPr>
              <a:t>slides </a:t>
            </a:r>
            <a:r>
              <a:rPr dirty="0">
                <a:uFill>
                  <a:solidFill/>
                </a:uFill>
              </a:rPr>
              <a:t>adapted </a:t>
            </a:r>
            <a:r>
              <a:rPr lang="en-US" dirty="0" smtClean="0">
                <a:uFill>
                  <a:solidFill/>
                </a:uFill>
              </a:rPr>
              <a:t>L</a:t>
            </a:r>
            <a:r>
              <a:rPr lang="en-US" dirty="0" smtClean="0"/>
              <a:t>uke </a:t>
            </a:r>
            <a:r>
              <a:rPr lang="en-US" dirty="0" err="1" smtClean="0"/>
              <a:t>Zettlemoyer</a:t>
            </a:r>
            <a:r>
              <a:rPr lang="en-US" dirty="0" smtClean="0"/>
              <a:t>, </a:t>
            </a:r>
            <a:r>
              <a:rPr dirty="0" smtClean="0">
                <a:uFill>
                  <a:solidFill/>
                </a:uFill>
              </a:rPr>
              <a:t>Dan </a:t>
            </a:r>
            <a:r>
              <a:rPr dirty="0">
                <a:uFill>
                  <a:solidFill/>
                </a:uFill>
              </a:rPr>
              <a:t>Klein, Stuart Russell or Andrew Moore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Varieties of CSPs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Discrete Variables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Finite domains</a:t>
            </a:r>
          </a:p>
          <a:p>
            <a:pPr marL="1126489" lvl="2" indent="-171450">
              <a:lnSpc>
                <a:spcPct val="90000"/>
              </a:lnSpc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Size </a:t>
            </a:r>
            <a:r>
              <a:rPr sz="2000" i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dirty="0">
                <a:uFill>
                  <a:solidFill/>
                </a:uFill>
              </a:rPr>
              <a:t> means </a:t>
            </a:r>
            <a:r>
              <a:rPr sz="20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O(</a:t>
            </a:r>
            <a:r>
              <a:rPr sz="2000" i="1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sz="2000" i="1" baseline="29999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000" dirty="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dirty="0">
                <a:uFill>
                  <a:solidFill/>
                </a:uFill>
              </a:rPr>
              <a:t> complete assignments</a:t>
            </a:r>
          </a:p>
          <a:p>
            <a:pPr lvl="2">
              <a:lnSpc>
                <a:spcPct val="90000"/>
              </a:lnSpc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E.g., Boolean CSPs, including Boolean satisfiability (NP-complete)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Infinite domains (integers, strings, etc.)</a:t>
            </a:r>
          </a:p>
          <a:p>
            <a:pPr lvl="2">
              <a:lnSpc>
                <a:spcPct val="90000"/>
              </a:lnSpc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E.g., job scheduling, variables are start/end times for each job</a:t>
            </a:r>
          </a:p>
          <a:p>
            <a:pPr lvl="2">
              <a:lnSpc>
                <a:spcPct val="90000"/>
              </a:lnSpc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Linear constraints solvable, nonlinear undecidable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Continuous variables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E.g., start/end times for Hubble Telescope observations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Linear constraints solvable in polynomial time by LP </a:t>
            </a:r>
            <a:r>
              <a:rPr sz="2000" smtClean="0">
                <a:uFill>
                  <a:solidFill/>
                </a:uFill>
              </a:rPr>
              <a:t>methods</a:t>
            </a:r>
            <a:endParaRPr sz="2000">
              <a:uFill>
                <a:solidFill/>
              </a:u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Varieties of Constraints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419100" y="1397000"/>
            <a:ext cx="83058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Varieties of Constraints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Unary constraints involve a single variable (equiv. to shrinking domains):</a:t>
            </a: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	</a:t>
            </a: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Binary constraints involve pairs of variables: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Higher-order constraints involve 3 or more variables:</a:t>
            </a:r>
          </a:p>
          <a:p>
            <a:pPr lvl="1">
              <a:lnSpc>
                <a:spcPct val="80000"/>
              </a:lnSpc>
              <a:buSzTx/>
              <a:buNone/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	   e.g., cryptarithmetic column constraints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Preferences (soft constraints):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E.g., red is better than green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Often representable by a cost for each variable assignment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Gives constrained optimization problems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(We’ll ignore these until we get to Bayes’ nets)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endParaRPr>
              <a:uFill>
                <a:solidFill/>
              </a:uFill>
            </a:endParaRPr>
          </a:p>
          <a:p>
            <a:pPr lvl="1">
              <a:lnSpc>
                <a:spcPct val="80000"/>
              </a:lnSpc>
              <a:buSzTx/>
              <a:buNone/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 </a:t>
            </a:r>
          </a:p>
        </p:txBody>
      </p:sp>
      <p:pic>
        <p:nvPicPr>
          <p:cNvPr id="187" name="txp_fi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2500" y="2298700"/>
            <a:ext cx="1651001" cy="27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txp_fi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3162300"/>
            <a:ext cx="1446213" cy="277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Real-World CSPs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Assignment problems: e.g., who teaches what class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Timetabling problems: e.g., which class is offered when and where?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Hardware configuration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Transportation scheduling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Factory scheduling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Floorplanning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Fault diagnosis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… lots more!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Many real-world problems involve real-valued variables…</a:t>
            </a:r>
          </a:p>
        </p:txBody>
      </p:sp>
      <p:pic>
        <p:nvPicPr>
          <p:cNvPr id="4" name="amaz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1165" y="2850265"/>
            <a:ext cx="4005635" cy="22533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Standard Search Formulation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457200" y="1468437"/>
            <a:ext cx="7734300" cy="2032001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Standard search formulation of CSPs (incremental)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7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Let's start with a straightforward, dumb approach, then fix it</a:t>
            </a:r>
          </a:p>
        </p:txBody>
      </p:sp>
      <p:sp>
        <p:nvSpPr>
          <p:cNvPr id="195" name="Shape 195"/>
          <p:cNvSpPr/>
          <p:nvPr/>
        </p:nvSpPr>
        <p:spPr>
          <a:xfrm>
            <a:off x="424666" y="3746500"/>
            <a:ext cx="7923614" cy="19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383540" lvl="1" indent="-342900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7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States are defined by the values assigned so far</a:t>
            </a:r>
          </a:p>
          <a:p>
            <a:pPr marL="783590" lvl="2" indent="-28575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300" dirty="0">
                <a:uFill>
                  <a:solidFill/>
                </a:uFill>
              </a:rPr>
              <a:t>Initial state: the empty assignment, {}</a:t>
            </a:r>
          </a:p>
          <a:p>
            <a:pPr marL="783590" lvl="2" indent="-28575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300" dirty="0">
                <a:uFill>
                  <a:solidFill/>
                </a:uFill>
              </a:rPr>
              <a:t>Successor function: assign a value to an unassigned variable</a:t>
            </a:r>
          </a:p>
          <a:p>
            <a:pPr marL="783590" lvl="2" indent="-285750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300" dirty="0">
                <a:uFill>
                  <a:solidFill/>
                </a:uFill>
              </a:rPr>
              <a:t>Goal test: the current assignment is complete and satisfies all constraints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Search Methods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What does BFS do?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32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32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What does DFS do?</a:t>
            </a:r>
          </a:p>
        </p:txBody>
      </p:sp>
      <p:pic>
        <p:nvPicPr>
          <p:cNvPr id="19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1820862"/>
            <a:ext cx="3327401" cy="2903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>
              <a:lnSpc>
                <a:spcPct val="90000"/>
              </a:lnSpc>
              <a:spcBef>
                <a:spcPts val="700"/>
              </a:spcBef>
              <a:def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DFS, and BFS would be much worse!</a:t>
            </a:r>
          </a:p>
        </p:txBody>
      </p:sp>
      <p:pic>
        <p:nvPicPr>
          <p:cNvPr id="202" name="9d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47800" y="1193800"/>
            <a:ext cx="5677469" cy="594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3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  <p:bldLst>
      <p:bldP spid="20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4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Backtracking Search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457200" y="2971800"/>
            <a:ext cx="8229600" cy="3822700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endParaRPr dirty="0">
              <a:uFill>
                <a:solidFill/>
              </a:uFill>
            </a:endParaRPr>
          </a:p>
          <a:p>
            <a:pPr lvl="0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Idea 2: Only allow legal assignments at each point</a:t>
            </a:r>
          </a:p>
          <a:p>
            <a:pPr lvl="1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I.e. consider only values which do not conflict previous assignments</a:t>
            </a:r>
          </a:p>
          <a:p>
            <a:pPr lvl="1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Might have to do some computation to figure out whether a value is ok</a:t>
            </a:r>
          </a:p>
          <a:p>
            <a:pPr lvl="1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“Incremental goal test”</a:t>
            </a:r>
          </a:p>
          <a:p>
            <a:pPr marL="254952" lvl="0" indent="-214312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Depth-first search for CSPs with these two improvements is called </a:t>
            </a:r>
            <a:r>
              <a:rPr sz="2000" i="1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backtracking search </a:t>
            </a:r>
            <a:endParaRPr lang="en-US" sz="2000" i="1" dirty="0" smtClean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54952" lvl="0" indent="-214312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Backtracking 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search is the basic uninformed algorithm for CSPs</a:t>
            </a:r>
            <a:endParaRPr sz="32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54952" lvl="0" indent="-214312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Can solve n-queens for n 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≈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25</a:t>
            </a:r>
          </a:p>
        </p:txBody>
      </p:sp>
      <p:sp>
        <p:nvSpPr>
          <p:cNvPr id="206" name="Shape 206"/>
          <p:cNvSpPr/>
          <p:nvPr/>
        </p:nvSpPr>
        <p:spPr>
          <a:xfrm>
            <a:off x="520700" y="1346200"/>
            <a:ext cx="7962724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83540" lvl="1" indent="-342900">
              <a:lnSpc>
                <a:spcPct val="80000"/>
              </a:lnSpc>
              <a:spcBef>
                <a:spcPts val="1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Idea 1: Only consider a single variable at each point</a:t>
            </a:r>
          </a:p>
          <a:p>
            <a:pPr marL="783590" lvl="2" indent="-285750"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Variable assignments are commutative, so fix ordering</a:t>
            </a:r>
          </a:p>
          <a:p>
            <a:pPr marL="783590" lvl="2" indent="-285750"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I.e., [WA = red then NT = green] same as [NT = green then WA = red]</a:t>
            </a:r>
          </a:p>
          <a:p>
            <a:pPr marL="783590" lvl="2" indent="-285750"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Only need to consider assignments to a single variable at each step</a:t>
            </a:r>
          </a:p>
          <a:p>
            <a:pPr marL="783590" lvl="2" indent="-285750">
              <a:lnSpc>
                <a:spcPct val="80000"/>
              </a:lnSpc>
              <a:spcBef>
                <a:spcPts val="15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How many leaves are there?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build="p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Backtracking Search</a:t>
            </a:r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xfrm>
            <a:off x="457200" y="5761037"/>
            <a:ext cx="8229600" cy="1096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What are the choice points?</a:t>
            </a:r>
          </a:p>
        </p:txBody>
      </p:sp>
      <p:pic>
        <p:nvPicPr>
          <p:cNvPr id="21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1652587"/>
            <a:ext cx="7848600" cy="3833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Backtracking Example</a:t>
            </a:r>
          </a:p>
        </p:txBody>
      </p:sp>
      <p:pic>
        <p:nvPicPr>
          <p:cNvPr id="21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5800" y="1604962"/>
            <a:ext cx="1165225" cy="96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5312" y="1600200"/>
            <a:ext cx="3884613" cy="208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9337" y="1601787"/>
            <a:ext cx="4564063" cy="338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7800" y="1635125"/>
            <a:ext cx="5432426" cy="4708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5" grpId="0" animBg="1" advAuto="0"/>
      <p:bldP spid="21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Backtracking</a:t>
            </a:r>
          </a:p>
        </p:txBody>
      </p:sp>
      <p:pic>
        <p:nvPicPr>
          <p:cNvPr id="219" name="9b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49400" y="1155700"/>
            <a:ext cx="5695712" cy="5918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What is Search For?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Models of the world: single agent, deterministic actions, fully observed state, discrete state space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Planning: sequences of actions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The path to the goal is the important thing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Paths have various costs, depths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Heuristics to guide, fringe to keep backups</a:t>
            </a:r>
          </a:p>
          <a:p>
            <a:pPr lvl="1">
              <a:defRPr sz="1800">
                <a:uFillTx/>
              </a:defRPr>
            </a:pPr>
            <a:endParaRPr sz="2000">
              <a:uFill>
                <a:solidFill/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Identification: assignments to variables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The goal itself is important, not the path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All paths at the same depth (for some formulations)</a:t>
            </a:r>
          </a:p>
          <a:p>
            <a:pPr lvl="1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CSPs are specialized for identification problems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406400" y="1257300"/>
            <a:ext cx="1943100" cy="1600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Are we done?</a:t>
            </a:r>
          </a:p>
        </p:txBody>
      </p:sp>
      <p:pic>
        <p:nvPicPr>
          <p:cNvPr id="222" name="27b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49500" y="38100"/>
            <a:ext cx="6502400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3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Improving Backtracking</a:t>
            </a:r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xfrm>
            <a:off x="381000" y="1646237"/>
            <a:ext cx="8229600" cy="6858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General-purpose ideas give huge gains in speed</a:t>
            </a:r>
          </a:p>
        </p:txBody>
      </p:sp>
      <p:sp>
        <p:nvSpPr>
          <p:cNvPr id="226" name="Shape 226"/>
          <p:cNvSpPr/>
          <p:nvPr/>
        </p:nvSpPr>
        <p:spPr>
          <a:xfrm>
            <a:off x="431800" y="2628900"/>
            <a:ext cx="8127093" cy="325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83540" lvl="1" indent="-342900"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Ordering:</a:t>
            </a:r>
          </a:p>
          <a:p>
            <a:pPr marL="783590" lvl="2" indent="-285750"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400">
                <a:uFill>
                  <a:solidFill/>
                </a:uFill>
              </a:rPr>
              <a:t>Which variable should be assigned next?</a:t>
            </a:r>
          </a:p>
          <a:p>
            <a:pPr marL="783590" lvl="2" indent="-285750"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400">
                <a:uFill>
                  <a:solidFill/>
                </a:uFill>
              </a:rPr>
              <a:t>In what order should its values be tried?</a:t>
            </a:r>
          </a:p>
          <a:p>
            <a:pPr marL="783590" lvl="2" indent="-285750"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endParaRPr sz="2400">
              <a:uFill>
                <a:solidFill/>
              </a:uFill>
            </a:endParaRPr>
          </a:p>
          <a:p>
            <a:pPr marL="383540" lvl="1" indent="-342900"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Filtering: Can we detect inevitable failure early?</a:t>
            </a:r>
          </a:p>
          <a:p>
            <a:pPr marL="783590" lvl="2" indent="-285750"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endParaRPr sz="2400">
              <a:uFill>
                <a:solidFill/>
              </a:uFill>
            </a:endParaRPr>
          </a:p>
          <a:p>
            <a:pPr marL="383540" lvl="1" indent="-342900"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Structure: Can we exploit the problem structure?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1524000" y="106362"/>
            <a:ext cx="6096000" cy="13874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Forward Checking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457200" y="1493837"/>
            <a:ext cx="8229600" cy="53641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Idea: Keep track of remaining legal values for unassigned variables (using immediate constraints)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Idea: Terminate when any variable has no legal values</a:t>
            </a:r>
          </a:p>
        </p:txBody>
      </p:sp>
      <p:pic>
        <p:nvPicPr>
          <p:cNvPr id="23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971800"/>
            <a:ext cx="8335963" cy="36972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Group 238"/>
          <p:cNvGrpSpPr/>
          <p:nvPr/>
        </p:nvGrpSpPr>
        <p:grpSpPr>
          <a:xfrm>
            <a:off x="7238999" y="152399"/>
            <a:ext cx="1765301" cy="1366839"/>
            <a:chOff x="0" y="0"/>
            <a:chExt cx="1765300" cy="1366837"/>
          </a:xfrm>
        </p:grpSpPr>
        <p:pic>
          <p:nvPicPr>
            <p:cNvPr id="231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41475" cy="1366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Shape 232"/>
            <p:cNvSpPr/>
            <p:nvPr/>
          </p:nvSpPr>
          <p:spPr>
            <a:xfrm>
              <a:off x="152400" y="452437"/>
              <a:ext cx="6048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WA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622300" y="565150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SA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622300" y="282575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NT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1074737" y="339725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Q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1130300" y="735012"/>
              <a:ext cx="635000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Font typeface="Arial"/>
                <a:defRPr sz="1200"/>
              </a:lvl1pPr>
            </a:lstStyle>
            <a:p>
              <a:pPr lvl="0">
                <a:defRPr sz="1800">
                  <a:uFillTx/>
                </a:defRPr>
              </a:pPr>
              <a:r>
                <a:rPr sz="1200">
                  <a:uFill>
                    <a:solidFill/>
                  </a:uFill>
                </a:rPr>
                <a:t>NSW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1130300" y="960437"/>
              <a:ext cx="63500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V</a:t>
              </a:r>
            </a:p>
          </p:txBody>
        </p:sp>
      </p:grpSp>
      <p:sp>
        <p:nvSpPr>
          <p:cNvPr id="239" name="Shape 239"/>
          <p:cNvSpPr/>
          <p:nvPr/>
        </p:nvSpPr>
        <p:spPr>
          <a:xfrm>
            <a:off x="381000" y="5257800"/>
            <a:ext cx="8382000" cy="1447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381000" y="5715000"/>
            <a:ext cx="8382000" cy="1066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381000" y="6248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2514600" y="2895600"/>
            <a:ext cx="54864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4267200" y="2895600"/>
            <a:ext cx="38862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6019800" y="2895600"/>
            <a:ext cx="22860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-139700" y="1250950"/>
            <a:ext cx="2717800" cy="1384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Forward Checking</a:t>
            </a:r>
          </a:p>
        </p:txBody>
      </p:sp>
      <p:sp>
        <p:nvSpPr>
          <p:cNvPr id="247" name="Shape 247"/>
          <p:cNvSpPr/>
          <p:nvPr/>
        </p:nvSpPr>
        <p:spPr>
          <a:xfrm>
            <a:off x="381000" y="5257800"/>
            <a:ext cx="8382000" cy="1447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381000" y="5715000"/>
            <a:ext cx="8382000" cy="1066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381000" y="6248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2514600" y="2895600"/>
            <a:ext cx="54864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4267200" y="2895600"/>
            <a:ext cx="38862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6019800" y="2895600"/>
            <a:ext cx="22860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53" name="27f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01900" y="165100"/>
            <a:ext cx="6502400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6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video>
          </p:childTnLst>
        </p:cTn>
      </p:par>
    </p:tnLst>
    <p:bldLst>
      <p:bldP spid="247" grpId="0" animBg="1" advAuto="0"/>
      <p:bldP spid="248" grpId="0" animBg="1" advAuto="0"/>
      <p:bldP spid="249" grpId="0" animBg="1" advAuto="0"/>
      <p:bldP spid="250" grpId="0" animBg="1" advAuto="0"/>
      <p:bldP spid="251" grpId="0" animBg="1" advAuto="0"/>
      <p:bldP spid="252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-139700" y="1250950"/>
            <a:ext cx="2717800" cy="1384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Are We Done?</a:t>
            </a:r>
          </a:p>
        </p:txBody>
      </p:sp>
      <p:sp>
        <p:nvSpPr>
          <p:cNvPr id="256" name="Shape 256"/>
          <p:cNvSpPr/>
          <p:nvPr/>
        </p:nvSpPr>
        <p:spPr>
          <a:xfrm>
            <a:off x="381000" y="5257800"/>
            <a:ext cx="8382000" cy="1447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381000" y="5715000"/>
            <a:ext cx="8382000" cy="1066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381000" y="6248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2514600" y="2895600"/>
            <a:ext cx="54864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4267200" y="2895600"/>
            <a:ext cx="38862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6019800" y="2895600"/>
            <a:ext cx="22860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262" name="49f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86000" y="50800"/>
            <a:ext cx="6451600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6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</p:childTnLst>
        </p:cTn>
      </p:par>
    </p:tnLst>
    <p:bldLst>
      <p:bldP spid="256" grpId="0" animBg="1" advAuto="0"/>
      <p:bldP spid="257" grpId="0" animBg="1" advAuto="0"/>
      <p:bldP spid="258" grpId="0" animBg="1" advAuto="0"/>
      <p:bldP spid="259" grpId="0" animBg="1" advAuto="0"/>
      <p:bldP spid="260" grpId="0" animBg="1" advAuto="0"/>
      <p:bldP spid="26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685800" y="0"/>
            <a:ext cx="6781800" cy="1600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Constraint Propagation</a:t>
            </a:r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Forward checking propagates information from assigned to adjacent unassigned variables, but doesn't detect more distant failures:</a:t>
            </a:r>
          </a:p>
        </p:txBody>
      </p:sp>
      <p:pic>
        <p:nvPicPr>
          <p:cNvPr id="26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397125"/>
            <a:ext cx="7467600" cy="2860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Group 274"/>
          <p:cNvGrpSpPr/>
          <p:nvPr/>
        </p:nvGrpSpPr>
        <p:grpSpPr>
          <a:xfrm>
            <a:off x="7238999" y="152399"/>
            <a:ext cx="1765301" cy="1366839"/>
            <a:chOff x="0" y="0"/>
            <a:chExt cx="1765300" cy="1366837"/>
          </a:xfrm>
        </p:grpSpPr>
        <p:pic>
          <p:nvPicPr>
            <p:cNvPr id="267" name="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41475" cy="1366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hape 268"/>
            <p:cNvSpPr/>
            <p:nvPr/>
          </p:nvSpPr>
          <p:spPr>
            <a:xfrm>
              <a:off x="152400" y="452437"/>
              <a:ext cx="6048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WA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622300" y="565150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SA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622300" y="282575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NT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1074737" y="339725"/>
              <a:ext cx="465138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Q</a:t>
              </a:r>
            </a:p>
          </p:txBody>
        </p:sp>
        <p:sp>
          <p:nvSpPr>
            <p:cNvPr id="272" name="Shape 272"/>
            <p:cNvSpPr/>
            <p:nvPr/>
          </p:nvSpPr>
          <p:spPr>
            <a:xfrm>
              <a:off x="1130300" y="735012"/>
              <a:ext cx="635000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Font typeface="Arial"/>
                <a:defRPr sz="1200"/>
              </a:lvl1pPr>
            </a:lstStyle>
            <a:p>
              <a:pPr lvl="0">
                <a:defRPr sz="1800">
                  <a:uFillTx/>
                </a:defRPr>
              </a:pPr>
              <a:r>
                <a:rPr sz="1200">
                  <a:uFill>
                    <a:solidFill/>
                  </a:uFill>
                </a:rPr>
                <a:t>NSW</a:t>
              </a:r>
            </a:p>
          </p:txBody>
        </p:sp>
        <p:sp>
          <p:nvSpPr>
            <p:cNvPr id="273" name="Shape 273"/>
            <p:cNvSpPr/>
            <p:nvPr/>
          </p:nvSpPr>
          <p:spPr>
            <a:xfrm>
              <a:off x="1130300" y="960437"/>
              <a:ext cx="63500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Font typeface="Arial"/>
                <a:defRPr sz="1400"/>
              </a:lvl1pPr>
            </a:lstStyle>
            <a:p>
              <a:pPr lvl="0">
                <a:defRPr sz="1800">
                  <a:uFillTx/>
                </a:defRPr>
              </a:pPr>
              <a:r>
                <a:rPr sz="1400">
                  <a:uFill>
                    <a:solidFill/>
                  </a:uFill>
                </a:rPr>
                <a:t>V</a:t>
              </a:r>
            </a:p>
          </p:txBody>
        </p:sp>
      </p:grpSp>
      <p:sp>
        <p:nvSpPr>
          <p:cNvPr id="275" name="Shape 275"/>
          <p:cNvSpPr/>
          <p:nvPr/>
        </p:nvSpPr>
        <p:spPr>
          <a:xfrm>
            <a:off x="520700" y="5473700"/>
            <a:ext cx="7613561" cy="1044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83540" lvl="1" indent="-342900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NT and SA cannot both be blue!</a:t>
            </a:r>
          </a:p>
          <a:p>
            <a:pPr marL="383540" lvl="1" indent="-342900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Why didn’t we detect this yet?</a:t>
            </a:r>
          </a:p>
          <a:p>
            <a:pPr marL="254952" lvl="1" indent="-214312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 i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 propagation </a:t>
            </a: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repeatedly enforces constraints (locally)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/>
              <a:t>X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i="1" dirty="0"/>
              <a:t>Y</a:t>
            </a:r>
            <a:r>
              <a:rPr lang="en-US" sz="1800" dirty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/>
              <a:t> </a:t>
            </a: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400" dirty="0" smtClean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consistency</a:t>
            </a:r>
          </a:p>
        </p:txBody>
      </p:sp>
      <p:pic>
        <p:nvPicPr>
          <p:cNvPr id="50182" name="Picture 6" descr="ac-example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81400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48200" y="548640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/>
              <a:t>X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i="1" dirty="0"/>
              <a:t>Y</a:t>
            </a:r>
            <a:r>
              <a:rPr lang="en-US" sz="1800" dirty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/>
              <a:t> </a:t>
            </a: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/>
          </a:p>
          <a:p>
            <a:pPr lvl="1">
              <a:buFont typeface="Wingdings" pitchFamily="2" charset="2"/>
              <a:buNone/>
            </a:pPr>
            <a:endParaRPr lang="en-US" sz="16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pic>
        <p:nvPicPr>
          <p:cNvPr id="29702" name="Picture 6" descr="ac-example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78551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ac-example1c"/>
          <p:cNvPicPr>
            <a:picLocks noChangeAspect="1" noChangeArrowheads="1"/>
          </p:cNvPicPr>
          <p:nvPr/>
        </p:nvPicPr>
        <p:blipFill rotWithShape="1">
          <a:blip r:embed="rId5" cstate="print"/>
          <a:srcRect t="47246" b="21620"/>
          <a:stretch/>
        </p:blipFill>
        <p:spPr bwMode="auto">
          <a:xfrm>
            <a:off x="2011680" y="4480560"/>
            <a:ext cx="5133975" cy="54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7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/>
              <a:t>X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i="1" dirty="0"/>
              <a:t>Y</a:t>
            </a:r>
            <a:r>
              <a:rPr lang="en-US" sz="1800" dirty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/>
              <a:t> </a:t>
            </a: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/>
          </a:p>
          <a:p>
            <a:pPr lvl="1"/>
            <a:r>
              <a:rPr lang="en-US" sz="1800" dirty="0" smtClean="0"/>
              <a:t>When checking </a:t>
            </a:r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, throw out any values of X for which there isn’t an allowed value of 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/>
          </a:p>
          <a:p>
            <a:r>
              <a:rPr lang="en-US" sz="2400" dirty="0"/>
              <a:t>If </a:t>
            </a:r>
            <a:r>
              <a:rPr lang="en-US" sz="2400" i="1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loses a value, </a:t>
            </a:r>
            <a:r>
              <a:rPr lang="en-US" sz="2400" dirty="0" smtClean="0"/>
              <a:t>all pairs </a:t>
            </a:r>
            <a:r>
              <a:rPr lang="en-US" sz="2400" i="1" dirty="0" smtClean="0"/>
              <a:t>Z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i="1" dirty="0" smtClean="0">
                <a:sym typeface="Wingdings" pitchFamily="2" charset="2"/>
              </a:rPr>
              <a:t>X</a:t>
            </a:r>
            <a:r>
              <a:rPr lang="en-US" sz="2400" dirty="0" smtClean="0"/>
              <a:t> </a:t>
            </a:r>
            <a:r>
              <a:rPr lang="en-US" sz="2400" dirty="0"/>
              <a:t>need to be </a:t>
            </a:r>
            <a:r>
              <a:rPr lang="en-US" sz="2400" dirty="0" smtClean="0"/>
              <a:t>rechecked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pic>
        <p:nvPicPr>
          <p:cNvPr id="29702" name="Picture 6" descr="ac-example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78551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27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 smtClean="0"/>
              <a:t> 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 smtClean="0"/>
          </a:p>
          <a:p>
            <a:pPr lvl="1"/>
            <a:r>
              <a:rPr lang="en-US" sz="1800" dirty="0" smtClean="0"/>
              <a:t>When checking </a:t>
            </a:r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, throw out any values of X for which there isn’t an allowed value of 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/>
          </a:p>
          <a:p>
            <a:r>
              <a:rPr lang="en-US" sz="2400" dirty="0"/>
              <a:t>If </a:t>
            </a:r>
            <a:r>
              <a:rPr lang="en-US" sz="2400" i="1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loses a value, </a:t>
            </a:r>
            <a:r>
              <a:rPr lang="en-US" sz="2400" dirty="0" smtClean="0"/>
              <a:t>all pairs </a:t>
            </a:r>
            <a:r>
              <a:rPr lang="en-US" sz="2400" i="1" dirty="0" smtClean="0"/>
              <a:t>Z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i="1" dirty="0" smtClean="0">
                <a:sym typeface="Wingdings" pitchFamily="2" charset="2"/>
              </a:rPr>
              <a:t>X</a:t>
            </a:r>
            <a:r>
              <a:rPr lang="en-US" sz="2400" dirty="0" smtClean="0"/>
              <a:t> need to be rechecked</a:t>
            </a:r>
          </a:p>
        </p:txBody>
      </p:sp>
      <p:pic>
        <p:nvPicPr>
          <p:cNvPr id="48134" name="Picture 6" descr="ac-example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81400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ac-example2c"/>
          <p:cNvPicPr>
            <a:picLocks noChangeAspect="1" noChangeArrowheads="1"/>
          </p:cNvPicPr>
          <p:nvPr/>
        </p:nvPicPr>
        <p:blipFill rotWithShape="1">
          <a:blip r:embed="rId5" cstate="print"/>
          <a:srcRect t="47241" b="21626"/>
          <a:stretch/>
        </p:blipFill>
        <p:spPr bwMode="auto">
          <a:xfrm>
            <a:off x="2002536" y="4480560"/>
            <a:ext cx="5133975" cy="54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Constraint Satisfaction Problems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096000" cy="13716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Standard search problems: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State is a “black box”: arbitrary data structure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Goal test: any function over states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Successor function can be anything</a:t>
            </a:r>
          </a:p>
        </p:txBody>
      </p:sp>
      <p:pic>
        <p:nvPicPr>
          <p:cNvPr id="38" name="image.png"/>
          <p:cNvPicPr/>
          <p:nvPr/>
        </p:nvPicPr>
        <p:blipFill>
          <a:blip r:embed="rId2">
            <a:extLst/>
          </a:blip>
          <a:srcRect l="75100" b="14341"/>
          <a:stretch>
            <a:fillRect/>
          </a:stretch>
        </p:blipFill>
        <p:spPr>
          <a:xfrm>
            <a:off x="6705600" y="1459540"/>
            <a:ext cx="2046287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3200" y="4397375"/>
            <a:ext cx="2189163" cy="177482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515597" y="4986867"/>
            <a:ext cx="5816601" cy="107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4952" lvl="1" indent="-214312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Simple example of a </a:t>
            </a:r>
            <a:r>
              <a:rPr sz="2000" i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formal representation </a:t>
            </a:r>
            <a:r>
              <a:rPr sz="2000" i="1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language</a:t>
            </a:r>
            <a:endParaRPr lang="en-US" sz="32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54952" lvl="1" indent="-214312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Allows 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useful general-purpose algorithms with more power than standard search algorithms</a:t>
            </a:r>
          </a:p>
        </p:txBody>
      </p:sp>
      <p:sp>
        <p:nvSpPr>
          <p:cNvPr id="41" name="Shape 41"/>
          <p:cNvSpPr/>
          <p:nvPr/>
        </p:nvSpPr>
        <p:spPr>
          <a:xfrm>
            <a:off x="458450" y="2959100"/>
            <a:ext cx="6654801" cy="179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83540" lvl="1" indent="-342900">
              <a:lnSpc>
                <a:spcPct val="80000"/>
              </a:lnSpc>
              <a:spcBef>
                <a:spcPts val="7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 satisfaction problems (CSPs):</a:t>
            </a:r>
          </a:p>
          <a:p>
            <a:pPr marL="681536" lvl="2" indent="-183696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A special subset of search problems</a:t>
            </a:r>
          </a:p>
          <a:p>
            <a:pPr marL="681536" lvl="2" indent="-183696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State is defined by </a:t>
            </a:r>
            <a:r>
              <a: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variables </a:t>
            </a:r>
            <a:r>
              <a:rPr sz="2000" b="1" i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rPr sz="2000" b="1" i="1" baseline="-2500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>
                <a:uFill>
                  <a:solidFill/>
                </a:uFill>
              </a:rPr>
              <a:t>  with values from a </a:t>
            </a:r>
            <a:r>
              <a: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domain </a:t>
            </a:r>
            <a:r>
              <a:rPr sz="2000" b="1" i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 </a:t>
            </a:r>
            <a:r>
              <a:rPr>
                <a:uFill>
                  <a:solidFill/>
                </a:uFill>
              </a:rPr>
              <a:t>(sometimes </a:t>
            </a:r>
            <a:r>
              <a:rPr sz="2000" b="1" i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>
                <a:uFill>
                  <a:solidFill/>
                </a:uFill>
              </a:rPr>
              <a:t> depends on </a:t>
            </a:r>
            <a:r>
              <a:rPr sz="2000" b="1" i="1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>
                <a:uFill>
                  <a:solidFill/>
                </a:uFill>
              </a:rPr>
              <a:t>)</a:t>
            </a:r>
          </a:p>
          <a:p>
            <a:pPr marL="681536" lvl="2" indent="-183696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>
                <a:uFill>
                  <a:solidFill/>
                </a:uFill>
              </a:rPr>
              <a:t>Goal test is a </a:t>
            </a:r>
            <a:r>
              <a: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set of constraints </a:t>
            </a:r>
            <a:r>
              <a:rPr>
                <a:uFill>
                  <a:solidFill/>
                </a:uFill>
              </a:rPr>
              <a:t>specifying allowable combinations of values for subsets of variables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 animBg="1" advAuto="0"/>
      <p:bldP spid="40" grpId="0" animBg="1" advAuto="0"/>
      <p:bldP spid="4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 smtClean="0"/>
              <a:t> 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 smtClean="0"/>
          </a:p>
          <a:p>
            <a:pPr lvl="1"/>
            <a:r>
              <a:rPr lang="en-US" sz="1800" dirty="0" smtClean="0"/>
              <a:t>When checking </a:t>
            </a:r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, throw out any values of X for which there isn’t an allowed value of 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/>
          </a:p>
          <a:p>
            <a:r>
              <a:rPr lang="en-US" sz="2400" dirty="0"/>
              <a:t>If </a:t>
            </a:r>
            <a:r>
              <a:rPr lang="en-US" sz="2400" i="1" dirty="0" smtClean="0"/>
              <a:t>X</a:t>
            </a:r>
            <a:r>
              <a:rPr lang="en-US" sz="2400" dirty="0" smtClean="0"/>
              <a:t> </a:t>
            </a:r>
            <a:r>
              <a:rPr lang="en-US" sz="2400" dirty="0"/>
              <a:t>loses a value, </a:t>
            </a:r>
            <a:r>
              <a:rPr lang="en-US" sz="2400" dirty="0" smtClean="0"/>
              <a:t>all pairs </a:t>
            </a:r>
            <a:r>
              <a:rPr lang="en-US" sz="2400" i="1" dirty="0" smtClean="0"/>
              <a:t>Z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i="1" dirty="0" smtClean="0">
                <a:sym typeface="Wingdings" pitchFamily="2" charset="2"/>
              </a:rPr>
              <a:t>X</a:t>
            </a:r>
            <a:r>
              <a:rPr lang="en-US" sz="2400" dirty="0" smtClean="0"/>
              <a:t> need to be rechecked</a:t>
            </a:r>
          </a:p>
        </p:txBody>
      </p:sp>
      <p:pic>
        <p:nvPicPr>
          <p:cNvPr id="48134" name="Picture 6" descr="ac-example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81400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1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54864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 smtClean="0"/>
              <a:t> 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 smtClean="0"/>
          </a:p>
          <a:p>
            <a:pPr lvl="1"/>
            <a:r>
              <a:rPr lang="en-US" sz="1800" dirty="0" smtClean="0"/>
              <a:t>When checking </a:t>
            </a:r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, throw out any values of X for which there isn’t an allowed value of 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  <a:p>
            <a:r>
              <a:rPr lang="en-US" sz="2400" dirty="0" smtClean="0"/>
              <a:t>Arc consistency detects failure earlier than forward checking</a:t>
            </a:r>
          </a:p>
          <a:p>
            <a:r>
              <a:rPr lang="en-US" sz="2400" dirty="0" smtClean="0"/>
              <a:t>Can be run before or after each assignment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pic>
        <p:nvPicPr>
          <p:cNvPr id="49158" name="Picture 6" descr="ac-example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81400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07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5486400"/>
          </a:xfrm>
        </p:spPr>
        <p:txBody>
          <a:bodyPr>
            <a:normAutofit/>
          </a:bodyPr>
          <a:lstStyle/>
          <a:p>
            <a:r>
              <a:rPr lang="en-US" sz="2400" dirty="0"/>
              <a:t>Simplest form of propagation </a:t>
            </a:r>
            <a:r>
              <a:rPr lang="en-US" sz="2400" dirty="0" smtClean="0"/>
              <a:t>makes each pair of variables </a:t>
            </a:r>
            <a:r>
              <a:rPr lang="en-US" sz="2400" b="1" dirty="0" smtClean="0"/>
              <a:t>consistent:</a:t>
            </a:r>
            <a:endParaRPr lang="en-US" sz="2400" dirty="0"/>
          </a:p>
          <a:p>
            <a:pPr lvl="1"/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 is consistent </a:t>
            </a:r>
            <a:r>
              <a:rPr lang="en-US" sz="1800" dirty="0" err="1" smtClean="0"/>
              <a:t>iff</a:t>
            </a:r>
            <a:r>
              <a:rPr lang="en-US" sz="1800" dirty="0" smtClean="0"/>
              <a:t> for </a:t>
            </a:r>
            <a:r>
              <a:rPr lang="en-US" sz="1800" dirty="0" smtClean="0">
                <a:solidFill>
                  <a:srgbClr val="FF0000"/>
                </a:solidFill>
              </a:rPr>
              <a:t>every</a:t>
            </a:r>
            <a:r>
              <a:rPr lang="en-US" sz="1800" dirty="0" smtClean="0"/>
              <a:t> value of </a:t>
            </a:r>
            <a:r>
              <a:rPr lang="en-US" sz="1800" i="1" dirty="0" smtClean="0"/>
              <a:t>X </a:t>
            </a:r>
            <a:r>
              <a:rPr lang="en-US" sz="1800" dirty="0" smtClean="0"/>
              <a:t>there is </a:t>
            </a:r>
            <a:r>
              <a:rPr lang="en-US" sz="1800" dirty="0" smtClean="0">
                <a:solidFill>
                  <a:srgbClr val="FF0000"/>
                </a:solidFill>
              </a:rPr>
              <a:t>some</a:t>
            </a:r>
            <a:r>
              <a:rPr lang="en-US" sz="1800" dirty="0" smtClean="0"/>
              <a:t> allowed value of </a:t>
            </a:r>
            <a:r>
              <a:rPr lang="en-US" sz="1800" i="1" dirty="0" smtClean="0"/>
              <a:t>Y</a:t>
            </a:r>
            <a:endParaRPr lang="en-US" sz="1800" dirty="0" smtClean="0"/>
          </a:p>
          <a:p>
            <a:pPr lvl="1"/>
            <a:r>
              <a:rPr lang="en-US" sz="1800" dirty="0" smtClean="0"/>
              <a:t>When checking </a:t>
            </a:r>
            <a:r>
              <a:rPr lang="en-US" sz="1800" i="1" dirty="0" smtClean="0"/>
              <a:t>X 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i="1" dirty="0" smtClean="0"/>
              <a:t>Y</a:t>
            </a:r>
            <a:r>
              <a:rPr lang="en-US" sz="1800" dirty="0" smtClean="0"/>
              <a:t>, throw out any values of X for which there isn’t an allowed value of Y</a:t>
            </a:r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lvl="1">
              <a:buFont typeface="Wingdings" pitchFamily="2" charset="2"/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 consistency</a:t>
            </a:r>
          </a:p>
        </p:txBody>
      </p:sp>
      <p:pic>
        <p:nvPicPr>
          <p:cNvPr id="49158" name="Picture 6" descr="ac-example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3" y="3648075"/>
            <a:ext cx="5133975" cy="17621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6730"/>
          <a:stretch>
            <a:fillRect/>
          </a:stretch>
        </p:blipFill>
        <p:spPr bwMode="auto">
          <a:xfrm>
            <a:off x="2499937" y="3581400"/>
            <a:ext cx="852863" cy="7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ac-example3c"/>
          <p:cNvPicPr>
            <a:picLocks noChangeAspect="1" noChangeArrowheads="1"/>
          </p:cNvPicPr>
          <p:nvPr/>
        </p:nvPicPr>
        <p:blipFill rotWithShape="1">
          <a:blip r:embed="rId5" cstate="print"/>
          <a:srcRect t="46701" b="19570"/>
          <a:stretch/>
        </p:blipFill>
        <p:spPr bwMode="auto">
          <a:xfrm>
            <a:off x="2002536" y="4480560"/>
            <a:ext cx="5133975" cy="59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0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Arc Consistency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/>
          <a:lstStyle/>
          <a:p>
            <a:pPr marL="254952" lvl="0" indent="-214312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Runtime: </a:t>
            </a:r>
            <a:r>
              <a:rPr sz="20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O(n</a:t>
            </a:r>
            <a:r>
              <a:rPr lang="en-US" sz="2000" baseline="300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</a:t>
            </a:r>
            <a:r>
              <a:rPr sz="20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</a:t>
            </a:r>
            <a:r>
              <a:rPr sz="2000" baseline="29999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3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), can be reduced to O(n</a:t>
            </a:r>
            <a:r>
              <a:rPr sz="2000"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</a:t>
            </a:r>
            <a:r>
              <a:rPr sz="2000"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</a:t>
            </a: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)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… but detecting all possible future problems is NP-hard </a:t>
            </a:r>
          </a:p>
        </p:txBody>
      </p:sp>
      <p:pic>
        <p:nvPicPr>
          <p:cNvPr id="29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6676" y="1456675"/>
            <a:ext cx="6883400" cy="4097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-139700" y="1250950"/>
            <a:ext cx="2717800" cy="1384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Constraint</a:t>
            </a:r>
          </a:p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Propagation</a:t>
            </a:r>
          </a:p>
        </p:txBody>
      </p:sp>
      <p:sp>
        <p:nvSpPr>
          <p:cNvPr id="300" name="Shape 300"/>
          <p:cNvSpPr/>
          <p:nvPr/>
        </p:nvSpPr>
        <p:spPr>
          <a:xfrm>
            <a:off x="381000" y="5257800"/>
            <a:ext cx="8382000" cy="1447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381000" y="5715000"/>
            <a:ext cx="8382000" cy="10668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381000" y="6248400"/>
            <a:ext cx="8382000" cy="533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2514600" y="2895600"/>
            <a:ext cx="54864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267200" y="2895600"/>
            <a:ext cx="38862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6019800" y="2895600"/>
            <a:ext cx="2286000" cy="1295400"/>
          </a:xfrm>
          <a:prstGeom prst="rect">
            <a:avLst/>
          </a:prstGeom>
          <a:solidFill>
            <a:srgbClr val="FFFFFF"/>
          </a:solidFill>
          <a:ln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306" name="49p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25700" y="165100"/>
            <a:ext cx="6502400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6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</p:childTnLst>
        </p:cTn>
      </p:par>
    </p:tnLst>
    <p:bldLst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-609600" y="1301750"/>
            <a:ext cx="2717800" cy="1384300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Are We Done?</a:t>
            </a:r>
          </a:p>
        </p:txBody>
      </p:sp>
      <p:pic>
        <p:nvPicPr>
          <p:cNvPr id="309" name="196p-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60600" y="0"/>
            <a:ext cx="6451600" cy="675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0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Limitations of Arc Consistency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367547" y="1600200"/>
            <a:ext cx="4712447" cy="525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After running arc consistency:</a:t>
            </a:r>
          </a:p>
          <a:p>
            <a:pPr lvl="1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Can have one solution left</a:t>
            </a:r>
          </a:p>
          <a:p>
            <a:pPr lvl="1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Can have multiple solutions left</a:t>
            </a:r>
          </a:p>
          <a:p>
            <a:pPr lvl="1">
              <a:defRPr sz="1800">
                <a:uFillTx/>
              </a:defRPr>
            </a:pPr>
            <a:r>
              <a:rPr sz="2400" dirty="0">
                <a:uFill>
                  <a:solidFill/>
                </a:uFill>
              </a:rPr>
              <a:t>Can have no solutions left (and not know it)</a:t>
            </a:r>
          </a:p>
        </p:txBody>
      </p:sp>
      <p:grpSp>
        <p:nvGrpSpPr>
          <p:cNvPr id="319" name="Group 319"/>
          <p:cNvGrpSpPr/>
          <p:nvPr/>
        </p:nvGrpSpPr>
        <p:grpSpPr>
          <a:xfrm>
            <a:off x="5105400" y="1905000"/>
            <a:ext cx="3124201" cy="1524001"/>
            <a:chOff x="0" y="0"/>
            <a:chExt cx="3124200" cy="1524000"/>
          </a:xfrm>
        </p:grpSpPr>
        <p:sp>
          <p:nvSpPr>
            <p:cNvPr id="313" name="Shape 313"/>
            <p:cNvSpPr/>
            <p:nvPr/>
          </p:nvSpPr>
          <p:spPr>
            <a:xfrm>
              <a:off x="967013" y="0"/>
              <a:ext cx="1190173" cy="55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934028" y="969818"/>
              <a:ext cx="1190173" cy="55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-1" y="969818"/>
              <a:ext cx="1190173" cy="55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 flipH="1">
              <a:off x="667922" y="554181"/>
              <a:ext cx="895728" cy="41563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1562099" y="554181"/>
              <a:ext cx="818244" cy="41563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1190171" y="1246909"/>
              <a:ext cx="743858" cy="1444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20" name="Shape 320"/>
          <p:cNvSpPr/>
          <p:nvPr/>
        </p:nvSpPr>
        <p:spPr>
          <a:xfrm>
            <a:off x="5562600" y="3048000"/>
            <a:ext cx="228600" cy="228600"/>
          </a:xfrm>
          <a:prstGeom prst="rect">
            <a:avLst/>
          </a:prstGeom>
          <a:solidFill>
            <a:srgbClr val="38D142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5867400" y="3048000"/>
            <a:ext cx="228600" cy="228600"/>
          </a:xfrm>
          <a:prstGeom prst="rect">
            <a:avLst/>
          </a:prstGeom>
          <a:solidFill>
            <a:srgbClr val="4353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7543800" y="3048000"/>
            <a:ext cx="228600" cy="228600"/>
          </a:xfrm>
          <a:prstGeom prst="rect">
            <a:avLst/>
          </a:prstGeom>
          <a:solidFill>
            <a:srgbClr val="38D142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6248400" y="2057400"/>
            <a:ext cx="838200" cy="228600"/>
          </a:xfrm>
          <a:prstGeom prst="rect">
            <a:avLst/>
          </a:prstGeom>
          <a:solidFill>
            <a:srgbClr val="FF4C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7848600" y="3048000"/>
            <a:ext cx="228600" cy="228600"/>
          </a:xfrm>
          <a:prstGeom prst="rect">
            <a:avLst/>
          </a:prstGeom>
          <a:solidFill>
            <a:srgbClr val="4353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331" name="Group 331"/>
          <p:cNvGrpSpPr/>
          <p:nvPr/>
        </p:nvGrpSpPr>
        <p:grpSpPr>
          <a:xfrm>
            <a:off x="5105400" y="4038599"/>
            <a:ext cx="3124201" cy="1524002"/>
            <a:chOff x="0" y="0"/>
            <a:chExt cx="3124200" cy="1524000"/>
          </a:xfrm>
        </p:grpSpPr>
        <p:sp>
          <p:nvSpPr>
            <p:cNvPr id="325" name="Shape 325"/>
            <p:cNvSpPr/>
            <p:nvPr/>
          </p:nvSpPr>
          <p:spPr>
            <a:xfrm>
              <a:off x="967013" y="0"/>
              <a:ext cx="1190173" cy="55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934028" y="969818"/>
              <a:ext cx="1190173" cy="55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-1" y="969818"/>
              <a:ext cx="1190173" cy="554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flipH="1">
              <a:off x="667922" y="554181"/>
              <a:ext cx="895728" cy="41563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>
              <a:off x="1562099" y="554181"/>
              <a:ext cx="818244" cy="415637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>
              <a:off x="1190171" y="1246909"/>
              <a:ext cx="743858" cy="1444"/>
            </a:xfrm>
            <a:prstGeom prst="line">
              <a:avLst/>
            </a:prstGeom>
            <a:noFill/>
            <a:ln w="936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32" name="Shape 332"/>
          <p:cNvSpPr/>
          <p:nvPr/>
        </p:nvSpPr>
        <p:spPr>
          <a:xfrm>
            <a:off x="5257800" y="5181600"/>
            <a:ext cx="228600" cy="228600"/>
          </a:xfrm>
          <a:prstGeom prst="rect">
            <a:avLst/>
          </a:prstGeom>
          <a:solidFill>
            <a:srgbClr val="FF4C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7239000" y="5181600"/>
            <a:ext cx="228600" cy="228600"/>
          </a:xfrm>
          <a:prstGeom prst="rect">
            <a:avLst/>
          </a:prstGeom>
          <a:solidFill>
            <a:srgbClr val="FF4C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6248400" y="4191000"/>
            <a:ext cx="228600" cy="228600"/>
          </a:xfrm>
          <a:prstGeom prst="rect">
            <a:avLst/>
          </a:prstGeom>
          <a:solidFill>
            <a:srgbClr val="FF4C00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6858000" y="4191000"/>
            <a:ext cx="228600" cy="228600"/>
          </a:xfrm>
          <a:prstGeom prst="rect">
            <a:avLst/>
          </a:prstGeom>
          <a:solidFill>
            <a:srgbClr val="4353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5867400" y="5181600"/>
            <a:ext cx="228600" cy="228600"/>
          </a:xfrm>
          <a:prstGeom prst="rect">
            <a:avLst/>
          </a:prstGeom>
          <a:solidFill>
            <a:srgbClr val="4353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7848600" y="5181600"/>
            <a:ext cx="228600" cy="228600"/>
          </a:xfrm>
          <a:prstGeom prst="rect">
            <a:avLst/>
          </a:prstGeom>
          <a:solidFill>
            <a:srgbClr val="4353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5943600" y="5791200"/>
            <a:ext cx="1765300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100"/>
              </a:spcBef>
              <a:buClr>
                <a:srgbClr val="000000"/>
              </a:buClr>
              <a:buFont typeface="Arial"/>
              <a:defRPr sz="2000" i="1"/>
            </a:lvl1pPr>
          </a:lstStyle>
          <a:p>
            <a:pPr lvl="0">
              <a:defRPr sz="1800" i="0">
                <a:uFillTx/>
              </a:defRPr>
            </a:pPr>
            <a:r>
              <a:rPr sz="2000" i="1">
                <a:uFill>
                  <a:solidFill/>
                </a:uFill>
              </a:rPr>
              <a:t>What went wrong here?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K-Consistency*</a:t>
            </a:r>
          </a:p>
        </p:txBody>
      </p:sp>
      <p:sp>
        <p:nvSpPr>
          <p:cNvPr id="341" name="Shape 34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8674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Increasing degrees of consistency</a:t>
            </a:r>
          </a:p>
          <a:p>
            <a:pPr marL="722357" lvl="1" indent="-224517">
              <a:lnSpc>
                <a:spcPct val="80000"/>
              </a:lnSpc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1-Consistency (Node Consistency): Each single node’s domain has a value which meets that node’s unary constraints</a:t>
            </a:r>
          </a:p>
          <a:p>
            <a:pPr marL="722357" lvl="1" indent="-224517">
              <a:lnSpc>
                <a:spcPct val="80000"/>
              </a:lnSpc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2-Consistency (Arc Consistency): For each pair of nodes, any consistent assignment to one can be extended to the other</a:t>
            </a:r>
          </a:p>
          <a:p>
            <a:pPr marL="722357" lvl="1" indent="-224517">
              <a:lnSpc>
                <a:spcPct val="80000"/>
              </a:lnSpc>
              <a:defRPr sz="1800">
                <a:uFillTx/>
              </a:defRPr>
            </a:pPr>
            <a:r>
              <a:rPr sz="2200" dirty="0">
                <a:uFill>
                  <a:solidFill/>
                </a:uFill>
              </a:rPr>
              <a:t>K-Consistency: For each k nodes, any consistent assignment to k-1 can be extended to the k</a:t>
            </a:r>
            <a:r>
              <a:rPr sz="2200" baseline="29999" dirty="0">
                <a:uFill>
                  <a:solidFill/>
                </a:uFill>
              </a:rPr>
              <a:t>th</a:t>
            </a:r>
            <a:r>
              <a:rPr sz="2200" dirty="0">
                <a:uFill>
                  <a:solidFill/>
                </a:uFill>
              </a:rPr>
              <a:t> node.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endParaRPr sz="2200" dirty="0">
              <a:uFill>
                <a:solidFill/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Higher k more expensive to compute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(You need to know the k=2 algorithm)</a:t>
            </a:r>
          </a:p>
        </p:txBody>
      </p:sp>
      <p:grpSp>
        <p:nvGrpSpPr>
          <p:cNvPr id="353" name="Group 353"/>
          <p:cNvGrpSpPr/>
          <p:nvPr/>
        </p:nvGrpSpPr>
        <p:grpSpPr>
          <a:xfrm>
            <a:off x="6705600" y="2057399"/>
            <a:ext cx="1577975" cy="2895601"/>
            <a:chOff x="0" y="0"/>
            <a:chExt cx="1577974" cy="2895600"/>
          </a:xfrm>
        </p:grpSpPr>
        <p:sp>
          <p:nvSpPr>
            <p:cNvPr id="342" name="Shape 342"/>
            <p:cNvSpPr/>
            <p:nvPr/>
          </p:nvSpPr>
          <p:spPr>
            <a:xfrm>
              <a:off x="1255712" y="0"/>
              <a:ext cx="322263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1255712" y="771525"/>
              <a:ext cx="322263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93674" y="771525"/>
              <a:ext cx="320676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784225" y="836612"/>
              <a:ext cx="257175" cy="193676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1255712" y="2058987"/>
              <a:ext cx="322263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193674" y="2058987"/>
              <a:ext cx="320676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784225" y="2124075"/>
              <a:ext cx="257175" cy="192088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193674" y="2509837"/>
              <a:ext cx="320676" cy="32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193674" y="1608137"/>
              <a:ext cx="320676" cy="32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450850" y="1544637"/>
              <a:ext cx="257175" cy="135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 flipH="1">
              <a:off x="0" y="1544637"/>
              <a:ext cx="257175" cy="1350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367" name="Group 367"/>
          <p:cNvGrpSpPr/>
          <p:nvPr/>
        </p:nvGrpSpPr>
        <p:grpSpPr>
          <a:xfrm>
            <a:off x="6400800" y="5372443"/>
            <a:ext cx="2133601" cy="1040932"/>
            <a:chOff x="0" y="0"/>
            <a:chExt cx="2133600" cy="1040931"/>
          </a:xfrm>
        </p:grpSpPr>
        <p:grpSp>
          <p:nvGrpSpPr>
            <p:cNvPr id="360" name="Group 360"/>
            <p:cNvGrpSpPr/>
            <p:nvPr/>
          </p:nvGrpSpPr>
          <p:grpSpPr>
            <a:xfrm>
              <a:off x="-1" y="-1"/>
              <a:ext cx="2133602" cy="1040933"/>
              <a:chOff x="0" y="0"/>
              <a:chExt cx="2133600" cy="1040931"/>
            </a:xfrm>
          </p:grpSpPr>
          <p:sp>
            <p:nvSpPr>
              <p:cNvPr id="354" name="Shape 354"/>
              <p:cNvSpPr/>
              <p:nvPr/>
            </p:nvSpPr>
            <p:spPr>
              <a:xfrm>
                <a:off x="660399" y="-1"/>
                <a:ext cx="812802" cy="378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1320799" y="662410"/>
                <a:ext cx="812802" cy="378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-1" y="662410"/>
                <a:ext cx="812802" cy="378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 flipH="1">
                <a:off x="456141" y="378520"/>
                <a:ext cx="611718" cy="283891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1066800" y="378520"/>
                <a:ext cx="558800" cy="283891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812800" y="851670"/>
                <a:ext cx="508000" cy="987"/>
              </a:xfrm>
              <a:prstGeom prst="line">
                <a:avLst/>
              </a:prstGeom>
              <a:noFill/>
              <a:ln w="936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61" name="Shape 361"/>
            <p:cNvSpPr/>
            <p:nvPr/>
          </p:nvSpPr>
          <p:spPr>
            <a:xfrm>
              <a:off x="104078" y="780709"/>
              <a:ext cx="156118" cy="156237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1457092" y="780709"/>
              <a:ext cx="156118" cy="156237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780584" y="103687"/>
              <a:ext cx="156118" cy="156237"/>
            </a:xfrm>
            <a:prstGeom prst="rect">
              <a:avLst/>
            </a:prstGeom>
            <a:solidFill>
              <a:srgbClr val="FF4C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196897" y="103687"/>
              <a:ext cx="156118" cy="156237"/>
            </a:xfrm>
            <a:prstGeom prst="rect">
              <a:avLst/>
            </a:prstGeom>
            <a:solidFill>
              <a:srgbClr val="4353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520389" y="780709"/>
              <a:ext cx="156119" cy="156237"/>
            </a:xfrm>
            <a:prstGeom prst="rect">
              <a:avLst/>
            </a:prstGeom>
            <a:solidFill>
              <a:srgbClr val="4353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1873405" y="780709"/>
              <a:ext cx="156118" cy="156237"/>
            </a:xfrm>
            <a:prstGeom prst="rect">
              <a:avLst/>
            </a:prstGeom>
            <a:solidFill>
              <a:srgbClr val="4353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Ordering: Minimum Remaining Values</a:t>
            </a:r>
          </a:p>
        </p:txBody>
      </p:sp>
      <p:sp>
        <p:nvSpPr>
          <p:cNvPr id="373" name="Shape 3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Minimum remaining values (MRV):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Choose the variable with the fewest legal values</a:t>
            </a:r>
          </a:p>
          <a:p>
            <a:pPr lvl="1"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Why min rather than max?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Also called “most constrained variable”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“Fail-fast” ordering</a:t>
            </a:r>
          </a:p>
        </p:txBody>
      </p:sp>
      <p:pic>
        <p:nvPicPr>
          <p:cNvPr id="37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2895600"/>
            <a:ext cx="8475663" cy="147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7047250" y="2710672"/>
            <a:ext cx="1889592" cy="1658129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build="p" animBg="1" advAuto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Ordering: Degree Heuristic</a:t>
            </a:r>
          </a:p>
        </p:txBody>
      </p:sp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Tie-breaker among MRV variables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Degree heuristic: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Choose the variable participating in the most constraints on remaining variables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400">
              <a:uFill>
                <a:solidFill/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8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Why most rather than fewest constraints?</a:t>
            </a:r>
          </a:p>
        </p:txBody>
      </p:sp>
      <p:pic>
        <p:nvPicPr>
          <p:cNvPr id="37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3798887"/>
            <a:ext cx="8482013" cy="1382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N-Queens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1491770"/>
            <a:ext cx="8229600" cy="525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Formulation 1: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Variables:</a:t>
            </a:r>
          </a:p>
          <a:p>
            <a:pPr lvl="1">
              <a:defRPr sz="1800">
                <a:uFillTx/>
              </a:defRPr>
            </a:pPr>
            <a:r>
              <a:rPr sz="2800" dirty="0">
                <a:uFill>
                  <a:solidFill/>
                </a:uFill>
              </a:rPr>
              <a:t>Domains:</a:t>
            </a:r>
          </a:p>
          <a:p>
            <a:pPr lvl="1">
              <a:defRPr sz="1800">
                <a:uFillTx/>
              </a:defRPr>
            </a:pPr>
            <a:r>
              <a:rPr sz="2800" dirty="0" smtClean="0">
                <a:uFill>
                  <a:solidFill/>
                </a:uFill>
              </a:rPr>
              <a:t>Constraints</a:t>
            </a:r>
            <a:endParaRPr lang="en-US" sz="2800" dirty="0" smtClean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sz="2800" dirty="0" smtClean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sz="2800" dirty="0" smtClean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dirty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endParaRPr lang="en-US" sz="2800" dirty="0" smtClean="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lang="en-US" sz="2400" dirty="0" smtClean="0">
                <a:uFill>
                  <a:solidFill/>
                </a:uFill>
              </a:rPr>
              <a:t>Note: need to make sure that constraints refer to different squares</a:t>
            </a:r>
          </a:p>
        </p:txBody>
      </p:sp>
      <p:pic>
        <p:nvPicPr>
          <p:cNvPr id="45" name="image.png"/>
          <p:cNvPicPr/>
          <p:nvPr/>
        </p:nvPicPr>
        <p:blipFill>
          <a:blip r:embed="rId2">
            <a:extLst/>
          </a:blip>
          <a:srcRect l="75100" b="14341"/>
          <a:stretch>
            <a:fillRect/>
          </a:stretch>
        </p:blipFill>
        <p:spPr>
          <a:xfrm>
            <a:off x="6096000" y="1600200"/>
            <a:ext cx="2046287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txp_fi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2300" y="2768600"/>
            <a:ext cx="854076" cy="33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txp_fig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7862" y="2268537"/>
            <a:ext cx="490538" cy="347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txp_fi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84287" y="5382110"/>
            <a:ext cx="1763714" cy="70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txp_fig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5400" y="3651877"/>
            <a:ext cx="7002463" cy="170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dvAuto="0"/>
      <p:bldP spid="47" grpId="0" animBg="1" advAuto="0"/>
      <p:bldP spid="48" grpId="0" animBg="1" advAuto="0"/>
      <p:bldP spid="49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Ordering: Least Constraining Value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6482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Given a choice of variable:</a:t>
            </a:r>
          </a:p>
          <a:p>
            <a:pPr marL="701947" lvl="1" indent="-204107">
              <a:lnSpc>
                <a:spcPct val="90000"/>
              </a:lnSpc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Choose the </a:t>
            </a:r>
            <a:r>
              <a:rPr sz="2000" i="1">
                <a:uFill>
                  <a:solidFill/>
                </a:uFill>
              </a:rPr>
              <a:t>least constraining value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The one that rules out the fewest values in the remaining variables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Note that it may take some computation to determine this!</a:t>
            </a:r>
          </a:p>
          <a:p>
            <a:pPr lvl="1">
              <a:lnSpc>
                <a:spcPct val="90000"/>
              </a:lnSpc>
              <a:defRPr sz="1800">
                <a:uFillTx/>
              </a:defRPr>
            </a:pPr>
            <a:endParaRPr sz="2000">
              <a:uFill>
                <a:solidFill/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Why least rather than most?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Combining these heuristics makes 1000 queens feasible</a:t>
            </a:r>
          </a:p>
        </p:txBody>
      </p:sp>
      <p:pic>
        <p:nvPicPr>
          <p:cNvPr id="38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0800" y="2286000"/>
            <a:ext cx="3632200" cy="2490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Problem Structure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xfrm>
            <a:off x="584199" y="1566228"/>
            <a:ext cx="5052845" cy="5257800"/>
          </a:xfrm>
          <a:prstGeom prst="rect">
            <a:avLst/>
          </a:prstGeom>
        </p:spPr>
        <p:txBody>
          <a:bodyPr/>
          <a:lstStyle/>
          <a:p>
            <a:pPr marL="297815" lvl="0" indent="-257175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Tasmania and mainland are independent subproblems</a:t>
            </a:r>
            <a:endParaRPr sz="32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97815" lvl="0" indent="-257175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Identifiable as connected components of constraint graph</a:t>
            </a:r>
            <a:endParaRPr sz="32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97815" lvl="0" indent="-257175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Suppose each subproblem has c variables out of n total</a:t>
            </a:r>
          </a:p>
          <a:p>
            <a:pPr marL="297815" lvl="0" indent="-257175">
              <a:lnSpc>
                <a:spcPct val="80000"/>
              </a:lnSpc>
              <a:spcBef>
                <a:spcPts val="15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Worst-case solution cost is O((n/c)(d</a:t>
            </a:r>
            <a:r>
              <a:rPr sz="2400"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</a:t>
            </a: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)), linear in n</a:t>
            </a:r>
          </a:p>
          <a:p>
            <a:pPr marL="701947" lvl="1" indent="-204107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E.g., n = 80, d = 2, c =20</a:t>
            </a:r>
          </a:p>
          <a:p>
            <a:pPr marL="701947" lvl="1" indent="-204107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2</a:t>
            </a:r>
            <a:r>
              <a:rPr sz="2000" baseline="29999" dirty="0">
                <a:uFill>
                  <a:solidFill/>
                </a:uFill>
              </a:rPr>
              <a:t>80</a:t>
            </a:r>
            <a:r>
              <a:rPr sz="2000" dirty="0">
                <a:uFill>
                  <a:solidFill/>
                </a:uFill>
              </a:rPr>
              <a:t> = 4 billion years at 10 million nodes/sec</a:t>
            </a:r>
          </a:p>
          <a:p>
            <a:pPr marL="701947" lvl="1" indent="-204107">
              <a:lnSpc>
                <a:spcPct val="80000"/>
              </a:lnSpc>
              <a:spcBef>
                <a:spcPts val="1500"/>
              </a:spcBef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(4)(2</a:t>
            </a:r>
            <a:r>
              <a:rPr sz="2000" baseline="29999" dirty="0">
                <a:uFill>
                  <a:solidFill/>
                </a:uFill>
              </a:rPr>
              <a:t>20</a:t>
            </a:r>
            <a:r>
              <a:rPr sz="2000" dirty="0">
                <a:uFill>
                  <a:solidFill/>
                </a:uFill>
              </a:rPr>
              <a:t>) = 0.4 seconds at 10 million nodes/sec</a:t>
            </a:r>
          </a:p>
        </p:txBody>
      </p:sp>
      <p:pic>
        <p:nvPicPr>
          <p:cNvPr id="39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200" y="1552575"/>
            <a:ext cx="3614738" cy="317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Tree-Structured CSPs</a:t>
            </a:r>
          </a:p>
        </p:txBody>
      </p:sp>
      <p:sp>
        <p:nvSpPr>
          <p:cNvPr id="398" name="Shape 398"/>
          <p:cNvSpPr>
            <a:spLocks noGrp="1"/>
          </p:cNvSpPr>
          <p:nvPr>
            <p:ph type="body" idx="1"/>
          </p:nvPr>
        </p:nvSpPr>
        <p:spPr>
          <a:xfrm>
            <a:off x="457200" y="3420900"/>
            <a:ext cx="8229600" cy="423719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Choose a variable as root, 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order</a:t>
            </a:r>
            <a:r>
              <a:rPr lang="en-US"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v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ariables </a:t>
            </a: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from root to leaves 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such</a:t>
            </a:r>
            <a:r>
              <a:rPr lang="en-US"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that </a:t>
            </a: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every node's parent 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precedes</a:t>
            </a:r>
            <a:r>
              <a:rPr lang="en-US"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sz="2400" dirty="0" smtClean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it </a:t>
            </a: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in the ordering </a:t>
            </a:r>
          </a:p>
        </p:txBody>
      </p:sp>
      <p:pic>
        <p:nvPicPr>
          <p:cNvPr id="39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3311" y="4695605"/>
            <a:ext cx="5386388" cy="1101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6193" y="1600200"/>
            <a:ext cx="2544763" cy="1463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61473" y="1424980"/>
            <a:ext cx="9298391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</a:t>
            </a:r>
            <a:br>
              <a:rPr lang="en-US" sz="2400" dirty="0"/>
            </a:br>
            <a:r>
              <a:rPr lang="en-US" sz="2400" dirty="0" smtClean="0"/>
              <a:t>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1260" y="2286001"/>
            <a:ext cx="4039791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1" y="2473326"/>
            <a:ext cx="2250514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589858" y="3387724"/>
            <a:ext cx="1714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5275658" y="3692524"/>
            <a:ext cx="17145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5275658" y="3997324"/>
            <a:ext cx="17145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5961458" y="3692524"/>
            <a:ext cx="17145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6647258" y="3387724"/>
            <a:ext cx="1714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6647258" y="3692524"/>
            <a:ext cx="17145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6647258" y="3997324"/>
            <a:ext cx="17145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7333058" y="3692524"/>
            <a:ext cx="17145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7333058" y="3997324"/>
            <a:ext cx="17145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8018858" y="3997324"/>
            <a:ext cx="17145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4589858" y="3997324"/>
            <a:ext cx="17145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879872" y="3022599"/>
            <a:ext cx="165735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3233963" y="2674460"/>
            <a:ext cx="74295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4480894" y="3909254"/>
            <a:ext cx="342615" cy="402690"/>
          </a:xfrm>
          <a:prstGeom prst="mathMultiply">
            <a:avLst/>
          </a:prstGeom>
          <a:solidFill>
            <a:schemeClr val="tx1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5217929" y="3594634"/>
            <a:ext cx="342615" cy="402690"/>
          </a:xfrm>
          <a:prstGeom prst="mathMultiply">
            <a:avLst/>
          </a:prstGeom>
          <a:solidFill>
            <a:schemeClr val="tx1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6587908" y="3917449"/>
            <a:ext cx="342615" cy="402690"/>
          </a:xfrm>
          <a:prstGeom prst="mathMultiply">
            <a:avLst/>
          </a:prstGeom>
          <a:solidFill>
            <a:schemeClr val="tx1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2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2" grpId="0" animBg="1"/>
      <p:bldP spid="33" grpId="0" animBg="1"/>
      <p:bldP spid="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Nearly Tree-Structured CSPs</a:t>
            </a:r>
          </a:p>
        </p:txBody>
      </p:sp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249261" y="4653112"/>
            <a:ext cx="8760268" cy="1861987"/>
          </a:xfrm>
          <a:prstGeom prst="rect">
            <a:avLst/>
          </a:prstGeom>
        </p:spPr>
        <p:txBody>
          <a:bodyPr/>
          <a:lstStyle/>
          <a:p>
            <a:pPr marL="265974" lvl="0" indent="-225334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Conditioning: instantiate a variable, prune its neighbors' domains</a:t>
            </a:r>
            <a:endParaRPr sz="35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65974" lvl="0" indent="-225334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Cutset conditioning: instantiate (in all ways) a set of variables such that the remaining constraint graph is a tree</a:t>
            </a:r>
            <a:endParaRPr sz="35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65974" lvl="0" indent="-225334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3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Cutset size c gives runtime O( (d</a:t>
            </a:r>
            <a:r>
              <a:rPr sz="2300" baseline="3026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</a:t>
            </a:r>
            <a:r>
              <a:rPr sz="23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) (n-c) d</a:t>
            </a:r>
            <a:r>
              <a:rPr sz="2300" baseline="3026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 </a:t>
            </a:r>
            <a:r>
              <a:rPr sz="23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), very fast for small c</a:t>
            </a:r>
          </a:p>
        </p:txBody>
      </p:sp>
      <p:pic>
        <p:nvPicPr>
          <p:cNvPr id="40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1524000"/>
            <a:ext cx="7034213" cy="278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Conditioning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90746" y="1538198"/>
            <a:ext cx="1310054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78065" y="2983701"/>
            <a:ext cx="1308187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93710" y="2981197"/>
            <a:ext cx="1307059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09356" y="2983701"/>
            <a:ext cx="1305995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2938606" y="4744861"/>
            <a:ext cx="1290462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5112498" y="4734838"/>
            <a:ext cx="1288270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7209355" y="4739851"/>
            <a:ext cx="1291784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4057618" y="2438400"/>
            <a:ext cx="10287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515068" y="2362202"/>
            <a:ext cx="10287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14968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94956" y="2743200"/>
            <a:ext cx="2670648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4956" y="3886200"/>
            <a:ext cx="2670648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4956" y="5029200"/>
            <a:ext cx="2670648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4956" y="1600200"/>
            <a:ext cx="2670648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360045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715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82955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Iterative Algorithms for CSPs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Greedy and local methods typically work with “complete” states, i.e., all variables assigned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To apply to CSPs:</a:t>
            </a:r>
          </a:p>
          <a:p>
            <a:pPr marL="701947" lvl="1" indent="-204107">
              <a:lnSpc>
                <a:spcPct val="8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Allow states with unsatisfied constraints</a:t>
            </a:r>
          </a:p>
          <a:p>
            <a:pPr marL="701947" lvl="1" indent="-204107">
              <a:lnSpc>
                <a:spcPct val="8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Operators </a:t>
            </a:r>
            <a:r>
              <a:rPr sz="2000" i="1" dirty="0">
                <a:uFill>
                  <a:solidFill/>
                </a:uFill>
              </a:rPr>
              <a:t>reassign </a:t>
            </a:r>
            <a:r>
              <a:rPr sz="2000" dirty="0">
                <a:uFill>
                  <a:solidFill/>
                </a:uFill>
              </a:rPr>
              <a:t>variable values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Variable selection: randomly select any conflicted variable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Value selection by min-conflicts heuristic: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Choose value that violates the fewest constraints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I.e., hill climb with h(n) = total number of violated constraints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4-Queens</a:t>
            </a:r>
          </a:p>
        </p:txBody>
      </p:sp>
      <p:sp>
        <p:nvSpPr>
          <p:cNvPr id="414" name="Shape 414"/>
          <p:cNvSpPr>
            <a:spLocks noGrp="1"/>
          </p:cNvSpPr>
          <p:nvPr>
            <p:ph type="body" idx="1"/>
          </p:nvPr>
        </p:nvSpPr>
        <p:spPr>
          <a:xfrm>
            <a:off x="457200" y="4114800"/>
            <a:ext cx="8229600" cy="27432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32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97815" lvl="0" indent="-257175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States: 4 queens in 4 columns (4</a:t>
            </a:r>
            <a:r>
              <a:rPr sz="2400"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4</a:t>
            </a: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= 256 states)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Operators: move queen in column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Goal test: no attacks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Evaluation: h(n) = number of attacks</a:t>
            </a:r>
          </a:p>
        </p:txBody>
      </p:sp>
      <p:pic>
        <p:nvPicPr>
          <p:cNvPr id="41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1866900"/>
            <a:ext cx="7070726" cy="209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Performance of Min-Conflicts</a:t>
            </a:r>
          </a:p>
        </p:txBody>
      </p:sp>
      <p:sp>
        <p:nvSpPr>
          <p:cNvPr id="418" name="Shape 41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3771900"/>
          </a:xfrm>
          <a:prstGeom prst="rect">
            <a:avLst/>
          </a:prstGeom>
        </p:spPr>
        <p:txBody>
          <a:bodyPr/>
          <a:lstStyle/>
          <a:p>
            <a:pPr marL="254952" lvl="0" indent="-214312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Given random initial state, can solve n-queens in almost constant time for arbitrary n with high probability (e.g., n = 10,000,000)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32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254952" lvl="0" indent="-214312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The same appears to be true for any randomly-generated CSP </a:t>
            </a:r>
            <a:r>
              <a:rPr sz="2000" i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except</a:t>
            </a: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in a narrow range of the ratio</a:t>
            </a:r>
          </a:p>
        </p:txBody>
      </p:sp>
      <p:pic>
        <p:nvPicPr>
          <p:cNvPr id="419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0800" y="4502690"/>
            <a:ext cx="3733800" cy="213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txp_fig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3200" y="3583310"/>
            <a:ext cx="3352800" cy="54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Summary</a:t>
            </a:r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xfrm>
            <a:off x="457200" y="1469630"/>
            <a:ext cx="82296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CSPs are a special kind of search problem: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States defined by values of a fixed set of variables</a:t>
            </a:r>
          </a:p>
          <a:p>
            <a:pPr lvl="1">
              <a:lnSpc>
                <a:spcPct val="80000"/>
              </a:lnSpc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Goal test defined by constraints on variable values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Backtracking = depth-first search with one legal variable assigned per node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Variable ordering and value selection heuristics help significantly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Forward checking prevents assignments that guarantee later failure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 propagation (e.g., arc consistency) does additional work to constrain values and detect inconsistencies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The constraint graph representation allows analysis of problem structure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Tree-structured CSPs can be solved in linear time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1800" dirty="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1800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Iterative min-conflicts is usually effective in practice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N-Queens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304800" y="1536700"/>
            <a:ext cx="8229600" cy="525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Formulation 2: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Variables:</a:t>
            </a:r>
          </a:p>
          <a:p>
            <a:pPr lvl="1">
              <a:defRPr sz="1800">
                <a:uFillTx/>
              </a:defRPr>
            </a:pP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Domains:</a:t>
            </a:r>
          </a:p>
          <a:p>
            <a:pPr lvl="1">
              <a:defRPr sz="1800">
                <a:uFillTx/>
              </a:defRPr>
            </a:pPr>
            <a:endParaRPr sz="2800">
              <a:uFill>
                <a:solidFill/>
              </a:uFill>
            </a:endParaRP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Constraints:</a:t>
            </a:r>
          </a:p>
        </p:txBody>
      </p:sp>
      <p:pic>
        <p:nvPicPr>
          <p:cNvPr id="62" name="txp_fi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600" y="2260600"/>
            <a:ext cx="395288" cy="315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txp_fi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9562" y="3217862"/>
            <a:ext cx="1970088" cy="312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.png"/>
          <p:cNvPicPr/>
          <p:nvPr/>
        </p:nvPicPr>
        <p:blipFill>
          <a:blip r:embed="rId4">
            <a:extLst/>
          </a:blip>
          <a:srcRect l="75100" b="14341"/>
          <a:stretch>
            <a:fillRect/>
          </a:stretch>
        </p:blipFill>
        <p:spPr>
          <a:xfrm>
            <a:off x="6096000" y="1600200"/>
            <a:ext cx="2046287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txp_fi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8800" y="1752600"/>
            <a:ext cx="395288" cy="30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txp_fig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0862" y="2209800"/>
            <a:ext cx="411163" cy="30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txp_fig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38800" y="2667000"/>
            <a:ext cx="411163" cy="30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txp_fig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38800" y="3128962"/>
            <a:ext cx="411163" cy="3000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" name="Group 71"/>
          <p:cNvGrpSpPr/>
          <p:nvPr/>
        </p:nvGrpSpPr>
        <p:grpSpPr>
          <a:xfrm>
            <a:off x="609600" y="4889500"/>
            <a:ext cx="5676900" cy="368301"/>
            <a:chOff x="0" y="0"/>
            <a:chExt cx="5676899" cy="368300"/>
          </a:xfrm>
        </p:grpSpPr>
        <p:pic>
          <p:nvPicPr>
            <p:cNvPr id="69" name="txp_fig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55700" y="4762"/>
              <a:ext cx="4521200" cy="363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Shape 70"/>
            <p:cNvSpPr/>
            <p:nvPr/>
          </p:nvSpPr>
          <p:spPr>
            <a:xfrm>
              <a:off x="0" y="0"/>
              <a:ext cx="1917700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Implicit: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533399" y="5294312"/>
            <a:ext cx="5537201" cy="1042988"/>
            <a:chOff x="0" y="0"/>
            <a:chExt cx="5537200" cy="1042987"/>
          </a:xfrm>
        </p:grpSpPr>
        <p:pic>
          <p:nvPicPr>
            <p:cNvPr id="72" name="txp_fig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43000" y="420687"/>
              <a:ext cx="4394201" cy="347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" name="Shape 73"/>
            <p:cNvSpPr/>
            <p:nvPr/>
          </p:nvSpPr>
          <p:spPr>
            <a:xfrm>
              <a:off x="0" y="419100"/>
              <a:ext cx="1155700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Explicit:</a:t>
              </a:r>
            </a:p>
          </p:txBody>
        </p:sp>
        <p:pic>
          <p:nvPicPr>
            <p:cNvPr id="74" name="txp_fig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463800" y="966787"/>
              <a:ext cx="558801" cy="76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Shape 75"/>
            <p:cNvSpPr/>
            <p:nvPr/>
          </p:nvSpPr>
          <p:spPr>
            <a:xfrm>
              <a:off x="241300" y="0"/>
              <a:ext cx="685801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buClr>
                  <a:srgbClr val="000000"/>
                </a:buClr>
                <a:buFont typeface="Arial"/>
              </a:lvl1pPr>
            </a:lstStyle>
            <a:p>
              <a:pPr lvl="0">
                <a:defRPr>
                  <a:uFillTx/>
                </a:defRPr>
              </a:pPr>
              <a:r>
                <a:rPr>
                  <a:uFill>
                    <a:solidFill/>
                  </a:uFill>
                </a:rPr>
                <a:t>-or-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 advAuto="0"/>
      <p:bldP spid="63" grpId="0" animBg="1" advAuto="0"/>
      <p:bldP spid="71" grpId="0" animBg="1" advAuto="0"/>
      <p:bldP spid="76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489" y="1334365"/>
            <a:ext cx="6627325" cy="5522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6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066144" y="3825541"/>
            <a:ext cx="3769285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83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3302" y="1677140"/>
            <a:ext cx="5656991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47800"/>
            <a:ext cx="6172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  <p:extLst>
      <p:ext uri="{BB962C8B-B14F-4D97-AF65-F5344CB8AC3E}">
        <p14:creationId xmlns:p14="http://schemas.microsoft.com/office/powerpoint/2010/main" val="26725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319" y="1437841"/>
            <a:ext cx="8261203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6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Climbing</a:t>
            </a:r>
            <a:endParaRPr lang="en-US" dirty="0"/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49" y="1478431"/>
            <a:ext cx="6445163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2761" y="4874890"/>
            <a:ext cx="4272194" cy="163121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8971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42899" y="1468472"/>
            <a:ext cx="8179433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914900" y="6245226"/>
            <a:ext cx="1600200" cy="476251"/>
          </a:xfrm>
          <a:prstGeom prst="rect">
            <a:avLst/>
          </a:prstGeom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55</a:t>
            </a:fld>
            <a:endParaRPr lang="en-US" smtClean="0">
              <a:latin typeface="Arial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903" y="2398028"/>
            <a:ext cx="6407792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14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502170"/>
            <a:ext cx="823878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70" y="1653218"/>
            <a:ext cx="1718545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30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83085" y="4778770"/>
            <a:ext cx="9025305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Also have </a:t>
            </a:r>
            <a:r>
              <a:rPr lang="en-US" sz="1800" dirty="0" err="1"/>
              <a:t>pairwise</a:t>
            </a:r>
            <a:r>
              <a:rPr lang="en-US" sz="18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1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7" y="1676402"/>
            <a:ext cx="6293644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9331" y="1464098"/>
            <a:ext cx="2169059" cy="3474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04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580419" y="4250351"/>
            <a:ext cx="6668913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1" y="1654573"/>
            <a:ext cx="7276031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19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GA’s for Locomotion</a:t>
            </a:r>
            <a:endParaRPr lang="en-US" dirty="0"/>
          </a:p>
        </p:txBody>
      </p:sp>
      <p:pic>
        <p:nvPicPr>
          <p:cNvPr id="5" name="media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145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9109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Map-Coloring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1054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Variables: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Domain: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Constraints: adjacent regions must have different colors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Solutions are assignments satisfying all constraints, e.g.:</a:t>
            </a: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0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</a:p>
        </p:txBody>
      </p:sp>
      <p:pic>
        <p:nvPicPr>
          <p:cNvPr id="8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3262" y="1905000"/>
            <a:ext cx="3055938" cy="253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txp_fig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100" y="1822450"/>
            <a:ext cx="4267201" cy="273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xp_fig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000" y="2408237"/>
            <a:ext cx="2938463" cy="296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txp_fi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3700" y="5638800"/>
            <a:ext cx="5815013" cy="628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" name="Group 86"/>
          <p:cNvGrpSpPr/>
          <p:nvPr/>
        </p:nvGrpSpPr>
        <p:grpSpPr>
          <a:xfrm>
            <a:off x="1265237" y="3771900"/>
            <a:ext cx="6126163" cy="804863"/>
            <a:chOff x="0" y="0"/>
            <a:chExt cx="6126162" cy="804862"/>
          </a:xfrm>
        </p:grpSpPr>
        <p:pic>
          <p:nvPicPr>
            <p:cNvPr id="84" name="txp_fig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8312" y="0"/>
              <a:ext cx="1212851" cy="223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txp_fig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546100"/>
              <a:ext cx="6126163" cy="258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 advAuto="0"/>
      <p:bldP spid="82" grpId="0" animBg="1" advAuto="0"/>
      <p:bldP spid="83" grpId="0" animBg="1" advAuto="0"/>
      <p:bldP spid="86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GA’s for Locomotion</a:t>
            </a:r>
            <a:endParaRPr lang="en-US" dirty="0"/>
          </a:p>
        </p:txBody>
      </p:sp>
      <p:pic>
        <p:nvPicPr>
          <p:cNvPr id="4" name="Evolving Soft Robots with Multiple Materials (muscle, bone, etc.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7533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7617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Constraint Graphs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482600" y="1422400"/>
            <a:ext cx="7556500" cy="52578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Binary CSP: each constraint relates (at most) two variables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Binary constraint graph: nodes are variables, arcs show constraints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General-purpose CSP algorithms use the graph structure to speed up search. E.g., Tasmania is an independent subproblem!</a:t>
            </a:r>
          </a:p>
        </p:txBody>
      </p:sp>
      <p:pic>
        <p:nvPicPr>
          <p:cNvPr id="9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1100" y="2595562"/>
            <a:ext cx="3327401" cy="2903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262" y="2806700"/>
            <a:ext cx="2997201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3759200" y="3543300"/>
            <a:ext cx="1003300" cy="1003300"/>
          </a:xfrm>
          <a:prstGeom prst="rightArrow">
            <a:avLst>
              <a:gd name="adj1" fmla="val 32000"/>
              <a:gd name="adj2" fmla="val 55696"/>
            </a:avLst>
          </a:prstGeom>
          <a:solidFill>
            <a:srgbClr val="EBEBEB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Cryptarithmetic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876800" cy="52578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Variables (circles):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8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Domains: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endParaRPr sz="28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Constraints (boxes):</a:t>
            </a:r>
          </a:p>
        </p:txBody>
      </p:sp>
      <p:pic>
        <p:nvPicPr>
          <p:cNvPr id="9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675" y="3657600"/>
            <a:ext cx="4048125" cy="250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4087" y="1828800"/>
            <a:ext cx="1738313" cy="126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txp_fig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6800" y="2281237"/>
            <a:ext cx="4114800" cy="3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xp_fig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1712" y="3238500"/>
            <a:ext cx="3722688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txp_fig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8700" y="5021262"/>
            <a:ext cx="3314700" cy="3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txp_fig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6800" y="5715000"/>
            <a:ext cx="547688" cy="7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xp_fig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7587" y="4344987"/>
            <a:ext cx="3478213" cy="327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 advAuto="0"/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Example: Sudoku</a:t>
            </a:r>
          </a:p>
        </p:txBody>
      </p:sp>
      <p:pic>
        <p:nvPicPr>
          <p:cNvPr id="107" name="Sudoku_Board_Fig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2324100"/>
            <a:ext cx="4051300" cy="4076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5257800" y="2286000"/>
            <a:ext cx="41275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83540" lvl="0" indent="-342900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Variables:</a:t>
            </a:r>
          </a:p>
          <a:p>
            <a:pPr marL="383540" lvl="0" indent="-342900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383540" lvl="0" indent="-342900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Domains:</a:t>
            </a:r>
          </a:p>
          <a:p>
            <a:pPr marL="383540" lvl="0" indent="-342900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endParaRPr sz="2400">
              <a:solidFill>
                <a:srgbClr val="4349AA"/>
              </a:solidFill>
              <a:uFill>
                <a:solidFill>
                  <a:srgbClr val="4349AA"/>
                </a:solidFill>
              </a:uFill>
            </a:endParaRPr>
          </a:p>
          <a:p>
            <a:pPr marL="383540" lvl="0" indent="-342900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Constraints: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838200" y="1600200"/>
            <a:ext cx="2743200" cy="1144588"/>
            <a:chOff x="0" y="0"/>
            <a:chExt cx="2743199" cy="1144587"/>
          </a:xfrm>
        </p:grpSpPr>
        <p:sp>
          <p:nvSpPr>
            <p:cNvPr id="109" name="Shape 109"/>
            <p:cNvSpPr/>
            <p:nvPr/>
          </p:nvSpPr>
          <p:spPr>
            <a:xfrm>
              <a:off x="1371599" y="0"/>
              <a:ext cx="457201" cy="38126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0" y="381264"/>
              <a:ext cx="1600200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 flipH="1">
              <a:off x="380999" y="381264"/>
              <a:ext cx="1219201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 flipH="1">
              <a:off x="761999" y="381264"/>
              <a:ext cx="838201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 flipH="1">
              <a:off x="1142999" y="381264"/>
              <a:ext cx="457201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 flipH="1">
              <a:off x="1599405" y="382058"/>
              <a:ext cx="1590" cy="76253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1600199" y="381264"/>
              <a:ext cx="762001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1600199" y="381264"/>
              <a:ext cx="1143001" cy="7625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25" name="Group 125"/>
          <p:cNvGrpSpPr/>
          <p:nvPr/>
        </p:nvGrpSpPr>
        <p:grpSpPr>
          <a:xfrm>
            <a:off x="4037012" y="3200400"/>
            <a:ext cx="915989" cy="2819400"/>
            <a:chOff x="0" y="0"/>
            <a:chExt cx="915987" cy="2819400"/>
          </a:xfrm>
        </p:grpSpPr>
        <p:sp>
          <p:nvSpPr>
            <p:cNvPr id="118" name="Shape 118"/>
            <p:cNvSpPr/>
            <p:nvPr/>
          </p:nvSpPr>
          <p:spPr>
            <a:xfrm rot="5400000">
              <a:off x="496722" y="1028534"/>
              <a:ext cx="457201" cy="3813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flipH="1" flipV="1">
              <a:off x="556" y="0"/>
              <a:ext cx="534102" cy="12192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flipH="1" flipV="1">
              <a:off x="556" y="381000"/>
              <a:ext cx="534102" cy="8382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 flipV="1">
              <a:off x="556" y="762000"/>
              <a:ext cx="534102" cy="4572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flipH="1">
              <a:off x="0" y="1219200"/>
              <a:ext cx="534658" cy="16002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 flipH="1">
              <a:off x="556" y="1219200"/>
              <a:ext cx="534102" cy="7620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 flipH="1">
              <a:off x="0" y="1219200"/>
              <a:ext cx="534658" cy="12192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3276600" y="1676399"/>
            <a:ext cx="1524001" cy="1828801"/>
            <a:chOff x="0" y="0"/>
            <a:chExt cx="1524000" cy="1828800"/>
          </a:xfrm>
        </p:grpSpPr>
        <p:sp>
          <p:nvSpPr>
            <p:cNvPr id="126" name="Shape 126"/>
            <p:cNvSpPr/>
            <p:nvPr/>
          </p:nvSpPr>
          <p:spPr>
            <a:xfrm rot="5400000">
              <a:off x="1143000" y="0"/>
              <a:ext cx="381000" cy="3810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 flipH="1">
              <a:off x="0" y="381000"/>
              <a:ext cx="1333500" cy="6858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 flipH="1">
              <a:off x="304800" y="381000"/>
              <a:ext cx="1028700" cy="6858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flipH="1">
              <a:off x="0" y="381000"/>
              <a:ext cx="1333500" cy="10668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flipH="1">
              <a:off x="381000" y="381000"/>
              <a:ext cx="952500" cy="10668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flipH="1">
              <a:off x="762000" y="381000"/>
              <a:ext cx="571500" cy="9906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flipH="1">
              <a:off x="381000" y="457200"/>
              <a:ext cx="914400" cy="13716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flipH="1">
              <a:off x="762000" y="381000"/>
              <a:ext cx="571500" cy="14478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5" name="Shape 135"/>
          <p:cNvSpPr/>
          <p:nvPr/>
        </p:nvSpPr>
        <p:spPr>
          <a:xfrm>
            <a:off x="5562600" y="5257800"/>
            <a:ext cx="267914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9-way alldiff for each row</a:t>
            </a:r>
          </a:p>
        </p:txBody>
      </p:sp>
      <p:sp>
        <p:nvSpPr>
          <p:cNvPr id="136" name="Shape 136"/>
          <p:cNvSpPr/>
          <p:nvPr/>
        </p:nvSpPr>
        <p:spPr>
          <a:xfrm>
            <a:off x="5562600" y="4724400"/>
            <a:ext cx="304771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9-way alldiff for each column</a:t>
            </a:r>
          </a:p>
        </p:txBody>
      </p:sp>
      <p:sp>
        <p:nvSpPr>
          <p:cNvPr id="137" name="Shape 137"/>
          <p:cNvSpPr/>
          <p:nvPr/>
        </p:nvSpPr>
        <p:spPr>
          <a:xfrm>
            <a:off x="5562600" y="5791200"/>
            <a:ext cx="294624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000000"/>
              </a:buClr>
              <a:buFont typeface="Arial"/>
            </a:lvl1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9-way alldiff for each region</a:t>
            </a:r>
          </a:p>
        </p:txBody>
      </p:sp>
      <p:sp>
        <p:nvSpPr>
          <p:cNvPr id="138" name="Shape 138"/>
          <p:cNvSpPr/>
          <p:nvPr/>
        </p:nvSpPr>
        <p:spPr>
          <a:xfrm>
            <a:off x="5232400" y="2667000"/>
            <a:ext cx="3716844" cy="71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840739" indent="-342899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Each (open) square</a:t>
            </a:r>
          </a:p>
        </p:txBody>
      </p:sp>
      <p:sp>
        <p:nvSpPr>
          <p:cNvPr id="139" name="Shape 139"/>
          <p:cNvSpPr/>
          <p:nvPr/>
        </p:nvSpPr>
        <p:spPr>
          <a:xfrm>
            <a:off x="5270500" y="3556000"/>
            <a:ext cx="2310716" cy="71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840739" indent="-342899">
              <a:spcBef>
                <a:spcPts val="500"/>
              </a:spcBef>
              <a:buClr>
                <a:srgbClr val="4349AA"/>
              </a:buClr>
              <a:buSzPct val="100000"/>
              <a:buFont typeface="Wingdings"/>
              <a:buChar char=""/>
              <a:def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{1,2,…,9}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 advAuto="0"/>
      <p:bldP spid="125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  <p:bldP spid="138" grpId="0" animBg="1" advAuto="0"/>
      <p:bldP spid="139" grpId="0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2145</Words>
  <Application>Microsoft Macintosh PowerPoint</Application>
  <PresentationFormat>On-screen Show (4:3)</PresentationFormat>
  <Paragraphs>458</Paragraphs>
  <Slides>60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Calibri</vt:lpstr>
      <vt:lpstr>Helvetica</vt:lpstr>
      <vt:lpstr>Lucida Grande</vt:lpstr>
      <vt:lpstr>Symbol</vt:lpstr>
      <vt:lpstr>Times New Roman</vt:lpstr>
      <vt:lpstr>Wingdings</vt:lpstr>
      <vt:lpstr>Arial</vt:lpstr>
      <vt:lpstr>White</vt:lpstr>
      <vt:lpstr>CSE 473: Artificial Intelligence </vt:lpstr>
      <vt:lpstr>What is Search For?</vt:lpstr>
      <vt:lpstr>Constraint Satisfaction Problems</vt:lpstr>
      <vt:lpstr>Example: N-Queens</vt:lpstr>
      <vt:lpstr>Example: N-Queens</vt:lpstr>
      <vt:lpstr>Example: Map-Coloring</vt:lpstr>
      <vt:lpstr>Constraint Graphs</vt:lpstr>
      <vt:lpstr>Example: Cryptarithmetic</vt:lpstr>
      <vt:lpstr>Example: Sudoku</vt:lpstr>
      <vt:lpstr>Varieties of CSPs</vt:lpstr>
      <vt:lpstr>Varieties of Constraints</vt:lpstr>
      <vt:lpstr>Real-World CSPs</vt:lpstr>
      <vt:lpstr>Standard Search Formulation</vt:lpstr>
      <vt:lpstr>Search Methods</vt:lpstr>
      <vt:lpstr>DFS, and BFS would be much worse!</vt:lpstr>
      <vt:lpstr>Backtracking Search</vt:lpstr>
      <vt:lpstr>Backtracking Search</vt:lpstr>
      <vt:lpstr>Backtracking Example</vt:lpstr>
      <vt:lpstr>Backtracking</vt:lpstr>
      <vt:lpstr>Are we done?</vt:lpstr>
      <vt:lpstr>Improving Backtracking</vt:lpstr>
      <vt:lpstr>Forward Checking</vt:lpstr>
      <vt:lpstr>Forward Checking</vt:lpstr>
      <vt:lpstr>Are We Done?</vt:lpstr>
      <vt:lpstr>Constraint Propagation</vt:lpstr>
      <vt:lpstr>Arc consistency</vt:lpstr>
      <vt:lpstr>Arc consistency</vt:lpstr>
      <vt:lpstr>Arc consistency</vt:lpstr>
      <vt:lpstr>Arc consistency</vt:lpstr>
      <vt:lpstr>Arc consistency</vt:lpstr>
      <vt:lpstr>Arc consistency</vt:lpstr>
      <vt:lpstr>Arc consistency</vt:lpstr>
      <vt:lpstr>Arc Consistency</vt:lpstr>
      <vt:lpstr>Constraint Propagation</vt:lpstr>
      <vt:lpstr>Are We Done?</vt:lpstr>
      <vt:lpstr>Limitations of Arc Consistency</vt:lpstr>
      <vt:lpstr>K-Consistency*</vt:lpstr>
      <vt:lpstr>Ordering: Minimum Remaining Values</vt:lpstr>
      <vt:lpstr>Ordering: Degree Heuristic</vt:lpstr>
      <vt:lpstr>Ordering: Least Constraining Value</vt:lpstr>
      <vt:lpstr>Problem Structure</vt:lpstr>
      <vt:lpstr>Tree-Structured CSPs</vt:lpstr>
      <vt:lpstr>Tree-Structured CSPs</vt:lpstr>
      <vt:lpstr>Nearly Tree-Structured CSPs</vt:lpstr>
      <vt:lpstr>Cutset Conditioning</vt:lpstr>
      <vt:lpstr>Iterative Algorithms for CSPs</vt:lpstr>
      <vt:lpstr>Example: 4-Queens</vt:lpstr>
      <vt:lpstr>Performance of Min-Conflicts</vt:lpstr>
      <vt:lpstr>Summary</vt:lpstr>
      <vt:lpstr>Local Search</vt:lpstr>
      <vt:lpstr>Local Search</vt:lpstr>
      <vt:lpstr>Hill Climbing</vt:lpstr>
      <vt:lpstr>Hill Climbing Diagram</vt:lpstr>
      <vt:lpstr>Hill Climbing</vt:lpstr>
      <vt:lpstr>Simulated Annealing</vt:lpstr>
      <vt:lpstr>Simulated Annealing</vt:lpstr>
      <vt:lpstr>Genetic Algorithms</vt:lpstr>
      <vt:lpstr>Example: N-Queens</vt:lpstr>
      <vt:lpstr>GA’s for Locomotion</vt:lpstr>
      <vt:lpstr>GA’s for Locomotion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473: Artificial Intelligence </dc:title>
  <cp:lastModifiedBy>Dieter Fox</cp:lastModifiedBy>
  <cp:revision>34</cp:revision>
  <cp:lastPrinted>2015-04-13T04:06:04Z</cp:lastPrinted>
  <dcterms:modified xsi:type="dcterms:W3CDTF">2017-10-09T21:21:37Z</dcterms:modified>
</cp:coreProperties>
</file>