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58"/>
  </p:notesMasterIdLst>
  <p:handoutMasterIdLst>
    <p:handoutMasterId r:id="rId59"/>
  </p:handoutMasterIdLst>
  <p:sldIdLst>
    <p:sldId id="256" r:id="rId2"/>
    <p:sldId id="323" r:id="rId3"/>
    <p:sldId id="281" r:id="rId4"/>
    <p:sldId id="315" r:id="rId5"/>
    <p:sldId id="279" r:id="rId6"/>
    <p:sldId id="284" r:id="rId7"/>
    <p:sldId id="285" r:id="rId8"/>
    <p:sldId id="287" r:id="rId9"/>
    <p:sldId id="288" r:id="rId10"/>
    <p:sldId id="282" r:id="rId11"/>
    <p:sldId id="289" r:id="rId12"/>
    <p:sldId id="291" r:id="rId13"/>
    <p:sldId id="290" r:id="rId14"/>
    <p:sldId id="293" r:id="rId15"/>
    <p:sldId id="298" r:id="rId16"/>
    <p:sldId id="296" r:id="rId17"/>
    <p:sldId id="299" r:id="rId18"/>
    <p:sldId id="294" r:id="rId19"/>
    <p:sldId id="300" r:id="rId20"/>
    <p:sldId id="316" r:id="rId21"/>
    <p:sldId id="283" r:id="rId22"/>
    <p:sldId id="301" r:id="rId23"/>
    <p:sldId id="303" r:id="rId24"/>
    <p:sldId id="307" r:id="rId25"/>
    <p:sldId id="308" r:id="rId26"/>
    <p:sldId id="292" r:id="rId27"/>
    <p:sldId id="309" r:id="rId28"/>
    <p:sldId id="310" r:id="rId29"/>
    <p:sldId id="311" r:id="rId30"/>
    <p:sldId id="312" r:id="rId31"/>
    <p:sldId id="305" r:id="rId32"/>
    <p:sldId id="304" r:id="rId33"/>
    <p:sldId id="306" r:id="rId34"/>
    <p:sldId id="318" r:id="rId35"/>
    <p:sldId id="264" r:id="rId36"/>
    <p:sldId id="260" r:id="rId37"/>
    <p:sldId id="266" r:id="rId38"/>
    <p:sldId id="278" r:id="rId39"/>
    <p:sldId id="263" r:id="rId40"/>
    <p:sldId id="267" r:id="rId41"/>
    <p:sldId id="277" r:id="rId42"/>
    <p:sldId id="268" r:id="rId43"/>
    <p:sldId id="317" r:id="rId44"/>
    <p:sldId id="270" r:id="rId45"/>
    <p:sldId id="272" r:id="rId46"/>
    <p:sldId id="271" r:id="rId47"/>
    <p:sldId id="275" r:id="rId48"/>
    <p:sldId id="276" r:id="rId49"/>
    <p:sldId id="320" r:id="rId50"/>
    <p:sldId id="259" r:id="rId51"/>
    <p:sldId id="322" r:id="rId52"/>
    <p:sldId id="321" r:id="rId53"/>
    <p:sldId id="269" r:id="rId54"/>
    <p:sldId id="265" r:id="rId55"/>
    <p:sldId id="319" r:id="rId56"/>
    <p:sldId id="262" r:id="rId57"/>
  </p:sldIdLst>
  <p:sldSz cx="9144000" cy="6858000" type="screen4x3"/>
  <p:notesSz cx="7099300" cy="10234613"/>
  <p:custDataLst>
    <p:tags r:id="rId6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A4A9"/>
    <a:srgbClr val="FFFF00"/>
    <a:srgbClr val="3333FF"/>
    <a:srgbClr val="89A4A8"/>
    <a:srgbClr val="CECEEF"/>
    <a:srgbClr val="FF3300"/>
    <a:srgbClr val="E57071"/>
    <a:srgbClr val="DE68FF"/>
    <a:srgbClr val="FF9786"/>
    <a:srgbClr val="D30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86368" autoAdjust="0"/>
  </p:normalViewPr>
  <p:slideViewPr>
    <p:cSldViewPr snapToGrid="0">
      <p:cViewPr>
        <p:scale>
          <a:sx n="110" d="100"/>
          <a:sy n="110" d="100"/>
        </p:scale>
        <p:origin x="2016" y="872"/>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4" d="100"/>
        <a:sy n="18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gs" Target="tags/tag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5EC49A0E-63A9-4A0D-AD2C-B7E2E2E8BB5B}" type="slidenum">
              <a:rPr lang="en-US"/>
              <a:pPr>
                <a:defRPr/>
              </a:pPr>
              <a:t>‹#›</a:t>
            </a:fld>
            <a:endParaRPr lang="en-US"/>
          </a:p>
        </p:txBody>
      </p:sp>
    </p:spTree>
    <p:extLst>
      <p:ext uri="{BB962C8B-B14F-4D97-AF65-F5344CB8AC3E}">
        <p14:creationId xmlns:p14="http://schemas.microsoft.com/office/powerpoint/2010/main" val="1802709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2772"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1"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4B81D889-D7E9-4039-B45C-464273848925}" type="slidenum">
              <a:rPr lang="en-US"/>
              <a:pPr>
                <a:defRPr/>
              </a:pPr>
              <a:t>‹#›</a:t>
            </a:fld>
            <a:endParaRPr lang="en-US"/>
          </a:p>
        </p:txBody>
      </p:sp>
    </p:spTree>
    <p:extLst>
      <p:ext uri="{BB962C8B-B14F-4D97-AF65-F5344CB8AC3E}">
        <p14:creationId xmlns:p14="http://schemas.microsoft.com/office/powerpoint/2010/main" val="18109437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03856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Who is responsible for an AI system that commits a crime (or causes harm)</a:t>
            </a:r>
          </a:p>
          <a:p>
            <a:r>
              <a:rPr lang="en-US" sz="2800" dirty="0" smtClean="0"/>
              <a:t>Example: MS </a:t>
            </a:r>
            <a:r>
              <a:rPr lang="en-US" sz="2800" dirty="0" err="1" smtClean="0"/>
              <a:t>Tay</a:t>
            </a:r>
            <a:endParaRPr lang="en-US" sz="2800" dirty="0" smtClean="0"/>
          </a:p>
          <a:p>
            <a:pPr lvl="1"/>
            <a:r>
              <a:rPr lang="en-US" sz="2400" dirty="0" smtClean="0"/>
              <a:t>Deep NN trained by interaction on twitter, generates hate speech</a:t>
            </a:r>
          </a:p>
          <a:p>
            <a:endParaRPr lang="en-US" dirty="0"/>
          </a:p>
        </p:txBody>
      </p:sp>
      <p:sp>
        <p:nvSpPr>
          <p:cNvPr id="4" name="Slide Number Placeholder 3"/>
          <p:cNvSpPr>
            <a:spLocks noGrp="1"/>
          </p:cNvSpPr>
          <p:nvPr>
            <p:ph type="sldNum" sz="quarter" idx="10"/>
          </p:nvPr>
        </p:nvSpPr>
        <p:spPr/>
        <p:txBody>
          <a:bodyPr/>
          <a:lstStyle/>
          <a:p>
            <a:pPr>
              <a:defRPr/>
            </a:pPr>
            <a:fld id="{4B81D889-D7E9-4039-B45C-464273848925}" type="slidenum">
              <a:rPr lang="en-US" smtClean="0"/>
              <a:pPr>
                <a:defRPr/>
              </a:pPr>
              <a:t>53</a:t>
            </a:fld>
            <a:endParaRPr lang="en-US"/>
          </a:p>
        </p:txBody>
      </p:sp>
    </p:spTree>
    <p:extLst>
      <p:ext uri="{BB962C8B-B14F-4D97-AF65-F5344CB8AC3E}">
        <p14:creationId xmlns:p14="http://schemas.microsoft.com/office/powerpoint/2010/main" val="508946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9"/>
            <a:ext cx="9144000" cy="1470025"/>
          </a:xfrm>
        </p:spPr>
        <p:txBody>
          <a:bodyPr/>
          <a:lstStyle>
            <a:lvl1pPr>
              <a:defRPr>
                <a:solidFill>
                  <a:schemeClr val="accent2"/>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0" y="3657600"/>
            <a:ext cx="9144000" cy="1524000"/>
          </a:xfrm>
        </p:spPr>
        <p:txBody>
          <a:bodyPr/>
          <a:lstStyle>
            <a:lvl1pPr marL="0" indent="0" algn="ctr">
              <a:buFont typeface="Wingdings" pitchFamily="2" charset="2"/>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5ADABA8-4680-42FF-B10E-AE1FC3D1E355}"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210310-2E6D-4EA4-A70B-C328C85CE24A}"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41"/>
            <a:ext cx="15430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74641"/>
            <a:ext cx="45148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B455C-2F30-403D-8294-12A3DB8E9C4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24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18BB908-676B-418D-A0F9-ADA2F5DFB005}"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2"/>
            <a:ext cx="58293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906713"/>
            <a:ext cx="5829300" cy="1500187"/>
          </a:xfrm>
        </p:spPr>
        <p:txBody>
          <a:bodyPr anchor="b"/>
          <a:lstStyle>
            <a:lvl1pPr marL="0" indent="0">
              <a:buNone/>
              <a:defRPr sz="1500"/>
            </a:lvl1pPr>
            <a:lvl2pPr marL="342884" indent="0">
              <a:buNone/>
              <a:defRPr sz="1425"/>
            </a:lvl2pPr>
            <a:lvl3pPr marL="685766" indent="0">
              <a:buNone/>
              <a:defRPr sz="1200"/>
            </a:lvl3pPr>
            <a:lvl4pPr marL="1028649" indent="0">
              <a:buNone/>
              <a:defRPr sz="1125"/>
            </a:lvl4pPr>
            <a:lvl5pPr marL="1371532" indent="0">
              <a:buNone/>
              <a:defRPr sz="1125"/>
            </a:lvl5pPr>
            <a:lvl6pPr marL="1714415" indent="0">
              <a:buNone/>
              <a:defRPr sz="1125"/>
            </a:lvl6pPr>
            <a:lvl7pPr marL="2057297" indent="0">
              <a:buNone/>
              <a:defRPr sz="1125"/>
            </a:lvl7pPr>
            <a:lvl8pPr marL="2400180" indent="0">
              <a:buNone/>
              <a:defRPr sz="1125"/>
            </a:lvl8pPr>
            <a:lvl9pPr marL="2743064" indent="0">
              <a:buNone/>
              <a:defRPr sz="1125"/>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DCFCB-D7C5-4C75-A1E1-65873653C07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600202"/>
            <a:ext cx="302895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600202"/>
            <a:ext cx="302895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DC6CEC-5ACE-4C3E-B007-68E11368228C}"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1535114"/>
            <a:ext cx="3030141" cy="639763"/>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2" y="2174875"/>
            <a:ext cx="3030141"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1" y="1535114"/>
            <a:ext cx="3031331" cy="639763"/>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71" y="2174875"/>
            <a:ext cx="3031331"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49AE46-61FD-4518-BCFE-BA431E71537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54794" y="-1111102"/>
            <a:ext cx="91440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CFAF4E-C055-4FE6-A9E8-15AB39EB0F93}"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F14710-EB38-4062-9830-60CCA75232E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273050"/>
            <a:ext cx="2256235"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9" y="273054"/>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2" y="1435103"/>
            <a:ext cx="2256235" cy="4691063"/>
          </a:xfrm>
        </p:spPr>
        <p:txBody>
          <a:bodyPr/>
          <a:lstStyle>
            <a:lvl1pPr marL="0" indent="0">
              <a:buNone/>
              <a:defRPr sz="1125"/>
            </a:lvl1pPr>
            <a:lvl2pPr marL="342884" indent="0">
              <a:buNone/>
              <a:defRPr sz="900"/>
            </a:lvl2pPr>
            <a:lvl3pPr marL="685766" indent="0">
              <a:buNone/>
              <a:defRPr sz="825"/>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1E0DB1-D860-4CA1-A6A1-6DFDDFDEC212}"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2"/>
            <a:ext cx="41148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344216" y="5367340"/>
            <a:ext cx="4114800" cy="804863"/>
          </a:xfrm>
        </p:spPr>
        <p:txBody>
          <a:bodyPr/>
          <a:lstStyle>
            <a:lvl1pPr marL="0" indent="0">
              <a:buNone/>
              <a:defRPr sz="1125"/>
            </a:lvl1pPr>
            <a:lvl2pPr marL="342884" indent="0">
              <a:buNone/>
              <a:defRPr sz="900"/>
            </a:lvl2pPr>
            <a:lvl3pPr marL="685766" indent="0">
              <a:buNone/>
              <a:defRPr sz="825"/>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9DFEB-451B-4D89-A1CD-CEA9DA588C4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9144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US" dirty="0" smtClean="0"/>
          </a:p>
        </p:txBody>
      </p:sp>
      <p:sp>
        <p:nvSpPr>
          <p:cNvPr id="3075" name="Rectangle 3"/>
          <p:cNvSpPr>
            <a:spLocks noGrp="1" noChangeArrowheads="1"/>
          </p:cNvSpPr>
          <p:nvPr>
            <p:ph type="body" idx="1"/>
          </p:nvPr>
        </p:nvSpPr>
        <p:spPr bwMode="auto">
          <a:xfrm>
            <a:off x="304800" y="1397001"/>
            <a:ext cx="85344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100" name="Rectangle 4"/>
          <p:cNvSpPr>
            <a:spLocks noGrp="1" noChangeArrowheads="1"/>
          </p:cNvSpPr>
          <p:nvPr>
            <p:ph type="dt" sz="half" idx="2"/>
          </p:nvPr>
        </p:nvSpPr>
        <p:spPr bwMode="auto">
          <a:xfrm>
            <a:off x="342900" y="6245226"/>
            <a:ext cx="16002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125"/>
            </a:lvl1pPr>
          </a:lstStyle>
          <a:p>
            <a:pPr>
              <a:defRPr/>
            </a:pPr>
            <a:endParaRPr lang="en-US"/>
          </a:p>
        </p:txBody>
      </p:sp>
      <p:sp>
        <p:nvSpPr>
          <p:cNvPr id="4101" name="Rectangle 5"/>
          <p:cNvSpPr>
            <a:spLocks noGrp="1" noChangeArrowheads="1"/>
          </p:cNvSpPr>
          <p:nvPr>
            <p:ph type="ftr" sz="quarter" idx="3"/>
          </p:nvPr>
        </p:nvSpPr>
        <p:spPr bwMode="auto">
          <a:xfrm>
            <a:off x="2343150" y="6245226"/>
            <a:ext cx="21717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125"/>
            </a:lvl1pPr>
          </a:lstStyle>
          <a:p>
            <a:pPr>
              <a:defRPr/>
            </a:pPr>
            <a:endParaRPr lang="en-US"/>
          </a:p>
        </p:txBody>
      </p:sp>
      <p:sp>
        <p:nvSpPr>
          <p:cNvPr id="4102" name="Rectangle 6"/>
          <p:cNvSpPr>
            <a:spLocks noGrp="1" noChangeArrowheads="1"/>
          </p:cNvSpPr>
          <p:nvPr>
            <p:ph type="sldNum" sz="quarter" idx="4"/>
          </p:nvPr>
        </p:nvSpPr>
        <p:spPr bwMode="auto">
          <a:xfrm>
            <a:off x="8691562" y="6287560"/>
            <a:ext cx="395288"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125"/>
            </a:lvl1pPr>
          </a:lstStyle>
          <a:p>
            <a:pPr>
              <a:defRPr/>
            </a:pPr>
            <a:fld id="{4E5CA303-B04A-41A5-A1FA-65C0783B1EAF}" type="slidenum">
              <a:rPr lang="en-US" smtClean="0"/>
              <a:pPr>
                <a:defRPr/>
              </a:pPr>
              <a:t>‹#›</a:t>
            </a:fld>
            <a:endParaRPr lang="en-US"/>
          </a:p>
        </p:txBody>
      </p:sp>
      <p:sp>
        <p:nvSpPr>
          <p:cNvPr id="4103" name="Rectangle 7"/>
          <p:cNvSpPr>
            <a:spLocks noChangeArrowheads="1"/>
          </p:cNvSpPr>
          <p:nvPr/>
        </p:nvSpPr>
        <p:spPr bwMode="auto">
          <a:xfrm>
            <a:off x="0" y="1031243"/>
            <a:ext cx="9144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7" tIns="34289" rIns="68577" bIns="34289"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3300">
          <a:solidFill>
            <a:schemeClr val="tx2"/>
          </a:solidFill>
          <a:latin typeface="Calibri" pitchFamily="34" charset="0"/>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884" algn="ctr" rtl="0" eaLnBrk="1" fontAlgn="base" hangingPunct="1">
        <a:spcBef>
          <a:spcPct val="0"/>
        </a:spcBef>
        <a:spcAft>
          <a:spcPct val="0"/>
        </a:spcAft>
        <a:defRPr sz="3300">
          <a:solidFill>
            <a:schemeClr val="tx2"/>
          </a:solidFill>
          <a:latin typeface="Arial" charset="0"/>
        </a:defRPr>
      </a:lvl6pPr>
      <a:lvl7pPr marL="685766" algn="ctr" rtl="0" eaLnBrk="1" fontAlgn="base" hangingPunct="1">
        <a:spcBef>
          <a:spcPct val="0"/>
        </a:spcBef>
        <a:spcAft>
          <a:spcPct val="0"/>
        </a:spcAft>
        <a:defRPr sz="3300">
          <a:solidFill>
            <a:schemeClr val="tx2"/>
          </a:solidFill>
          <a:latin typeface="Arial" charset="0"/>
        </a:defRPr>
      </a:lvl7pPr>
      <a:lvl8pPr marL="1028649" algn="ctr" rtl="0" eaLnBrk="1" fontAlgn="base" hangingPunct="1">
        <a:spcBef>
          <a:spcPct val="0"/>
        </a:spcBef>
        <a:spcAft>
          <a:spcPct val="0"/>
        </a:spcAft>
        <a:defRPr sz="3300">
          <a:solidFill>
            <a:schemeClr val="tx2"/>
          </a:solidFill>
          <a:latin typeface="Arial" charset="0"/>
        </a:defRPr>
      </a:lvl8pPr>
      <a:lvl9pPr marL="1371532" algn="ctr" rtl="0" eaLnBrk="1" fontAlgn="base" hangingPunct="1">
        <a:spcBef>
          <a:spcPct val="0"/>
        </a:spcBef>
        <a:spcAft>
          <a:spcPct val="0"/>
        </a:spcAft>
        <a:defRPr sz="3300">
          <a:solidFill>
            <a:schemeClr val="tx2"/>
          </a:solidFill>
          <a:latin typeface="Arial" charset="0"/>
        </a:defRPr>
      </a:lvl9pPr>
    </p:titleStyle>
    <p:bodyStyle>
      <a:lvl1pPr marL="257162" indent="-257162" algn="l" rtl="0" eaLnBrk="1" fontAlgn="base" hangingPunct="1">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85" indent="-214303" algn="l" rtl="0" eaLnBrk="1" fontAlgn="base" hangingPunct="1">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07" indent="-171442"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090" indent="-171442" algn="l" rtl="0" eaLnBrk="1" fontAlgn="base" hangingPunct="1">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2974"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856"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39"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22"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05"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66" rtl="0" eaLnBrk="1" latinLnBrk="0" hangingPunct="1">
        <a:defRPr sz="1425" kern="1200">
          <a:solidFill>
            <a:schemeClr val="tx1"/>
          </a:solidFill>
          <a:latin typeface="+mn-lt"/>
          <a:ea typeface="+mn-ea"/>
          <a:cs typeface="+mn-cs"/>
        </a:defRPr>
      </a:lvl1pPr>
      <a:lvl2pPr marL="342884" algn="l" defTabSz="685766" rtl="0" eaLnBrk="1" latinLnBrk="0" hangingPunct="1">
        <a:defRPr sz="1425" kern="1200">
          <a:solidFill>
            <a:schemeClr val="tx1"/>
          </a:solidFill>
          <a:latin typeface="+mn-lt"/>
          <a:ea typeface="+mn-ea"/>
          <a:cs typeface="+mn-cs"/>
        </a:defRPr>
      </a:lvl2pPr>
      <a:lvl3pPr marL="685766" algn="l" defTabSz="685766" rtl="0" eaLnBrk="1" latinLnBrk="0" hangingPunct="1">
        <a:defRPr sz="1425" kern="1200">
          <a:solidFill>
            <a:schemeClr val="tx1"/>
          </a:solidFill>
          <a:latin typeface="+mn-lt"/>
          <a:ea typeface="+mn-ea"/>
          <a:cs typeface="+mn-cs"/>
        </a:defRPr>
      </a:lvl3pPr>
      <a:lvl4pPr marL="1028649" algn="l" defTabSz="685766" rtl="0" eaLnBrk="1" latinLnBrk="0" hangingPunct="1">
        <a:defRPr sz="1425" kern="1200">
          <a:solidFill>
            <a:schemeClr val="tx1"/>
          </a:solidFill>
          <a:latin typeface="+mn-lt"/>
          <a:ea typeface="+mn-ea"/>
          <a:cs typeface="+mn-cs"/>
        </a:defRPr>
      </a:lvl4pPr>
      <a:lvl5pPr marL="1371532" algn="l" defTabSz="685766" rtl="0" eaLnBrk="1" latinLnBrk="0" hangingPunct="1">
        <a:defRPr sz="1425" kern="1200">
          <a:solidFill>
            <a:schemeClr val="tx1"/>
          </a:solidFill>
          <a:latin typeface="+mn-lt"/>
          <a:ea typeface="+mn-ea"/>
          <a:cs typeface="+mn-cs"/>
        </a:defRPr>
      </a:lvl5pPr>
      <a:lvl6pPr marL="1714415" algn="l" defTabSz="685766" rtl="0" eaLnBrk="1" latinLnBrk="0" hangingPunct="1">
        <a:defRPr sz="1425" kern="1200">
          <a:solidFill>
            <a:schemeClr val="tx1"/>
          </a:solidFill>
          <a:latin typeface="+mn-lt"/>
          <a:ea typeface="+mn-ea"/>
          <a:cs typeface="+mn-cs"/>
        </a:defRPr>
      </a:lvl6pPr>
      <a:lvl7pPr marL="2057297" algn="l" defTabSz="685766" rtl="0" eaLnBrk="1" latinLnBrk="0" hangingPunct="1">
        <a:defRPr sz="1425" kern="1200">
          <a:solidFill>
            <a:schemeClr val="tx1"/>
          </a:solidFill>
          <a:latin typeface="+mn-lt"/>
          <a:ea typeface="+mn-ea"/>
          <a:cs typeface="+mn-cs"/>
        </a:defRPr>
      </a:lvl7pPr>
      <a:lvl8pPr marL="2400180" algn="l" defTabSz="685766" rtl="0" eaLnBrk="1" latinLnBrk="0" hangingPunct="1">
        <a:defRPr sz="1425" kern="1200">
          <a:solidFill>
            <a:schemeClr val="tx1"/>
          </a:solidFill>
          <a:latin typeface="+mn-lt"/>
          <a:ea typeface="+mn-ea"/>
          <a:cs typeface="+mn-cs"/>
        </a:defRPr>
      </a:lvl8pPr>
      <a:lvl9pPr marL="2743064" algn="l" defTabSz="685766"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alifornialawreview.org/wp-content/uploads/2016/06/2Barocas-Selbst.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ropublica.org/article/how-we-analyzed-the-compas-recidivism-algorith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apers.ssrn.com/sol3/papers.cfm?abstract_id=2208240" TargetMode="External"/><Relationship Id="rId3"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Beneficial AI</a:t>
            </a:r>
            <a:endParaRPr lang="en-US" dirty="0"/>
          </a:p>
        </p:txBody>
      </p:sp>
      <p:sp>
        <p:nvSpPr>
          <p:cNvPr id="3" name="Subtitle 2"/>
          <p:cNvSpPr>
            <a:spLocks noGrp="1"/>
          </p:cNvSpPr>
          <p:nvPr>
            <p:ph type="subTitle" idx="1"/>
          </p:nvPr>
        </p:nvSpPr>
        <p:spPr/>
        <p:txBody>
          <a:bodyPr/>
          <a:lstStyle/>
          <a:p>
            <a:r>
              <a:rPr lang="en-US" dirty="0" smtClean="0"/>
              <a:t>Daniel S. Weld</a:t>
            </a:r>
            <a:endParaRPr lang="en-US" dirty="0"/>
          </a:p>
        </p:txBody>
      </p:sp>
      <p:sp>
        <p:nvSpPr>
          <p:cNvPr id="4" name="Slide Number Placeholder 3"/>
          <p:cNvSpPr>
            <a:spLocks noGrp="1"/>
          </p:cNvSpPr>
          <p:nvPr>
            <p:ph type="sldNum" sz="quarter" idx="12"/>
          </p:nvPr>
        </p:nvSpPr>
        <p:spPr/>
        <p:txBody>
          <a:bodyPr/>
          <a:lstStyle/>
          <a:p>
            <a:pPr>
              <a:defRPr/>
            </a:pPr>
            <a:fld id="{C5ADABA8-4680-42FF-B10E-AE1FC3D1E355}" type="slidenum">
              <a:rPr lang="en-US" smtClean="0"/>
              <a:pPr>
                <a:defRPr/>
              </a:pPr>
              <a:t>1</a:t>
            </a:fld>
            <a:endParaRPr lang="en-US"/>
          </a:p>
        </p:txBody>
      </p:sp>
    </p:spTree>
    <p:extLst>
      <p:ext uri="{BB962C8B-B14F-4D97-AF65-F5344CB8AC3E}">
        <p14:creationId xmlns:p14="http://schemas.microsoft.com/office/powerpoint/2010/main" val="158998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Terminator / </a:t>
            </a:r>
            <a:r>
              <a:rPr lang="en-US" dirty="0" err="1" smtClean="0"/>
              <a:t>Skynet</a:t>
            </a:r>
            <a:endParaRPr lang="en-US" dirty="0"/>
          </a:p>
        </p:txBody>
      </p:sp>
      <p:sp>
        <p:nvSpPr>
          <p:cNvPr id="3" name="Content Placeholder 2"/>
          <p:cNvSpPr>
            <a:spLocks noGrp="1"/>
          </p:cNvSpPr>
          <p:nvPr>
            <p:ph idx="1"/>
          </p:nvPr>
        </p:nvSpPr>
        <p:spPr>
          <a:xfrm>
            <a:off x="304800" y="1242431"/>
            <a:ext cx="4500033" cy="1555749"/>
          </a:xfrm>
        </p:spPr>
        <p:txBody>
          <a:bodyPr/>
          <a:lstStyle/>
          <a:p>
            <a:pPr marL="0" indent="0">
              <a:lnSpc>
                <a:spcPts val="2800"/>
              </a:lnSpc>
              <a:spcBef>
                <a:spcPts val="72"/>
              </a:spcBef>
              <a:buNone/>
            </a:pPr>
            <a:r>
              <a:rPr lang="en-US" sz="2800" dirty="0"/>
              <a:t>“Could you prove that your systems can’t ever, no matter how smart they are, overwrite their original goals as set by the humans?” </a:t>
            </a:r>
            <a:endParaRPr lang="en-US" sz="2800" dirty="0" smtClean="0"/>
          </a:p>
          <a:p>
            <a:pPr marL="0" indent="0">
              <a:lnSpc>
                <a:spcPts val="2800"/>
              </a:lnSpc>
              <a:spcBef>
                <a:spcPts val="72"/>
              </a:spcBef>
              <a:buNone/>
            </a:pPr>
            <a:r>
              <a:rPr lang="en-US" sz="2800" dirty="0" smtClean="0"/>
              <a:t>   − </a:t>
            </a:r>
            <a:r>
              <a:rPr lang="en-US" sz="2800" dirty="0"/>
              <a:t>Stuart Russell</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10</a:t>
            </a:fld>
            <a:endParaRPr lang="en-US"/>
          </a:p>
        </p:txBody>
      </p:sp>
      <p:pic>
        <p:nvPicPr>
          <p:cNvPr id="6" name="Picture 5"/>
          <p:cNvPicPr>
            <a:picLocks noChangeAspect="1"/>
          </p:cNvPicPr>
          <p:nvPr/>
        </p:nvPicPr>
        <p:blipFill rotWithShape="1">
          <a:blip r:embed="rId2"/>
          <a:srcRect l="16162" r="22917"/>
          <a:stretch/>
        </p:blipFill>
        <p:spPr>
          <a:xfrm>
            <a:off x="5486400" y="1170772"/>
            <a:ext cx="3107316" cy="2550263"/>
          </a:xfrm>
          <a:prstGeom prst="rect">
            <a:avLst/>
          </a:prstGeom>
        </p:spPr>
      </p:pic>
      <p:sp>
        <p:nvSpPr>
          <p:cNvPr id="7" name="Title 1"/>
          <p:cNvSpPr txBox="1">
            <a:spLocks/>
          </p:cNvSpPr>
          <p:nvPr/>
        </p:nvSpPr>
        <p:spPr bwMode="auto">
          <a:xfrm>
            <a:off x="-57150" y="3795232"/>
            <a:ext cx="9144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3300">
                <a:solidFill>
                  <a:srgbClr val="FF0000"/>
                </a:solidFill>
                <a:latin typeface="Calibri" pitchFamily="34" charset="0"/>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884" algn="ctr" rtl="0" eaLnBrk="1" fontAlgn="base" hangingPunct="1">
              <a:spcBef>
                <a:spcPct val="0"/>
              </a:spcBef>
              <a:spcAft>
                <a:spcPct val="0"/>
              </a:spcAft>
              <a:defRPr sz="3300">
                <a:solidFill>
                  <a:schemeClr val="tx2"/>
                </a:solidFill>
                <a:latin typeface="Arial" charset="0"/>
              </a:defRPr>
            </a:lvl6pPr>
            <a:lvl7pPr marL="685766" algn="ctr" rtl="0" eaLnBrk="1" fontAlgn="base" hangingPunct="1">
              <a:spcBef>
                <a:spcPct val="0"/>
              </a:spcBef>
              <a:spcAft>
                <a:spcPct val="0"/>
              </a:spcAft>
              <a:defRPr sz="3300">
                <a:solidFill>
                  <a:schemeClr val="tx2"/>
                </a:solidFill>
                <a:latin typeface="Arial" charset="0"/>
              </a:defRPr>
            </a:lvl7pPr>
            <a:lvl8pPr marL="1028649" algn="ctr" rtl="0" eaLnBrk="1" fontAlgn="base" hangingPunct="1">
              <a:spcBef>
                <a:spcPct val="0"/>
              </a:spcBef>
              <a:spcAft>
                <a:spcPct val="0"/>
              </a:spcAft>
              <a:defRPr sz="3300">
                <a:solidFill>
                  <a:schemeClr val="tx2"/>
                </a:solidFill>
                <a:latin typeface="Arial" charset="0"/>
              </a:defRPr>
            </a:lvl8pPr>
            <a:lvl9pPr marL="1371532" algn="ctr" rtl="0" eaLnBrk="1" fontAlgn="base" hangingPunct="1">
              <a:spcBef>
                <a:spcPct val="0"/>
              </a:spcBef>
              <a:spcAft>
                <a:spcPct val="0"/>
              </a:spcAft>
              <a:defRPr sz="3300">
                <a:solidFill>
                  <a:schemeClr val="tx2"/>
                </a:solidFill>
                <a:latin typeface="Arial" charset="0"/>
              </a:defRPr>
            </a:lvl9pPr>
          </a:lstStyle>
          <a:p>
            <a:r>
              <a:rPr lang="en-US" kern="0" dirty="0" smtClean="0"/>
              <a:t>It’s the Wrong Question</a:t>
            </a:r>
            <a:endParaRPr lang="en-US" kern="0" dirty="0"/>
          </a:p>
        </p:txBody>
      </p:sp>
      <p:sp>
        <p:nvSpPr>
          <p:cNvPr id="8" name="Content Placeholder 2"/>
          <p:cNvSpPr txBox="1">
            <a:spLocks/>
          </p:cNvSpPr>
          <p:nvPr/>
        </p:nvSpPr>
        <p:spPr bwMode="auto">
          <a:xfrm>
            <a:off x="304800" y="4697937"/>
            <a:ext cx="8839200" cy="155574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257162" indent="-25716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557185" indent="-214303"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857207" indent="-171442"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200090" indent="-171442" algn="l" rtl="0" eaLnBrk="1" fontAlgn="base" hangingPunct="1">
              <a:spcBef>
                <a:spcPct val="20000"/>
              </a:spcBef>
              <a:spcAft>
                <a:spcPct val="0"/>
              </a:spcAft>
              <a:buClr>
                <a:schemeClr val="tx1"/>
              </a:buClr>
              <a:buFont typeface="Wingdings" pitchFamily="2" charset="2"/>
              <a:buChar char="§"/>
              <a:defRPr sz="1800">
                <a:solidFill>
                  <a:schemeClr val="tx1"/>
                </a:solidFill>
                <a:latin typeface="Calibri" pitchFamily="34" charset="0"/>
              </a:defRPr>
            </a:lvl4pPr>
            <a:lvl5pPr marL="1542974" indent="-171442"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5pPr>
            <a:lvl6pPr marL="1885856"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39"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22"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05"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a:lstStyle>
          <a:p>
            <a:pPr>
              <a:spcBef>
                <a:spcPts val="72"/>
              </a:spcBef>
            </a:pPr>
            <a:r>
              <a:rPr lang="en-US" sz="2800" kern="0" dirty="0" smtClean="0"/>
              <a:t>Very unlikely that an AI will wake up and decide to kill us</a:t>
            </a:r>
          </a:p>
          <a:p>
            <a:pPr>
              <a:spcBef>
                <a:spcPts val="72"/>
              </a:spcBef>
            </a:pPr>
            <a:r>
              <a:rPr lang="en-US" sz="2800" kern="0" dirty="0" smtClean="0"/>
              <a:t>But</a:t>
            </a:r>
            <a:r>
              <a:rPr lang="mr-IN" sz="2800" kern="0" dirty="0" smtClean="0"/>
              <a:t>…</a:t>
            </a:r>
            <a:endParaRPr lang="en-US" sz="2800" kern="0" dirty="0" smtClean="0"/>
          </a:p>
          <a:p>
            <a:pPr>
              <a:spcBef>
                <a:spcPts val="72"/>
              </a:spcBef>
            </a:pPr>
            <a:r>
              <a:rPr lang="en-US" sz="2800" kern="0" dirty="0" smtClean="0"/>
              <a:t>Virtually certain than a bad human will tell an AI to kill us!</a:t>
            </a:r>
          </a:p>
          <a:p>
            <a:pPr marL="0" indent="0">
              <a:buFont typeface="Wingdings" pitchFamily="2" charset="2"/>
              <a:buNone/>
            </a:pPr>
            <a:endParaRPr lang="en-US" kern="0" dirty="0"/>
          </a:p>
        </p:txBody>
      </p:sp>
    </p:spTree>
    <p:extLst>
      <p:ext uri="{BB962C8B-B14F-4D97-AF65-F5344CB8AC3E}">
        <p14:creationId xmlns:p14="http://schemas.microsoft.com/office/powerpoint/2010/main" val="2570763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will be </a:t>
            </a:r>
            <a:r>
              <a:rPr lang="en-US" b="1" i="1" dirty="0" smtClean="0"/>
              <a:t>MANY</a:t>
            </a:r>
            <a:r>
              <a:rPr lang="en-US" dirty="0" smtClean="0"/>
              <a:t> Fielded AI systems</a:t>
            </a:r>
            <a:endParaRPr lang="en-US" dirty="0"/>
          </a:p>
        </p:txBody>
      </p:sp>
      <p:sp>
        <p:nvSpPr>
          <p:cNvPr id="3" name="Content Placeholder 2"/>
          <p:cNvSpPr>
            <a:spLocks noGrp="1"/>
          </p:cNvSpPr>
          <p:nvPr>
            <p:ph idx="1"/>
          </p:nvPr>
        </p:nvSpPr>
        <p:spPr>
          <a:xfrm>
            <a:off x="304800" y="1397001"/>
            <a:ext cx="8534400" cy="2834757"/>
          </a:xfrm>
        </p:spPr>
        <p:txBody>
          <a:bodyPr/>
          <a:lstStyle/>
          <a:p>
            <a:r>
              <a:rPr lang="en-US" dirty="0" smtClean="0"/>
              <a:t>The best defense against a bad AI</a:t>
            </a:r>
            <a:r>
              <a:rPr lang="mr-IN" dirty="0" smtClean="0"/>
              <a:t>…</a:t>
            </a:r>
            <a:endParaRPr lang="en-US" dirty="0" smtClean="0"/>
          </a:p>
          <a:p>
            <a:pPr lvl="3"/>
            <a:endParaRPr lang="en-US" dirty="0"/>
          </a:p>
          <a:p>
            <a:r>
              <a:rPr lang="en-US" dirty="0" smtClean="0"/>
              <a:t>Will be a good AI</a:t>
            </a:r>
            <a:r>
              <a:rPr lang="mr-IN" dirty="0" smtClean="0"/>
              <a:t>…</a:t>
            </a:r>
            <a:endParaRPr lang="en-US" dirty="0" smtClean="0"/>
          </a:p>
          <a:p>
            <a:pPr lvl="3"/>
            <a:endParaRPr lang="en-US" dirty="0"/>
          </a:p>
          <a:p>
            <a:pPr lvl="1"/>
            <a:r>
              <a:rPr lang="en-US" dirty="0" err="1" smtClean="0"/>
              <a:t>Etzioni’s</a:t>
            </a:r>
            <a:r>
              <a:rPr lang="en-US" dirty="0" smtClean="0"/>
              <a:t> </a:t>
            </a:r>
            <a:r>
              <a:rPr lang="en-US" b="1" i="1" dirty="0" smtClean="0"/>
              <a:t>Guardian systems </a:t>
            </a:r>
          </a:p>
          <a:p>
            <a:pPr lvl="1"/>
            <a:r>
              <a:rPr lang="en-US" dirty="0" smtClean="0"/>
              <a:t>AIs to watch and monitor other AIs.</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11</a:t>
            </a:fld>
            <a:endParaRPr lang="en-US"/>
          </a:p>
        </p:txBody>
      </p:sp>
    </p:spTree>
    <p:extLst>
      <p:ext uri="{BB962C8B-B14F-4D97-AF65-F5344CB8AC3E}">
        <p14:creationId xmlns:p14="http://schemas.microsoft.com/office/powerpoint/2010/main" val="1494782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will be </a:t>
            </a:r>
            <a:r>
              <a:rPr lang="en-US" b="1" i="1" dirty="0" smtClean="0"/>
              <a:t>MANY</a:t>
            </a:r>
            <a:r>
              <a:rPr lang="en-US" dirty="0" smtClean="0"/>
              <a:t> Fielded AI systems</a:t>
            </a:r>
            <a:endParaRPr lang="en-US" dirty="0"/>
          </a:p>
        </p:txBody>
      </p:sp>
      <p:sp>
        <p:nvSpPr>
          <p:cNvPr id="3" name="Content Placeholder 2"/>
          <p:cNvSpPr>
            <a:spLocks noGrp="1"/>
          </p:cNvSpPr>
          <p:nvPr>
            <p:ph idx="1"/>
          </p:nvPr>
        </p:nvSpPr>
        <p:spPr>
          <a:xfrm>
            <a:off x="304800" y="1397001"/>
            <a:ext cx="8534400" cy="2834757"/>
          </a:xfrm>
        </p:spPr>
        <p:txBody>
          <a:bodyPr/>
          <a:lstStyle/>
          <a:p>
            <a:r>
              <a:rPr lang="en-US" dirty="0" smtClean="0"/>
              <a:t>The best defense against a </a:t>
            </a:r>
            <a:r>
              <a:rPr lang="en-US" b="1" i="1" dirty="0" smtClean="0"/>
              <a:t>bad AI</a:t>
            </a:r>
            <a:r>
              <a:rPr lang="mr-IN" b="1" i="1" dirty="0" smtClean="0"/>
              <a:t>…</a:t>
            </a:r>
            <a:endParaRPr lang="en-US" b="1" i="1" dirty="0" smtClean="0"/>
          </a:p>
          <a:p>
            <a:pPr lvl="3"/>
            <a:endParaRPr lang="en-US" dirty="0"/>
          </a:p>
          <a:p>
            <a:r>
              <a:rPr lang="en-US" dirty="0" smtClean="0"/>
              <a:t>Will be a </a:t>
            </a:r>
            <a:r>
              <a:rPr lang="en-US" b="1" i="1" dirty="0" smtClean="0"/>
              <a:t>good AI</a:t>
            </a:r>
            <a:r>
              <a:rPr lang="mr-IN" b="1" i="1" dirty="0" smtClean="0"/>
              <a:t>…</a:t>
            </a:r>
            <a:endParaRPr lang="en-US" b="1" i="1" dirty="0" smtClean="0"/>
          </a:p>
          <a:p>
            <a:pPr lvl="3"/>
            <a:endParaRPr lang="en-US" dirty="0"/>
          </a:p>
          <a:p>
            <a:pPr lvl="1"/>
            <a:r>
              <a:rPr lang="en-US" dirty="0" err="1" smtClean="0"/>
              <a:t>Etzioni’s</a:t>
            </a:r>
            <a:r>
              <a:rPr lang="en-US" dirty="0" smtClean="0"/>
              <a:t> </a:t>
            </a:r>
            <a:r>
              <a:rPr lang="en-US" b="1" i="1" dirty="0" smtClean="0"/>
              <a:t>Guardian systems </a:t>
            </a:r>
          </a:p>
          <a:p>
            <a:pPr lvl="1"/>
            <a:r>
              <a:rPr lang="en-US" dirty="0" smtClean="0"/>
              <a:t>AIs to watch and monitor other AIs.</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12</a:t>
            </a:fld>
            <a:endParaRPr lang="en-US"/>
          </a:p>
        </p:txBody>
      </p:sp>
      <p:grpSp>
        <p:nvGrpSpPr>
          <p:cNvPr id="9" name="Group 8"/>
          <p:cNvGrpSpPr/>
          <p:nvPr/>
        </p:nvGrpSpPr>
        <p:grpSpPr>
          <a:xfrm>
            <a:off x="5135526" y="2624271"/>
            <a:ext cx="4256981" cy="4139540"/>
            <a:chOff x="5135526" y="2624271"/>
            <a:chExt cx="4256981" cy="413954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7392" b="90864" l="6458" r="67900">
                          <a14:foregroundMark x1="37053" y1="86545" x2="39498" y2="89535"/>
                        </a14:backgroundRemoval>
                      </a14:imgEffect>
                    </a14:imgLayer>
                  </a14:imgProps>
                </a:ext>
              </a:extLst>
            </a:blip>
            <a:srcRect l="428" t="-3465" r="24479" b="9024"/>
            <a:stretch/>
          </p:blipFill>
          <p:spPr>
            <a:xfrm>
              <a:off x="5135526" y="3125972"/>
              <a:ext cx="4008474" cy="3637839"/>
            </a:xfrm>
            <a:prstGeom prst="diamond">
              <a:avLst/>
            </a:prstGeom>
          </p:spPr>
        </p:pic>
        <p:sp>
          <p:nvSpPr>
            <p:cNvPr id="7" name="TextBox 6"/>
            <p:cNvSpPr txBox="1"/>
            <p:nvPr/>
          </p:nvSpPr>
          <p:spPr>
            <a:xfrm>
              <a:off x="7777429" y="2624271"/>
              <a:ext cx="1615078" cy="2873514"/>
            </a:xfrm>
            <a:prstGeom prst="diamond">
              <a:avLst/>
            </a:prstGeom>
            <a:noFill/>
          </p:spPr>
          <p:txBody>
            <a:bodyPr wrap="none" rtlCol="0">
              <a:spAutoFit/>
            </a:bodyPr>
            <a:lstStyle/>
            <a:p>
              <a:r>
                <a:rPr lang="en-US" sz="8800" dirty="0" smtClean="0">
                  <a:solidFill>
                    <a:srgbClr val="3333FF"/>
                  </a:solidFill>
                </a:rPr>
                <a:t>?</a:t>
              </a:r>
              <a:endParaRPr lang="en-US" sz="8800" dirty="0">
                <a:solidFill>
                  <a:srgbClr val="3333FF"/>
                </a:solidFill>
              </a:endParaRPr>
            </a:p>
          </p:txBody>
        </p:sp>
      </p:grpSp>
    </p:spTree>
    <p:extLst>
      <p:ext uri="{BB962C8B-B14F-4D97-AF65-F5344CB8AC3E}">
        <p14:creationId xmlns:p14="http://schemas.microsoft.com/office/powerpoint/2010/main" val="20306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No</a:t>
            </a:r>
            <a:endParaRPr lang="en-US" sz="4800" b="1" dirty="0"/>
          </a:p>
        </p:txBody>
      </p:sp>
      <p:sp>
        <p:nvSpPr>
          <p:cNvPr id="3" name="Content Placeholder 2"/>
          <p:cNvSpPr>
            <a:spLocks noGrp="1"/>
          </p:cNvSpPr>
          <p:nvPr>
            <p:ph idx="1"/>
          </p:nvPr>
        </p:nvSpPr>
        <p:spPr>
          <a:xfrm>
            <a:off x="170122" y="1577755"/>
            <a:ext cx="8916728" cy="857101"/>
          </a:xfrm>
        </p:spPr>
        <p:txBody>
          <a:bodyPr/>
          <a:lstStyle/>
          <a:p>
            <a:r>
              <a:rPr lang="en-US" dirty="0" smtClean="0"/>
              <a:t>There are </a:t>
            </a:r>
            <a:r>
              <a:rPr lang="en-US" b="1" i="1" dirty="0" smtClean="0">
                <a:solidFill>
                  <a:srgbClr val="7030A0"/>
                </a:solidFill>
              </a:rPr>
              <a:t>many</a:t>
            </a:r>
            <a:r>
              <a:rPr lang="en-US" dirty="0" smtClean="0">
                <a:solidFill>
                  <a:srgbClr val="7030A0"/>
                </a:solidFill>
              </a:rPr>
              <a:t> </a:t>
            </a:r>
            <a:r>
              <a:rPr lang="en-US" dirty="0" smtClean="0"/>
              <a:t>scary things coming our way</a:t>
            </a:r>
          </a:p>
          <a:p>
            <a:endParaRPr lang="en-US" dirty="0"/>
          </a:p>
          <a:p>
            <a:r>
              <a:rPr lang="en-US" dirty="0" smtClean="0"/>
              <a:t>But Skynet &amp; Intelligence Explosion aren’t the issue</a:t>
            </a:r>
          </a:p>
          <a:p>
            <a:r>
              <a:rPr lang="en-US" dirty="0" smtClean="0"/>
              <a:t>They are a </a:t>
            </a:r>
            <a:r>
              <a:rPr lang="en-US" b="1" i="1" dirty="0" smtClean="0">
                <a:solidFill>
                  <a:srgbClr val="7030A0"/>
                </a:solidFill>
              </a:rPr>
              <a:t>dangerous distraction </a:t>
            </a:r>
            <a:r>
              <a:rPr lang="en-US" dirty="0" smtClean="0"/>
              <a:t>from real issues</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13</a:t>
            </a:fld>
            <a:endParaRPr lang="en-US"/>
          </a:p>
        </p:txBody>
      </p:sp>
    </p:spTree>
    <p:extLst>
      <p:ext uri="{BB962C8B-B14F-4D97-AF65-F5344CB8AC3E}">
        <p14:creationId xmlns:p14="http://schemas.microsoft.com/office/powerpoint/2010/main" val="58965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Issues</a:t>
            </a:r>
            <a:endParaRPr lang="en-US" dirty="0"/>
          </a:p>
        </p:txBody>
      </p:sp>
      <p:sp>
        <p:nvSpPr>
          <p:cNvPr id="3" name="Content Placeholder 2"/>
          <p:cNvSpPr>
            <a:spLocks noGrp="1"/>
          </p:cNvSpPr>
          <p:nvPr>
            <p:ph idx="1"/>
          </p:nvPr>
        </p:nvSpPr>
        <p:spPr/>
        <p:txBody>
          <a:bodyPr/>
          <a:lstStyle/>
          <a:p>
            <a:r>
              <a:rPr lang="en-US" dirty="0"/>
              <a:t>Unemployment </a:t>
            </a:r>
          </a:p>
          <a:p>
            <a:r>
              <a:rPr lang="en-US" dirty="0"/>
              <a:t>Sorcerer’s Apprentice </a:t>
            </a:r>
          </a:p>
          <a:p>
            <a:pPr lvl="1"/>
            <a:r>
              <a:rPr lang="en-US" dirty="0"/>
              <a:t>Specifying Constraints &amp; Utilities</a:t>
            </a:r>
          </a:p>
          <a:p>
            <a:pPr lvl="1"/>
            <a:r>
              <a:rPr lang="en-US" dirty="0" smtClean="0"/>
              <a:t>Explainable AI</a:t>
            </a:r>
            <a:endParaRPr lang="en-US" dirty="0"/>
          </a:p>
          <a:p>
            <a:r>
              <a:rPr lang="en-US" dirty="0"/>
              <a:t>Deployment</a:t>
            </a:r>
          </a:p>
          <a:p>
            <a:r>
              <a:rPr lang="en-US" dirty="0" smtClean="0"/>
              <a:t>It’s the Data, Stupid</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14</a:t>
            </a:fld>
            <a:endParaRPr lang="en-US"/>
          </a:p>
        </p:txBody>
      </p:sp>
    </p:spTree>
    <p:extLst>
      <p:ext uri="{BB962C8B-B14F-4D97-AF65-F5344CB8AC3E}">
        <p14:creationId xmlns:p14="http://schemas.microsoft.com/office/powerpoint/2010/main" val="825980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to Predict Tech Adoption</a:t>
            </a:r>
            <a:br>
              <a:rPr lang="en-US" dirty="0" smtClean="0"/>
            </a:br>
            <a:r>
              <a:rPr lang="en-US" dirty="0" smtClean="0"/>
              <a:t>Exponential Growth</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15</a:t>
            </a:fld>
            <a:endParaRPr lang="en-US"/>
          </a:p>
        </p:txBody>
      </p:sp>
      <p:pic>
        <p:nvPicPr>
          <p:cNvPr id="5" name="Picture 6" descr="consumption_rates_technology1"/>
          <p:cNvPicPr>
            <a:picLocks noChangeAspect="1" noChangeArrowheads="1"/>
          </p:cNvPicPr>
          <p:nvPr/>
        </p:nvPicPr>
        <p:blipFill rotWithShape="1">
          <a:blip r:embed="rId2">
            <a:extLst>
              <a:ext uri="{28A0092B-C50C-407E-A947-70E740481C1C}">
                <a14:useLocalDpi xmlns:a14="http://schemas.microsoft.com/office/drawing/2010/main" val="0"/>
              </a:ext>
            </a:extLst>
          </a:blip>
          <a:srcRect t="11024"/>
          <a:stretch/>
        </p:blipFill>
        <p:spPr bwMode="auto">
          <a:xfrm>
            <a:off x="-76200" y="2216888"/>
            <a:ext cx="9448800" cy="3500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1809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914400"/>
          </a:xfrm>
        </p:spPr>
        <p:txBody>
          <a:bodyPr/>
          <a:lstStyle/>
          <a:p>
            <a:r>
              <a:rPr lang="en-US" smtClean="0"/>
              <a:t>Adoption</a:t>
            </a:r>
          </a:p>
        </p:txBody>
      </p:sp>
      <p:pic>
        <p:nvPicPr>
          <p:cNvPr id="40963" name="Picture 4" descr="pace_of_technology_adoption_small"/>
          <p:cNvPicPr>
            <a:picLocks noChangeAspect="1" noChangeArrowheads="1"/>
          </p:cNvPicPr>
          <p:nvPr/>
        </p:nvPicPr>
        <p:blipFill rotWithShape="1">
          <a:blip r:embed="rId3">
            <a:extLst>
              <a:ext uri="{28A0092B-C50C-407E-A947-70E740481C1C}">
                <a14:useLocalDpi xmlns:a14="http://schemas.microsoft.com/office/drawing/2010/main" val="0"/>
              </a:ext>
            </a:extLst>
          </a:blip>
          <a:srcRect t="29923"/>
          <a:stretch/>
        </p:blipFill>
        <p:spPr bwMode="auto">
          <a:xfrm>
            <a:off x="0" y="2041451"/>
            <a:ext cx="8945399" cy="4389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81000" y="1180214"/>
            <a:ext cx="8061822" cy="461665"/>
          </a:xfrm>
          <a:prstGeom prst="rect">
            <a:avLst/>
          </a:prstGeom>
          <a:noFill/>
        </p:spPr>
        <p:txBody>
          <a:bodyPr wrap="none" rtlCol="0">
            <a:spAutoFit/>
          </a:bodyPr>
          <a:lstStyle/>
          <a:p>
            <a:r>
              <a:rPr lang="en-US" sz="2400" dirty="0" smtClean="0"/>
              <a:t>Newer technologies taking hold </a:t>
            </a:r>
            <a:r>
              <a:rPr lang="en-US" sz="2400" smtClean="0"/>
              <a:t>at </a:t>
            </a:r>
            <a:r>
              <a:rPr lang="en-US" sz="2400"/>
              <a:t>d</a:t>
            </a:r>
            <a:r>
              <a:rPr lang="en-US" sz="2400" smtClean="0"/>
              <a:t>ouble </a:t>
            </a:r>
            <a:r>
              <a:rPr lang="en-US" sz="2400" dirty="0" smtClean="0"/>
              <a:t>or triple the rate</a:t>
            </a:r>
            <a:endParaRPr lang="en-US" sz="2400" dirty="0"/>
          </a:p>
        </p:txBody>
      </p:sp>
    </p:spTree>
    <p:extLst>
      <p:ext uri="{BB962C8B-B14F-4D97-AF65-F5344CB8AC3E}">
        <p14:creationId xmlns:p14="http://schemas.microsoft.com/office/powerpoint/2010/main" val="148695815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Adoption Accelerating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17</a:t>
            </a:fld>
            <a:endParaRPr lang="en-US"/>
          </a:p>
        </p:txBody>
      </p:sp>
      <p:pic>
        <p:nvPicPr>
          <p:cNvPr id="5" name="Picture 5" descr="tre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58200" cy="562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8196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Vehicles</a:t>
            </a:r>
            <a:endParaRPr lang="en-US" dirty="0"/>
          </a:p>
        </p:txBody>
      </p:sp>
      <p:sp>
        <p:nvSpPr>
          <p:cNvPr id="3" name="Content Placeholder 2"/>
          <p:cNvSpPr>
            <a:spLocks noGrp="1"/>
          </p:cNvSpPr>
          <p:nvPr>
            <p:ph idx="1"/>
          </p:nvPr>
        </p:nvSpPr>
        <p:spPr>
          <a:xfrm>
            <a:off x="304800" y="1117600"/>
            <a:ext cx="8534400" cy="2143641"/>
          </a:xfrm>
        </p:spPr>
        <p:txBody>
          <a:bodyPr/>
          <a:lstStyle/>
          <a:p>
            <a:r>
              <a:rPr lang="en-US" dirty="0" smtClean="0"/>
              <a:t>6% of US jobs in trucking &amp; transportation</a:t>
            </a:r>
          </a:p>
          <a:p>
            <a:r>
              <a:rPr lang="en-US" dirty="0" smtClean="0"/>
              <a:t>What happens when these jobs eliminated?</a:t>
            </a:r>
          </a:p>
          <a:p>
            <a:r>
              <a:rPr lang="en-US" dirty="0" smtClean="0"/>
              <a:t>Retrained as programmers?</a:t>
            </a:r>
          </a:p>
          <a:p>
            <a:endParaRPr lang="en-US" dirty="0"/>
          </a:p>
          <a:p>
            <a:pPr marL="0" indent="0">
              <a:buNone/>
            </a:pPr>
            <a:r>
              <a:rPr lang="en-US" dirty="0" smtClean="0"/>
              <a:t>     Inequity </a:t>
            </a:r>
            <a:r>
              <a:rPr lang="en-US" dirty="0" smtClean="0">
                <a:sym typeface="Wingdings"/>
              </a:rPr>
              <a:t> revolution?</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18</a:t>
            </a:fld>
            <a:endParaRPr lang="en-US"/>
          </a:p>
        </p:txBody>
      </p:sp>
      <p:pic>
        <p:nvPicPr>
          <p:cNvPr id="5" name="Picture 4"/>
          <p:cNvPicPr>
            <a:picLocks noChangeAspect="1"/>
          </p:cNvPicPr>
          <p:nvPr/>
        </p:nvPicPr>
        <p:blipFill rotWithShape="1">
          <a:blip r:embed="rId2"/>
          <a:srcRect l="7442" t="6662" r="9419" b="10202"/>
          <a:stretch/>
        </p:blipFill>
        <p:spPr>
          <a:xfrm rot="21103574" flipH="1">
            <a:off x="293998" y="4387647"/>
            <a:ext cx="3264309" cy="1673751"/>
          </a:xfrm>
          <a:prstGeom prst="trapezoid">
            <a:avLst>
              <a:gd name="adj" fmla="val 32963"/>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6806" b="96806" l="7500" r="92422">
                        <a14:foregroundMark x1="33672" y1="29861" x2="57891" y2="63472"/>
                        <a14:foregroundMark x1="49922" y1="16111" x2="88438" y2="30833"/>
                        <a14:foregroundMark x1="45938" y1="33611" x2="40469" y2="29167"/>
                        <a14:backgroundMark x1="52734" y1="87639" x2="79375" y2="71528"/>
                      </a14:backgroundRemoval>
                    </a14:imgEffect>
                  </a14:imgLayer>
                </a14:imgProps>
              </a:ext>
            </a:extLst>
          </a:blip>
          <a:srcRect l="6163" t="7726" r="6744" b="2765"/>
          <a:stretch/>
        </p:blipFill>
        <p:spPr>
          <a:xfrm>
            <a:off x="4448432" y="4099576"/>
            <a:ext cx="4390768" cy="2538322"/>
          </a:xfrm>
          <a:prstGeom prst="rect">
            <a:avLst/>
          </a:prstGeom>
        </p:spPr>
      </p:pic>
      <p:sp>
        <p:nvSpPr>
          <p:cNvPr id="7" name="Content Placeholder 2"/>
          <p:cNvSpPr txBox="1">
            <a:spLocks/>
          </p:cNvSpPr>
          <p:nvPr/>
        </p:nvSpPr>
        <p:spPr bwMode="auto">
          <a:xfrm rot="16200000">
            <a:off x="310214" y="3413505"/>
            <a:ext cx="584887" cy="59571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257162" indent="-25716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557185" indent="-214303"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857207" indent="-171442"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200090" indent="-171442" algn="l" rtl="0" eaLnBrk="1" fontAlgn="base" hangingPunct="1">
              <a:spcBef>
                <a:spcPct val="20000"/>
              </a:spcBef>
              <a:spcAft>
                <a:spcPct val="0"/>
              </a:spcAft>
              <a:buClr>
                <a:schemeClr val="tx1"/>
              </a:buClr>
              <a:buFont typeface="Wingdings" pitchFamily="2" charset="2"/>
              <a:buChar char="§"/>
              <a:defRPr sz="1800">
                <a:solidFill>
                  <a:schemeClr val="tx1"/>
                </a:solidFill>
                <a:latin typeface="Calibri" pitchFamily="34" charset="0"/>
              </a:defRPr>
            </a:lvl4pPr>
            <a:lvl5pPr marL="1542974" indent="-171442"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5pPr>
            <a:lvl6pPr marL="1885856"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39"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22"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05"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a:lstStyle>
          <a:p>
            <a:pPr marL="0" indent="0">
              <a:buNone/>
            </a:pPr>
            <a:r>
              <a:rPr lang="en-US" kern="0" smtClean="0">
                <a:sym typeface="Wingdings"/>
              </a:rPr>
              <a:t></a:t>
            </a:r>
            <a:endParaRPr lang="en-US" kern="0" dirty="0"/>
          </a:p>
        </p:txBody>
      </p:sp>
    </p:spTree>
    <p:extLst>
      <p:ext uri="{BB962C8B-B14F-4D97-AF65-F5344CB8AC3E}">
        <p14:creationId xmlns:p14="http://schemas.microsoft.com/office/powerpoint/2010/main" val="40845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397001"/>
            <a:ext cx="8534400" cy="1057875"/>
          </a:xfrm>
        </p:spPr>
        <p:txBody>
          <a:bodyPr/>
          <a:lstStyle/>
          <a:p>
            <a:r>
              <a:rPr lang="en-US" smtClean="0"/>
              <a:t>d</a:t>
            </a:r>
            <a:endParaRPr lang="en-US"/>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19</a:t>
            </a:fld>
            <a:endParaRPr lang="en-US"/>
          </a:p>
        </p:txBody>
      </p:sp>
      <p:pic>
        <p:nvPicPr>
          <p:cNvPr id="6" name="Picture 5"/>
          <p:cNvPicPr>
            <a:picLocks noChangeAspect="1"/>
          </p:cNvPicPr>
          <p:nvPr/>
        </p:nvPicPr>
        <p:blipFill>
          <a:blip r:embed="rId2"/>
          <a:stretch>
            <a:fillRect/>
          </a:stretch>
        </p:blipFill>
        <p:spPr>
          <a:xfrm>
            <a:off x="2726724" y="2198816"/>
            <a:ext cx="5845776" cy="3897184"/>
          </a:xfrm>
          <a:prstGeom prst="rect">
            <a:avLst/>
          </a:prstGeom>
        </p:spPr>
      </p:pic>
    </p:spTree>
    <p:extLst>
      <p:ext uri="{BB962C8B-B14F-4D97-AF65-F5344CB8AC3E}">
        <p14:creationId xmlns:p14="http://schemas.microsoft.com/office/powerpoint/2010/main" val="1358371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do</a:t>
            </a:r>
            <a:endParaRPr lang="en-US" dirty="0"/>
          </a:p>
        </p:txBody>
      </p:sp>
      <p:sp>
        <p:nvSpPr>
          <p:cNvPr id="3" name="Content Placeholder 2"/>
          <p:cNvSpPr>
            <a:spLocks noGrp="1"/>
          </p:cNvSpPr>
          <p:nvPr>
            <p:ph idx="1"/>
          </p:nvPr>
        </p:nvSpPr>
        <p:spPr/>
        <p:txBody>
          <a:bodyPr/>
          <a:lstStyle/>
          <a:p>
            <a:r>
              <a:rPr lang="en-US" dirty="0" smtClean="0"/>
              <a:t>Must flesh out </a:t>
            </a:r>
            <a:r>
              <a:rPr lang="en-US" smtClean="0"/>
              <a:t>bit about what features ok to use</a:t>
            </a:r>
            <a:endParaRPr lang="en-US"/>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a:t>
            </a:fld>
            <a:endParaRPr lang="en-US"/>
          </a:p>
        </p:txBody>
      </p:sp>
    </p:spTree>
    <p:extLst>
      <p:ext uri="{BB962C8B-B14F-4D97-AF65-F5344CB8AC3E}">
        <p14:creationId xmlns:p14="http://schemas.microsoft.com/office/powerpoint/2010/main" val="3103461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Issues</a:t>
            </a:r>
            <a:endParaRPr lang="en-US" dirty="0"/>
          </a:p>
        </p:txBody>
      </p:sp>
      <p:sp>
        <p:nvSpPr>
          <p:cNvPr id="3" name="Content Placeholder 2"/>
          <p:cNvSpPr>
            <a:spLocks noGrp="1"/>
          </p:cNvSpPr>
          <p:nvPr>
            <p:ph idx="1"/>
          </p:nvPr>
        </p:nvSpPr>
        <p:spPr/>
        <p:txBody>
          <a:bodyPr/>
          <a:lstStyle/>
          <a:p>
            <a:r>
              <a:rPr lang="en-US" dirty="0"/>
              <a:t>Unemployment </a:t>
            </a:r>
          </a:p>
          <a:p>
            <a:r>
              <a:rPr lang="en-US" dirty="0"/>
              <a:t>Sorcerer’s Apprentice </a:t>
            </a:r>
          </a:p>
          <a:p>
            <a:pPr lvl="1"/>
            <a:r>
              <a:rPr lang="en-US" dirty="0"/>
              <a:t>Specifying Constraints &amp; Utilities</a:t>
            </a:r>
          </a:p>
          <a:p>
            <a:pPr lvl="1"/>
            <a:r>
              <a:rPr lang="en-US" dirty="0" smtClean="0"/>
              <a:t>Explainable AI</a:t>
            </a:r>
            <a:endParaRPr lang="en-US" dirty="0"/>
          </a:p>
          <a:p>
            <a:r>
              <a:rPr lang="en-US" dirty="0"/>
              <a:t>Deployment</a:t>
            </a:r>
          </a:p>
          <a:p>
            <a:r>
              <a:rPr lang="en-US" dirty="0" smtClean="0"/>
              <a:t>It’s the Data, Stupid</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20</a:t>
            </a:fld>
            <a:endParaRPr lang="en-US"/>
          </a:p>
        </p:txBody>
      </p:sp>
    </p:spTree>
    <p:extLst>
      <p:ext uri="{BB962C8B-B14F-4D97-AF65-F5344CB8AC3E}">
        <p14:creationId xmlns:p14="http://schemas.microsoft.com/office/powerpoint/2010/main" val="1055335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Sorcerer’s Apprentice</a:t>
            </a:r>
            <a:endParaRPr lang="en-US" dirty="0"/>
          </a:p>
        </p:txBody>
      </p:sp>
      <p:sp>
        <p:nvSpPr>
          <p:cNvPr id="3" name="Content Placeholder 2"/>
          <p:cNvSpPr>
            <a:spLocks noGrp="1"/>
          </p:cNvSpPr>
          <p:nvPr>
            <p:ph idx="1"/>
          </p:nvPr>
        </p:nvSpPr>
        <p:spPr>
          <a:xfrm>
            <a:off x="272903" y="1117600"/>
            <a:ext cx="8052391" cy="3809999"/>
          </a:xfrm>
        </p:spPr>
        <p:txBody>
          <a:bodyPr/>
          <a:lstStyle/>
          <a:p>
            <a:pPr marL="0" indent="0">
              <a:buNone/>
            </a:pPr>
            <a:r>
              <a:rPr lang="en-US" dirty="0" smtClean="0"/>
              <a:t>Tired </a:t>
            </a:r>
            <a:r>
              <a:rPr lang="en-US" dirty="0"/>
              <a:t>of fetching </a:t>
            </a:r>
            <a:r>
              <a:rPr lang="en-US" dirty="0" smtClean="0"/>
              <a:t>water by </a:t>
            </a:r>
            <a:r>
              <a:rPr lang="en-US" dirty="0"/>
              <a:t>pail, the apprentice enchants </a:t>
            </a:r>
            <a:r>
              <a:rPr lang="en-US" dirty="0" smtClean="0"/>
              <a:t>a broom</a:t>
            </a:r>
            <a:r>
              <a:rPr lang="en-US" dirty="0"/>
              <a:t> </a:t>
            </a:r>
            <a:r>
              <a:rPr lang="en-US" dirty="0" smtClean="0"/>
              <a:t>to </a:t>
            </a:r>
            <a:r>
              <a:rPr lang="en-US" dirty="0"/>
              <a:t>do the work for him – using magic in which he is not yet fully trained. The floor is soon awash with water, and </a:t>
            </a:r>
            <a:r>
              <a:rPr lang="en-US" dirty="0" smtClean="0"/>
              <a:t>        the </a:t>
            </a:r>
            <a:r>
              <a:rPr lang="en-US" dirty="0"/>
              <a:t>apprentice realizes that he cannot </a:t>
            </a:r>
            <a:r>
              <a:rPr lang="en-US" dirty="0" smtClean="0"/>
              <a:t>         stop </a:t>
            </a:r>
            <a:r>
              <a:rPr lang="en-US" dirty="0"/>
              <a:t>the broom because he does not </a:t>
            </a:r>
            <a:r>
              <a:rPr lang="en-US" dirty="0" smtClean="0"/>
              <a:t>         know </a:t>
            </a:r>
            <a:r>
              <a:rPr lang="en-US" dirty="0"/>
              <a:t>how.</a:t>
            </a:r>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21</a:t>
            </a:fld>
            <a:endParaRPr lang="en-US"/>
          </a:p>
        </p:txBody>
      </p:sp>
      <p:pic>
        <p:nvPicPr>
          <p:cNvPr id="5" name="Picture 4"/>
          <p:cNvPicPr>
            <a:picLocks noChangeAspect="1"/>
          </p:cNvPicPr>
          <p:nvPr/>
        </p:nvPicPr>
        <p:blipFill>
          <a:blip r:embed="rId2"/>
          <a:stretch>
            <a:fillRect/>
          </a:stretch>
        </p:blipFill>
        <p:spPr>
          <a:xfrm>
            <a:off x="6399011" y="2709283"/>
            <a:ext cx="2687839" cy="3947583"/>
          </a:xfrm>
          <a:prstGeom prst="rect">
            <a:avLst/>
          </a:prstGeom>
        </p:spPr>
      </p:pic>
      <p:sp>
        <p:nvSpPr>
          <p:cNvPr id="6" name="TextBox 5"/>
          <p:cNvSpPr txBox="1"/>
          <p:nvPr/>
        </p:nvSpPr>
        <p:spPr>
          <a:xfrm rot="21372143">
            <a:off x="1742701" y="4499568"/>
            <a:ext cx="3838833" cy="1815882"/>
          </a:xfrm>
          <a:prstGeom prst="rect">
            <a:avLst/>
          </a:prstGeom>
          <a:solidFill>
            <a:srgbClr val="FF0000"/>
          </a:solidFill>
        </p:spPr>
        <p:txBody>
          <a:bodyPr wrap="square" rtlCol="0">
            <a:spAutoFit/>
          </a:bodyPr>
          <a:lstStyle/>
          <a:p>
            <a:r>
              <a:rPr lang="en-US" sz="2800" dirty="0" smtClean="0">
                <a:solidFill>
                  <a:schemeClr val="bg1"/>
                </a:solidFill>
              </a:rPr>
              <a:t>AI assistants may hurt us </a:t>
            </a:r>
            <a:r>
              <a:rPr lang="en-US" sz="2800" b="1" i="1" dirty="0" smtClean="0">
                <a:solidFill>
                  <a:schemeClr val="bg1"/>
                </a:solidFill>
              </a:rPr>
              <a:t>accidentally</a:t>
            </a:r>
            <a:r>
              <a:rPr lang="en-US" sz="2800" dirty="0" smtClean="0">
                <a:solidFill>
                  <a:schemeClr val="bg1"/>
                </a:solidFill>
              </a:rPr>
              <a:t>, while (thinking that) they are obeying our orders.</a:t>
            </a:r>
            <a:endParaRPr lang="en-US" sz="2800" dirty="0">
              <a:solidFill>
                <a:schemeClr val="bg1"/>
              </a:solidFill>
            </a:endParaRPr>
          </a:p>
        </p:txBody>
      </p:sp>
    </p:spTree>
    <p:extLst>
      <p:ext uri="{BB962C8B-B14F-4D97-AF65-F5344CB8AC3E}">
        <p14:creationId xmlns:p14="http://schemas.microsoft.com/office/powerpoint/2010/main" val="131327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Brains Don’t Kill</a:t>
            </a:r>
            <a:endParaRPr lang="en-US" dirty="0">
              <a:solidFill>
                <a:srgbClr val="7030A0"/>
              </a:solidFill>
            </a:endParaRPr>
          </a:p>
        </p:txBody>
      </p:sp>
      <p:sp>
        <p:nvSpPr>
          <p:cNvPr id="3" name="Content Placeholder 2"/>
          <p:cNvSpPr>
            <a:spLocks noGrp="1"/>
          </p:cNvSpPr>
          <p:nvPr>
            <p:ph idx="1"/>
          </p:nvPr>
        </p:nvSpPr>
        <p:spPr>
          <a:xfrm>
            <a:off x="304800" y="1397001"/>
            <a:ext cx="8534400" cy="1642761"/>
          </a:xfrm>
        </p:spPr>
        <p:txBody>
          <a:bodyPr/>
          <a:lstStyle/>
          <a:p>
            <a:pPr marL="0" indent="0">
              <a:buNone/>
            </a:pPr>
            <a:r>
              <a:rPr lang="en-US" dirty="0" smtClean="0"/>
              <a:t>It’s an agent’s </a:t>
            </a:r>
            <a:r>
              <a:rPr lang="en-US" b="1" i="1" dirty="0" smtClean="0"/>
              <a:t>effectors</a:t>
            </a:r>
            <a:r>
              <a:rPr lang="en-US" dirty="0" smtClean="0"/>
              <a:t> that cause harm</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22</a:t>
            </a:fld>
            <a:endParaRPr lang="en-US"/>
          </a:p>
        </p:txBody>
      </p:sp>
      <p:cxnSp>
        <p:nvCxnSpPr>
          <p:cNvPr id="6" name="Straight Arrow Connector 5"/>
          <p:cNvCxnSpPr/>
          <p:nvPr/>
        </p:nvCxnSpPr>
        <p:spPr>
          <a:xfrm flipH="1" flipV="1">
            <a:off x="1795847" y="3830596"/>
            <a:ext cx="16476" cy="219950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95847" y="6030099"/>
            <a:ext cx="2080054" cy="4118"/>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831" y="3278661"/>
            <a:ext cx="1744388" cy="461665"/>
          </a:xfrm>
          <a:prstGeom prst="rect">
            <a:avLst/>
          </a:prstGeom>
          <a:noFill/>
        </p:spPr>
        <p:txBody>
          <a:bodyPr wrap="none" rtlCol="0">
            <a:spAutoFit/>
          </a:bodyPr>
          <a:lstStyle/>
          <a:p>
            <a:r>
              <a:rPr lang="en-US" sz="2400" smtClean="0"/>
              <a:t>Intelligence</a:t>
            </a:r>
            <a:endParaRPr lang="en-US" sz="2400"/>
          </a:p>
        </p:txBody>
      </p:sp>
      <p:sp>
        <p:nvSpPr>
          <p:cNvPr id="10" name="TextBox 9"/>
          <p:cNvSpPr txBox="1"/>
          <p:nvPr/>
        </p:nvSpPr>
        <p:spPr>
          <a:xfrm>
            <a:off x="4098323" y="5729418"/>
            <a:ext cx="1958485" cy="461665"/>
          </a:xfrm>
          <a:prstGeom prst="rect">
            <a:avLst/>
          </a:prstGeom>
          <a:noFill/>
        </p:spPr>
        <p:txBody>
          <a:bodyPr wrap="none" rtlCol="0">
            <a:spAutoFit/>
          </a:bodyPr>
          <a:lstStyle/>
          <a:p>
            <a:r>
              <a:rPr lang="en-US" sz="2400" dirty="0" smtClean="0"/>
              <a:t>Effector-</a:t>
            </a:r>
            <a:r>
              <a:rPr lang="en-US" sz="2400" dirty="0" err="1" smtClean="0"/>
              <a:t>bility</a:t>
            </a:r>
            <a:endParaRPr lang="en-US" sz="2400" dirty="0"/>
          </a:p>
        </p:txBody>
      </p:sp>
      <p:sp>
        <p:nvSpPr>
          <p:cNvPr id="15" name="TextBox 14"/>
          <p:cNvSpPr txBox="1"/>
          <p:nvPr/>
        </p:nvSpPr>
        <p:spPr>
          <a:xfrm>
            <a:off x="4769706" y="3877685"/>
            <a:ext cx="4374293" cy="1631216"/>
          </a:xfrm>
          <a:prstGeom prst="rect">
            <a:avLst/>
          </a:prstGeom>
          <a:noFill/>
        </p:spPr>
        <p:txBody>
          <a:bodyPr wrap="square" rtlCol="0">
            <a:spAutoFit/>
          </a:bodyPr>
          <a:lstStyle/>
          <a:p>
            <a:pPr marL="285750" indent="-285750">
              <a:buFont typeface="Arial" charset="0"/>
              <a:buChar char="•"/>
            </a:pPr>
            <a:r>
              <a:rPr lang="en-US" sz="2000" dirty="0" smtClean="0">
                <a:solidFill>
                  <a:srgbClr val="FF0000"/>
                </a:solidFill>
              </a:rPr>
              <a:t>2012</a:t>
            </a:r>
            <a:r>
              <a:rPr lang="en-US" sz="2000" dirty="0">
                <a:solidFill>
                  <a:srgbClr val="FF0000"/>
                </a:solidFill>
              </a:rPr>
              <a:t>, Knight Capital lost $440 million when a new automated trading system executed 4 million trades on 154 stocks in just forty-five minutes.  </a:t>
            </a:r>
          </a:p>
        </p:txBody>
      </p:sp>
      <p:sp>
        <p:nvSpPr>
          <p:cNvPr id="16" name="TextBox 15"/>
          <p:cNvSpPr txBox="1"/>
          <p:nvPr/>
        </p:nvSpPr>
        <p:spPr>
          <a:xfrm>
            <a:off x="4769707" y="2229539"/>
            <a:ext cx="4374293" cy="1631216"/>
          </a:xfrm>
          <a:prstGeom prst="rect">
            <a:avLst/>
          </a:prstGeom>
          <a:noFill/>
        </p:spPr>
        <p:txBody>
          <a:bodyPr wrap="square" rtlCol="0">
            <a:spAutoFit/>
          </a:bodyPr>
          <a:lstStyle/>
          <a:p>
            <a:pPr marL="285750" indent="-285750">
              <a:buFont typeface="Arial" charset="0"/>
              <a:buChar char="•"/>
            </a:pPr>
            <a:r>
              <a:rPr lang="en-US" sz="2000" dirty="0" smtClean="0">
                <a:solidFill>
                  <a:srgbClr val="FF0000"/>
                </a:solidFill>
              </a:rPr>
              <a:t>2003</a:t>
            </a:r>
            <a:r>
              <a:rPr lang="en-US" sz="2000" dirty="0">
                <a:solidFill>
                  <a:srgbClr val="FF0000"/>
                </a:solidFill>
              </a:rPr>
              <a:t>, an error in General Electric’s power monitoring software led to a massive blackout, depriving 50 million people of power. </a:t>
            </a:r>
          </a:p>
        </p:txBody>
      </p:sp>
      <p:sp>
        <p:nvSpPr>
          <p:cNvPr id="17" name="Cross 16"/>
          <p:cNvSpPr/>
          <p:nvPr/>
        </p:nvSpPr>
        <p:spPr>
          <a:xfrm rot="2863097">
            <a:off x="3824414" y="5650479"/>
            <a:ext cx="325396" cy="332900"/>
          </a:xfrm>
          <a:prstGeom prst="plus">
            <a:avLst>
              <a:gd name="adj" fmla="val 3974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p:cNvSpPr/>
          <p:nvPr/>
        </p:nvSpPr>
        <p:spPr>
          <a:xfrm rot="2863097">
            <a:off x="3480596" y="5650478"/>
            <a:ext cx="325396" cy="332900"/>
          </a:xfrm>
          <a:prstGeom prst="plus">
            <a:avLst>
              <a:gd name="adj" fmla="val 3974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ross 20"/>
          <p:cNvSpPr/>
          <p:nvPr/>
        </p:nvSpPr>
        <p:spPr>
          <a:xfrm rot="2863097">
            <a:off x="1909342" y="3753431"/>
            <a:ext cx="325396" cy="332900"/>
          </a:xfrm>
          <a:prstGeom prst="plus">
            <a:avLst>
              <a:gd name="adj" fmla="val 3974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25640" y="3740326"/>
            <a:ext cx="1195124" cy="400110"/>
          </a:xfrm>
          <a:prstGeom prst="rect">
            <a:avLst/>
          </a:prstGeom>
          <a:noFill/>
        </p:spPr>
        <p:txBody>
          <a:bodyPr wrap="square" rtlCol="0">
            <a:spAutoFit/>
          </a:bodyPr>
          <a:lstStyle/>
          <a:p>
            <a:r>
              <a:rPr lang="en-US" sz="2000" smtClean="0">
                <a:solidFill>
                  <a:srgbClr val="00B050"/>
                </a:solidFill>
              </a:rPr>
              <a:t>AlphaGo</a:t>
            </a:r>
            <a:endParaRPr lang="en-US" sz="2000" dirty="0">
              <a:solidFill>
                <a:srgbClr val="00B050"/>
              </a:solidFill>
            </a:endParaRPr>
          </a:p>
        </p:txBody>
      </p:sp>
    </p:spTree>
    <p:extLst>
      <p:ext uri="{BB962C8B-B14F-4D97-AF65-F5344CB8AC3E}">
        <p14:creationId xmlns:p14="http://schemas.microsoft.com/office/powerpoint/2010/main" val="13379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7" grpId="0" animBg="1"/>
      <p:bldP spid="18" grpId="0" animBg="1"/>
      <p:bldP spid="21" grpId="0" animBg="1"/>
      <p:bldP spid="21" grpId="1" animBg="1"/>
      <p:bldP spid="22" grpId="0"/>
      <p:bldP spid="2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 Confuses the Two</a:t>
            </a:r>
            <a:endParaRPr lang="en-US" dirty="0"/>
          </a:p>
        </p:txBody>
      </p:sp>
      <p:sp>
        <p:nvSpPr>
          <p:cNvPr id="3" name="Content Placeholder 2"/>
          <p:cNvSpPr>
            <a:spLocks noGrp="1"/>
          </p:cNvSpPr>
          <p:nvPr>
            <p:ph idx="1"/>
          </p:nvPr>
        </p:nvSpPr>
        <p:spPr>
          <a:xfrm>
            <a:off x="304800" y="1397001"/>
            <a:ext cx="8534400" cy="1642761"/>
          </a:xfrm>
        </p:spPr>
        <p:txBody>
          <a:bodyPr/>
          <a:lstStyle/>
          <a:p>
            <a:pPr marL="0" indent="0">
              <a:buNone/>
            </a:pPr>
            <a:r>
              <a:rPr lang="en-US" dirty="0" smtClean="0"/>
              <a:t>With increasing intelligence, comes our desire to adorn an agent with strong effectors </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23</a:t>
            </a:fld>
            <a:endParaRPr lang="en-US"/>
          </a:p>
        </p:txBody>
      </p:sp>
      <p:cxnSp>
        <p:nvCxnSpPr>
          <p:cNvPr id="6" name="Straight Arrow Connector 5"/>
          <p:cNvCxnSpPr/>
          <p:nvPr/>
        </p:nvCxnSpPr>
        <p:spPr>
          <a:xfrm flipH="1" flipV="1">
            <a:off x="1795847" y="3830596"/>
            <a:ext cx="16476" cy="219950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95847" y="6030099"/>
            <a:ext cx="2080054" cy="4118"/>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831" y="3278661"/>
            <a:ext cx="1744388" cy="461665"/>
          </a:xfrm>
          <a:prstGeom prst="rect">
            <a:avLst/>
          </a:prstGeom>
          <a:noFill/>
        </p:spPr>
        <p:txBody>
          <a:bodyPr wrap="none" rtlCol="0">
            <a:spAutoFit/>
          </a:bodyPr>
          <a:lstStyle/>
          <a:p>
            <a:r>
              <a:rPr lang="en-US" sz="2400" smtClean="0"/>
              <a:t>Intelligence</a:t>
            </a:r>
            <a:endParaRPr lang="en-US" sz="2400"/>
          </a:p>
        </p:txBody>
      </p:sp>
      <p:sp>
        <p:nvSpPr>
          <p:cNvPr id="10" name="TextBox 9"/>
          <p:cNvSpPr txBox="1"/>
          <p:nvPr/>
        </p:nvSpPr>
        <p:spPr>
          <a:xfrm>
            <a:off x="4098323" y="5729418"/>
            <a:ext cx="1958485" cy="461665"/>
          </a:xfrm>
          <a:prstGeom prst="rect">
            <a:avLst/>
          </a:prstGeom>
          <a:noFill/>
        </p:spPr>
        <p:txBody>
          <a:bodyPr wrap="none" rtlCol="0">
            <a:spAutoFit/>
          </a:bodyPr>
          <a:lstStyle/>
          <a:p>
            <a:r>
              <a:rPr lang="en-US" sz="2400" dirty="0" smtClean="0"/>
              <a:t>Effector-</a:t>
            </a:r>
            <a:r>
              <a:rPr lang="en-US" sz="2400" dirty="0" err="1" smtClean="0"/>
              <a:t>bility</a:t>
            </a:r>
            <a:endParaRPr lang="en-US" sz="2400" dirty="0"/>
          </a:p>
        </p:txBody>
      </p:sp>
      <p:sp>
        <p:nvSpPr>
          <p:cNvPr id="5" name="Oval 4"/>
          <p:cNvSpPr/>
          <p:nvPr/>
        </p:nvSpPr>
        <p:spPr>
          <a:xfrm>
            <a:off x="2419864" y="5516947"/>
            <a:ext cx="123567" cy="14828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627869" y="5123242"/>
            <a:ext cx="123567" cy="14828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10925" y="5272722"/>
            <a:ext cx="123567" cy="14828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233344" y="4855337"/>
            <a:ext cx="123567" cy="14828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752334" y="4908711"/>
            <a:ext cx="123567" cy="14828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719383" y="4503854"/>
            <a:ext cx="123567" cy="14828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193050" y="4562563"/>
            <a:ext cx="123567" cy="14828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bwMode="auto">
          <a:xfrm rot="523720">
            <a:off x="3965033" y="2907010"/>
            <a:ext cx="4689336" cy="153256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257162" indent="-25716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557185" indent="-214303"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857207" indent="-171442"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200090" indent="-171442" algn="l" rtl="0" eaLnBrk="1" fontAlgn="base" hangingPunct="1">
              <a:spcBef>
                <a:spcPct val="20000"/>
              </a:spcBef>
              <a:spcAft>
                <a:spcPct val="0"/>
              </a:spcAft>
              <a:buClr>
                <a:schemeClr val="tx1"/>
              </a:buClr>
              <a:buFont typeface="Wingdings" pitchFamily="2" charset="2"/>
              <a:buChar char="§"/>
              <a:defRPr sz="1800">
                <a:solidFill>
                  <a:schemeClr val="tx1"/>
                </a:solidFill>
                <a:latin typeface="Calibri" pitchFamily="34" charset="0"/>
              </a:defRPr>
            </a:lvl4pPr>
            <a:lvl5pPr marL="1542974" indent="-171442"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5pPr>
            <a:lvl6pPr marL="1885856"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39"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22"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05"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a:lstStyle>
          <a:p>
            <a:pPr marL="0" indent="0" algn="r">
              <a:buFont typeface="Wingdings" pitchFamily="2" charset="2"/>
              <a:buNone/>
            </a:pPr>
            <a:r>
              <a:rPr lang="en-US" sz="2800" kern="0" dirty="0" smtClean="0">
                <a:solidFill>
                  <a:srgbClr val="7030A0"/>
                </a:solidFill>
              </a:rPr>
              <a:t>Intelligence is problematic because it can lead to unpredictable, emergent behavior</a:t>
            </a:r>
            <a:endParaRPr lang="en-US" sz="2800" kern="0" dirty="0">
              <a:solidFill>
                <a:srgbClr val="7030A0"/>
              </a:solidFill>
            </a:endParaRPr>
          </a:p>
        </p:txBody>
      </p:sp>
    </p:spTree>
    <p:extLst>
      <p:ext uri="{BB962C8B-B14F-4D97-AF65-F5344CB8AC3E}">
        <p14:creationId xmlns:p14="http://schemas.microsoft.com/office/powerpoint/2010/main" val="158952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Unpredictability</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24</a:t>
            </a:fld>
            <a:endParaRPr lang="en-US"/>
          </a:p>
        </p:txBody>
      </p:sp>
      <p:sp>
        <p:nvSpPr>
          <p:cNvPr id="5" name="Rounded Rectangular Callout 4"/>
          <p:cNvSpPr/>
          <p:nvPr/>
        </p:nvSpPr>
        <p:spPr>
          <a:xfrm>
            <a:off x="510746" y="947352"/>
            <a:ext cx="3823000" cy="2356022"/>
          </a:xfrm>
          <a:prstGeom prst="wedgeRoundRectCallout">
            <a:avLst>
              <a:gd name="adj1" fmla="val 38208"/>
              <a:gd name="adj2" fmla="val 9187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a:t>Ok Google, how much of my Drive storage is used for my photo collection?</a:t>
            </a:r>
          </a:p>
        </p:txBody>
      </p:sp>
      <p:sp>
        <p:nvSpPr>
          <p:cNvPr id="7" name="Rounded Rectangular Callout 6"/>
          <p:cNvSpPr/>
          <p:nvPr/>
        </p:nvSpPr>
        <p:spPr>
          <a:xfrm>
            <a:off x="4785540" y="2763793"/>
            <a:ext cx="3823000" cy="2356022"/>
          </a:xfrm>
          <a:prstGeom prst="wedgeRoundRectCallout">
            <a:avLst>
              <a:gd name="adj1" fmla="val -58974"/>
              <a:gd name="adj2" fmla="val 94318"/>
              <a:gd name="adj3" fmla="val 16667"/>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smtClean="0"/>
              <a:t>None, Dave!</a:t>
            </a:r>
          </a:p>
          <a:p>
            <a:pPr marL="0" indent="0">
              <a:buNone/>
            </a:pPr>
            <a:r>
              <a:rPr lang="en-US" sz="2800" dirty="0" smtClean="0"/>
              <a:t>I just executed </a:t>
            </a:r>
            <a:r>
              <a:rPr lang="en-US" sz="2800" dirty="0" err="1" smtClean="0">
                <a:solidFill>
                  <a:srgbClr val="FFFF00"/>
                </a:solidFill>
              </a:rPr>
              <a:t>rm</a:t>
            </a:r>
            <a:r>
              <a:rPr lang="en-US" sz="2800" dirty="0" smtClean="0">
                <a:solidFill>
                  <a:srgbClr val="FFFF00"/>
                </a:solidFill>
              </a:rPr>
              <a:t> *</a:t>
            </a:r>
          </a:p>
          <a:p>
            <a:pPr marL="0" indent="0">
              <a:buNone/>
            </a:pPr>
            <a:endParaRPr lang="en-US" sz="1400" dirty="0" smtClean="0"/>
          </a:p>
          <a:p>
            <a:pPr marL="0" indent="0">
              <a:buNone/>
            </a:pPr>
            <a:r>
              <a:rPr lang="en-US" sz="2800" dirty="0" smtClean="0"/>
              <a:t>(It was easier than counting file sizes)</a:t>
            </a:r>
            <a:endParaRPr lang="en-US" sz="2800" dirty="0"/>
          </a:p>
        </p:txBody>
      </p:sp>
    </p:spTree>
    <p:extLst>
      <p:ext uri="{BB962C8B-B14F-4D97-AF65-F5344CB8AC3E}">
        <p14:creationId xmlns:p14="http://schemas.microsoft.com/office/powerpoint/2010/main" val="173567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Physically-Complete Effectors</a:t>
            </a:r>
            <a:endParaRPr lang="en-US" dirty="0"/>
          </a:p>
        </p:txBody>
      </p:sp>
      <p:sp>
        <p:nvSpPr>
          <p:cNvPr id="3" name="Content Placeholder 2"/>
          <p:cNvSpPr>
            <a:spLocks noGrp="1"/>
          </p:cNvSpPr>
          <p:nvPr>
            <p:ph idx="1"/>
          </p:nvPr>
        </p:nvSpPr>
        <p:spPr>
          <a:xfrm>
            <a:off x="304800" y="1397001"/>
            <a:ext cx="8534400" cy="2408880"/>
          </a:xfrm>
        </p:spPr>
        <p:txBody>
          <a:bodyPr/>
          <a:lstStyle/>
          <a:p>
            <a:r>
              <a:rPr lang="en-US" dirty="0" smtClean="0"/>
              <a:t>Roomba effectors close to harmless</a:t>
            </a:r>
          </a:p>
          <a:p>
            <a:r>
              <a:rPr lang="en-US" dirty="0" smtClean="0"/>
              <a:t>Bulldozer blade </a:t>
            </a:r>
            <a:r>
              <a:rPr lang="en-US" sz="2000" dirty="0" smtClean="0"/>
              <a:t>∨ </a:t>
            </a:r>
            <a:r>
              <a:rPr lang="en-US" dirty="0" smtClean="0"/>
              <a:t>missile launcher </a:t>
            </a:r>
            <a:r>
              <a:rPr lang="mr-IN" dirty="0" smtClean="0"/>
              <a:t>…</a:t>
            </a:r>
            <a:r>
              <a:rPr lang="en-US" dirty="0" smtClean="0"/>
              <a:t> dangerous</a:t>
            </a:r>
          </a:p>
          <a:p>
            <a:pPr lvl="2"/>
            <a:endParaRPr lang="en-US" dirty="0"/>
          </a:p>
          <a:p>
            <a:r>
              <a:rPr lang="en-US" dirty="0" smtClean="0"/>
              <a:t>Some effectors are </a:t>
            </a:r>
            <a:r>
              <a:rPr lang="en-US" b="1" i="1" dirty="0" smtClean="0"/>
              <a:t>physically-complete</a:t>
            </a:r>
          </a:p>
          <a:p>
            <a:pPr lvl="1"/>
            <a:r>
              <a:rPr lang="en-US" dirty="0" smtClean="0"/>
              <a:t>They can be used to create other			        more powerful effectors</a:t>
            </a:r>
          </a:p>
          <a:p>
            <a:pPr lvl="3"/>
            <a:endParaRPr lang="en-US" dirty="0" smtClean="0"/>
          </a:p>
          <a:p>
            <a:pPr lvl="1"/>
            <a:r>
              <a:rPr lang="en-US" dirty="0" smtClean="0"/>
              <a:t>E.g. the human hand			            	    created tools</a:t>
            </a:r>
            <a:r>
              <a:rPr lang="mr-IN" dirty="0" smtClean="0"/>
              <a:t>…</a:t>
            </a:r>
            <a:r>
              <a:rPr lang="en-US" dirty="0" smtClean="0"/>
              <a:t>.				                 that were used to create more tools</a:t>
            </a:r>
            <a:r>
              <a:rPr lang="mr-IN" dirty="0" smtClean="0"/>
              <a:t>…</a:t>
            </a:r>
            <a:r>
              <a:rPr lang="en-US" dirty="0" smtClean="0"/>
              <a:t>   		      that could be used to create nuclear weapons</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25</a:t>
            </a:fld>
            <a:endParaRPr lang="en-US"/>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14468" b="84259" l="17708" r="83594">
                        <a14:foregroundMark x1="20573" y1="25926" x2="25087" y2="29167"/>
                        <a14:foregroundMark x1="37847" y1="17014" x2="37413" y2="14468"/>
                        <a14:foregroundMark x1="61632" y1="15509" x2="70833" y2="20486"/>
                        <a14:foregroundMark x1="72309" y1="21528" x2="78472" y2="31944"/>
                        <a14:foregroundMark x1="51823" y1="27431" x2="53906" y2="27662"/>
                        <a14:foregroundMark x1="17795" y1="28704" x2="17795" y2="32176"/>
                        <a14:foregroundMark x1="24653" y1="54167" x2="26302" y2="59259"/>
                        <a14:foregroundMark x1="26649" y1="60069" x2="27951" y2="65741"/>
                        <a14:foregroundMark x1="49479" y1="84259" x2="49913" y2="80556"/>
                        <a14:backgroundMark x1="27344" y1="59954" x2="29340" y2="64236"/>
                        <a14:backgroundMark x1="46788" y1="76273" x2="47483" y2="81366"/>
                        <a14:backgroundMark x1="54861" y1="83333" x2="53906" y2="80787"/>
                        <a14:backgroundMark x1="57031" y1="79745" x2="55382" y2="76968"/>
                        <a14:backgroundMark x1="59809" y1="82639" x2="60156" y2="81134"/>
                      </a14:backgroundRemoval>
                    </a14:imgEffect>
                  </a14:imgLayer>
                </a14:imgProps>
              </a:ext>
            </a:extLst>
          </a:blip>
          <a:srcRect l="16343" t="7551" r="8887" b="10680"/>
          <a:stretch/>
        </p:blipFill>
        <p:spPr>
          <a:xfrm flipH="1">
            <a:off x="5821179" y="3493364"/>
            <a:ext cx="3265671" cy="2678529"/>
          </a:xfrm>
          <a:prstGeom prst="rect">
            <a:avLst/>
          </a:prstGeom>
        </p:spPr>
      </p:pic>
    </p:spTree>
    <p:extLst>
      <p:ext uri="{BB962C8B-B14F-4D97-AF65-F5344CB8AC3E}">
        <p14:creationId xmlns:p14="http://schemas.microsoft.com/office/powerpoint/2010/main" val="18596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Utility Functions </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26</a:t>
            </a:fld>
            <a:endParaRPr lang="en-US"/>
          </a:p>
        </p:txBody>
      </p:sp>
      <p:pic>
        <p:nvPicPr>
          <p:cNvPr id="5" name="Picture 4"/>
          <p:cNvPicPr>
            <a:picLocks noChangeAspect="1"/>
          </p:cNvPicPr>
          <p:nvPr/>
        </p:nvPicPr>
        <p:blipFill>
          <a:blip r:embed="rId2"/>
          <a:stretch>
            <a:fillRect/>
          </a:stretch>
        </p:blipFill>
        <p:spPr>
          <a:xfrm>
            <a:off x="5262562" y="2731560"/>
            <a:ext cx="3429000" cy="3556000"/>
          </a:xfrm>
          <a:prstGeom prst="rect">
            <a:avLst/>
          </a:prstGeom>
        </p:spPr>
      </p:pic>
      <p:sp>
        <p:nvSpPr>
          <p:cNvPr id="9" name="Rounded Rectangular Callout 8"/>
          <p:cNvSpPr/>
          <p:nvPr/>
        </p:nvSpPr>
        <p:spPr>
          <a:xfrm>
            <a:off x="486032" y="1268628"/>
            <a:ext cx="3823000" cy="1169772"/>
          </a:xfrm>
          <a:prstGeom prst="wedgeRoundRectCallout">
            <a:avLst>
              <a:gd name="adj1" fmla="val 38208"/>
              <a:gd name="adj2" fmla="val 9187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smtClean="0"/>
              <a:t>Clean up as much dirt </a:t>
            </a:r>
            <a:r>
              <a:rPr lang="en-US" sz="2800" smtClean="0"/>
              <a:t>as possible!</a:t>
            </a:r>
            <a:endParaRPr lang="en-US" sz="2800" dirty="0"/>
          </a:p>
        </p:txBody>
      </p:sp>
      <p:sp>
        <p:nvSpPr>
          <p:cNvPr id="11" name="TextBox 10"/>
          <p:cNvSpPr txBox="1"/>
          <p:nvPr/>
        </p:nvSpPr>
        <p:spPr>
          <a:xfrm>
            <a:off x="558885" y="3970638"/>
            <a:ext cx="4308389" cy="1200329"/>
          </a:xfrm>
          <a:prstGeom prst="rect">
            <a:avLst/>
          </a:prstGeom>
          <a:noFill/>
        </p:spPr>
        <p:txBody>
          <a:bodyPr wrap="square" rtlCol="0">
            <a:spAutoFit/>
          </a:bodyPr>
          <a:lstStyle/>
          <a:p>
            <a:r>
              <a:rPr lang="en-US" sz="2400" dirty="0" smtClean="0"/>
              <a:t>An optimizing agent will start making messes, just so it can clean them up.</a:t>
            </a:r>
            <a:endParaRPr lang="en-US" sz="2400" dirty="0"/>
          </a:p>
        </p:txBody>
      </p:sp>
    </p:spTree>
    <p:extLst>
      <p:ext uri="{BB962C8B-B14F-4D97-AF65-F5344CB8AC3E}">
        <p14:creationId xmlns:p14="http://schemas.microsoft.com/office/powerpoint/2010/main" val="6948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Utility Functions </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27</a:t>
            </a:fld>
            <a:endParaRPr lang="en-US"/>
          </a:p>
        </p:txBody>
      </p:sp>
      <p:pic>
        <p:nvPicPr>
          <p:cNvPr id="5" name="Picture 4"/>
          <p:cNvPicPr>
            <a:picLocks noChangeAspect="1"/>
          </p:cNvPicPr>
          <p:nvPr/>
        </p:nvPicPr>
        <p:blipFill>
          <a:blip r:embed="rId2"/>
          <a:stretch>
            <a:fillRect/>
          </a:stretch>
        </p:blipFill>
        <p:spPr>
          <a:xfrm>
            <a:off x="5262562" y="2731560"/>
            <a:ext cx="3429000" cy="3556000"/>
          </a:xfrm>
          <a:prstGeom prst="rect">
            <a:avLst/>
          </a:prstGeom>
        </p:spPr>
      </p:pic>
      <p:sp>
        <p:nvSpPr>
          <p:cNvPr id="9" name="Rounded Rectangular Callout 8"/>
          <p:cNvSpPr/>
          <p:nvPr/>
        </p:nvSpPr>
        <p:spPr>
          <a:xfrm>
            <a:off x="486032" y="1268627"/>
            <a:ext cx="3823000" cy="1868111"/>
          </a:xfrm>
          <a:prstGeom prst="wedgeRoundRectCallout">
            <a:avLst>
              <a:gd name="adj1" fmla="val 38208"/>
              <a:gd name="adj2" fmla="val 9187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smtClean="0"/>
              <a:t>Clean up as many messes as possible, but don’t make any yourself.</a:t>
            </a:r>
            <a:endParaRPr lang="en-US" sz="2800" dirty="0"/>
          </a:p>
        </p:txBody>
      </p:sp>
      <p:sp>
        <p:nvSpPr>
          <p:cNvPr id="11" name="TextBox 10"/>
          <p:cNvSpPr txBox="1"/>
          <p:nvPr/>
        </p:nvSpPr>
        <p:spPr>
          <a:xfrm>
            <a:off x="558885" y="3970638"/>
            <a:ext cx="4308389" cy="2308324"/>
          </a:xfrm>
          <a:prstGeom prst="rect">
            <a:avLst/>
          </a:prstGeom>
          <a:noFill/>
        </p:spPr>
        <p:txBody>
          <a:bodyPr wrap="square" rtlCol="0">
            <a:spAutoFit/>
          </a:bodyPr>
          <a:lstStyle/>
          <a:p>
            <a:r>
              <a:rPr lang="en-US" sz="2400" dirty="0" smtClean="0"/>
              <a:t>An optimizing agent can achieve more reward by turning off the lights and placing obstacles on the floor</a:t>
            </a:r>
            <a:r>
              <a:rPr lang="mr-IN" sz="2400" dirty="0" smtClean="0"/>
              <a:t>…</a:t>
            </a:r>
            <a:r>
              <a:rPr lang="en-US" sz="2400" dirty="0" smtClean="0"/>
              <a:t> hoping that a human will make another mess.</a:t>
            </a:r>
            <a:endParaRPr lang="en-US" sz="2400" dirty="0"/>
          </a:p>
        </p:txBody>
      </p:sp>
    </p:spTree>
    <p:extLst>
      <p:ext uri="{BB962C8B-B14F-4D97-AF65-F5344CB8AC3E}">
        <p14:creationId xmlns:p14="http://schemas.microsoft.com/office/powerpoint/2010/main" val="6399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Utility Functions </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28</a:t>
            </a:fld>
            <a:endParaRPr lang="en-US"/>
          </a:p>
        </p:txBody>
      </p:sp>
      <p:pic>
        <p:nvPicPr>
          <p:cNvPr id="5" name="Picture 4"/>
          <p:cNvPicPr>
            <a:picLocks noChangeAspect="1"/>
          </p:cNvPicPr>
          <p:nvPr/>
        </p:nvPicPr>
        <p:blipFill>
          <a:blip r:embed="rId2"/>
          <a:stretch>
            <a:fillRect/>
          </a:stretch>
        </p:blipFill>
        <p:spPr>
          <a:xfrm>
            <a:off x="5262562" y="2731560"/>
            <a:ext cx="3429000" cy="3556000"/>
          </a:xfrm>
          <a:prstGeom prst="rect">
            <a:avLst/>
          </a:prstGeom>
        </p:spPr>
      </p:pic>
      <p:sp>
        <p:nvSpPr>
          <p:cNvPr id="9" name="Rounded Rectangular Callout 8"/>
          <p:cNvSpPr/>
          <p:nvPr/>
        </p:nvSpPr>
        <p:spPr>
          <a:xfrm>
            <a:off x="486032" y="1268628"/>
            <a:ext cx="3823000" cy="1169772"/>
          </a:xfrm>
          <a:prstGeom prst="wedgeRoundRectCallout">
            <a:avLst>
              <a:gd name="adj1" fmla="val 38208"/>
              <a:gd name="adj2" fmla="val 9187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smtClean="0"/>
              <a:t>Keep the room as clean as possible!</a:t>
            </a:r>
            <a:endParaRPr lang="en-US" sz="2800" dirty="0"/>
          </a:p>
        </p:txBody>
      </p:sp>
      <p:sp>
        <p:nvSpPr>
          <p:cNvPr id="11" name="TextBox 10"/>
          <p:cNvSpPr txBox="1"/>
          <p:nvPr/>
        </p:nvSpPr>
        <p:spPr>
          <a:xfrm>
            <a:off x="558885" y="3970638"/>
            <a:ext cx="4308389" cy="1938992"/>
          </a:xfrm>
          <a:prstGeom prst="rect">
            <a:avLst/>
          </a:prstGeom>
          <a:noFill/>
        </p:spPr>
        <p:txBody>
          <a:bodyPr wrap="square" rtlCol="0">
            <a:spAutoFit/>
          </a:bodyPr>
          <a:lstStyle/>
          <a:p>
            <a:r>
              <a:rPr lang="en-US" sz="2400" dirty="0" smtClean="0"/>
              <a:t>An optimizing agent might kill the (dirty) pet cat.  Or at least lock it out of the house. </a:t>
            </a:r>
          </a:p>
          <a:p>
            <a:r>
              <a:rPr lang="en-US" sz="2400" dirty="0" smtClean="0"/>
              <a:t>In fact, best would be to lock humans out too!</a:t>
            </a:r>
            <a:endParaRPr lang="en-US" sz="2400" dirty="0"/>
          </a:p>
        </p:txBody>
      </p:sp>
    </p:spTree>
    <p:extLst>
      <p:ext uri="{BB962C8B-B14F-4D97-AF65-F5344CB8AC3E}">
        <p14:creationId xmlns:p14="http://schemas.microsoft.com/office/powerpoint/2010/main" val="20616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Utility Functions </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29</a:t>
            </a:fld>
            <a:endParaRPr lang="en-US"/>
          </a:p>
        </p:txBody>
      </p:sp>
      <p:pic>
        <p:nvPicPr>
          <p:cNvPr id="5" name="Picture 4"/>
          <p:cNvPicPr>
            <a:picLocks noChangeAspect="1"/>
          </p:cNvPicPr>
          <p:nvPr/>
        </p:nvPicPr>
        <p:blipFill>
          <a:blip r:embed="rId2"/>
          <a:stretch>
            <a:fillRect/>
          </a:stretch>
        </p:blipFill>
        <p:spPr>
          <a:xfrm>
            <a:off x="5262562" y="2731560"/>
            <a:ext cx="3429000" cy="3556000"/>
          </a:xfrm>
          <a:prstGeom prst="rect">
            <a:avLst/>
          </a:prstGeom>
        </p:spPr>
      </p:pic>
      <p:sp>
        <p:nvSpPr>
          <p:cNvPr id="9" name="Rounded Rectangular Callout 8"/>
          <p:cNvSpPr/>
          <p:nvPr/>
        </p:nvSpPr>
        <p:spPr>
          <a:xfrm>
            <a:off x="486032" y="1268628"/>
            <a:ext cx="3823000" cy="1544020"/>
          </a:xfrm>
          <a:prstGeom prst="wedgeRoundRectCallout">
            <a:avLst>
              <a:gd name="adj1" fmla="val 38208"/>
              <a:gd name="adj2" fmla="val 9187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smtClean="0"/>
              <a:t>Clean up any messes made by others as quickly </a:t>
            </a:r>
            <a:r>
              <a:rPr lang="en-US" sz="2800" smtClean="0"/>
              <a:t>as possible.</a:t>
            </a:r>
            <a:endParaRPr lang="en-US" sz="2800" dirty="0"/>
          </a:p>
        </p:txBody>
      </p:sp>
      <p:sp>
        <p:nvSpPr>
          <p:cNvPr id="11" name="TextBox 10"/>
          <p:cNvSpPr txBox="1"/>
          <p:nvPr/>
        </p:nvSpPr>
        <p:spPr>
          <a:xfrm>
            <a:off x="477408" y="3716823"/>
            <a:ext cx="4916395" cy="2308324"/>
          </a:xfrm>
          <a:prstGeom prst="rect">
            <a:avLst/>
          </a:prstGeom>
          <a:noFill/>
        </p:spPr>
        <p:txBody>
          <a:bodyPr wrap="square" rtlCol="0">
            <a:spAutoFit/>
          </a:bodyPr>
          <a:lstStyle/>
          <a:p>
            <a:r>
              <a:rPr lang="en-US" sz="2400" dirty="0" smtClean="0"/>
              <a:t>There’s no incentive for the ‘bot to help master avoid making a mess. </a:t>
            </a:r>
          </a:p>
          <a:p>
            <a:r>
              <a:rPr lang="en-US" sz="2400" dirty="0" smtClean="0"/>
              <a:t>In fact, it might increase reward by causing a human to make a mess if it is nearby, since this would reduce average cleaning time. </a:t>
            </a:r>
            <a:endParaRPr lang="en-US" sz="2400" dirty="0"/>
          </a:p>
        </p:txBody>
      </p:sp>
    </p:spTree>
    <p:extLst>
      <p:ext uri="{BB962C8B-B14F-4D97-AF65-F5344CB8AC3E}">
        <p14:creationId xmlns:p14="http://schemas.microsoft.com/office/powerpoint/2010/main" val="7142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Distractions</a:t>
            </a:r>
          </a:p>
          <a:p>
            <a:r>
              <a:rPr lang="en-US" dirty="0" smtClean="0"/>
              <a:t>Important Concerns</a:t>
            </a:r>
          </a:p>
          <a:p>
            <a:pPr lvl="1"/>
            <a:r>
              <a:rPr lang="en-US" dirty="0" smtClean="0"/>
              <a:t>Unemployment </a:t>
            </a:r>
          </a:p>
          <a:p>
            <a:pPr lvl="1"/>
            <a:r>
              <a:rPr lang="en-US" dirty="0" smtClean="0"/>
              <a:t>Sorcerer’s Apprentice Scenario</a:t>
            </a:r>
          </a:p>
          <a:p>
            <a:pPr lvl="2"/>
            <a:r>
              <a:rPr lang="en-US" dirty="0" smtClean="0"/>
              <a:t>Specifying Constraints &amp; Utilities</a:t>
            </a:r>
          </a:p>
          <a:p>
            <a:pPr lvl="2"/>
            <a:r>
              <a:rPr lang="en-US" dirty="0" smtClean="0"/>
              <a:t>Explainable AI</a:t>
            </a:r>
          </a:p>
          <a:p>
            <a:pPr lvl="1"/>
            <a:r>
              <a:rPr lang="en-US" dirty="0"/>
              <a:t>Deployment</a:t>
            </a:r>
          </a:p>
          <a:p>
            <a:pPr lvl="1"/>
            <a:r>
              <a:rPr lang="en-US" dirty="0" smtClean="0"/>
              <a:t>It’s the Data, Stupid</a:t>
            </a:r>
          </a:p>
          <a:p>
            <a:pPr lvl="1"/>
            <a:endParaRPr lang="en-US" dirty="0" smtClean="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a:t>
            </a:fld>
            <a:endParaRPr lang="en-US"/>
          </a:p>
        </p:txBody>
      </p:sp>
    </p:spTree>
    <p:extLst>
      <p:ext uri="{BB962C8B-B14F-4D97-AF65-F5344CB8AC3E}">
        <p14:creationId xmlns:p14="http://schemas.microsoft.com/office/powerpoint/2010/main" val="27768791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Utility Functions </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30</a:t>
            </a:fld>
            <a:endParaRPr lang="en-US"/>
          </a:p>
        </p:txBody>
      </p:sp>
      <p:pic>
        <p:nvPicPr>
          <p:cNvPr id="5" name="Picture 4"/>
          <p:cNvPicPr>
            <a:picLocks noChangeAspect="1"/>
          </p:cNvPicPr>
          <p:nvPr/>
        </p:nvPicPr>
        <p:blipFill>
          <a:blip r:embed="rId2"/>
          <a:stretch>
            <a:fillRect/>
          </a:stretch>
        </p:blipFill>
        <p:spPr>
          <a:xfrm>
            <a:off x="5262562" y="2731560"/>
            <a:ext cx="3429000" cy="3556000"/>
          </a:xfrm>
          <a:prstGeom prst="rect">
            <a:avLst/>
          </a:prstGeom>
        </p:spPr>
      </p:pic>
      <p:sp>
        <p:nvSpPr>
          <p:cNvPr id="9" name="Rounded Rectangular Callout 8"/>
          <p:cNvSpPr/>
          <p:nvPr/>
        </p:nvSpPr>
        <p:spPr>
          <a:xfrm>
            <a:off x="486032" y="1268628"/>
            <a:ext cx="3823000" cy="1544020"/>
          </a:xfrm>
          <a:prstGeom prst="wedgeRoundRectCallout">
            <a:avLst>
              <a:gd name="adj1" fmla="val 38208"/>
              <a:gd name="adj2" fmla="val 9187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smtClean="0"/>
              <a:t>Keep the room as clean as possible, but never commit harm.</a:t>
            </a:r>
            <a:endParaRPr lang="en-US" sz="2800" dirty="0"/>
          </a:p>
        </p:txBody>
      </p:sp>
    </p:spTree>
    <p:extLst>
      <p:ext uri="{BB962C8B-B14F-4D97-AF65-F5344CB8AC3E}">
        <p14:creationId xmlns:p14="http://schemas.microsoft.com/office/powerpoint/2010/main" val="1494059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Solution: Constrained Autonomy?</a:t>
            </a:r>
            <a:endParaRPr lang="en-US" dirty="0"/>
          </a:p>
        </p:txBody>
      </p:sp>
      <p:sp>
        <p:nvSpPr>
          <p:cNvPr id="3" name="Content Placeholder 2"/>
          <p:cNvSpPr>
            <a:spLocks noGrp="1"/>
          </p:cNvSpPr>
          <p:nvPr>
            <p:ph idx="1"/>
          </p:nvPr>
        </p:nvSpPr>
        <p:spPr>
          <a:xfrm>
            <a:off x="304800" y="1397001"/>
            <a:ext cx="8534400" cy="1642761"/>
          </a:xfrm>
        </p:spPr>
        <p:txBody>
          <a:bodyPr/>
          <a:lstStyle/>
          <a:p>
            <a:pPr marL="0" indent="0">
              <a:buNone/>
            </a:pPr>
            <a:r>
              <a:rPr lang="en-US" dirty="0" smtClean="0"/>
              <a:t>Restrict an agents behavior with background constraints</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31</a:t>
            </a:fld>
            <a:endParaRPr lang="en-US"/>
          </a:p>
        </p:txBody>
      </p:sp>
      <p:sp>
        <p:nvSpPr>
          <p:cNvPr id="9" name="TextBox 8"/>
          <p:cNvSpPr txBox="1"/>
          <p:nvPr/>
        </p:nvSpPr>
        <p:spPr>
          <a:xfrm>
            <a:off x="790831" y="3278661"/>
            <a:ext cx="1744388" cy="461665"/>
          </a:xfrm>
          <a:prstGeom prst="rect">
            <a:avLst/>
          </a:prstGeom>
          <a:noFill/>
        </p:spPr>
        <p:txBody>
          <a:bodyPr wrap="none" rtlCol="0">
            <a:spAutoFit/>
          </a:bodyPr>
          <a:lstStyle/>
          <a:p>
            <a:r>
              <a:rPr lang="en-US" sz="2400" smtClean="0"/>
              <a:t>Intelligence</a:t>
            </a:r>
            <a:endParaRPr lang="en-US" sz="2400"/>
          </a:p>
        </p:txBody>
      </p:sp>
      <p:sp>
        <p:nvSpPr>
          <p:cNvPr id="10" name="TextBox 9"/>
          <p:cNvSpPr txBox="1"/>
          <p:nvPr/>
        </p:nvSpPr>
        <p:spPr>
          <a:xfrm>
            <a:off x="4098323" y="5729418"/>
            <a:ext cx="1958485" cy="461665"/>
          </a:xfrm>
          <a:prstGeom prst="rect">
            <a:avLst/>
          </a:prstGeom>
          <a:noFill/>
        </p:spPr>
        <p:txBody>
          <a:bodyPr wrap="none" rtlCol="0">
            <a:spAutoFit/>
          </a:bodyPr>
          <a:lstStyle/>
          <a:p>
            <a:r>
              <a:rPr lang="en-US" sz="2400" dirty="0" smtClean="0"/>
              <a:t>Effector-</a:t>
            </a:r>
            <a:r>
              <a:rPr lang="en-US" sz="2400" dirty="0" err="1" smtClean="0"/>
              <a:t>bility</a:t>
            </a:r>
            <a:endParaRPr lang="en-US" sz="2400" dirty="0"/>
          </a:p>
        </p:txBody>
      </p:sp>
      <p:cxnSp>
        <p:nvCxnSpPr>
          <p:cNvPr id="17" name="Straight Arrow Connector 16"/>
          <p:cNvCxnSpPr/>
          <p:nvPr/>
        </p:nvCxnSpPr>
        <p:spPr>
          <a:xfrm flipV="1">
            <a:off x="1841155" y="5436975"/>
            <a:ext cx="1272746" cy="576650"/>
          </a:xfrm>
          <a:prstGeom prst="straightConnector1">
            <a:avLst/>
          </a:prstGeom>
          <a:ln w="44450">
            <a:gradFill>
              <a:gsLst>
                <a:gs pos="100000">
                  <a:schemeClr val="bg1">
                    <a:lumMod val="65000"/>
                  </a:schemeClr>
                </a:gs>
                <a:gs pos="29000">
                  <a:schemeClr val="tx1">
                    <a:lumMod val="10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tailEnd type="stealth" w="lg" len="sm"/>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795849" y="4085968"/>
            <a:ext cx="1878227" cy="1968843"/>
            <a:chOff x="1795849" y="4085968"/>
            <a:chExt cx="1878227" cy="1968843"/>
          </a:xfrm>
        </p:grpSpPr>
        <p:sp>
          <p:nvSpPr>
            <p:cNvPr id="11" name="Freeform 10"/>
            <p:cNvSpPr/>
            <p:nvPr/>
          </p:nvSpPr>
          <p:spPr>
            <a:xfrm>
              <a:off x="1795849" y="4085968"/>
              <a:ext cx="1878227" cy="1968843"/>
            </a:xfrm>
            <a:custGeom>
              <a:avLst/>
              <a:gdLst>
                <a:gd name="connsiteX0" fmla="*/ 8237 w 1878227"/>
                <a:gd name="connsiteY0" fmla="*/ 543697 h 1968843"/>
                <a:gd name="connsiteX1" fmla="*/ 0 w 1878227"/>
                <a:gd name="connsiteY1" fmla="*/ 0 h 1968843"/>
                <a:gd name="connsiteX2" fmla="*/ 1878227 w 1878227"/>
                <a:gd name="connsiteY2" fmla="*/ 0 h 1968843"/>
                <a:gd name="connsiteX3" fmla="*/ 1878227 w 1878227"/>
                <a:gd name="connsiteY3" fmla="*/ 1952367 h 1968843"/>
                <a:gd name="connsiteX4" fmla="*/ 1771135 w 1878227"/>
                <a:gd name="connsiteY4" fmla="*/ 1968843 h 1968843"/>
                <a:gd name="connsiteX5" fmla="*/ 1622854 w 1878227"/>
                <a:gd name="connsiteY5" fmla="*/ 1795848 h 1968843"/>
                <a:gd name="connsiteX6" fmla="*/ 1532237 w 1878227"/>
                <a:gd name="connsiteY6" fmla="*/ 1540475 h 1968843"/>
                <a:gd name="connsiteX7" fmla="*/ 1392194 w 1878227"/>
                <a:gd name="connsiteY7" fmla="*/ 1309816 h 1968843"/>
                <a:gd name="connsiteX8" fmla="*/ 1375719 w 1878227"/>
                <a:gd name="connsiteY8" fmla="*/ 1062681 h 1968843"/>
                <a:gd name="connsiteX9" fmla="*/ 1169773 w 1878227"/>
                <a:gd name="connsiteY9" fmla="*/ 963827 h 1968843"/>
                <a:gd name="connsiteX10" fmla="*/ 914400 w 1878227"/>
                <a:gd name="connsiteY10" fmla="*/ 733167 h 1968843"/>
                <a:gd name="connsiteX11" fmla="*/ 584886 w 1878227"/>
                <a:gd name="connsiteY11" fmla="*/ 708454 h 1968843"/>
                <a:gd name="connsiteX12" fmla="*/ 354227 w 1878227"/>
                <a:gd name="connsiteY12" fmla="*/ 593124 h 1968843"/>
                <a:gd name="connsiteX13" fmla="*/ 156519 w 1878227"/>
                <a:gd name="connsiteY13" fmla="*/ 527221 h 1968843"/>
                <a:gd name="connsiteX14" fmla="*/ 8237 w 1878227"/>
                <a:gd name="connsiteY14" fmla="*/ 543697 h 196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227" h="1968843">
                  <a:moveTo>
                    <a:pt x="8237" y="543697"/>
                  </a:moveTo>
                  <a:lnTo>
                    <a:pt x="0" y="0"/>
                  </a:lnTo>
                  <a:lnTo>
                    <a:pt x="1878227" y="0"/>
                  </a:lnTo>
                  <a:lnTo>
                    <a:pt x="1878227" y="1952367"/>
                  </a:lnTo>
                  <a:lnTo>
                    <a:pt x="1771135" y="1968843"/>
                  </a:lnTo>
                  <a:lnTo>
                    <a:pt x="1622854" y="1795848"/>
                  </a:lnTo>
                  <a:lnTo>
                    <a:pt x="1532237" y="1540475"/>
                  </a:lnTo>
                  <a:lnTo>
                    <a:pt x="1392194" y="1309816"/>
                  </a:lnTo>
                  <a:lnTo>
                    <a:pt x="1375719" y="1062681"/>
                  </a:lnTo>
                  <a:lnTo>
                    <a:pt x="1169773" y="963827"/>
                  </a:lnTo>
                  <a:lnTo>
                    <a:pt x="914400" y="733167"/>
                  </a:lnTo>
                  <a:lnTo>
                    <a:pt x="584886" y="708454"/>
                  </a:lnTo>
                  <a:lnTo>
                    <a:pt x="354227" y="593124"/>
                  </a:lnTo>
                  <a:lnTo>
                    <a:pt x="156519" y="527221"/>
                  </a:lnTo>
                  <a:lnTo>
                    <a:pt x="8237" y="54369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1" idx="10"/>
              <a:endCxn id="11" idx="2"/>
            </p:cNvCxnSpPr>
            <p:nvPr/>
          </p:nvCxnSpPr>
          <p:spPr>
            <a:xfrm flipV="1">
              <a:off x="2710249" y="4085968"/>
              <a:ext cx="963827" cy="733167"/>
            </a:xfrm>
            <a:prstGeom prst="line">
              <a:avLst/>
            </a:prstGeom>
            <a:ln w="25400">
              <a:solidFill>
                <a:srgbClr val="89A4A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1" idx="8"/>
              <a:endCxn id="11" idx="2"/>
            </p:cNvCxnSpPr>
            <p:nvPr/>
          </p:nvCxnSpPr>
          <p:spPr>
            <a:xfrm flipV="1">
              <a:off x="3171568" y="4085968"/>
              <a:ext cx="502508" cy="1062681"/>
            </a:xfrm>
            <a:prstGeom prst="line">
              <a:avLst/>
            </a:prstGeom>
            <a:ln w="25400">
              <a:solidFill>
                <a:srgbClr val="89A4A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1" idx="2"/>
            </p:cNvCxnSpPr>
            <p:nvPr/>
          </p:nvCxnSpPr>
          <p:spPr>
            <a:xfrm flipV="1">
              <a:off x="2353960" y="4085968"/>
              <a:ext cx="1320116" cy="708456"/>
            </a:xfrm>
            <a:prstGeom prst="line">
              <a:avLst/>
            </a:prstGeom>
            <a:ln w="25400">
              <a:solidFill>
                <a:srgbClr val="89A4A8"/>
              </a:solidFill>
            </a:ln>
          </p:spPr>
          <p:style>
            <a:lnRef idx="1">
              <a:schemeClr val="accent1"/>
            </a:lnRef>
            <a:fillRef idx="0">
              <a:schemeClr val="accent1"/>
            </a:fillRef>
            <a:effectRef idx="0">
              <a:schemeClr val="accent1"/>
            </a:effectRef>
            <a:fontRef idx="minor">
              <a:schemeClr val="tx1"/>
            </a:fontRef>
          </p:style>
        </p:cxnSp>
      </p:grpSp>
      <p:cxnSp>
        <p:nvCxnSpPr>
          <p:cNvPr id="6" name="Straight Arrow Connector 5"/>
          <p:cNvCxnSpPr/>
          <p:nvPr/>
        </p:nvCxnSpPr>
        <p:spPr>
          <a:xfrm flipH="1" flipV="1">
            <a:off x="1795847" y="3830596"/>
            <a:ext cx="16476" cy="219950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95847" y="6030099"/>
            <a:ext cx="2080054" cy="4118"/>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117159">
            <a:off x="3082032" y="4814845"/>
            <a:ext cx="1571264" cy="461665"/>
          </a:xfrm>
          <a:prstGeom prst="rect">
            <a:avLst/>
          </a:prstGeom>
          <a:noFill/>
        </p:spPr>
        <p:txBody>
          <a:bodyPr wrap="none" rtlCol="0">
            <a:spAutoFit/>
          </a:bodyPr>
          <a:lstStyle/>
          <a:p>
            <a:r>
              <a:rPr lang="en-US" sz="2400" dirty="0" smtClean="0"/>
              <a:t>Autonomy</a:t>
            </a:r>
            <a:endParaRPr lang="en-US" sz="2400" dirty="0"/>
          </a:p>
        </p:txBody>
      </p:sp>
      <p:sp>
        <p:nvSpPr>
          <p:cNvPr id="32" name="TextBox 31"/>
          <p:cNvSpPr txBox="1"/>
          <p:nvPr/>
        </p:nvSpPr>
        <p:spPr>
          <a:xfrm>
            <a:off x="3057482" y="3460659"/>
            <a:ext cx="2887329" cy="461665"/>
          </a:xfrm>
          <a:prstGeom prst="rect">
            <a:avLst/>
          </a:prstGeom>
          <a:noFill/>
        </p:spPr>
        <p:txBody>
          <a:bodyPr wrap="none" rtlCol="0">
            <a:spAutoFit/>
          </a:bodyPr>
          <a:lstStyle/>
          <a:p>
            <a:r>
              <a:rPr lang="en-US" sz="2400" b="1" dirty="0" smtClean="0">
                <a:solidFill>
                  <a:srgbClr val="89A4A9"/>
                </a:solidFill>
              </a:rPr>
              <a:t>Harmful behaviors</a:t>
            </a:r>
            <a:endParaRPr lang="en-US" sz="2400" b="1" dirty="0">
              <a:solidFill>
                <a:srgbClr val="89A4A9"/>
              </a:solidFill>
            </a:endParaRPr>
          </a:p>
        </p:txBody>
      </p:sp>
    </p:spTree>
    <p:extLst>
      <p:ext uri="{BB962C8B-B14F-4D97-AF65-F5344CB8AC3E}">
        <p14:creationId xmlns:p14="http://schemas.microsoft.com/office/powerpoint/2010/main" val="19885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Asimov’s Laws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A robot may not injure a human being or, through inaction, allow a human being to come to harm. </a:t>
            </a:r>
            <a:endParaRPr lang="en-US" dirty="0" smtClean="0"/>
          </a:p>
          <a:p>
            <a:pPr marL="514350" indent="-514350">
              <a:buFont typeface="+mj-lt"/>
              <a:buAutoNum type="arabicPeriod"/>
            </a:pPr>
            <a:r>
              <a:rPr lang="en-US" dirty="0" smtClean="0"/>
              <a:t>A</a:t>
            </a:r>
            <a:r>
              <a:rPr lang="en-US" dirty="0"/>
              <a:t> robot must obey orders given it by human beings except where such orders would conflict with the First Law. </a:t>
            </a:r>
            <a:endParaRPr lang="en-US" dirty="0" smtClean="0"/>
          </a:p>
          <a:p>
            <a:pPr marL="514350" indent="-514350">
              <a:buFont typeface="+mj-lt"/>
              <a:buAutoNum type="arabicPeriod"/>
            </a:pPr>
            <a:r>
              <a:rPr lang="en-US" dirty="0" smtClean="0"/>
              <a:t>A</a:t>
            </a:r>
            <a:r>
              <a:rPr lang="en-US" dirty="0"/>
              <a:t> robot must protect its own existence as long as such protection does not conflict with the First or Second Law.</a:t>
            </a: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32</a:t>
            </a:fld>
            <a:endParaRPr lang="en-US"/>
          </a:p>
        </p:txBody>
      </p:sp>
      <p:sp>
        <p:nvSpPr>
          <p:cNvPr id="5" name="TextBox 4"/>
          <p:cNvSpPr txBox="1"/>
          <p:nvPr/>
        </p:nvSpPr>
        <p:spPr>
          <a:xfrm>
            <a:off x="6342926" y="315267"/>
            <a:ext cx="870751" cy="461665"/>
          </a:xfrm>
          <a:prstGeom prst="rect">
            <a:avLst/>
          </a:prstGeom>
          <a:noFill/>
        </p:spPr>
        <p:txBody>
          <a:bodyPr wrap="none" rtlCol="0">
            <a:spAutoFit/>
          </a:bodyPr>
          <a:lstStyle/>
          <a:p>
            <a:r>
              <a:rPr lang="en-US" sz="2400" smtClean="0"/>
              <a:t>1942</a:t>
            </a:r>
            <a:endParaRPr lang="en-US" sz="2400"/>
          </a:p>
        </p:txBody>
      </p:sp>
    </p:spTree>
    <p:extLst>
      <p:ext uri="{BB962C8B-B14F-4D97-AF65-F5344CB8AC3E}">
        <p14:creationId xmlns:p14="http://schemas.microsoft.com/office/powerpoint/2010/main" val="213908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a:t>
            </a:r>
            <a:r>
              <a:rPr lang="en-US" b="1" i="1" dirty="0" smtClean="0"/>
              <a:t>is</a:t>
            </a:r>
            <a:r>
              <a:rPr lang="en-US" dirty="0" smtClean="0"/>
              <a:t> Harmful?</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A robot may not </a:t>
            </a:r>
            <a:r>
              <a:rPr lang="en-US" b="1" i="1" dirty="0">
                <a:solidFill>
                  <a:srgbClr val="7030A0"/>
                </a:solidFill>
              </a:rPr>
              <a:t>injure</a:t>
            </a:r>
            <a:r>
              <a:rPr lang="en-US" dirty="0">
                <a:solidFill>
                  <a:srgbClr val="7030A0"/>
                </a:solidFill>
              </a:rPr>
              <a:t> </a:t>
            </a:r>
            <a:r>
              <a:rPr lang="en-US" dirty="0"/>
              <a:t>a human being or, through inaction, allow a human being to come to </a:t>
            </a:r>
            <a:r>
              <a:rPr lang="en-US" b="1" i="1" dirty="0">
                <a:solidFill>
                  <a:srgbClr val="7030A0"/>
                </a:solidFill>
              </a:rPr>
              <a:t>harm</a:t>
            </a:r>
            <a:r>
              <a:rPr lang="en-US" dirty="0"/>
              <a:t>. </a:t>
            </a:r>
            <a:endParaRPr lang="en-US" dirty="0" smtClean="0"/>
          </a:p>
          <a:p>
            <a:pPr marL="514350" indent="-514350">
              <a:buFont typeface="+mj-lt"/>
              <a:buAutoNum type="arabicPeriod"/>
            </a:pPr>
            <a:endParaRPr lang="en-US" dirty="0"/>
          </a:p>
          <a:p>
            <a:r>
              <a:rPr lang="en-US" dirty="0" smtClean="0">
                <a:solidFill>
                  <a:schemeClr val="tx1"/>
                </a:solidFill>
              </a:rPr>
              <a:t>Harm is hard to define</a:t>
            </a:r>
          </a:p>
          <a:p>
            <a:r>
              <a:rPr lang="en-US" dirty="0" smtClean="0">
                <a:solidFill>
                  <a:schemeClr val="tx1"/>
                </a:solidFill>
              </a:rPr>
              <a:t>It involves complex tradeoffs</a:t>
            </a:r>
          </a:p>
          <a:p>
            <a:r>
              <a:rPr lang="en-US" dirty="0" smtClean="0">
                <a:solidFill>
                  <a:schemeClr val="tx1"/>
                </a:solidFill>
              </a:rPr>
              <a:t>It’s different for different people</a:t>
            </a: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33</a:t>
            </a:fld>
            <a:endParaRPr lang="en-US"/>
          </a:p>
        </p:txBody>
      </p:sp>
    </p:spTree>
    <p:extLst>
      <p:ext uri="{BB962C8B-B14F-4D97-AF65-F5344CB8AC3E}">
        <p14:creationId xmlns:p14="http://schemas.microsoft.com/office/powerpoint/2010/main" val="12369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Trusting AI</a:t>
            </a:r>
            <a:endParaRPr lang="en-US" dirty="0"/>
          </a:p>
        </p:txBody>
      </p:sp>
      <p:sp>
        <p:nvSpPr>
          <p:cNvPr id="3" name="Content Placeholder 2"/>
          <p:cNvSpPr>
            <a:spLocks noGrp="1"/>
          </p:cNvSpPr>
          <p:nvPr>
            <p:ph idx="1"/>
          </p:nvPr>
        </p:nvSpPr>
        <p:spPr/>
        <p:txBody>
          <a:bodyPr/>
          <a:lstStyle/>
          <a:p>
            <a:r>
              <a:rPr lang="en-US" dirty="0" smtClean="0"/>
              <a:t>How can a user teach a machine what is harmful?</a:t>
            </a:r>
          </a:p>
          <a:p>
            <a:r>
              <a:rPr lang="en-US" dirty="0" smtClean="0"/>
              <a:t>How can they know when it really understands?</a:t>
            </a:r>
          </a:p>
          <a:p>
            <a:pPr lvl="1"/>
            <a:r>
              <a:rPr lang="en-US" dirty="0" smtClean="0"/>
              <a:t>Especially hard given deep neural networks</a:t>
            </a:r>
          </a:p>
          <a:p>
            <a:endParaRPr lang="en-US" dirty="0"/>
          </a:p>
          <a:p>
            <a:r>
              <a:rPr lang="en-US" dirty="0" smtClean="0"/>
              <a:t>Explainable Machine Learning</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34</a:t>
            </a:fld>
            <a:endParaRPr lang="en-US"/>
          </a:p>
        </p:txBody>
      </p:sp>
      <p:pic>
        <p:nvPicPr>
          <p:cNvPr id="5" name="Picture 4"/>
          <p:cNvPicPr>
            <a:picLocks noChangeAspect="1"/>
          </p:cNvPicPr>
          <p:nvPr/>
        </p:nvPicPr>
        <p:blipFill>
          <a:blip r:embed="rId2"/>
          <a:stretch>
            <a:fillRect/>
          </a:stretch>
        </p:blipFill>
        <p:spPr>
          <a:xfrm>
            <a:off x="5857512" y="4078143"/>
            <a:ext cx="3183038" cy="2652532"/>
          </a:xfrm>
          <a:prstGeom prst="rect">
            <a:avLst/>
          </a:prstGeom>
        </p:spPr>
      </p:pic>
    </p:spTree>
    <p:extLst>
      <p:ext uri="{BB962C8B-B14F-4D97-AF65-F5344CB8AC3E}">
        <p14:creationId xmlns:p14="http://schemas.microsoft.com/office/powerpoint/2010/main" val="611206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Limitations</a:t>
            </a:r>
            <a:endParaRPr lang="en-US" dirty="0"/>
          </a:p>
        </p:txBody>
      </p:sp>
      <p:sp>
        <p:nvSpPr>
          <p:cNvPr id="3" name="Content Placeholder 2"/>
          <p:cNvSpPr>
            <a:spLocks noGrp="1"/>
          </p:cNvSpPr>
          <p:nvPr>
            <p:ph idx="1"/>
          </p:nvPr>
        </p:nvSpPr>
        <p:spPr>
          <a:xfrm>
            <a:off x="304800" y="1397001"/>
            <a:ext cx="8782050" cy="4729164"/>
          </a:xfrm>
        </p:spPr>
        <p:txBody>
          <a:bodyPr/>
          <a:lstStyle/>
          <a:p>
            <a:pPr marL="0" indent="0">
              <a:buNone/>
            </a:pPr>
            <a:r>
              <a:rPr lang="en-US" sz="3000" dirty="0" smtClean="0"/>
              <a:t>How to convey the limitations of an AI system to user?</a:t>
            </a:r>
          </a:p>
          <a:p>
            <a:pPr lvl="1"/>
            <a:r>
              <a:rPr lang="en-US" sz="2600" dirty="0" smtClean="0"/>
              <a:t>Challenge for self-driving car</a:t>
            </a:r>
          </a:p>
          <a:p>
            <a:pPr lvl="1"/>
            <a:r>
              <a:rPr lang="en-US" sz="2600" dirty="0" smtClean="0"/>
              <a:t>Or even adaptive cruise control (parked obstacle)</a:t>
            </a:r>
          </a:p>
          <a:p>
            <a:pPr lvl="1"/>
            <a:r>
              <a:rPr lang="en-US" sz="2600" dirty="0" smtClean="0"/>
              <a:t>Google Translate</a:t>
            </a:r>
            <a:endParaRPr lang="en-US" sz="2600"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35</a:t>
            </a:fld>
            <a:endParaRPr lang="en-US"/>
          </a:p>
        </p:txBody>
      </p:sp>
      <p:pic>
        <p:nvPicPr>
          <p:cNvPr id="5" name="Picture 4"/>
          <p:cNvPicPr>
            <a:picLocks noChangeAspect="1"/>
          </p:cNvPicPr>
          <p:nvPr/>
        </p:nvPicPr>
        <p:blipFill rotWithShape="1">
          <a:blip r:embed="rId2"/>
          <a:srcRect l="5102" t="5897" r="4140"/>
          <a:stretch/>
        </p:blipFill>
        <p:spPr>
          <a:xfrm>
            <a:off x="1713052" y="3636417"/>
            <a:ext cx="4953965" cy="2889268"/>
          </a:xfrm>
          <a:prstGeom prst="rect">
            <a:avLst/>
          </a:prstGeom>
        </p:spPr>
      </p:pic>
    </p:spTree>
    <p:extLst>
      <p:ext uri="{BB962C8B-B14F-4D97-AF65-F5344CB8AC3E}">
        <p14:creationId xmlns:p14="http://schemas.microsoft.com/office/powerpoint/2010/main" val="1141965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Dimensions</a:t>
            </a:r>
            <a:endParaRPr lang="en-US" dirty="0"/>
          </a:p>
        </p:txBody>
      </p:sp>
      <p:sp>
        <p:nvSpPr>
          <p:cNvPr id="3" name="Content Placeholder 2"/>
          <p:cNvSpPr>
            <a:spLocks noGrp="1"/>
          </p:cNvSpPr>
          <p:nvPr>
            <p:ph idx="1"/>
          </p:nvPr>
        </p:nvSpPr>
        <p:spPr>
          <a:xfrm>
            <a:off x="304800" y="820619"/>
            <a:ext cx="8534400" cy="4729164"/>
          </a:xfrm>
        </p:spPr>
        <p:txBody>
          <a:bodyPr/>
          <a:lstStyle/>
          <a:p>
            <a:r>
              <a:rPr lang="en-US" dirty="0" smtClean="0"/>
              <a:t>Intelligence</a:t>
            </a:r>
          </a:p>
          <a:p>
            <a:r>
              <a:rPr lang="en-US" dirty="0" smtClean="0"/>
              <a:t>Autonomy</a:t>
            </a:r>
          </a:p>
          <a:p>
            <a:pPr lvl="1"/>
            <a:r>
              <a:rPr lang="en-US" dirty="0" smtClean="0"/>
              <a:t>Or maybe autonomy is key </a:t>
            </a:r>
            <a:r>
              <a:rPr lang="mr-IN" dirty="0" smtClean="0"/>
              <a:t>–</a:t>
            </a:r>
            <a:r>
              <a:rPr lang="en-US" dirty="0" smtClean="0"/>
              <a:t> may be limited by 1) lack of effectors, 2) lack of intelligence, 3) constraints on behavior, </a:t>
            </a:r>
            <a:endParaRPr lang="en-US" dirty="0"/>
          </a:p>
          <a:p>
            <a:r>
              <a:rPr lang="en-US" dirty="0" smtClean="0"/>
              <a:t>Control</a:t>
            </a:r>
          </a:p>
          <a:p>
            <a:pPr lvl="1"/>
            <a:r>
              <a:rPr lang="en-US" dirty="0" smtClean="0"/>
              <a:t>Limits to behavior</a:t>
            </a:r>
          </a:p>
          <a:p>
            <a:pPr lvl="1"/>
            <a:r>
              <a:rPr lang="en-US" dirty="0" smtClean="0"/>
              <a:t>See also </a:t>
            </a:r>
            <a:r>
              <a:rPr lang="en-US" dirty="0" err="1" smtClean="0"/>
              <a:t>defn</a:t>
            </a:r>
            <a:r>
              <a:rPr lang="en-US" dirty="0" smtClean="0"/>
              <a:t> vessel in China robot sub case</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36</a:t>
            </a:fld>
            <a:endParaRPr lang="en-US"/>
          </a:p>
        </p:txBody>
      </p:sp>
      <p:sp>
        <p:nvSpPr>
          <p:cNvPr id="5" name="TextBox 4"/>
          <p:cNvSpPr txBox="1"/>
          <p:nvPr/>
        </p:nvSpPr>
        <p:spPr>
          <a:xfrm>
            <a:off x="1704753" y="5088118"/>
            <a:ext cx="7134447" cy="923330"/>
          </a:xfrm>
          <a:prstGeom prst="rect">
            <a:avLst/>
          </a:prstGeom>
          <a:noFill/>
        </p:spPr>
        <p:txBody>
          <a:bodyPr wrap="square" rtlCol="0">
            <a:spAutoFit/>
          </a:bodyPr>
          <a:lstStyle/>
          <a:p>
            <a:r>
              <a:rPr lang="en-US" dirty="0" smtClean="0"/>
              <a:t>Pedro: “People worry that computers will get too smart and take over the world, but the real problem is that they’re too stupid </a:t>
            </a:r>
            <a:r>
              <a:rPr lang="en-US" smtClean="0"/>
              <a:t>and they’ve already taken over the world.”</a:t>
            </a:r>
            <a:endParaRPr lang="en-US" dirty="0"/>
          </a:p>
        </p:txBody>
      </p:sp>
      <p:sp>
        <p:nvSpPr>
          <p:cNvPr id="6" name="TextBox 5"/>
          <p:cNvSpPr txBox="1"/>
          <p:nvPr/>
        </p:nvSpPr>
        <p:spPr>
          <a:xfrm>
            <a:off x="223285" y="6156353"/>
            <a:ext cx="8615916" cy="369332"/>
          </a:xfrm>
          <a:prstGeom prst="rect">
            <a:avLst/>
          </a:prstGeom>
          <a:noFill/>
        </p:spPr>
        <p:txBody>
          <a:bodyPr wrap="square" rtlCol="0">
            <a:spAutoFit/>
          </a:bodyPr>
          <a:lstStyle/>
          <a:p>
            <a:r>
              <a:rPr lang="en-US" dirty="0" smtClean="0"/>
              <a:t>Problem: autonomy &amp; intelligence are correlated </a:t>
            </a:r>
            <a:r>
              <a:rPr lang="mr-IN" dirty="0" smtClean="0"/>
              <a:t>–</a:t>
            </a:r>
            <a:r>
              <a:rPr lang="en-US" dirty="0" smtClean="0"/>
              <a:t> with more I, people give more A </a:t>
            </a:r>
            <a:endParaRPr lang="en-US" dirty="0"/>
          </a:p>
        </p:txBody>
      </p:sp>
      <p:sp>
        <p:nvSpPr>
          <p:cNvPr id="7" name="TextBox 6"/>
          <p:cNvSpPr txBox="1"/>
          <p:nvPr/>
        </p:nvSpPr>
        <p:spPr>
          <a:xfrm rot="20716020">
            <a:off x="5942296" y="1555647"/>
            <a:ext cx="2608406" cy="707886"/>
          </a:xfrm>
          <a:prstGeom prst="rect">
            <a:avLst/>
          </a:prstGeom>
          <a:noFill/>
        </p:spPr>
        <p:txBody>
          <a:bodyPr wrap="none" rtlCol="0">
            <a:spAutoFit/>
          </a:bodyPr>
          <a:lstStyle/>
          <a:p>
            <a:r>
              <a:rPr lang="en-US" sz="4000" dirty="0" smtClean="0">
                <a:solidFill>
                  <a:srgbClr val="FF0000"/>
                </a:solidFill>
              </a:rPr>
              <a:t>Just Notes</a:t>
            </a:r>
            <a:endParaRPr lang="en-US" sz="4000" dirty="0">
              <a:solidFill>
                <a:srgbClr val="FF0000"/>
              </a:solidFill>
            </a:endParaRPr>
          </a:p>
        </p:txBody>
      </p:sp>
    </p:spTree>
    <p:extLst>
      <p:ext uri="{BB962C8B-B14F-4D97-AF65-F5344CB8AC3E}">
        <p14:creationId xmlns:p14="http://schemas.microsoft.com/office/powerpoint/2010/main" val="196103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sz="1800" dirty="0" smtClean="0"/>
              <a:t>Crawford &amp; </a:t>
            </a:r>
            <a:r>
              <a:rPr lang="en-US" sz="1800" dirty="0" err="1" smtClean="0"/>
              <a:t>Calo</a:t>
            </a:r>
            <a:r>
              <a:rPr lang="en-US" sz="1800" dirty="0">
                <a:sym typeface="Wingdings"/>
              </a:rPr>
              <a:t> </a:t>
            </a:r>
            <a:r>
              <a:rPr lang="en-US" sz="1800" dirty="0" smtClean="0">
                <a:sym typeface="Wingdings"/>
              </a:rPr>
              <a:t>/ Nature) “in some current contexts, the downsides of AI systems disproportionately affect groups that are already disadvantaged by factors such as race, gender and socio-economic background” </a:t>
            </a:r>
            <a:r>
              <a:rPr lang="mr-IN" sz="1800" dirty="0" smtClean="0">
                <a:sym typeface="Wingdings"/>
              </a:rPr>
              <a:t>–</a:t>
            </a:r>
            <a:r>
              <a:rPr lang="en-US" sz="1800" dirty="0">
                <a:sym typeface="Wingdings"/>
              </a:rPr>
              <a:t> </a:t>
            </a:r>
            <a:r>
              <a:rPr lang="en-US" sz="1800" dirty="0" smtClean="0">
                <a:sym typeface="Wingdings"/>
              </a:rPr>
              <a:t> see “Big data’s disparate impact” </a:t>
            </a:r>
            <a:r>
              <a:rPr lang="en-US" sz="1800" dirty="0" smtClean="0">
                <a:sym typeface="Wingdings"/>
                <a:hlinkClick r:id="rId2"/>
              </a:rPr>
              <a:t>http</a:t>
            </a:r>
            <a:r>
              <a:rPr lang="en-US" sz="1800" dirty="0">
                <a:sym typeface="Wingdings"/>
                <a:hlinkClick r:id="rId2"/>
              </a:rPr>
              <a:t>://</a:t>
            </a:r>
            <a:r>
              <a:rPr lang="en-US" sz="1800" dirty="0" smtClean="0">
                <a:sym typeface="Wingdings"/>
                <a:hlinkClick r:id="rId2"/>
              </a:rPr>
              <a:t>www.californialawreview.org/wp-content/uploads/2016/06/2Barocas-Selbst.pdf</a:t>
            </a:r>
            <a:r>
              <a:rPr lang="en-US" sz="1800" dirty="0" smtClean="0">
                <a:sym typeface="Wingdings"/>
              </a:rPr>
              <a:t> </a:t>
            </a:r>
          </a:p>
          <a:p>
            <a:r>
              <a:rPr lang="en-US" sz="1800" dirty="0" smtClean="0">
                <a:sym typeface="Wingdings"/>
              </a:rPr>
              <a:t>Need the benefits of an AI system be shared equally by all demographics?</a:t>
            </a:r>
          </a:p>
          <a:p>
            <a:pPr lvl="1"/>
            <a:r>
              <a:rPr lang="en-US" sz="1400" dirty="0" smtClean="0">
                <a:sym typeface="Wingdings"/>
              </a:rPr>
              <a:t>A new pediatric drug only benefits children; a new sickle-cell anemia drug benefits black people disproportionately </a:t>
            </a:r>
            <a:r>
              <a:rPr lang="mr-IN" sz="1400" dirty="0" smtClean="0">
                <a:sym typeface="Wingdings"/>
              </a:rPr>
              <a:t>–</a:t>
            </a:r>
            <a:r>
              <a:rPr lang="en-US" sz="1400" dirty="0" smtClean="0">
                <a:sym typeface="Wingdings"/>
              </a:rPr>
              <a:t> or is AI different?</a:t>
            </a:r>
          </a:p>
          <a:p>
            <a:r>
              <a:rPr lang="en-US" sz="1800" dirty="0" smtClean="0">
                <a:sym typeface="Wingdings"/>
              </a:rPr>
              <a:t>Key issue: is differential behavior reinforcing!  </a:t>
            </a:r>
          </a:p>
          <a:p>
            <a:pPr lvl="1"/>
            <a:r>
              <a:rPr lang="en-US" sz="1400" dirty="0" smtClean="0">
                <a:sym typeface="Wingdings"/>
              </a:rPr>
              <a:t>More subtle than: does the increase rate of criminal background check links lead to more background checks and hence fewer job </a:t>
            </a:r>
            <a:r>
              <a:rPr lang="en-US" sz="1400" dirty="0" err="1" smtClean="0">
                <a:sym typeface="Wingdings"/>
              </a:rPr>
              <a:t>opps</a:t>
            </a:r>
            <a:r>
              <a:rPr lang="en-US" sz="1400" dirty="0" smtClean="0">
                <a:sym typeface="Wingdings"/>
              </a:rPr>
              <a:t> </a:t>
            </a:r>
            <a:r>
              <a:rPr lang="mr-IN" sz="1400" dirty="0" smtClean="0">
                <a:sym typeface="Wingdings"/>
              </a:rPr>
              <a:t>–</a:t>
            </a:r>
            <a:r>
              <a:rPr lang="en-US" sz="1400" dirty="0" smtClean="0">
                <a:sym typeface="Wingdings"/>
              </a:rPr>
              <a:t> since this isn’t feedback, it’s just a consequence.</a:t>
            </a:r>
          </a:p>
          <a:p>
            <a:r>
              <a:rPr lang="en-US" sz="1800" dirty="0" smtClean="0">
                <a:sym typeface="Wingdings"/>
              </a:rPr>
              <a:t>Systems predict crime in </a:t>
            </a:r>
            <a:r>
              <a:rPr lang="en-US" sz="1800" dirty="0" err="1" smtClean="0">
                <a:sym typeface="Wingdings"/>
              </a:rPr>
              <a:t>chicago</a:t>
            </a:r>
            <a:r>
              <a:rPr lang="en-US" sz="1800" dirty="0" smtClean="0">
                <a:sym typeface="Wingdings"/>
              </a:rPr>
              <a:t>, but didn’t reduce crime when deployed.</a:t>
            </a:r>
          </a:p>
          <a:p>
            <a:pPr lvl="1"/>
            <a:r>
              <a:rPr lang="en-US" sz="1400" dirty="0" smtClean="0">
                <a:sym typeface="Wingdings"/>
              </a:rPr>
              <a:t>And why not use ML to predict police abuse?</a:t>
            </a:r>
          </a:p>
          <a:p>
            <a:r>
              <a:rPr lang="en-US" sz="1800" dirty="0" smtClean="0">
                <a:sym typeface="Wingdings"/>
              </a:rPr>
              <a:t>Do all (any?) get the right to explain?</a:t>
            </a:r>
            <a:endParaRPr lang="en-US" sz="1800"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37</a:t>
            </a:fld>
            <a:endParaRPr lang="en-US"/>
          </a:p>
        </p:txBody>
      </p:sp>
      <p:sp>
        <p:nvSpPr>
          <p:cNvPr id="5" name="TextBox 4"/>
          <p:cNvSpPr txBox="1"/>
          <p:nvPr/>
        </p:nvSpPr>
        <p:spPr>
          <a:xfrm rot="20716020">
            <a:off x="5942296" y="1555647"/>
            <a:ext cx="2608406" cy="707886"/>
          </a:xfrm>
          <a:prstGeom prst="rect">
            <a:avLst/>
          </a:prstGeom>
          <a:noFill/>
        </p:spPr>
        <p:txBody>
          <a:bodyPr wrap="none" rtlCol="0">
            <a:spAutoFit/>
          </a:bodyPr>
          <a:lstStyle/>
          <a:p>
            <a:r>
              <a:rPr lang="en-US" sz="4000" dirty="0" smtClean="0">
                <a:solidFill>
                  <a:srgbClr val="FF0000"/>
                </a:solidFill>
              </a:rPr>
              <a:t>Just Notes</a:t>
            </a:r>
            <a:endParaRPr lang="en-US" sz="4000" dirty="0">
              <a:solidFill>
                <a:srgbClr val="FF0000"/>
              </a:solidFill>
            </a:endParaRPr>
          </a:p>
        </p:txBody>
      </p:sp>
    </p:spTree>
    <p:extLst>
      <p:ext uri="{BB962C8B-B14F-4D97-AF65-F5344CB8AC3E}">
        <p14:creationId xmlns:p14="http://schemas.microsoft.com/office/powerpoint/2010/main" val="1188875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499"/>
            <a:ext cx="9144000" cy="1143000"/>
          </a:xfrm>
        </p:spPr>
        <p:txBody>
          <a:bodyPr/>
          <a:lstStyle/>
          <a:p>
            <a:r>
              <a:rPr lang="en-US" sz="3600" dirty="0"/>
              <a:t>Should prison sentences be based on crimes that haven’t been committed yet</a:t>
            </a:r>
            <a:r>
              <a:rPr lang="en-US" sz="3600" dirty="0" smtClean="0"/>
              <a:t>?</a:t>
            </a:r>
            <a:endParaRPr lang="en-US" dirty="0"/>
          </a:p>
        </p:txBody>
      </p:sp>
      <p:sp>
        <p:nvSpPr>
          <p:cNvPr id="3" name="Content Placeholder 2"/>
          <p:cNvSpPr>
            <a:spLocks noGrp="1"/>
          </p:cNvSpPr>
          <p:nvPr>
            <p:ph idx="1"/>
          </p:nvPr>
        </p:nvSpPr>
        <p:spPr>
          <a:xfrm>
            <a:off x="304800" y="1397001"/>
            <a:ext cx="8534400" cy="1554543"/>
          </a:xfrm>
        </p:spPr>
        <p:txBody>
          <a:bodyPr/>
          <a:lstStyle/>
          <a:p>
            <a:r>
              <a:rPr lang="en-US" sz="2400" dirty="0" smtClean="0"/>
              <a:t>US judges use proprietary ML to predict risk of reoffending </a:t>
            </a:r>
          </a:p>
          <a:p>
            <a:r>
              <a:rPr lang="en-US" sz="2400" dirty="0" smtClean="0"/>
              <a:t>Much more likely to mistakenly flag black defendants</a:t>
            </a:r>
          </a:p>
          <a:p>
            <a:pPr lvl="1"/>
            <a:r>
              <a:rPr lang="en-US" sz="2000" dirty="0" smtClean="0"/>
              <a:t>Even though race is not used as a feature </a:t>
            </a:r>
          </a:p>
          <a:p>
            <a:endParaRPr lang="en-US" sz="2400"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38</a:t>
            </a:fld>
            <a:endParaRPr lang="en-US"/>
          </a:p>
        </p:txBody>
      </p:sp>
      <p:pic>
        <p:nvPicPr>
          <p:cNvPr id="5" name="Picture 4"/>
          <p:cNvPicPr>
            <a:picLocks noChangeAspect="1"/>
          </p:cNvPicPr>
          <p:nvPr/>
        </p:nvPicPr>
        <p:blipFill rotWithShape="1">
          <a:blip r:embed="rId2"/>
          <a:srcRect l="19481" t="8935" r="18701" b="21537"/>
          <a:stretch/>
        </p:blipFill>
        <p:spPr>
          <a:xfrm>
            <a:off x="5382228" y="2883972"/>
            <a:ext cx="3228311" cy="2400888"/>
          </a:xfrm>
          <a:prstGeom prst="rect">
            <a:avLst/>
          </a:prstGeom>
        </p:spPr>
      </p:pic>
      <p:sp>
        <p:nvSpPr>
          <p:cNvPr id="6" name="TextBox 5"/>
          <p:cNvSpPr txBox="1"/>
          <p:nvPr/>
        </p:nvSpPr>
        <p:spPr>
          <a:xfrm>
            <a:off x="1186238" y="6287560"/>
            <a:ext cx="7505324" cy="738664"/>
          </a:xfrm>
          <a:prstGeom prst="rect">
            <a:avLst/>
          </a:prstGeom>
          <a:noFill/>
        </p:spPr>
        <p:txBody>
          <a:bodyPr wrap="none" rtlCol="0">
            <a:spAutoFit/>
          </a:bodyPr>
          <a:lstStyle/>
          <a:p>
            <a:r>
              <a:rPr lang="en-US" sz="1400" dirty="0"/>
              <a:t>http://</a:t>
            </a:r>
            <a:r>
              <a:rPr lang="en-US" sz="1400" dirty="0" err="1" smtClean="0"/>
              <a:t>go.nature.com</a:t>
            </a:r>
            <a:r>
              <a:rPr lang="en-US" sz="1400" dirty="0" smtClean="0"/>
              <a:t>/29aznyw   </a:t>
            </a:r>
            <a:endParaRPr lang="en-US" sz="1400" dirty="0"/>
          </a:p>
          <a:p>
            <a:r>
              <a:rPr lang="en-US" sz="1400" dirty="0" smtClean="0"/>
              <a:t>https</a:t>
            </a:r>
            <a:r>
              <a:rPr lang="en-US" sz="1400" dirty="0"/>
              <a:t>://</a:t>
            </a:r>
            <a:r>
              <a:rPr lang="en-US" sz="1400" dirty="0" err="1"/>
              <a:t>www.themarshallproject.org</a:t>
            </a:r>
            <a:r>
              <a:rPr lang="en-US" sz="1400" dirty="0"/>
              <a:t>/2015/08/04/the-new-science-of-sentencing#.</a:t>
            </a:r>
            <a:r>
              <a:rPr lang="en-US" sz="1400" dirty="0" err="1"/>
              <a:t>odaMKLgrw</a:t>
            </a:r>
            <a:r>
              <a:rPr lang="en-US" sz="1400" dirty="0"/>
              <a:t> </a:t>
            </a:r>
          </a:p>
          <a:p>
            <a:endParaRPr lang="en-US" sz="1400" dirty="0"/>
          </a:p>
        </p:txBody>
      </p:sp>
      <p:sp>
        <p:nvSpPr>
          <p:cNvPr id="7" name="Content Placeholder 2"/>
          <p:cNvSpPr txBox="1">
            <a:spLocks/>
          </p:cNvSpPr>
          <p:nvPr/>
        </p:nvSpPr>
        <p:spPr bwMode="auto">
          <a:xfrm>
            <a:off x="326563" y="2875004"/>
            <a:ext cx="5356607" cy="155454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257162" indent="-25716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557185" indent="-214303"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857207" indent="-171442"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200090" indent="-171442" algn="l" rtl="0" eaLnBrk="1" fontAlgn="base" hangingPunct="1">
              <a:spcBef>
                <a:spcPct val="20000"/>
              </a:spcBef>
              <a:spcAft>
                <a:spcPct val="0"/>
              </a:spcAft>
              <a:buClr>
                <a:schemeClr val="tx1"/>
              </a:buClr>
              <a:buFont typeface="Wingdings" pitchFamily="2" charset="2"/>
              <a:buChar char="§"/>
              <a:defRPr sz="1800">
                <a:solidFill>
                  <a:schemeClr val="tx1"/>
                </a:solidFill>
                <a:latin typeface="Calibri" pitchFamily="34" charset="0"/>
              </a:defRPr>
            </a:lvl4pPr>
            <a:lvl5pPr marL="1542974" indent="-171442"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5pPr>
            <a:lvl6pPr marL="1885856"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39"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22"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05"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a:lstStyle>
          <a:p>
            <a:r>
              <a:rPr lang="en-US" sz="2400" dirty="0"/>
              <a:t>Bigger </a:t>
            </a:r>
            <a:r>
              <a:rPr lang="en-US" sz="2400" dirty="0" smtClean="0"/>
              <a:t>questions:</a:t>
            </a:r>
          </a:p>
          <a:p>
            <a:pPr lvl="1"/>
            <a:r>
              <a:rPr lang="en-US" sz="2000" dirty="0" smtClean="0"/>
              <a:t>Can defendant get an explanation?</a:t>
            </a:r>
          </a:p>
          <a:p>
            <a:pPr lvl="2"/>
            <a:r>
              <a:rPr lang="en-US" sz="1600" dirty="0" smtClean="0"/>
              <a:t>Tradeoff between </a:t>
            </a:r>
            <a:r>
              <a:rPr lang="en-US" sz="1600" dirty="0" err="1" smtClean="0"/>
              <a:t>explainability</a:t>
            </a:r>
            <a:r>
              <a:rPr lang="en-US" sz="1600" dirty="0" smtClean="0"/>
              <a:t> &amp; accuracy</a:t>
            </a:r>
          </a:p>
          <a:p>
            <a:pPr lvl="2"/>
            <a:r>
              <a:rPr lang="en-US" sz="1600" dirty="0" smtClean="0"/>
              <a:t>How know if explanation is </a:t>
            </a:r>
            <a:r>
              <a:rPr lang="en-US" sz="1600" b="1" i="1" dirty="0" smtClean="0"/>
              <a:t>right?</a:t>
            </a:r>
          </a:p>
          <a:p>
            <a:pPr lvl="1"/>
            <a:r>
              <a:rPr lang="en-US" sz="2000" dirty="0"/>
              <a:t>W</a:t>
            </a:r>
            <a:r>
              <a:rPr lang="en-US" sz="2000" dirty="0" smtClean="0"/>
              <a:t>hat </a:t>
            </a:r>
            <a:r>
              <a:rPr lang="en-US" sz="2000" dirty="0"/>
              <a:t>if </a:t>
            </a:r>
            <a:r>
              <a:rPr lang="en-US" sz="2000" dirty="0" smtClean="0"/>
              <a:t>blacks </a:t>
            </a:r>
            <a:r>
              <a:rPr lang="en-US" sz="2000" b="1" i="1" dirty="0" smtClean="0"/>
              <a:t>are</a:t>
            </a:r>
            <a:r>
              <a:rPr lang="en-US" sz="2000" dirty="0" smtClean="0"/>
              <a:t> more </a:t>
            </a:r>
            <a:r>
              <a:rPr lang="en-US" sz="2000" dirty="0"/>
              <a:t>likely to </a:t>
            </a:r>
            <a:r>
              <a:rPr lang="en-US" sz="2000" dirty="0" smtClean="0"/>
              <a:t>reoffend?</a:t>
            </a:r>
          </a:p>
          <a:p>
            <a:pPr lvl="2"/>
            <a:r>
              <a:rPr lang="en-US" sz="1600" dirty="0"/>
              <a:t>O</a:t>
            </a:r>
            <a:r>
              <a:rPr lang="en-US" sz="1600" dirty="0" smtClean="0"/>
              <a:t>k </a:t>
            </a:r>
            <a:r>
              <a:rPr lang="en-US" sz="1600" dirty="0"/>
              <a:t>to treat them differently?  </a:t>
            </a:r>
            <a:endParaRPr lang="en-US" sz="1600" dirty="0" smtClean="0"/>
          </a:p>
          <a:p>
            <a:pPr lvl="2"/>
            <a:r>
              <a:rPr lang="en-US" sz="1600" dirty="0" smtClean="0"/>
              <a:t>Or </a:t>
            </a:r>
            <a:r>
              <a:rPr lang="en-US" sz="1600" dirty="0"/>
              <a:t>is </a:t>
            </a:r>
            <a:r>
              <a:rPr lang="en-US" sz="1600" dirty="0" smtClean="0"/>
              <a:t>poor accuracy the </a:t>
            </a:r>
            <a:r>
              <a:rPr lang="en-US" sz="1600" dirty="0"/>
              <a:t>only </a:t>
            </a:r>
            <a:r>
              <a:rPr lang="en-US" sz="1600" dirty="0" smtClean="0"/>
              <a:t>problem?</a:t>
            </a:r>
            <a:endParaRPr lang="en-US" sz="2000" dirty="0"/>
          </a:p>
          <a:p>
            <a:pPr lvl="1"/>
            <a:r>
              <a:rPr lang="en-US" sz="2000" dirty="0" smtClean="0"/>
              <a:t>Whose responsibility to monitor?</a:t>
            </a:r>
          </a:p>
          <a:p>
            <a:pPr lvl="5"/>
            <a:endParaRPr lang="en-US" sz="700" dirty="0" smtClean="0"/>
          </a:p>
          <a:p>
            <a:pPr lvl="1"/>
            <a:r>
              <a:rPr lang="en-US" sz="2000" dirty="0" smtClean="0"/>
              <a:t>What if feedback cycle?</a:t>
            </a:r>
            <a:endParaRPr lang="en-US" sz="2800" dirty="0"/>
          </a:p>
          <a:p>
            <a:endParaRPr lang="en-US" sz="2400" kern="0" dirty="0"/>
          </a:p>
        </p:txBody>
      </p:sp>
    </p:spTree>
    <p:extLst>
      <p:ext uri="{BB962C8B-B14F-4D97-AF65-F5344CB8AC3E}">
        <p14:creationId xmlns:p14="http://schemas.microsoft.com/office/powerpoint/2010/main" val="6251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Explainability</a:t>
            </a:r>
            <a:endParaRPr lang="en-US" dirty="0"/>
          </a:p>
        </p:txBody>
      </p:sp>
      <p:sp>
        <p:nvSpPr>
          <p:cNvPr id="3" name="Content Placeholder 2"/>
          <p:cNvSpPr>
            <a:spLocks noGrp="1"/>
          </p:cNvSpPr>
          <p:nvPr>
            <p:ph idx="1"/>
          </p:nvPr>
        </p:nvSpPr>
        <p:spPr/>
        <p:txBody>
          <a:bodyPr/>
          <a:lstStyle/>
          <a:p>
            <a:r>
              <a:rPr lang="en-US" dirty="0" smtClean="0"/>
              <a:t>Wish for AI to explain it’s actions / utility</a:t>
            </a:r>
          </a:p>
          <a:p>
            <a:pPr lvl="1"/>
            <a:r>
              <a:rPr lang="en-US" dirty="0" smtClean="0"/>
              <a:t>Backup mechanism when </a:t>
            </a:r>
            <a:r>
              <a:rPr lang="en-US" dirty="0" err="1" smtClean="0"/>
              <a:t>ai</a:t>
            </a:r>
            <a:r>
              <a:rPr lang="en-US" dirty="0" smtClean="0"/>
              <a:t> is wrong</a:t>
            </a:r>
          </a:p>
          <a:p>
            <a:r>
              <a:rPr lang="en-US" dirty="0" smtClean="0"/>
              <a:t>Tradeoff between accuracy &amp; </a:t>
            </a:r>
            <a:r>
              <a:rPr lang="en-US" dirty="0" err="1" smtClean="0"/>
              <a:t>explainability</a:t>
            </a:r>
            <a:endParaRPr lang="en-US" dirty="0" smtClean="0"/>
          </a:p>
          <a:p>
            <a:r>
              <a:rPr lang="en-US" dirty="0" smtClean="0"/>
              <a:t>How to guarantee than an explanation is right</a:t>
            </a:r>
          </a:p>
          <a:p>
            <a:pPr lvl="1"/>
            <a:r>
              <a:rPr lang="en-US" dirty="0" err="1" smtClean="0"/>
              <a:t>Esp</a:t>
            </a:r>
            <a:r>
              <a:rPr lang="en-US" dirty="0" smtClean="0"/>
              <a:t> since every explanation is a simplification</a:t>
            </a:r>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39</a:t>
            </a:fld>
            <a:endParaRPr lang="en-US"/>
          </a:p>
        </p:txBody>
      </p:sp>
      <p:sp>
        <p:nvSpPr>
          <p:cNvPr id="5" name="TextBox 4"/>
          <p:cNvSpPr txBox="1"/>
          <p:nvPr/>
        </p:nvSpPr>
        <p:spPr>
          <a:xfrm rot="20716020">
            <a:off x="5942296" y="1555647"/>
            <a:ext cx="2608406" cy="707886"/>
          </a:xfrm>
          <a:prstGeom prst="rect">
            <a:avLst/>
          </a:prstGeom>
          <a:noFill/>
        </p:spPr>
        <p:txBody>
          <a:bodyPr wrap="none" rtlCol="0">
            <a:spAutoFit/>
          </a:bodyPr>
          <a:lstStyle/>
          <a:p>
            <a:r>
              <a:rPr lang="en-US" sz="4000" dirty="0" smtClean="0">
                <a:solidFill>
                  <a:srgbClr val="FF0000"/>
                </a:solidFill>
              </a:rPr>
              <a:t>Just Notes</a:t>
            </a:r>
            <a:endParaRPr lang="en-US" sz="4000" dirty="0">
              <a:solidFill>
                <a:srgbClr val="FF0000"/>
              </a:solidFill>
            </a:endParaRPr>
          </a:p>
        </p:txBody>
      </p:sp>
    </p:spTree>
    <p:extLst>
      <p:ext uri="{BB962C8B-B14F-4D97-AF65-F5344CB8AC3E}">
        <p14:creationId xmlns:p14="http://schemas.microsoft.com/office/powerpoint/2010/main" val="1224169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Review CSE 473</a:t>
            </a:r>
            <a:endParaRPr lang="en-US" dirty="0"/>
          </a:p>
        </p:txBody>
      </p:sp>
      <p:sp>
        <p:nvSpPr>
          <p:cNvPr id="3" name="Content Placeholder 2"/>
          <p:cNvSpPr>
            <a:spLocks noGrp="1"/>
          </p:cNvSpPr>
          <p:nvPr>
            <p:ph idx="1"/>
          </p:nvPr>
        </p:nvSpPr>
        <p:spPr/>
        <p:txBody>
          <a:bodyPr/>
          <a:lstStyle/>
          <a:p>
            <a:r>
              <a:rPr lang="en-US" u="sng" dirty="0"/>
              <a:t>https://</a:t>
            </a:r>
            <a:r>
              <a:rPr lang="en-US" u="sng" dirty="0" err="1"/>
              <a:t>uw.iasystem.org</a:t>
            </a:r>
            <a:r>
              <a:rPr lang="en-US" u="sng" dirty="0"/>
              <a:t>/survey/167470</a:t>
            </a:r>
            <a:endParaRPr lang="en-US" dirty="0"/>
          </a:p>
          <a:p>
            <a:endParaRPr lang="en-US" dirty="0" smtClean="0"/>
          </a:p>
          <a:p>
            <a:endParaRPr lang="en-US" dirty="0"/>
          </a:p>
          <a:p>
            <a:r>
              <a:rPr lang="en-US" b="1" dirty="0" smtClean="0"/>
              <a:t>5pt bonus</a:t>
            </a:r>
            <a:r>
              <a:rPr lang="en-US" dirty="0" smtClean="0"/>
              <a:t> for taking survey!</a:t>
            </a:r>
          </a:p>
          <a:p>
            <a:pPr lvl="1"/>
            <a:r>
              <a:rPr lang="en-US" dirty="0" smtClean="0"/>
              <a:t>We can tell who has taken it (for bonus)</a:t>
            </a:r>
          </a:p>
          <a:p>
            <a:pPr lvl="1"/>
            <a:r>
              <a:rPr lang="en-US" dirty="0" smtClean="0"/>
              <a:t>But we can’t see your answers</a:t>
            </a:r>
          </a:p>
          <a:p>
            <a:pPr lvl="1"/>
            <a:endParaRPr lang="en-US" dirty="0"/>
          </a:p>
          <a:p>
            <a:pPr lvl="1"/>
            <a:r>
              <a:rPr lang="en-US" dirty="0" smtClean="0"/>
              <a:t>In Jan we get aggregated data</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a:t>
            </a:fld>
            <a:endParaRPr lang="en-US"/>
          </a:p>
        </p:txBody>
      </p:sp>
    </p:spTree>
    <p:extLst>
      <p:ext uri="{BB962C8B-B14F-4D97-AF65-F5344CB8AC3E}">
        <p14:creationId xmlns:p14="http://schemas.microsoft.com/office/powerpoint/2010/main" val="1419419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Deploying AI</a:t>
            </a:r>
            <a:endParaRPr lang="en-US" dirty="0"/>
          </a:p>
        </p:txBody>
      </p:sp>
      <p:sp>
        <p:nvSpPr>
          <p:cNvPr id="3" name="Content Placeholder 2"/>
          <p:cNvSpPr>
            <a:spLocks noGrp="1"/>
          </p:cNvSpPr>
          <p:nvPr>
            <p:ph idx="1"/>
          </p:nvPr>
        </p:nvSpPr>
        <p:spPr>
          <a:xfrm>
            <a:off x="157162" y="1117600"/>
            <a:ext cx="8534400" cy="2802859"/>
          </a:xfrm>
        </p:spPr>
        <p:txBody>
          <a:bodyPr/>
          <a:lstStyle/>
          <a:p>
            <a:pPr marL="0" indent="0">
              <a:buNone/>
            </a:pPr>
            <a:r>
              <a:rPr lang="en-US" dirty="0" smtClean="0"/>
              <a:t>What is bar for deployment?</a:t>
            </a:r>
          </a:p>
          <a:p>
            <a:pPr lvl="1"/>
            <a:r>
              <a:rPr lang="en-US" dirty="0"/>
              <a:t>S</a:t>
            </a:r>
            <a:r>
              <a:rPr lang="en-US" dirty="0" smtClean="0"/>
              <a:t>ystem is better than person being replaced?</a:t>
            </a:r>
          </a:p>
          <a:p>
            <a:pPr lvl="1"/>
            <a:r>
              <a:rPr lang="en-US" dirty="0" smtClean="0"/>
              <a:t>Errors are </a:t>
            </a:r>
            <a:r>
              <a:rPr lang="en-US" b="1" i="1" dirty="0" smtClean="0"/>
              <a:t>strict subset </a:t>
            </a:r>
            <a:r>
              <a:rPr lang="en-US" dirty="0" smtClean="0"/>
              <a:t>of human errors?</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40</a:t>
            </a:fld>
            <a:endParaRPr lang="en-US"/>
          </a:p>
        </p:txBody>
      </p:sp>
      <p:sp>
        <p:nvSpPr>
          <p:cNvPr id="6" name="Oval 5"/>
          <p:cNvSpPr/>
          <p:nvPr/>
        </p:nvSpPr>
        <p:spPr>
          <a:xfrm>
            <a:off x="4129191" y="4731656"/>
            <a:ext cx="1301883" cy="1360468"/>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85296" y="4147920"/>
            <a:ext cx="1039066" cy="707886"/>
          </a:xfrm>
          <a:prstGeom prst="rect">
            <a:avLst/>
          </a:prstGeom>
          <a:noFill/>
        </p:spPr>
        <p:txBody>
          <a:bodyPr wrap="none" rtlCol="0">
            <a:spAutoFit/>
          </a:bodyPr>
          <a:lstStyle/>
          <a:p>
            <a:pPr algn="ctr"/>
            <a:r>
              <a:rPr lang="en-US" sz="2000" dirty="0"/>
              <a:t>h</a:t>
            </a:r>
            <a:r>
              <a:rPr lang="en-US" sz="2000" dirty="0" smtClean="0"/>
              <a:t>uman </a:t>
            </a:r>
          </a:p>
          <a:p>
            <a:pPr algn="ctr"/>
            <a:r>
              <a:rPr lang="en-US" sz="2000" dirty="0" smtClean="0"/>
              <a:t>errors</a:t>
            </a:r>
            <a:endParaRPr lang="en-US" sz="2000" dirty="0"/>
          </a:p>
        </p:txBody>
      </p:sp>
      <p:sp>
        <p:nvSpPr>
          <p:cNvPr id="8" name="TextBox 7"/>
          <p:cNvSpPr txBox="1"/>
          <p:nvPr/>
        </p:nvSpPr>
        <p:spPr>
          <a:xfrm>
            <a:off x="4198641" y="5083267"/>
            <a:ext cx="1154482" cy="707886"/>
          </a:xfrm>
          <a:prstGeom prst="rect">
            <a:avLst/>
          </a:prstGeom>
          <a:noFill/>
        </p:spPr>
        <p:txBody>
          <a:bodyPr wrap="none" rtlCol="0">
            <a:spAutoFit/>
          </a:bodyPr>
          <a:lstStyle/>
          <a:p>
            <a:pPr algn="ctr"/>
            <a:r>
              <a:rPr lang="en-US" sz="2000" dirty="0">
                <a:solidFill>
                  <a:schemeClr val="bg1"/>
                </a:solidFill>
              </a:rPr>
              <a:t>m</a:t>
            </a:r>
            <a:r>
              <a:rPr lang="en-US" sz="2000" dirty="0" smtClean="0">
                <a:solidFill>
                  <a:schemeClr val="bg1"/>
                </a:solidFill>
              </a:rPr>
              <a:t>achine</a:t>
            </a:r>
          </a:p>
          <a:p>
            <a:pPr algn="ctr"/>
            <a:r>
              <a:rPr lang="en-US" sz="2000" dirty="0" smtClean="0">
                <a:solidFill>
                  <a:schemeClr val="bg1"/>
                </a:solidFill>
              </a:rPr>
              <a:t>errors</a:t>
            </a:r>
            <a:endParaRPr lang="en-US" sz="2000" dirty="0">
              <a:solidFill>
                <a:schemeClr val="bg1"/>
              </a:solidFill>
            </a:endParaRPr>
          </a:p>
        </p:txBody>
      </p:sp>
      <p:sp>
        <p:nvSpPr>
          <p:cNvPr id="5" name="Oval 4"/>
          <p:cNvSpPr/>
          <p:nvPr/>
        </p:nvSpPr>
        <p:spPr>
          <a:xfrm>
            <a:off x="2858947" y="3555363"/>
            <a:ext cx="2568973" cy="26008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447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Propublica</a:t>
            </a:r>
            <a:r>
              <a:rPr lang="en-US" dirty="0" smtClean="0"/>
              <a:t> details</a:t>
            </a:r>
            <a:endParaRPr lang="en-US" dirty="0"/>
          </a:p>
        </p:txBody>
      </p:sp>
      <p:sp>
        <p:nvSpPr>
          <p:cNvPr id="3" name="Content Placeholder 2"/>
          <p:cNvSpPr>
            <a:spLocks noGrp="1"/>
          </p:cNvSpPr>
          <p:nvPr>
            <p:ph idx="1"/>
          </p:nvPr>
        </p:nvSpPr>
        <p:spPr/>
        <p:txBody>
          <a:bodyPr/>
          <a:lstStyle/>
          <a:p>
            <a:r>
              <a:rPr lang="en-US" sz="1800" dirty="0"/>
              <a:t>Cox regression had a concordance score of 63.6 percent. That means for any randomly selected pair of defendants in the sample, the COMPAS system can accurately rank their recidivism risk 63.6 percent of the time (e.g. if one person of the pair recidivates, that pair will count as a successful match if that person also had a higher score). In its study, </a:t>
            </a:r>
            <a:r>
              <a:rPr lang="en-US" sz="1800" dirty="0" err="1"/>
              <a:t>Northpointe</a:t>
            </a:r>
            <a:r>
              <a:rPr lang="en-US" sz="1800" dirty="0"/>
              <a:t> reported a slightly higher concordance: 68 percent.</a:t>
            </a:r>
          </a:p>
          <a:p>
            <a:r>
              <a:rPr lang="en-US" sz="1800" dirty="0"/>
              <a:t>Running the Cox model on the underlying risk scores - ranked 1 to 10 - rather than the low, medium and high intervals yielded a slightly higher concordance of 66.4 percent.</a:t>
            </a:r>
          </a:p>
          <a:p>
            <a:r>
              <a:rPr lang="en-US" sz="1800" dirty="0">
                <a:hlinkClick r:id="rId2"/>
              </a:rPr>
              <a:t>https://</a:t>
            </a:r>
            <a:r>
              <a:rPr lang="en-US" sz="1800" dirty="0" smtClean="0">
                <a:hlinkClick r:id="rId2"/>
              </a:rPr>
              <a:t>www.propublica.org/article/how-we-analyzed-the-compas-recidivism-algorithm</a:t>
            </a:r>
            <a:endParaRPr lang="en-US" sz="1800" dirty="0"/>
          </a:p>
          <a:p>
            <a:r>
              <a:rPr lang="en-US" sz="1800" dirty="0" smtClean="0"/>
              <a:t>Didn’t control for educational background?</a:t>
            </a:r>
          </a:p>
          <a:p>
            <a:r>
              <a:rPr lang="en-US" sz="1800" dirty="0"/>
              <a:t>The coefficient on high scores for black defendants is </a:t>
            </a:r>
            <a:r>
              <a:rPr lang="en-US" sz="1800" b="1" i="1" dirty="0"/>
              <a:t>almost</a:t>
            </a:r>
            <a:r>
              <a:rPr lang="en-US" sz="1800" dirty="0"/>
              <a:t> statistically significant (0.0574). High-risk white defendants are 3.61 times as likely to recidivate as low-risk white defendants, while high-risk black defendants are only 2.99 times as likely to recidivate as low-risk black defendants. The hazard ratios for medium-risk defendants vs. low risk defendants also are different across races: 2.32 for white defendants and 1.95 for black defendants. Because of the gap in hazard ratios, </a:t>
            </a:r>
            <a:r>
              <a:rPr lang="en-US" sz="1800" b="1" i="1" dirty="0"/>
              <a:t>we can conclude </a:t>
            </a:r>
            <a:r>
              <a:rPr lang="en-US" sz="1800" dirty="0"/>
              <a:t>that the score is performing differently among racial subgroups</a:t>
            </a:r>
            <a:r>
              <a:rPr lang="en-US" sz="1800" dirty="0" smtClean="0"/>
              <a:t>. ??</a:t>
            </a:r>
            <a:endParaRPr lang="en-US" sz="1800" dirty="0"/>
          </a:p>
          <a:p>
            <a:r>
              <a:rPr lang="en-US" sz="1800" dirty="0"/>
              <a:t>We ran a similar analysis on COMPAS’s violent recidivism score, </a:t>
            </a:r>
            <a:r>
              <a:rPr lang="mr-IN" sz="1800" dirty="0" smtClean="0"/>
              <a:t>…</a:t>
            </a:r>
            <a:r>
              <a:rPr lang="en-US" sz="1800" dirty="0" smtClean="0"/>
              <a:t>did </a:t>
            </a:r>
            <a:r>
              <a:rPr lang="en-US" sz="1800" dirty="0"/>
              <a:t>not find a similar result. Here, we found that the interaction term on race and score was not significant, meaning that there is no significant difference the hazards of high and low risk black defendants and high and low risk white defendants</a:t>
            </a:r>
            <a:r>
              <a:rPr lang="en-US" sz="1800" dirty="0" smtClean="0"/>
              <a:t>.</a:t>
            </a:r>
          </a:p>
          <a:p>
            <a:r>
              <a:rPr lang="en-US" sz="1800" dirty="0"/>
              <a:t>Black defendants who do not recidivate were nearly twice as likely to be classified by COMPAS as higher risk compared to their white counterparts (45 percent vs. 23 percent). However, black defendants who scored higher did recidivate slightly more often than white defendants (63 percent vs. 59 percent).</a:t>
            </a:r>
          </a:p>
          <a:p>
            <a:r>
              <a:rPr lang="en-US" sz="1800" dirty="0"/>
              <a:t>The test tended to make the opposite mistake with whites, meaning that it was more likely to wrongly predict that white people would not commit additional crimes if released compared to black defendants. COMPAS under-classified white reoffenders as low risk 70.5 percent more often than black reoffenders (48 percent vs. 28 percent). The likelihood ratio for white defendants was slightly higher 2.23 than for black defendants 1.61.</a:t>
            </a:r>
          </a:p>
          <a:p>
            <a:endParaRPr lang="en-US" sz="1800" dirty="0"/>
          </a:p>
          <a:p>
            <a:endParaRPr lang="en-US" sz="1800"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41</a:t>
            </a:fld>
            <a:endParaRPr lang="en-US"/>
          </a:p>
        </p:txBody>
      </p:sp>
      <p:sp>
        <p:nvSpPr>
          <p:cNvPr id="5" name="TextBox 4"/>
          <p:cNvSpPr txBox="1"/>
          <p:nvPr/>
        </p:nvSpPr>
        <p:spPr>
          <a:xfrm rot="20716020">
            <a:off x="5942296" y="1555647"/>
            <a:ext cx="2608406" cy="707886"/>
          </a:xfrm>
          <a:prstGeom prst="rect">
            <a:avLst/>
          </a:prstGeom>
          <a:noFill/>
        </p:spPr>
        <p:txBody>
          <a:bodyPr wrap="none" rtlCol="0">
            <a:spAutoFit/>
          </a:bodyPr>
          <a:lstStyle/>
          <a:p>
            <a:r>
              <a:rPr lang="en-US" sz="4000" dirty="0" smtClean="0">
                <a:solidFill>
                  <a:srgbClr val="FF0000"/>
                </a:solidFill>
              </a:rPr>
              <a:t>Just Notes</a:t>
            </a:r>
            <a:endParaRPr lang="en-US" sz="4000" dirty="0">
              <a:solidFill>
                <a:srgbClr val="FF0000"/>
              </a:solidFill>
            </a:endParaRPr>
          </a:p>
        </p:txBody>
      </p:sp>
    </p:spTree>
    <p:extLst>
      <p:ext uri="{BB962C8B-B14F-4D97-AF65-F5344CB8AC3E}">
        <p14:creationId xmlns:p14="http://schemas.microsoft.com/office/powerpoint/2010/main" val="1711783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AI different</a:t>
            </a:r>
            <a:endParaRPr lang="en-US" dirty="0"/>
          </a:p>
        </p:txBody>
      </p:sp>
      <p:sp>
        <p:nvSpPr>
          <p:cNvPr id="3" name="Content Placeholder 2"/>
          <p:cNvSpPr>
            <a:spLocks noGrp="1"/>
          </p:cNvSpPr>
          <p:nvPr>
            <p:ph idx="1"/>
          </p:nvPr>
        </p:nvSpPr>
        <p:spPr/>
        <p:txBody>
          <a:bodyPr/>
          <a:lstStyle/>
          <a:p>
            <a:r>
              <a:rPr lang="en-US" dirty="0" smtClean="0"/>
              <a:t>Embodied + emergent + socially valent</a:t>
            </a:r>
          </a:p>
          <a:p>
            <a:r>
              <a:rPr lang="en-US" dirty="0" smtClean="0"/>
              <a:t>Capability of behavior that is useful but not intended (maybe harmful). </a:t>
            </a:r>
            <a:r>
              <a:rPr lang="en-US" dirty="0" err="1" smtClean="0"/>
              <a:t>Unpredicatable</a:t>
            </a:r>
            <a:r>
              <a:rPr lang="en-US" dirty="0" smtClean="0"/>
              <a:t> + autonomous</a:t>
            </a:r>
          </a:p>
          <a:p>
            <a:pPr lvl="1"/>
            <a:r>
              <a:rPr lang="en-US" dirty="0" smtClean="0"/>
              <a:t>Criminal victims w/o perpetrators</a:t>
            </a:r>
          </a:p>
          <a:p>
            <a:pPr lvl="1"/>
            <a:r>
              <a:rPr lang="en-US" dirty="0" smtClean="0"/>
              <a:t>But why aren’t developers responsible?</a:t>
            </a:r>
          </a:p>
          <a:p>
            <a:pPr lvl="1"/>
            <a:r>
              <a:rPr lang="en-US" dirty="0" smtClean="0"/>
              <a:t>Negligence is sufficient cause of liability (Tort law)</a:t>
            </a:r>
          </a:p>
          <a:p>
            <a:pPr lvl="2"/>
            <a:r>
              <a:rPr lang="en-US" dirty="0" smtClean="0"/>
              <a:t>Must show harm was </a:t>
            </a:r>
            <a:r>
              <a:rPr lang="en-US" dirty="0" err="1" smtClean="0"/>
              <a:t>forseeable</a:t>
            </a:r>
            <a:r>
              <a:rPr lang="en-US" dirty="0" smtClean="0"/>
              <a:t> (from railroad law)</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42</a:t>
            </a:fld>
            <a:endParaRPr lang="en-US"/>
          </a:p>
        </p:txBody>
      </p:sp>
      <p:sp>
        <p:nvSpPr>
          <p:cNvPr id="5" name="TextBox 4"/>
          <p:cNvSpPr txBox="1"/>
          <p:nvPr/>
        </p:nvSpPr>
        <p:spPr>
          <a:xfrm rot="20716020">
            <a:off x="5942296" y="1555647"/>
            <a:ext cx="2608406" cy="707886"/>
          </a:xfrm>
          <a:prstGeom prst="rect">
            <a:avLst/>
          </a:prstGeom>
          <a:noFill/>
        </p:spPr>
        <p:txBody>
          <a:bodyPr wrap="none" rtlCol="0">
            <a:spAutoFit/>
          </a:bodyPr>
          <a:lstStyle/>
          <a:p>
            <a:r>
              <a:rPr lang="en-US" sz="4000" dirty="0" smtClean="0">
                <a:solidFill>
                  <a:srgbClr val="FF0000"/>
                </a:solidFill>
              </a:rPr>
              <a:t>Just Notes</a:t>
            </a:r>
            <a:endParaRPr lang="en-US" sz="4000" dirty="0">
              <a:solidFill>
                <a:srgbClr val="FF0000"/>
              </a:solidFill>
            </a:endParaRPr>
          </a:p>
        </p:txBody>
      </p:sp>
    </p:spTree>
    <p:extLst>
      <p:ext uri="{BB962C8B-B14F-4D97-AF65-F5344CB8AC3E}">
        <p14:creationId xmlns:p14="http://schemas.microsoft.com/office/powerpoint/2010/main" val="1257187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Issues</a:t>
            </a:r>
            <a:endParaRPr lang="en-US" dirty="0"/>
          </a:p>
        </p:txBody>
      </p:sp>
      <p:sp>
        <p:nvSpPr>
          <p:cNvPr id="3" name="Content Placeholder 2"/>
          <p:cNvSpPr>
            <a:spLocks noGrp="1"/>
          </p:cNvSpPr>
          <p:nvPr>
            <p:ph idx="1"/>
          </p:nvPr>
        </p:nvSpPr>
        <p:spPr/>
        <p:txBody>
          <a:bodyPr/>
          <a:lstStyle/>
          <a:p>
            <a:r>
              <a:rPr lang="en-US" dirty="0"/>
              <a:t>Unemployment </a:t>
            </a:r>
          </a:p>
          <a:p>
            <a:r>
              <a:rPr lang="en-US" dirty="0"/>
              <a:t>Sorcerer’s Apprentice </a:t>
            </a:r>
          </a:p>
          <a:p>
            <a:pPr lvl="1"/>
            <a:r>
              <a:rPr lang="en-US" dirty="0"/>
              <a:t>Specifying Constraints &amp; Utilities</a:t>
            </a:r>
          </a:p>
          <a:p>
            <a:pPr lvl="1"/>
            <a:r>
              <a:rPr lang="en-US" dirty="0" smtClean="0"/>
              <a:t>Explainable AI</a:t>
            </a:r>
            <a:endParaRPr lang="en-US" dirty="0"/>
          </a:p>
          <a:p>
            <a:r>
              <a:rPr lang="en-US" dirty="0" smtClean="0"/>
              <a:t>Deployment</a:t>
            </a:r>
          </a:p>
          <a:p>
            <a:r>
              <a:rPr lang="en-US" dirty="0" smtClean="0"/>
              <a:t>It’s the Data, Stupid</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43</a:t>
            </a:fld>
            <a:endParaRPr lang="en-US"/>
          </a:p>
        </p:txBody>
      </p:sp>
    </p:spTree>
    <p:extLst>
      <p:ext uri="{BB962C8B-B14F-4D97-AF65-F5344CB8AC3E}">
        <p14:creationId xmlns:p14="http://schemas.microsoft.com/office/powerpoint/2010/main" val="817625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 Features</a:t>
            </a:r>
            <a:endParaRPr lang="en-US" dirty="0"/>
          </a:p>
        </p:txBody>
      </p:sp>
      <p:sp>
        <p:nvSpPr>
          <p:cNvPr id="3" name="Content Placeholder 2"/>
          <p:cNvSpPr>
            <a:spLocks noGrp="1"/>
          </p:cNvSpPr>
          <p:nvPr>
            <p:ph idx="1"/>
          </p:nvPr>
        </p:nvSpPr>
        <p:spPr>
          <a:xfrm>
            <a:off x="81516" y="950434"/>
            <a:ext cx="8534400" cy="4195724"/>
          </a:xfrm>
        </p:spPr>
        <p:txBody>
          <a:bodyPr/>
          <a:lstStyle/>
          <a:p>
            <a:r>
              <a:rPr lang="en-US" sz="2800" dirty="0" smtClean="0"/>
              <a:t>Northpoint’s risk-assessment software uses features: </a:t>
            </a:r>
          </a:p>
          <a:p>
            <a:pPr lvl="1"/>
            <a:r>
              <a:rPr lang="en-US" sz="2400" dirty="0" smtClean="0"/>
              <a:t>“Was </a:t>
            </a:r>
            <a:r>
              <a:rPr lang="en-US" sz="2400" dirty="0"/>
              <a:t>one of your parents ever sent to jail or prison</a:t>
            </a:r>
            <a:r>
              <a:rPr lang="en-US" sz="2400" dirty="0" smtClean="0"/>
              <a:t>?”</a:t>
            </a:r>
          </a:p>
          <a:p>
            <a:pPr lvl="1"/>
            <a:r>
              <a:rPr lang="en-US" sz="2400" dirty="0" smtClean="0"/>
              <a:t> </a:t>
            </a:r>
            <a:r>
              <a:rPr lang="en-US" sz="2400" dirty="0"/>
              <a:t>“How many of your friends/acquaintances are taking drugs illegally</a:t>
            </a:r>
            <a:r>
              <a:rPr lang="en-US" sz="2400" dirty="0" smtClean="0"/>
              <a:t>?”</a:t>
            </a:r>
          </a:p>
          <a:p>
            <a:pPr lvl="1"/>
            <a:r>
              <a:rPr lang="en-US" sz="2400" dirty="0" smtClean="0"/>
              <a:t> </a:t>
            </a:r>
            <a:r>
              <a:rPr lang="en-US" sz="2400" dirty="0"/>
              <a:t>“How often did you get in fights while at school?” </a:t>
            </a:r>
          </a:p>
          <a:p>
            <a:pPr lvl="1"/>
            <a:r>
              <a:rPr lang="en-US" sz="2400" dirty="0" smtClean="0"/>
              <a:t>agree /disagree “</a:t>
            </a:r>
            <a:r>
              <a:rPr lang="en-US" sz="2400" dirty="0"/>
              <a:t>A hungry person has a right to steal” </a:t>
            </a:r>
          </a:p>
          <a:p>
            <a:pPr lvl="1"/>
            <a:r>
              <a:rPr lang="en-US" sz="2400" dirty="0" err="1" smtClean="0"/>
              <a:t>a/d</a:t>
            </a:r>
            <a:r>
              <a:rPr lang="en-US" sz="2400" dirty="0" smtClean="0"/>
              <a:t> </a:t>
            </a:r>
            <a:r>
              <a:rPr lang="en-US" sz="2400" dirty="0"/>
              <a:t>“If people make me angry or lose my temper, I can be dangerous</a:t>
            </a:r>
            <a:r>
              <a:rPr lang="en-US" sz="2400" dirty="0" smtClean="0"/>
              <a:t>.”</a:t>
            </a:r>
          </a:p>
          <a:p>
            <a:r>
              <a:rPr lang="en-US" dirty="0" smtClean="0"/>
              <a:t>What are acceptable features?</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44</a:t>
            </a:fld>
            <a:endParaRPr lang="en-US"/>
          </a:p>
        </p:txBody>
      </p:sp>
    </p:spTree>
    <p:extLst>
      <p:ext uri="{BB962C8B-B14F-4D97-AF65-F5344CB8AC3E}">
        <p14:creationId xmlns:p14="http://schemas.microsoft.com/office/powerpoint/2010/main" val="699783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Features are OK for ML?</a:t>
            </a:r>
            <a:endParaRPr lang="en-US" dirty="0"/>
          </a:p>
        </p:txBody>
      </p:sp>
      <p:sp>
        <p:nvSpPr>
          <p:cNvPr id="3" name="Content Placeholder 2"/>
          <p:cNvSpPr>
            <a:spLocks noGrp="1"/>
          </p:cNvSpPr>
          <p:nvPr>
            <p:ph idx="1"/>
          </p:nvPr>
        </p:nvSpPr>
        <p:spPr>
          <a:xfrm>
            <a:off x="354806" y="829511"/>
            <a:ext cx="8534400" cy="3115168"/>
          </a:xfrm>
        </p:spPr>
        <p:txBody>
          <a:bodyPr/>
          <a:lstStyle/>
          <a:p>
            <a:r>
              <a:rPr lang="en-US" dirty="0" smtClean="0"/>
              <a:t>Assume</a:t>
            </a:r>
          </a:p>
          <a:p>
            <a:pPr lvl="1"/>
            <a:r>
              <a:rPr lang="en-US" dirty="0" smtClean="0"/>
              <a:t>Trying to predict Q </a:t>
            </a:r>
            <a:r>
              <a:rPr lang="en-US" i="1" dirty="0" err="1" smtClean="0"/>
              <a:t>eg</a:t>
            </a:r>
            <a:r>
              <a:rPr lang="en-US" dirty="0" smtClean="0"/>
              <a:t> bad-insurance-risk</a:t>
            </a:r>
          </a:p>
          <a:p>
            <a:pPr lvl="1"/>
            <a:r>
              <a:rPr lang="en-US" dirty="0" smtClean="0"/>
              <a:t>Set of candidate features F, </a:t>
            </a:r>
            <a:r>
              <a:rPr lang="en-US" i="1" dirty="0" err="1" smtClean="0"/>
              <a:t>eg</a:t>
            </a:r>
            <a:r>
              <a:rPr lang="en-US" dirty="0" smtClean="0"/>
              <a:t> age, </a:t>
            </a:r>
            <a:r>
              <a:rPr lang="en-US" dirty="0" err="1" smtClean="0"/>
              <a:t>recv</a:t>
            </a:r>
            <a:r>
              <a:rPr lang="en-US" dirty="0" smtClean="0"/>
              <a:t>-ticket</a:t>
            </a:r>
          </a:p>
          <a:p>
            <a:pPr lvl="1"/>
            <a:r>
              <a:rPr lang="en-US" dirty="0" smtClean="0"/>
              <a:t>Additional set of protected features, PF, </a:t>
            </a:r>
            <a:r>
              <a:rPr lang="en-US" i="1" dirty="0" smtClean="0"/>
              <a:t>e.g. </a:t>
            </a:r>
            <a:r>
              <a:rPr lang="en-US" dirty="0" smtClean="0"/>
              <a:t>race</a:t>
            </a:r>
          </a:p>
          <a:p>
            <a:pPr lvl="2"/>
            <a:r>
              <a:rPr lang="en-US" dirty="0" smtClean="0"/>
              <a:t>Suppose definitely can’t use these!</a:t>
            </a:r>
          </a:p>
        </p:txBody>
      </p:sp>
    </p:spTree>
    <p:extLst>
      <p:ext uri="{BB962C8B-B14F-4D97-AF65-F5344CB8AC3E}">
        <p14:creationId xmlns:p14="http://schemas.microsoft.com/office/powerpoint/2010/main" val="2030494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Proposal 1</a:t>
            </a:r>
          </a:p>
        </p:txBody>
      </p:sp>
      <p:sp>
        <p:nvSpPr>
          <p:cNvPr id="3" name="Content Placeholder 2"/>
          <p:cNvSpPr>
            <a:spLocks noGrp="1"/>
          </p:cNvSpPr>
          <p:nvPr>
            <p:ph idx="1"/>
          </p:nvPr>
        </p:nvSpPr>
        <p:spPr>
          <a:xfrm>
            <a:off x="104172" y="951533"/>
            <a:ext cx="8982678" cy="1859516"/>
          </a:xfrm>
        </p:spPr>
        <p:txBody>
          <a:bodyPr/>
          <a:lstStyle/>
          <a:p>
            <a:r>
              <a:rPr lang="en-US" dirty="0" smtClean="0"/>
              <a:t>If feature, F, is </a:t>
            </a:r>
            <a:r>
              <a:rPr lang="en-US" b="1" i="1" dirty="0" smtClean="0"/>
              <a:t>correlated</a:t>
            </a:r>
            <a:r>
              <a:rPr lang="en-US" dirty="0" smtClean="0"/>
              <a:t> with PF, then no</a:t>
            </a:r>
          </a:p>
          <a:p>
            <a:r>
              <a:rPr lang="en-US" dirty="0" smtClean="0"/>
              <a:t>By this metric zip code not OK if more blacks live in certain areas</a:t>
            </a:r>
          </a:p>
          <a:p>
            <a:pPr lvl="1"/>
            <a:r>
              <a:rPr lang="en-US" dirty="0" smtClean="0"/>
              <a:t>Good</a:t>
            </a:r>
          </a:p>
          <a:p>
            <a:pPr lvl="1"/>
            <a:endParaRPr lang="en-US" dirty="0" smtClean="0"/>
          </a:p>
          <a:p>
            <a:r>
              <a:rPr lang="en-US" dirty="0" smtClean="0"/>
              <a:t>But what if more blacks </a:t>
            </a:r>
            <a:r>
              <a:rPr lang="en-US" b="1" i="1" dirty="0" smtClean="0"/>
              <a:t>have</a:t>
            </a:r>
            <a:r>
              <a:rPr lang="en-US" dirty="0" smtClean="0"/>
              <a:t> received tickets </a:t>
            </a:r>
            <a:r>
              <a:rPr lang="en-US" dirty="0" err="1" smtClean="0"/>
              <a:t>prev</a:t>
            </a:r>
            <a:r>
              <a:rPr lang="en-US" dirty="0" smtClean="0"/>
              <a:t>? </a:t>
            </a:r>
          </a:p>
          <a:p>
            <a:pPr lvl="1"/>
            <a:r>
              <a:rPr lang="en-US" dirty="0" smtClean="0"/>
              <a:t>Then can’t use past tickets or convictions as a feature?</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46</a:t>
            </a:fld>
            <a:endParaRPr lang="en-US"/>
          </a:p>
        </p:txBody>
      </p:sp>
    </p:spTree>
    <p:extLst>
      <p:ext uri="{BB962C8B-B14F-4D97-AF65-F5344CB8AC3E}">
        <p14:creationId xmlns:p14="http://schemas.microsoft.com/office/powerpoint/2010/main" val="2129064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Proposal </a:t>
            </a:r>
            <a:r>
              <a:rPr lang="en-US" dirty="0" smtClean="0"/>
              <a:t>2</a:t>
            </a:r>
            <a:endParaRPr lang="en-US" dirty="0"/>
          </a:p>
        </p:txBody>
      </p:sp>
      <p:sp>
        <p:nvSpPr>
          <p:cNvPr id="3" name="Content Placeholder 2"/>
          <p:cNvSpPr>
            <a:spLocks noGrp="1"/>
          </p:cNvSpPr>
          <p:nvPr>
            <p:ph idx="1"/>
          </p:nvPr>
        </p:nvSpPr>
        <p:spPr>
          <a:xfrm>
            <a:off x="354806" y="1117600"/>
            <a:ext cx="8534400" cy="2269067"/>
          </a:xfrm>
        </p:spPr>
        <p:txBody>
          <a:bodyPr/>
          <a:lstStyle/>
          <a:p>
            <a:r>
              <a:rPr lang="en-US" dirty="0" smtClean="0"/>
              <a:t>If Q is conditionally independent of PF, given F then ok to use F</a:t>
            </a:r>
          </a:p>
          <a:p>
            <a:pPr lvl="1"/>
            <a:r>
              <a:rPr lang="en-US" dirty="0" smtClean="0"/>
              <a:t>Even if  F is correlated with Q</a:t>
            </a: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47</a:t>
            </a:fld>
            <a:endParaRPr lang="en-US"/>
          </a:p>
        </p:txBody>
      </p:sp>
      <p:sp>
        <p:nvSpPr>
          <p:cNvPr id="5" name="Oval 4"/>
          <p:cNvSpPr/>
          <p:nvPr/>
        </p:nvSpPr>
        <p:spPr>
          <a:xfrm>
            <a:off x="1147984" y="3482182"/>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race</a:t>
            </a:r>
            <a:endParaRPr lang="en-US" dirty="0"/>
          </a:p>
        </p:txBody>
      </p:sp>
      <p:sp>
        <p:nvSpPr>
          <p:cNvPr id="6" name="Oval 5"/>
          <p:cNvSpPr/>
          <p:nvPr/>
        </p:nvSpPr>
        <p:spPr>
          <a:xfrm>
            <a:off x="3615070" y="3488251"/>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previous convict</a:t>
            </a:r>
            <a:endParaRPr lang="en-US" dirty="0"/>
          </a:p>
        </p:txBody>
      </p:sp>
      <p:sp>
        <p:nvSpPr>
          <p:cNvPr id="7" name="Oval 6"/>
          <p:cNvSpPr/>
          <p:nvPr/>
        </p:nvSpPr>
        <p:spPr>
          <a:xfrm>
            <a:off x="6082156" y="3482182"/>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risk</a:t>
            </a:r>
            <a:endParaRPr lang="en-US" dirty="0"/>
          </a:p>
        </p:txBody>
      </p:sp>
      <p:cxnSp>
        <p:nvCxnSpPr>
          <p:cNvPr id="9" name="Straight Arrow Connector 8"/>
          <p:cNvCxnSpPr/>
          <p:nvPr/>
        </p:nvCxnSpPr>
        <p:spPr>
          <a:xfrm>
            <a:off x="2734340" y="4221897"/>
            <a:ext cx="880730" cy="606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01426" y="4194562"/>
            <a:ext cx="880730" cy="6069"/>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19249" y="5132916"/>
            <a:ext cx="577953" cy="461665"/>
          </a:xfrm>
          <a:prstGeom prst="rect">
            <a:avLst/>
          </a:prstGeom>
          <a:noFill/>
        </p:spPr>
        <p:txBody>
          <a:bodyPr wrap="none" rtlCol="0">
            <a:spAutoFit/>
          </a:bodyPr>
          <a:lstStyle/>
          <a:p>
            <a:r>
              <a:rPr lang="en-US" sz="2400" dirty="0" smtClean="0"/>
              <a:t>PF</a:t>
            </a:r>
            <a:endParaRPr lang="en-US" sz="2400" dirty="0"/>
          </a:p>
        </p:txBody>
      </p:sp>
      <p:sp>
        <p:nvSpPr>
          <p:cNvPr id="11" name="TextBox 10"/>
          <p:cNvSpPr txBox="1"/>
          <p:nvPr/>
        </p:nvSpPr>
        <p:spPr>
          <a:xfrm>
            <a:off x="4068233" y="5137149"/>
            <a:ext cx="372668" cy="461665"/>
          </a:xfrm>
          <a:prstGeom prst="rect">
            <a:avLst/>
          </a:prstGeom>
          <a:noFill/>
        </p:spPr>
        <p:txBody>
          <a:bodyPr wrap="none" rtlCol="0">
            <a:spAutoFit/>
          </a:bodyPr>
          <a:lstStyle/>
          <a:p>
            <a:r>
              <a:rPr lang="en-US" sz="2400" dirty="0" smtClean="0"/>
              <a:t>F</a:t>
            </a:r>
            <a:endParaRPr lang="en-US" sz="2400" dirty="0"/>
          </a:p>
        </p:txBody>
      </p:sp>
      <p:sp>
        <p:nvSpPr>
          <p:cNvPr id="12" name="TextBox 11"/>
          <p:cNvSpPr txBox="1"/>
          <p:nvPr/>
        </p:nvSpPr>
        <p:spPr>
          <a:xfrm>
            <a:off x="6623047" y="5141382"/>
            <a:ext cx="424064" cy="461665"/>
          </a:xfrm>
          <a:prstGeom prst="rect">
            <a:avLst/>
          </a:prstGeom>
          <a:noFill/>
        </p:spPr>
        <p:txBody>
          <a:bodyPr wrap="none" rtlCol="0">
            <a:spAutoFit/>
          </a:bodyPr>
          <a:lstStyle/>
          <a:p>
            <a:r>
              <a:rPr lang="en-US" sz="2400" dirty="0" smtClean="0"/>
              <a:t>Q</a:t>
            </a:r>
            <a:endParaRPr lang="en-US" sz="2400" dirty="0"/>
          </a:p>
        </p:txBody>
      </p:sp>
    </p:spTree>
    <p:extLst>
      <p:ext uri="{BB962C8B-B14F-4D97-AF65-F5344CB8AC3E}">
        <p14:creationId xmlns:p14="http://schemas.microsoft.com/office/powerpoint/2010/main" val="636599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48</a:t>
            </a:fld>
            <a:endParaRPr lang="en-US"/>
          </a:p>
        </p:txBody>
      </p:sp>
      <p:sp>
        <p:nvSpPr>
          <p:cNvPr id="5" name="Oval 4"/>
          <p:cNvSpPr/>
          <p:nvPr/>
        </p:nvSpPr>
        <p:spPr>
          <a:xfrm>
            <a:off x="1147984" y="3482182"/>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race</a:t>
            </a:r>
            <a:endParaRPr lang="en-US" sz="1600" dirty="0"/>
          </a:p>
        </p:txBody>
      </p:sp>
      <p:sp>
        <p:nvSpPr>
          <p:cNvPr id="6" name="Oval 5"/>
          <p:cNvSpPr/>
          <p:nvPr/>
        </p:nvSpPr>
        <p:spPr>
          <a:xfrm>
            <a:off x="3828828" y="4913011"/>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Poor</a:t>
            </a:r>
          </a:p>
          <a:p>
            <a:pPr algn="ctr"/>
            <a:r>
              <a:rPr lang="en-US" dirty="0" smtClean="0"/>
              <a:t>driver</a:t>
            </a:r>
            <a:endParaRPr lang="en-US" dirty="0"/>
          </a:p>
        </p:txBody>
      </p:sp>
      <p:sp>
        <p:nvSpPr>
          <p:cNvPr id="7" name="Oval 6"/>
          <p:cNvSpPr/>
          <p:nvPr/>
        </p:nvSpPr>
        <p:spPr>
          <a:xfrm>
            <a:off x="3778822" y="2476989"/>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Zip</a:t>
            </a:r>
          </a:p>
          <a:p>
            <a:pPr algn="ctr"/>
            <a:r>
              <a:rPr lang="en-US" dirty="0" smtClean="0"/>
              <a:t>code</a:t>
            </a:r>
            <a:endParaRPr lang="en-US" dirty="0"/>
          </a:p>
        </p:txBody>
      </p:sp>
      <p:cxnSp>
        <p:nvCxnSpPr>
          <p:cNvPr id="9" name="Straight Arrow Connector 8"/>
          <p:cNvCxnSpPr>
            <a:endCxn id="7" idx="2"/>
          </p:cNvCxnSpPr>
          <p:nvPr/>
        </p:nvCxnSpPr>
        <p:spPr>
          <a:xfrm flipV="1">
            <a:off x="2734340" y="3195439"/>
            <a:ext cx="1044482" cy="102645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34340" y="4254565"/>
            <a:ext cx="1189074" cy="107234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406614" y="4913011"/>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a:t>
            </a:r>
          </a:p>
          <a:p>
            <a:pPr algn="ctr"/>
            <a:r>
              <a:rPr lang="en-US" dirty="0" smtClean="0"/>
              <a:t>risk</a:t>
            </a:r>
            <a:endParaRPr lang="en-US" dirty="0"/>
          </a:p>
        </p:txBody>
      </p:sp>
      <p:cxnSp>
        <p:nvCxnSpPr>
          <p:cNvPr id="12" name="Straight Arrow Connector 11"/>
          <p:cNvCxnSpPr>
            <a:stCxn id="6" idx="6"/>
            <a:endCxn id="11" idx="2"/>
          </p:cNvCxnSpPr>
          <p:nvPr/>
        </p:nvCxnSpPr>
        <p:spPr>
          <a:xfrm>
            <a:off x="5415184" y="5631461"/>
            <a:ext cx="99143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223992" y="4119109"/>
            <a:ext cx="1044482" cy="102645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268474" y="3233166"/>
            <a:ext cx="1586356" cy="14368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prev</a:t>
            </a:r>
            <a:endParaRPr lang="en-US" dirty="0" smtClean="0"/>
          </a:p>
          <a:p>
            <a:pPr algn="ctr"/>
            <a:r>
              <a:rPr lang="en-US" dirty="0" smtClean="0"/>
              <a:t>ticket</a:t>
            </a:r>
            <a:endParaRPr lang="en-US" dirty="0"/>
          </a:p>
        </p:txBody>
      </p:sp>
      <p:sp>
        <p:nvSpPr>
          <p:cNvPr id="18" name="TextBox 17"/>
          <p:cNvSpPr txBox="1"/>
          <p:nvPr/>
        </p:nvSpPr>
        <p:spPr>
          <a:xfrm>
            <a:off x="1457795" y="5108133"/>
            <a:ext cx="577953" cy="461665"/>
          </a:xfrm>
          <a:prstGeom prst="rect">
            <a:avLst/>
          </a:prstGeom>
          <a:noFill/>
        </p:spPr>
        <p:txBody>
          <a:bodyPr wrap="none" rtlCol="0">
            <a:spAutoFit/>
          </a:bodyPr>
          <a:lstStyle/>
          <a:p>
            <a:r>
              <a:rPr lang="en-US" sz="2400" dirty="0" smtClean="0"/>
              <a:t>PF</a:t>
            </a:r>
            <a:endParaRPr lang="en-US" sz="2400" dirty="0"/>
          </a:p>
        </p:txBody>
      </p:sp>
      <p:sp>
        <p:nvSpPr>
          <p:cNvPr id="19" name="TextBox 18"/>
          <p:cNvSpPr txBox="1"/>
          <p:nvPr/>
        </p:nvSpPr>
        <p:spPr>
          <a:xfrm>
            <a:off x="7992970" y="3557149"/>
            <a:ext cx="372668" cy="461665"/>
          </a:xfrm>
          <a:prstGeom prst="rect">
            <a:avLst/>
          </a:prstGeom>
          <a:noFill/>
        </p:spPr>
        <p:txBody>
          <a:bodyPr wrap="none" rtlCol="0">
            <a:spAutoFit/>
          </a:bodyPr>
          <a:lstStyle/>
          <a:p>
            <a:r>
              <a:rPr lang="en-US" sz="2400" dirty="0" smtClean="0"/>
              <a:t>F</a:t>
            </a:r>
            <a:endParaRPr lang="en-US" sz="2400" dirty="0"/>
          </a:p>
        </p:txBody>
      </p:sp>
      <p:sp>
        <p:nvSpPr>
          <p:cNvPr id="21" name="TextBox 20"/>
          <p:cNvSpPr txBox="1"/>
          <p:nvPr/>
        </p:nvSpPr>
        <p:spPr>
          <a:xfrm>
            <a:off x="8130234" y="5338965"/>
            <a:ext cx="424064" cy="461665"/>
          </a:xfrm>
          <a:prstGeom prst="rect">
            <a:avLst/>
          </a:prstGeom>
          <a:noFill/>
        </p:spPr>
        <p:txBody>
          <a:bodyPr wrap="none" rtlCol="0">
            <a:spAutoFit/>
          </a:bodyPr>
          <a:lstStyle/>
          <a:p>
            <a:r>
              <a:rPr lang="en-US" sz="2400" dirty="0" smtClean="0"/>
              <a:t>Q</a:t>
            </a:r>
            <a:endParaRPr lang="en-US" sz="2400" dirty="0"/>
          </a:p>
        </p:txBody>
      </p:sp>
      <p:sp>
        <p:nvSpPr>
          <p:cNvPr id="20" name="TextBox 19"/>
          <p:cNvSpPr txBox="1"/>
          <p:nvPr/>
        </p:nvSpPr>
        <p:spPr>
          <a:xfrm rot="20716020">
            <a:off x="4515629" y="1555647"/>
            <a:ext cx="5461752" cy="707886"/>
          </a:xfrm>
          <a:prstGeom prst="rect">
            <a:avLst/>
          </a:prstGeom>
          <a:noFill/>
        </p:spPr>
        <p:txBody>
          <a:bodyPr wrap="none" rtlCol="0">
            <a:spAutoFit/>
          </a:bodyPr>
          <a:lstStyle/>
          <a:p>
            <a:r>
              <a:rPr lang="en-US" sz="4000" dirty="0" smtClean="0">
                <a:solidFill>
                  <a:srgbClr val="FF0000"/>
                </a:solidFill>
              </a:rPr>
              <a:t>Needs to be completed</a:t>
            </a:r>
            <a:endParaRPr lang="en-US" sz="4000" dirty="0">
              <a:solidFill>
                <a:srgbClr val="FF0000"/>
              </a:solidFill>
            </a:endParaRPr>
          </a:p>
        </p:txBody>
      </p:sp>
    </p:spTree>
    <p:extLst>
      <p:ext uri="{BB962C8B-B14F-4D97-AF65-F5344CB8AC3E}">
        <p14:creationId xmlns:p14="http://schemas.microsoft.com/office/powerpoint/2010/main" val="1703982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49</a:t>
            </a:fld>
            <a:endParaRPr lang="en-US"/>
          </a:p>
        </p:txBody>
      </p:sp>
      <p:pic>
        <p:nvPicPr>
          <p:cNvPr id="5" name="Picture 4"/>
          <p:cNvPicPr>
            <a:picLocks noChangeAspect="1"/>
          </p:cNvPicPr>
          <p:nvPr/>
        </p:nvPicPr>
        <p:blipFill>
          <a:blip r:embed="rId2"/>
          <a:stretch>
            <a:fillRect/>
          </a:stretch>
        </p:blipFill>
        <p:spPr>
          <a:xfrm>
            <a:off x="-277793" y="486859"/>
            <a:ext cx="10163860" cy="5717171"/>
          </a:xfrm>
          <a:prstGeom prst="rect">
            <a:avLst/>
          </a:prstGeom>
        </p:spPr>
      </p:pic>
    </p:spTree>
    <p:extLst>
      <p:ext uri="{BB962C8B-B14F-4D97-AF65-F5344CB8AC3E}">
        <p14:creationId xmlns:p14="http://schemas.microsoft.com/office/powerpoint/2010/main" val="316375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AI Destroy the World?</a:t>
            </a:r>
            <a:endParaRPr lang="en-US" dirty="0"/>
          </a:p>
        </p:txBody>
      </p:sp>
      <p:sp>
        <p:nvSpPr>
          <p:cNvPr id="3" name="Content Placeholder 2"/>
          <p:cNvSpPr>
            <a:spLocks noGrp="1"/>
          </p:cNvSpPr>
          <p:nvPr>
            <p:ph idx="1"/>
          </p:nvPr>
        </p:nvSpPr>
        <p:spPr>
          <a:xfrm>
            <a:off x="304800" y="1322570"/>
            <a:ext cx="8534400" cy="2281864"/>
          </a:xfrm>
        </p:spPr>
        <p:txBody>
          <a:bodyPr/>
          <a:lstStyle/>
          <a:p>
            <a:pPr marL="0" indent="0">
              <a:buNone/>
            </a:pPr>
            <a:r>
              <a:rPr lang="en-US" dirty="0"/>
              <a:t>“Success in creating AI would be the biggest event in human </a:t>
            </a:r>
            <a:r>
              <a:rPr lang="en-US" dirty="0" smtClean="0"/>
              <a:t>history</a:t>
            </a:r>
            <a:r>
              <a:rPr lang="mr-IN" dirty="0" smtClean="0"/>
              <a:t>…</a:t>
            </a:r>
            <a:r>
              <a:rPr lang="en-US" dirty="0" smtClean="0"/>
              <a:t> Unfortunately</a:t>
            </a:r>
            <a:r>
              <a:rPr lang="en-US" dirty="0"/>
              <a:t>, it might also be the </a:t>
            </a:r>
            <a:r>
              <a:rPr lang="en-US" dirty="0" smtClean="0"/>
              <a:t>last” </a:t>
            </a:r>
            <a:r>
              <a:rPr lang="mr-IN" dirty="0" smtClean="0"/>
              <a:t>…</a:t>
            </a:r>
            <a:r>
              <a:rPr lang="en-US" dirty="0" smtClean="0"/>
              <a:t> ”[AI] could </a:t>
            </a:r>
            <a:r>
              <a:rPr lang="en-US" dirty="0"/>
              <a:t>spell the end of the human race</a:t>
            </a:r>
            <a:r>
              <a:rPr lang="en-US" dirty="0" smtClean="0"/>
              <a:t>.”</a:t>
            </a:r>
            <a:r>
              <a:rPr lang="mr-IN" dirty="0" smtClean="0"/>
              <a:t>–</a:t>
            </a:r>
            <a:r>
              <a:rPr lang="en-US" dirty="0" smtClean="0"/>
              <a:t> Stephen Hawking</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a:t>
            </a:fld>
            <a:endParaRPr lang="en-US"/>
          </a:p>
        </p:txBody>
      </p:sp>
      <p:pic>
        <p:nvPicPr>
          <p:cNvPr id="5" name="Picture 4"/>
          <p:cNvPicPr>
            <a:picLocks noChangeAspect="1"/>
          </p:cNvPicPr>
          <p:nvPr/>
        </p:nvPicPr>
        <p:blipFill rotWithShape="1">
          <a:blip r:embed="rId2"/>
          <a:srcRect l="25930" t="20073"/>
          <a:stretch/>
        </p:blipFill>
        <p:spPr>
          <a:xfrm>
            <a:off x="4051005" y="3409462"/>
            <a:ext cx="5092995" cy="3448538"/>
          </a:xfrm>
          <a:prstGeom prst="rect">
            <a:avLst/>
          </a:prstGeom>
        </p:spPr>
      </p:pic>
    </p:spTree>
    <p:extLst>
      <p:ext uri="{BB962C8B-B14F-4D97-AF65-F5344CB8AC3E}">
        <p14:creationId xmlns:p14="http://schemas.microsoft.com/office/powerpoint/2010/main" val="29358033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Racism in Search Engine Ad Placement</a:t>
            </a:r>
            <a:endParaRPr lang="en-US" dirty="0"/>
          </a:p>
        </p:txBody>
      </p:sp>
      <p:sp>
        <p:nvSpPr>
          <p:cNvPr id="3" name="Content Placeholder 2"/>
          <p:cNvSpPr>
            <a:spLocks noGrp="1"/>
          </p:cNvSpPr>
          <p:nvPr>
            <p:ph idx="1"/>
          </p:nvPr>
        </p:nvSpPr>
        <p:spPr>
          <a:xfrm>
            <a:off x="168739" y="3738840"/>
            <a:ext cx="4229642" cy="956196"/>
          </a:xfrm>
        </p:spPr>
        <p:txBody>
          <a:bodyPr/>
          <a:lstStyle/>
          <a:p>
            <a:pPr marL="0" indent="0">
              <a:buNone/>
            </a:pPr>
            <a:r>
              <a:rPr lang="en-US" sz="2400" dirty="0" smtClean="0">
                <a:solidFill>
                  <a:schemeClr val="tx1"/>
                </a:solidFill>
              </a:rPr>
              <a:t>Searches of ‘black’ first names </a:t>
            </a:r>
          </a:p>
          <a:p>
            <a:pPr marL="0" indent="0">
              <a:buNone/>
            </a:pPr>
            <a:endParaRPr lang="en-US" sz="2400" dirty="0">
              <a:solidFill>
                <a:schemeClr val="tx1"/>
              </a:solidFill>
            </a:endParaRPr>
          </a:p>
          <a:p>
            <a:pPr marL="0" indent="0">
              <a:buNone/>
            </a:pPr>
            <a:endParaRPr lang="en-US" sz="2400" dirty="0" smtClean="0">
              <a:solidFill>
                <a:schemeClr val="tx1"/>
              </a:solidFill>
            </a:endParaRPr>
          </a:p>
          <a:p>
            <a:pPr marL="0" indent="0">
              <a:buNone/>
            </a:pPr>
            <a:r>
              <a:rPr lang="en-US" sz="2400" dirty="0" smtClean="0">
                <a:solidFill>
                  <a:schemeClr val="tx1"/>
                </a:solidFill>
              </a:rPr>
              <a:t>Searches </a:t>
            </a:r>
            <a:r>
              <a:rPr lang="en-US" sz="2400" dirty="0">
                <a:solidFill>
                  <a:schemeClr val="tx1"/>
                </a:solidFill>
              </a:rPr>
              <a:t>of </a:t>
            </a:r>
            <a:r>
              <a:rPr lang="en-US" sz="2400" dirty="0" smtClean="0">
                <a:solidFill>
                  <a:schemeClr val="tx1"/>
                </a:solidFill>
              </a:rPr>
              <a:t>‘white’ first names</a:t>
            </a:r>
            <a:endParaRPr lang="en-US" sz="2400" dirty="0">
              <a:solidFill>
                <a:schemeClr val="tx1"/>
              </a:solidFill>
            </a:endParaRP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50</a:t>
            </a:fld>
            <a:endParaRPr lang="en-US"/>
          </a:p>
        </p:txBody>
      </p:sp>
      <p:sp>
        <p:nvSpPr>
          <p:cNvPr id="5" name="Content Placeholder 2"/>
          <p:cNvSpPr txBox="1">
            <a:spLocks/>
          </p:cNvSpPr>
          <p:nvPr/>
        </p:nvSpPr>
        <p:spPr bwMode="auto">
          <a:xfrm>
            <a:off x="304800" y="6028483"/>
            <a:ext cx="8534400" cy="8542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257162" indent="-25716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557185" indent="-214303"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857207" indent="-171442"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200090" indent="-171442" algn="l" rtl="0" eaLnBrk="1" fontAlgn="base" hangingPunct="1">
              <a:spcBef>
                <a:spcPct val="20000"/>
              </a:spcBef>
              <a:spcAft>
                <a:spcPct val="0"/>
              </a:spcAft>
              <a:buClr>
                <a:schemeClr val="tx1"/>
              </a:buClr>
              <a:buFont typeface="Wingdings" pitchFamily="2" charset="2"/>
              <a:buChar char="§"/>
              <a:defRPr sz="1800">
                <a:solidFill>
                  <a:schemeClr val="tx1"/>
                </a:solidFill>
                <a:latin typeface="Calibri" pitchFamily="34" charset="0"/>
              </a:defRPr>
            </a:lvl4pPr>
            <a:lvl5pPr marL="1542974" indent="-171442"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5pPr>
            <a:lvl6pPr marL="1885856"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39"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22"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05"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a:lstStyle>
          <a:p>
            <a:pPr marL="0" indent="0">
              <a:buNone/>
            </a:pPr>
            <a:r>
              <a:rPr lang="en-US" sz="1400" kern="0" dirty="0" smtClean="0"/>
              <a:t>2013 study </a:t>
            </a:r>
          </a:p>
          <a:p>
            <a:pPr marL="0" indent="0">
              <a:buNone/>
            </a:pPr>
            <a:r>
              <a:rPr lang="en-US" sz="1400" kern="0" dirty="0" smtClean="0">
                <a:hlinkClick r:id="rId2"/>
              </a:rPr>
              <a:t>https://papers.ssrn.com/sol3/papers.cfm?abstract_id=2208240</a:t>
            </a:r>
            <a:r>
              <a:rPr lang="en-US" sz="1400" kern="0" dirty="0" smtClean="0"/>
              <a:t> </a:t>
            </a:r>
          </a:p>
          <a:p>
            <a:endParaRPr lang="en-US" sz="1400" kern="0" dirty="0" smtClean="0"/>
          </a:p>
          <a:p>
            <a:pPr lvl="1"/>
            <a:endParaRPr lang="en-US" sz="1100" kern="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496" y="949608"/>
            <a:ext cx="6359839" cy="2534372"/>
          </a:xfrm>
          <a:prstGeom prst="rect">
            <a:avLst/>
          </a:prstGeom>
        </p:spPr>
      </p:pic>
      <p:sp>
        <p:nvSpPr>
          <p:cNvPr id="9" name="TextBox 8"/>
          <p:cNvSpPr txBox="1"/>
          <p:nvPr/>
        </p:nvSpPr>
        <p:spPr>
          <a:xfrm>
            <a:off x="4849985" y="4156067"/>
            <a:ext cx="3841577" cy="1569660"/>
          </a:xfrm>
          <a:prstGeom prst="rect">
            <a:avLst/>
          </a:prstGeom>
          <a:noFill/>
        </p:spPr>
        <p:txBody>
          <a:bodyPr wrap="square" rtlCol="0">
            <a:spAutoFit/>
          </a:bodyPr>
          <a:lstStyle/>
          <a:p>
            <a:r>
              <a:rPr lang="en-US" sz="2400" dirty="0" smtClean="0">
                <a:solidFill>
                  <a:srgbClr val="7030A0"/>
                </a:solidFill>
              </a:rPr>
              <a:t>25% </a:t>
            </a:r>
            <a:r>
              <a:rPr lang="en-US" sz="2400" smtClean="0">
                <a:solidFill>
                  <a:srgbClr val="7030A0"/>
                </a:solidFill>
              </a:rPr>
              <a:t>more likely to </a:t>
            </a:r>
            <a:r>
              <a:rPr lang="en-US" sz="2400" dirty="0" smtClean="0">
                <a:solidFill>
                  <a:srgbClr val="7030A0"/>
                </a:solidFill>
              </a:rPr>
              <a:t>include ad </a:t>
            </a:r>
            <a:r>
              <a:rPr lang="en-US" sz="2400">
                <a:solidFill>
                  <a:srgbClr val="7030A0"/>
                </a:solidFill>
              </a:rPr>
              <a:t>for </a:t>
            </a:r>
            <a:r>
              <a:rPr lang="en-US" sz="2400" smtClean="0">
                <a:solidFill>
                  <a:srgbClr val="7030A0"/>
                </a:solidFill>
              </a:rPr>
              <a:t>criminal-records </a:t>
            </a:r>
            <a:r>
              <a:rPr lang="en-US" sz="2400" dirty="0" smtClean="0">
                <a:solidFill>
                  <a:srgbClr val="7030A0"/>
                </a:solidFill>
              </a:rPr>
              <a:t>background check</a:t>
            </a:r>
            <a:endParaRPr lang="en-US" sz="2400" dirty="0">
              <a:solidFill>
                <a:srgbClr val="7030A0"/>
              </a:solidFill>
            </a:endParaRPr>
          </a:p>
          <a:p>
            <a:endParaRPr lang="en-US" sz="2400" dirty="0">
              <a:solidFill>
                <a:srgbClr val="7030A0"/>
              </a:solidFill>
            </a:endParaRPr>
          </a:p>
        </p:txBody>
      </p:sp>
      <p:grpSp>
        <p:nvGrpSpPr>
          <p:cNvPr id="12" name="Group 11"/>
          <p:cNvGrpSpPr/>
          <p:nvPr/>
        </p:nvGrpSpPr>
        <p:grpSpPr>
          <a:xfrm>
            <a:off x="3906456" y="3974629"/>
            <a:ext cx="810228" cy="1339217"/>
            <a:chOff x="4826643" y="3738840"/>
            <a:chExt cx="810228" cy="956196"/>
          </a:xfrm>
        </p:grpSpPr>
        <p:sp>
          <p:nvSpPr>
            <p:cNvPr id="10" name="Arc 9"/>
            <p:cNvSpPr/>
            <p:nvPr/>
          </p:nvSpPr>
          <p:spPr>
            <a:xfrm>
              <a:off x="4826643" y="3738840"/>
              <a:ext cx="810228" cy="956196"/>
            </a:xfrm>
            <a:prstGeom prst="arc">
              <a:avLst/>
            </a:prstGeom>
            <a:ln w="60325">
              <a:solidFill>
                <a:srgbClr val="7030A0"/>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flipV="1">
              <a:off x="4826643" y="3738840"/>
              <a:ext cx="810228" cy="956196"/>
            </a:xfrm>
            <a:prstGeom prst="arc">
              <a:avLst/>
            </a:prstGeom>
            <a:ln w="60325">
              <a:solidFill>
                <a:srgbClr val="7030A0"/>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60516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Automating Sexism</a:t>
            </a:r>
            <a:endParaRPr lang="en-US" dirty="0"/>
          </a:p>
        </p:txBody>
      </p:sp>
      <p:sp>
        <p:nvSpPr>
          <p:cNvPr id="3" name="Content Placeholder 2"/>
          <p:cNvSpPr>
            <a:spLocks noGrp="1"/>
          </p:cNvSpPr>
          <p:nvPr>
            <p:ph idx="1"/>
          </p:nvPr>
        </p:nvSpPr>
        <p:spPr>
          <a:xfrm>
            <a:off x="50006" y="1337998"/>
            <a:ext cx="8839200" cy="4729164"/>
          </a:xfrm>
        </p:spPr>
        <p:txBody>
          <a:bodyPr/>
          <a:lstStyle/>
          <a:p>
            <a:r>
              <a:rPr lang="en-US" sz="2800" dirty="0" smtClean="0"/>
              <a:t>Word </a:t>
            </a:r>
            <a:r>
              <a:rPr lang="en-US" sz="2800" dirty="0" err="1" smtClean="0"/>
              <a:t>embeddings</a:t>
            </a:r>
            <a:r>
              <a:rPr lang="en-US" sz="2800" dirty="0" smtClean="0"/>
              <a:t> </a:t>
            </a:r>
          </a:p>
          <a:p>
            <a:r>
              <a:rPr lang="en-US" sz="2800" dirty="0" smtClean="0"/>
              <a:t>Word2vec trained on 3M words from Google news corpus</a:t>
            </a:r>
          </a:p>
          <a:p>
            <a:r>
              <a:rPr lang="en-US" sz="2800" dirty="0" smtClean="0"/>
              <a:t>Used in machine translation &amp; analogical reasoning</a:t>
            </a:r>
          </a:p>
          <a:p>
            <a:pPr marL="342882" lvl="1" indent="0">
              <a:buNone/>
            </a:pPr>
            <a:r>
              <a:rPr lang="en-US" sz="2400" dirty="0" smtClean="0"/>
              <a:t>                                  man : king  ↔  </a:t>
            </a:r>
            <a:r>
              <a:rPr lang="en-US" sz="2400" dirty="0" smtClean="0">
                <a:sym typeface="Wingdings"/>
              </a:rPr>
              <a:t>woman : queen</a:t>
            </a:r>
          </a:p>
          <a:p>
            <a:pPr marL="342882" lvl="1" indent="0">
              <a:buNone/>
            </a:pPr>
            <a:r>
              <a:rPr lang="en-US" sz="2400" dirty="0" smtClean="0"/>
              <a:t>                           sister : woman ↔  </a:t>
            </a:r>
            <a:r>
              <a:rPr lang="en-US" sz="2400" dirty="0" smtClean="0">
                <a:sym typeface="Wingdings"/>
              </a:rPr>
              <a:t>brother : man</a:t>
            </a:r>
          </a:p>
          <a:p>
            <a:pPr marL="342882" lvl="1" indent="0">
              <a:buNone/>
            </a:pPr>
            <a:endParaRPr lang="en-US" sz="2400" dirty="0"/>
          </a:p>
          <a:p>
            <a:pPr marL="342882" lvl="1" indent="0">
              <a:buNone/>
            </a:pPr>
            <a:r>
              <a:rPr lang="en-US" sz="2400" dirty="0"/>
              <a:t>man : </a:t>
            </a:r>
            <a:r>
              <a:rPr lang="en-US" sz="2400" dirty="0" smtClean="0"/>
              <a:t>computer programmer ↔  </a:t>
            </a:r>
            <a:r>
              <a:rPr lang="en-US" sz="2400" dirty="0">
                <a:sym typeface="Wingdings"/>
              </a:rPr>
              <a:t>woman : </a:t>
            </a:r>
            <a:r>
              <a:rPr lang="en-US" sz="2400" dirty="0" smtClean="0">
                <a:sym typeface="Wingdings"/>
              </a:rPr>
              <a:t>homemaker</a:t>
            </a:r>
          </a:p>
          <a:p>
            <a:pPr marL="342882" lvl="1" indent="0">
              <a:buNone/>
            </a:pPr>
            <a:r>
              <a:rPr lang="en-US" sz="2400" dirty="0" smtClean="0">
                <a:sym typeface="Wingdings"/>
              </a:rPr>
              <a:t>                             man : doctor </a:t>
            </a:r>
            <a:r>
              <a:rPr lang="en-US" sz="2400" dirty="0"/>
              <a:t> ↔ </a:t>
            </a:r>
            <a:r>
              <a:rPr lang="en-US" sz="2400" dirty="0" smtClean="0"/>
              <a:t>woman : nurse</a:t>
            </a:r>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51</a:t>
            </a:fld>
            <a:endParaRPr lang="en-US"/>
          </a:p>
        </p:txBody>
      </p:sp>
      <p:sp>
        <p:nvSpPr>
          <p:cNvPr id="5" name="TextBox 4"/>
          <p:cNvSpPr txBox="1"/>
          <p:nvPr/>
        </p:nvSpPr>
        <p:spPr>
          <a:xfrm>
            <a:off x="4838218" y="6287560"/>
            <a:ext cx="3463384" cy="369332"/>
          </a:xfrm>
          <a:prstGeom prst="rect">
            <a:avLst/>
          </a:prstGeom>
          <a:noFill/>
        </p:spPr>
        <p:txBody>
          <a:bodyPr wrap="none" rtlCol="0">
            <a:spAutoFit/>
          </a:bodyPr>
          <a:lstStyle/>
          <a:p>
            <a:r>
              <a:rPr lang="mr-IN" dirty="0" err="1"/>
              <a:t>https</a:t>
            </a:r>
            <a:r>
              <a:rPr lang="mr-IN" dirty="0"/>
              <a:t>://</a:t>
            </a:r>
            <a:r>
              <a:rPr lang="mr-IN" dirty="0" err="1"/>
              <a:t>arxiv.org</a:t>
            </a:r>
            <a:r>
              <a:rPr lang="mr-IN" dirty="0"/>
              <a:t>/</a:t>
            </a:r>
            <a:r>
              <a:rPr lang="mr-IN" dirty="0" err="1"/>
              <a:t>abs</a:t>
            </a:r>
            <a:r>
              <a:rPr lang="mr-IN"/>
              <a:t>/1607.06520</a:t>
            </a:r>
            <a:endParaRPr lang="en-US"/>
          </a:p>
        </p:txBody>
      </p:sp>
    </p:spTree>
    <p:extLst>
      <p:ext uri="{BB962C8B-B14F-4D97-AF65-F5344CB8AC3E}">
        <p14:creationId xmlns:p14="http://schemas.microsoft.com/office/powerpoint/2010/main" val="160275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Liability?</a:t>
            </a:r>
            <a:endParaRPr lang="en-US" dirty="0"/>
          </a:p>
        </p:txBody>
      </p:sp>
      <p:sp>
        <p:nvSpPr>
          <p:cNvPr id="3" name="Content Placeholder 2"/>
          <p:cNvSpPr>
            <a:spLocks noGrp="1"/>
          </p:cNvSpPr>
          <p:nvPr>
            <p:ph idx="1"/>
          </p:nvPr>
        </p:nvSpPr>
        <p:spPr>
          <a:xfrm>
            <a:off x="304800" y="1796521"/>
            <a:ext cx="8534400" cy="4729164"/>
          </a:xfrm>
        </p:spPr>
        <p:txBody>
          <a:bodyPr/>
          <a:lstStyle/>
          <a:p>
            <a:r>
              <a:rPr lang="en-US" dirty="0" smtClean="0"/>
              <a:t>Microsoft?</a:t>
            </a:r>
          </a:p>
          <a:p>
            <a:r>
              <a:rPr lang="en-US" dirty="0" smtClean="0"/>
              <a:t>Google?</a:t>
            </a:r>
          </a:p>
          <a:p>
            <a:r>
              <a:rPr lang="en-US" dirty="0" smtClean="0"/>
              <a:t>Biased / Hateful people who created the data?</a:t>
            </a:r>
          </a:p>
          <a:p>
            <a:endParaRPr lang="en-US" dirty="0"/>
          </a:p>
          <a:p>
            <a:r>
              <a:rPr lang="en-US" dirty="0" smtClean="0"/>
              <a:t>Legal standard</a:t>
            </a:r>
          </a:p>
          <a:p>
            <a:pPr lvl="1"/>
            <a:r>
              <a:rPr lang="en-US" dirty="0" smtClean="0"/>
              <a:t>Criminal intent</a:t>
            </a:r>
          </a:p>
          <a:p>
            <a:pPr lvl="1"/>
            <a:r>
              <a:rPr lang="en-US" dirty="0" smtClean="0"/>
              <a:t>Negligence</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52</a:t>
            </a:fld>
            <a:endParaRPr lang="en-US"/>
          </a:p>
        </p:txBody>
      </p:sp>
      <p:sp>
        <p:nvSpPr>
          <p:cNvPr id="5" name="TextBox 4"/>
          <p:cNvSpPr txBox="1"/>
          <p:nvPr/>
        </p:nvSpPr>
        <p:spPr>
          <a:xfrm rot="21061662">
            <a:off x="5162308" y="4583575"/>
            <a:ext cx="3375949" cy="923330"/>
          </a:xfrm>
          <a:prstGeom prst="rect">
            <a:avLst/>
          </a:prstGeom>
          <a:noFill/>
        </p:spPr>
        <p:txBody>
          <a:bodyPr wrap="square" rtlCol="0">
            <a:spAutoFit/>
          </a:bodyPr>
          <a:lstStyle/>
          <a:p>
            <a:r>
              <a:rPr lang="en-US" dirty="0" smtClean="0"/>
              <a:t>Deploying AI </a:t>
            </a:r>
            <a:r>
              <a:rPr lang="en-US" dirty="0" smtClean="0">
                <a:sym typeface="Wingdings"/>
              </a:rPr>
              <a:t> criminal acts without a perpetrator                     	</a:t>
            </a:r>
            <a:r>
              <a:rPr lang="mr-IN" dirty="0" smtClean="0">
                <a:sym typeface="Wingdings"/>
              </a:rPr>
              <a:t>–</a:t>
            </a:r>
            <a:r>
              <a:rPr lang="en-US" dirty="0" smtClean="0">
                <a:sym typeface="Wingdings"/>
              </a:rPr>
              <a:t> Ryan </a:t>
            </a:r>
            <a:r>
              <a:rPr lang="en-US" dirty="0" err="1" smtClean="0">
                <a:sym typeface="Wingdings"/>
              </a:rPr>
              <a:t>Calo</a:t>
            </a:r>
            <a:endParaRPr lang="en-US" dirty="0"/>
          </a:p>
        </p:txBody>
      </p:sp>
      <p:pic>
        <p:nvPicPr>
          <p:cNvPr id="6" name="Picture 5"/>
          <p:cNvPicPr>
            <a:picLocks noChangeAspect="1"/>
          </p:cNvPicPr>
          <p:nvPr/>
        </p:nvPicPr>
        <p:blipFill>
          <a:blip r:embed="rId2"/>
          <a:stretch>
            <a:fillRect/>
          </a:stretch>
        </p:blipFill>
        <p:spPr>
          <a:xfrm>
            <a:off x="5831937" y="122411"/>
            <a:ext cx="2635828" cy="2871968"/>
          </a:xfrm>
          <a:prstGeom prst="rect">
            <a:avLst/>
          </a:prstGeom>
        </p:spPr>
      </p:pic>
    </p:spTree>
    <p:extLst>
      <p:ext uri="{BB962C8B-B14F-4D97-AF65-F5344CB8AC3E}">
        <p14:creationId xmlns:p14="http://schemas.microsoft.com/office/powerpoint/2010/main" val="76370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107" y="255269"/>
            <a:ext cx="5622996" cy="2307445"/>
          </a:xfrm>
          <a:prstGeom prst="rect">
            <a:avLst/>
          </a:prstGeom>
        </p:spPr>
      </p:pic>
      <p:sp>
        <p:nvSpPr>
          <p:cNvPr id="2" name="Title 1"/>
          <p:cNvSpPr>
            <a:spLocks noGrp="1"/>
          </p:cNvSpPr>
          <p:nvPr>
            <p:ph type="title"/>
          </p:nvPr>
        </p:nvSpPr>
        <p:spPr>
          <a:xfrm>
            <a:off x="0" y="-25400"/>
            <a:ext cx="3449256" cy="1143000"/>
          </a:xfrm>
        </p:spPr>
        <p:txBody>
          <a:bodyPr/>
          <a:lstStyle/>
          <a:p>
            <a:r>
              <a:rPr lang="en-US" dirty="0" smtClean="0"/>
              <a:t>Liability II</a:t>
            </a:r>
            <a:endParaRPr lang="en-US" dirty="0"/>
          </a:p>
        </p:txBody>
      </p:sp>
      <p:sp>
        <p:nvSpPr>
          <p:cNvPr id="3" name="Content Placeholder 2"/>
          <p:cNvSpPr>
            <a:spLocks noGrp="1"/>
          </p:cNvSpPr>
          <p:nvPr>
            <p:ph idx="1"/>
          </p:nvPr>
        </p:nvSpPr>
        <p:spPr>
          <a:xfrm>
            <a:off x="0" y="2978578"/>
            <a:ext cx="8534400" cy="2670693"/>
          </a:xfrm>
        </p:spPr>
        <p:txBody>
          <a:bodyPr/>
          <a:lstStyle/>
          <a:p>
            <a:pPr lvl="1"/>
            <a:r>
              <a:rPr lang="en-US" dirty="0" smtClean="0">
                <a:solidFill>
                  <a:srgbClr val="7030A0"/>
                </a:solidFill>
              </a:rPr>
              <a:t>Stephen </a:t>
            </a:r>
            <a:r>
              <a:rPr lang="en-US" dirty="0" err="1" smtClean="0">
                <a:solidFill>
                  <a:srgbClr val="7030A0"/>
                </a:solidFill>
              </a:rPr>
              <a:t>Cobert’s</a:t>
            </a:r>
            <a:r>
              <a:rPr lang="en-US" dirty="0" smtClean="0">
                <a:solidFill>
                  <a:srgbClr val="7030A0"/>
                </a:solidFill>
              </a:rPr>
              <a:t> twitter-bot</a:t>
            </a:r>
          </a:p>
          <a:p>
            <a:pPr lvl="2"/>
            <a:r>
              <a:rPr lang="en-US" sz="2000" dirty="0"/>
              <a:t>S</a:t>
            </a:r>
            <a:r>
              <a:rPr lang="en-US" sz="2000" dirty="0" smtClean="0"/>
              <a:t>ubstitutes names of </a:t>
            </a:r>
            <a:r>
              <a:rPr lang="en-US" sz="2000" dirty="0" err="1" smtClean="0"/>
              <a:t>FoxNews</a:t>
            </a:r>
            <a:r>
              <a:rPr lang="en-US" sz="2000" dirty="0" smtClean="0"/>
              <a:t> personalities into Rotten T movie reviews </a:t>
            </a:r>
          </a:p>
          <a:p>
            <a:pPr lvl="6"/>
            <a:endParaRPr lang="en-US" sz="1100" dirty="0"/>
          </a:p>
          <a:p>
            <a:pPr lvl="2"/>
            <a:r>
              <a:rPr lang="en-US" sz="2000" dirty="0" smtClean="0"/>
              <a:t>One tweet implied Bill Hemmer took communion while intoxicated.</a:t>
            </a:r>
          </a:p>
          <a:p>
            <a:pPr lvl="3"/>
            <a:endParaRPr lang="en-US" sz="1400" dirty="0" smtClean="0"/>
          </a:p>
          <a:p>
            <a:pPr lvl="1"/>
            <a:r>
              <a:rPr lang="en-US" dirty="0" smtClean="0">
                <a:solidFill>
                  <a:srgbClr val="7030A0"/>
                </a:solidFill>
              </a:rPr>
              <a:t>Is this libel </a:t>
            </a:r>
            <a:r>
              <a:rPr lang="en-US" dirty="0">
                <a:solidFill>
                  <a:srgbClr val="7030A0"/>
                </a:solidFill>
              </a:rPr>
              <a:t>(</a:t>
            </a:r>
            <a:r>
              <a:rPr lang="en-US" dirty="0" smtClean="0">
                <a:solidFill>
                  <a:srgbClr val="7030A0"/>
                </a:solidFill>
              </a:rPr>
              <a:t>defamatory speech)? </a:t>
            </a:r>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53</a:t>
            </a:fld>
            <a:endParaRPr lang="en-US"/>
          </a:p>
        </p:txBody>
      </p:sp>
      <p:sp>
        <p:nvSpPr>
          <p:cNvPr id="7" name="TextBox 6"/>
          <p:cNvSpPr txBox="1"/>
          <p:nvPr/>
        </p:nvSpPr>
        <p:spPr>
          <a:xfrm>
            <a:off x="844951" y="6498962"/>
            <a:ext cx="7639720" cy="307777"/>
          </a:xfrm>
          <a:prstGeom prst="rect">
            <a:avLst/>
          </a:prstGeom>
          <a:noFill/>
        </p:spPr>
        <p:txBody>
          <a:bodyPr wrap="none" rtlCol="0">
            <a:spAutoFit/>
          </a:bodyPr>
          <a:lstStyle/>
          <a:p>
            <a:pPr marL="0" lvl="2"/>
            <a:r>
              <a:rPr lang="en-US" sz="1400" dirty="0"/>
              <a:t>http://</a:t>
            </a:r>
            <a:r>
              <a:rPr lang="en-US" sz="1400" dirty="0" err="1" smtClean="0"/>
              <a:t>defamer.gawker.com</a:t>
            </a:r>
            <a:r>
              <a:rPr lang="en-US" sz="1400" dirty="0" smtClean="0"/>
              <a:t>/the-colbert-reports-new-twitter-feed-praising-fox-news-1458817943</a:t>
            </a:r>
            <a:endParaRPr lang="en-US" sz="1400" dirty="0"/>
          </a:p>
        </p:txBody>
      </p:sp>
    </p:spTree>
    <p:extLst>
      <p:ext uri="{BB962C8B-B14F-4D97-AF65-F5344CB8AC3E}">
        <p14:creationId xmlns:p14="http://schemas.microsoft.com/office/powerpoint/2010/main" val="17239336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 of ML Systems</a:t>
            </a:r>
            <a:endParaRPr lang="en-US" dirty="0"/>
          </a:p>
        </p:txBody>
      </p:sp>
      <p:sp>
        <p:nvSpPr>
          <p:cNvPr id="3" name="Content Placeholder 2"/>
          <p:cNvSpPr>
            <a:spLocks noGrp="1"/>
          </p:cNvSpPr>
          <p:nvPr>
            <p:ph idx="1"/>
          </p:nvPr>
        </p:nvSpPr>
        <p:spPr>
          <a:xfrm>
            <a:off x="0" y="1397001"/>
            <a:ext cx="9086850" cy="4729164"/>
          </a:xfrm>
        </p:spPr>
        <p:txBody>
          <a:bodyPr/>
          <a:lstStyle/>
          <a:p>
            <a:r>
              <a:rPr lang="en-US" dirty="0" smtClean="0"/>
              <a:t>Bias in training data </a:t>
            </a:r>
            <a:r>
              <a:rPr lang="en-US" dirty="0" smtClean="0">
                <a:sym typeface="Wingdings"/>
              </a:rPr>
              <a:t> </a:t>
            </a:r>
          </a:p>
          <a:p>
            <a:r>
              <a:rPr lang="en-US" dirty="0" smtClean="0">
                <a:sym typeface="Wingdings"/>
              </a:rPr>
              <a:t>Only trained on subset of user demographic</a:t>
            </a:r>
          </a:p>
          <a:p>
            <a:pPr lvl="1"/>
            <a:r>
              <a:rPr lang="en-US" dirty="0" err="1" smtClean="0">
                <a:sym typeface="Wingdings"/>
              </a:rPr>
              <a:t>Eg</a:t>
            </a:r>
            <a:r>
              <a:rPr lang="en-US" dirty="0" smtClean="0">
                <a:sym typeface="Wingdings"/>
              </a:rPr>
              <a:t> aspirin</a:t>
            </a:r>
          </a:p>
          <a:p>
            <a:pPr lvl="1"/>
            <a:r>
              <a:rPr lang="en-US" dirty="0" smtClean="0">
                <a:sym typeface="Wingdings"/>
              </a:rPr>
              <a:t>Ok to ship?</a:t>
            </a:r>
          </a:p>
          <a:p>
            <a:pPr lvl="1"/>
            <a:r>
              <a:rPr lang="en-US" dirty="0" smtClean="0">
                <a:sym typeface="Wingdings"/>
              </a:rPr>
              <a:t>If not, never _will_ get training data on full demographic</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54</a:t>
            </a:fld>
            <a:endParaRPr lang="en-US"/>
          </a:p>
        </p:txBody>
      </p:sp>
      <p:sp>
        <p:nvSpPr>
          <p:cNvPr id="5" name="TextBox 4"/>
          <p:cNvSpPr txBox="1"/>
          <p:nvPr/>
        </p:nvSpPr>
        <p:spPr>
          <a:xfrm rot="20716020">
            <a:off x="5942296" y="1555647"/>
            <a:ext cx="2608406" cy="707886"/>
          </a:xfrm>
          <a:prstGeom prst="rect">
            <a:avLst/>
          </a:prstGeom>
          <a:noFill/>
        </p:spPr>
        <p:txBody>
          <a:bodyPr wrap="none" rtlCol="0">
            <a:spAutoFit/>
          </a:bodyPr>
          <a:lstStyle/>
          <a:p>
            <a:r>
              <a:rPr lang="en-US" sz="4000" dirty="0" smtClean="0">
                <a:solidFill>
                  <a:srgbClr val="FF0000"/>
                </a:solidFill>
              </a:rPr>
              <a:t>Just Notes</a:t>
            </a:r>
            <a:endParaRPr lang="en-US" sz="4000" dirty="0">
              <a:solidFill>
                <a:srgbClr val="FF0000"/>
              </a:solidFill>
            </a:endParaRPr>
          </a:p>
        </p:txBody>
      </p:sp>
    </p:spTree>
    <p:extLst>
      <p:ext uri="{BB962C8B-B14F-4D97-AF65-F5344CB8AC3E}">
        <p14:creationId xmlns:p14="http://schemas.microsoft.com/office/powerpoint/2010/main" val="1526821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Conclusions </a:t>
            </a:r>
            <a:endParaRPr lang="en-US" dirty="0"/>
          </a:p>
        </p:txBody>
      </p:sp>
      <p:sp>
        <p:nvSpPr>
          <p:cNvPr id="3" name="Content Placeholder 2"/>
          <p:cNvSpPr>
            <a:spLocks noGrp="1"/>
          </p:cNvSpPr>
          <p:nvPr>
            <p:ph idx="1"/>
          </p:nvPr>
        </p:nvSpPr>
        <p:spPr/>
        <p:txBody>
          <a:bodyPr/>
          <a:lstStyle/>
          <a:p>
            <a:r>
              <a:rPr lang="en-US" dirty="0" smtClean="0"/>
              <a:t>Distractions</a:t>
            </a:r>
          </a:p>
          <a:p>
            <a:r>
              <a:rPr lang="en-US" dirty="0" smtClean="0"/>
              <a:t>Important Concerns</a:t>
            </a:r>
          </a:p>
          <a:p>
            <a:pPr lvl="1"/>
            <a:r>
              <a:rPr lang="en-US" dirty="0" smtClean="0"/>
              <a:t>Unemployment </a:t>
            </a:r>
          </a:p>
          <a:p>
            <a:pPr lvl="1"/>
            <a:r>
              <a:rPr lang="en-US" dirty="0" smtClean="0"/>
              <a:t>Sorcerer’s Apprentice Scenario</a:t>
            </a:r>
          </a:p>
          <a:p>
            <a:pPr lvl="2"/>
            <a:r>
              <a:rPr lang="en-US" dirty="0" smtClean="0"/>
              <a:t>Specifying Constraints &amp; Utilities</a:t>
            </a:r>
          </a:p>
          <a:p>
            <a:pPr lvl="2"/>
            <a:r>
              <a:rPr lang="en-US" dirty="0" smtClean="0"/>
              <a:t>Explainable AI</a:t>
            </a:r>
          </a:p>
          <a:p>
            <a:pPr lvl="1"/>
            <a:r>
              <a:rPr lang="en-US" dirty="0" smtClean="0"/>
              <a:t>When to deploy?   </a:t>
            </a:r>
          </a:p>
          <a:p>
            <a:pPr lvl="2"/>
            <a:r>
              <a:rPr lang="en-US" dirty="0" smtClean="0"/>
              <a:t>Liability?</a:t>
            </a:r>
          </a:p>
          <a:p>
            <a:pPr lvl="2"/>
            <a:r>
              <a:rPr lang="en-US" dirty="0" smtClean="0"/>
              <a:t>Responsibility for monitoring?</a:t>
            </a:r>
            <a:endParaRPr lang="en-US" dirty="0"/>
          </a:p>
          <a:p>
            <a:pPr lvl="1"/>
            <a:r>
              <a:rPr lang="en-US" dirty="0" smtClean="0"/>
              <a:t>Biased Data</a:t>
            </a:r>
          </a:p>
          <a:p>
            <a:pPr lvl="1"/>
            <a:endParaRPr lang="en-US" dirty="0" smtClean="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55</a:t>
            </a:fld>
            <a:endParaRPr lang="en-US"/>
          </a:p>
        </p:txBody>
      </p:sp>
    </p:spTree>
    <p:extLst>
      <p:ext uri="{BB962C8B-B14F-4D97-AF65-F5344CB8AC3E}">
        <p14:creationId xmlns:p14="http://schemas.microsoft.com/office/powerpoint/2010/main" val="1087299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Followup</a:t>
            </a:r>
            <a:endParaRPr lang="en-US" dirty="0"/>
          </a:p>
        </p:txBody>
      </p:sp>
      <p:sp>
        <p:nvSpPr>
          <p:cNvPr id="3" name="Content Placeholder 2"/>
          <p:cNvSpPr>
            <a:spLocks noGrp="1"/>
          </p:cNvSpPr>
          <p:nvPr>
            <p:ph idx="1"/>
          </p:nvPr>
        </p:nvSpPr>
        <p:spPr/>
        <p:txBody>
          <a:bodyPr/>
          <a:lstStyle/>
          <a:p>
            <a:r>
              <a:rPr lang="en-US" dirty="0" smtClean="0"/>
              <a:t>Ed </a:t>
            </a:r>
            <a:r>
              <a:rPr lang="en-US" dirty="0" err="1" smtClean="0"/>
              <a:t>felton</a:t>
            </a:r>
            <a:r>
              <a:rPr lang="en-US" dirty="0" smtClean="0"/>
              <a:t> </a:t>
            </a:r>
            <a:r>
              <a:rPr lang="mr-IN" dirty="0" smtClean="0"/>
              <a:t>–</a:t>
            </a:r>
            <a:r>
              <a:rPr lang="en-US" dirty="0" smtClean="0"/>
              <a:t> how to build explainable</a:t>
            </a:r>
            <a:r>
              <a:rPr lang="mr-IN" dirty="0" smtClean="0"/>
              <a:t>…</a:t>
            </a:r>
            <a:r>
              <a:rPr lang="en-US" dirty="0" smtClean="0"/>
              <a:t>.</a:t>
            </a:r>
          </a:p>
          <a:p>
            <a:r>
              <a:rPr lang="en-US" dirty="0" smtClean="0"/>
              <a:t>Uber stealing training data from drivers in order to replace them.</a:t>
            </a:r>
          </a:p>
          <a:p>
            <a:pPr lvl="1"/>
            <a:r>
              <a:rPr lang="en-US" dirty="0" smtClean="0"/>
              <a:t>Especially if they nudge drivers into suboptimal routes </a:t>
            </a:r>
            <a:r>
              <a:rPr lang="en-US" smtClean="0"/>
              <a:t>(hurting </a:t>
            </a:r>
            <a:r>
              <a:rPr lang="en-US" dirty="0" smtClean="0"/>
              <a:t>them) to get better data</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56</a:t>
            </a:fld>
            <a:endParaRPr lang="en-US"/>
          </a:p>
        </p:txBody>
      </p:sp>
      <p:sp>
        <p:nvSpPr>
          <p:cNvPr id="5" name="TextBox 4"/>
          <p:cNvSpPr txBox="1"/>
          <p:nvPr/>
        </p:nvSpPr>
        <p:spPr>
          <a:xfrm rot="20716020">
            <a:off x="5942296" y="1555647"/>
            <a:ext cx="2608406" cy="707886"/>
          </a:xfrm>
          <a:prstGeom prst="rect">
            <a:avLst/>
          </a:prstGeom>
          <a:noFill/>
        </p:spPr>
        <p:txBody>
          <a:bodyPr wrap="none" rtlCol="0">
            <a:spAutoFit/>
          </a:bodyPr>
          <a:lstStyle/>
          <a:p>
            <a:r>
              <a:rPr lang="en-US" sz="4000" dirty="0" smtClean="0">
                <a:solidFill>
                  <a:srgbClr val="FF0000"/>
                </a:solidFill>
              </a:rPr>
              <a:t>Just Notes</a:t>
            </a:r>
            <a:endParaRPr lang="en-US" sz="4000" dirty="0">
              <a:solidFill>
                <a:srgbClr val="FF0000"/>
              </a:solidFill>
            </a:endParaRPr>
          </a:p>
        </p:txBody>
      </p:sp>
    </p:spTree>
    <p:extLst>
      <p:ext uri="{BB962C8B-B14F-4D97-AF65-F5344CB8AC3E}">
        <p14:creationId xmlns:p14="http://schemas.microsoft.com/office/powerpoint/2010/main" val="1684381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this Story End?</a:t>
            </a:r>
            <a:endParaRPr lang="en-US" dirty="0"/>
          </a:p>
        </p:txBody>
      </p:sp>
      <p:sp>
        <p:nvSpPr>
          <p:cNvPr id="3" name="Content Placeholder 2"/>
          <p:cNvSpPr>
            <a:spLocks noGrp="1"/>
          </p:cNvSpPr>
          <p:nvPr>
            <p:ph idx="1"/>
          </p:nvPr>
        </p:nvSpPr>
        <p:spPr>
          <a:xfrm>
            <a:off x="304800" y="1397001"/>
            <a:ext cx="8534400" cy="1686441"/>
          </a:xfrm>
        </p:spPr>
        <p:txBody>
          <a:bodyPr/>
          <a:lstStyle/>
          <a:p>
            <a:pPr marL="0" indent="0">
              <a:buNone/>
            </a:pPr>
            <a:r>
              <a:rPr lang="en-US" dirty="0" smtClean="0"/>
              <a:t>“</a:t>
            </a:r>
            <a:r>
              <a:rPr lang="en-US" dirty="0"/>
              <a:t>With artificial intelligence we are summoning the demon</a:t>
            </a:r>
            <a:r>
              <a:rPr lang="en-US" dirty="0" smtClean="0"/>
              <a:t>.” </a:t>
            </a:r>
            <a:r>
              <a:rPr lang="mr-IN" dirty="0" smtClean="0"/>
              <a:t>–</a:t>
            </a:r>
            <a:r>
              <a:rPr lang="en-US" dirty="0" smtClean="0"/>
              <a:t> Bill </a:t>
            </a:r>
            <a:r>
              <a:rPr lang="en-US" dirty="0"/>
              <a:t>Gates </a:t>
            </a:r>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6</a:t>
            </a:fld>
            <a:endParaRPr lang="en-US"/>
          </a:p>
        </p:txBody>
      </p:sp>
      <p:pic>
        <p:nvPicPr>
          <p:cNvPr id="5" name="Picture 4"/>
          <p:cNvPicPr>
            <a:picLocks noChangeAspect="1"/>
          </p:cNvPicPr>
          <p:nvPr/>
        </p:nvPicPr>
        <p:blipFill rotWithShape="1">
          <a:blip r:embed="rId2"/>
          <a:srcRect r="67209"/>
          <a:stretch/>
        </p:blipFill>
        <p:spPr>
          <a:xfrm>
            <a:off x="4763385" y="2742559"/>
            <a:ext cx="2381693" cy="3631660"/>
          </a:xfrm>
          <a:prstGeom prst="rect">
            <a:avLst/>
          </a:prstGeom>
        </p:spPr>
      </p:pic>
    </p:spTree>
    <p:extLst>
      <p:ext uri="{BB962C8B-B14F-4D97-AF65-F5344CB8AC3E}">
        <p14:creationId xmlns:p14="http://schemas.microsoft.com/office/powerpoint/2010/main" val="265166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Intelligence Explosion?</a:t>
            </a:r>
            <a:endParaRPr lang="en-US" dirty="0"/>
          </a:p>
        </p:txBody>
      </p:sp>
      <p:sp>
        <p:nvSpPr>
          <p:cNvPr id="3" name="Content Placeholder 2"/>
          <p:cNvSpPr>
            <a:spLocks noGrp="1"/>
          </p:cNvSpPr>
          <p:nvPr>
            <p:ph idx="1"/>
          </p:nvPr>
        </p:nvSpPr>
        <p:spPr>
          <a:xfrm>
            <a:off x="304800" y="1397001"/>
            <a:ext cx="8534400" cy="2005418"/>
          </a:xfrm>
        </p:spPr>
        <p:txBody>
          <a:bodyPr/>
          <a:lstStyle/>
          <a:p>
            <a:pPr marL="0" indent="0">
              <a:buNone/>
            </a:pPr>
            <a:r>
              <a:rPr lang="en-US" sz="2400" dirty="0" smtClean="0"/>
              <a:t>“</a:t>
            </a:r>
            <a:r>
              <a:rPr lang="en-US" sz="2400" dirty="0"/>
              <a:t>Before the prospect of an </a:t>
            </a:r>
            <a:r>
              <a:rPr lang="en-US" sz="2400" b="1" i="1" dirty="0"/>
              <a:t>intelligence explosion</a:t>
            </a:r>
            <a:r>
              <a:rPr lang="en-US" sz="2400" dirty="0"/>
              <a:t>, we humans are like small children playing with a </a:t>
            </a:r>
            <a:r>
              <a:rPr lang="en-US" sz="2400" dirty="0" smtClean="0"/>
              <a:t>bomb”</a:t>
            </a:r>
            <a:r>
              <a:rPr lang="en-US" sz="2400" dirty="0"/>
              <a:t>  </a:t>
            </a:r>
            <a:r>
              <a:rPr lang="en-US" sz="2400" dirty="0">
                <a:solidFill>
                  <a:schemeClr val="tx1"/>
                </a:solidFill>
              </a:rPr>
              <a:t>− Nick </a:t>
            </a:r>
            <a:r>
              <a:rPr lang="en-US" sz="2400" dirty="0" err="1" smtClean="0">
                <a:solidFill>
                  <a:schemeClr val="tx1"/>
                </a:solidFill>
              </a:rPr>
              <a:t>Bostom</a:t>
            </a:r>
            <a:endParaRPr lang="en-US" sz="2400" dirty="0">
              <a:solidFill>
                <a:schemeClr val="tx1"/>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7</a:t>
            </a:fld>
            <a:endParaRPr lang="en-US"/>
          </a:p>
        </p:txBody>
      </p:sp>
      <p:pic>
        <p:nvPicPr>
          <p:cNvPr id="6" name="Picture 5"/>
          <p:cNvPicPr>
            <a:picLocks noChangeAspect="1"/>
          </p:cNvPicPr>
          <p:nvPr/>
        </p:nvPicPr>
        <p:blipFill rotWithShape="1">
          <a:blip r:embed="rId2"/>
          <a:srcRect l="20387" t="8495" r="23101" b="12977"/>
          <a:stretch/>
        </p:blipFill>
        <p:spPr>
          <a:xfrm>
            <a:off x="4954772" y="2839230"/>
            <a:ext cx="4132078" cy="3820469"/>
          </a:xfrm>
          <a:prstGeom prst="rect">
            <a:avLst/>
          </a:prstGeom>
        </p:spPr>
      </p:pic>
      <p:sp>
        <p:nvSpPr>
          <p:cNvPr id="7" name="Content Placeholder 2"/>
          <p:cNvSpPr txBox="1">
            <a:spLocks/>
          </p:cNvSpPr>
          <p:nvPr/>
        </p:nvSpPr>
        <p:spPr bwMode="auto">
          <a:xfrm>
            <a:off x="116963" y="3314406"/>
            <a:ext cx="5369442" cy="2005418"/>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257162" indent="-25716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557185" indent="-214303"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857207" indent="-171442"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200090" indent="-171442" algn="l" rtl="0" eaLnBrk="1" fontAlgn="base" hangingPunct="1">
              <a:spcBef>
                <a:spcPct val="20000"/>
              </a:spcBef>
              <a:spcAft>
                <a:spcPct val="0"/>
              </a:spcAft>
              <a:buClr>
                <a:schemeClr val="tx1"/>
              </a:buClr>
              <a:buFont typeface="Wingdings" pitchFamily="2" charset="2"/>
              <a:buChar char="§"/>
              <a:defRPr sz="1800">
                <a:solidFill>
                  <a:schemeClr val="tx1"/>
                </a:solidFill>
                <a:latin typeface="Calibri" pitchFamily="34" charset="0"/>
              </a:defRPr>
            </a:lvl4pPr>
            <a:lvl5pPr marL="1542974" indent="-171442" algn="l" rtl="0" eaLnBrk="1" fontAlgn="base" hangingPunct="1">
              <a:spcBef>
                <a:spcPct val="20000"/>
              </a:spcBef>
              <a:spcAft>
                <a:spcPct val="0"/>
              </a:spcAft>
              <a:buClr>
                <a:schemeClr val="accent2"/>
              </a:buClr>
              <a:buFont typeface="Wingdings" pitchFamily="2" charset="2"/>
              <a:buChar char="§"/>
              <a:defRPr sz="1800">
                <a:solidFill>
                  <a:schemeClr val="tx1"/>
                </a:solidFill>
                <a:latin typeface="Calibri" pitchFamily="34" charset="0"/>
              </a:defRPr>
            </a:lvl5pPr>
            <a:lvl6pPr marL="1885856"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6pPr>
            <a:lvl7pPr marL="2228739"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7pPr>
            <a:lvl8pPr marL="2571622"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8pPr>
            <a:lvl9pPr marL="2914505" indent="-171442" algn="l" rtl="0" eaLnBrk="1" fontAlgn="base" hangingPunct="1">
              <a:spcBef>
                <a:spcPct val="20000"/>
              </a:spcBef>
              <a:spcAft>
                <a:spcPct val="0"/>
              </a:spcAft>
              <a:buClr>
                <a:schemeClr val="accent2"/>
              </a:buClr>
              <a:buFont typeface="Wingdings" pitchFamily="2" charset="2"/>
              <a:buChar char="§"/>
              <a:defRPr sz="1500">
                <a:solidFill>
                  <a:schemeClr val="tx1"/>
                </a:solidFill>
                <a:latin typeface="+mn-lt"/>
              </a:defRPr>
            </a:lvl9pPr>
          </a:lstStyle>
          <a:p>
            <a:pPr marL="0" indent="0">
              <a:buNone/>
            </a:pPr>
            <a:r>
              <a:rPr lang="en-US" kern="0" dirty="0" smtClean="0"/>
              <a:t>“</a:t>
            </a:r>
            <a:r>
              <a:rPr lang="en-US" sz="2400" dirty="0"/>
              <a:t>O</a:t>
            </a:r>
            <a:r>
              <a:rPr lang="en-US" sz="2400" dirty="0" smtClean="0"/>
              <a:t>nce </a:t>
            </a:r>
            <a:r>
              <a:rPr lang="en-US" sz="2400" dirty="0"/>
              <a:t>machines reach a certain level of intelligence, they’ll be able to work on AI just like we do and improve their own capabilities—redesign their own hardware and so on—and their intelligence will zoom off the charts</a:t>
            </a:r>
            <a:r>
              <a:rPr lang="en-US" sz="2400" dirty="0" smtClean="0"/>
              <a:t>.”</a:t>
            </a:r>
          </a:p>
          <a:p>
            <a:pPr marL="0" indent="0">
              <a:buNone/>
            </a:pPr>
            <a:r>
              <a:rPr lang="en-US" sz="2400" dirty="0"/>
              <a:t>  </a:t>
            </a:r>
            <a:r>
              <a:rPr lang="en-US" sz="2400" kern="0" dirty="0" smtClean="0"/>
              <a:t>  </a:t>
            </a:r>
            <a:r>
              <a:rPr lang="en-US" sz="2400" dirty="0">
                <a:solidFill>
                  <a:schemeClr val="tx1"/>
                </a:solidFill>
              </a:rPr>
              <a:t>− </a:t>
            </a:r>
            <a:r>
              <a:rPr lang="en-US" sz="2400" kern="0" dirty="0" smtClean="0">
                <a:solidFill>
                  <a:schemeClr val="tx1"/>
                </a:solidFill>
              </a:rPr>
              <a:t>Stuart Russell</a:t>
            </a:r>
          </a:p>
          <a:p>
            <a:endParaRPr lang="en-US" kern="0" dirty="0"/>
          </a:p>
        </p:txBody>
      </p:sp>
    </p:spTree>
    <p:extLst>
      <p:ext uri="{BB962C8B-B14F-4D97-AF65-F5344CB8AC3E}">
        <p14:creationId xmlns:p14="http://schemas.microsoft.com/office/powerpoint/2010/main" val="620898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Superhuman AI &amp; Intelligence Explosions</a:t>
            </a:r>
            <a:endParaRPr lang="en-US" dirty="0"/>
          </a:p>
        </p:txBody>
      </p:sp>
      <p:sp>
        <p:nvSpPr>
          <p:cNvPr id="3" name="Content Placeholder 2"/>
          <p:cNvSpPr>
            <a:spLocks noGrp="1"/>
          </p:cNvSpPr>
          <p:nvPr>
            <p:ph idx="1"/>
          </p:nvPr>
        </p:nvSpPr>
        <p:spPr/>
        <p:txBody>
          <a:bodyPr/>
          <a:lstStyle/>
          <a:p>
            <a:r>
              <a:rPr lang="en-US" dirty="0" smtClean="0"/>
              <a:t>When will computers have superhuman capabilities?</a:t>
            </a:r>
          </a:p>
          <a:p>
            <a:endParaRPr lang="en-US" dirty="0"/>
          </a:p>
          <a:p>
            <a:r>
              <a:rPr lang="en-US" dirty="0" smtClean="0"/>
              <a:t>Now.</a:t>
            </a:r>
          </a:p>
          <a:p>
            <a:pPr lvl="1"/>
            <a:r>
              <a:rPr lang="en-US" dirty="0" smtClean="0"/>
              <a:t>Multiplication</a:t>
            </a:r>
          </a:p>
          <a:p>
            <a:pPr lvl="1"/>
            <a:r>
              <a:rPr lang="en-US" dirty="0" smtClean="0"/>
              <a:t>Spell checking</a:t>
            </a:r>
          </a:p>
          <a:p>
            <a:pPr lvl="1"/>
            <a:r>
              <a:rPr lang="en-US" dirty="0" smtClean="0"/>
              <a:t>Chess, Go</a:t>
            </a:r>
          </a:p>
          <a:p>
            <a:pPr lvl="1"/>
            <a:endParaRPr lang="en-US" dirty="0"/>
          </a:p>
          <a:p>
            <a:pPr lvl="1"/>
            <a:r>
              <a:rPr lang="en-US" dirty="0" smtClean="0"/>
              <a:t>Many more abilities to come</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8</a:t>
            </a:fld>
            <a:endParaRPr lang="en-US"/>
          </a:p>
        </p:txBody>
      </p:sp>
    </p:spTree>
    <p:extLst>
      <p:ext uri="{BB962C8B-B14F-4D97-AF65-F5344CB8AC3E}">
        <p14:creationId xmlns:p14="http://schemas.microsoft.com/office/powerpoint/2010/main" val="199565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Systems are </a:t>
            </a:r>
            <a:r>
              <a:rPr lang="en-US" b="1" i="1" dirty="0" smtClean="0"/>
              <a:t>Idiot </a:t>
            </a:r>
            <a:r>
              <a:rPr lang="en-US" b="1" i="1" dirty="0"/>
              <a:t>S</a:t>
            </a:r>
            <a:r>
              <a:rPr lang="en-US" b="1" i="1" dirty="0" smtClean="0"/>
              <a:t>avants</a:t>
            </a:r>
            <a:endParaRPr lang="en-US" b="1" i="1" dirty="0"/>
          </a:p>
        </p:txBody>
      </p:sp>
      <p:sp>
        <p:nvSpPr>
          <p:cNvPr id="3" name="Content Placeholder 2"/>
          <p:cNvSpPr>
            <a:spLocks noGrp="1"/>
          </p:cNvSpPr>
          <p:nvPr>
            <p:ph idx="1"/>
          </p:nvPr>
        </p:nvSpPr>
        <p:spPr>
          <a:xfrm>
            <a:off x="304800" y="1117600"/>
            <a:ext cx="8534400" cy="4729164"/>
          </a:xfrm>
        </p:spPr>
        <p:txBody>
          <a:bodyPr/>
          <a:lstStyle/>
          <a:p>
            <a:r>
              <a:rPr lang="en-US" dirty="0" smtClean="0"/>
              <a:t>Super-human here   &amp;   super-stupid there</a:t>
            </a:r>
          </a:p>
          <a:p>
            <a:pPr lvl="2"/>
            <a:endParaRPr lang="en-US" dirty="0"/>
          </a:p>
          <a:p>
            <a:r>
              <a:rPr lang="en-US" dirty="0" smtClean="0"/>
              <a:t>Just because AI gains another superhuman skill</a:t>
            </a:r>
            <a:r>
              <a:rPr lang="mr-IN" dirty="0" smtClean="0"/>
              <a:t>…</a:t>
            </a:r>
            <a:r>
              <a:rPr lang="en-US" dirty="0"/>
              <a:t> </a:t>
            </a:r>
            <a:r>
              <a:rPr lang="en-US" dirty="0" smtClean="0"/>
              <a:t>Doesn’t mean it is suddenly good at </a:t>
            </a:r>
            <a:r>
              <a:rPr lang="en-US" b="1" i="1" dirty="0" smtClean="0"/>
              <a:t>everything</a:t>
            </a:r>
          </a:p>
          <a:p>
            <a:pPr marL="342882" lvl="1" indent="0">
              <a:buNone/>
            </a:pPr>
            <a:r>
              <a:rPr lang="en-US" i="1" dirty="0" smtClean="0"/>
              <a:t>And certainly not unless we give it </a:t>
            </a:r>
            <a:r>
              <a:rPr lang="en-US" b="1" dirty="0" smtClean="0"/>
              <a:t>experience</a:t>
            </a:r>
            <a:r>
              <a:rPr lang="en-US" i="1" dirty="0" smtClean="0"/>
              <a:t> at everything</a:t>
            </a:r>
          </a:p>
          <a:p>
            <a:pPr lvl="1"/>
            <a:endParaRPr lang="en-US" i="1" dirty="0" smtClean="0"/>
          </a:p>
          <a:p>
            <a:r>
              <a:rPr lang="en-US" dirty="0" smtClean="0"/>
              <a:t>AI systems will be spotty for a long time</a:t>
            </a:r>
            <a:endParaRPr lang="en-US" dirty="0"/>
          </a:p>
        </p:txBody>
      </p:sp>
      <p:sp>
        <p:nvSpPr>
          <p:cNvPr id="4" name="Slide Number Placeholder 3"/>
          <p:cNvSpPr>
            <a:spLocks noGrp="1"/>
          </p:cNvSpPr>
          <p:nvPr>
            <p:ph type="sldNum" sz="quarter" idx="12"/>
          </p:nvPr>
        </p:nvSpPr>
        <p:spPr/>
        <p:txBody>
          <a:bodyPr/>
          <a:lstStyle/>
          <a:p>
            <a:pPr>
              <a:defRPr/>
            </a:pPr>
            <a:fld id="{518BB908-676B-418D-A0F9-ADA2F5DFB005}" type="slidenum">
              <a:rPr lang="en-US" smtClean="0"/>
              <a:pPr>
                <a:defRPr/>
              </a:pPr>
              <a:t>9</a:t>
            </a:fld>
            <a:endParaRPr lang="en-US"/>
          </a:p>
        </p:txBody>
      </p:sp>
    </p:spTree>
    <p:extLst>
      <p:ext uri="{BB962C8B-B14F-4D97-AF65-F5344CB8AC3E}">
        <p14:creationId xmlns:p14="http://schemas.microsoft.com/office/powerpoint/2010/main" val="1936738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58191</TotalTime>
  <Words>2440</Words>
  <Application>Microsoft Macintosh PowerPoint</Application>
  <PresentationFormat>On-screen Show (4:3)</PresentationFormat>
  <Paragraphs>408</Paragraphs>
  <Slides>56</Slides>
  <Notes>2</Notes>
  <HiddenSlides>15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Calibri</vt:lpstr>
      <vt:lpstr>Wingdings</vt:lpstr>
      <vt:lpstr>Arial</vt:lpstr>
      <vt:lpstr>dan-berkeley-nlp-v1</vt:lpstr>
      <vt:lpstr>Beneficial AI</vt:lpstr>
      <vt:lpstr>To do</vt:lpstr>
      <vt:lpstr>Outline</vt:lpstr>
      <vt:lpstr>Please Review CSE 473</vt:lpstr>
      <vt:lpstr>Will AI Destroy the World?</vt:lpstr>
      <vt:lpstr>How Does this Story End?</vt:lpstr>
      <vt:lpstr>An Intelligence Explosion?</vt:lpstr>
      <vt:lpstr>Superhuman AI &amp; Intelligence Explosions</vt:lpstr>
      <vt:lpstr>AI Systems are Idiot Savants</vt:lpstr>
      <vt:lpstr>Terminator / Skynet</vt:lpstr>
      <vt:lpstr>There will be MANY Fielded AI systems</vt:lpstr>
      <vt:lpstr>There will be MANY Fielded AI systems</vt:lpstr>
      <vt:lpstr>No</vt:lpstr>
      <vt:lpstr>Real Issues</vt:lpstr>
      <vt:lpstr>Hard to Predict Tech Adoption Exponential Growth</vt:lpstr>
      <vt:lpstr>Adoption</vt:lpstr>
      <vt:lpstr>Adoption Accelerating</vt:lpstr>
      <vt:lpstr>Self-Driving Vehicles</vt:lpstr>
      <vt:lpstr>PowerPoint Presentation</vt:lpstr>
      <vt:lpstr>Real Issues</vt:lpstr>
      <vt:lpstr>Sorcerer’s Apprentice</vt:lpstr>
      <vt:lpstr>Brains Don’t Kill</vt:lpstr>
      <vt:lpstr>Correlation Confuses the Two</vt:lpstr>
      <vt:lpstr>Unpredictability</vt:lpstr>
      <vt:lpstr>Physically-Complete Effectors</vt:lpstr>
      <vt:lpstr>Specifying Utility Functions </vt:lpstr>
      <vt:lpstr>Specifying Utility Functions </vt:lpstr>
      <vt:lpstr>Specifying Utility Functions </vt:lpstr>
      <vt:lpstr>Specifying Utility Functions </vt:lpstr>
      <vt:lpstr>Specifying Utility Functions </vt:lpstr>
      <vt:lpstr>A Possible Solution: Constrained Autonomy?</vt:lpstr>
      <vt:lpstr>Asimov’s Laws</vt:lpstr>
      <vt:lpstr>But what is Harmful?</vt:lpstr>
      <vt:lpstr>Trusting AI</vt:lpstr>
      <vt:lpstr>Understanding Limitations</vt:lpstr>
      <vt:lpstr>Dimensions</vt:lpstr>
      <vt:lpstr>Problems</vt:lpstr>
      <vt:lpstr>Should prison sentences be based on crimes that haven’t been committed yet?</vt:lpstr>
      <vt:lpstr>Explainability</vt:lpstr>
      <vt:lpstr>Deploying AI</vt:lpstr>
      <vt:lpstr>Propublica details</vt:lpstr>
      <vt:lpstr>Why is AI different</vt:lpstr>
      <vt:lpstr>Real Issues</vt:lpstr>
      <vt:lpstr>Prediction Features</vt:lpstr>
      <vt:lpstr>What Features are OK for ML?</vt:lpstr>
      <vt:lpstr>Proposal 1</vt:lpstr>
      <vt:lpstr>Proposal 2</vt:lpstr>
      <vt:lpstr>But </vt:lpstr>
      <vt:lpstr>PowerPoint Presentation</vt:lpstr>
      <vt:lpstr>Racism in Search Engine Ad Placement</vt:lpstr>
      <vt:lpstr>Automating Sexism</vt:lpstr>
      <vt:lpstr>Liability?</vt:lpstr>
      <vt:lpstr>Liability II</vt:lpstr>
      <vt:lpstr>Special Case of ML Systems</vt:lpstr>
      <vt:lpstr>Conclusions </vt:lpstr>
      <vt:lpstr>Followup</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Dan Weld</cp:lastModifiedBy>
  <cp:revision>2717</cp:revision>
  <cp:lastPrinted>2016-11-14T19:03:52Z</cp:lastPrinted>
  <dcterms:created xsi:type="dcterms:W3CDTF">2004-08-27T04:16:05Z</dcterms:created>
  <dcterms:modified xsi:type="dcterms:W3CDTF">2016-12-09T01:32:11Z</dcterms:modified>
</cp:coreProperties>
</file>