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4.xml" ContentType="application/vnd.openxmlformats-officedocument.presentationml.notesSlide+xml"/>
  <Override PartName="/ppt/tags/tag4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92"/>
  </p:notesMasterIdLst>
  <p:handoutMasterIdLst>
    <p:handoutMasterId r:id="rId93"/>
  </p:handoutMasterIdLst>
  <p:sldIdLst>
    <p:sldId id="256" r:id="rId3"/>
    <p:sldId id="480" r:id="rId4"/>
    <p:sldId id="574" r:id="rId5"/>
    <p:sldId id="575" r:id="rId6"/>
    <p:sldId id="494" r:id="rId7"/>
    <p:sldId id="495" r:id="rId8"/>
    <p:sldId id="496" r:id="rId9"/>
    <p:sldId id="497" r:id="rId10"/>
    <p:sldId id="498" r:id="rId11"/>
    <p:sldId id="499" r:id="rId12"/>
    <p:sldId id="483" r:id="rId13"/>
    <p:sldId id="485" r:id="rId14"/>
    <p:sldId id="486" r:id="rId15"/>
    <p:sldId id="487" r:id="rId16"/>
    <p:sldId id="488" r:id="rId17"/>
    <p:sldId id="489" r:id="rId18"/>
    <p:sldId id="502" r:id="rId19"/>
    <p:sldId id="503" r:id="rId20"/>
    <p:sldId id="504" r:id="rId21"/>
    <p:sldId id="507" r:id="rId22"/>
    <p:sldId id="505" r:id="rId23"/>
    <p:sldId id="408" r:id="rId24"/>
    <p:sldId id="390" r:id="rId25"/>
    <p:sldId id="391" r:id="rId26"/>
    <p:sldId id="392" r:id="rId27"/>
    <p:sldId id="484" r:id="rId28"/>
    <p:sldId id="500" r:id="rId29"/>
    <p:sldId id="448" r:id="rId30"/>
    <p:sldId id="557" r:id="rId31"/>
    <p:sldId id="558" r:id="rId32"/>
    <p:sldId id="559" r:id="rId33"/>
    <p:sldId id="560" r:id="rId34"/>
    <p:sldId id="561" r:id="rId35"/>
    <p:sldId id="562" r:id="rId36"/>
    <p:sldId id="568" r:id="rId37"/>
    <p:sldId id="569" r:id="rId38"/>
    <p:sldId id="570" r:id="rId39"/>
    <p:sldId id="508" r:id="rId40"/>
    <p:sldId id="509" r:id="rId41"/>
    <p:sldId id="571" r:id="rId42"/>
    <p:sldId id="51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  <p:sldId id="528" r:id="rId61"/>
    <p:sldId id="529" r:id="rId62"/>
    <p:sldId id="572" r:id="rId63"/>
    <p:sldId id="573" r:id="rId64"/>
    <p:sldId id="530" r:id="rId65"/>
    <p:sldId id="531" r:id="rId66"/>
    <p:sldId id="532" r:id="rId67"/>
    <p:sldId id="533" r:id="rId68"/>
    <p:sldId id="534" r:id="rId69"/>
    <p:sldId id="535" r:id="rId70"/>
    <p:sldId id="536" r:id="rId71"/>
    <p:sldId id="537" r:id="rId72"/>
    <p:sldId id="538" r:id="rId73"/>
    <p:sldId id="539" r:id="rId74"/>
    <p:sldId id="540" r:id="rId75"/>
    <p:sldId id="541" r:id="rId76"/>
    <p:sldId id="542" r:id="rId77"/>
    <p:sldId id="543" r:id="rId78"/>
    <p:sldId id="544" r:id="rId79"/>
    <p:sldId id="545" r:id="rId80"/>
    <p:sldId id="546" r:id="rId81"/>
    <p:sldId id="547" r:id="rId82"/>
    <p:sldId id="548" r:id="rId83"/>
    <p:sldId id="549" r:id="rId84"/>
    <p:sldId id="550" r:id="rId85"/>
    <p:sldId id="551" r:id="rId86"/>
    <p:sldId id="552" r:id="rId87"/>
    <p:sldId id="553" r:id="rId88"/>
    <p:sldId id="554" r:id="rId89"/>
    <p:sldId id="555" r:id="rId90"/>
    <p:sldId id="556" r:id="rId9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/>
    <p:restoredTop sz="94675"/>
  </p:normalViewPr>
  <p:slideViewPr>
    <p:cSldViewPr>
      <p:cViewPr varScale="1">
        <p:scale>
          <a:sx n="157" d="100"/>
          <a:sy n="157" d="100"/>
        </p:scale>
        <p:origin x="90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150BCA-07B7-4E0E-841C-F5E660C07616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0EEE43-CE40-4D19-97A8-F47E21F10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1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0E4491-1406-4BD0-B4EB-D1D949026BF0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057E1B-B22E-479E-A1C9-D454744C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11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5DC9C-A569-4515-8461-65F461BEB818}" type="slidenum">
              <a:rPr lang="en-US"/>
              <a:pPr/>
              <a:t>12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13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14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7E067-FD13-479A-A8C2-21A5D96BBE90}" type="slidenum">
              <a:rPr lang="en-US"/>
              <a:pPr/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33FA2-5C8A-F545-B8C9-58738725CBFF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7E067-FD13-479A-A8C2-21A5D96BBE90}" type="slidenum">
              <a:rPr lang="en-US"/>
              <a:pPr/>
              <a:t>17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5DC9C-A569-4515-8461-65F461BEB818}" type="slidenum">
              <a:rPr lang="en-US"/>
              <a:pPr/>
              <a:t>18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8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19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89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0EA9C-D51C-41F3-9F61-36E99BC29447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2846" indent="-301095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4379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6131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7882" indent="-240876" defTabSz="96684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9634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1386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3137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94889" indent="-240876" defTabSz="96684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E1694-3329-4105-B7AA-2B9F2B5619CA}" type="slidenum">
              <a:rPr lang="en-US" sz="1400" smtClean="0"/>
              <a:pPr eaLnBrk="1" hangingPunct="1"/>
              <a:t>2</a:t>
            </a:fld>
            <a:endParaRPr lang="en-US" sz="14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59901"/>
            <a:ext cx="5365820" cy="43208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3090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1763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64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46F1-7982-4C3D-AF4E-D3D4018FE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9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1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5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1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7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7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39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5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85372" indent="-302066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208265" indent="-24165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91571" indent="-24165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174878" indent="-241653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2C112457-BB0F-F74B-8CB8-C4C1A911BED2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8375" cy="35845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228228" indent="-228228"/>
            <a:r>
              <a:rPr lang="en-US"/>
              <a:t>State Space Search is basically a GRAPH SEARCH PROBLEM</a:t>
            </a:r>
          </a:p>
          <a:p>
            <a:pPr marL="228228" indent="-228228">
              <a:buFontTx/>
              <a:buAutoNum type="arabicPeriod"/>
            </a:pPr>
            <a:r>
              <a:rPr lang="en-US"/>
              <a:t>STATES are whatever you like!</a:t>
            </a:r>
          </a:p>
          <a:p>
            <a:pPr marL="228228" indent="-228228">
              <a:buFontTx/>
              <a:buAutoNum type="arabicPeriod"/>
            </a:pPr>
            <a:r>
              <a:rPr lang="en-US"/>
              <a:t>OPERATORS are a compact DESCRIPTION of possible STATE TRANSITIONS – the EDGES of the GRAPH</a:t>
            </a:r>
          </a:p>
          <a:p>
            <a:pPr marL="228228" indent="-228228"/>
            <a:r>
              <a:rPr lang="en-US"/>
              <a:t>                 May have different COSTS or all be UNIT cost</a:t>
            </a:r>
          </a:p>
          <a:p>
            <a:pPr marL="228228" indent="-228228">
              <a:buFontTx/>
              <a:buAutoNum type="arabicPeriod"/>
            </a:pPr>
            <a:r>
              <a:rPr lang="en-US"/>
              <a:t>OUTPUT may be specified either as ANY PATH (REACHABILITY), or a SHORTEST PATH</a:t>
            </a:r>
          </a:p>
        </p:txBody>
      </p:sp>
    </p:spTree>
    <p:extLst>
      <p:ext uri="{BB962C8B-B14F-4D97-AF65-F5344CB8AC3E}">
        <p14:creationId xmlns:p14="http://schemas.microsoft.com/office/powerpoint/2010/main" val="89459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0528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9060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6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1pPr>
            <a:lvl2pPr marL="777911" indent="-299196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2pPr>
            <a:lvl3pPr marL="119678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3pPr>
            <a:lvl4pPr marL="1675501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4pPr>
            <a:lvl5pPr marL="215421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5pPr>
            <a:lvl6pPr marL="263293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6pPr>
            <a:lvl7pPr marL="3111646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7pPr>
            <a:lvl8pPr marL="359036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8pPr>
            <a:lvl9pPr marL="4069075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CB4A73-D302-4071-9F30-B1C456DA18EC}" type="slidenum">
              <a:rPr lang="en-US" sz="1200" b="0"/>
              <a:pPr/>
              <a:t>44</a:t>
            </a:fld>
            <a:endParaRPr lang="en-US" sz="1200" b="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45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6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C213-78AA-483B-A3BC-10FCCDA9A9F6}" type="slidenum">
              <a:rPr lang="en-US"/>
              <a:pPr/>
              <a:t>46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6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A191B-DEDC-4102-AA05-BB581D1818E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46519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CDB387-E9DF-4AD6-9DA3-A446FEF4D2A9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48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4203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CDB387-E9DF-4AD6-9DA3-A446FEF4D2A9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49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150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CDB387-E9DF-4AD6-9DA3-A446FEF4D2A9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50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754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681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31194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8788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2904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326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C613081-D5AD-4B5F-94FE-8E2EB917A76A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57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945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03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3384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1060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3752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351D10D-FABC-4202-8E53-E8EB25A50621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63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96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964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5B07691-3DE9-4657-BEA9-5D46103101D5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64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66377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A9CB09A-0250-410A-9DC0-40B0F7845E35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65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78700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BD8F7D-A18B-470E-A0A8-968971022CA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66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8845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4BD3232-E65A-4465-A34F-80A53B30F6E3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67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90349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B4F7F4-9007-47BE-9886-E56872A2F27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68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08897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511497A-F0CB-4B56-9BC6-468F6380EC98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69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9233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FCF853C-FF4A-42C4-BFEA-CCA16FAD694B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70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6622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DB4C8FD-5869-4528-891F-A5FE9BA41C6D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71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126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CDB387-E9DF-4AD6-9DA3-A446FEF4D2A9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72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01218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6FAF53D-38F7-4934-AB12-83E58B212F8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73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4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73510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DC28340-2F57-4711-8537-96B8DD413B0A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74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27366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572F141-5057-4924-ACBE-2592472FF6DC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75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3634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B2CCBB-866F-4850-A592-FB62A88CF9CE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76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7871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9953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0536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803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58724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6034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01855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975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70569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09233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01912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24039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63158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2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7DE855-87B7-48D0-8D2C-43E87904C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8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97C94-F837-46A6-BD14-5FC28D74A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21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CDE8E-45F7-48DE-AE83-C0F68102E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25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447800"/>
            <a:ext cx="40386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039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5EFEEC-F124-4243-9A05-996E7916CE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4008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©2005-2009 Carlos 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0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44A3-FF5A-43FF-ABD1-89714C291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47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4A4EA-24FD-4E28-AFD1-C88C9F3B7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06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09F77-F576-4883-90E9-158AADDE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8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349DE-2F4D-4104-8787-879B2EAE2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4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398EB-4652-4286-A349-8A5B9757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1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8B673-BC10-4EF7-A0F4-26C5A50F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81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0A1AF-EAA6-4E56-A66F-9532EA9D1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68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BE834-7DCC-445E-BE11-B55A965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85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0E636-3C2E-4ABE-8A3E-917A4DE83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03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0448B-E474-489F-AFA1-F2827EEEF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69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E0429-5890-4900-A5D5-4A6A675ED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6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AED0C-335A-46AB-8E89-49095302A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66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C2F0A-D2FD-4063-A951-D5D92ABC2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125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31BBF-CB27-4AB3-9959-96F3CE50B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87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A6284-3F65-4456-8245-C4BC9BBAA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38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6FC69-8AD4-4421-A7CC-5E642063F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13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B7EE4-26A0-4B8F-949D-652BC1450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32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48D71-C5C9-4084-825A-9310DB0CA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0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82CD0-279A-470A-A99E-A94E62028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32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E129B48A-5F84-4FFB-9580-07193737A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01" r:id="rId12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064DF609-24F3-40EA-89D3-1D886285B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4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44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2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50.xml"/><Relationship Id="rId5" Type="http://schemas.openxmlformats.org/officeDocument/2006/relationships/image" Target="../media/image3.png"/><Relationship Id="rId6" Type="http://schemas.openxmlformats.org/officeDocument/2006/relationships/image" Target="../media/image25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notesSlide" Target="../notesSlides/notesSlide57.xml"/><Relationship Id="rId5" Type="http://schemas.openxmlformats.org/officeDocument/2006/relationships/image" Target="../media/image3.png"/><Relationship Id="rId6" Type="http://schemas.openxmlformats.org/officeDocument/2006/relationships/image" Target="../media/image25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333399"/>
                </a:solidFill>
              </a:rPr>
              <a:t>CSE 473: Artificial </a:t>
            </a:r>
            <a:r>
              <a:rPr lang="en-US" dirty="0" smtClean="0">
                <a:solidFill>
                  <a:srgbClr val="333399"/>
                </a:solidFill>
              </a:rPr>
              <a:t>Intelligence</a:t>
            </a:r>
            <a:endParaRPr lang="en-US" sz="3600" dirty="0">
              <a:solidFill>
                <a:srgbClr val="333399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3200400"/>
            <a:ext cx="7340600" cy="3238500"/>
          </a:xfrm>
          <a:ln/>
        </p:spPr>
        <p:txBody>
          <a:bodyPr rIns="132080"/>
          <a:lstStyle/>
          <a:p>
            <a:pPr marL="39688" indent="0"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Bayesian </a:t>
            </a:r>
            <a:r>
              <a:rPr lang="en-US" dirty="0" smtClean="0">
                <a:solidFill>
                  <a:schemeClr val="tx1"/>
                </a:solidFill>
              </a:rPr>
              <a:t>Networks - Learning</a:t>
            </a: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Dan Weld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282700" y="5816600"/>
            <a:ext cx="6565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Slides adapted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Jack Breese, Dan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Klein,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Daphne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Koller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Stuart Russell,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Andrew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Moore &amp; Luke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Zettlemoyer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7010400" y="6553200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  <a:endParaRPr lang="en-CA" dirty="0" smtClean="0"/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295525" y="4267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2286000" y="2209800"/>
            <a:ext cx="1981200" cy="762000"/>
            <a:chOff x="768" y="1248"/>
            <a:chExt cx="1248" cy="48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010" y="1344"/>
              <a:ext cx="6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 smtClean="0"/>
                <a:t>Aliens</a:t>
              </a:r>
              <a:endParaRPr lang="en-US" b="0" dirty="0">
                <a:latin typeface="Times New Roman" pitchFamily="18" charset="0"/>
              </a:endParaRPr>
            </a:p>
          </p:txBody>
        </p:sp>
      </p:grp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276600" y="2971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81600" y="3581400"/>
            <a:ext cx="2362200" cy="1887537"/>
            <a:chOff x="6410325" y="2836863"/>
            <a:chExt cx="2362200" cy="188753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 rot="5400000">
              <a:off x="6677025" y="2628900"/>
              <a:ext cx="1828800" cy="2362200"/>
            </a:xfrm>
            <a:prstGeom prst="wedgeRectCallout">
              <a:avLst>
                <a:gd name="adj1" fmla="val -1477"/>
                <a:gd name="adj2" fmla="val 89380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562725" y="2836863"/>
              <a:ext cx="220980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 b="0" dirty="0"/>
                <a:t>       </a:t>
              </a:r>
              <a:r>
                <a:rPr lang="en-US" sz="2000" b="0" dirty="0" err="1" smtClean="0"/>
                <a:t>Pr</a:t>
              </a:r>
              <a:r>
                <a:rPr lang="en-US" sz="2000" b="0" dirty="0" smtClean="0"/>
                <a:t>(E|A)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>
                  <a:sym typeface="Symbol"/>
                </a:rPr>
                <a:t>6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2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 smtClean="0">
                  <a:sym typeface="Symbol"/>
                </a:rPr>
                <a:t>1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3</a:t>
              </a:r>
              <a:endParaRPr lang="en-US" sz="2000" b="0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6638925" y="3276600"/>
              <a:ext cx="205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096125" y="28956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638925" y="4038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5400000">
            <a:off x="916781" y="746125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73843" y="1431925"/>
            <a:ext cx="2097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(A=t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(A=f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45281" y="177482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Photo Editor Photo" r:id="rId4" imgW="1657581" imgH="2095793" progId="">
                  <p:embed/>
                </p:oleObj>
              </mc:Choice>
              <mc:Fallback>
                <p:oleObj name="Photo Editor Photo" r:id="rId4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8382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242692" name="Picture 4" descr="http://www.learnersdictionary.com/art/ld/funne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09800"/>
            <a:ext cx="2028381" cy="2305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62400" y="1282005"/>
            <a:ext cx="356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7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9201E14A-0E5D-4A0A-AD16-B9B8028EA5B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82880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r>
              <a:rPr lang="en-US" sz="4400" b="1" dirty="0">
                <a:solidFill>
                  <a:srgbClr val="7030A0"/>
                </a:solidFill>
              </a:rPr>
              <a:t>What is Machine Learning ?</a:t>
            </a:r>
          </a:p>
        </p:txBody>
      </p:sp>
    </p:spTree>
    <p:extLst>
      <p:ext uri="{BB962C8B-B14F-4D97-AF65-F5344CB8AC3E}">
        <p14:creationId xmlns:p14="http://schemas.microsoft.com/office/powerpoint/2010/main" val="925229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199" y="6400800"/>
            <a:ext cx="1357423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13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295400"/>
            <a:ext cx="8686800" cy="4114800"/>
          </a:xfrm>
        </p:spPr>
        <p:txBody>
          <a:bodyPr/>
          <a:lstStyle/>
          <a:p>
            <a:pPr marL="0" indent="0">
              <a:buFont typeface="Wingdings" pitchFamily="48" charset="2"/>
              <a:buNone/>
            </a:pPr>
            <a:r>
              <a:rPr lang="en-US" sz="3600" dirty="0"/>
              <a:t>Study of algorithms that</a:t>
            </a:r>
          </a:p>
          <a:p>
            <a:pPr marL="0" indent="0"/>
            <a:r>
              <a:rPr lang="en-US" sz="3600" dirty="0"/>
              <a:t> improve their </a:t>
            </a:r>
            <a:r>
              <a:rPr lang="en-US" sz="3600" u="sng" dirty="0"/>
              <a:t>performance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at some </a:t>
            </a:r>
            <a:r>
              <a:rPr lang="en-US" sz="3600" u="sng" dirty="0"/>
              <a:t>task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with </a:t>
            </a:r>
            <a:r>
              <a:rPr lang="en-US" sz="3600" u="sng" dirty="0" smtClean="0"/>
              <a:t>experience</a:t>
            </a:r>
            <a:endParaRPr lang="en-US" sz="3600" dirty="0"/>
          </a:p>
        </p:txBody>
      </p:sp>
      <p:grpSp>
        <p:nvGrpSpPr>
          <p:cNvPr id="2" name="Group 36"/>
          <p:cNvGrpSpPr/>
          <p:nvPr/>
        </p:nvGrpSpPr>
        <p:grpSpPr>
          <a:xfrm>
            <a:off x="609600" y="4572000"/>
            <a:ext cx="7994141" cy="1143000"/>
            <a:chOff x="1431924" y="76200"/>
            <a:chExt cx="7994141" cy="1143000"/>
          </a:xfrm>
        </p:grpSpPr>
        <p:sp>
          <p:nvSpPr>
            <p:cNvPr id="32" name="TextBox 31"/>
            <p:cNvSpPr txBox="1"/>
            <p:nvPr/>
          </p:nvSpPr>
          <p:spPr>
            <a:xfrm>
              <a:off x="1431924" y="391180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0" y="391180"/>
              <a:ext cx="310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Understanding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397019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715000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Cloud 35"/>
            <p:cNvSpPr/>
            <p:nvPr/>
          </p:nvSpPr>
          <p:spPr bwMode="auto">
            <a:xfrm>
              <a:off x="3067050" y="76200"/>
              <a:ext cx="2571750" cy="1143000"/>
            </a:xfrm>
            <a:prstGeom prst="cloud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Machine </a:t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614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00800"/>
            <a:ext cx="685800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5876" y="65532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/>
              <a:t>©2005-2009 Carlos Guestrin</a:t>
            </a:r>
            <a:endParaRPr lang="en-US" sz="1000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in Data</a:t>
            </a:r>
            <a:endParaRPr lang="en-US" dirty="0"/>
          </a:p>
        </p:txBody>
      </p:sp>
      <p:grpSp>
        <p:nvGrpSpPr>
          <p:cNvPr id="2" name="Group 36"/>
          <p:cNvGrpSpPr/>
          <p:nvPr/>
        </p:nvGrpSpPr>
        <p:grpSpPr>
          <a:xfrm>
            <a:off x="609600" y="4572000"/>
            <a:ext cx="7994141" cy="1143000"/>
            <a:chOff x="1431924" y="76200"/>
            <a:chExt cx="7994141" cy="1143000"/>
          </a:xfrm>
        </p:grpSpPr>
        <p:sp>
          <p:nvSpPr>
            <p:cNvPr id="32" name="TextBox 31"/>
            <p:cNvSpPr txBox="1"/>
            <p:nvPr/>
          </p:nvSpPr>
          <p:spPr>
            <a:xfrm>
              <a:off x="1431924" y="391180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4600" y="391180"/>
              <a:ext cx="310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Understanding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2397019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715000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Cloud 35"/>
            <p:cNvSpPr/>
            <p:nvPr/>
          </p:nvSpPr>
          <p:spPr bwMode="auto">
            <a:xfrm>
              <a:off x="3067050" y="76200"/>
              <a:ext cx="2571750" cy="1143000"/>
            </a:xfrm>
            <a:prstGeom prst="cloud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Machine </a:t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919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86525"/>
            <a:ext cx="381000" cy="457200"/>
          </a:xfrm>
          <a:prstGeom prst="rect">
            <a:avLst/>
          </a:prstGeom>
        </p:spPr>
        <p:txBody>
          <a:bodyPr/>
          <a:lstStyle/>
          <a:p>
            <a:fld id="{24E596C5-1F67-4760-910F-F02FFE0A008F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" y="65532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800" dirty="0" smtClean="0"/>
              <a:t>©2005-2009 Carlos Guestrin</a:t>
            </a:r>
            <a:endParaRPr lang="en-US" sz="800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838200"/>
          </a:xfrm>
        </p:spPr>
        <p:txBody>
          <a:bodyPr/>
          <a:lstStyle/>
          <a:p>
            <a:r>
              <a:rPr lang="en-US" dirty="0" smtClean="0"/>
              <a:t>Supremacy of </a:t>
            </a:r>
            <a:r>
              <a:rPr lang="en-US" dirty="0"/>
              <a:t>Machine Learning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Machine learning is preferred approach to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Speech recognition, Natural language processing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Web search – result ranking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Computer </a:t>
            </a:r>
            <a:r>
              <a:rPr lang="en-US" sz="2000" dirty="0"/>
              <a:t>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Medical outcomes analysis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Robot control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Computational biology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Sensor networks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This trend is accelerating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machine learning algorithms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data capture, networking, faster computers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Software too complex to write by hand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New sensors / IO devices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Demand for self-customization to user, environment</a:t>
            </a:r>
          </a:p>
        </p:txBody>
      </p:sp>
    </p:spTree>
    <p:extLst>
      <p:ext uri="{BB962C8B-B14F-4D97-AF65-F5344CB8AC3E}">
        <p14:creationId xmlns:p14="http://schemas.microsoft.com/office/powerpoint/2010/main" val="323096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5530C3-97D3-BE4F-BEC7-9AD28F21FF3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Space of ML Problems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5400000">
            <a:off x="-1828800" y="3810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Being </a:t>
            </a:r>
            <a:r>
              <a:rPr lang="en-US" sz="2800" kern="0" dirty="0">
                <a:latin typeface="+mn-lt"/>
                <a:cs typeface="+mn-cs"/>
              </a:rPr>
              <a:t>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earned?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71800" y="1524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of Supervision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Experience, Feedback)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62333"/>
              </p:ext>
            </p:extLst>
          </p:nvPr>
        </p:nvGraphicFramePr>
        <p:xfrm>
          <a:off x="685801" y="2667000"/>
          <a:ext cx="8305800" cy="32918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04999"/>
                <a:gridCol w="2362200"/>
                <a:gridCol w="2362200"/>
                <a:gridCol w="167640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Labeled</a:t>
                      </a:r>
                    </a:p>
                    <a:p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Reward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Nothing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Discrete </a:t>
                      </a:r>
                    </a:p>
                    <a:p>
                      <a:pPr algn="r"/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Classification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Clustering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Continuous Function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Regression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Policy</a:t>
                      </a:r>
                      <a:endParaRPr lang="en-US" sz="2400" dirty="0"/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Apprenticeship 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Reinforcement</a:t>
                      </a:r>
                    </a:p>
                    <a:p>
                      <a:r>
                        <a:rPr lang="en-US" sz="2400" dirty="0" smtClean="0"/>
                        <a:t>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05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3975"/>
            <a:ext cx="2133600" cy="457200"/>
          </a:xfrm>
          <a:prstGeom prst="rect">
            <a:avLst/>
          </a:prstGeom>
        </p:spPr>
        <p:txBody>
          <a:bodyPr/>
          <a:lstStyle/>
          <a:p>
            <a:fld id="{24E596C5-1F67-4760-910F-F02FFE0A008F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-76200" y="6553200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/>
              <a:t>©2005-2009 Carlos Guestrin</a:t>
            </a:r>
            <a:endParaRPr lang="en-US" sz="1200" dirty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838200"/>
          </a:xfrm>
        </p:spPr>
        <p:txBody>
          <a:bodyPr/>
          <a:lstStyle/>
          <a:p>
            <a:r>
              <a:rPr lang="en-US" dirty="0" smtClean="0"/>
              <a:t>Supremacy of </a:t>
            </a:r>
            <a:r>
              <a:rPr lang="en-US" dirty="0"/>
              <a:t>Machine Learning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Machine learning is preferred approach to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Speech recognition, Natural language processing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Web search – result ranking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Computer </a:t>
            </a:r>
            <a:r>
              <a:rPr lang="en-US" sz="2000" dirty="0"/>
              <a:t>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Medical outcomes analysis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Robot control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Computational biology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Sensor networks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This trend is accelerating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machine learning algorithms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Improved data capture, networking, faster computers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Software too complex to write by hand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New sensors / IO devices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Demand for self-customization to user, environment</a:t>
            </a:r>
          </a:p>
        </p:txBody>
      </p:sp>
    </p:spTree>
    <p:extLst>
      <p:ext uri="{BB962C8B-B14F-4D97-AF65-F5344CB8AC3E}">
        <p14:creationId xmlns:p14="http://schemas.microsoft.com/office/powerpoint/2010/main" val="8049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9201E14A-0E5D-4A0A-AD16-B9B8028EA5B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88" y="2286000"/>
            <a:ext cx="8229600" cy="182880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r>
              <a:rPr lang="en-US" sz="4400" b="1" dirty="0">
                <a:solidFill>
                  <a:srgbClr val="7030A0"/>
                </a:solidFill>
              </a:rPr>
              <a:t>What is Machine Learning ?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609600" y="4572000"/>
            <a:ext cx="7994141" cy="1143000"/>
            <a:chOff x="1431924" y="76200"/>
            <a:chExt cx="7994141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1431924" y="391180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4600" y="391180"/>
              <a:ext cx="3101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Understanding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397019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715000" y="526550"/>
              <a:ext cx="574781" cy="242300"/>
            </a:xfrm>
            <a:prstGeom prst="rightArrow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50C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Cloud 9"/>
            <p:cNvSpPr/>
            <p:nvPr/>
          </p:nvSpPr>
          <p:spPr bwMode="auto">
            <a:xfrm>
              <a:off x="3067050" y="76200"/>
              <a:ext cx="2571750" cy="1143000"/>
            </a:xfrm>
            <a:prstGeom prst="cloud">
              <a:avLst/>
            </a:prstGeom>
            <a:gradFill rotWithShape="1">
              <a:gsLst>
                <a:gs pos="0">
                  <a:srgbClr val="650C9C">
                    <a:shade val="51000"/>
                    <a:satMod val="130000"/>
                  </a:srgbClr>
                </a:gs>
                <a:gs pos="80000">
                  <a:srgbClr val="650C9C">
                    <a:shade val="93000"/>
                    <a:satMod val="130000"/>
                  </a:srgbClr>
                </a:gs>
                <a:gs pos="100000">
                  <a:srgbClr val="650C9C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Machine </a:t>
              </a:r>
              <a:b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</a:b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-64" charset="0"/>
                  <a:ea typeface="+mn-ea"/>
                  <a:cs typeface="+mn-cs"/>
                </a:rPr>
                <a:t>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1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77000"/>
            <a:ext cx="2133600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295400"/>
            <a:ext cx="8686800" cy="4114800"/>
          </a:xfrm>
        </p:spPr>
        <p:txBody>
          <a:bodyPr/>
          <a:lstStyle/>
          <a:p>
            <a:pPr marL="0" indent="0">
              <a:buFont typeface="Wingdings" pitchFamily="48" charset="2"/>
              <a:buNone/>
            </a:pPr>
            <a:r>
              <a:rPr lang="en-US" sz="3600" dirty="0"/>
              <a:t>Study of algorithms that</a:t>
            </a:r>
          </a:p>
          <a:p>
            <a:pPr marL="0" indent="0"/>
            <a:r>
              <a:rPr lang="en-US" sz="3600" dirty="0"/>
              <a:t> improve their </a:t>
            </a:r>
            <a:r>
              <a:rPr lang="en-US" sz="3600" u="sng" dirty="0"/>
              <a:t>performance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at some </a:t>
            </a:r>
            <a:r>
              <a:rPr lang="en-US" sz="3600" u="sng" dirty="0"/>
              <a:t>task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with </a:t>
            </a:r>
            <a:r>
              <a:rPr lang="en-US" sz="3600" u="sng" dirty="0" smtClean="0"/>
              <a:t>experience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 rot="19479775">
            <a:off x="970677" y="5025479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?? Reinforcement Learning ??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63970">
            <a:off x="6722862" y="1963331"/>
            <a:ext cx="237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Ability to accumulate reward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63970">
            <a:off x="5111536" y="2794186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Executing actions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63970">
            <a:off x="5196595" y="349681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Executing actions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AutoShape 4"/>
          <p:cNvSpPr>
            <a:spLocks noChangeArrowheads="1"/>
          </p:cNvSpPr>
          <p:nvPr/>
        </p:nvSpPr>
        <p:spPr bwMode="auto">
          <a:xfrm>
            <a:off x="3638550" y="3200400"/>
            <a:ext cx="2133600" cy="1219200"/>
          </a:xfrm>
          <a:prstGeom prst="cloudCallout">
            <a:avLst>
              <a:gd name="adj1" fmla="val -10269"/>
              <a:gd name="adj2" fmla="val 6497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38" name="Rectangle 5"/>
          <p:cNvSpPr>
            <a:spLocks noChangeArrowheads="1"/>
          </p:cNvSpPr>
          <p:nvPr/>
        </p:nvSpPr>
        <p:spPr bwMode="auto">
          <a:xfrm>
            <a:off x="3867150" y="3505200"/>
            <a:ext cx="1752600" cy="6985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 i="1" dirty="0">
                <a:solidFill>
                  <a:schemeClr val="bg1"/>
                </a:solidFill>
                <a:latin typeface="Arial" charset="0"/>
              </a:rPr>
              <a:t>What action next?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3429000" y="4533900"/>
          <a:ext cx="165735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4" imgW="1657581" imgH="2095793" progId="">
                  <p:embed/>
                </p:oleObj>
              </mc:Choice>
              <mc:Fallback>
                <p:oleObj name="Photo Editor Photo" r:id="rId4" imgW="1657581" imgH="20957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165735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5" name="AutoShape 7"/>
          <p:cNvCxnSpPr>
            <a:cxnSpLocks noChangeShapeType="1"/>
            <a:stCxn id="5131" idx="1"/>
          </p:cNvCxnSpPr>
          <p:nvPr/>
        </p:nvCxnSpPr>
        <p:spPr bwMode="auto">
          <a:xfrm rot="10800000" flipH="1" flipV="1">
            <a:off x="2667000" y="1981200"/>
            <a:ext cx="457200" cy="4419600"/>
          </a:xfrm>
          <a:prstGeom prst="bentConnector4">
            <a:avLst>
              <a:gd name="adj1" fmla="val -178831"/>
              <a:gd name="adj2" fmla="val 9999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918494" y="5807440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Percepts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475270" y="5819016"/>
            <a:ext cx="109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Actions</a:t>
            </a:r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5486400" y="6400800"/>
            <a:ext cx="10925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6578960" y="19939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 flipV="1">
            <a:off x="6019800" y="1981200"/>
            <a:ext cx="552432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2667000" y="1295400"/>
            <a:ext cx="3352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3022056" y="762000"/>
            <a:ext cx="290304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 vs.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Dynamic</a:t>
            </a:r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11646" y="2457450"/>
            <a:ext cx="185948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Fully </a:t>
            </a:r>
          </a:p>
          <a:p>
            <a:pPr algn="ctr" eaLnBrk="0" hangingPunct="0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pPr algn="ctr" eaLnBrk="0" hangingPunct="0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Partially </a:t>
            </a:r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Observable</a:t>
            </a:r>
          </a:p>
        </p:txBody>
      </p:sp>
      <p:sp>
        <p:nvSpPr>
          <p:cNvPr id="5134" name="Rectangle 25"/>
          <p:cNvSpPr>
            <a:spLocks noChangeArrowheads="1"/>
          </p:cNvSpPr>
          <p:nvPr/>
        </p:nvSpPr>
        <p:spPr bwMode="auto">
          <a:xfrm>
            <a:off x="360775" y="4702175"/>
            <a:ext cx="1227901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Perfect</a:t>
            </a:r>
          </a:p>
          <a:p>
            <a:pPr algn="ctr" eaLnBrk="0" hangingPunct="0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</a:t>
            </a:r>
          </a:p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Noisy</a:t>
            </a:r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6704756" y="3211513"/>
            <a:ext cx="2218558" cy="97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Deterministic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Stochastic</a:t>
            </a:r>
          </a:p>
        </p:txBody>
      </p:sp>
      <p:sp>
        <p:nvSpPr>
          <p:cNvPr id="5136" name="Rectangle 27"/>
          <p:cNvSpPr>
            <a:spLocks noChangeArrowheads="1"/>
          </p:cNvSpPr>
          <p:nvPr/>
        </p:nvSpPr>
        <p:spPr bwMode="auto">
          <a:xfrm>
            <a:off x="6636468" y="4813300"/>
            <a:ext cx="235513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Instantaneous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Durative</a:t>
            </a:r>
          </a:p>
        </p:txBody>
      </p:sp>
    </p:spTree>
    <p:extLst>
      <p:ext uri="{BB962C8B-B14F-4D97-AF65-F5344CB8AC3E}">
        <p14:creationId xmlns:p14="http://schemas.microsoft.com/office/powerpoint/2010/main" val="9160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6477000"/>
            <a:ext cx="2133600" cy="457200"/>
          </a:xfrm>
          <a:prstGeom prst="rect">
            <a:avLst/>
          </a:prstGeom>
        </p:spPr>
        <p:txBody>
          <a:bodyPr/>
          <a:lstStyle/>
          <a:p>
            <a:fld id="{CD142BE7-D0AC-429C-BA8B-23C8136B742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295400"/>
            <a:ext cx="8686800" cy="4114800"/>
          </a:xfrm>
        </p:spPr>
        <p:txBody>
          <a:bodyPr/>
          <a:lstStyle/>
          <a:p>
            <a:pPr marL="0" indent="0">
              <a:buFont typeface="Wingdings" pitchFamily="48" charset="2"/>
              <a:buNone/>
            </a:pPr>
            <a:r>
              <a:rPr lang="en-US" sz="3600" dirty="0"/>
              <a:t>Study of algorithms that</a:t>
            </a:r>
          </a:p>
          <a:p>
            <a:pPr marL="0" indent="0"/>
            <a:r>
              <a:rPr lang="en-US" sz="3600" dirty="0"/>
              <a:t> improve their </a:t>
            </a:r>
            <a:r>
              <a:rPr lang="en-US" sz="3600" u="sng" dirty="0"/>
              <a:t>performance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at some </a:t>
            </a:r>
            <a:r>
              <a:rPr lang="en-US" sz="3600" u="sng" dirty="0"/>
              <a:t>task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 with </a:t>
            </a:r>
            <a:r>
              <a:rPr lang="en-US" sz="3600" u="sng" dirty="0" smtClean="0"/>
              <a:t>experience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363970">
            <a:off x="6625482" y="2112059"/>
            <a:ext cx="247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7030A0"/>
                </a:solidFill>
              </a:rPr>
              <a:t>Prediction accuracy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63970">
            <a:off x="5114094" y="2867342"/>
            <a:ext cx="381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7030A0"/>
                </a:solidFill>
              </a:rPr>
              <a:t>Answering probabilistic </a:t>
            </a:r>
            <a:r>
              <a:rPr lang="en-US" sz="2000" dirty="0" smtClean="0">
                <a:solidFill>
                  <a:srgbClr val="7030A0"/>
                </a:solidFill>
              </a:rPr>
              <a:t>queries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63970">
            <a:off x="5067557" y="3496817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Seeing labeled data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39" y="4240038"/>
            <a:ext cx="3538872" cy="23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56" y="4696410"/>
            <a:ext cx="3363678" cy="14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21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Bayes Networks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257800"/>
          </a:xfrm>
        </p:spPr>
        <p:txBody>
          <a:bodyPr/>
          <a:lstStyle/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/>
              <a:t>Fully observable variables</a:t>
            </a:r>
          </a:p>
          <a:p>
            <a:pPr lvl="2"/>
            <a:r>
              <a:rPr lang="en-US" dirty="0"/>
              <a:t>Maximum </a:t>
            </a:r>
            <a:r>
              <a:rPr lang="en-US" dirty="0" smtClean="0"/>
              <a:t>Likelihood (ML), MAP &amp; Bayesian estimation </a:t>
            </a:r>
          </a:p>
          <a:p>
            <a:pPr lvl="2"/>
            <a:r>
              <a:rPr lang="en-US" dirty="0" smtClean="0"/>
              <a:t>Example: Naïve Bayes for text classification</a:t>
            </a:r>
          </a:p>
          <a:p>
            <a:pPr lvl="1"/>
            <a:r>
              <a:rPr lang="en-US" dirty="0" smtClean="0"/>
              <a:t>Hidden variables </a:t>
            </a:r>
          </a:p>
          <a:p>
            <a:pPr lvl="2"/>
            <a:r>
              <a:rPr lang="en-US" dirty="0" smtClean="0"/>
              <a:t>Expectation Maximization (EM)</a:t>
            </a:r>
          </a:p>
          <a:p>
            <a:r>
              <a:rPr lang="en-US" dirty="0" smtClean="0"/>
              <a:t>Learning Structure of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62270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5A0B5C5F-40F1-453B-9302-CE2EDBB05C86}" type="slidenum">
              <a:rPr lang="en-US" sz="1400" b="0"/>
              <a:pPr algn="r"/>
              <a:t>22</a:t>
            </a:fld>
            <a:endParaRPr lang="en-US" sz="1400" b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Origin of Bayes Nets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7391400" y="1066800"/>
            <a:ext cx="685800" cy="2057400"/>
          </a:xfrm>
          <a:prstGeom prst="wedgeRectCallout">
            <a:avLst>
              <a:gd name="adj1" fmla="val -6718"/>
              <a:gd name="adj2" fmla="val 8719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 rot="5400000">
            <a:off x="5600700" y="2628900"/>
            <a:ext cx="1828800" cy="2362200"/>
          </a:xfrm>
          <a:prstGeom prst="wedgeRectCallout">
            <a:avLst>
              <a:gd name="adj1" fmla="val -1477"/>
              <a:gd name="adj2" fmla="val 8938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1219200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4572000" y="2057400"/>
            <a:ext cx="1600200" cy="609600"/>
            <a:chOff x="2880" y="1296"/>
            <a:chExt cx="1008" cy="384"/>
          </a:xfrm>
        </p:grpSpPr>
        <p:sp>
          <p:nvSpPr>
            <p:cNvPr id="11299" name="Oval 9"/>
            <p:cNvSpPr>
              <a:spLocks noChangeArrowheads="1"/>
            </p:cNvSpPr>
            <p:nvPr/>
          </p:nvSpPr>
          <p:spPr bwMode="auto">
            <a:xfrm>
              <a:off x="2880" y="1296"/>
              <a:ext cx="1008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2928" y="1344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Burglary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2895600" y="3581400"/>
            <a:ext cx="1447800" cy="609600"/>
            <a:chOff x="1824" y="2256"/>
            <a:chExt cx="912" cy="384"/>
          </a:xfrm>
        </p:grpSpPr>
        <p:sp>
          <p:nvSpPr>
            <p:cNvPr id="11297" name="Oval 12"/>
            <p:cNvSpPr>
              <a:spLocks noChangeArrowheads="1"/>
            </p:cNvSpPr>
            <p:nvPr/>
          </p:nvSpPr>
          <p:spPr bwMode="auto">
            <a:xfrm>
              <a:off x="1824" y="2256"/>
              <a:ext cx="912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8" name="Text Box 13"/>
            <p:cNvSpPr txBox="1">
              <a:spLocks noChangeArrowheads="1"/>
            </p:cNvSpPr>
            <p:nvPr/>
          </p:nvSpPr>
          <p:spPr bwMode="auto">
            <a:xfrm>
              <a:off x="1920" y="2304"/>
              <a:ext cx="6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Alarm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4" name="Group 14"/>
          <p:cNvGrpSpPr>
            <a:grpSpLocks/>
          </p:cNvGrpSpPr>
          <p:nvPr/>
        </p:nvGrpSpPr>
        <p:grpSpPr bwMode="auto">
          <a:xfrm>
            <a:off x="4343400" y="5029200"/>
            <a:ext cx="1752600" cy="762000"/>
            <a:chOff x="2736" y="3168"/>
            <a:chExt cx="1104" cy="480"/>
          </a:xfrm>
        </p:grpSpPr>
        <p:sp>
          <p:nvSpPr>
            <p:cNvPr id="11295" name="Oval 15"/>
            <p:cNvSpPr>
              <a:spLocks noChangeArrowheads="1"/>
            </p:cNvSpPr>
            <p:nvPr/>
          </p:nvSpPr>
          <p:spPr bwMode="auto">
            <a:xfrm>
              <a:off x="2736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6" name="Text Box 16"/>
            <p:cNvSpPr txBox="1">
              <a:spLocks noChangeArrowheads="1"/>
            </p:cNvSpPr>
            <p:nvPr/>
          </p:nvSpPr>
          <p:spPr bwMode="auto">
            <a:xfrm>
              <a:off x="2778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Nbr2Calls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1371600" y="5029200"/>
            <a:ext cx="1752600" cy="762000"/>
            <a:chOff x="864" y="3168"/>
            <a:chExt cx="1104" cy="480"/>
          </a:xfrm>
        </p:grpSpPr>
        <p:sp>
          <p:nvSpPr>
            <p:cNvPr id="11293" name="Oval 18"/>
            <p:cNvSpPr>
              <a:spLocks noChangeArrowheads="1"/>
            </p:cNvSpPr>
            <p:nvPr/>
          </p:nvSpPr>
          <p:spPr bwMode="auto">
            <a:xfrm>
              <a:off x="864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4" name="Text Box 19"/>
            <p:cNvSpPr txBox="1">
              <a:spLocks noChangeArrowheads="1"/>
            </p:cNvSpPr>
            <p:nvPr/>
          </p:nvSpPr>
          <p:spPr bwMode="auto">
            <a:xfrm>
              <a:off x="906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Nbr1Calls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781800" y="1828800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/>
              <a:t>Pr(B=t) Pr(B=f)</a:t>
            </a:r>
          </a:p>
          <a:p>
            <a:r>
              <a:rPr lang="en-US" sz="2000" b="0"/>
              <a:t>   0.05    0.95</a:t>
            </a:r>
          </a:p>
        </p:txBody>
      </p:sp>
      <p:sp>
        <p:nvSpPr>
          <p:cNvPr id="1337365" name="Text Box 21"/>
          <p:cNvSpPr txBox="1">
            <a:spLocks noChangeArrowheads="1"/>
          </p:cNvSpPr>
          <p:nvPr/>
        </p:nvSpPr>
        <p:spPr bwMode="auto">
          <a:xfrm>
            <a:off x="5486400" y="2836863"/>
            <a:ext cx="22098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0"/>
              <a:t>       Pr(A|E,B)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0.9 (0.1)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0.2 (0.8)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0.85 (0.15)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0.01 (0.99)                 </a:t>
            </a:r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5562600" y="3276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>
            <a:off x="6019800" y="28956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Line 24"/>
          <p:cNvSpPr>
            <a:spLocks noChangeShapeType="1"/>
          </p:cNvSpPr>
          <p:nvPr/>
        </p:nvSpPr>
        <p:spPr bwMode="auto">
          <a:xfrm>
            <a:off x="5791200" y="3657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7" name="Line 25"/>
          <p:cNvSpPr>
            <a:spLocks noChangeShapeType="1"/>
          </p:cNvSpPr>
          <p:nvPr/>
        </p:nvSpPr>
        <p:spPr bwMode="auto">
          <a:xfrm>
            <a:off x="5562600" y="4038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8" name="Line 26"/>
          <p:cNvSpPr>
            <a:spLocks noChangeShapeType="1"/>
          </p:cNvSpPr>
          <p:nvPr/>
        </p:nvSpPr>
        <p:spPr bwMode="auto">
          <a:xfrm>
            <a:off x="5562600" y="4419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9" name="Line 27"/>
          <p:cNvSpPr>
            <a:spLocks noChangeShapeType="1"/>
          </p:cNvSpPr>
          <p:nvPr/>
        </p:nvSpPr>
        <p:spPr bwMode="auto">
          <a:xfrm>
            <a:off x="5791200" y="4343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858000" y="2133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9"/>
          <p:cNvSpPr>
            <a:spLocks noChangeShapeType="1"/>
          </p:cNvSpPr>
          <p:nvPr/>
        </p:nvSpPr>
        <p:spPr bwMode="auto">
          <a:xfrm>
            <a:off x="2743200" y="27432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30"/>
          <p:cNvSpPr>
            <a:spLocks noChangeShapeType="1"/>
          </p:cNvSpPr>
          <p:nvPr/>
        </p:nvSpPr>
        <p:spPr bwMode="auto">
          <a:xfrm flipH="1">
            <a:off x="3962400" y="27432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 flipH="1">
            <a:off x="2286000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2"/>
          <p:cNvSpPr>
            <a:spLocks noChangeShapeType="1"/>
          </p:cNvSpPr>
          <p:nvPr/>
        </p:nvSpPr>
        <p:spPr bwMode="auto">
          <a:xfrm>
            <a:off x="4114800" y="41148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9" name="Group 33"/>
          <p:cNvGrpSpPr>
            <a:grpSpLocks/>
          </p:cNvGrpSpPr>
          <p:nvPr/>
        </p:nvGrpSpPr>
        <p:grpSpPr bwMode="auto">
          <a:xfrm>
            <a:off x="685800" y="3505200"/>
            <a:ext cx="1371600" cy="685800"/>
            <a:chOff x="768" y="1248"/>
            <a:chExt cx="1248" cy="480"/>
          </a:xfrm>
        </p:grpSpPr>
        <p:sp>
          <p:nvSpPr>
            <p:cNvPr id="11291" name="Oval 34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2" name="Text Box 35"/>
            <p:cNvSpPr txBox="1">
              <a:spLocks noChangeArrowheads="1"/>
            </p:cNvSpPr>
            <p:nvPr/>
          </p:nvSpPr>
          <p:spPr bwMode="auto">
            <a:xfrm>
              <a:off x="816" y="1344"/>
              <a:ext cx="88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Radio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1290" name="Line 36"/>
          <p:cNvSpPr>
            <a:spLocks noChangeShapeType="1"/>
          </p:cNvSpPr>
          <p:nvPr/>
        </p:nvSpPr>
        <p:spPr bwMode="auto">
          <a:xfrm flipH="1">
            <a:off x="1524000" y="28194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62838" y="66294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23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Bayes Nets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endParaRPr lang="en-US" dirty="0" smtClean="0"/>
          </a:p>
          <a:p>
            <a:pPr marL="39688" indent="0">
              <a:buNone/>
            </a:pPr>
            <a:r>
              <a:rPr lang="en-US" dirty="0" smtClean="0"/>
              <a:t>Suppose </a:t>
            </a:r>
            <a:r>
              <a:rPr lang="mr-IN" dirty="0" smtClean="0"/>
              <a:t>…</a:t>
            </a:r>
            <a:endParaRPr lang="en-US" dirty="0" smtClean="0"/>
          </a:p>
          <a:p>
            <a:pPr marL="960438" lvl="1" indent="-514350">
              <a:buFont typeface="+mj-lt"/>
              <a:buAutoNum type="arabicPeriod"/>
            </a:pPr>
            <a:r>
              <a:rPr lang="en-US" sz="2400" dirty="0" smtClean="0"/>
              <a:t>Know structure &amp; get complete observations of every </a:t>
            </a:r>
            <a:r>
              <a:rPr lang="en-US" sz="2400" dirty="0" err="1" smtClean="0"/>
              <a:t>var</a:t>
            </a:r>
            <a:endParaRPr lang="en-US" sz="2400" dirty="0" smtClean="0"/>
          </a:p>
          <a:p>
            <a:pPr marL="960438" lvl="1" indent="-514350">
              <a:buFont typeface="+mj-lt"/>
              <a:buAutoNum type="arabicPeriod"/>
            </a:pPr>
            <a:endParaRPr lang="en-US" sz="2400" dirty="0" smtClean="0"/>
          </a:p>
          <a:p>
            <a:pPr marL="960438" lvl="1" indent="-514350">
              <a:buFont typeface="+mj-lt"/>
              <a:buAutoNum type="arabicPeriod"/>
            </a:pPr>
            <a:r>
              <a:rPr lang="en-US" sz="2400" dirty="0" smtClean="0"/>
              <a:t>Know structure &amp; get observations only of </a:t>
            </a:r>
            <a:r>
              <a:rPr lang="en-US" sz="2400" b="1" i="1" dirty="0" smtClean="0"/>
              <a:t>some</a:t>
            </a:r>
            <a:r>
              <a:rPr lang="en-US" sz="2400" dirty="0" smtClean="0"/>
              <a:t> </a:t>
            </a:r>
            <a:r>
              <a:rPr lang="en-US" sz="2400" dirty="0" err="1" smtClean="0"/>
              <a:t>vars</a:t>
            </a:r>
            <a:endParaRPr lang="en-US" sz="2400" dirty="0" smtClean="0"/>
          </a:p>
          <a:p>
            <a:pPr marL="846138" lvl="2" indent="0">
              <a:buNone/>
            </a:pPr>
            <a:r>
              <a:rPr lang="en-US" dirty="0" smtClean="0"/>
              <a:t> Others are hidden  (learn with EM)</a:t>
            </a:r>
          </a:p>
          <a:p>
            <a:pPr marL="846138" lvl="2" indent="0">
              <a:buNone/>
            </a:pPr>
            <a:endParaRPr lang="en-US" dirty="0" smtClean="0"/>
          </a:p>
          <a:p>
            <a:pPr marL="960438" lvl="1" indent="-514350">
              <a:buFont typeface="+mj-lt"/>
              <a:buAutoNum type="arabicPeriod"/>
            </a:pPr>
            <a:r>
              <a:rPr lang="en-US" sz="2400" dirty="0" smtClean="0"/>
              <a:t>Don’t even know structure!</a:t>
            </a:r>
          </a:p>
        </p:txBody>
      </p:sp>
    </p:spTree>
    <p:extLst>
      <p:ext uri="{BB962C8B-B14F-4D97-AF65-F5344CB8AC3E}">
        <p14:creationId xmlns:p14="http://schemas.microsoft.com/office/powerpoint/2010/main" val="34386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558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8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57771"/>
              </p:ext>
            </p:extLst>
          </p:nvPr>
        </p:nvGraphicFramePr>
        <p:xfrm>
          <a:off x="4884738" y="2339975"/>
          <a:ext cx="3902075" cy="3403600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350" name="Text Box 62"/>
          <p:cNvSpPr txBox="1">
            <a:spLocks noChangeArrowheads="1"/>
          </p:cNvSpPr>
          <p:nvPr/>
        </p:nvSpPr>
        <p:spPr bwMode="auto">
          <a:xfrm>
            <a:off x="536575" y="5219700"/>
            <a:ext cx="80184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We have: 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Bayes Net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structure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 and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observations</a:t>
            </a:r>
            <a:endParaRPr lang="en-US" sz="3000" b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We need: Bayes Net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3525418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3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7906"/>
              </p:ext>
            </p:extLst>
          </p:nvPr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4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50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2841734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P(B</a:t>
            </a:r>
            <a:r>
              <a:rPr lang="en-US" sz="3000" b="0" dirty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?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P(¬B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1-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 P(B) 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5613400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= 0.4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latin typeface="Gill Sans"/>
              </a:rPr>
              <a:t>= 0.6</a:t>
            </a:r>
            <a:endParaRPr lang="en-US" sz="3000" b="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598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8816"/>
              </p:ext>
            </p:extLst>
          </p:nvPr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P(A|¬E,¬B) = </a:t>
            </a:r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0.5</a:t>
            </a:r>
            <a:endParaRPr lang="en-US" sz="3000" b="0" dirty="0">
              <a:solidFill>
                <a:srgbClr val="00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08756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982191"/>
              </p:ext>
            </p:extLst>
          </p:nvPr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latin typeface="Gill Sans"/>
              </a:rPr>
              <a:t>P(A|E,¬B) = </a:t>
            </a:r>
            <a:r>
              <a:rPr lang="en-US" sz="3000" b="0" dirty="0" smtClean="0">
                <a:latin typeface="Gill Sans"/>
              </a:rPr>
              <a:t>1.0 ?</a:t>
            </a:r>
            <a:endParaRPr lang="en-US" sz="3000" b="0" dirty="0">
              <a:latin typeface="Gill Sans"/>
            </a:endParaRP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:p14="http://schemas.microsoft.com/office/powerpoint/2010/main" val="1342565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03943"/>
              </p:ext>
            </p:extLst>
          </p:nvPr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:p14="http://schemas.microsoft.com/office/powerpoint/2010/main" val="130363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3209925" y="1600200"/>
            <a:ext cx="1201738" cy="446882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/>
              <a:t>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52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  <a:ln/>
        </p:spPr>
        <p:txBody>
          <a:bodyPr rIns="132080"/>
          <a:lstStyle/>
          <a:p>
            <a:r>
              <a:rPr lang="en-US" dirty="0" smtClean="0"/>
              <a:t>AI Topics 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4470400" cy="5257800"/>
          </a:xfrm>
          <a:ln/>
        </p:spPr>
        <p:txBody>
          <a:bodyPr rIns="132080"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Search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smtClean="0"/>
              <a:t>Problem Spaces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smtClean="0"/>
              <a:t>BFS</a:t>
            </a:r>
            <a:r>
              <a:rPr lang="en-US" sz="1700" dirty="0"/>
              <a:t>, DFS, UCS, A* (tree and graph)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Completeness and Optimality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Heuristics: admissibility and consistency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CSPs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Constraint graphs, backtracking search</a:t>
            </a:r>
            <a:endParaRPr lang="en-US" sz="2100" dirty="0"/>
          </a:p>
          <a:p>
            <a:pPr marL="782638" lvl="1">
              <a:spcBef>
                <a:spcPts val="0"/>
              </a:spcBef>
            </a:pPr>
            <a:r>
              <a:rPr lang="en-US" sz="1700" dirty="0"/>
              <a:t>Forward checking, AC3 constraint propagation, ordering heuristics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Games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err="1"/>
              <a:t>Minimax</a:t>
            </a:r>
            <a:r>
              <a:rPr lang="en-US" sz="1700" dirty="0"/>
              <a:t>, Alpha-beta pruning, </a:t>
            </a:r>
            <a:r>
              <a:rPr lang="en-US" sz="1700" dirty="0" err="1"/>
              <a:t>Expectimax</a:t>
            </a:r>
            <a:r>
              <a:rPr lang="en-US" sz="1700" dirty="0"/>
              <a:t>, Evaluation Functions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MDPs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Bellman equations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Value </a:t>
            </a:r>
            <a:r>
              <a:rPr lang="en-US" sz="1700" dirty="0" smtClean="0"/>
              <a:t>iteration &amp; policy iteration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RTDP, LAO* &amp; UCT</a:t>
            </a:r>
          </a:p>
          <a:p>
            <a:pPr marL="782638" lvl="1">
              <a:spcBef>
                <a:spcPts val="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POMDPs </a:t>
            </a:r>
          </a:p>
          <a:p>
            <a:pPr marL="782638" lvl="1">
              <a:spcBef>
                <a:spcPts val="0"/>
              </a:spcBef>
            </a:pPr>
            <a:endParaRPr lang="en-US" sz="1700" dirty="0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4584700" y="1600200"/>
            <a:ext cx="447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Reinforcement Learning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Exploration </a:t>
            </a:r>
            <a:r>
              <a:rPr lang="en-US" sz="1600" i="1" dirty="0" smtClean="0">
                <a:solidFill>
                  <a:schemeClr val="tx1"/>
                </a:solidFill>
                <a:cs typeface="Arial" pitchFamily="34" charset="0"/>
              </a:rPr>
              <a:t>vs.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Exploitation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Model-based 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vs.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model-free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Q-learning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Linear value function approx.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Hidden Markov Models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Markov chains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Forward algorithm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Particle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Filter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333399"/>
                </a:solidFill>
                <a:cs typeface="Arial" pitchFamily="34" charset="0"/>
              </a:rPr>
              <a:t>Bayesian </a:t>
            </a: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Networks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Basic definition,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independence (d-</a:t>
            </a:r>
            <a:r>
              <a:rPr lang="en-US" sz="1600" dirty="0" err="1" smtClean="0">
                <a:solidFill>
                  <a:schemeClr val="tx1"/>
                </a:solidFill>
                <a:cs typeface="Arial" pitchFamily="34" charset="0"/>
              </a:rPr>
              <a:t>sep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Variable elimination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Gibbs sampling</a:t>
            </a:r>
          </a:p>
          <a:p>
            <a:pPr marL="325438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Learning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BN parameters with data complete &amp;</a:t>
            </a:r>
          </a:p>
          <a:p>
            <a:pPr marL="496888" lvl="1">
              <a:buClr>
                <a:srgbClr val="000000"/>
              </a:buClr>
              <a:buSzPct val="100000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    incomplete (Expectation Maximization)</a:t>
            </a:r>
            <a:endParaRPr lang="en-US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Search thru space of BN structures</a:t>
            </a:r>
          </a:p>
          <a:p>
            <a:pPr marL="342900" indent="-342900">
              <a:spcBef>
                <a:spcPts val="638"/>
              </a:spcBef>
            </a:pPr>
            <a:endParaRPr lang="en-US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42900" indent="-342900">
              <a:spcBef>
                <a:spcPts val="638"/>
              </a:spcBef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574800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43288" y="27765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079500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863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31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8629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4365625" y="10699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069975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862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2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8625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1511440" name="Text Box 16"/>
          <p:cNvSpPr txBox="1">
            <a:spLocks noChangeArrowheads="1"/>
          </p:cNvSpPr>
          <p:nvPr/>
        </p:nvSpPr>
        <p:spPr bwMode="auto">
          <a:xfrm>
            <a:off x="1824038" y="3687763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740275"/>
            <a:ext cx="7404100" cy="457200"/>
            <a:chOff x="721" y="4231"/>
            <a:chExt cx="6632" cy="409"/>
          </a:xfrm>
        </p:grpSpPr>
        <p:sp>
          <p:nvSpPr>
            <p:cNvPr id="68621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2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3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5580063"/>
            <a:ext cx="9144000" cy="914400"/>
            <a:chOff x="0" y="4644"/>
            <a:chExt cx="8192" cy="819"/>
          </a:xfrm>
        </p:grpSpPr>
        <p:sp>
          <p:nvSpPr>
            <p:cNvPr id="68619" name="Text Box 22"/>
            <p:cNvSpPr txBox="1">
              <a:spLocks noChangeArrowheads="1"/>
            </p:cNvSpPr>
            <p:nvPr/>
          </p:nvSpPr>
          <p:spPr bwMode="auto">
            <a:xfrm>
              <a:off x="0" y="4644"/>
              <a:ext cx="8192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</a:t>
              </a:r>
            </a:p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before we make any observations</a:t>
              </a:r>
            </a:p>
          </p:txBody>
        </p:sp>
        <p:sp>
          <p:nvSpPr>
            <p:cNvPr id="68620" name="Freeform 23"/>
            <p:cNvSpPr>
              <a:spLocks/>
            </p:cNvSpPr>
            <p:nvPr/>
          </p:nvSpPr>
          <p:spPr bwMode="auto">
            <a:xfrm>
              <a:off x="720" y="4656"/>
              <a:ext cx="6696" cy="7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77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4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647825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43288" y="284956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152525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965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4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9652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4365625" y="11430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143000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9649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0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9648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1824038" y="3760788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813300"/>
            <a:ext cx="7404100" cy="457200"/>
            <a:chOff x="721" y="4231"/>
            <a:chExt cx="6632" cy="409"/>
          </a:xfrm>
        </p:grpSpPr>
        <p:sp>
          <p:nvSpPr>
            <p:cNvPr id="69644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5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6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</p:grpSp>
      <p:sp>
        <p:nvSpPr>
          <p:cNvPr id="69642" name="Text Box 21"/>
          <p:cNvSpPr txBox="1">
            <a:spLocks noChangeArrowheads="1"/>
          </p:cNvSpPr>
          <p:nvPr/>
        </p:nvSpPr>
        <p:spPr bwMode="auto">
          <a:xfrm>
            <a:off x="0" y="56562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FF0000"/>
                </a:solidFill>
                <a:latin typeface="Gill Sans"/>
              </a:rPr>
              <a:t>Uniform Prior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: All hypothesis are equally likely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before we make any observations</a:t>
            </a:r>
          </a:p>
        </p:txBody>
      </p:sp>
      <p:sp>
        <p:nvSpPr>
          <p:cNvPr id="69643" name="Freeform 22"/>
          <p:cNvSpPr>
            <a:spLocks/>
          </p:cNvSpPr>
          <p:nvPr/>
        </p:nvSpPr>
        <p:spPr bwMode="auto">
          <a:xfrm>
            <a:off x="539750" y="5656263"/>
            <a:ext cx="8064500" cy="9985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5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8213" y="2593975"/>
            <a:ext cx="7267575" cy="449263"/>
            <a:chOff x="741" y="2033"/>
            <a:chExt cx="6510" cy="403"/>
          </a:xfrm>
        </p:grpSpPr>
        <p:sp>
          <p:nvSpPr>
            <p:cNvPr id="70684" name="Text Box 5"/>
            <p:cNvSpPr txBox="1">
              <a:spLocks noChangeArrowheads="1"/>
            </p:cNvSpPr>
            <p:nvPr/>
          </p:nvSpPr>
          <p:spPr bwMode="auto">
            <a:xfrm>
              <a:off x="74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5" name="Text Box 6"/>
            <p:cNvSpPr txBox="1">
              <a:spLocks noChangeArrowheads="1"/>
            </p:cNvSpPr>
            <p:nvPr/>
          </p:nvSpPr>
          <p:spPr bwMode="auto">
            <a:xfrm>
              <a:off x="3173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6" name="Text Box 7"/>
            <p:cNvSpPr txBox="1">
              <a:spLocks noChangeArrowheads="1"/>
            </p:cNvSpPr>
            <p:nvPr/>
          </p:nvSpPr>
          <p:spPr bwMode="auto">
            <a:xfrm>
              <a:off x="570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</p:grpSp>
      <p:pic>
        <p:nvPicPr>
          <p:cNvPr id="15134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3429000"/>
            <a:ext cx="3857625" cy="776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788988" y="58356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)=0.1 </a:t>
            </a:r>
          </a:p>
        </p:txBody>
      </p:sp>
      <p:sp>
        <p:nvSpPr>
          <p:cNvPr id="70668" name="Text Box 15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0669" name="Text Box 16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0670" name="Text Box 17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0671" name="Text Box 18"/>
          <p:cNvSpPr txBox="1">
            <a:spLocks noChangeArrowheads="1"/>
          </p:cNvSpPr>
          <p:nvPr/>
        </p:nvSpPr>
        <p:spPr bwMode="auto">
          <a:xfrm>
            <a:off x="1216025" y="63627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)=1/3</a:t>
            </a:r>
          </a:p>
        </p:txBody>
      </p:sp>
      <p:sp>
        <p:nvSpPr>
          <p:cNvPr id="70672" name="Text Box 19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41363" y="3411538"/>
            <a:ext cx="3143250" cy="2901950"/>
            <a:chOff x="581" y="2674"/>
            <a:chExt cx="2816" cy="2600"/>
          </a:xfrm>
        </p:grpSpPr>
        <p:sp>
          <p:nvSpPr>
            <p:cNvPr id="70682" name="Freeform 22"/>
            <p:cNvSpPr>
              <a:spLocks/>
            </p:cNvSpPr>
            <p:nvPr/>
          </p:nvSpPr>
          <p:spPr bwMode="auto">
            <a:xfrm>
              <a:off x="2237" y="2674"/>
              <a:ext cx="1160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3" name="Freeform 23"/>
            <p:cNvSpPr>
              <a:spLocks/>
            </p:cNvSpPr>
            <p:nvPr/>
          </p:nvSpPr>
          <p:spPr bwMode="auto">
            <a:xfrm>
              <a:off x="581" y="4866"/>
              <a:ext cx="1952" cy="40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160463" y="3411538"/>
            <a:ext cx="3616325" cy="3402012"/>
            <a:chOff x="910" y="2674"/>
            <a:chExt cx="3240" cy="3048"/>
          </a:xfrm>
        </p:grpSpPr>
        <p:sp>
          <p:nvSpPr>
            <p:cNvPr id="70680" name="Freeform 25"/>
            <p:cNvSpPr>
              <a:spLocks/>
            </p:cNvSpPr>
            <p:nvPr/>
          </p:nvSpPr>
          <p:spPr bwMode="auto">
            <a:xfrm>
              <a:off x="3382" y="2674"/>
              <a:ext cx="768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1" name="Freeform 26"/>
            <p:cNvSpPr>
              <a:spLocks/>
            </p:cNvSpPr>
            <p:nvPr/>
          </p:nvSpPr>
          <p:spPr bwMode="auto">
            <a:xfrm>
              <a:off x="910" y="5322"/>
              <a:ext cx="1584" cy="400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224213" y="3303588"/>
            <a:ext cx="5813425" cy="1019175"/>
            <a:chOff x="2527" y="2590"/>
            <a:chExt cx="5208" cy="912"/>
          </a:xfrm>
        </p:grpSpPr>
        <p:pic>
          <p:nvPicPr>
            <p:cNvPr id="70677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3" y="2630"/>
              <a:ext cx="3408" cy="8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0678" name="Freeform 29"/>
            <p:cNvSpPr>
              <a:spLocks/>
            </p:cNvSpPr>
            <p:nvPr/>
          </p:nvSpPr>
          <p:spPr bwMode="auto">
            <a:xfrm>
              <a:off x="2527" y="3070"/>
              <a:ext cx="800" cy="3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79" name="Freeform 30"/>
            <p:cNvSpPr>
              <a:spLocks/>
            </p:cNvSpPr>
            <p:nvPr/>
          </p:nvSpPr>
          <p:spPr bwMode="auto">
            <a:xfrm>
              <a:off x="4167" y="2590"/>
              <a:ext cx="3568" cy="91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31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84200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0.066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98825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0.333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18250" y="2593975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0.6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9875" y="3348038"/>
            <a:ext cx="8412163" cy="635000"/>
            <a:chOff x="630" y="2625"/>
            <a:chExt cx="6760" cy="568"/>
          </a:xfrm>
        </p:grpSpPr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778" y="2693"/>
              <a:ext cx="645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Posterior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given data</a:t>
              </a:r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auto">
            <a:xfrm>
              <a:off x="630" y="2625"/>
              <a:ext cx="6760" cy="5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469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Terminology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85913"/>
            <a:ext cx="8410575" cy="3482975"/>
          </a:xfrm>
        </p:spPr>
        <p:txBody>
          <a:bodyPr>
            <a:noAutofit/>
          </a:bodyPr>
          <a:lstStyle/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before we see any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Uniform 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A prior that makes all hypothesis equally likely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Posterior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after we saw some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Likelihood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data given hypothesis</a:t>
            </a:r>
          </a:p>
        </p:txBody>
      </p:sp>
    </p:spTree>
    <p:extLst>
      <p:ext uri="{BB962C8B-B14F-4D97-AF65-F5344CB8AC3E}">
        <p14:creationId xmlns:p14="http://schemas.microsoft.com/office/powerpoint/2010/main" val="783565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Using Prior Knowledge</a:t>
            </a:r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Should we always use a </a:t>
            </a:r>
            <a:r>
              <a:rPr lang="en-US" b="1" i="1" dirty="0" smtClean="0">
                <a:solidFill>
                  <a:srgbClr val="9900CC"/>
                </a:solidFill>
              </a:rPr>
              <a:t>Uniform Prior </a:t>
            </a:r>
            <a:r>
              <a:rPr lang="en-US" dirty="0" smtClean="0"/>
              <a:t>?</a:t>
            </a:r>
          </a:p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Background knowledge: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Heads =&gt; we have to buy Dan chocolate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Dan </a:t>
            </a:r>
            <a:r>
              <a:rPr lang="en-US" sz="2400" b="1" i="1" dirty="0" smtClean="0"/>
              <a:t>likes</a:t>
            </a:r>
            <a:r>
              <a:rPr lang="en-US" sz="2400" dirty="0" smtClean="0"/>
              <a:t> chocolate…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=&gt; Dan is more likely to use a coin biased in his favor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511651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32188" y="63182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5500" y="4621213"/>
            <a:ext cx="2062163" cy="2136775"/>
            <a:chOff x="652" y="3622"/>
            <a:chExt cx="1847" cy="191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2" y="4066"/>
              <a:ext cx="1847" cy="1471"/>
              <a:chOff x="652" y="4011"/>
              <a:chExt cx="1847" cy="1471"/>
            </a:xfrm>
          </p:grpSpPr>
          <p:pic>
            <p:nvPicPr>
              <p:cNvPr id="78863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4" name="Text Box 9"/>
              <p:cNvSpPr txBox="1">
                <a:spLocks noChangeArrowheads="1"/>
              </p:cNvSpPr>
              <p:nvPr/>
            </p:nvSpPr>
            <p:spPr bwMode="auto">
              <a:xfrm>
                <a:off x="65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8862" name="Text Box 10"/>
            <p:cNvSpPr txBox="1">
              <a:spLocks noChangeArrowheads="1"/>
            </p:cNvSpPr>
            <p:nvPr/>
          </p:nvSpPr>
          <p:spPr bwMode="auto">
            <a:xfrm>
              <a:off x="1417" y="3622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4376738" y="4611688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4611688"/>
            <a:ext cx="2060575" cy="2146300"/>
            <a:chOff x="4992" y="3615"/>
            <a:chExt cx="1847" cy="1923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992" y="4063"/>
              <a:ext cx="1847" cy="1475"/>
              <a:chOff x="4992" y="4007"/>
              <a:chExt cx="1847" cy="1475"/>
            </a:xfrm>
          </p:grpSpPr>
          <p:pic>
            <p:nvPicPr>
              <p:cNvPr id="78859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0" name="Text Box 15"/>
              <p:cNvSpPr txBox="1">
                <a:spLocks noChangeArrowheads="1"/>
              </p:cNvSpPr>
              <p:nvPr/>
            </p:nvSpPr>
            <p:spPr bwMode="auto">
              <a:xfrm>
                <a:off x="499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8858" name="Text Box 16"/>
            <p:cNvSpPr txBox="1">
              <a:spLocks noChangeArrowheads="1"/>
            </p:cNvSpPr>
            <p:nvPr/>
          </p:nvSpPr>
          <p:spPr bwMode="auto">
            <a:xfrm>
              <a:off x="5749" y="3615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14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Using Background Knowledge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510088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43288" y="5711825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4014788"/>
            <a:ext cx="2239963" cy="2144712"/>
            <a:chOff x="572" y="3622"/>
            <a:chExt cx="2007" cy="192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4066"/>
              <a:ext cx="2007" cy="1478"/>
              <a:chOff x="572" y="4011"/>
              <a:chExt cx="2007" cy="1478"/>
            </a:xfrm>
          </p:grpSpPr>
          <p:pic>
            <p:nvPicPr>
              <p:cNvPr id="7989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91" name="Text Box 8"/>
              <p:cNvSpPr txBox="1">
                <a:spLocks noChangeArrowheads="1"/>
              </p:cNvSpPr>
              <p:nvPr/>
            </p:nvSpPr>
            <p:spPr bwMode="auto">
              <a:xfrm>
                <a:off x="572" y="5079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9889" name="Text Box 9"/>
            <p:cNvSpPr txBox="1">
              <a:spLocks noChangeArrowheads="1"/>
            </p:cNvSpPr>
            <p:nvPr/>
          </p:nvSpPr>
          <p:spPr bwMode="auto">
            <a:xfrm>
              <a:off x="1407" y="3622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4365625" y="40052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4005263"/>
            <a:ext cx="2239963" cy="2154237"/>
            <a:chOff x="4912" y="3615"/>
            <a:chExt cx="2008" cy="193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4063"/>
              <a:ext cx="2008" cy="1482"/>
              <a:chOff x="4912" y="4007"/>
              <a:chExt cx="2008" cy="1482"/>
            </a:xfrm>
          </p:grpSpPr>
          <p:pic>
            <p:nvPicPr>
              <p:cNvPr id="7988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8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5079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9885" name="Text Box 15"/>
            <p:cNvSpPr txBox="1">
              <a:spLocks noChangeArrowheads="1"/>
            </p:cNvSpPr>
            <p:nvPr/>
          </p:nvSpPr>
          <p:spPr bwMode="auto">
            <a:xfrm>
              <a:off x="5739" y="3615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79880" name="Text Box 16"/>
          <p:cNvSpPr txBox="1">
            <a:spLocks noChangeArrowheads="1"/>
          </p:cNvSpPr>
          <p:nvPr/>
        </p:nvSpPr>
        <p:spPr bwMode="auto">
          <a:xfrm>
            <a:off x="819150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0.05</a:t>
            </a:r>
          </a:p>
        </p:txBody>
      </p:sp>
      <p:sp>
        <p:nvSpPr>
          <p:cNvPr id="79881" name="Text Box 17"/>
          <p:cNvSpPr txBox="1">
            <a:spLocks noChangeArrowheads="1"/>
          </p:cNvSpPr>
          <p:nvPr/>
        </p:nvSpPr>
        <p:spPr bwMode="auto">
          <a:xfrm>
            <a:off x="3533775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0.25</a:t>
            </a:r>
          </a:p>
        </p:txBody>
      </p:sp>
      <p:sp>
        <p:nvSpPr>
          <p:cNvPr id="79882" name="Text Box 18"/>
          <p:cNvSpPr txBox="1">
            <a:spLocks noChangeArrowheads="1"/>
          </p:cNvSpPr>
          <p:nvPr/>
        </p:nvSpPr>
        <p:spPr bwMode="auto">
          <a:xfrm>
            <a:off x="6354763" y="3344863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0.70</a:t>
            </a:r>
          </a:p>
        </p:txBody>
      </p:sp>
      <p:sp>
        <p:nvSpPr>
          <p:cNvPr id="79883" name="Text Box 19"/>
          <p:cNvSpPr txBox="1">
            <a:spLocks noChangeArrowheads="1"/>
          </p:cNvSpPr>
          <p:nvPr/>
        </p:nvSpPr>
        <p:spPr bwMode="auto">
          <a:xfrm>
            <a:off x="1439863" y="1862138"/>
            <a:ext cx="6245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700" b="0">
                <a:solidFill>
                  <a:srgbClr val="000000"/>
                </a:solidFill>
                <a:latin typeface="Gill Sans"/>
              </a:rPr>
              <a:t>We can encode it in the </a:t>
            </a:r>
            <a:r>
              <a:rPr lang="en-US" sz="3700">
                <a:solidFill>
                  <a:srgbClr val="9900CC"/>
                </a:solidFill>
                <a:latin typeface="Gill Sans"/>
              </a:rPr>
              <a:t>prior</a:t>
            </a:r>
            <a:r>
              <a:rPr lang="en-US" sz="3700" b="0">
                <a:solidFill>
                  <a:srgbClr val="000000"/>
                </a:solidFill>
                <a:latin typeface="Gill San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8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85938" y="1270000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9900CC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9900CC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9900CC"/>
                </a:solidFill>
                <a:latin typeface="Gill Sans"/>
              </a:rPr>
              <a:t> I use?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73075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0.006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187700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0.165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018213" y="21447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0.829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31006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305300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310063"/>
            <a:ext cx="1062038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443288" y="539591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2738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366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66846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365625" y="380523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196138" y="3805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0048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719513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5420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1523732" name="Text Box 20"/>
          <p:cNvSpPr txBox="1">
            <a:spLocks noChangeArrowheads="1"/>
          </p:cNvSpPr>
          <p:nvPr/>
        </p:nvSpPr>
        <p:spPr bwMode="auto">
          <a:xfrm>
            <a:off x="471488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 dirty="0">
                <a:solidFill>
                  <a:srgbClr val="0000FF"/>
                </a:solidFill>
                <a:latin typeface="Gill Sans"/>
              </a:rPr>
              <a:t>1</a:t>
            </a:r>
            <a:r>
              <a:rPr lang="en-US" sz="3000" b="0" dirty="0">
                <a:solidFill>
                  <a:srgbClr val="0000FF"/>
                </a:solidFill>
                <a:latin typeface="Gill Sans"/>
              </a:rPr>
              <a:t>|H) = 0.066</a:t>
            </a:r>
          </a:p>
        </p:txBody>
      </p:sp>
      <p:sp>
        <p:nvSpPr>
          <p:cNvPr id="1523733" name="Text Box 21"/>
          <p:cNvSpPr txBox="1">
            <a:spLocks noChangeArrowheads="1"/>
          </p:cNvSpPr>
          <p:nvPr/>
        </p:nvSpPr>
        <p:spPr bwMode="auto">
          <a:xfrm>
            <a:off x="3186113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0.333</a:t>
            </a:r>
          </a:p>
        </p:txBody>
      </p:sp>
      <p:sp>
        <p:nvSpPr>
          <p:cNvPr id="1523734" name="Text Box 22"/>
          <p:cNvSpPr txBox="1">
            <a:spLocks noChangeArrowheads="1"/>
          </p:cNvSpPr>
          <p:nvPr/>
        </p:nvSpPr>
        <p:spPr bwMode="auto">
          <a:xfrm>
            <a:off x="6016625" y="32623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0.600</a:t>
            </a:r>
          </a:p>
        </p:txBody>
      </p:sp>
      <p:sp>
        <p:nvSpPr>
          <p:cNvPr id="1523735" name="Text Box 23"/>
          <p:cNvSpPr txBox="1">
            <a:spLocks noChangeArrowheads="1"/>
          </p:cNvSpPr>
          <p:nvPr/>
        </p:nvSpPr>
        <p:spPr bwMode="auto">
          <a:xfrm>
            <a:off x="0" y="2770188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Compare with ML posterior after Exp 1:</a:t>
            </a:r>
          </a:p>
        </p:txBody>
      </p:sp>
    </p:spTree>
    <p:extLst>
      <p:ext uri="{BB962C8B-B14F-4D97-AF65-F5344CB8AC3E}">
        <p14:creationId xmlns:p14="http://schemas.microsoft.com/office/powerpoint/2010/main" val="73697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32" grpId="0"/>
      <p:bldP spid="1523733" grpId="0"/>
      <p:bldP spid="1523734" grpId="0"/>
      <p:bldP spid="15237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Probabilistic Estimation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86557"/>
              </p:ext>
            </p:extLst>
          </p:nvPr>
        </p:nvGraphicFramePr>
        <p:xfrm>
          <a:off x="0" y="762000"/>
          <a:ext cx="9026525" cy="3430046"/>
        </p:xfrm>
        <a:graphic>
          <a:graphicData uri="http://schemas.openxmlformats.org/drawingml/2006/table">
            <a:tbl>
              <a:tblPr/>
              <a:tblGrid>
                <a:gridCol w="2998788"/>
                <a:gridCol w="3017837"/>
                <a:gridCol w="30099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Prior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Hypothesis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Maximum Likelihood Estimate (MLE)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Maximum A Posteriori Estimate (MAP)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Bayesian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50"/>
          <p:cNvGraphicFramePr>
            <a:graphicFrameLocks noGrp="1"/>
          </p:cNvGraphicFramePr>
          <p:nvPr>
            <p:extLst/>
          </p:nvPr>
        </p:nvGraphicFramePr>
        <p:xfrm>
          <a:off x="3365500" y="1474786"/>
          <a:ext cx="5168900" cy="2366964"/>
        </p:xfrm>
        <a:graphic>
          <a:graphicData uri="http://schemas.openxmlformats.org/drawingml/2006/table">
            <a:tbl>
              <a:tblPr/>
              <a:tblGrid>
                <a:gridCol w="2525713"/>
                <a:gridCol w="2643187"/>
              </a:tblGrid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Uniform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Weighted combination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 bwMode="auto">
          <a:xfrm>
            <a:off x="762000" y="838200"/>
            <a:ext cx="2438400" cy="609600"/>
          </a:xfrm>
          <a:prstGeom prst="wedgeRoundRectCallou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Easy to compute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44962" y="4038600"/>
            <a:ext cx="2438400" cy="990600"/>
          </a:xfrm>
          <a:prstGeom prst="wedgeRoundRectCallout">
            <a:avLst>
              <a:gd name="adj1" fmla="val -72047"/>
              <a:gd name="adj2" fmla="val -148489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Still easy to compute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7030A0"/>
                </a:solidFill>
              </a:rPr>
              <a:t>Incorporates prior knowledge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sym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371600" y="5562600"/>
            <a:ext cx="4876800" cy="990600"/>
          </a:xfrm>
          <a:prstGeom prst="wedgeRoundRectCallout">
            <a:avLst>
              <a:gd name="adj1" fmla="val -49761"/>
              <a:gd name="adj2" fmla="val -228665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Minimizes error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Great when data is scarce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Potentially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much harder to compute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859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6000" y="1752600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789659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9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9E60E005-F0B7-E141-A865-AA61E5C776EC}" type="slidenum">
              <a:rPr lang="en-US">
                <a:solidFill>
                  <a:schemeClr val="tx1"/>
                </a:solidFill>
                <a:cs typeface="Arial" charset="0"/>
              </a:rPr>
              <a:pPr eaLnBrk="1" hangingPunct="1"/>
              <a:t>4</a:t>
            </a:fld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1700"/>
          </a:xfrm>
        </p:spPr>
        <p:txBody>
          <a:bodyPr/>
          <a:lstStyle/>
          <a:p>
            <a:pPr indent="0" eaLnBrk="1" hangingPunct="1">
              <a:defRPr/>
            </a:pPr>
            <a:r>
              <a:rPr lang="en-US" dirty="0">
                <a:latin typeface="+mn-lt"/>
              </a:rPr>
              <a:t>Search thru 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743200"/>
            <a:ext cx="8496300" cy="1905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Set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Operators [and costs]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Start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Goal state [test]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41300" y="5334000"/>
            <a:ext cx="8750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Path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start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Symbol" pitchFamily="18" charset="2"/>
              </a:rPr>
              <a:t> a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state satisfying goal test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[May require shortest path]</a:t>
            </a:r>
          </a:p>
          <a:p>
            <a:pPr marL="917575" lvl="1" indent="-228600" eaLnBrk="0" hangingPunct="0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[Sometimes just need state passing test]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79400" y="23622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Input:</a:t>
            </a:r>
          </a:p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31800" y="49403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25425" indent="-225425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Output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:</a:t>
            </a:r>
            <a:endParaRPr lang="en-US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371600" y="622300"/>
            <a:ext cx="9144000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Problem Space / State Space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800" dirty="0" smtClean="0">
                <a:latin typeface="+mn-lt"/>
              </a:rPr>
              <a:t>Ex.  Proving a trig identity, e.g.  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in</a:t>
            </a:r>
            <a:r>
              <a:rPr lang="en-US" sz="280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(x) = ½ - ½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</a:rPr>
              <a:t>cos</a:t>
            </a:r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(2x)  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308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Really? Only 3 Coins?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600" y="1952625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03570" y="1457325"/>
            <a:ext cx="1705363" cy="2056513"/>
            <a:chOff x="812" y="1361"/>
            <a:chExt cx="1528" cy="184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2" y="1805"/>
              <a:ext cx="1528" cy="1398"/>
              <a:chOff x="812" y="1750"/>
              <a:chExt cx="1528" cy="1398"/>
            </a:xfrm>
          </p:grpSpPr>
          <p:pic>
            <p:nvPicPr>
              <p:cNvPr id="6863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31" name="Text Box 8"/>
              <p:cNvSpPr txBox="1">
                <a:spLocks noChangeArrowheads="1"/>
              </p:cNvSpPr>
              <p:nvPr/>
            </p:nvSpPr>
            <p:spPr bwMode="auto">
              <a:xfrm>
                <a:off x="812" y="2817"/>
                <a:ext cx="1528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2400" b="0" dirty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400" b="0" baseline="-33000" dirty="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2400" b="0" dirty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8629" name="Text Box 9"/>
            <p:cNvSpPr txBox="1">
              <a:spLocks noChangeArrowheads="1"/>
            </p:cNvSpPr>
            <p:nvPr/>
          </p:nvSpPr>
          <p:spPr bwMode="auto">
            <a:xfrm>
              <a:off x="1441" y="1361"/>
              <a:ext cx="28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24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4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4364737" y="14478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540640" y="1447800"/>
            <a:ext cx="1705630" cy="2066013"/>
            <a:chOff x="5152" y="1354"/>
            <a:chExt cx="1529" cy="185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5152" y="1802"/>
              <a:ext cx="1529" cy="1402"/>
              <a:chOff x="5152" y="1746"/>
              <a:chExt cx="1529" cy="1402"/>
            </a:xfrm>
          </p:grpSpPr>
          <p:pic>
            <p:nvPicPr>
              <p:cNvPr id="6862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27" name="Text Box 14"/>
              <p:cNvSpPr txBox="1">
                <a:spLocks noChangeArrowheads="1"/>
              </p:cNvSpPr>
              <p:nvPr/>
            </p:nvSpPr>
            <p:spPr bwMode="auto">
              <a:xfrm>
                <a:off x="5152" y="2817"/>
                <a:ext cx="1529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24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4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24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8625" name="Text Box 15"/>
            <p:cNvSpPr txBox="1">
              <a:spLocks noChangeArrowheads="1"/>
            </p:cNvSpPr>
            <p:nvPr/>
          </p:nvSpPr>
          <p:spPr bwMode="auto">
            <a:xfrm>
              <a:off x="5773" y="1354"/>
              <a:ext cx="287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24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4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709582" y="3148249"/>
            <a:ext cx="1705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400" baseline="-33000" dirty="0">
                <a:latin typeface="Gill Sans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</a:rPr>
              <a:t>) </a:t>
            </a:r>
            <a:r>
              <a:rPr lang="en-US" sz="2400" b="0" dirty="0">
                <a:solidFill>
                  <a:srgbClr val="000000"/>
                </a:solidFill>
                <a:latin typeface="Gill Sans"/>
              </a:rPr>
              <a:t>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</a:rPr>
              <a:t>0.5</a:t>
            </a:r>
            <a:endParaRPr lang="en-US" sz="2400" b="0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2900268" y="495300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409" y="4478657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More Likely</a:t>
            </a:r>
            <a:r>
              <a:rPr lang="mr-IN" sz="3600" dirty="0" smtClean="0">
                <a:solidFill>
                  <a:srgbClr val="FF0000"/>
                </a:solidFill>
              </a:rPr>
              <a:t>…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6822" y="6278563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0.1       0.5       </a:t>
            </a:r>
            <a:r>
              <a:rPr lang="en-US" sz="2400" dirty="0" smtClean="0"/>
              <a:t>0.9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542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Prior to Use?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382000" cy="5562600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wo common priors for </a:t>
            </a:r>
            <a:r>
              <a:rPr lang="en-US" sz="2800" b="1" i="1" dirty="0" smtClean="0"/>
              <a:t>continuous variables</a:t>
            </a:r>
          </a:p>
          <a:p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Binary variable Beta</a:t>
            </a:r>
          </a:p>
          <a:p>
            <a:pPr lvl="2"/>
            <a:r>
              <a:rPr lang="en-US" sz="2000" dirty="0" smtClean="0"/>
              <a:t>Posterior distribution is binomial</a:t>
            </a:r>
          </a:p>
          <a:p>
            <a:pPr lvl="2"/>
            <a:r>
              <a:rPr lang="en-US" sz="2000" dirty="0" smtClean="0"/>
              <a:t>Easy to compute posterior</a:t>
            </a:r>
          </a:p>
          <a:p>
            <a:pPr lvl="2"/>
            <a:r>
              <a:rPr lang="en-US" sz="2000" dirty="0" smtClean="0"/>
              <a:t>Easy to compute MAP estimate</a:t>
            </a:r>
          </a:p>
          <a:p>
            <a:pPr lvl="3"/>
            <a:r>
              <a:rPr lang="en-US" sz="1600" dirty="0" smtClean="0"/>
              <a:t>MAP E[Beta(a, b)] = a/(</a:t>
            </a:r>
            <a:r>
              <a:rPr lang="en-US" sz="1600" dirty="0" err="1" smtClean="0"/>
              <a:t>a+b</a:t>
            </a:r>
            <a:r>
              <a:rPr lang="en-US" sz="1600" dirty="0" smtClean="0"/>
              <a:t>)</a:t>
            </a:r>
          </a:p>
          <a:p>
            <a:pPr marL="446088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Discrete variable </a:t>
            </a:r>
            <a:r>
              <a:rPr lang="en-US" sz="2400" dirty="0" err="1" smtClean="0">
                <a:solidFill>
                  <a:srgbClr val="FF0000"/>
                </a:solidFill>
              </a:rPr>
              <a:t>Dirichlet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sz="2000" dirty="0" smtClean="0"/>
              <a:t>Posterior distribution is multinomial</a:t>
            </a:r>
          </a:p>
          <a:p>
            <a:pPr lvl="2"/>
            <a:r>
              <a:rPr lang="en-US" sz="2000" dirty="0" smtClean="0"/>
              <a:t>Easy to compute posterior </a:t>
            </a:r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229600" y="65532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dirty="0" smtClean="0"/>
              <a:t>© Daniel S. Weld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0690EFA-E393-4327-B35E-7F7DFC8E88E4}" type="slidenum">
              <a:rPr lang="en-US" sz="1400" b="0" smtClean="0"/>
              <a:pPr/>
              <a:t>41</a:t>
            </a:fld>
            <a:endParaRPr lang="en-US" sz="1400" b="0" smtClean="0"/>
          </a:p>
        </p:txBody>
      </p:sp>
      <p:pic>
        <p:nvPicPr>
          <p:cNvPr id="11" name="Picture 2" descr="image1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583458" cy="1927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vosesoftware.com/ModelRiskHelp/images/12/image2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22" y="1828800"/>
            <a:ext cx="3835878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62" name="Text Box 62"/>
          <p:cNvSpPr txBox="1">
            <a:spLocks noChangeArrowheads="1"/>
          </p:cNvSpPr>
          <p:nvPr/>
        </p:nvSpPr>
        <p:spPr bwMode="auto">
          <a:xfrm>
            <a:off x="269875" y="5457825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P(B|data) = ?</a:t>
            </a:r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6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9379" name="Text Box 67"/>
          <p:cNvSpPr txBox="1">
            <a:spLocks noChangeArrowheads="1"/>
          </p:cNvSpPr>
          <p:nvPr/>
        </p:nvSpPr>
        <p:spPr bwMode="auto">
          <a:xfrm>
            <a:off x="2657475" y="49149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</a:rPr>
              <a:t>Prior</a:t>
            </a:r>
          </a:p>
        </p:txBody>
      </p:sp>
      <p:sp>
        <p:nvSpPr>
          <p:cNvPr id="1549381" name="Text Box 69"/>
          <p:cNvSpPr txBox="1">
            <a:spLocks noChangeArrowheads="1"/>
          </p:cNvSpPr>
          <p:nvPr/>
        </p:nvSpPr>
        <p:spPr bwMode="auto">
          <a:xfrm>
            <a:off x="3889375" y="5457825"/>
            <a:ext cx="175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“+ data” = </a:t>
            </a:r>
          </a:p>
        </p:txBody>
      </p:sp>
      <p:sp>
        <p:nvSpPr>
          <p:cNvPr id="102467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9175" y="5457825"/>
            <a:ext cx="15986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Beta(1,4)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70575" y="5461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(3,7)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100888" y="5003800"/>
            <a:ext cx="1455737" cy="985838"/>
            <a:chOff x="6259558" y="5372100"/>
            <a:chExt cx="1455964" cy="985838"/>
          </a:xfrm>
        </p:grpSpPr>
        <p:cxnSp>
          <p:nvCxnSpPr>
            <p:cNvPr id="102471" name="Straight Connector 15"/>
            <p:cNvCxnSpPr>
              <a:cxnSpLocks noChangeShapeType="1"/>
            </p:cNvCxnSpPr>
            <p:nvPr/>
          </p:nvCxnSpPr>
          <p:spPr bwMode="auto">
            <a:xfrm flipV="1">
              <a:off x="6264640" y="58064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2" name="TextBox 16"/>
            <p:cNvSpPr txBox="1">
              <a:spLocks noChangeArrowheads="1"/>
            </p:cNvSpPr>
            <p:nvPr/>
          </p:nvSpPr>
          <p:spPr bwMode="auto">
            <a:xfrm>
              <a:off x="6259558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.3</a:t>
              </a:r>
            </a:p>
          </p:txBody>
        </p:sp>
        <p:cxnSp>
          <p:nvCxnSpPr>
            <p:cNvPr id="102473" name="Straight Connector 17"/>
            <p:cNvCxnSpPr>
              <a:cxnSpLocks noChangeShapeType="1"/>
            </p:cNvCxnSpPr>
            <p:nvPr/>
          </p:nvCxnSpPr>
          <p:spPr bwMode="auto">
            <a:xfrm flipV="1">
              <a:off x="6278880" y="63398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4" name="Straight Connector 18"/>
            <p:cNvCxnSpPr>
              <a:cxnSpLocks noChangeShapeType="1"/>
            </p:cNvCxnSpPr>
            <p:nvPr/>
          </p:nvCxnSpPr>
          <p:spPr bwMode="auto">
            <a:xfrm rot="5400000" flipV="1">
              <a:off x="60045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5" name="Straight Connector 19"/>
            <p:cNvCxnSpPr>
              <a:cxnSpLocks noChangeShapeType="1"/>
            </p:cNvCxnSpPr>
            <p:nvPr/>
          </p:nvCxnSpPr>
          <p:spPr bwMode="auto">
            <a:xfrm rot="5400000" flipV="1">
              <a:off x="66141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6" name="Rectangle 10"/>
            <p:cNvSpPr>
              <a:spLocks noChangeArrowheads="1"/>
            </p:cNvSpPr>
            <p:nvPr/>
          </p:nvSpPr>
          <p:spPr bwMode="auto">
            <a:xfrm>
              <a:off x="6450088" y="5372100"/>
              <a:ext cx="3286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cxnSp>
          <p:nvCxnSpPr>
            <p:cNvPr id="102477" name="Straight Connector 21"/>
            <p:cNvCxnSpPr>
              <a:cxnSpLocks noChangeShapeType="1"/>
            </p:cNvCxnSpPr>
            <p:nvPr/>
          </p:nvCxnSpPr>
          <p:spPr bwMode="auto">
            <a:xfrm rot="5400000" flipV="1">
              <a:off x="7166338" y="6065521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8" name="Rectangle 10"/>
            <p:cNvSpPr>
              <a:spLocks noChangeArrowheads="1"/>
            </p:cNvSpPr>
            <p:nvPr/>
          </p:nvSpPr>
          <p:spPr bwMode="auto">
            <a:xfrm>
              <a:off x="6869253" y="5372100"/>
              <a:ext cx="53665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>
                  <a:latin typeface="Arial" pitchFamily="34" charset="0"/>
                </a:rPr>
                <a:t>¬</a:t>
              </a:r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sp>
          <p:nvSpPr>
            <p:cNvPr id="102479" name="TextBox 23"/>
            <p:cNvSpPr txBox="1">
              <a:spLocks noChangeArrowheads="1"/>
            </p:cNvSpPr>
            <p:nvPr/>
          </p:nvSpPr>
          <p:spPr bwMode="auto">
            <a:xfrm>
              <a:off x="6858139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.7</a:t>
              </a:r>
            </a:p>
          </p:txBody>
        </p:sp>
      </p:grp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8925" y="6210300"/>
            <a:ext cx="8777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Prior P(B)= 1/(1+4) = 20% with equivalent sample size 5</a:t>
            </a:r>
          </a:p>
        </p:txBody>
      </p:sp>
    </p:spTree>
    <p:extLst>
      <p:ext uri="{BB962C8B-B14F-4D97-AF65-F5344CB8AC3E}">
        <p14:creationId xmlns:p14="http://schemas.microsoft.com/office/powerpoint/2010/main" val="1689553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79" grpId="0"/>
      <p:bldP spid="1549381" grpId="0"/>
      <p:bldP spid="14" grpId="0" animBg="1"/>
      <p:bldP spid="15" grpId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Laplace Smoothing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  <a:ln/>
        </p:spPr>
        <p:txBody>
          <a:bodyPr rIns="132080"/>
          <a:lstStyle/>
          <a:p>
            <a:r>
              <a:rPr lang="en-US" sz="2400" dirty="0">
                <a:solidFill>
                  <a:srgbClr val="0000FF"/>
                </a:solidFill>
              </a:rPr>
              <a:t>Laplace’s estimate:</a:t>
            </a:r>
          </a:p>
          <a:p>
            <a:pPr marL="496888" lvl="1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retend </a:t>
            </a:r>
            <a:r>
              <a:rPr lang="en-US" sz="2000" dirty="0">
                <a:solidFill>
                  <a:srgbClr val="0000FF"/>
                </a:solidFill>
              </a:rPr>
              <a:t>you saw every outcome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96888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once </a:t>
            </a:r>
            <a:r>
              <a:rPr lang="en-US" sz="2000" dirty="0">
                <a:solidFill>
                  <a:srgbClr val="0000FF"/>
                </a:solidFill>
              </a:rPr>
              <a:t>more than you actually did</a:t>
            </a:r>
          </a:p>
          <a:p>
            <a:pPr marL="782638" lvl="1"/>
            <a:endParaRPr lang="en-US" dirty="0"/>
          </a:p>
          <a:p>
            <a:pPr marL="782638" lvl="1"/>
            <a:endParaRPr lang="en-US" dirty="0"/>
          </a:p>
          <a:p>
            <a:pPr marL="782638" lvl="1"/>
            <a:endParaRPr lang="en-US" dirty="0"/>
          </a:p>
          <a:p>
            <a:pPr marL="782638" lvl="1"/>
            <a:endParaRPr lang="en-US" dirty="0"/>
          </a:p>
          <a:p>
            <a:pPr marL="782638" lvl="1"/>
            <a:endParaRPr lang="en-US" dirty="0"/>
          </a:p>
          <a:p>
            <a:pPr marL="782638" lvl="1"/>
            <a:endParaRPr lang="en-US" dirty="0"/>
          </a:p>
          <a:p>
            <a:pPr marL="496888" lvl="1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Another name for computing the MAP </a:t>
            </a:r>
            <a:r>
              <a:rPr lang="en-US" sz="2000" dirty="0">
                <a:solidFill>
                  <a:srgbClr val="0000FF"/>
                </a:solidFill>
              </a:rPr>
              <a:t>estimate with </a:t>
            </a:r>
            <a:r>
              <a:rPr lang="en-US" sz="2000" dirty="0" err="1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Dirichlet</a:t>
            </a:r>
            <a:r>
              <a:rPr lang="en-US" sz="2000" dirty="0">
                <a:solidFill>
                  <a:srgbClr val="0000FF"/>
                </a:solidFill>
                <a:latin typeface="Arial Italic" charset="0"/>
                <a:cs typeface="Arial Italic" charset="0"/>
                <a:sym typeface="Arial Italic" charset="0"/>
              </a:rPr>
              <a:t> priors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660066"/>
                </a:solidFill>
              </a:rPr>
              <a:t>(Bayesian </a:t>
            </a:r>
            <a:r>
              <a:rPr lang="en-US" sz="2000" dirty="0" smtClean="0">
                <a:solidFill>
                  <a:srgbClr val="660066"/>
                </a:solidFill>
              </a:rPr>
              <a:t>justification)</a:t>
            </a:r>
            <a:endParaRPr lang="en-US" sz="2000" dirty="0">
              <a:solidFill>
                <a:srgbClr val="660066"/>
              </a:solidFill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116388"/>
            <a:ext cx="16430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5820830" y="2133600"/>
            <a:ext cx="609600" cy="609600"/>
            <a:chOff x="0" y="0"/>
            <a:chExt cx="384" cy="384"/>
          </a:xfrm>
        </p:grpSpPr>
        <p:sp>
          <p:nvSpPr>
            <p:cNvPr id="43013" name="Oval 5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6659030" y="2133600"/>
            <a:ext cx="609600" cy="609600"/>
            <a:chOff x="0" y="0"/>
            <a:chExt cx="384" cy="384"/>
          </a:xfrm>
        </p:grpSpPr>
        <p:sp>
          <p:nvSpPr>
            <p:cNvPr id="43016" name="Oval 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7" name="Rectangle 9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7497230" y="2133600"/>
            <a:ext cx="609600" cy="609600"/>
            <a:chOff x="0" y="0"/>
            <a:chExt cx="384" cy="384"/>
          </a:xfrm>
        </p:grpSpPr>
        <p:sp>
          <p:nvSpPr>
            <p:cNvPr id="43019" name="Oval 1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107" y="88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</a:t>
              </a:r>
            </a:p>
          </p:txBody>
        </p:sp>
      </p:grpSp>
      <p:pic>
        <p:nvPicPr>
          <p:cNvPr id="43024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049588"/>
            <a:ext cx="36496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6193" y="3810000"/>
            <a:ext cx="2149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(2+1) / (</a:t>
            </a:r>
            <a:r>
              <a:rPr lang="en-US" sz="2400" dirty="0"/>
              <a:t>3</a:t>
            </a:r>
            <a:r>
              <a:rPr lang="en-US" sz="2400" dirty="0" smtClean="0"/>
              <a:t>+2)</a:t>
            </a:r>
          </a:p>
          <a:p>
            <a:r>
              <a:rPr lang="en-US" sz="2400" dirty="0" smtClean="0"/>
              <a:t>= 3/5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38100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LAP</a:t>
            </a:r>
            <a:r>
              <a:rPr lang="en-US" sz="2400" dirty="0" smtClean="0"/>
              <a:t>(H) =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6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Application: Naïve Bayes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F </a:t>
            </a:r>
            <a:r>
              <a:rPr lang="en-US" sz="14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30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111631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Y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</a:rPr>
              <a:t>Class</a:t>
            </a:r>
            <a:endParaRPr lang="en-US" sz="12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1632" name="Text Box 21"/>
          <p:cNvSpPr txBox="1">
            <a:spLocks noChangeArrowheads="1"/>
          </p:cNvSpPr>
          <p:nvPr/>
        </p:nvSpPr>
        <p:spPr bwMode="auto">
          <a:xfrm>
            <a:off x="4403489" y="222329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…</a:t>
            </a:r>
          </a:p>
        </p:txBody>
      </p:sp>
      <p:sp>
        <p:nvSpPr>
          <p:cNvPr id="111633" name="Rounded Rectangle 21"/>
          <p:cNvSpPr>
            <a:spLocks noChangeArrowheads="1"/>
          </p:cNvSpPr>
          <p:nvPr/>
        </p:nvSpPr>
        <p:spPr bwMode="auto">
          <a:xfrm>
            <a:off x="533400" y="5448300"/>
            <a:ext cx="8229600" cy="952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dirty="0"/>
              <a:t>Assume that features are conditionally </a:t>
            </a:r>
            <a:r>
              <a:rPr lang="en-US" dirty="0" smtClean="0"/>
              <a:t>independent </a:t>
            </a:r>
            <a:r>
              <a:rPr lang="en-US" dirty="0"/>
              <a:t>given class variable</a:t>
            </a:r>
          </a:p>
          <a:p>
            <a:pPr eaLnBrk="0" hangingPunct="0"/>
            <a:r>
              <a:rPr lang="en-US" dirty="0"/>
              <a:t>Works well in practice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But forces </a:t>
            </a:r>
            <a:r>
              <a:rPr lang="en-US" dirty="0"/>
              <a:t>probabilities towards 0 and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2899" y="1065213"/>
            <a:ext cx="4695825" cy="573087"/>
            <a:chOff x="1143000" y="4303713"/>
            <a:chExt cx="4695825" cy="573087"/>
          </a:xfrm>
        </p:grpSpPr>
        <p:pic>
          <p:nvPicPr>
            <p:cNvPr id="18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8800"/>
              <a:ext cx="23463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4303713"/>
              <a:ext cx="21939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93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Naïve Bayes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More 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How 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/>
              <a:t>n</a:t>
            </a:r>
            <a:r>
              <a:rPr lang="en-US" sz="1800" dirty="0"/>
              <a:t> 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6670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2004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9750" y="4383087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79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NB with Bag of Words for text classification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Learning phase:</a:t>
            </a:r>
          </a:p>
          <a:p>
            <a:pPr lvl="1"/>
            <a:r>
              <a:rPr lang="en-US" sz="2400" dirty="0"/>
              <a:t>Prior P(Y)</a:t>
            </a:r>
          </a:p>
          <a:p>
            <a:pPr lvl="2"/>
            <a:r>
              <a:rPr lang="en-US" dirty="0"/>
              <a:t>Count how many documents </a:t>
            </a:r>
            <a:r>
              <a:rPr lang="en-US" dirty="0" smtClean="0"/>
              <a:t>from </a:t>
            </a:r>
            <a:r>
              <a:rPr lang="en-US" dirty="0"/>
              <a:t>each topic </a:t>
            </a:r>
            <a:r>
              <a:rPr lang="en-US" dirty="0" smtClean="0"/>
              <a:t>(prior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</a:t>
            </a:r>
          </a:p>
          <a:p>
            <a:pPr lvl="2"/>
            <a:r>
              <a:rPr lang="en-US" dirty="0"/>
              <a:t>For each </a:t>
            </a:r>
            <a:r>
              <a:rPr lang="en-US" dirty="0" smtClean="0"/>
              <a:t>of m topics, </a:t>
            </a:r>
            <a:r>
              <a:rPr lang="en-US" dirty="0"/>
              <a:t>count how many times you saw word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in </a:t>
            </a:r>
            <a:r>
              <a:rPr lang="en-US" dirty="0"/>
              <a:t>documents of this topic (+ </a:t>
            </a:r>
            <a:r>
              <a:rPr lang="en-US" dirty="0" smtClean="0"/>
              <a:t>k for prior)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dirty="0" smtClean="0"/>
              <a:t>Divide by number of times you saw the word (+ </a:t>
            </a:r>
            <a:r>
              <a:rPr lang="en-US" dirty="0" err="1" smtClean="0"/>
              <a:t>k</a:t>
            </a:r>
            <a:r>
              <a:rPr lang="en-US" dirty="0" err="1" smtClean="0">
                <a:sym typeface="Symbol"/>
              </a:rPr>
              <a:t></a:t>
            </a:r>
            <a:r>
              <a:rPr lang="en-US" dirty="0" err="1">
                <a:sym typeface="Symbol"/>
              </a:rPr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dirty="0"/>
              <a:t>Test phase:</a:t>
            </a:r>
          </a:p>
          <a:p>
            <a:pPr lvl="1"/>
            <a:r>
              <a:rPr lang="en-US" sz="2400" dirty="0"/>
              <a:t>For each document</a:t>
            </a:r>
          </a:p>
          <a:p>
            <a:pPr lvl="2"/>
            <a:r>
              <a:rPr lang="en-US" dirty="0"/>
              <a:t>Use naïve Bayes decision rule</a:t>
            </a:r>
          </a:p>
        </p:txBody>
      </p:sp>
      <p:pic>
        <p:nvPicPr>
          <p:cNvPr id="2897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5410200"/>
            <a:ext cx="73183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3135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tabLst>
                <a:tab pos="1536700" algn="l"/>
              </a:tabLst>
            </a:pPr>
            <a:r>
              <a:rPr lang="en-US" dirty="0" smtClean="0"/>
              <a:t>Probabilities: Important Detail!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87438" y="2314575"/>
            <a:ext cx="705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42938">
              <a:tabLst>
                <a:tab pos="749300" algn="l"/>
              </a:tabLst>
            </a:pPr>
            <a:r>
              <a:rPr lang="en-US" sz="3400">
                <a:solidFill>
                  <a:srgbClr val="000000"/>
                </a:solidFill>
                <a:latin typeface="Comic Sans MS" pitchFamily="66" charset="0"/>
              </a:rPr>
              <a:t>Any more potential problems here?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144000" cy="2390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P(spam | X</a:t>
            </a:r>
            <a:r>
              <a:rPr lang="en-US" baseline="-25000" dirty="0" smtClean="0"/>
              <a:t>1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=  </a:t>
            </a:r>
            <a:r>
              <a:rPr lang="en-US" sz="5400" dirty="0" smtClean="0">
                <a:sym typeface="Symbol" pitchFamily="18" charset="2"/>
              </a:rPr>
              <a:t></a:t>
            </a:r>
            <a:r>
              <a:rPr lang="en-US" dirty="0" smtClean="0">
                <a:sym typeface="Symbol" pitchFamily="18" charset="2"/>
              </a:rPr>
              <a:t> P(spam | X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184650" y="1785938"/>
            <a:ext cx="7683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</a:rPr>
              <a:t>i</a:t>
            </a:r>
            <a:endParaRPr lang="en-US" sz="28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31775" y="3160713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We are multiplying lots of small numbers 		Danger of underflow!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0.5</a:t>
            </a:r>
            <a:r>
              <a:rPr lang="en-US" sz="2800" baseline="30000" dirty="0"/>
              <a:t>57 </a:t>
            </a:r>
            <a:r>
              <a:rPr lang="en-US" sz="2800" dirty="0"/>
              <a:t>= 7 E -18      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baseline="30000" dirty="0"/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Solution? Use logs and add!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* p</a:t>
            </a:r>
            <a:r>
              <a:rPr lang="en-US" sz="2800" baseline="-25000" dirty="0"/>
              <a:t>2</a:t>
            </a:r>
            <a:r>
              <a:rPr lang="en-US" sz="2800" dirty="0"/>
              <a:t> = e </a:t>
            </a:r>
            <a:r>
              <a:rPr lang="en-US" sz="2800" baseline="30000" dirty="0"/>
              <a:t>log(p1)+log(p2)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Always keep in log form</a:t>
            </a:r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9900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9312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4"/>
          <p:cNvSpPr txBox="1">
            <a:spLocks noGrp="1"/>
          </p:cNvSpPr>
          <p:nvPr/>
        </p:nvSpPr>
        <p:spPr bwMode="auto">
          <a:xfrm>
            <a:off x="70866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C7824C23-241C-499B-A586-DB6B1EA27F3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48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000" dirty="0" smtClean="0"/>
              <a:t>How Learn Continuous CPTs?</a:t>
            </a:r>
          </a:p>
        </p:txBody>
      </p:sp>
      <p:sp>
        <p:nvSpPr>
          <p:cNvPr id="172038" name="Line 4"/>
          <p:cNvSpPr>
            <a:spLocks noChangeShapeType="1"/>
          </p:cNvSpPr>
          <p:nvPr/>
        </p:nvSpPr>
        <p:spPr bwMode="auto">
          <a:xfrm>
            <a:off x="2690813" y="25463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39" name="Line 5"/>
          <p:cNvSpPr>
            <a:spLocks noChangeShapeType="1"/>
          </p:cNvSpPr>
          <p:nvPr/>
        </p:nvSpPr>
        <p:spPr bwMode="auto">
          <a:xfrm flipH="1">
            <a:off x="2498725" y="5657850"/>
            <a:ext cx="541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1" name="Freeform 7"/>
          <p:cNvSpPr>
            <a:spLocks/>
          </p:cNvSpPr>
          <p:nvPr/>
        </p:nvSpPr>
        <p:spPr bwMode="auto">
          <a:xfrm>
            <a:off x="3265488" y="431165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2" name="Rectangle 8"/>
          <p:cNvSpPr>
            <a:spLocks noChangeArrowheads="1"/>
          </p:cNvSpPr>
          <p:nvPr/>
        </p:nvSpPr>
        <p:spPr bwMode="auto">
          <a:xfrm>
            <a:off x="1576388" y="53498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3" name="Line 9"/>
          <p:cNvSpPr>
            <a:spLocks noChangeShapeType="1"/>
          </p:cNvSpPr>
          <p:nvPr/>
        </p:nvSpPr>
        <p:spPr bwMode="auto">
          <a:xfrm>
            <a:off x="34972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4" name="Line 10"/>
          <p:cNvSpPr>
            <a:spLocks noChangeShapeType="1"/>
          </p:cNvSpPr>
          <p:nvPr/>
        </p:nvSpPr>
        <p:spPr bwMode="auto">
          <a:xfrm>
            <a:off x="389572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5" name="Line 11"/>
          <p:cNvSpPr>
            <a:spLocks noChangeShapeType="1"/>
          </p:cNvSpPr>
          <p:nvPr/>
        </p:nvSpPr>
        <p:spPr bwMode="auto">
          <a:xfrm>
            <a:off x="4418013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6" name="Line 12"/>
          <p:cNvSpPr>
            <a:spLocks noChangeShapeType="1"/>
          </p:cNvSpPr>
          <p:nvPr/>
        </p:nvSpPr>
        <p:spPr bwMode="auto">
          <a:xfrm>
            <a:off x="4940300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7" name="Line 13"/>
          <p:cNvSpPr>
            <a:spLocks noChangeShapeType="1"/>
          </p:cNvSpPr>
          <p:nvPr/>
        </p:nvSpPr>
        <p:spPr bwMode="auto">
          <a:xfrm>
            <a:off x="5462588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8" name="Line 14"/>
          <p:cNvSpPr>
            <a:spLocks noChangeShapeType="1"/>
          </p:cNvSpPr>
          <p:nvPr/>
        </p:nvSpPr>
        <p:spPr bwMode="auto">
          <a:xfrm>
            <a:off x="598487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9" name="Line 15"/>
          <p:cNvSpPr>
            <a:spLocks noChangeShapeType="1"/>
          </p:cNvSpPr>
          <p:nvPr/>
        </p:nvSpPr>
        <p:spPr bwMode="auto">
          <a:xfrm>
            <a:off x="50720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0" name="Line 16"/>
          <p:cNvSpPr>
            <a:spLocks noChangeShapeType="1"/>
          </p:cNvSpPr>
          <p:nvPr/>
        </p:nvSpPr>
        <p:spPr bwMode="auto">
          <a:xfrm>
            <a:off x="4159250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1" name="Line 17"/>
          <p:cNvSpPr>
            <a:spLocks noChangeShapeType="1"/>
          </p:cNvSpPr>
          <p:nvPr/>
        </p:nvSpPr>
        <p:spPr bwMode="auto">
          <a:xfrm>
            <a:off x="4725988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2" name="Line 18"/>
          <p:cNvSpPr>
            <a:spLocks noChangeShapeType="1"/>
          </p:cNvSpPr>
          <p:nvPr/>
        </p:nvSpPr>
        <p:spPr bwMode="auto">
          <a:xfrm>
            <a:off x="4792663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3" name="Line 19"/>
          <p:cNvSpPr>
            <a:spLocks noChangeShapeType="1"/>
          </p:cNvSpPr>
          <p:nvPr/>
        </p:nvSpPr>
        <p:spPr bwMode="auto">
          <a:xfrm>
            <a:off x="5249863" y="5422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4" name="Line 20"/>
          <p:cNvSpPr>
            <a:spLocks noChangeShapeType="1"/>
          </p:cNvSpPr>
          <p:nvPr/>
        </p:nvSpPr>
        <p:spPr bwMode="auto">
          <a:xfrm>
            <a:off x="5159375" y="54324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5" name="Line 21"/>
          <p:cNvSpPr>
            <a:spLocks noChangeShapeType="1"/>
          </p:cNvSpPr>
          <p:nvPr/>
        </p:nvSpPr>
        <p:spPr bwMode="auto">
          <a:xfrm>
            <a:off x="501650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6" name="Line 22"/>
          <p:cNvSpPr>
            <a:spLocks noChangeShapeType="1"/>
          </p:cNvSpPr>
          <p:nvPr/>
        </p:nvSpPr>
        <p:spPr bwMode="auto">
          <a:xfrm>
            <a:off x="48736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7" name="Line 23"/>
          <p:cNvSpPr>
            <a:spLocks noChangeShapeType="1"/>
          </p:cNvSpPr>
          <p:nvPr/>
        </p:nvSpPr>
        <p:spPr bwMode="auto">
          <a:xfrm>
            <a:off x="4673600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8" name="Line 24"/>
          <p:cNvSpPr>
            <a:spLocks noChangeShapeType="1"/>
          </p:cNvSpPr>
          <p:nvPr/>
        </p:nvSpPr>
        <p:spPr bwMode="auto">
          <a:xfrm>
            <a:off x="44735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9" name="Line 25"/>
          <p:cNvSpPr>
            <a:spLocks noChangeShapeType="1"/>
          </p:cNvSpPr>
          <p:nvPr/>
        </p:nvSpPr>
        <p:spPr bwMode="auto">
          <a:xfrm>
            <a:off x="427355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0" name="Line 26"/>
          <p:cNvSpPr>
            <a:spLocks noChangeShapeType="1"/>
          </p:cNvSpPr>
          <p:nvPr/>
        </p:nvSpPr>
        <p:spPr bwMode="auto">
          <a:xfrm>
            <a:off x="47593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1" name="Line 27"/>
          <p:cNvSpPr>
            <a:spLocks noChangeShapeType="1"/>
          </p:cNvSpPr>
          <p:nvPr/>
        </p:nvSpPr>
        <p:spPr bwMode="auto">
          <a:xfrm>
            <a:off x="49069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2" name="Line 28"/>
          <p:cNvSpPr>
            <a:spLocks noChangeShapeType="1"/>
          </p:cNvSpPr>
          <p:nvPr/>
        </p:nvSpPr>
        <p:spPr bwMode="auto">
          <a:xfrm>
            <a:off x="6754813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3" name="Line 29"/>
          <p:cNvSpPr>
            <a:spLocks noChangeShapeType="1"/>
          </p:cNvSpPr>
          <p:nvPr/>
        </p:nvSpPr>
        <p:spPr bwMode="auto">
          <a:xfrm>
            <a:off x="46259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4" name="Line 30"/>
          <p:cNvSpPr>
            <a:spLocks noChangeShapeType="1"/>
          </p:cNvSpPr>
          <p:nvPr/>
        </p:nvSpPr>
        <p:spPr bwMode="auto">
          <a:xfrm>
            <a:off x="4835525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5" name="Line 31"/>
          <p:cNvSpPr>
            <a:spLocks noChangeShapeType="1"/>
          </p:cNvSpPr>
          <p:nvPr/>
        </p:nvSpPr>
        <p:spPr bwMode="auto">
          <a:xfrm>
            <a:off x="504507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6" name="Line 32"/>
          <p:cNvSpPr>
            <a:spLocks noChangeShapeType="1"/>
          </p:cNvSpPr>
          <p:nvPr/>
        </p:nvSpPr>
        <p:spPr bwMode="auto">
          <a:xfrm>
            <a:off x="4594225" y="5410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7" name="Line 33"/>
          <p:cNvSpPr>
            <a:spLocks noChangeShapeType="1"/>
          </p:cNvSpPr>
          <p:nvPr/>
        </p:nvSpPr>
        <p:spPr bwMode="auto">
          <a:xfrm>
            <a:off x="4700588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8" name="Rectangle 5"/>
          <p:cNvSpPr>
            <a:spLocks noChangeArrowheads="1"/>
          </p:cNvSpPr>
          <p:nvPr/>
        </p:nvSpPr>
        <p:spPr bwMode="auto">
          <a:xfrm>
            <a:off x="0" y="6619875"/>
            <a:ext cx="1389872" cy="20839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31591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4"/>
          <p:cNvSpPr txBox="1">
            <a:spLocks noGrp="1"/>
          </p:cNvSpPr>
          <p:nvPr/>
        </p:nvSpPr>
        <p:spPr bwMode="auto">
          <a:xfrm>
            <a:off x="7266766" y="6519863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C7824C23-241C-499B-A586-DB6B1EA27F3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49</a:t>
            </a:fld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000" dirty="0" smtClean="0"/>
              <a:t>Maximum Likelihood</a:t>
            </a:r>
            <a:br>
              <a:rPr lang="en-US" sz="4000" dirty="0" smtClean="0"/>
            </a:br>
            <a:r>
              <a:rPr lang="en-US" sz="4000" dirty="0" smtClean="0"/>
              <a:t> Mean of Single Gaussian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2286000"/>
            <a:ext cx="6180138" cy="30686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 smtClean="0">
                <a:solidFill>
                  <a:srgbClr val="006060"/>
                </a:solidFill>
              </a:rPr>
              <a:t>U</a:t>
            </a:r>
            <a:r>
              <a:rPr lang="en-US" baseline="-25000" dirty="0" err="1" smtClean="0">
                <a:solidFill>
                  <a:srgbClr val="006060"/>
                </a:solidFill>
              </a:rPr>
              <a:t>mle</a:t>
            </a:r>
            <a:r>
              <a:rPr lang="en-US" dirty="0" smtClean="0">
                <a:solidFill>
                  <a:srgbClr val="006060"/>
                </a:solidFill>
              </a:rPr>
              <a:t> = </a:t>
            </a:r>
            <a:r>
              <a:rPr lang="en-US" dirty="0" err="1" smtClean="0">
                <a:solidFill>
                  <a:srgbClr val="006060"/>
                </a:solidFill>
              </a:rPr>
              <a:t>argmin</a:t>
            </a:r>
            <a:r>
              <a:rPr lang="en-US" baseline="-25000" dirty="0" err="1" smtClean="0">
                <a:solidFill>
                  <a:srgbClr val="006060"/>
                </a:solidFill>
              </a:rPr>
              <a:t>u</a:t>
            </a:r>
            <a:r>
              <a:rPr lang="en-US" dirty="0" smtClean="0">
                <a:solidFill>
                  <a:srgbClr val="006060"/>
                </a:solidFill>
              </a:rPr>
              <a:t> </a:t>
            </a:r>
            <a:r>
              <a:rPr lang="en-US" sz="6000" dirty="0" smtClean="0">
                <a:solidFill>
                  <a:srgbClr val="006060"/>
                </a:solidFill>
                <a:sym typeface="Symbol" pitchFamily="18" charset="2"/>
              </a:rPr>
              <a:t></a:t>
            </a:r>
            <a:r>
              <a:rPr lang="en-US" baseline="-25000" dirty="0" err="1" smtClean="0">
                <a:solidFill>
                  <a:srgbClr val="006060"/>
                </a:solidFill>
                <a:sym typeface="Symbol" pitchFamily="18" charset="2"/>
              </a:rPr>
              <a:t>i</a:t>
            </a:r>
            <a:r>
              <a:rPr lang="en-US" dirty="0" smtClean="0">
                <a:solidFill>
                  <a:srgbClr val="006060"/>
                </a:solidFill>
              </a:rPr>
              <a:t>(x</a:t>
            </a:r>
            <a:r>
              <a:rPr lang="en-US" baseline="-25000" dirty="0" smtClean="0">
                <a:solidFill>
                  <a:srgbClr val="006060"/>
                </a:solidFill>
              </a:rPr>
              <a:t>i</a:t>
            </a:r>
            <a:r>
              <a:rPr lang="en-US" dirty="0" smtClean="0">
                <a:solidFill>
                  <a:srgbClr val="006060"/>
                </a:solidFill>
              </a:rPr>
              <a:t> – u)</a:t>
            </a:r>
            <a:r>
              <a:rPr lang="en-US" baseline="30000" dirty="0" smtClean="0">
                <a:solidFill>
                  <a:srgbClr val="006060"/>
                </a:solidFill>
              </a:rPr>
              <a:t>2</a:t>
            </a:r>
            <a:r>
              <a:rPr lang="en-US" baseline="30000" dirty="0">
                <a:solidFill>
                  <a:srgbClr val="006060"/>
                </a:solidFill>
              </a:rPr>
              <a:t>	</a:t>
            </a:r>
            <a:r>
              <a:rPr lang="en-US" baseline="30000" dirty="0" smtClean="0">
                <a:solidFill>
                  <a:srgbClr val="006060"/>
                </a:solidFill>
              </a:rPr>
              <a:t>     </a:t>
            </a:r>
          </a:p>
        </p:txBody>
      </p:sp>
      <p:sp>
        <p:nvSpPr>
          <p:cNvPr id="172038" name="Line 4"/>
          <p:cNvSpPr>
            <a:spLocks noChangeShapeType="1"/>
          </p:cNvSpPr>
          <p:nvPr/>
        </p:nvSpPr>
        <p:spPr bwMode="auto">
          <a:xfrm>
            <a:off x="2690813" y="25463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39" name="Line 5"/>
          <p:cNvSpPr>
            <a:spLocks noChangeShapeType="1"/>
          </p:cNvSpPr>
          <p:nvPr/>
        </p:nvSpPr>
        <p:spPr bwMode="auto">
          <a:xfrm flipH="1">
            <a:off x="2498725" y="5657850"/>
            <a:ext cx="541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0" name="Text Box 6"/>
          <p:cNvSpPr txBox="1">
            <a:spLocks noChangeArrowheads="1"/>
          </p:cNvSpPr>
          <p:nvPr/>
        </p:nvSpPr>
        <p:spPr bwMode="auto">
          <a:xfrm>
            <a:off x="2767013" y="6116638"/>
            <a:ext cx="4570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72041" name="Freeform 7"/>
          <p:cNvSpPr>
            <a:spLocks/>
          </p:cNvSpPr>
          <p:nvPr/>
        </p:nvSpPr>
        <p:spPr bwMode="auto">
          <a:xfrm>
            <a:off x="3265488" y="431165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2" name="Rectangle 8"/>
          <p:cNvSpPr>
            <a:spLocks noChangeArrowheads="1"/>
          </p:cNvSpPr>
          <p:nvPr/>
        </p:nvSpPr>
        <p:spPr bwMode="auto">
          <a:xfrm>
            <a:off x="1576388" y="53498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3" name="Line 9"/>
          <p:cNvSpPr>
            <a:spLocks noChangeShapeType="1"/>
          </p:cNvSpPr>
          <p:nvPr/>
        </p:nvSpPr>
        <p:spPr bwMode="auto">
          <a:xfrm>
            <a:off x="34972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4" name="Line 10"/>
          <p:cNvSpPr>
            <a:spLocks noChangeShapeType="1"/>
          </p:cNvSpPr>
          <p:nvPr/>
        </p:nvSpPr>
        <p:spPr bwMode="auto">
          <a:xfrm>
            <a:off x="389572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5" name="Line 11"/>
          <p:cNvSpPr>
            <a:spLocks noChangeShapeType="1"/>
          </p:cNvSpPr>
          <p:nvPr/>
        </p:nvSpPr>
        <p:spPr bwMode="auto">
          <a:xfrm>
            <a:off x="4418013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6" name="Line 12"/>
          <p:cNvSpPr>
            <a:spLocks noChangeShapeType="1"/>
          </p:cNvSpPr>
          <p:nvPr/>
        </p:nvSpPr>
        <p:spPr bwMode="auto">
          <a:xfrm>
            <a:off x="4940300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7" name="Line 13"/>
          <p:cNvSpPr>
            <a:spLocks noChangeShapeType="1"/>
          </p:cNvSpPr>
          <p:nvPr/>
        </p:nvSpPr>
        <p:spPr bwMode="auto">
          <a:xfrm>
            <a:off x="5462588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8" name="Line 14"/>
          <p:cNvSpPr>
            <a:spLocks noChangeShapeType="1"/>
          </p:cNvSpPr>
          <p:nvPr/>
        </p:nvSpPr>
        <p:spPr bwMode="auto">
          <a:xfrm>
            <a:off x="598487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9" name="Line 15"/>
          <p:cNvSpPr>
            <a:spLocks noChangeShapeType="1"/>
          </p:cNvSpPr>
          <p:nvPr/>
        </p:nvSpPr>
        <p:spPr bwMode="auto">
          <a:xfrm>
            <a:off x="50720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0" name="Line 16"/>
          <p:cNvSpPr>
            <a:spLocks noChangeShapeType="1"/>
          </p:cNvSpPr>
          <p:nvPr/>
        </p:nvSpPr>
        <p:spPr bwMode="auto">
          <a:xfrm>
            <a:off x="4159250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1" name="Line 17"/>
          <p:cNvSpPr>
            <a:spLocks noChangeShapeType="1"/>
          </p:cNvSpPr>
          <p:nvPr/>
        </p:nvSpPr>
        <p:spPr bwMode="auto">
          <a:xfrm>
            <a:off x="4725988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2" name="Line 18"/>
          <p:cNvSpPr>
            <a:spLocks noChangeShapeType="1"/>
          </p:cNvSpPr>
          <p:nvPr/>
        </p:nvSpPr>
        <p:spPr bwMode="auto">
          <a:xfrm>
            <a:off x="4792663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3" name="Line 19"/>
          <p:cNvSpPr>
            <a:spLocks noChangeShapeType="1"/>
          </p:cNvSpPr>
          <p:nvPr/>
        </p:nvSpPr>
        <p:spPr bwMode="auto">
          <a:xfrm>
            <a:off x="5249863" y="5422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4" name="Line 20"/>
          <p:cNvSpPr>
            <a:spLocks noChangeShapeType="1"/>
          </p:cNvSpPr>
          <p:nvPr/>
        </p:nvSpPr>
        <p:spPr bwMode="auto">
          <a:xfrm>
            <a:off x="5159375" y="54324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5" name="Line 21"/>
          <p:cNvSpPr>
            <a:spLocks noChangeShapeType="1"/>
          </p:cNvSpPr>
          <p:nvPr/>
        </p:nvSpPr>
        <p:spPr bwMode="auto">
          <a:xfrm>
            <a:off x="501650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6" name="Line 22"/>
          <p:cNvSpPr>
            <a:spLocks noChangeShapeType="1"/>
          </p:cNvSpPr>
          <p:nvPr/>
        </p:nvSpPr>
        <p:spPr bwMode="auto">
          <a:xfrm>
            <a:off x="48736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7" name="Line 23"/>
          <p:cNvSpPr>
            <a:spLocks noChangeShapeType="1"/>
          </p:cNvSpPr>
          <p:nvPr/>
        </p:nvSpPr>
        <p:spPr bwMode="auto">
          <a:xfrm>
            <a:off x="4673600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8" name="Line 24"/>
          <p:cNvSpPr>
            <a:spLocks noChangeShapeType="1"/>
          </p:cNvSpPr>
          <p:nvPr/>
        </p:nvSpPr>
        <p:spPr bwMode="auto">
          <a:xfrm>
            <a:off x="44735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9" name="Line 25"/>
          <p:cNvSpPr>
            <a:spLocks noChangeShapeType="1"/>
          </p:cNvSpPr>
          <p:nvPr/>
        </p:nvSpPr>
        <p:spPr bwMode="auto">
          <a:xfrm>
            <a:off x="427355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0" name="Line 26"/>
          <p:cNvSpPr>
            <a:spLocks noChangeShapeType="1"/>
          </p:cNvSpPr>
          <p:nvPr/>
        </p:nvSpPr>
        <p:spPr bwMode="auto">
          <a:xfrm>
            <a:off x="47593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1" name="Line 27"/>
          <p:cNvSpPr>
            <a:spLocks noChangeShapeType="1"/>
          </p:cNvSpPr>
          <p:nvPr/>
        </p:nvSpPr>
        <p:spPr bwMode="auto">
          <a:xfrm>
            <a:off x="49069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2" name="Line 28"/>
          <p:cNvSpPr>
            <a:spLocks noChangeShapeType="1"/>
          </p:cNvSpPr>
          <p:nvPr/>
        </p:nvSpPr>
        <p:spPr bwMode="auto">
          <a:xfrm>
            <a:off x="6754813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3" name="Line 29"/>
          <p:cNvSpPr>
            <a:spLocks noChangeShapeType="1"/>
          </p:cNvSpPr>
          <p:nvPr/>
        </p:nvSpPr>
        <p:spPr bwMode="auto">
          <a:xfrm>
            <a:off x="46259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4" name="Line 30"/>
          <p:cNvSpPr>
            <a:spLocks noChangeShapeType="1"/>
          </p:cNvSpPr>
          <p:nvPr/>
        </p:nvSpPr>
        <p:spPr bwMode="auto">
          <a:xfrm>
            <a:off x="4835525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5" name="Line 31"/>
          <p:cNvSpPr>
            <a:spLocks noChangeShapeType="1"/>
          </p:cNvSpPr>
          <p:nvPr/>
        </p:nvSpPr>
        <p:spPr bwMode="auto">
          <a:xfrm>
            <a:off x="504507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6" name="Line 32"/>
          <p:cNvSpPr>
            <a:spLocks noChangeShapeType="1"/>
          </p:cNvSpPr>
          <p:nvPr/>
        </p:nvSpPr>
        <p:spPr bwMode="auto">
          <a:xfrm>
            <a:off x="4594225" y="5410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7" name="Line 33"/>
          <p:cNvSpPr>
            <a:spLocks noChangeShapeType="1"/>
          </p:cNvSpPr>
          <p:nvPr/>
        </p:nvSpPr>
        <p:spPr bwMode="auto">
          <a:xfrm>
            <a:off x="4700588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8" name="Rectangle 5"/>
          <p:cNvSpPr>
            <a:spLocks noChangeArrowheads="1"/>
          </p:cNvSpPr>
          <p:nvPr/>
        </p:nvSpPr>
        <p:spPr bwMode="auto">
          <a:xfrm>
            <a:off x="0" y="6619875"/>
            <a:ext cx="1389872" cy="20839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90404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Bonus Topic </a:t>
            </a:r>
            <a:r>
              <a:rPr lang="mr-IN" dirty="0" smtClean="0"/>
              <a:t>–</a:t>
            </a:r>
            <a:r>
              <a:rPr lang="en-US" dirty="0" smtClean="0"/>
              <a:t> Hybrid Bayes Nets</a:t>
            </a:r>
          </a:p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Parameter Learning &amp; Priors</a:t>
            </a:r>
          </a:p>
          <a:p>
            <a:pPr lvl="1"/>
            <a:r>
              <a:rPr lang="en-US" dirty="0" smtClean="0"/>
              <a:t>Expectation Maximization</a:t>
            </a:r>
          </a:p>
          <a:p>
            <a:pPr lvl="1"/>
            <a:r>
              <a:rPr lang="en-US" dirty="0" smtClean="0"/>
              <a:t>Structure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FC69-8AD4-4421-A7CC-5E642063FD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9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4"/>
          <p:cNvSpPr txBox="1">
            <a:spLocks noGrp="1"/>
          </p:cNvSpPr>
          <p:nvPr/>
        </p:nvSpPr>
        <p:spPr bwMode="auto">
          <a:xfrm>
            <a:off x="7382734" y="64674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C7824C23-241C-499B-A586-DB6B1EA27F3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50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4000" dirty="0" smtClean="0"/>
              <a:t>Maximum Likelihood</a:t>
            </a:r>
            <a:br>
              <a:rPr lang="en-US" sz="4000" dirty="0" smtClean="0"/>
            </a:br>
            <a:r>
              <a:rPr lang="en-US" sz="4000" dirty="0" smtClean="0"/>
              <a:t> Mean of Single Gaussian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2286000"/>
            <a:ext cx="6180138" cy="30686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 smtClean="0">
                <a:solidFill>
                  <a:srgbClr val="006060"/>
                </a:solidFill>
              </a:rPr>
              <a:t>U</a:t>
            </a:r>
            <a:r>
              <a:rPr lang="en-US" baseline="-25000" dirty="0" err="1" smtClean="0">
                <a:solidFill>
                  <a:srgbClr val="006060"/>
                </a:solidFill>
              </a:rPr>
              <a:t>mle</a:t>
            </a:r>
            <a:r>
              <a:rPr lang="en-US" dirty="0" smtClean="0">
                <a:solidFill>
                  <a:srgbClr val="006060"/>
                </a:solidFill>
              </a:rPr>
              <a:t> = </a:t>
            </a:r>
            <a:r>
              <a:rPr lang="en-US" dirty="0" err="1" smtClean="0">
                <a:solidFill>
                  <a:srgbClr val="006060"/>
                </a:solidFill>
              </a:rPr>
              <a:t>argmin</a:t>
            </a:r>
            <a:r>
              <a:rPr lang="en-US" baseline="-25000" dirty="0" err="1" smtClean="0">
                <a:solidFill>
                  <a:srgbClr val="006060"/>
                </a:solidFill>
              </a:rPr>
              <a:t>u</a:t>
            </a:r>
            <a:r>
              <a:rPr lang="en-US" dirty="0" smtClean="0">
                <a:solidFill>
                  <a:srgbClr val="006060"/>
                </a:solidFill>
              </a:rPr>
              <a:t> </a:t>
            </a:r>
            <a:r>
              <a:rPr lang="en-US" sz="6000" dirty="0" smtClean="0">
                <a:solidFill>
                  <a:srgbClr val="006060"/>
                </a:solidFill>
                <a:sym typeface="Symbol" pitchFamily="18" charset="2"/>
              </a:rPr>
              <a:t></a:t>
            </a:r>
            <a:r>
              <a:rPr lang="en-US" baseline="-25000" dirty="0" err="1" smtClean="0">
                <a:solidFill>
                  <a:srgbClr val="006060"/>
                </a:solidFill>
                <a:sym typeface="Symbol" pitchFamily="18" charset="2"/>
              </a:rPr>
              <a:t>i</a:t>
            </a:r>
            <a:r>
              <a:rPr lang="en-US" dirty="0" smtClean="0">
                <a:solidFill>
                  <a:srgbClr val="006060"/>
                </a:solidFill>
              </a:rPr>
              <a:t>(x</a:t>
            </a:r>
            <a:r>
              <a:rPr lang="en-US" baseline="-25000" dirty="0" smtClean="0">
                <a:solidFill>
                  <a:srgbClr val="006060"/>
                </a:solidFill>
              </a:rPr>
              <a:t>i</a:t>
            </a:r>
            <a:r>
              <a:rPr lang="en-US" dirty="0" smtClean="0">
                <a:solidFill>
                  <a:srgbClr val="006060"/>
                </a:solidFill>
              </a:rPr>
              <a:t> – u)</a:t>
            </a:r>
            <a:r>
              <a:rPr lang="en-US" baseline="30000" dirty="0" smtClean="0">
                <a:solidFill>
                  <a:srgbClr val="006060"/>
                </a:solidFill>
              </a:rPr>
              <a:t>2</a:t>
            </a:r>
          </a:p>
          <a:p>
            <a:pPr>
              <a:buNone/>
            </a:pPr>
            <a:r>
              <a:rPr lang="en-US" dirty="0" smtClean="0">
                <a:solidFill>
                  <a:srgbClr val="006060"/>
                </a:solidFill>
              </a:rPr>
              <a:t>      = </a:t>
            </a:r>
            <a:r>
              <a:rPr lang="en-US" sz="6000" dirty="0" smtClean="0">
                <a:solidFill>
                  <a:srgbClr val="006060"/>
                </a:solidFill>
                <a:sym typeface="Symbol" pitchFamily="18" charset="2"/>
              </a:rPr>
              <a:t></a:t>
            </a:r>
            <a:r>
              <a:rPr lang="en-US" baseline="-25000" dirty="0" err="1" smtClean="0">
                <a:solidFill>
                  <a:srgbClr val="006060"/>
                </a:solidFill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6060"/>
                </a:solidFill>
                <a:sym typeface="Symbol" pitchFamily="18" charset="2"/>
              </a:rPr>
              <a:t>      </a:t>
            </a:r>
            <a:r>
              <a:rPr lang="en-US" dirty="0" smtClean="0">
                <a:solidFill>
                  <a:srgbClr val="006060"/>
                </a:solidFill>
              </a:rPr>
              <a:t>x</a:t>
            </a:r>
            <a:r>
              <a:rPr lang="en-US" baseline="-25000" dirty="0" smtClean="0">
                <a:solidFill>
                  <a:srgbClr val="006060"/>
                </a:solidFill>
              </a:rPr>
              <a:t>i </a:t>
            </a:r>
            <a:r>
              <a:rPr lang="en-US" dirty="0" smtClean="0">
                <a:solidFill>
                  <a:srgbClr val="006060"/>
                </a:solidFill>
              </a:rPr>
              <a:t>/ N</a:t>
            </a:r>
            <a:endParaRPr lang="en-US" baseline="30000" dirty="0">
              <a:solidFill>
                <a:srgbClr val="006060"/>
              </a:solidFill>
            </a:endParaRPr>
          </a:p>
          <a:p>
            <a:pPr>
              <a:buFontTx/>
              <a:buNone/>
            </a:pPr>
            <a:r>
              <a:rPr lang="en-US" baseline="30000" dirty="0">
                <a:solidFill>
                  <a:srgbClr val="006060"/>
                </a:solidFill>
              </a:rPr>
              <a:t>	</a:t>
            </a:r>
            <a:r>
              <a:rPr lang="en-US" baseline="30000" dirty="0" smtClean="0">
                <a:solidFill>
                  <a:srgbClr val="006060"/>
                </a:solidFill>
              </a:rPr>
              <a:t>     </a:t>
            </a:r>
          </a:p>
        </p:txBody>
      </p:sp>
      <p:sp>
        <p:nvSpPr>
          <p:cNvPr id="172038" name="Line 4"/>
          <p:cNvSpPr>
            <a:spLocks noChangeShapeType="1"/>
          </p:cNvSpPr>
          <p:nvPr/>
        </p:nvSpPr>
        <p:spPr bwMode="auto">
          <a:xfrm>
            <a:off x="2690813" y="25463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39" name="Line 5"/>
          <p:cNvSpPr>
            <a:spLocks noChangeShapeType="1"/>
          </p:cNvSpPr>
          <p:nvPr/>
        </p:nvSpPr>
        <p:spPr bwMode="auto">
          <a:xfrm flipH="1">
            <a:off x="2498725" y="5657850"/>
            <a:ext cx="541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0" name="Text Box 6"/>
          <p:cNvSpPr txBox="1">
            <a:spLocks noChangeArrowheads="1"/>
          </p:cNvSpPr>
          <p:nvPr/>
        </p:nvSpPr>
        <p:spPr bwMode="auto">
          <a:xfrm>
            <a:off x="2767013" y="6116638"/>
            <a:ext cx="4570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72041" name="Freeform 7"/>
          <p:cNvSpPr>
            <a:spLocks/>
          </p:cNvSpPr>
          <p:nvPr/>
        </p:nvSpPr>
        <p:spPr bwMode="auto">
          <a:xfrm>
            <a:off x="3265488" y="431165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2" name="Rectangle 8"/>
          <p:cNvSpPr>
            <a:spLocks noChangeArrowheads="1"/>
          </p:cNvSpPr>
          <p:nvPr/>
        </p:nvSpPr>
        <p:spPr bwMode="auto">
          <a:xfrm>
            <a:off x="1576388" y="53498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3" name="Line 9"/>
          <p:cNvSpPr>
            <a:spLocks noChangeShapeType="1"/>
          </p:cNvSpPr>
          <p:nvPr/>
        </p:nvSpPr>
        <p:spPr bwMode="auto">
          <a:xfrm>
            <a:off x="34972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4" name="Line 10"/>
          <p:cNvSpPr>
            <a:spLocks noChangeShapeType="1"/>
          </p:cNvSpPr>
          <p:nvPr/>
        </p:nvSpPr>
        <p:spPr bwMode="auto">
          <a:xfrm>
            <a:off x="389572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5" name="Line 11"/>
          <p:cNvSpPr>
            <a:spLocks noChangeShapeType="1"/>
          </p:cNvSpPr>
          <p:nvPr/>
        </p:nvSpPr>
        <p:spPr bwMode="auto">
          <a:xfrm>
            <a:off x="4418013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6" name="Line 12"/>
          <p:cNvSpPr>
            <a:spLocks noChangeShapeType="1"/>
          </p:cNvSpPr>
          <p:nvPr/>
        </p:nvSpPr>
        <p:spPr bwMode="auto">
          <a:xfrm>
            <a:off x="4940300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7" name="Line 13"/>
          <p:cNvSpPr>
            <a:spLocks noChangeShapeType="1"/>
          </p:cNvSpPr>
          <p:nvPr/>
        </p:nvSpPr>
        <p:spPr bwMode="auto">
          <a:xfrm>
            <a:off x="5462588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8" name="Line 14"/>
          <p:cNvSpPr>
            <a:spLocks noChangeShapeType="1"/>
          </p:cNvSpPr>
          <p:nvPr/>
        </p:nvSpPr>
        <p:spPr bwMode="auto">
          <a:xfrm>
            <a:off x="598487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9" name="Line 15"/>
          <p:cNvSpPr>
            <a:spLocks noChangeShapeType="1"/>
          </p:cNvSpPr>
          <p:nvPr/>
        </p:nvSpPr>
        <p:spPr bwMode="auto">
          <a:xfrm>
            <a:off x="50720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0" name="Line 16"/>
          <p:cNvSpPr>
            <a:spLocks noChangeShapeType="1"/>
          </p:cNvSpPr>
          <p:nvPr/>
        </p:nvSpPr>
        <p:spPr bwMode="auto">
          <a:xfrm>
            <a:off x="4159250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1" name="Line 17"/>
          <p:cNvSpPr>
            <a:spLocks noChangeShapeType="1"/>
          </p:cNvSpPr>
          <p:nvPr/>
        </p:nvSpPr>
        <p:spPr bwMode="auto">
          <a:xfrm>
            <a:off x="4725988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2" name="Line 18"/>
          <p:cNvSpPr>
            <a:spLocks noChangeShapeType="1"/>
          </p:cNvSpPr>
          <p:nvPr/>
        </p:nvSpPr>
        <p:spPr bwMode="auto">
          <a:xfrm>
            <a:off x="4792663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3" name="Line 19"/>
          <p:cNvSpPr>
            <a:spLocks noChangeShapeType="1"/>
          </p:cNvSpPr>
          <p:nvPr/>
        </p:nvSpPr>
        <p:spPr bwMode="auto">
          <a:xfrm>
            <a:off x="5249863" y="5422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4" name="Line 20"/>
          <p:cNvSpPr>
            <a:spLocks noChangeShapeType="1"/>
          </p:cNvSpPr>
          <p:nvPr/>
        </p:nvSpPr>
        <p:spPr bwMode="auto">
          <a:xfrm>
            <a:off x="5159375" y="54324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5" name="Line 21"/>
          <p:cNvSpPr>
            <a:spLocks noChangeShapeType="1"/>
          </p:cNvSpPr>
          <p:nvPr/>
        </p:nvSpPr>
        <p:spPr bwMode="auto">
          <a:xfrm>
            <a:off x="501650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6" name="Line 22"/>
          <p:cNvSpPr>
            <a:spLocks noChangeShapeType="1"/>
          </p:cNvSpPr>
          <p:nvPr/>
        </p:nvSpPr>
        <p:spPr bwMode="auto">
          <a:xfrm>
            <a:off x="48736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7" name="Line 23"/>
          <p:cNvSpPr>
            <a:spLocks noChangeShapeType="1"/>
          </p:cNvSpPr>
          <p:nvPr/>
        </p:nvSpPr>
        <p:spPr bwMode="auto">
          <a:xfrm>
            <a:off x="4673600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8" name="Line 24"/>
          <p:cNvSpPr>
            <a:spLocks noChangeShapeType="1"/>
          </p:cNvSpPr>
          <p:nvPr/>
        </p:nvSpPr>
        <p:spPr bwMode="auto">
          <a:xfrm>
            <a:off x="44735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9" name="Line 25"/>
          <p:cNvSpPr>
            <a:spLocks noChangeShapeType="1"/>
          </p:cNvSpPr>
          <p:nvPr/>
        </p:nvSpPr>
        <p:spPr bwMode="auto">
          <a:xfrm>
            <a:off x="427355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0" name="Line 26"/>
          <p:cNvSpPr>
            <a:spLocks noChangeShapeType="1"/>
          </p:cNvSpPr>
          <p:nvPr/>
        </p:nvSpPr>
        <p:spPr bwMode="auto">
          <a:xfrm>
            <a:off x="47593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1" name="Line 27"/>
          <p:cNvSpPr>
            <a:spLocks noChangeShapeType="1"/>
          </p:cNvSpPr>
          <p:nvPr/>
        </p:nvSpPr>
        <p:spPr bwMode="auto">
          <a:xfrm>
            <a:off x="49069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2" name="Line 28"/>
          <p:cNvSpPr>
            <a:spLocks noChangeShapeType="1"/>
          </p:cNvSpPr>
          <p:nvPr/>
        </p:nvSpPr>
        <p:spPr bwMode="auto">
          <a:xfrm>
            <a:off x="6754813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3" name="Line 29"/>
          <p:cNvSpPr>
            <a:spLocks noChangeShapeType="1"/>
          </p:cNvSpPr>
          <p:nvPr/>
        </p:nvSpPr>
        <p:spPr bwMode="auto">
          <a:xfrm>
            <a:off x="46259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4" name="Line 30"/>
          <p:cNvSpPr>
            <a:spLocks noChangeShapeType="1"/>
          </p:cNvSpPr>
          <p:nvPr/>
        </p:nvSpPr>
        <p:spPr bwMode="auto">
          <a:xfrm>
            <a:off x="4835525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5" name="Line 31"/>
          <p:cNvSpPr>
            <a:spLocks noChangeShapeType="1"/>
          </p:cNvSpPr>
          <p:nvPr/>
        </p:nvSpPr>
        <p:spPr bwMode="auto">
          <a:xfrm>
            <a:off x="504507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6" name="Line 32"/>
          <p:cNvSpPr>
            <a:spLocks noChangeShapeType="1"/>
          </p:cNvSpPr>
          <p:nvPr/>
        </p:nvSpPr>
        <p:spPr bwMode="auto">
          <a:xfrm>
            <a:off x="4594225" y="5410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7" name="Line 33"/>
          <p:cNvSpPr>
            <a:spLocks noChangeShapeType="1"/>
          </p:cNvSpPr>
          <p:nvPr/>
        </p:nvSpPr>
        <p:spPr bwMode="auto">
          <a:xfrm>
            <a:off x="4700588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8" name="Rectangle 5"/>
          <p:cNvSpPr>
            <a:spLocks noChangeArrowheads="1"/>
          </p:cNvSpPr>
          <p:nvPr/>
        </p:nvSpPr>
        <p:spPr bwMode="auto">
          <a:xfrm>
            <a:off x="0" y="6619875"/>
            <a:ext cx="1389872" cy="20839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59647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Learning with Continuous </a:t>
            </a:r>
            <a:r>
              <a:rPr lang="en-US" dirty="0"/>
              <a:t>Variables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6782656" y="381860"/>
            <a:ext cx="1293685" cy="3124202"/>
          </a:xfrm>
          <a:prstGeom prst="wedgeRectCallout">
            <a:avLst>
              <a:gd name="adj1" fmla="val 12692"/>
              <a:gd name="adj2" fmla="val 72854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3124200" y="1745125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705598" y="136132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(E=x)</a:t>
            </a:r>
            <a:endParaRPr lang="en-US" sz="2000" b="0" dirty="0"/>
          </a:p>
          <a:p>
            <a:r>
              <a:rPr lang="en-US" sz="2000" b="0" dirty="0"/>
              <a:t>   </a:t>
            </a:r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298232" y="171002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0646" y="179653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 </a:t>
            </a:r>
            <a:r>
              <a:rPr lang="en-US" dirty="0" smtClean="0">
                <a:sym typeface="Symbol"/>
              </a:rPr>
              <a:t>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6864" y="214301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variance: </a:t>
            </a:r>
            <a:r>
              <a:rPr lang="en-US" dirty="0" smtClean="0">
                <a:sym typeface="Symbol"/>
              </a:rPr>
              <a:t>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File:Normal_Distribution_PDF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1981200" cy="1267968"/>
          </a:xfrm>
          <a:prstGeom prst="rect">
            <a:avLst/>
          </a:prstGeom>
        </p:spPr>
      </p:pic>
      <p:pic>
        <p:nvPicPr>
          <p:cNvPr id="1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/>
          <a:srcRect l="-316" t="-1" r="21674" b="51209"/>
          <a:stretch/>
        </p:blipFill>
        <p:spPr bwMode="auto">
          <a:xfrm>
            <a:off x="2514600" y="3352800"/>
            <a:ext cx="35841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t="55130"/>
          <a:stretch/>
        </p:blipFill>
        <p:spPr bwMode="auto">
          <a:xfrm>
            <a:off x="2514600" y="5029200"/>
            <a:ext cx="4621212" cy="113683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587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555"/>
            <a:ext cx="9144000" cy="928955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Output of Learning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8292" name="Group 4"/>
          <p:cNvGraphicFramePr>
            <a:graphicFrameLocks noGrp="1"/>
          </p:cNvGraphicFramePr>
          <p:nvPr>
            <p:extLst/>
          </p:nvPr>
        </p:nvGraphicFramePr>
        <p:xfrm>
          <a:off x="990600" y="4114800"/>
          <a:ext cx="2887660" cy="2476964"/>
        </p:xfrm>
        <a:graphic>
          <a:graphicData uri="http://schemas.openxmlformats.org/drawingml/2006/table">
            <a:tbl>
              <a:tblPr/>
              <a:tblGrid>
                <a:gridCol w="475794"/>
                <a:gridCol w="488717"/>
                <a:gridCol w="475795"/>
                <a:gridCol w="475794"/>
                <a:gridCol w="488717"/>
                <a:gridCol w="48284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46655" y="1752600"/>
            <a:ext cx="1824828" cy="1331609"/>
            <a:chOff x="6947698" y="3392791"/>
            <a:chExt cx="1824828" cy="1331609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rot="5400000">
              <a:off x="7215026" y="3166901"/>
              <a:ext cx="1290171" cy="1824828"/>
            </a:xfrm>
            <a:prstGeom prst="wedgeRectCallout">
              <a:avLst>
                <a:gd name="adj1" fmla="val 912"/>
                <a:gd name="adj2" fmla="val 93884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sz="1200" b="0">
                <a:latin typeface="Times New Roman" pitchFamily="18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065428" y="3392791"/>
              <a:ext cx="1707097" cy="131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1400" b="0"/>
                <a:t>       Pr(A|E,B)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0.9 (0.1)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0.2 (0.8)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0.85 (0.15)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0.01 (0.99)                 </a:t>
              </a: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7124294" y="3703014"/>
              <a:ext cx="15893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7477486" y="3434229"/>
              <a:ext cx="0" cy="12364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7300890" y="3971800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7124294" y="4240586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7124294" y="4509371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7300890" y="4455614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800" y="914400"/>
            <a:ext cx="1589366" cy="523220"/>
            <a:chOff x="2174081" y="2286000"/>
            <a:chExt cx="1589366" cy="52322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 rot="5400000">
              <a:off x="2726857" y="1733224"/>
              <a:ext cx="483814" cy="1589366"/>
            </a:xfrm>
            <a:prstGeom prst="wedgeRectCallout">
              <a:avLst>
                <a:gd name="adj1" fmla="val 55875"/>
                <a:gd name="adj2" fmla="val 79326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sz="1200" b="0">
                <a:latin typeface="Times New Roman" pitchFamily="18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207192" y="2286000"/>
              <a:ext cx="15231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dirty="0" err="1" smtClean="0"/>
                <a:t>Pr</a:t>
              </a:r>
              <a:r>
                <a:rPr lang="en-US" sz="1400" b="0" dirty="0" smtClean="0"/>
                <a:t>(B=t</a:t>
              </a:r>
              <a:r>
                <a:rPr lang="en-US" sz="1400" b="0" dirty="0"/>
                <a:t>) </a:t>
              </a:r>
              <a:r>
                <a:rPr lang="en-US" sz="1400" b="0" dirty="0" err="1" smtClean="0"/>
                <a:t>Pr</a:t>
              </a:r>
              <a:r>
                <a:rPr lang="en-US" sz="1400" b="0" dirty="0" smtClean="0"/>
                <a:t>(B=f</a:t>
              </a:r>
              <a:r>
                <a:rPr lang="en-US" sz="1400" b="0" dirty="0"/>
                <a:t>)</a:t>
              </a:r>
            </a:p>
            <a:p>
              <a:r>
                <a:rPr lang="en-US" sz="1400" b="0" dirty="0"/>
                <a:t>   </a:t>
              </a:r>
              <a:r>
                <a:rPr lang="en-US" sz="1400" b="0" dirty="0" smtClean="0"/>
                <a:t>0.05    0.95</a:t>
              </a:r>
              <a:endParaRPr lang="en-US" sz="1400" b="0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2262379" y="2527907"/>
              <a:ext cx="1412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19800" y="5181600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246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555"/>
            <a:ext cx="9144000" cy="928955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Did Learning Work Well?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8292" name="Group 4"/>
          <p:cNvGraphicFramePr>
            <a:graphicFrameLocks noGrp="1"/>
          </p:cNvGraphicFramePr>
          <p:nvPr>
            <p:extLst/>
          </p:nvPr>
        </p:nvGraphicFramePr>
        <p:xfrm>
          <a:off x="990600" y="4114800"/>
          <a:ext cx="2887660" cy="2476964"/>
        </p:xfrm>
        <a:graphic>
          <a:graphicData uri="http://schemas.openxmlformats.org/drawingml/2006/table">
            <a:tbl>
              <a:tblPr/>
              <a:tblGrid>
                <a:gridCol w="475794"/>
                <a:gridCol w="488717"/>
                <a:gridCol w="475795"/>
                <a:gridCol w="475794"/>
                <a:gridCol w="488717"/>
                <a:gridCol w="48284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846655" y="1752600"/>
            <a:ext cx="1824828" cy="1331609"/>
            <a:chOff x="6947698" y="3392791"/>
            <a:chExt cx="1824828" cy="1331609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rot="5400000">
              <a:off x="7215026" y="3166901"/>
              <a:ext cx="1290171" cy="1824828"/>
            </a:xfrm>
            <a:prstGeom prst="wedgeRectCallout">
              <a:avLst>
                <a:gd name="adj1" fmla="val 912"/>
                <a:gd name="adj2" fmla="val 93884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sz="1200" b="0">
                <a:latin typeface="Times New Roman" pitchFamily="18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065428" y="3392791"/>
              <a:ext cx="1707097" cy="131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1400" b="0"/>
                <a:t>       Pr(A|E,B)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0.9 (0.1)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0.2 (0.8)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0.85 (0.15)</a:t>
              </a:r>
            </a:p>
            <a:p>
              <a:pPr>
                <a:lnSpc>
                  <a:spcPct val="115000"/>
                </a:lnSpc>
              </a:pPr>
              <a:r>
                <a:rPr lang="en-US" sz="1400" b="0"/>
                <a:t>e,b    0.01 (0.99)                 </a:t>
              </a: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7124294" y="3703014"/>
              <a:ext cx="158936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7477486" y="3434229"/>
              <a:ext cx="0" cy="12364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7300890" y="3971800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7124294" y="4240586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7124294" y="4509371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7300890" y="4455614"/>
              <a:ext cx="11773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800" y="914400"/>
            <a:ext cx="1589366" cy="523220"/>
            <a:chOff x="2174081" y="2286000"/>
            <a:chExt cx="1589366" cy="52322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 rot="5400000">
              <a:off x="2726857" y="1733224"/>
              <a:ext cx="483814" cy="1589366"/>
            </a:xfrm>
            <a:prstGeom prst="wedgeRectCallout">
              <a:avLst>
                <a:gd name="adj1" fmla="val 55875"/>
                <a:gd name="adj2" fmla="val 79326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sz="1200" b="0">
                <a:latin typeface="Times New Roman" pitchFamily="18" charset="0"/>
              </a:endParaRP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207192" y="2286000"/>
              <a:ext cx="15231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dirty="0" err="1" smtClean="0"/>
                <a:t>Pr</a:t>
              </a:r>
              <a:r>
                <a:rPr lang="en-US" sz="1400" b="0" dirty="0" smtClean="0"/>
                <a:t>(B=t</a:t>
              </a:r>
              <a:r>
                <a:rPr lang="en-US" sz="1400" b="0" dirty="0"/>
                <a:t>) </a:t>
              </a:r>
              <a:r>
                <a:rPr lang="en-US" sz="1400" b="0" dirty="0" err="1" smtClean="0"/>
                <a:t>Pr</a:t>
              </a:r>
              <a:r>
                <a:rPr lang="en-US" sz="1400" b="0" dirty="0" smtClean="0"/>
                <a:t>(B=f</a:t>
              </a:r>
              <a:r>
                <a:rPr lang="en-US" sz="1400" b="0" dirty="0"/>
                <a:t>)</a:t>
              </a:r>
            </a:p>
            <a:p>
              <a:r>
                <a:rPr lang="en-US" sz="1400" b="0" dirty="0"/>
                <a:t>   </a:t>
              </a:r>
              <a:r>
                <a:rPr lang="en-US" sz="1400" b="0" dirty="0" smtClean="0"/>
                <a:t>0.05    0.95</a:t>
              </a:r>
              <a:endParaRPr lang="en-US" sz="1400" b="0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2262379" y="2527907"/>
              <a:ext cx="1412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4648200"/>
            <a:ext cx="4395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Can easily calculate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P(data) </a:t>
            </a:r>
            <a:r>
              <a:rPr lang="en-US" sz="2400" dirty="0" smtClean="0">
                <a:solidFill>
                  <a:srgbClr val="7030A0"/>
                </a:solidFill>
              </a:rPr>
              <a:t>for learned parameters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66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62838" y="66294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54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257800"/>
          </a:xfrm>
        </p:spPr>
        <p:txBody>
          <a:bodyPr/>
          <a:lstStyle/>
          <a:p>
            <a:r>
              <a:rPr lang="en-US" dirty="0" smtClean="0"/>
              <a:t>Another Useful Bayes Net</a:t>
            </a:r>
          </a:p>
          <a:p>
            <a:pPr lvl="1"/>
            <a:r>
              <a:rPr lang="en-US" dirty="0" smtClean="0"/>
              <a:t>Hybrid Discrete / Continuous</a:t>
            </a:r>
          </a:p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Fully observable</a:t>
            </a:r>
          </a:p>
          <a:p>
            <a:pPr lvl="1"/>
            <a:r>
              <a:rPr lang="en-US" dirty="0" smtClean="0"/>
              <a:t>Hidden variables (EM algorithm)</a:t>
            </a:r>
          </a:p>
          <a:p>
            <a:r>
              <a:rPr lang="en-US" dirty="0" smtClean="0"/>
              <a:t>Learning Structure of Bayesian Networks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Why</a:t>
            </a:r>
            <a:r>
              <a:rPr lang="en-US" dirty="0" smtClean="0"/>
              <a:t> Learn Hidden Variables?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51247"/>
          <a:stretch/>
        </p:blipFill>
        <p:spPr bwMode="auto">
          <a:xfrm>
            <a:off x="381000" y="1905000"/>
            <a:ext cx="35694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5" r="2748"/>
          <a:stretch/>
        </p:blipFill>
        <p:spPr bwMode="auto">
          <a:xfrm>
            <a:off x="4495800" y="1905000"/>
            <a:ext cx="364989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06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How </a:t>
            </a:r>
            <a:r>
              <a:rPr lang="en-US" dirty="0" smtClean="0"/>
              <a:t>Learn Hidden Variables?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51247"/>
          <a:stretch/>
        </p:blipFill>
        <p:spPr bwMode="auto">
          <a:xfrm>
            <a:off x="381000" y="1905000"/>
            <a:ext cx="35694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46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Slide Number Placeholder 5"/>
          <p:cNvSpPr txBox="1">
            <a:spLocks noGrp="1"/>
          </p:cNvSpPr>
          <p:nvPr/>
        </p:nvSpPr>
        <p:spPr bwMode="auto">
          <a:xfrm>
            <a:off x="72390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7FF92C3-5057-4044-91A3-E1FED61DBA84}" type="slidenum">
              <a:rPr lang="en-US" sz="1400">
                <a:solidFill>
                  <a:schemeClr val="tx2"/>
                </a:solidFill>
                <a:latin typeface="Arial" charset="0"/>
              </a:rPr>
              <a:pPr algn="r"/>
              <a:t>57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5400" smtClean="0"/>
              <a:t>Chicken &amp; Egg Problem</a:t>
            </a:r>
          </a:p>
        </p:txBody>
      </p:sp>
      <p:sp>
        <p:nvSpPr>
          <p:cNvPr id="15155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9144000" cy="18176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If we knew whether patient had disease</a:t>
            </a:r>
          </a:p>
          <a:p>
            <a:pPr lvl="1"/>
            <a:r>
              <a:rPr lang="en-US" sz="2000" dirty="0" smtClean="0"/>
              <a:t>It would be easy to learn CPTs</a:t>
            </a:r>
          </a:p>
          <a:p>
            <a:pPr lvl="1"/>
            <a:r>
              <a:rPr lang="en-US" sz="2000" dirty="0" smtClean="0"/>
              <a:t>But we can’t observe states, so we don’t!</a:t>
            </a:r>
          </a:p>
        </p:txBody>
      </p:sp>
      <p:sp>
        <p:nvSpPr>
          <p:cNvPr id="151560" name="Rectangle 5"/>
          <p:cNvSpPr>
            <a:spLocks noChangeArrowheads="1"/>
          </p:cNvSpPr>
          <p:nvPr/>
        </p:nvSpPr>
        <p:spPr bwMode="auto">
          <a:xfrm>
            <a:off x="0" y="6619875"/>
            <a:ext cx="1389872" cy="20839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Slide by Daniel S. Weld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51247"/>
          <a:stretch/>
        </p:blipFill>
        <p:spPr bwMode="auto">
          <a:xfrm>
            <a:off x="6078680" y="1752600"/>
            <a:ext cx="2320639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3821113"/>
            <a:ext cx="9144000" cy="18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</a:rPr>
              <a:t>If we knew CPTs</a:t>
            </a:r>
          </a:p>
          <a:p>
            <a:pPr lvl="1"/>
            <a:r>
              <a:rPr lang="en-US" sz="2000" dirty="0" smtClean="0"/>
              <a:t>It would be easy to predict if patient had disease</a:t>
            </a:r>
          </a:p>
          <a:p>
            <a:pPr lvl="1"/>
            <a:r>
              <a:rPr lang="en-US" sz="2000" dirty="0" smtClean="0"/>
              <a:t>But we don’t, so we can’t!</a:t>
            </a:r>
          </a:p>
        </p:txBody>
      </p:sp>
    </p:spTree>
    <p:extLst>
      <p:ext uri="{BB962C8B-B14F-4D97-AF65-F5344CB8AC3E}">
        <p14:creationId xmlns:p14="http://schemas.microsoft.com/office/powerpoint/2010/main" val="1432770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It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A4EA-24FD-4E28-AFD1-C88C9F3B7DB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495800" cy="48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4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A1AF-EAA6-4E56-A66F-9532EA9D1D3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42722" name="Picture 2" descr="http://media.comicvine.com/uploads/11/117816/2265487-war_of_the_world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113818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07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5A0B5C5F-40F1-453B-9302-CE2EDBB05C86}" type="slidenum">
              <a:rPr lang="en-US" sz="1400" b="0"/>
              <a:pPr algn="r"/>
              <a:t>6</a:t>
            </a:fld>
            <a:endParaRPr lang="en-US" sz="1400" b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Bayes Nets</a:t>
            </a:r>
            <a:endParaRPr lang="en-CA" dirty="0" smtClean="0"/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295525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5648325" y="2057400"/>
            <a:ext cx="1600200" cy="609600"/>
            <a:chOff x="2880" y="1296"/>
            <a:chExt cx="1008" cy="384"/>
          </a:xfrm>
        </p:grpSpPr>
        <p:sp>
          <p:nvSpPr>
            <p:cNvPr id="11299" name="Oval 9"/>
            <p:cNvSpPr>
              <a:spLocks noChangeArrowheads="1"/>
            </p:cNvSpPr>
            <p:nvPr/>
          </p:nvSpPr>
          <p:spPr bwMode="auto">
            <a:xfrm>
              <a:off x="2880" y="1296"/>
              <a:ext cx="1008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2928" y="1344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Burglary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3971925" y="3581400"/>
            <a:ext cx="1447800" cy="609600"/>
            <a:chOff x="1824" y="2256"/>
            <a:chExt cx="912" cy="384"/>
          </a:xfrm>
        </p:grpSpPr>
        <p:sp>
          <p:nvSpPr>
            <p:cNvPr id="11297" name="Oval 12"/>
            <p:cNvSpPr>
              <a:spLocks noChangeArrowheads="1"/>
            </p:cNvSpPr>
            <p:nvPr/>
          </p:nvSpPr>
          <p:spPr bwMode="auto">
            <a:xfrm>
              <a:off x="1824" y="2256"/>
              <a:ext cx="912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8" name="Text Box 13"/>
            <p:cNvSpPr txBox="1">
              <a:spLocks noChangeArrowheads="1"/>
            </p:cNvSpPr>
            <p:nvPr/>
          </p:nvSpPr>
          <p:spPr bwMode="auto">
            <a:xfrm>
              <a:off x="1920" y="2304"/>
              <a:ext cx="6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Alarm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4" name="Group 14"/>
          <p:cNvGrpSpPr>
            <a:grpSpLocks/>
          </p:cNvGrpSpPr>
          <p:nvPr/>
        </p:nvGrpSpPr>
        <p:grpSpPr bwMode="auto">
          <a:xfrm>
            <a:off x="5419725" y="5029200"/>
            <a:ext cx="1752600" cy="762000"/>
            <a:chOff x="2736" y="3168"/>
            <a:chExt cx="1104" cy="480"/>
          </a:xfrm>
        </p:grpSpPr>
        <p:sp>
          <p:nvSpPr>
            <p:cNvPr id="11295" name="Oval 15"/>
            <p:cNvSpPr>
              <a:spLocks noChangeArrowheads="1"/>
            </p:cNvSpPr>
            <p:nvPr/>
          </p:nvSpPr>
          <p:spPr bwMode="auto">
            <a:xfrm>
              <a:off x="2736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6" name="Text Box 16"/>
            <p:cNvSpPr txBox="1">
              <a:spLocks noChangeArrowheads="1"/>
            </p:cNvSpPr>
            <p:nvPr/>
          </p:nvSpPr>
          <p:spPr bwMode="auto">
            <a:xfrm>
              <a:off x="2778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Nbr2Calls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2447925" y="5029200"/>
            <a:ext cx="1752600" cy="762000"/>
            <a:chOff x="864" y="3168"/>
            <a:chExt cx="1104" cy="480"/>
          </a:xfrm>
        </p:grpSpPr>
        <p:sp>
          <p:nvSpPr>
            <p:cNvPr id="11293" name="Oval 18"/>
            <p:cNvSpPr>
              <a:spLocks noChangeArrowheads="1"/>
            </p:cNvSpPr>
            <p:nvPr/>
          </p:nvSpPr>
          <p:spPr bwMode="auto">
            <a:xfrm>
              <a:off x="864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4" name="Text Box 19"/>
            <p:cNvSpPr txBox="1">
              <a:spLocks noChangeArrowheads="1"/>
            </p:cNvSpPr>
            <p:nvPr/>
          </p:nvSpPr>
          <p:spPr bwMode="auto">
            <a:xfrm>
              <a:off x="906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Nbr1Calls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0981" y="1268002"/>
            <a:ext cx="8541544" cy="3456398"/>
            <a:chOff x="230981" y="1268002"/>
            <a:chExt cx="8541544" cy="3456398"/>
          </a:xfrm>
        </p:grpSpPr>
        <p:sp>
          <p:nvSpPr>
            <p:cNvPr id="11269" name="AutoShape 3"/>
            <p:cNvSpPr>
              <a:spLocks noChangeArrowheads="1"/>
            </p:cNvSpPr>
            <p:nvPr/>
          </p:nvSpPr>
          <p:spPr bwMode="auto">
            <a:xfrm rot="5400000">
              <a:off x="916781" y="582202"/>
              <a:ext cx="685800" cy="2057400"/>
            </a:xfrm>
            <a:prstGeom prst="wedgeRectCallout">
              <a:avLst>
                <a:gd name="adj1" fmla="val 82420"/>
                <a:gd name="adj2" fmla="val -55132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 rot="5400000">
              <a:off x="6677025" y="2628900"/>
              <a:ext cx="1828800" cy="2362200"/>
            </a:xfrm>
            <a:prstGeom prst="wedgeRectCallout">
              <a:avLst>
                <a:gd name="adj1" fmla="val -1477"/>
                <a:gd name="adj2" fmla="val 89380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1337364" name="Text Box 20"/>
            <p:cNvSpPr txBox="1">
              <a:spLocks noChangeArrowheads="1"/>
            </p:cNvSpPr>
            <p:nvPr/>
          </p:nvSpPr>
          <p:spPr bwMode="auto">
            <a:xfrm>
              <a:off x="273843" y="1268002"/>
              <a:ext cx="19716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b="0" dirty="0" err="1" smtClean="0"/>
                <a:t>Pr</a:t>
              </a:r>
              <a:r>
                <a:rPr lang="en-US" sz="2000" b="0" dirty="0" smtClean="0"/>
                <a:t>(E=t</a:t>
              </a:r>
              <a:r>
                <a:rPr lang="en-US" sz="2000" b="0" dirty="0"/>
                <a:t>) </a:t>
              </a:r>
              <a:r>
                <a:rPr lang="en-US" sz="2000" b="0" dirty="0" err="1" smtClean="0"/>
                <a:t>Pr</a:t>
              </a:r>
              <a:r>
                <a:rPr lang="en-US" sz="2000" b="0" dirty="0" smtClean="0"/>
                <a:t>(E=f</a:t>
              </a:r>
              <a:r>
                <a:rPr lang="en-US" sz="2000" b="0" dirty="0"/>
                <a:t>)</a:t>
              </a:r>
            </a:p>
            <a:p>
              <a:r>
                <a:rPr lang="en-US" sz="2000" b="0" dirty="0"/>
                <a:t>   </a:t>
              </a:r>
              <a:r>
                <a:rPr lang="en-US" sz="2000" b="0" dirty="0" smtClean="0"/>
                <a:t>0.01    0.99</a:t>
              </a:r>
              <a:endParaRPr lang="en-US" sz="2000" b="0" dirty="0"/>
            </a:p>
          </p:txBody>
        </p:sp>
        <p:sp>
          <p:nvSpPr>
            <p:cNvPr id="1337365" name="Text Box 21"/>
            <p:cNvSpPr txBox="1">
              <a:spLocks noChangeArrowheads="1"/>
            </p:cNvSpPr>
            <p:nvPr/>
          </p:nvSpPr>
          <p:spPr bwMode="auto">
            <a:xfrm>
              <a:off x="6562725" y="2836863"/>
              <a:ext cx="2209800" cy="18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 b="0"/>
                <a:t>       Pr(A|E,B)</a:t>
              </a:r>
            </a:p>
            <a:p>
              <a:pPr>
                <a:lnSpc>
                  <a:spcPct val="115000"/>
                </a:lnSpc>
              </a:pPr>
              <a:r>
                <a:rPr lang="en-US" sz="2000" b="0"/>
                <a:t>e,b    0.9 (0.1)</a:t>
              </a:r>
            </a:p>
            <a:p>
              <a:pPr>
                <a:lnSpc>
                  <a:spcPct val="115000"/>
                </a:lnSpc>
              </a:pPr>
              <a:r>
                <a:rPr lang="en-US" sz="2000" b="0"/>
                <a:t>e,b    0.2 (0.8)</a:t>
              </a:r>
            </a:p>
            <a:p>
              <a:pPr>
                <a:lnSpc>
                  <a:spcPct val="115000"/>
                </a:lnSpc>
              </a:pPr>
              <a:r>
                <a:rPr lang="en-US" sz="2000" b="0"/>
                <a:t>e,b    0.85 (0.15)</a:t>
              </a:r>
            </a:p>
            <a:p>
              <a:pPr>
                <a:lnSpc>
                  <a:spcPct val="115000"/>
                </a:lnSpc>
              </a:pPr>
              <a:r>
                <a:rPr lang="en-US" sz="2000" b="0"/>
                <a:t>e,b    0.01 (0.99)                 </a:t>
              </a:r>
            </a:p>
          </p:txBody>
        </p:sp>
        <p:sp>
          <p:nvSpPr>
            <p:cNvPr id="11278" name="Line 22"/>
            <p:cNvSpPr>
              <a:spLocks noChangeShapeType="1"/>
            </p:cNvSpPr>
            <p:nvPr/>
          </p:nvSpPr>
          <p:spPr bwMode="auto">
            <a:xfrm>
              <a:off x="6638925" y="3276600"/>
              <a:ext cx="205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3"/>
            <p:cNvSpPr>
              <a:spLocks noChangeShapeType="1"/>
            </p:cNvSpPr>
            <p:nvPr/>
          </p:nvSpPr>
          <p:spPr bwMode="auto">
            <a:xfrm>
              <a:off x="7096125" y="28956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6" name="Line 24"/>
            <p:cNvSpPr>
              <a:spLocks noChangeShapeType="1"/>
            </p:cNvSpPr>
            <p:nvPr/>
          </p:nvSpPr>
          <p:spPr bwMode="auto">
            <a:xfrm>
              <a:off x="6867525" y="3657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7" name="Line 25"/>
            <p:cNvSpPr>
              <a:spLocks noChangeShapeType="1"/>
            </p:cNvSpPr>
            <p:nvPr/>
          </p:nvSpPr>
          <p:spPr bwMode="auto">
            <a:xfrm>
              <a:off x="6638925" y="4038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8" name="Line 26"/>
            <p:cNvSpPr>
              <a:spLocks noChangeShapeType="1"/>
            </p:cNvSpPr>
            <p:nvPr/>
          </p:nvSpPr>
          <p:spPr bwMode="auto">
            <a:xfrm>
              <a:off x="6638925" y="4419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9" name="Line 27"/>
            <p:cNvSpPr>
              <a:spLocks noChangeShapeType="1"/>
            </p:cNvSpPr>
            <p:nvPr/>
          </p:nvSpPr>
          <p:spPr bwMode="auto">
            <a:xfrm>
              <a:off x="6867525" y="43434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28"/>
            <p:cNvSpPr>
              <a:spLocks noChangeShapeType="1"/>
            </p:cNvSpPr>
            <p:nvPr/>
          </p:nvSpPr>
          <p:spPr bwMode="auto">
            <a:xfrm>
              <a:off x="345281" y="1610902"/>
              <a:ext cx="182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5" name="Line 29"/>
          <p:cNvSpPr>
            <a:spLocks noChangeShapeType="1"/>
          </p:cNvSpPr>
          <p:nvPr/>
        </p:nvSpPr>
        <p:spPr bwMode="auto">
          <a:xfrm>
            <a:off x="3819525" y="27432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30"/>
          <p:cNvSpPr>
            <a:spLocks noChangeShapeType="1"/>
          </p:cNvSpPr>
          <p:nvPr/>
        </p:nvSpPr>
        <p:spPr bwMode="auto">
          <a:xfrm flipH="1">
            <a:off x="5038725" y="27432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 flipH="1">
            <a:off x="3362325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2"/>
          <p:cNvSpPr>
            <a:spLocks noChangeShapeType="1"/>
          </p:cNvSpPr>
          <p:nvPr/>
        </p:nvSpPr>
        <p:spPr bwMode="auto">
          <a:xfrm>
            <a:off x="5191125" y="41148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9" name="Group 33"/>
          <p:cNvGrpSpPr>
            <a:grpSpLocks/>
          </p:cNvGrpSpPr>
          <p:nvPr/>
        </p:nvGrpSpPr>
        <p:grpSpPr bwMode="auto">
          <a:xfrm>
            <a:off x="1762125" y="3505200"/>
            <a:ext cx="1371600" cy="685800"/>
            <a:chOff x="768" y="1248"/>
            <a:chExt cx="1248" cy="480"/>
          </a:xfrm>
        </p:grpSpPr>
        <p:sp>
          <p:nvSpPr>
            <p:cNvPr id="11291" name="Oval 34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2" name="Text Box 35"/>
            <p:cNvSpPr txBox="1">
              <a:spLocks noChangeArrowheads="1"/>
            </p:cNvSpPr>
            <p:nvPr/>
          </p:nvSpPr>
          <p:spPr bwMode="auto">
            <a:xfrm>
              <a:off x="816" y="1344"/>
              <a:ext cx="88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Radio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1290" name="Line 36"/>
          <p:cNvSpPr>
            <a:spLocks noChangeShapeType="1"/>
          </p:cNvSpPr>
          <p:nvPr/>
        </p:nvSpPr>
        <p:spPr bwMode="auto">
          <a:xfrm flipH="1">
            <a:off x="2600325" y="28194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  <a:endParaRPr lang="en-CA" dirty="0" smtClean="0"/>
          </a:p>
        </p:txBody>
      </p:sp>
      <p:sp>
        <p:nvSpPr>
          <p:cNvPr id="11301" name="Oval 6"/>
          <p:cNvSpPr>
            <a:spLocks noChangeArrowheads="1"/>
          </p:cNvSpPr>
          <p:nvPr/>
        </p:nvSpPr>
        <p:spPr bwMode="auto">
          <a:xfrm>
            <a:off x="2295525" y="4267200"/>
            <a:ext cx="1981200" cy="76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1302" name="Text Box 7"/>
          <p:cNvSpPr txBox="1">
            <a:spLocks noChangeArrowheads="1"/>
          </p:cNvSpPr>
          <p:nvPr/>
        </p:nvSpPr>
        <p:spPr bwMode="auto">
          <a:xfrm>
            <a:off x="2371725" y="4419600"/>
            <a:ext cx="18319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Earthquake</a:t>
            </a:r>
            <a:endParaRPr lang="en-US" b="0" dirty="0">
              <a:latin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2286000" y="2209800"/>
            <a:ext cx="1981200" cy="762000"/>
            <a:chOff x="768" y="1248"/>
            <a:chExt cx="1248" cy="48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010" y="1344"/>
              <a:ext cx="6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 smtClean="0"/>
                <a:t>Aliens</a:t>
              </a:r>
              <a:endParaRPr lang="en-US" b="0" dirty="0">
                <a:latin typeface="Times New Roman" pitchFamily="18" charset="0"/>
              </a:endParaRPr>
            </a:p>
          </p:txBody>
        </p:sp>
      </p:grp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276600" y="2971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81600" y="3581400"/>
            <a:ext cx="2362200" cy="1887537"/>
            <a:chOff x="6410325" y="2836863"/>
            <a:chExt cx="2362200" cy="188753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 rot="5400000">
              <a:off x="6677025" y="2628900"/>
              <a:ext cx="1828800" cy="2362200"/>
            </a:xfrm>
            <a:prstGeom prst="wedgeRectCallout">
              <a:avLst>
                <a:gd name="adj1" fmla="val -1477"/>
                <a:gd name="adj2" fmla="val 89380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562725" y="2836863"/>
              <a:ext cx="220980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 b="0" dirty="0"/>
                <a:t>       </a:t>
              </a:r>
              <a:r>
                <a:rPr lang="en-US" sz="2000" b="0" dirty="0" err="1" smtClean="0"/>
                <a:t>Pr</a:t>
              </a:r>
              <a:r>
                <a:rPr lang="en-US" sz="2000" b="0" dirty="0" smtClean="0"/>
                <a:t>(E|A)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>
                  <a:sym typeface="Symbol"/>
                </a:rPr>
                <a:t>6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2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 smtClean="0">
                  <a:sym typeface="Symbol"/>
                </a:rPr>
                <a:t>1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3</a:t>
              </a:r>
              <a:endParaRPr lang="en-US" sz="2000" b="0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6638925" y="3276600"/>
              <a:ext cx="205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096125" y="28956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638925" y="4038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5400000">
            <a:off x="916781" y="746125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73843" y="1431925"/>
            <a:ext cx="2097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(A=t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(A=f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45281" y="177482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8288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19600" y="20574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7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Learning with Continuous </a:t>
            </a:r>
            <a:r>
              <a:rPr lang="en-US" dirty="0"/>
              <a:t>Variables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6782656" y="381860"/>
            <a:ext cx="1293685" cy="3124202"/>
          </a:xfrm>
          <a:prstGeom prst="wedgeRectCallout">
            <a:avLst>
              <a:gd name="adj1" fmla="val 12692"/>
              <a:gd name="adj2" fmla="val 72854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3124200" y="1745125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705598" y="136132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(E=x)</a:t>
            </a:r>
            <a:endParaRPr lang="en-US" sz="2000" b="0" dirty="0"/>
          </a:p>
          <a:p>
            <a:r>
              <a:rPr lang="en-US" sz="2000" b="0" dirty="0"/>
              <a:t>   </a:t>
            </a:r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298232" y="171002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0646" y="179653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 </a:t>
            </a:r>
            <a:r>
              <a:rPr lang="en-US" dirty="0" smtClean="0">
                <a:sym typeface="Symbol"/>
              </a:rPr>
              <a:t>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6864" y="214301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variance: </a:t>
            </a:r>
            <a:r>
              <a:rPr lang="en-US" dirty="0" smtClean="0">
                <a:sym typeface="Symbol"/>
              </a:rPr>
              <a:t>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File:Normal_Distribution_PDF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1981200" cy="1267968"/>
          </a:xfrm>
          <a:prstGeom prst="rect">
            <a:avLst/>
          </a:prstGeom>
        </p:spPr>
      </p:pic>
      <p:pic>
        <p:nvPicPr>
          <p:cNvPr id="1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/>
          <a:srcRect l="-316" t="-1" r="21674" b="51209"/>
          <a:stretch/>
        </p:blipFill>
        <p:spPr bwMode="auto">
          <a:xfrm>
            <a:off x="2514600" y="3352800"/>
            <a:ext cx="358416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/>
          <a:srcRect t="55130"/>
          <a:stretch/>
        </p:blipFill>
        <p:spPr bwMode="auto">
          <a:xfrm>
            <a:off x="2514600" y="5029200"/>
            <a:ext cx="4621212" cy="113683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876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  <a:endParaRPr lang="en-CA" dirty="0" smtClean="0"/>
          </a:p>
        </p:txBody>
      </p:sp>
      <p:sp>
        <p:nvSpPr>
          <p:cNvPr id="11301" name="Oval 6"/>
          <p:cNvSpPr>
            <a:spLocks noChangeArrowheads="1"/>
          </p:cNvSpPr>
          <p:nvPr/>
        </p:nvSpPr>
        <p:spPr bwMode="auto">
          <a:xfrm>
            <a:off x="2295525" y="4267200"/>
            <a:ext cx="1981200" cy="76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1302" name="Text Box 7"/>
          <p:cNvSpPr txBox="1">
            <a:spLocks noChangeArrowheads="1"/>
          </p:cNvSpPr>
          <p:nvPr/>
        </p:nvSpPr>
        <p:spPr bwMode="auto">
          <a:xfrm>
            <a:off x="2371725" y="4419600"/>
            <a:ext cx="18319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Earthquake</a:t>
            </a:r>
            <a:endParaRPr lang="en-US" b="0" dirty="0">
              <a:latin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2286000" y="2209800"/>
            <a:ext cx="1981200" cy="762000"/>
            <a:chOff x="768" y="1248"/>
            <a:chExt cx="1248" cy="48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010" y="1344"/>
              <a:ext cx="6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 smtClean="0"/>
                <a:t>Aliens</a:t>
              </a:r>
              <a:endParaRPr lang="en-US" b="0" dirty="0">
                <a:latin typeface="Times New Roman" pitchFamily="18" charset="0"/>
              </a:endParaRPr>
            </a:p>
          </p:txBody>
        </p:sp>
      </p:grp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276600" y="2971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81600" y="3581400"/>
            <a:ext cx="2362200" cy="1887537"/>
            <a:chOff x="6410325" y="2836863"/>
            <a:chExt cx="2362200" cy="188753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 rot="5400000">
              <a:off x="6677025" y="2628900"/>
              <a:ext cx="1828800" cy="2362200"/>
            </a:xfrm>
            <a:prstGeom prst="wedgeRectCallout">
              <a:avLst>
                <a:gd name="adj1" fmla="val -1477"/>
                <a:gd name="adj2" fmla="val 89380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562725" y="2836863"/>
              <a:ext cx="220980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 b="0" dirty="0"/>
                <a:t>       </a:t>
              </a:r>
              <a:r>
                <a:rPr lang="en-US" sz="2000" b="0" dirty="0" err="1" smtClean="0"/>
                <a:t>Pr</a:t>
              </a:r>
              <a:r>
                <a:rPr lang="en-US" sz="2000" b="0" dirty="0" smtClean="0"/>
                <a:t>(E|A)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>
                  <a:sym typeface="Symbol"/>
                </a:rPr>
                <a:t>6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2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 smtClean="0">
                  <a:sym typeface="Symbol"/>
                </a:rPr>
                <a:t>1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3</a:t>
              </a:r>
              <a:endParaRPr lang="en-US" sz="2000" b="0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6638925" y="3276600"/>
              <a:ext cx="205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096125" y="28956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638925" y="4038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5400000">
            <a:off x="916781" y="746125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73843" y="1431925"/>
            <a:ext cx="2097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(A=t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(A=f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45281" y="177482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8288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19600" y="20574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6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37C202AE-3FF3-47A9-988E-91F6AD915F31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31863"/>
          </a:xfrm>
        </p:spPr>
        <p:txBody>
          <a:bodyPr/>
          <a:lstStyle/>
          <a:p>
            <a:r>
              <a:rPr lang="en-US" smtClean="0"/>
              <a:t>Simplest Version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1863"/>
            <a:ext cx="91440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6060"/>
                </a:solidFill>
              </a:rPr>
              <a:t>Mixture of two distributions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6060"/>
                </a:solidFill>
              </a:rPr>
              <a:t>Know: form of distribution &amp; variance,</a:t>
            </a:r>
            <a:br>
              <a:rPr lang="en-US" dirty="0" smtClean="0">
                <a:solidFill>
                  <a:srgbClr val="006060"/>
                </a:solidFill>
              </a:rPr>
            </a:br>
            <a:r>
              <a:rPr lang="en-US" dirty="0" smtClean="0">
                <a:solidFill>
                  <a:srgbClr val="006060"/>
                </a:solidFill>
              </a:rPr>
              <a:t>	</a:t>
            </a:r>
            <a:r>
              <a:rPr lang="en-US" dirty="0" err="1" smtClean="0">
                <a:solidFill>
                  <a:srgbClr val="006060"/>
                </a:solidFill>
              </a:rPr>
              <a:t>σ</a:t>
            </a:r>
            <a:r>
              <a:rPr lang="en-US" dirty="0" smtClean="0">
                <a:solidFill>
                  <a:srgbClr val="006060"/>
                </a:solidFill>
              </a:rPr>
              <a:t> = .5</a:t>
            </a: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6060"/>
                </a:solidFill>
              </a:rPr>
              <a:t>Just need </a:t>
            </a:r>
            <a:r>
              <a:rPr lang="en-US" b="0" i="1" dirty="0" smtClean="0">
                <a:solidFill>
                  <a:srgbClr val="9900CC"/>
                </a:solidFill>
              </a:rPr>
              <a:t>mean</a:t>
            </a:r>
            <a:r>
              <a:rPr lang="en-US" dirty="0" smtClean="0">
                <a:solidFill>
                  <a:srgbClr val="006060"/>
                </a:solidFill>
              </a:rPr>
              <a:t> of each distribution</a:t>
            </a:r>
          </a:p>
        </p:txBody>
      </p:sp>
      <p:grpSp>
        <p:nvGrpSpPr>
          <p:cNvPr id="153606" name="Group 4"/>
          <p:cNvGrpSpPr>
            <a:grpSpLocks/>
          </p:cNvGrpSpPr>
          <p:nvPr/>
        </p:nvGrpSpPr>
        <p:grpSpPr bwMode="auto">
          <a:xfrm>
            <a:off x="1219200" y="1524000"/>
            <a:ext cx="6337300" cy="3516313"/>
            <a:chOff x="1501" y="1531"/>
            <a:chExt cx="3992" cy="2215"/>
          </a:xfrm>
        </p:grpSpPr>
        <p:sp>
          <p:nvSpPr>
            <p:cNvPr id="153607" name="Line 5"/>
            <p:cNvSpPr>
              <a:spLocks noChangeShapeType="1"/>
            </p:cNvSpPr>
            <p:nvPr/>
          </p:nvSpPr>
          <p:spPr bwMode="auto">
            <a:xfrm>
              <a:off x="2203" y="1531"/>
              <a:ext cx="0" cy="2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3608" name="Line 6"/>
            <p:cNvSpPr>
              <a:spLocks noChangeShapeType="1"/>
            </p:cNvSpPr>
            <p:nvPr/>
          </p:nvSpPr>
          <p:spPr bwMode="auto">
            <a:xfrm flipH="1">
              <a:off x="2082" y="3491"/>
              <a:ext cx="3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3609" name="Text Box 7"/>
            <p:cNvSpPr txBox="1">
              <a:spLocks noChangeArrowheads="1"/>
            </p:cNvSpPr>
            <p:nvPr/>
          </p:nvSpPr>
          <p:spPr bwMode="auto">
            <a:xfrm>
              <a:off x="2251" y="3515"/>
              <a:ext cx="1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.01   .03   .05   .07   .09</a:t>
              </a:r>
            </a:p>
          </p:txBody>
        </p:sp>
        <p:sp>
          <p:nvSpPr>
            <p:cNvPr id="153610" name="Freeform 8"/>
            <p:cNvSpPr>
              <a:spLocks/>
            </p:cNvSpPr>
            <p:nvPr/>
          </p:nvSpPr>
          <p:spPr bwMode="auto">
            <a:xfrm>
              <a:off x="2251" y="2668"/>
              <a:ext cx="2105" cy="835"/>
            </a:xfrm>
            <a:custGeom>
              <a:avLst/>
              <a:gdLst>
                <a:gd name="T0" fmla="*/ 0 w 1318"/>
                <a:gd name="T1" fmla="*/ 343 h 355"/>
                <a:gd name="T2" fmla="*/ 193 w 1318"/>
                <a:gd name="T3" fmla="*/ 318 h 355"/>
                <a:gd name="T4" fmla="*/ 387 w 1318"/>
                <a:gd name="T5" fmla="*/ 222 h 355"/>
                <a:gd name="T6" fmla="*/ 556 w 1318"/>
                <a:gd name="T7" fmla="*/ 52 h 355"/>
                <a:gd name="T8" fmla="*/ 605 w 1318"/>
                <a:gd name="T9" fmla="*/ 4 h 355"/>
                <a:gd name="T10" fmla="*/ 677 w 1318"/>
                <a:gd name="T11" fmla="*/ 76 h 355"/>
                <a:gd name="T12" fmla="*/ 774 w 1318"/>
                <a:gd name="T13" fmla="*/ 197 h 355"/>
                <a:gd name="T14" fmla="*/ 968 w 1318"/>
                <a:gd name="T15" fmla="*/ 270 h 355"/>
                <a:gd name="T16" fmla="*/ 1161 w 1318"/>
                <a:gd name="T17" fmla="*/ 343 h 355"/>
                <a:gd name="T18" fmla="*/ 24 w 1318"/>
                <a:gd name="T19" fmla="*/ 343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8"/>
                <a:gd name="T31" fmla="*/ 0 h 355"/>
                <a:gd name="T32" fmla="*/ 1318 w 1318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8" h="355">
                  <a:moveTo>
                    <a:pt x="0" y="343"/>
                  </a:moveTo>
                  <a:cubicBezTo>
                    <a:pt x="64" y="340"/>
                    <a:pt x="129" y="338"/>
                    <a:pt x="193" y="318"/>
                  </a:cubicBezTo>
                  <a:cubicBezTo>
                    <a:pt x="257" y="298"/>
                    <a:pt x="327" y="266"/>
                    <a:pt x="387" y="222"/>
                  </a:cubicBezTo>
                  <a:cubicBezTo>
                    <a:pt x="447" y="178"/>
                    <a:pt x="520" y="88"/>
                    <a:pt x="556" y="52"/>
                  </a:cubicBezTo>
                  <a:cubicBezTo>
                    <a:pt x="592" y="16"/>
                    <a:pt x="585" y="0"/>
                    <a:pt x="605" y="4"/>
                  </a:cubicBezTo>
                  <a:cubicBezTo>
                    <a:pt x="625" y="8"/>
                    <a:pt x="649" y="44"/>
                    <a:pt x="677" y="76"/>
                  </a:cubicBezTo>
                  <a:cubicBezTo>
                    <a:pt x="705" y="108"/>
                    <a:pt x="726" y="165"/>
                    <a:pt x="774" y="197"/>
                  </a:cubicBezTo>
                  <a:cubicBezTo>
                    <a:pt x="822" y="229"/>
                    <a:pt x="903" y="246"/>
                    <a:pt x="968" y="270"/>
                  </a:cubicBezTo>
                  <a:cubicBezTo>
                    <a:pt x="1033" y="294"/>
                    <a:pt x="1318" y="331"/>
                    <a:pt x="1161" y="343"/>
                  </a:cubicBezTo>
                  <a:cubicBezTo>
                    <a:pt x="1004" y="355"/>
                    <a:pt x="514" y="349"/>
                    <a:pt x="24" y="343"/>
                  </a:cubicBezTo>
                </a:path>
              </a:pathLst>
            </a:custGeom>
            <a:solidFill>
              <a:srgbClr val="9900CC">
                <a:alpha val="27058"/>
              </a:srgbClr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endParaRPr lang="en-US" sz="1800" b="1">
                <a:latin typeface="Arial" charset="0"/>
              </a:endParaRPr>
            </a:p>
          </p:txBody>
        </p:sp>
        <p:sp>
          <p:nvSpPr>
            <p:cNvPr id="153611" name="Rectangle 9"/>
            <p:cNvSpPr>
              <a:spLocks noChangeArrowheads="1"/>
            </p:cNvSpPr>
            <p:nvPr/>
          </p:nvSpPr>
          <p:spPr bwMode="auto">
            <a:xfrm>
              <a:off x="1501" y="3297"/>
              <a:ext cx="629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 sz="1800" b="1">
                <a:latin typeface="Arial" charset="0"/>
              </a:endParaRPr>
            </a:p>
          </p:txBody>
        </p:sp>
        <p:sp>
          <p:nvSpPr>
            <p:cNvPr id="153612" name="Freeform 10"/>
            <p:cNvSpPr>
              <a:spLocks/>
            </p:cNvSpPr>
            <p:nvPr/>
          </p:nvSpPr>
          <p:spPr bwMode="auto">
            <a:xfrm>
              <a:off x="3074" y="2620"/>
              <a:ext cx="1911" cy="863"/>
            </a:xfrm>
            <a:custGeom>
              <a:avLst/>
              <a:gdLst>
                <a:gd name="T0" fmla="*/ 0 w 1318"/>
                <a:gd name="T1" fmla="*/ 343 h 355"/>
                <a:gd name="T2" fmla="*/ 193 w 1318"/>
                <a:gd name="T3" fmla="*/ 318 h 355"/>
                <a:gd name="T4" fmla="*/ 387 w 1318"/>
                <a:gd name="T5" fmla="*/ 222 h 355"/>
                <a:gd name="T6" fmla="*/ 556 w 1318"/>
                <a:gd name="T7" fmla="*/ 52 h 355"/>
                <a:gd name="T8" fmla="*/ 605 w 1318"/>
                <a:gd name="T9" fmla="*/ 4 h 355"/>
                <a:gd name="T10" fmla="*/ 677 w 1318"/>
                <a:gd name="T11" fmla="*/ 76 h 355"/>
                <a:gd name="T12" fmla="*/ 774 w 1318"/>
                <a:gd name="T13" fmla="*/ 197 h 355"/>
                <a:gd name="T14" fmla="*/ 968 w 1318"/>
                <a:gd name="T15" fmla="*/ 270 h 355"/>
                <a:gd name="T16" fmla="*/ 1161 w 1318"/>
                <a:gd name="T17" fmla="*/ 343 h 355"/>
                <a:gd name="T18" fmla="*/ 24 w 1318"/>
                <a:gd name="T19" fmla="*/ 343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8"/>
                <a:gd name="T31" fmla="*/ 0 h 355"/>
                <a:gd name="T32" fmla="*/ 1318 w 1318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8" h="355">
                  <a:moveTo>
                    <a:pt x="0" y="343"/>
                  </a:moveTo>
                  <a:cubicBezTo>
                    <a:pt x="64" y="340"/>
                    <a:pt x="129" y="338"/>
                    <a:pt x="193" y="318"/>
                  </a:cubicBezTo>
                  <a:cubicBezTo>
                    <a:pt x="257" y="298"/>
                    <a:pt x="327" y="266"/>
                    <a:pt x="387" y="222"/>
                  </a:cubicBezTo>
                  <a:cubicBezTo>
                    <a:pt x="447" y="178"/>
                    <a:pt x="520" y="88"/>
                    <a:pt x="556" y="52"/>
                  </a:cubicBezTo>
                  <a:cubicBezTo>
                    <a:pt x="592" y="16"/>
                    <a:pt x="585" y="0"/>
                    <a:pt x="605" y="4"/>
                  </a:cubicBezTo>
                  <a:cubicBezTo>
                    <a:pt x="625" y="8"/>
                    <a:pt x="649" y="44"/>
                    <a:pt x="677" y="76"/>
                  </a:cubicBezTo>
                  <a:cubicBezTo>
                    <a:pt x="705" y="108"/>
                    <a:pt x="726" y="165"/>
                    <a:pt x="774" y="197"/>
                  </a:cubicBezTo>
                  <a:cubicBezTo>
                    <a:pt x="822" y="229"/>
                    <a:pt x="903" y="246"/>
                    <a:pt x="968" y="270"/>
                  </a:cubicBezTo>
                  <a:cubicBezTo>
                    <a:pt x="1033" y="294"/>
                    <a:pt x="1318" y="331"/>
                    <a:pt x="1161" y="343"/>
                  </a:cubicBezTo>
                  <a:cubicBezTo>
                    <a:pt x="1004" y="355"/>
                    <a:pt x="514" y="349"/>
                    <a:pt x="24" y="343"/>
                  </a:cubicBezTo>
                </a:path>
              </a:pathLst>
            </a:custGeom>
            <a:solidFill>
              <a:srgbClr val="FF0000">
                <a:alpha val="2705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endParaRPr lang="en-US" sz="1800" b="1">
                <a:latin typeface="Arial" charset="0"/>
              </a:endParaRPr>
            </a:p>
          </p:txBody>
        </p:sp>
      </p:grpSp>
      <p:sp>
        <p:nvSpPr>
          <p:cNvPr id="153613" name="Rectangle 5"/>
          <p:cNvSpPr>
            <a:spLocks noChangeArrowheads="1"/>
          </p:cNvSpPr>
          <p:nvPr/>
        </p:nvSpPr>
        <p:spPr bwMode="auto">
          <a:xfrm>
            <a:off x="0" y="6619875"/>
            <a:ext cx="1389872" cy="20839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900" dirty="0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93075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794F15C5-0D21-410E-B377-6D34AA576ED6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Input Looks Like</a:t>
            </a:r>
          </a:p>
        </p:txBody>
      </p:sp>
      <p:sp>
        <p:nvSpPr>
          <p:cNvPr id="155653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4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5656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5657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8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9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0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1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2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3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4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5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6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7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8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9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0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1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2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3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4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5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6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7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8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9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0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1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2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3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4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5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6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7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8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9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0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1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2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3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4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5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6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7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8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9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0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1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2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3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4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5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6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7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96327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5FF6AD35-370C-4741-A87F-89E5C870385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We Want to Predict</a:t>
            </a:r>
          </a:p>
        </p:txBody>
      </p:sp>
      <p:sp>
        <p:nvSpPr>
          <p:cNvPr id="157701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2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3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7704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7705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6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7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8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9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0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1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2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3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4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5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6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7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8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9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0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1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2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3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4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5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6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7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8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9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0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1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2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3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4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5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6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7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8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9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0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1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2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3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4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5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6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7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8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9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0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1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2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3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4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5" name="Text Box 57"/>
          <p:cNvSpPr txBox="1">
            <a:spLocks noChangeArrowheads="1"/>
          </p:cNvSpPr>
          <p:nvPr/>
        </p:nvSpPr>
        <p:spPr bwMode="auto">
          <a:xfrm>
            <a:off x="4894263" y="4457700"/>
            <a:ext cx="4714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latin typeface="Arial" charset="0"/>
              </a:rPr>
              <a:t>?</a:t>
            </a:r>
          </a:p>
        </p:txBody>
      </p:sp>
      <p:sp>
        <p:nvSpPr>
          <p:cNvPr id="157756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3200400"/>
            <a:ext cx="16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Aliens Caused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7000" y="3200400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Naturally Caused</a:t>
            </a:r>
            <a:endParaRPr lang="en-US" dirty="0">
              <a:solidFill>
                <a:srgbClr val="9900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352800" y="3810000"/>
            <a:ext cx="457200" cy="914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6477000" y="3733800"/>
            <a:ext cx="152400" cy="9906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737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E1290212-5A12-4FB7-AE94-484F1AAC2D2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800" smtClean="0"/>
              <a:t>Chicken &amp; Egg</a:t>
            </a:r>
          </a:p>
        </p:txBody>
      </p:sp>
      <p:sp>
        <p:nvSpPr>
          <p:cNvPr id="159749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0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1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9752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753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4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5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6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7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8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9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0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1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2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3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4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5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6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7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8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9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0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1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2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3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4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5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6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7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8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9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0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1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2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3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4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5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6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7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8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9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0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1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2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3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4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5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6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7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8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9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0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1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2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4777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Note that coloring instances would be easy </a:t>
            </a:r>
          </a:p>
          <a:p>
            <a:pPr>
              <a:buFontTx/>
              <a:buNone/>
            </a:pPr>
            <a:r>
              <a:rPr lang="en-US" b="0" i="1" smtClean="0">
                <a:solidFill>
                  <a:srgbClr val="006060"/>
                </a:solidFill>
              </a:rPr>
              <a:t>if</a:t>
            </a:r>
            <a:r>
              <a:rPr lang="en-US" smtClean="0">
                <a:solidFill>
                  <a:srgbClr val="006060"/>
                </a:solidFill>
              </a:rPr>
              <a:t>  we knew Gausians….</a:t>
            </a:r>
          </a:p>
        </p:txBody>
      </p:sp>
      <p:sp>
        <p:nvSpPr>
          <p:cNvPr id="159804" name="Freeform 58"/>
          <p:cNvSpPr>
            <a:spLocks/>
          </p:cNvSpPr>
          <p:nvPr/>
        </p:nvSpPr>
        <p:spPr bwMode="auto">
          <a:xfrm>
            <a:off x="2305050" y="3933825"/>
            <a:ext cx="3341688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805" name="Freeform 59"/>
          <p:cNvSpPr>
            <a:spLocks/>
          </p:cNvSpPr>
          <p:nvPr/>
        </p:nvSpPr>
        <p:spPr bwMode="auto">
          <a:xfrm>
            <a:off x="5233988" y="3889375"/>
            <a:ext cx="3033712" cy="137001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806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69381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F3BCFAF8-1905-46B5-8038-891014DDDC19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en-US" sz="4800" smtClean="0"/>
              <a:t>Chicken &amp; Egg</a:t>
            </a:r>
          </a:p>
        </p:txBody>
      </p:sp>
      <p:sp>
        <p:nvSpPr>
          <p:cNvPr id="161797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798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1800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1801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2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3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4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5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6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7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8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9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0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1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2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3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4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5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6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7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8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9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0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1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2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3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4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5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6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7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8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9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0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1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2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3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4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5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6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7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8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9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0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1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2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3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4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5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6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7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8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9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50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2730" name="Rectangle 5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6060"/>
                </a:solidFill>
              </a:rPr>
              <a:t>And </a:t>
            </a:r>
            <a:r>
              <a:rPr lang="en-US" smtClean="0">
                <a:solidFill>
                  <a:srgbClr val="006060"/>
                </a:solidFill>
              </a:rPr>
              <a:t>finding </a:t>
            </a:r>
            <a:r>
              <a:rPr lang="en-US" dirty="0" err="1" smtClean="0">
                <a:solidFill>
                  <a:srgbClr val="006060"/>
                </a:solidFill>
              </a:rPr>
              <a:t>Gausian</a:t>
            </a:r>
            <a:r>
              <a:rPr lang="en-US" dirty="0" smtClean="0">
                <a:solidFill>
                  <a:srgbClr val="006060"/>
                </a:solidFill>
              </a:rPr>
              <a:t> parameters would be easy</a:t>
            </a:r>
          </a:p>
          <a:p>
            <a:pPr>
              <a:buFontTx/>
              <a:buNone/>
            </a:pPr>
            <a:r>
              <a:rPr lang="en-US" b="0" i="1" dirty="0" smtClean="0">
                <a:solidFill>
                  <a:srgbClr val="006060"/>
                </a:solidFill>
              </a:rPr>
              <a:t>If</a:t>
            </a:r>
            <a:r>
              <a:rPr lang="en-US" dirty="0" smtClean="0">
                <a:solidFill>
                  <a:srgbClr val="006060"/>
                </a:solidFill>
              </a:rPr>
              <a:t> we knew the coloring</a:t>
            </a:r>
            <a:endParaRPr lang="en-US" b="0" i="1" dirty="0" smtClean="0">
              <a:solidFill>
                <a:srgbClr val="006060"/>
              </a:solidFill>
            </a:endParaRPr>
          </a:p>
        </p:txBody>
      </p:sp>
      <p:sp>
        <p:nvSpPr>
          <p:cNvPr id="161852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628953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E5BEFF7B-2B98-4B93-AA73-9B333AD33EF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5213"/>
            <a:ext cx="9144000" cy="4114800"/>
          </a:xfrm>
        </p:spPr>
        <p:txBody>
          <a:bodyPr/>
          <a:lstStyle/>
          <a:p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/>
            <a:r>
              <a:rPr lang="en-US" smtClean="0"/>
              <a:t>Initialize randomly: set  </a:t>
            </a:r>
            <a:r>
              <a:rPr lang="en-US" sz="3600" smtClean="0">
                <a:sym typeface="Symbol" pitchFamily="18" charset="2"/>
              </a:rPr>
              <a:t></a:t>
            </a:r>
            <a:r>
              <a:rPr lang="en-US" sz="3600" baseline="-25000" smtClean="0">
                <a:sym typeface="Symbol" pitchFamily="18" charset="2"/>
              </a:rPr>
              <a:t>1</a:t>
            </a:r>
            <a:r>
              <a:rPr lang="en-US" sz="3600" smtClean="0">
                <a:sym typeface="Symbol" pitchFamily="18" charset="2"/>
              </a:rPr>
              <a:t>=?;   </a:t>
            </a:r>
            <a:r>
              <a:rPr lang="en-US" sz="3600" baseline="-25000" smtClean="0">
                <a:sym typeface="Symbol" pitchFamily="18" charset="2"/>
              </a:rPr>
              <a:t>2</a:t>
            </a:r>
            <a:r>
              <a:rPr lang="en-US" sz="3600" smtClean="0">
                <a:sym typeface="Symbol" pitchFamily="18" charset="2"/>
              </a:rPr>
              <a:t>=?</a:t>
            </a:r>
            <a:endParaRPr lang="en-US" smtClean="0">
              <a:sym typeface="Symbol" pitchFamily="18" charset="2"/>
            </a:endParaRPr>
          </a:p>
          <a:p>
            <a:pPr lvl="1"/>
            <a:endParaRPr lang="en-US" smtClean="0"/>
          </a:p>
          <a:p>
            <a:endParaRPr lang="en-US" smtClean="0">
              <a:solidFill>
                <a:srgbClr val="006060"/>
              </a:solidFill>
            </a:endParaRPr>
          </a:p>
          <a:p>
            <a:endParaRPr lang="en-US" smtClean="0">
              <a:solidFill>
                <a:srgbClr val="006060"/>
              </a:solidFill>
            </a:endParaRPr>
          </a:p>
        </p:txBody>
      </p:sp>
      <p:sp>
        <p:nvSpPr>
          <p:cNvPr id="163846" name="Line 4"/>
          <p:cNvSpPr>
            <a:spLocks noChangeShapeType="1"/>
          </p:cNvSpPr>
          <p:nvPr/>
        </p:nvSpPr>
        <p:spPr bwMode="auto">
          <a:xfrm>
            <a:off x="2127250" y="2617788"/>
            <a:ext cx="0" cy="3379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47" name="Line 5"/>
          <p:cNvSpPr>
            <a:spLocks noChangeShapeType="1"/>
          </p:cNvSpPr>
          <p:nvPr/>
        </p:nvSpPr>
        <p:spPr bwMode="auto">
          <a:xfrm flipH="1">
            <a:off x="1935163" y="5729288"/>
            <a:ext cx="541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48" name="Text Box 6"/>
          <p:cNvSpPr txBox="1">
            <a:spLocks noChangeArrowheads="1"/>
          </p:cNvSpPr>
          <p:nvPr/>
        </p:nvSpPr>
        <p:spPr bwMode="auto">
          <a:xfrm>
            <a:off x="2203450" y="5767388"/>
            <a:ext cx="45704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63849" name="Freeform 7"/>
          <p:cNvSpPr>
            <a:spLocks/>
          </p:cNvSpPr>
          <p:nvPr/>
        </p:nvSpPr>
        <p:spPr bwMode="auto">
          <a:xfrm>
            <a:off x="1663700" y="4406900"/>
            <a:ext cx="3341688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0" name="Rectangle 8"/>
          <p:cNvSpPr>
            <a:spLocks noChangeArrowheads="1"/>
          </p:cNvSpPr>
          <p:nvPr/>
        </p:nvSpPr>
        <p:spPr bwMode="auto">
          <a:xfrm>
            <a:off x="1012825" y="5421313"/>
            <a:ext cx="9985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1" name="Freeform 9"/>
          <p:cNvSpPr>
            <a:spLocks/>
          </p:cNvSpPr>
          <p:nvPr/>
        </p:nvSpPr>
        <p:spPr bwMode="auto">
          <a:xfrm>
            <a:off x="2228850" y="4386263"/>
            <a:ext cx="3033713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2" name="Line 10"/>
          <p:cNvSpPr>
            <a:spLocks noChangeShapeType="1"/>
          </p:cNvSpPr>
          <p:nvPr/>
        </p:nvSpPr>
        <p:spPr bwMode="auto">
          <a:xfrm flipH="1">
            <a:off x="3275013" y="2555875"/>
            <a:ext cx="1898650" cy="169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53" name="Line 11"/>
          <p:cNvSpPr>
            <a:spLocks noChangeShapeType="1"/>
          </p:cNvSpPr>
          <p:nvPr/>
        </p:nvSpPr>
        <p:spPr bwMode="auto">
          <a:xfrm flipH="1">
            <a:off x="3741738" y="2460625"/>
            <a:ext cx="2546350" cy="203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54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59061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F89FD23-2CD0-4CD7-9D3E-ED8BF67CBFCE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69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5894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5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6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5897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898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9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0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1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2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3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4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5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6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7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8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9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0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1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2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3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4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5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6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7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8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9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0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1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2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3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4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5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6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7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8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9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0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1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2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3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4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5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6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7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8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9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0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1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2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3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4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5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6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7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8" name="Freeform 58"/>
          <p:cNvSpPr>
            <a:spLocks/>
          </p:cNvSpPr>
          <p:nvPr/>
        </p:nvSpPr>
        <p:spPr bwMode="auto">
          <a:xfrm>
            <a:off x="1647825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949" name="Freeform 59"/>
          <p:cNvSpPr>
            <a:spLocks/>
          </p:cNvSpPr>
          <p:nvPr/>
        </p:nvSpPr>
        <p:spPr bwMode="auto">
          <a:xfrm>
            <a:off x="236061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950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94359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Continuous Variables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916781" y="582202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295525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273843" y="1268002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(E=t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(E=f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345281" y="161090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200400"/>
            <a:ext cx="887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far: assuming variables have discrete values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Could also allow continuous values, </a:t>
            </a:r>
            <a:r>
              <a:rPr lang="en-US" sz="2000" dirty="0">
                <a:solidFill>
                  <a:srgbClr val="0000FF"/>
                </a:solidFill>
              </a:rPr>
              <a:t>E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 </a:t>
            </a:r>
            <a:r>
              <a:rPr lang="en-US" sz="2000" dirty="0" smtClean="0">
                <a:solidFill>
                  <a:srgbClr val="0000FF"/>
                </a:solidFill>
                <a:latin typeface="Castellar" pitchFamily="18" charset="0"/>
                <a:sym typeface="Symbol"/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How specify probabilities?  (explicit CPT would be infinitely large)</a:t>
            </a:r>
          </a:p>
        </p:txBody>
      </p:sp>
      <p:pic>
        <p:nvPicPr>
          <p:cNvPr id="41" name="Picture 40" descr="txp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69" y="5029200"/>
            <a:ext cx="406681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1" descr="File:Normal_Distribution_PD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37338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B8AFC625-56E0-4054-8B04-6A74E1858CA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7942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3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4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7945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46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7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8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9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0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1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2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3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4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5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6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7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8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9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0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1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2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3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4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5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6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7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8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9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0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1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2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3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4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5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6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7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8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9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0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1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2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3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4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5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6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7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8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9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0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1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2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3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4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5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3274" name="Freeform 58"/>
          <p:cNvSpPr>
            <a:spLocks/>
          </p:cNvSpPr>
          <p:nvPr/>
        </p:nvSpPr>
        <p:spPr bwMode="auto">
          <a:xfrm>
            <a:off x="1647825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3275" name="Freeform 59"/>
          <p:cNvSpPr>
            <a:spLocks/>
          </p:cNvSpPr>
          <p:nvPr/>
        </p:nvSpPr>
        <p:spPr bwMode="auto">
          <a:xfrm>
            <a:off x="236061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98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22011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74" grpId="0" animBg="1"/>
      <p:bldP spid="167327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497094B-9475-4A8D-AB53-4762CF2CD073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71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9990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1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2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9993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9994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5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6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7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8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9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0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1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2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3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4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5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6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7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8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9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0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1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2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3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4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5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6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7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8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9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0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1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2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3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4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5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6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7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8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9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0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1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2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3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4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5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6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7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8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9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0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1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2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3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4" name="Rectangle 58"/>
          <p:cNvSpPr>
            <a:spLocks noChangeArrowheads="1"/>
          </p:cNvSpPr>
          <p:nvPr/>
        </p:nvSpPr>
        <p:spPr bwMode="auto">
          <a:xfrm>
            <a:off x="381000" y="2906713"/>
            <a:ext cx="8686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 b="1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</a:t>
            </a:r>
            <a:r>
              <a:rPr lang="en-US" sz="2800" b="1" i="1">
                <a:latin typeface="Comic Sans MS" pitchFamily="66" charset="0"/>
              </a:rPr>
              <a:t>fractionally</a:t>
            </a:r>
            <a:r>
              <a:rPr lang="en-US" sz="2800">
                <a:latin typeface="Comic Sans MS" pitchFamily="66" charset="0"/>
              </a:rPr>
              <a:t> having </a:t>
            </a:r>
            <a:r>
              <a:rPr lang="en-US" sz="2800" b="1">
                <a:latin typeface="Comic Sans MS" pitchFamily="66" charset="0"/>
              </a:rPr>
              <a:t>both</a:t>
            </a:r>
            <a:r>
              <a:rPr lang="en-US" sz="2800">
                <a:latin typeface="Comic Sans MS" pitchFamily="66" charset="0"/>
              </a:rPr>
              <a:t>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0045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95520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C7824C23-241C-499B-A586-DB6B1EA27F3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ML Mean of Single Gaussian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239838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U</a:t>
            </a:r>
            <a:r>
              <a:rPr lang="en-US" baseline="-25000" smtClean="0">
                <a:solidFill>
                  <a:srgbClr val="006060"/>
                </a:solidFill>
              </a:rPr>
              <a:t>ml</a:t>
            </a:r>
            <a:r>
              <a:rPr lang="en-US" smtClean="0">
                <a:solidFill>
                  <a:srgbClr val="006060"/>
                </a:solidFill>
              </a:rPr>
              <a:t> = argmin</a:t>
            </a:r>
            <a:r>
              <a:rPr lang="en-US" baseline="-25000" smtClean="0">
                <a:solidFill>
                  <a:srgbClr val="006060"/>
                </a:solidFill>
              </a:rPr>
              <a:t>u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sz="6000" smtClean="0">
                <a:solidFill>
                  <a:srgbClr val="006060"/>
                </a:solidFill>
                <a:sym typeface="Symbol" pitchFamily="18" charset="2"/>
              </a:rPr>
              <a:t></a:t>
            </a:r>
            <a:r>
              <a:rPr lang="en-US" baseline="-25000" smtClean="0">
                <a:solidFill>
                  <a:srgbClr val="006060"/>
                </a:solidFill>
                <a:sym typeface="Symbol" pitchFamily="18" charset="2"/>
              </a:rPr>
              <a:t>i</a:t>
            </a:r>
            <a:r>
              <a:rPr lang="en-US" smtClean="0">
                <a:solidFill>
                  <a:srgbClr val="006060"/>
                </a:solidFill>
              </a:rPr>
              <a:t>(x</a:t>
            </a:r>
            <a:r>
              <a:rPr lang="en-US" baseline="-25000" smtClean="0">
                <a:solidFill>
                  <a:srgbClr val="006060"/>
                </a:solidFill>
              </a:rPr>
              <a:t>i</a:t>
            </a:r>
            <a:r>
              <a:rPr lang="en-US" smtClean="0">
                <a:solidFill>
                  <a:srgbClr val="006060"/>
                </a:solidFill>
              </a:rPr>
              <a:t> – u)</a:t>
            </a:r>
            <a:r>
              <a:rPr lang="en-US" baseline="30000" smtClean="0">
                <a:solidFill>
                  <a:srgbClr val="006060"/>
                </a:solidFill>
              </a:rPr>
              <a:t>2</a:t>
            </a:r>
          </a:p>
        </p:txBody>
      </p:sp>
      <p:sp>
        <p:nvSpPr>
          <p:cNvPr id="172038" name="Line 4"/>
          <p:cNvSpPr>
            <a:spLocks noChangeShapeType="1"/>
          </p:cNvSpPr>
          <p:nvPr/>
        </p:nvSpPr>
        <p:spPr bwMode="auto">
          <a:xfrm>
            <a:off x="2690813" y="25463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39" name="Line 5"/>
          <p:cNvSpPr>
            <a:spLocks noChangeShapeType="1"/>
          </p:cNvSpPr>
          <p:nvPr/>
        </p:nvSpPr>
        <p:spPr bwMode="auto">
          <a:xfrm flipH="1">
            <a:off x="2498725" y="5657850"/>
            <a:ext cx="541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0" name="Text Box 6"/>
          <p:cNvSpPr txBox="1">
            <a:spLocks noChangeArrowheads="1"/>
          </p:cNvSpPr>
          <p:nvPr/>
        </p:nvSpPr>
        <p:spPr bwMode="auto">
          <a:xfrm>
            <a:off x="2767013" y="6116638"/>
            <a:ext cx="4570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72041" name="Freeform 7"/>
          <p:cNvSpPr>
            <a:spLocks/>
          </p:cNvSpPr>
          <p:nvPr/>
        </p:nvSpPr>
        <p:spPr bwMode="auto">
          <a:xfrm>
            <a:off x="3265488" y="431165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2" name="Rectangle 8"/>
          <p:cNvSpPr>
            <a:spLocks noChangeArrowheads="1"/>
          </p:cNvSpPr>
          <p:nvPr/>
        </p:nvSpPr>
        <p:spPr bwMode="auto">
          <a:xfrm>
            <a:off x="1576388" y="53498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3" name="Line 9"/>
          <p:cNvSpPr>
            <a:spLocks noChangeShapeType="1"/>
          </p:cNvSpPr>
          <p:nvPr/>
        </p:nvSpPr>
        <p:spPr bwMode="auto">
          <a:xfrm>
            <a:off x="34972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4" name="Line 10"/>
          <p:cNvSpPr>
            <a:spLocks noChangeShapeType="1"/>
          </p:cNvSpPr>
          <p:nvPr/>
        </p:nvSpPr>
        <p:spPr bwMode="auto">
          <a:xfrm>
            <a:off x="389572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5" name="Line 11"/>
          <p:cNvSpPr>
            <a:spLocks noChangeShapeType="1"/>
          </p:cNvSpPr>
          <p:nvPr/>
        </p:nvSpPr>
        <p:spPr bwMode="auto">
          <a:xfrm>
            <a:off x="4418013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6" name="Line 12"/>
          <p:cNvSpPr>
            <a:spLocks noChangeShapeType="1"/>
          </p:cNvSpPr>
          <p:nvPr/>
        </p:nvSpPr>
        <p:spPr bwMode="auto">
          <a:xfrm>
            <a:off x="4940300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7" name="Line 13"/>
          <p:cNvSpPr>
            <a:spLocks noChangeShapeType="1"/>
          </p:cNvSpPr>
          <p:nvPr/>
        </p:nvSpPr>
        <p:spPr bwMode="auto">
          <a:xfrm>
            <a:off x="5462588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8" name="Line 14"/>
          <p:cNvSpPr>
            <a:spLocks noChangeShapeType="1"/>
          </p:cNvSpPr>
          <p:nvPr/>
        </p:nvSpPr>
        <p:spPr bwMode="auto">
          <a:xfrm>
            <a:off x="598487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9" name="Line 15"/>
          <p:cNvSpPr>
            <a:spLocks noChangeShapeType="1"/>
          </p:cNvSpPr>
          <p:nvPr/>
        </p:nvSpPr>
        <p:spPr bwMode="auto">
          <a:xfrm>
            <a:off x="50720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0" name="Line 16"/>
          <p:cNvSpPr>
            <a:spLocks noChangeShapeType="1"/>
          </p:cNvSpPr>
          <p:nvPr/>
        </p:nvSpPr>
        <p:spPr bwMode="auto">
          <a:xfrm>
            <a:off x="4159250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1" name="Line 17"/>
          <p:cNvSpPr>
            <a:spLocks noChangeShapeType="1"/>
          </p:cNvSpPr>
          <p:nvPr/>
        </p:nvSpPr>
        <p:spPr bwMode="auto">
          <a:xfrm>
            <a:off x="4725988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2" name="Line 18"/>
          <p:cNvSpPr>
            <a:spLocks noChangeShapeType="1"/>
          </p:cNvSpPr>
          <p:nvPr/>
        </p:nvSpPr>
        <p:spPr bwMode="auto">
          <a:xfrm>
            <a:off x="4792663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3" name="Line 19"/>
          <p:cNvSpPr>
            <a:spLocks noChangeShapeType="1"/>
          </p:cNvSpPr>
          <p:nvPr/>
        </p:nvSpPr>
        <p:spPr bwMode="auto">
          <a:xfrm>
            <a:off x="5249863" y="5422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4" name="Line 20"/>
          <p:cNvSpPr>
            <a:spLocks noChangeShapeType="1"/>
          </p:cNvSpPr>
          <p:nvPr/>
        </p:nvSpPr>
        <p:spPr bwMode="auto">
          <a:xfrm>
            <a:off x="5159375" y="54324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5" name="Line 21"/>
          <p:cNvSpPr>
            <a:spLocks noChangeShapeType="1"/>
          </p:cNvSpPr>
          <p:nvPr/>
        </p:nvSpPr>
        <p:spPr bwMode="auto">
          <a:xfrm>
            <a:off x="501650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6" name="Line 22"/>
          <p:cNvSpPr>
            <a:spLocks noChangeShapeType="1"/>
          </p:cNvSpPr>
          <p:nvPr/>
        </p:nvSpPr>
        <p:spPr bwMode="auto">
          <a:xfrm>
            <a:off x="48736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7" name="Line 23"/>
          <p:cNvSpPr>
            <a:spLocks noChangeShapeType="1"/>
          </p:cNvSpPr>
          <p:nvPr/>
        </p:nvSpPr>
        <p:spPr bwMode="auto">
          <a:xfrm>
            <a:off x="4673600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8" name="Line 24"/>
          <p:cNvSpPr>
            <a:spLocks noChangeShapeType="1"/>
          </p:cNvSpPr>
          <p:nvPr/>
        </p:nvSpPr>
        <p:spPr bwMode="auto">
          <a:xfrm>
            <a:off x="44735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9" name="Line 25"/>
          <p:cNvSpPr>
            <a:spLocks noChangeShapeType="1"/>
          </p:cNvSpPr>
          <p:nvPr/>
        </p:nvSpPr>
        <p:spPr bwMode="auto">
          <a:xfrm>
            <a:off x="427355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0" name="Line 26"/>
          <p:cNvSpPr>
            <a:spLocks noChangeShapeType="1"/>
          </p:cNvSpPr>
          <p:nvPr/>
        </p:nvSpPr>
        <p:spPr bwMode="auto">
          <a:xfrm>
            <a:off x="47593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1" name="Line 27"/>
          <p:cNvSpPr>
            <a:spLocks noChangeShapeType="1"/>
          </p:cNvSpPr>
          <p:nvPr/>
        </p:nvSpPr>
        <p:spPr bwMode="auto">
          <a:xfrm>
            <a:off x="49069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2" name="Line 28"/>
          <p:cNvSpPr>
            <a:spLocks noChangeShapeType="1"/>
          </p:cNvSpPr>
          <p:nvPr/>
        </p:nvSpPr>
        <p:spPr bwMode="auto">
          <a:xfrm>
            <a:off x="6754813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3" name="Line 29"/>
          <p:cNvSpPr>
            <a:spLocks noChangeShapeType="1"/>
          </p:cNvSpPr>
          <p:nvPr/>
        </p:nvSpPr>
        <p:spPr bwMode="auto">
          <a:xfrm>
            <a:off x="46259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4" name="Line 30"/>
          <p:cNvSpPr>
            <a:spLocks noChangeShapeType="1"/>
          </p:cNvSpPr>
          <p:nvPr/>
        </p:nvSpPr>
        <p:spPr bwMode="auto">
          <a:xfrm>
            <a:off x="4835525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5" name="Line 31"/>
          <p:cNvSpPr>
            <a:spLocks noChangeShapeType="1"/>
          </p:cNvSpPr>
          <p:nvPr/>
        </p:nvSpPr>
        <p:spPr bwMode="auto">
          <a:xfrm>
            <a:off x="504507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6" name="Line 32"/>
          <p:cNvSpPr>
            <a:spLocks noChangeShapeType="1"/>
          </p:cNvSpPr>
          <p:nvPr/>
        </p:nvSpPr>
        <p:spPr bwMode="auto">
          <a:xfrm>
            <a:off x="4594225" y="5410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7" name="Line 33"/>
          <p:cNvSpPr>
            <a:spLocks noChangeShapeType="1"/>
          </p:cNvSpPr>
          <p:nvPr/>
        </p:nvSpPr>
        <p:spPr bwMode="auto">
          <a:xfrm>
            <a:off x="4700588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8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70624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1083C756-B64A-4AED-9C88-28E2F65A3EDE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7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endParaRPr lang="en-US" smtClean="0">
              <a:solidFill>
                <a:srgbClr val="006060"/>
              </a:solidFill>
            </a:endParaRPr>
          </a:p>
          <a:p>
            <a:pPr lvl="1">
              <a:lnSpc>
                <a:spcPct val="75000"/>
              </a:lnSpc>
            </a:pPr>
            <a:endParaRPr lang="en-US" smtClean="0"/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FFFFFF"/>
                </a:solidFill>
              </a:rPr>
              <a:t>[E step]</a:t>
            </a:r>
            <a:r>
              <a:rPr lang="en-US" smtClean="0">
                <a:solidFill>
                  <a:srgbClr val="FFFFFF"/>
                </a:solidFill>
              </a:rPr>
              <a:t> 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</p:txBody>
      </p:sp>
      <p:sp>
        <p:nvSpPr>
          <p:cNvPr id="174086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87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88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4089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4090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1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2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3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4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5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6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7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8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9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0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1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2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3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4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5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6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7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8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9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0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1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2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3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4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5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6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7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8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9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0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1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2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3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4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5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6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7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8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9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0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1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2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3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4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5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6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7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8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9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18" name="Freeform 58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419" name="Freeform 59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4142" name="Rectangle 60"/>
          <p:cNvSpPr>
            <a:spLocks noChangeArrowheads="1"/>
          </p:cNvSpPr>
          <p:nvPr/>
        </p:nvSpPr>
        <p:spPr bwMode="auto">
          <a:xfrm>
            <a:off x="304800" y="2906713"/>
            <a:ext cx="86868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 b="1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</a:t>
            </a:r>
            <a:r>
              <a:rPr lang="en-US" sz="2800" b="1">
                <a:latin typeface="Comic Sans MS" pitchFamily="66" charset="0"/>
              </a:rPr>
              <a:t>both</a:t>
            </a:r>
            <a:r>
              <a:rPr lang="en-US" sz="2800">
                <a:latin typeface="Comic Sans MS" pitchFamily="66" charset="0"/>
              </a:rPr>
              <a:t>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4143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405687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8" grpId="0" animBg="1"/>
      <p:bldP spid="16794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BA4DD47-8F49-4E29-AB6C-216C627B2934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76134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5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6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6137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38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9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0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1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2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3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4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5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6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7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8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9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0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1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2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3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4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5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6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7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8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9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0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1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2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3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4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5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6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7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8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9" name="Freeform 39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70" name="Freeform 40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71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2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3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4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5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6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7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8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9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0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1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2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3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4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5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6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7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8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9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90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124382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A64DBFF0-3F3F-47FF-A6B3-7640E72684DB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78182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3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4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8185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186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7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8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9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0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1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2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3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4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5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6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7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8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9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0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1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2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3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4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5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6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7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8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9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0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1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2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3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4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5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6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7" name="Freeform 39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218" name="Freeform 40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219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0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1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2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3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4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5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6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7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8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9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0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1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2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3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4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5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6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7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85564" name="Rectangle 60"/>
          <p:cNvSpPr>
            <a:spLocks noChangeArrowheads="1"/>
          </p:cNvSpPr>
          <p:nvPr/>
        </p:nvSpPr>
        <p:spPr bwMode="auto">
          <a:xfrm>
            <a:off x="304800" y="3059113"/>
            <a:ext cx="87630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both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8239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601680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6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A66B274F-0265-4C8E-BC12-0B2CB9536DE2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76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b="0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b="0" smtClean="0">
                <a:solidFill>
                  <a:srgbClr val="006060"/>
                </a:solidFill>
              </a:rPr>
              <a:t> 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80230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1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2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80233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34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5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6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7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8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9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0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1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2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3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4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5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6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7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8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9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0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1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2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3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4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5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6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7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8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9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0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1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2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3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4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5" name="Freeform 39"/>
          <p:cNvSpPr>
            <a:spLocks/>
          </p:cNvSpPr>
          <p:nvPr/>
        </p:nvSpPr>
        <p:spPr bwMode="auto">
          <a:xfrm>
            <a:off x="2252663" y="4719638"/>
            <a:ext cx="3341687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66" name="Freeform 40"/>
          <p:cNvSpPr>
            <a:spLocks/>
          </p:cNvSpPr>
          <p:nvPr/>
        </p:nvSpPr>
        <p:spPr bwMode="auto">
          <a:xfrm>
            <a:off x="51736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67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8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9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0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1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2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3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4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5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6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7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8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9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0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1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2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3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4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5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6" name="Rectangle 60"/>
          <p:cNvSpPr>
            <a:spLocks noChangeArrowheads="1"/>
          </p:cNvSpPr>
          <p:nvPr/>
        </p:nvSpPr>
        <p:spPr bwMode="auto">
          <a:xfrm>
            <a:off x="304800" y="3048000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both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80287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val="2054279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62838" y="66294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77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257800"/>
          </a:xfrm>
        </p:spPr>
        <p:txBody>
          <a:bodyPr/>
          <a:lstStyle/>
          <a:p>
            <a:r>
              <a:rPr lang="en-US" dirty="0" smtClean="0"/>
              <a:t>Another Useful Bayes Net</a:t>
            </a:r>
          </a:p>
          <a:p>
            <a:pPr lvl="1"/>
            <a:r>
              <a:rPr lang="en-US" dirty="0" smtClean="0"/>
              <a:t>Hybrid Discrete / Continuous</a:t>
            </a:r>
          </a:p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/>
              <a:t>Fully observable</a:t>
            </a:r>
          </a:p>
          <a:p>
            <a:pPr lvl="2"/>
            <a:r>
              <a:rPr lang="en-US" dirty="0"/>
              <a:t>Maximum Likelihood (ML</a:t>
            </a:r>
            <a:r>
              <a:rPr lang="en-US" dirty="0" smtClean="0"/>
              <a:t>), </a:t>
            </a:r>
          </a:p>
          <a:p>
            <a:pPr lvl="2"/>
            <a:r>
              <a:rPr lang="en-US" dirty="0" smtClean="0"/>
              <a:t>Maximum A Posteriori (MAP)</a:t>
            </a:r>
          </a:p>
          <a:p>
            <a:pPr lvl="1"/>
            <a:r>
              <a:rPr lang="en-US" dirty="0" smtClean="0"/>
              <a:t>Hidden variables (EM algorithm)</a:t>
            </a:r>
          </a:p>
          <a:p>
            <a:r>
              <a:rPr lang="en-US" dirty="0" smtClean="0"/>
              <a:t>Learning Structure of Bayesian Networks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if we </a:t>
            </a:r>
            <a:r>
              <a:rPr lang="en-US" b="1" i="1" smtClean="0">
                <a:solidFill>
                  <a:srgbClr val="9900CC"/>
                </a:solidFill>
              </a:rPr>
              <a:t>don’t</a:t>
            </a:r>
            <a:r>
              <a:rPr lang="en-US" smtClean="0">
                <a:solidFill>
                  <a:srgbClr val="9900CC"/>
                </a:solidFill>
              </a:rPr>
              <a:t> </a:t>
            </a:r>
            <a:r>
              <a:rPr lang="en-US" smtClean="0"/>
              <a:t>know structure?</a:t>
            </a:r>
          </a:p>
        </p:txBody>
      </p:sp>
    </p:spTree>
    <p:extLst>
      <p:ext uri="{BB962C8B-B14F-4D97-AF65-F5344CB8AC3E}">
        <p14:creationId xmlns:p14="http://schemas.microsoft.com/office/powerpoint/2010/main" val="89850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endParaRPr lang="en-US" sz="2800" b="0" dirty="0">
              <a:sym typeface="Symbol" pitchFamily="18" charset="2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914400" y="2819400"/>
          <a:ext cx="2887660" cy="2476964"/>
        </p:xfrm>
        <a:graphic>
          <a:graphicData uri="http://schemas.openxmlformats.org/drawingml/2006/table">
            <a:tbl>
              <a:tblPr/>
              <a:tblGrid>
                <a:gridCol w="475794"/>
                <a:gridCol w="488717"/>
                <a:gridCol w="475795"/>
                <a:gridCol w="475794"/>
                <a:gridCol w="488717"/>
                <a:gridCol w="48284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876800" y="23622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2362200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400" y="33528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44196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12" name="Oval 11"/>
          <p:cNvSpPr/>
          <p:nvPr/>
        </p:nvSpPr>
        <p:spPr>
          <a:xfrm>
            <a:off x="7010400" y="44196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</p:spTree>
    <p:extLst>
      <p:ext uri="{BB962C8B-B14F-4D97-AF65-F5344CB8AC3E}">
        <p14:creationId xmlns:p14="http://schemas.microsoft.com/office/powerpoint/2010/main" val="796817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Continuous Variables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916781" y="582202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295525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273843" y="1268002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(E=t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(E=f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345281" y="161090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3200400"/>
            <a:ext cx="887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far: assuming variables have discrete values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Could also allow continuous values, </a:t>
            </a:r>
            <a:r>
              <a:rPr lang="en-US" sz="2000" dirty="0">
                <a:solidFill>
                  <a:srgbClr val="0000FF"/>
                </a:solidFill>
              </a:rPr>
              <a:t>E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 </a:t>
            </a:r>
            <a:r>
              <a:rPr lang="en-US" sz="2000" dirty="0" smtClean="0">
                <a:solidFill>
                  <a:srgbClr val="0000FF"/>
                </a:solidFill>
                <a:latin typeface="Castellar" pitchFamily="18" charset="0"/>
                <a:sym typeface="Symbol"/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And specify probabilities using a continuous distribution, such as a Gaussian</a:t>
            </a:r>
          </a:p>
        </p:txBody>
      </p:sp>
      <p:pic>
        <p:nvPicPr>
          <p:cNvPr id="41" name="Picture 40" descr="txp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69" y="5029200"/>
            <a:ext cx="406681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1" descr="File:Normal_Distribution_PD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37338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endParaRPr lang="en-US" sz="2800" b="0" dirty="0">
              <a:sym typeface="Symbol" pitchFamily="18" charset="2"/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914400" y="2819400"/>
          <a:ext cx="2887660" cy="2476964"/>
        </p:xfrm>
        <a:graphic>
          <a:graphicData uri="http://schemas.openxmlformats.org/drawingml/2006/table">
            <a:tbl>
              <a:tblPr/>
              <a:tblGrid>
                <a:gridCol w="475794"/>
                <a:gridCol w="488717"/>
                <a:gridCol w="475795"/>
                <a:gridCol w="475794"/>
                <a:gridCol w="488717"/>
                <a:gridCol w="482843"/>
              </a:tblGrid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4876800" y="23622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2362200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7400" y="33528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4419600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12" name="Oval 11"/>
          <p:cNvSpPr/>
          <p:nvPr/>
        </p:nvSpPr>
        <p:spPr>
          <a:xfrm>
            <a:off x="7010400" y="4419600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3" name="Straight Arrow Connector 12"/>
          <p:cNvCxnSpPr>
            <a:stCxn id="8" idx="4"/>
            <a:endCxn id="10" idx="1"/>
          </p:cNvCxnSpPr>
          <p:nvPr/>
        </p:nvCxnSpPr>
        <p:spPr>
          <a:xfrm rot="16200000" flipH="1">
            <a:off x="5649912" y="3113088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0" idx="7"/>
          </p:cNvCxnSpPr>
          <p:nvPr/>
        </p:nvCxnSpPr>
        <p:spPr>
          <a:xfrm rot="5400000">
            <a:off x="6988175" y="3055938"/>
            <a:ext cx="296863" cy="5857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1" idx="0"/>
          </p:cNvCxnSpPr>
          <p:nvPr/>
        </p:nvCxnSpPr>
        <p:spPr>
          <a:xfrm rot="5400000">
            <a:off x="5535613" y="3921125"/>
            <a:ext cx="220662" cy="7762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5"/>
            <a:endCxn id="12" idx="0"/>
          </p:cNvCxnSpPr>
          <p:nvPr/>
        </p:nvCxnSpPr>
        <p:spPr>
          <a:xfrm rot="16200000" flipH="1">
            <a:off x="7083426" y="3959225"/>
            <a:ext cx="220662" cy="70008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2" y="3124200"/>
            <a:ext cx="304799" cy="1219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67601" y="3352800"/>
            <a:ext cx="76199" cy="105886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67400" y="4945063"/>
            <a:ext cx="1143001" cy="7937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7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Search thru the space… 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of possible network structures!</a:t>
            </a:r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For each structure, learn parameters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As just shown…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Calculate P(data)</a:t>
            </a:r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endParaRPr lang="en-US" sz="2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042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57600" y="457201"/>
            <a:ext cx="2133600" cy="1676399"/>
            <a:chOff x="2911475" y="457200"/>
            <a:chExt cx="2879725" cy="2474913"/>
          </a:xfrm>
        </p:grpSpPr>
        <p:sp>
          <p:nvSpPr>
            <p:cNvPr id="109570" name="Oval 5"/>
            <p:cNvSpPr>
              <a:spLocks noChangeArrowheads="1"/>
            </p:cNvSpPr>
            <p:nvPr/>
          </p:nvSpPr>
          <p:spPr bwMode="auto">
            <a:xfrm>
              <a:off x="4195762" y="457200"/>
              <a:ext cx="573088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71" name="Oval 7"/>
            <p:cNvSpPr>
              <a:spLocks noChangeArrowheads="1"/>
            </p:cNvSpPr>
            <p:nvPr/>
          </p:nvSpPr>
          <p:spPr bwMode="auto">
            <a:xfrm>
              <a:off x="5243512" y="2282825"/>
              <a:ext cx="522288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72" name="Oval 8"/>
            <p:cNvSpPr>
              <a:spLocks noChangeArrowheads="1"/>
            </p:cNvSpPr>
            <p:nvPr/>
          </p:nvSpPr>
          <p:spPr bwMode="auto">
            <a:xfrm>
              <a:off x="5243512" y="1179513"/>
              <a:ext cx="547688" cy="649287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573" name="Oval 9"/>
            <p:cNvSpPr>
              <a:spLocks noChangeArrowheads="1"/>
            </p:cNvSpPr>
            <p:nvPr/>
          </p:nvSpPr>
          <p:spPr bwMode="auto">
            <a:xfrm>
              <a:off x="2911475" y="2282825"/>
              <a:ext cx="573087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574" name="Oval 10"/>
            <p:cNvSpPr>
              <a:spLocks noChangeArrowheads="1"/>
            </p:cNvSpPr>
            <p:nvPr/>
          </p:nvSpPr>
          <p:spPr bwMode="auto">
            <a:xfrm>
              <a:off x="2911475" y="1179513"/>
              <a:ext cx="547687" cy="649287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3124200"/>
            <a:ext cx="1981200" cy="1905000"/>
            <a:chOff x="762000" y="3468687"/>
            <a:chExt cx="2879725" cy="2474913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2046287" y="3468687"/>
              <a:ext cx="573088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1" name="Oval 7"/>
            <p:cNvSpPr>
              <a:spLocks noChangeArrowheads="1"/>
            </p:cNvSpPr>
            <p:nvPr/>
          </p:nvSpPr>
          <p:spPr bwMode="auto">
            <a:xfrm>
              <a:off x="3094037" y="5294312"/>
              <a:ext cx="522288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72" name="Oval 8"/>
            <p:cNvSpPr>
              <a:spLocks noChangeArrowheads="1"/>
            </p:cNvSpPr>
            <p:nvPr/>
          </p:nvSpPr>
          <p:spPr bwMode="auto">
            <a:xfrm>
              <a:off x="3094037" y="4191000"/>
              <a:ext cx="547688" cy="649287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762000" y="5294312"/>
              <a:ext cx="573087" cy="6492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762000" y="4191000"/>
              <a:ext cx="547687" cy="649287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75" name="Straight Arrow Connector 12"/>
            <p:cNvCxnSpPr>
              <a:cxnSpLocks noChangeShapeType="1"/>
              <a:stCxn id="70" idx="3"/>
              <a:endCxn id="74" idx="0"/>
            </p:cNvCxnSpPr>
            <p:nvPr/>
          </p:nvCxnSpPr>
          <p:spPr bwMode="auto">
            <a:xfrm rot="5400000">
              <a:off x="1499393" y="3559969"/>
              <a:ext cx="168275" cy="109378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6019800" y="3124200"/>
            <a:ext cx="2286000" cy="1831810"/>
            <a:chOff x="5973762" y="3124200"/>
            <a:chExt cx="2332038" cy="1905000"/>
          </a:xfrm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7013794" y="3124200"/>
              <a:ext cx="464094" cy="499773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7862275" y="4529427"/>
              <a:ext cx="422955" cy="499773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7862275" y="3680182"/>
              <a:ext cx="443525" cy="499772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3" name="Oval 9"/>
            <p:cNvSpPr>
              <a:spLocks noChangeArrowheads="1"/>
            </p:cNvSpPr>
            <p:nvPr/>
          </p:nvSpPr>
          <p:spPr bwMode="auto">
            <a:xfrm>
              <a:off x="5973762" y="4529427"/>
              <a:ext cx="464093" cy="499773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 dirty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5973762" y="3680182"/>
              <a:ext cx="443524" cy="499772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88" name="Straight Arrow Connector 22"/>
            <p:cNvCxnSpPr>
              <a:cxnSpLocks noChangeShapeType="1"/>
              <a:stCxn id="82" idx="4"/>
              <a:endCxn id="81" idx="0"/>
            </p:cNvCxnSpPr>
            <p:nvPr/>
          </p:nvCxnSpPr>
          <p:spPr bwMode="auto">
            <a:xfrm rot="5400000">
              <a:off x="7904158" y="4350192"/>
              <a:ext cx="349474" cy="899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6035570" y="4361878"/>
              <a:ext cx="349474" cy="8999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Arrow Connector 22"/>
            <p:cNvCxnSpPr>
              <a:cxnSpLocks noChangeShapeType="1"/>
              <a:endCxn id="84" idx="7"/>
            </p:cNvCxnSpPr>
            <p:nvPr/>
          </p:nvCxnSpPr>
          <p:spPr bwMode="auto">
            <a:xfrm flipH="1">
              <a:off x="6352333" y="3626222"/>
              <a:ext cx="902508" cy="127150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Arrow Connector 22"/>
            <p:cNvCxnSpPr>
              <a:cxnSpLocks noChangeShapeType="1"/>
              <a:endCxn id="82" idx="2"/>
            </p:cNvCxnSpPr>
            <p:nvPr/>
          </p:nvCxnSpPr>
          <p:spPr bwMode="auto">
            <a:xfrm>
              <a:off x="7307310" y="3595720"/>
              <a:ext cx="554965" cy="33434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22"/>
            <p:cNvCxnSpPr>
              <a:cxnSpLocks noChangeShapeType="1"/>
              <a:endCxn id="83" idx="7"/>
            </p:cNvCxnSpPr>
            <p:nvPr/>
          </p:nvCxnSpPr>
          <p:spPr bwMode="auto">
            <a:xfrm flipH="1">
              <a:off x="6369890" y="4032029"/>
              <a:ext cx="1492385" cy="57058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Arrow Connector 22"/>
            <p:cNvCxnSpPr>
              <a:cxnSpLocks noChangeShapeType="1"/>
              <a:endCxn id="81" idx="2"/>
            </p:cNvCxnSpPr>
            <p:nvPr/>
          </p:nvCxnSpPr>
          <p:spPr bwMode="auto">
            <a:xfrm>
              <a:off x="6417287" y="4032029"/>
              <a:ext cx="1444988" cy="7472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Arrow Connector 22"/>
            <p:cNvCxnSpPr>
              <a:cxnSpLocks noChangeShapeType="1"/>
              <a:endCxn id="81" idx="3"/>
            </p:cNvCxnSpPr>
            <p:nvPr/>
          </p:nvCxnSpPr>
          <p:spPr bwMode="auto">
            <a:xfrm>
              <a:off x="6464684" y="4769318"/>
              <a:ext cx="1459531" cy="18669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1371600" y="5562600"/>
            <a:ext cx="4782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Two problems: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Fully connected will be most probable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Exponential number of structures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Search thru the space… 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of possible network structures!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For each structure, learn parameters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As just shown…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Calculate P(data)</a:t>
            </a:r>
          </a:p>
          <a:p>
            <a:pPr lvl="1"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 smtClean="0"/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endParaRPr lang="en-US" sz="2800" b="0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724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Two problems: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Fully connected will be most probable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Add penalty term (regularization)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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 model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complexity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</a:rPr>
              <a:t>Exponential number of structures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Local search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err="1" smtClean="0"/>
              <a:t>Overfitting</a:t>
            </a:r>
            <a:endParaRPr lang="en-US" dirty="0" smtClean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58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558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5562600" y="3810000"/>
            <a:ext cx="381000" cy="5334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8229600" y="2743200"/>
            <a:ext cx="152400" cy="15240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858000" y="2438400"/>
            <a:ext cx="838200" cy="762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788150" y="4648200"/>
            <a:ext cx="755650" cy="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032500" y="3493168"/>
            <a:ext cx="444500" cy="12032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626139" y="5315586"/>
            <a:ext cx="4463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represent strictly more P distributions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Can represent NOISE in training data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Often preforms WORSE on test data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mtClean="0"/>
              <a:t>Augment Score Function</a:t>
            </a:r>
            <a:endParaRPr lang="en-US" dirty="0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r>
              <a:rPr lang="en-US" dirty="0" smtClean="0"/>
              <a:t>Bayesian Information Criterion (BIC)</a:t>
            </a:r>
          </a:p>
          <a:p>
            <a:pPr lvl="1"/>
            <a:r>
              <a:rPr lang="en-US" dirty="0" smtClean="0"/>
              <a:t>P(D | BN) – penalty</a:t>
            </a:r>
          </a:p>
          <a:p>
            <a:pPr lvl="1"/>
            <a:r>
              <a:rPr lang="en-US" dirty="0" smtClean="0"/>
              <a:t>Penalty = </a:t>
            </a:r>
            <a:r>
              <a:rPr lang="en-US" dirty="0">
                <a:latin typeface="Symbol" charset="2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  <a:sym typeface="Symbol" charset="2"/>
              </a:rPr>
              <a:t> </a:t>
            </a:r>
            <a:r>
              <a:rPr lang="en-US" dirty="0" smtClean="0">
                <a:ea typeface="Symbol" charset="2"/>
                <a:cs typeface="Symbol" charset="2"/>
                <a:sym typeface="Symbol" charset="2"/>
              </a:rPr>
              <a:t>complexity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Penalty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latin typeface="Symbol" charset="2"/>
                <a:ea typeface="Symbol" charset="2"/>
                <a:cs typeface="Symbol" charset="2"/>
                <a:sym typeface="Symbol" charset="2"/>
              </a:rPr>
              <a:t>α [</a:t>
            </a:r>
            <a:r>
              <a:rPr lang="en-US" dirty="0"/>
              <a:t>½ (# parameters) Log (# data points)]</a:t>
            </a:r>
          </a:p>
          <a:p>
            <a:pPr marL="446088" lvl="1" indent="0">
              <a:buNone/>
            </a:pPr>
            <a:endParaRPr lang="en-US" dirty="0" smtClean="0"/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91400" y="66294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</a:t>
            </a:r>
            <a:r>
              <a:rPr lang="en-US" sz="1000" b="0" dirty="0" smtClean="0"/>
              <a:t>Weld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3E793BA-436B-4B7F-9137-53C25AF17ED9}" type="slidenum">
              <a:rPr lang="en-US" sz="1400" b="0" smtClean="0"/>
              <a:pPr/>
              <a:t>85</a:t>
            </a:fld>
            <a:endParaRPr lang="en-US" sz="14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0" y="5222505"/>
            <a:ext cx="4443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Instance of “</a:t>
            </a:r>
            <a:r>
              <a:rPr lang="en-US" sz="2400" b="1" i="1" dirty="0" smtClean="0">
                <a:solidFill>
                  <a:srgbClr val="FF0000"/>
                </a:solidFill>
              </a:rPr>
              <a:t>regularization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Solves problem of “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overfitting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71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Score Functions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r>
              <a:rPr lang="en-US" dirty="0" smtClean="0"/>
              <a:t>Bayesian Information Criterion (BIC)</a:t>
            </a:r>
          </a:p>
          <a:p>
            <a:pPr lvl="1"/>
            <a:r>
              <a:rPr lang="en-US" dirty="0" smtClean="0"/>
              <a:t>P(D | BN) – penalty</a:t>
            </a:r>
          </a:p>
          <a:p>
            <a:pPr lvl="1"/>
            <a:r>
              <a:rPr lang="en-US" dirty="0" smtClean="0"/>
              <a:t>Penalty = ½ (# parameters) Log (# data points)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MAP score</a:t>
            </a:r>
          </a:p>
          <a:p>
            <a:pPr lvl="1"/>
            <a:r>
              <a:rPr lang="en-US" dirty="0" smtClean="0"/>
              <a:t>P(BN | D) = P(D | BN) P(BN)</a:t>
            </a:r>
          </a:p>
          <a:p>
            <a:pPr lvl="1"/>
            <a:r>
              <a:rPr lang="en-US" dirty="0" smtClean="0"/>
              <a:t>P(BN) must decay exponentially with # of parameters for this to work well</a:t>
            </a: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3E793BA-436B-4B7F-9137-53C25AF17ED9}" type="slidenum">
              <a:rPr lang="en-US" sz="1400" b="0" smtClean="0"/>
              <a:pPr/>
              <a:t>86</a:t>
            </a:fld>
            <a:endParaRPr lang="en-US" sz="1400" b="0" smtClean="0"/>
          </a:p>
        </p:txBody>
      </p:sp>
    </p:spTree>
    <p:extLst>
      <p:ext uri="{BB962C8B-B14F-4D97-AF65-F5344CB8AC3E}">
        <p14:creationId xmlns:p14="http://schemas.microsoft.com/office/powerpoint/2010/main" val="146265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5"/>
          <p:cNvSpPr>
            <a:spLocks noChangeArrowheads="1"/>
          </p:cNvSpPr>
          <p:nvPr/>
        </p:nvSpPr>
        <p:spPr bwMode="auto">
          <a:xfrm>
            <a:off x="1787525" y="876300"/>
            <a:ext cx="5730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A</a:t>
            </a:r>
          </a:p>
        </p:txBody>
      </p:sp>
      <p:sp>
        <p:nvSpPr>
          <p:cNvPr id="109571" name="Oval 7"/>
          <p:cNvSpPr>
            <a:spLocks noChangeArrowheads="1"/>
          </p:cNvSpPr>
          <p:nvPr/>
        </p:nvSpPr>
        <p:spPr bwMode="auto">
          <a:xfrm>
            <a:off x="2835275" y="2701925"/>
            <a:ext cx="5222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E</a:t>
            </a:r>
          </a:p>
        </p:txBody>
      </p:sp>
      <p:sp>
        <p:nvSpPr>
          <p:cNvPr id="109572" name="Oval 8"/>
          <p:cNvSpPr>
            <a:spLocks noChangeArrowheads="1"/>
          </p:cNvSpPr>
          <p:nvPr/>
        </p:nvSpPr>
        <p:spPr bwMode="auto">
          <a:xfrm>
            <a:off x="2835275" y="1598613"/>
            <a:ext cx="547688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</a:t>
            </a:r>
          </a:p>
        </p:txBody>
      </p:sp>
      <p:sp>
        <p:nvSpPr>
          <p:cNvPr id="109573" name="Oval 9"/>
          <p:cNvSpPr>
            <a:spLocks noChangeArrowheads="1"/>
          </p:cNvSpPr>
          <p:nvPr/>
        </p:nvSpPr>
        <p:spPr bwMode="auto">
          <a:xfrm>
            <a:off x="503238" y="2701925"/>
            <a:ext cx="573087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D</a:t>
            </a:r>
          </a:p>
        </p:txBody>
      </p:sp>
      <p:sp>
        <p:nvSpPr>
          <p:cNvPr id="109574" name="Oval 10"/>
          <p:cNvSpPr>
            <a:spLocks noChangeArrowheads="1"/>
          </p:cNvSpPr>
          <p:nvPr/>
        </p:nvSpPr>
        <p:spPr bwMode="auto">
          <a:xfrm>
            <a:off x="503238" y="1598613"/>
            <a:ext cx="547687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B</a:t>
            </a:r>
          </a:p>
        </p:txBody>
      </p:sp>
      <p:cxnSp>
        <p:nvCxnSpPr>
          <p:cNvPr id="109575" name="Straight Arrow Connector 12"/>
          <p:cNvCxnSpPr>
            <a:cxnSpLocks noChangeShapeType="1"/>
            <a:stCxn id="109570" idx="3"/>
            <a:endCxn id="109574" idx="0"/>
          </p:cNvCxnSpPr>
          <p:nvPr/>
        </p:nvCxnSpPr>
        <p:spPr bwMode="auto">
          <a:xfrm rot="5400000">
            <a:off x="1240631" y="967582"/>
            <a:ext cx="168275" cy="10937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6" name="Straight Arrow Connector 13"/>
          <p:cNvCxnSpPr>
            <a:cxnSpLocks noChangeShapeType="1"/>
            <a:stCxn id="109570" idx="5"/>
            <a:endCxn id="109572" idx="0"/>
          </p:cNvCxnSpPr>
          <p:nvPr/>
        </p:nvCxnSpPr>
        <p:spPr bwMode="auto">
          <a:xfrm rot="16200000" flipH="1">
            <a:off x="2608262" y="1098551"/>
            <a:ext cx="168275" cy="8318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7" name="Straight Arrow Connector 19"/>
          <p:cNvCxnSpPr>
            <a:cxnSpLocks noChangeShapeType="1"/>
            <a:stCxn id="109574" idx="4"/>
            <a:endCxn id="109573" idx="0"/>
          </p:cNvCxnSpPr>
          <p:nvPr/>
        </p:nvCxnSpPr>
        <p:spPr bwMode="auto">
          <a:xfrm rot="16200000" flipH="1">
            <a:off x="556419" y="2469356"/>
            <a:ext cx="454025" cy="111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8" name="Straight Arrow Connector 22"/>
          <p:cNvCxnSpPr>
            <a:cxnSpLocks noChangeShapeType="1"/>
            <a:stCxn id="109572" idx="4"/>
            <a:endCxn id="109571" idx="0"/>
          </p:cNvCxnSpPr>
          <p:nvPr/>
        </p:nvCxnSpPr>
        <p:spPr bwMode="auto">
          <a:xfrm rot="5400000">
            <a:off x="2875756" y="2469357"/>
            <a:ext cx="454025" cy="111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9" name="Straight Arrow Connector 109"/>
          <p:cNvCxnSpPr>
            <a:cxnSpLocks noChangeShapeType="1"/>
            <a:stCxn id="109570" idx="4"/>
            <a:endCxn id="109573" idx="6"/>
          </p:cNvCxnSpPr>
          <p:nvPr/>
        </p:nvCxnSpPr>
        <p:spPr bwMode="auto">
          <a:xfrm rot="5400000">
            <a:off x="824706" y="1777207"/>
            <a:ext cx="1501775" cy="99853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5349875" y="190500"/>
            <a:ext cx="2879725" cy="2474913"/>
            <a:chOff x="5349596" y="190500"/>
            <a:chExt cx="2880004" cy="2475587"/>
          </a:xfrm>
        </p:grpSpPr>
        <p:sp>
          <p:nvSpPr>
            <p:cNvPr id="109617" name="Oval 126"/>
            <p:cNvSpPr>
              <a:spLocks noChangeArrowheads="1"/>
            </p:cNvSpPr>
            <p:nvPr/>
          </p:nvSpPr>
          <p:spPr bwMode="auto">
            <a:xfrm>
              <a:off x="6634181" y="1905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18" name="Oval 127"/>
            <p:cNvSpPr>
              <a:spLocks noChangeArrowheads="1"/>
            </p:cNvSpPr>
            <p:nvPr/>
          </p:nvSpPr>
          <p:spPr bwMode="auto">
            <a:xfrm>
              <a:off x="7681397" y="20168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9" name="Oval 128"/>
            <p:cNvSpPr>
              <a:spLocks noChangeArrowheads="1"/>
            </p:cNvSpPr>
            <p:nvPr/>
          </p:nvSpPr>
          <p:spPr bwMode="auto">
            <a:xfrm>
              <a:off x="7681397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20" name="Oval 129"/>
            <p:cNvSpPr>
              <a:spLocks noChangeArrowheads="1"/>
            </p:cNvSpPr>
            <p:nvPr/>
          </p:nvSpPr>
          <p:spPr bwMode="auto">
            <a:xfrm>
              <a:off x="5349596" y="20168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21" name="Oval 130"/>
            <p:cNvSpPr>
              <a:spLocks noChangeArrowheads="1"/>
            </p:cNvSpPr>
            <p:nvPr/>
          </p:nvSpPr>
          <p:spPr bwMode="auto">
            <a:xfrm>
              <a:off x="5349596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22" name="Straight Arrow Connector 131"/>
            <p:cNvCxnSpPr>
              <a:cxnSpLocks noChangeShapeType="1"/>
              <a:stCxn id="109617" idx="3"/>
              <a:endCxn id="109621" idx="0"/>
            </p:cNvCxnSpPr>
            <p:nvPr/>
          </p:nvCxnSpPr>
          <p:spPr bwMode="auto">
            <a:xfrm rot="5400000">
              <a:off x="6086949" y="2813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3" name="Straight Arrow Connector 132"/>
            <p:cNvCxnSpPr>
              <a:cxnSpLocks noChangeShapeType="1"/>
              <a:stCxn id="109617" idx="5"/>
              <a:endCxn id="109619" idx="0"/>
            </p:cNvCxnSpPr>
            <p:nvPr/>
          </p:nvCxnSpPr>
          <p:spPr bwMode="auto">
            <a:xfrm rot="16200000" flipH="1">
              <a:off x="7455435" y="4124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4" name="Straight Arrow Connector 133"/>
            <p:cNvCxnSpPr>
              <a:cxnSpLocks noChangeShapeType="1"/>
              <a:stCxn id="109621" idx="4"/>
              <a:endCxn id="109620" idx="0"/>
            </p:cNvCxnSpPr>
            <p:nvPr/>
          </p:nvCxnSpPr>
          <p:spPr bwMode="auto">
            <a:xfrm rot="16200000" flipH="1">
              <a:off x="5402299" y="17831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5" name="Straight Arrow Connector 134"/>
            <p:cNvCxnSpPr>
              <a:cxnSpLocks noChangeShapeType="1"/>
              <a:stCxn id="109619" idx="4"/>
              <a:endCxn id="109618" idx="0"/>
            </p:cNvCxnSpPr>
            <p:nvPr/>
          </p:nvCxnSpPr>
          <p:spPr bwMode="auto">
            <a:xfrm rot="5400000">
              <a:off x="7721703" y="17831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6" name="Straight Arrow Connector 135"/>
            <p:cNvCxnSpPr>
              <a:cxnSpLocks noChangeShapeType="1"/>
              <a:stCxn id="109617" idx="4"/>
              <a:endCxn id="109620" idx="6"/>
            </p:cNvCxnSpPr>
            <p:nvPr/>
          </p:nvCxnSpPr>
          <p:spPr bwMode="auto">
            <a:xfrm rot="5400000">
              <a:off x="5670737" y="10915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655638" y="4116388"/>
            <a:ext cx="2879725" cy="2474912"/>
            <a:chOff x="655510" y="4115713"/>
            <a:chExt cx="2880004" cy="2475587"/>
          </a:xfrm>
        </p:grpSpPr>
        <p:sp>
          <p:nvSpPr>
            <p:cNvPr id="109608" name="Oval 146"/>
            <p:cNvSpPr>
              <a:spLocks noChangeArrowheads="1"/>
            </p:cNvSpPr>
            <p:nvPr/>
          </p:nvSpPr>
          <p:spPr bwMode="auto">
            <a:xfrm>
              <a:off x="1940095" y="4115713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09" name="Oval 147"/>
            <p:cNvSpPr>
              <a:spLocks noChangeArrowheads="1"/>
            </p:cNvSpPr>
            <p:nvPr/>
          </p:nvSpPr>
          <p:spPr bwMode="auto">
            <a:xfrm>
              <a:off x="2987311" y="5942111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0" name="Oval 148"/>
            <p:cNvSpPr>
              <a:spLocks noChangeArrowheads="1"/>
            </p:cNvSpPr>
            <p:nvPr/>
          </p:nvSpPr>
          <p:spPr bwMode="auto">
            <a:xfrm>
              <a:off x="2987311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11" name="Oval 149"/>
            <p:cNvSpPr>
              <a:spLocks noChangeArrowheads="1"/>
            </p:cNvSpPr>
            <p:nvPr/>
          </p:nvSpPr>
          <p:spPr bwMode="auto">
            <a:xfrm>
              <a:off x="655510" y="5942112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12" name="Oval 150"/>
            <p:cNvSpPr>
              <a:spLocks noChangeArrowheads="1"/>
            </p:cNvSpPr>
            <p:nvPr/>
          </p:nvSpPr>
          <p:spPr bwMode="auto">
            <a:xfrm>
              <a:off x="655510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13" name="Straight Arrow Connector 151"/>
            <p:cNvCxnSpPr>
              <a:cxnSpLocks noChangeShapeType="1"/>
              <a:stCxn id="109608" idx="3"/>
              <a:endCxn id="109612" idx="0"/>
            </p:cNvCxnSpPr>
            <p:nvPr/>
          </p:nvCxnSpPr>
          <p:spPr bwMode="auto">
            <a:xfrm rot="5400000">
              <a:off x="1392863" y="4206580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4" name="Straight Arrow Connector 152"/>
            <p:cNvCxnSpPr>
              <a:cxnSpLocks noChangeShapeType="1"/>
              <a:stCxn id="109608" idx="5"/>
              <a:endCxn id="109610" idx="0"/>
            </p:cNvCxnSpPr>
            <p:nvPr/>
          </p:nvCxnSpPr>
          <p:spPr bwMode="auto">
            <a:xfrm rot="16200000" flipH="1">
              <a:off x="2761349" y="4337662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5" name="Straight Arrow Connector 153"/>
            <p:cNvCxnSpPr>
              <a:cxnSpLocks noChangeShapeType="1"/>
              <a:stCxn id="109612" idx="4"/>
              <a:endCxn id="109611" idx="0"/>
            </p:cNvCxnSpPr>
            <p:nvPr/>
          </p:nvCxnSpPr>
          <p:spPr bwMode="auto">
            <a:xfrm rot="16200000" flipH="1">
              <a:off x="708213" y="5708314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6" name="Straight Arrow Connector 154"/>
            <p:cNvCxnSpPr>
              <a:cxnSpLocks noChangeShapeType="1"/>
              <a:stCxn id="109610" idx="4"/>
              <a:endCxn id="109609" idx="0"/>
            </p:cNvCxnSpPr>
            <p:nvPr/>
          </p:nvCxnSpPr>
          <p:spPr bwMode="auto">
            <a:xfrm rot="5400000">
              <a:off x="3027617" y="5708315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5502275" y="2628900"/>
            <a:ext cx="2879725" cy="2474913"/>
            <a:chOff x="5501996" y="2628900"/>
            <a:chExt cx="2880004" cy="2475587"/>
          </a:xfrm>
        </p:grpSpPr>
        <p:sp>
          <p:nvSpPr>
            <p:cNvPr id="109597" name="Oval 136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98" name="Oval 137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99" name="Oval 138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00" name="Oval 139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01" name="Oval 140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02" name="Straight Arrow Connector 141"/>
            <p:cNvCxnSpPr>
              <a:cxnSpLocks noChangeShapeType="1"/>
              <a:stCxn id="109597" idx="3"/>
              <a:endCxn id="10960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3" name="Straight Arrow Connector 142"/>
            <p:cNvCxnSpPr>
              <a:cxnSpLocks noChangeShapeType="1"/>
              <a:stCxn id="109597" idx="5"/>
              <a:endCxn id="10959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4" name="Straight Arrow Connector 143"/>
            <p:cNvCxnSpPr>
              <a:cxnSpLocks noChangeShapeType="1"/>
              <a:stCxn id="109601" idx="4"/>
              <a:endCxn id="10960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5" name="Straight Arrow Connector 144"/>
            <p:cNvCxnSpPr>
              <a:cxnSpLocks noChangeShapeType="1"/>
              <a:stCxn id="109599" idx="4"/>
              <a:endCxn id="10959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6" name="Straight Arrow Connector 145"/>
            <p:cNvCxnSpPr>
              <a:cxnSpLocks noChangeShapeType="1"/>
              <a:stCxn id="109597" idx="4"/>
              <a:endCxn id="109600" idx="6"/>
            </p:cNvCxnSpPr>
            <p:nvPr/>
          </p:nvCxnSpPr>
          <p:spPr bwMode="auto">
            <a:xfrm rot="5400000">
              <a:off x="5823137" y="35299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7" name="Straight Arrow Connector 159"/>
            <p:cNvCxnSpPr>
              <a:cxnSpLocks noChangeShapeType="1"/>
              <a:stCxn id="109597" idx="4"/>
              <a:endCxn id="109598" idx="2"/>
            </p:cNvCxnSpPr>
            <p:nvPr/>
          </p:nvCxnSpPr>
          <p:spPr bwMode="auto">
            <a:xfrm rot="16200000" flipH="1">
              <a:off x="6702537" y="3648632"/>
              <a:ext cx="1501804" cy="760716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" name="Straight Arrow Connector 163"/>
          <p:cNvCxnSpPr>
            <a:cxnSpLocks noChangeShapeType="1"/>
          </p:cNvCxnSpPr>
          <p:nvPr/>
        </p:nvCxnSpPr>
        <p:spPr bwMode="auto">
          <a:xfrm flipV="1">
            <a:off x="3810000" y="1598613"/>
            <a:ext cx="1028700" cy="417512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3740150" y="2085975"/>
            <a:ext cx="1679575" cy="15398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2162969" y="2961481"/>
            <a:ext cx="2592388" cy="7016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5524500" y="2628900"/>
            <a:ext cx="2879725" cy="2474913"/>
            <a:chOff x="5501996" y="2628900"/>
            <a:chExt cx="2880004" cy="2475587"/>
          </a:xfrm>
        </p:grpSpPr>
        <p:sp>
          <p:nvSpPr>
            <p:cNvPr id="109587" name="Oval 184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88" name="Oval 185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89" name="Oval 186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590" name="Oval 187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591" name="Oval 188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592" name="Straight Arrow Connector 189"/>
            <p:cNvCxnSpPr>
              <a:cxnSpLocks noChangeShapeType="1"/>
              <a:stCxn id="109587" idx="3"/>
              <a:endCxn id="10959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3" name="Straight Arrow Connector 190"/>
            <p:cNvCxnSpPr>
              <a:cxnSpLocks noChangeShapeType="1"/>
              <a:stCxn id="109587" idx="5"/>
              <a:endCxn id="10958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4" name="Straight Arrow Connector 191"/>
            <p:cNvCxnSpPr>
              <a:cxnSpLocks noChangeShapeType="1"/>
              <a:stCxn id="109591" idx="4"/>
              <a:endCxn id="10959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5" name="Straight Arrow Connector 192"/>
            <p:cNvCxnSpPr>
              <a:cxnSpLocks noChangeShapeType="1"/>
              <a:stCxn id="109589" idx="4"/>
              <a:endCxn id="10958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442864" y="-98454"/>
            <a:ext cx="8229600" cy="883039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Hill-climbing Search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7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Tuning on Held-Out 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22438"/>
            <a:ext cx="5943600" cy="5135562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 dirty="0"/>
              <a:t>Now we’ve got two kinds of unknowns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Parameters: the probabilities P(Y|X), P(Y)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err="1"/>
              <a:t>Hyperparameters</a:t>
            </a:r>
            <a:r>
              <a:rPr lang="en-US" sz="2000" dirty="0"/>
              <a:t>, like </a:t>
            </a:r>
            <a:endParaRPr lang="en-US" sz="2000" dirty="0" smtClean="0"/>
          </a:p>
          <a:p>
            <a:pPr marL="1182688" lvl="2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amount of smoothing to do: k, </a:t>
            </a:r>
            <a:r>
              <a:rPr lang="en-US" sz="2000" dirty="0" smtClean="0"/>
              <a:t>or</a:t>
            </a:r>
          </a:p>
          <a:p>
            <a:pPr marL="1182688" lvl="2">
              <a:lnSpc>
                <a:spcPct val="80000"/>
              </a:lnSpc>
            </a:pPr>
            <a:r>
              <a:rPr lang="en-US" sz="2000" dirty="0" smtClean="0"/>
              <a:t>regularization penalty, </a:t>
            </a:r>
            <a:r>
              <a:rPr lang="en-US" sz="2000" dirty="0">
                <a:latin typeface="Symbol" charset="2"/>
                <a:ea typeface="Symbol" charset="2"/>
                <a:cs typeface="Symbol" charset="2"/>
                <a:sym typeface="Symbol" charset="2"/>
              </a:rPr>
              <a:t>α</a:t>
            </a:r>
            <a:endParaRPr lang="en-US" sz="2000" dirty="0"/>
          </a:p>
          <a:p>
            <a:pPr marL="782638"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Where to learn?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Learn parameters from training data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Must tune </a:t>
            </a:r>
            <a:r>
              <a:rPr lang="en-US" sz="1800" dirty="0" err="1"/>
              <a:t>hyperparameters</a:t>
            </a:r>
            <a:r>
              <a:rPr lang="en-US" sz="1800" dirty="0"/>
              <a:t> on different data</a:t>
            </a:r>
          </a:p>
          <a:p>
            <a:pPr marL="1182688" lvl="2">
              <a:lnSpc>
                <a:spcPct val="80000"/>
              </a:lnSpc>
            </a:pPr>
            <a:r>
              <a:rPr lang="en-US" sz="1600" dirty="0"/>
              <a:t>Why?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For each value of the </a:t>
            </a:r>
            <a:r>
              <a:rPr lang="en-US" sz="1800" dirty="0" err="1"/>
              <a:t>hyperparameters</a:t>
            </a:r>
            <a:r>
              <a:rPr lang="en-US" sz="1800" dirty="0"/>
              <a:t>, train and test on the held-out data</a:t>
            </a:r>
          </a:p>
          <a:p>
            <a:pPr marL="782638" lvl="1">
              <a:lnSpc>
                <a:spcPct val="80000"/>
              </a:lnSpc>
            </a:pPr>
            <a:r>
              <a:rPr lang="en-US" sz="1800" dirty="0"/>
              <a:t>Choose the best value and do a final test on the test data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445250" y="4435475"/>
            <a:ext cx="21653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rot="10800000" flipH="1">
            <a:off x="6445250" y="2595563"/>
            <a:ext cx="1588" cy="18399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651375"/>
            <a:ext cx="1793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08288"/>
            <a:ext cx="209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>
            <a:off x="6477000" y="2630488"/>
            <a:ext cx="2133600" cy="1752600"/>
          </a:xfrm>
          <a:custGeom>
            <a:avLst/>
            <a:gdLst>
              <a:gd name="T0" fmla="*/ 0 w 21600"/>
              <a:gd name="T1" fmla="*/ 0 h 21600"/>
              <a:gd name="T2" fmla="*/ 6943 w 21600"/>
              <a:gd name="T3" fmla="*/ 939 h 21600"/>
              <a:gd name="T4" fmla="*/ 16200 w 21600"/>
              <a:gd name="T5" fmla="*/ 5635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21" y="0"/>
                  <a:pt x="4243" y="0"/>
                  <a:pt x="6943" y="939"/>
                </a:cubicBezTo>
                <a:cubicBezTo>
                  <a:pt x="9643" y="1878"/>
                  <a:pt x="13757" y="2191"/>
                  <a:pt x="16200" y="5635"/>
                </a:cubicBezTo>
                <a:cubicBezTo>
                  <a:pt x="18643" y="9078"/>
                  <a:pt x="20121" y="15339"/>
                  <a:pt x="21600" y="21600"/>
                </a:cubicBezTo>
              </a:path>
            </a:pathLst>
          </a:custGeom>
          <a:noFill/>
          <a:ln w="38100" cap="flat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3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01888"/>
            <a:ext cx="11366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Freeform 10"/>
          <p:cNvSpPr>
            <a:spLocks/>
          </p:cNvSpPr>
          <p:nvPr/>
        </p:nvSpPr>
        <p:spPr bwMode="auto">
          <a:xfrm>
            <a:off x="6480175" y="2936875"/>
            <a:ext cx="2130425" cy="1446213"/>
          </a:xfrm>
          <a:custGeom>
            <a:avLst/>
            <a:gdLst>
              <a:gd name="T0" fmla="*/ 0 w 21600"/>
              <a:gd name="T1" fmla="+- 0 5554 90"/>
              <a:gd name="T2" fmla="*/ 5554 h 21510"/>
              <a:gd name="T3" fmla="*/ 6245 w 21600"/>
              <a:gd name="T4" fmla="+- 0 95 90"/>
              <a:gd name="T5" fmla="*/ 95 h 21510"/>
              <a:gd name="T6" fmla="*/ 15419 w 21600"/>
              <a:gd name="T7" fmla="+- 0 5057 90"/>
              <a:gd name="T8" fmla="*/ 5057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464"/>
                </a:moveTo>
                <a:cubicBezTo>
                  <a:pt x="1030" y="4566"/>
                  <a:pt x="3670" y="99"/>
                  <a:pt x="6245" y="5"/>
                </a:cubicBezTo>
                <a:cubicBezTo>
                  <a:pt x="8820" y="-90"/>
                  <a:pt x="12860" y="1375"/>
                  <a:pt x="15419" y="4967"/>
                </a:cubicBezTo>
                <a:cubicBezTo>
                  <a:pt x="17979" y="8559"/>
                  <a:pt x="20312" y="18060"/>
                  <a:pt x="21600" y="21510"/>
                </a:cubicBezTo>
              </a:path>
            </a:pathLst>
          </a:cu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5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625850"/>
            <a:ext cx="12271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25888"/>
            <a:ext cx="584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Freeform 13"/>
          <p:cNvSpPr>
            <a:spLocks/>
          </p:cNvSpPr>
          <p:nvPr/>
        </p:nvSpPr>
        <p:spPr bwMode="auto">
          <a:xfrm>
            <a:off x="6477000" y="2927350"/>
            <a:ext cx="2130425" cy="1458913"/>
          </a:xfrm>
          <a:custGeom>
            <a:avLst/>
            <a:gdLst>
              <a:gd name="T0" fmla="*/ 0 w 21600"/>
              <a:gd name="T1" fmla="+- 0 5693 90"/>
              <a:gd name="T2" fmla="*/ 5693 h 21510"/>
              <a:gd name="T3" fmla="*/ 8965 w 21600"/>
              <a:gd name="T4" fmla="+- 0 94 90"/>
              <a:gd name="T5" fmla="*/ 94 h 21510"/>
              <a:gd name="T6" fmla="*/ 14599 w 21600"/>
              <a:gd name="T7" fmla="+- 0 5154 90"/>
              <a:gd name="T8" fmla="*/ 5154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603"/>
                </a:moveTo>
                <a:cubicBezTo>
                  <a:pt x="1497" y="4666"/>
                  <a:pt x="6535" y="97"/>
                  <a:pt x="8965" y="4"/>
                </a:cubicBezTo>
                <a:cubicBezTo>
                  <a:pt x="11396" y="-90"/>
                  <a:pt x="12490" y="1480"/>
                  <a:pt x="14599" y="5064"/>
                </a:cubicBezTo>
                <a:cubicBezTo>
                  <a:pt x="16707" y="8648"/>
                  <a:pt x="20151" y="18090"/>
                  <a:pt x="21600" y="21510"/>
                </a:cubicBezTo>
              </a:path>
            </a:pathLst>
          </a:custGeom>
          <a:noFill/>
          <a:ln w="3810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Baselines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/>
              <a:t>E.g. calling everything </a:t>
            </a:r>
            <a:r>
              <a:rPr lang="en-US" sz="2000" dirty="0" smtClean="0"/>
              <a:t>“spam</a:t>
            </a:r>
            <a:r>
              <a:rPr lang="en-US" sz="2000" dirty="0"/>
              <a:t>” gets </a:t>
            </a:r>
            <a:r>
              <a:rPr lang="en-US" sz="2000" dirty="0" smtClean="0"/>
              <a:t>86</a:t>
            </a:r>
            <a:r>
              <a:rPr lang="en-US" sz="2000" dirty="0"/>
              <a:t>%, so a classifier that gets </a:t>
            </a:r>
            <a:r>
              <a:rPr lang="en-US" sz="2000" dirty="0" smtClean="0"/>
              <a:t>90</a:t>
            </a:r>
            <a:r>
              <a:rPr lang="en-US" sz="2000" dirty="0"/>
              <a:t>% isn’t very good…</a:t>
            </a:r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</p:txBody>
      </p:sp>
    </p:spTree>
    <p:extLst>
      <p:ext uri="{BB962C8B-B14F-4D97-AF65-F5344CB8AC3E}">
        <p14:creationId xmlns:p14="http://schemas.microsoft.com/office/powerpoint/2010/main" val="99055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6363558" y="191359"/>
            <a:ext cx="1293685" cy="3505202"/>
          </a:xfrm>
          <a:prstGeom prst="wedgeRectCallout">
            <a:avLst>
              <a:gd name="adj1" fmla="val 40885"/>
              <a:gd name="adj2" fmla="val 7976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2295525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477000" y="1361326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(E=x)</a:t>
            </a:r>
            <a:endParaRPr lang="en-US" sz="2000" b="0" dirty="0"/>
          </a:p>
          <a:p>
            <a:r>
              <a:rPr lang="en-US" sz="2000" b="0" dirty="0"/>
              <a:t>   </a:t>
            </a:r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069634" y="171002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69" y="5029200"/>
            <a:ext cx="406681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32048" y="179653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 </a:t>
            </a:r>
            <a:r>
              <a:rPr lang="en-US" dirty="0" smtClean="0">
                <a:sym typeface="Symbol"/>
              </a:rPr>
              <a:t> = 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8266" y="214301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variance: </a:t>
            </a:r>
            <a:r>
              <a:rPr lang="en-US" dirty="0" smtClean="0">
                <a:sym typeface="Symbol"/>
              </a:rPr>
              <a:t> =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200400"/>
            <a:ext cx="887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far: assuming variables have discrete values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Could also allow continuous values, </a:t>
            </a:r>
            <a:r>
              <a:rPr lang="en-US" sz="2000" dirty="0">
                <a:solidFill>
                  <a:srgbClr val="0000FF"/>
                </a:solidFill>
              </a:rPr>
              <a:t>E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 </a:t>
            </a:r>
            <a:r>
              <a:rPr lang="en-US" sz="2000" dirty="0" smtClean="0">
                <a:solidFill>
                  <a:srgbClr val="0000FF"/>
                </a:solidFill>
                <a:latin typeface="Castellar" pitchFamily="18" charset="0"/>
                <a:sym typeface="Symbol"/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And specify probabilities using a continuous distribution, such as a Gaussian</a:t>
            </a:r>
          </a:p>
        </p:txBody>
      </p:sp>
      <p:pic>
        <p:nvPicPr>
          <p:cNvPr id="20" name="Picture 19" descr="File:Normal_Distribution_PD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3733800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h_{NB}({\bf x}) &#10;&amp;=&amp; \arg\max_y 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286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6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Pages>0</Pages>
  <Words>3784</Words>
  <Characters>0</Characters>
  <Application>Microsoft Macintosh PowerPoint</Application>
  <PresentationFormat>On-screen Show (4:3)</PresentationFormat>
  <Lines>0</Lines>
  <Paragraphs>1282</Paragraphs>
  <Slides>89</Slides>
  <Notes>85</Notes>
  <HiddenSlides>16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5" baseType="lpstr">
      <vt:lpstr>Arial Italic</vt:lpstr>
      <vt:lpstr>Calibri</vt:lpstr>
      <vt:lpstr>Castellar</vt:lpstr>
      <vt:lpstr>Comic Sans MS</vt:lpstr>
      <vt:lpstr>Gill Sans</vt:lpstr>
      <vt:lpstr>Lucida Grande</vt:lpstr>
      <vt:lpstr>Palatino</vt:lpstr>
      <vt:lpstr>Symbol</vt:lpstr>
      <vt:lpstr>Tahoma</vt:lpstr>
      <vt:lpstr>Times New Roman</vt:lpstr>
      <vt:lpstr>Wingdings</vt:lpstr>
      <vt:lpstr>ヒラギノ角ゴ ProN W3</vt:lpstr>
      <vt:lpstr>Arial</vt:lpstr>
      <vt:lpstr>1_dan-berkeley-nlp-v1</vt:lpstr>
      <vt:lpstr>dan-berkeley-nlp-v1 copy 6</vt:lpstr>
      <vt:lpstr>Photo Editor Photo</vt:lpstr>
      <vt:lpstr>CSE 473: Artificial Intelligence</vt:lpstr>
      <vt:lpstr>PowerPoint Presentation</vt:lpstr>
      <vt:lpstr>AI Topics </vt:lpstr>
      <vt:lpstr>Search thru a </vt:lpstr>
      <vt:lpstr>Today</vt:lpstr>
      <vt:lpstr>Bayes Nets</vt:lpstr>
      <vt:lpstr>Continuous Variables</vt:lpstr>
      <vt:lpstr>Continuous Variables</vt:lpstr>
      <vt:lpstr>Continuous Variables</vt:lpstr>
      <vt:lpstr>Continuous Variables</vt:lpstr>
      <vt:lpstr>Learning</vt:lpstr>
      <vt:lpstr>PowerPoint Presentation</vt:lpstr>
      <vt:lpstr>Machine Learning</vt:lpstr>
      <vt:lpstr>Exponential Growth in Data</vt:lpstr>
      <vt:lpstr>Supremacy of Machine Learning</vt:lpstr>
      <vt:lpstr>Space of ML Problems</vt:lpstr>
      <vt:lpstr>Supremacy of Machine Learning</vt:lpstr>
      <vt:lpstr>PowerPoint Presentation</vt:lpstr>
      <vt:lpstr>Machine Learning</vt:lpstr>
      <vt:lpstr>Machine Learning</vt:lpstr>
      <vt:lpstr>Learning Bayes Networks</vt:lpstr>
      <vt:lpstr>The Origin of Bayes Nets</vt:lpstr>
      <vt:lpstr>Learning Bayes Nets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Coin Flip</vt:lpstr>
      <vt:lpstr>Coin Flip</vt:lpstr>
      <vt:lpstr>Experiment 1: Heads</vt:lpstr>
      <vt:lpstr>Experiment 1: Heads</vt:lpstr>
      <vt:lpstr>Terminology</vt:lpstr>
      <vt:lpstr>Using Prior Knowledge</vt:lpstr>
      <vt:lpstr>Using Background Knowledge</vt:lpstr>
      <vt:lpstr>Experiment 1: Heads</vt:lpstr>
      <vt:lpstr>Probabilistic Estimation</vt:lpstr>
      <vt:lpstr>Bayesian Learning</vt:lpstr>
      <vt:lpstr>Really? Only 3 Coins?</vt:lpstr>
      <vt:lpstr>What Prior to Use?</vt:lpstr>
      <vt:lpstr>Parameter Estimation and Bayesian Networks</vt:lpstr>
      <vt:lpstr>Estimation: Laplace Smoothing</vt:lpstr>
      <vt:lpstr>Application: Naïve Bayes</vt:lpstr>
      <vt:lpstr>Naïve Bayes</vt:lpstr>
      <vt:lpstr>NB with Bag of Words for text classification</vt:lpstr>
      <vt:lpstr>Probabilities: Important Detail!</vt:lpstr>
      <vt:lpstr>How Learn Continuous CPTs?</vt:lpstr>
      <vt:lpstr>Maximum Likelihood  Mean of Single Gaussian</vt:lpstr>
      <vt:lpstr>Maximum Likelihood  Mean of Single Gaussian</vt:lpstr>
      <vt:lpstr>Learning with Continuous Variables</vt:lpstr>
      <vt:lpstr>Output of Learning</vt:lpstr>
      <vt:lpstr>Did Learning Work Well?</vt:lpstr>
      <vt:lpstr>Topics</vt:lpstr>
      <vt:lpstr>Why Learn Hidden Variables?</vt:lpstr>
      <vt:lpstr>How Learn Hidden Variables?</vt:lpstr>
      <vt:lpstr>Chicken &amp; Egg Problem</vt:lpstr>
      <vt:lpstr>Face It…</vt:lpstr>
      <vt:lpstr>PowerPoint Presentation</vt:lpstr>
      <vt:lpstr>Continuous Variables</vt:lpstr>
      <vt:lpstr>Learning with Continuous Variables</vt:lpstr>
      <vt:lpstr>Continuous Variables</vt:lpstr>
      <vt:lpstr>Simplest Version</vt:lpstr>
      <vt:lpstr>Input Looks Like</vt:lpstr>
      <vt:lpstr>We Want to Predict</vt:lpstr>
      <vt:lpstr>Chicken &amp; Egg</vt:lpstr>
      <vt:lpstr>Chicken &amp; Egg</vt:lpstr>
      <vt:lpstr>Expectation Maximization (EM) </vt:lpstr>
      <vt:lpstr>Expectation Maximization (EM) </vt:lpstr>
      <vt:lpstr>Expectation Maximization (EM) </vt:lpstr>
      <vt:lpstr>Expectation Maximization (EM) </vt:lpstr>
      <vt:lpstr>ML Mean of Single Gaussian</vt:lpstr>
      <vt:lpstr>Expectation Maximization (EM) </vt:lpstr>
      <vt:lpstr>Expectation Maximization (EM) </vt:lpstr>
      <vt:lpstr>Expectation Maximization (EM) </vt:lpstr>
      <vt:lpstr>Expectation Maximization (EM) </vt:lpstr>
      <vt:lpstr>Topics</vt:lpstr>
      <vt:lpstr>What if we don’t know structure?</vt:lpstr>
      <vt:lpstr>Learning The Structure of Bayesian Networks</vt:lpstr>
      <vt:lpstr>Learning The Structure of Bayesian Networks</vt:lpstr>
      <vt:lpstr>Learning The Structure of Bayesian Networks</vt:lpstr>
      <vt:lpstr>PowerPoint Presentation</vt:lpstr>
      <vt:lpstr>Learning The Structure of Bayesian Networks</vt:lpstr>
      <vt:lpstr>Overfitting</vt:lpstr>
      <vt:lpstr>Augment Score Function</vt:lpstr>
      <vt:lpstr>Score Functions</vt:lpstr>
      <vt:lpstr>Hill-climbing Search</vt:lpstr>
      <vt:lpstr>Tuning on Held-Out Data</vt:lpstr>
      <vt:lpstr>Baselines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47</cp:revision>
  <cp:lastPrinted>2014-12-01T18:53:00Z</cp:lastPrinted>
  <dcterms:modified xsi:type="dcterms:W3CDTF">2016-12-05T18:44:15Z</dcterms:modified>
</cp:coreProperties>
</file>