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83"/>
  </p:notesMasterIdLst>
  <p:handoutMasterIdLst>
    <p:handoutMasterId r:id="rId84"/>
  </p:handoutMasterIdLst>
  <p:sldIdLst>
    <p:sldId id="424" r:id="rId2"/>
    <p:sldId id="494" r:id="rId3"/>
    <p:sldId id="495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426" r:id="rId24"/>
    <p:sldId id="478" r:id="rId25"/>
    <p:sldId id="479" r:id="rId26"/>
    <p:sldId id="480" r:id="rId27"/>
    <p:sldId id="481" r:id="rId28"/>
    <p:sldId id="482" r:id="rId29"/>
    <p:sldId id="483" r:id="rId30"/>
    <p:sldId id="470" r:id="rId31"/>
    <p:sldId id="303" r:id="rId32"/>
    <p:sldId id="449" r:id="rId33"/>
    <p:sldId id="471" r:id="rId34"/>
    <p:sldId id="444" r:id="rId35"/>
    <p:sldId id="305" r:id="rId36"/>
    <p:sldId id="309" r:id="rId37"/>
    <p:sldId id="310" r:id="rId38"/>
    <p:sldId id="484" r:id="rId39"/>
    <p:sldId id="430" r:id="rId40"/>
    <p:sldId id="311" r:id="rId41"/>
    <p:sldId id="472" r:id="rId42"/>
    <p:sldId id="312" r:id="rId43"/>
    <p:sldId id="313" r:id="rId44"/>
    <p:sldId id="431" r:id="rId45"/>
    <p:sldId id="345" r:id="rId46"/>
    <p:sldId id="432" r:id="rId47"/>
    <p:sldId id="332" r:id="rId48"/>
    <p:sldId id="333" r:id="rId49"/>
    <p:sldId id="355" r:id="rId50"/>
    <p:sldId id="433" r:id="rId51"/>
    <p:sldId id="335" r:id="rId52"/>
    <p:sldId id="357" r:id="rId53"/>
    <p:sldId id="435" r:id="rId54"/>
    <p:sldId id="436" r:id="rId55"/>
    <p:sldId id="445" r:id="rId56"/>
    <p:sldId id="434" r:id="rId57"/>
    <p:sldId id="359" r:id="rId58"/>
    <p:sldId id="360" r:id="rId59"/>
    <p:sldId id="336" r:id="rId60"/>
    <p:sldId id="473" r:id="rId61"/>
    <p:sldId id="337" r:id="rId62"/>
    <p:sldId id="338" r:id="rId63"/>
    <p:sldId id="347" r:id="rId64"/>
    <p:sldId id="392" r:id="rId65"/>
    <p:sldId id="486" r:id="rId66"/>
    <p:sldId id="485" r:id="rId67"/>
    <p:sldId id="394" r:id="rId68"/>
    <p:sldId id="477" r:id="rId69"/>
    <p:sldId id="476" r:id="rId70"/>
    <p:sldId id="475" r:id="rId71"/>
    <p:sldId id="398" r:id="rId72"/>
    <p:sldId id="395" r:id="rId73"/>
    <p:sldId id="396" r:id="rId74"/>
    <p:sldId id="397" r:id="rId75"/>
    <p:sldId id="487" r:id="rId76"/>
    <p:sldId id="437" r:id="rId77"/>
    <p:sldId id="489" r:id="rId78"/>
    <p:sldId id="490" r:id="rId79"/>
    <p:sldId id="491" r:id="rId80"/>
    <p:sldId id="492" r:id="rId81"/>
    <p:sldId id="493" r:id="rId82"/>
  </p:sldIdLst>
  <p:sldSz cx="12192000" cy="6858000"/>
  <p:notesSz cx="7315200" cy="9601200"/>
  <p:custDataLst>
    <p:tags r:id="rId8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46" autoAdjust="0"/>
    <p:restoredTop sz="82322" autoAdjust="0"/>
  </p:normalViewPr>
  <p:slideViewPr>
    <p:cSldViewPr>
      <p:cViewPr>
        <p:scale>
          <a:sx n="114" d="100"/>
          <a:sy n="114" d="100"/>
        </p:scale>
        <p:origin x="824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1" d="100"/>
        <a:sy n="131" d="100"/>
      </p:scale>
      <p:origin x="0" y="1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tags" Target="tags/tag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ng"/><Relationship Id="rId2" Type="http://schemas.openxmlformats.org/officeDocument/2006/relationships/image" Target="../media/image1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In example above (assuming binary) all factors generated are of size 2 --- as they all only have one variable (Z, Z, and X</a:t>
            </a:r>
            <a:r>
              <a:rPr lang="en-US" sz="12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 respectively).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Complexity 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O(n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exp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(k))O(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exp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(s)) = O(n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exp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(k + s))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where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 = |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loop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cutset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| and k = max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number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parents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any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63B6-CFFC-4FDE-86EE-5046E4EF2DF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02C2C-501A-461F-BFE0-958B7C8895AF}" type="slidenum">
              <a:rPr lang="en-US"/>
              <a:pPr/>
              <a:t>80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Logical representation of a Bayesian network for classification of infant metabolic defects from gas chromatographic data.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Blue ovals represent chromatographic peaks, grey ovals represent metabolic diseases and magenta ovals represent biochemical class of disease.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The central grey oval indicates that there is/is not a metabolic defect present from peak data.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Data are classified by loading the chromatographic data into the blue ovals and observing the values in the grey and magenta ovals.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www.udel.edu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/chemo/Links/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chemo_res.htm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40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41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Seems like question is better P(+l)</a:t>
            </a:r>
            <a:r>
              <a:rPr lang="en-US" baseline="0" dirty="0" smtClean="0"/>
              <a:t> not P(L)</a:t>
            </a:r>
          </a:p>
          <a:p>
            <a:r>
              <a:rPr lang="en-US" baseline="0" dirty="0" smtClean="0"/>
              <a:t>Hence </a:t>
            </a:r>
            <a:r>
              <a:rPr lang="en-US" baseline="0" dirty="0" err="1" smtClean="0"/>
              <a:t>sum_rt</a:t>
            </a:r>
            <a:r>
              <a:rPr lang="en-US" baseline="0" dirty="0" smtClean="0"/>
              <a:t> P®P(</a:t>
            </a:r>
            <a:r>
              <a:rPr lang="en-US" baseline="0" dirty="0" err="1" smtClean="0"/>
              <a:t>t|r</a:t>
            </a:r>
            <a:r>
              <a:rPr lang="en-US" baseline="0" dirty="0" smtClean="0"/>
              <a:t>)P(+</a:t>
            </a:r>
            <a:r>
              <a:rPr lang="en-US" baseline="0" dirty="0" err="1" smtClean="0"/>
              <a:t>l|t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arrow between RT and L, since CPT for T only depends on</a:t>
            </a:r>
            <a:r>
              <a:rPr lang="en-US" baseline="0" dirty="0" smtClean="0"/>
              <a:t>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6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emf"/><Relationship Id="rId10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50.emf"/><Relationship Id="rId10" Type="http://schemas.openxmlformats.org/officeDocument/2006/relationships/image" Target="../media/image74.emf"/><Relationship Id="rId11" Type="http://schemas.openxmlformats.org/officeDocument/2006/relationships/image" Target="../media/image75.emf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7.png"/><Relationship Id="rId10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91.png"/><Relationship Id="rId9" Type="http://schemas.openxmlformats.org/officeDocument/2006/relationships/image" Target="../media/image72.png"/><Relationship Id="rId10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6" Type="http://schemas.openxmlformats.org/officeDocument/2006/relationships/image" Target="../media/image88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93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7.xml"/><Relationship Id="rId12" Type="http://schemas.openxmlformats.org/officeDocument/2006/relationships/image" Target="../media/image102.png"/><Relationship Id="rId13" Type="http://schemas.openxmlformats.org/officeDocument/2006/relationships/image" Target="../media/image92.png"/><Relationship Id="rId14" Type="http://schemas.openxmlformats.org/officeDocument/2006/relationships/image" Target="../media/image73.png"/><Relationship Id="rId15" Type="http://schemas.openxmlformats.org/officeDocument/2006/relationships/image" Target="../media/image72.png"/><Relationship Id="rId16" Type="http://schemas.openxmlformats.org/officeDocument/2006/relationships/image" Target="../media/image71.png"/><Relationship Id="rId17" Type="http://schemas.openxmlformats.org/officeDocument/2006/relationships/image" Target="../media/image103.png"/><Relationship Id="rId18" Type="http://schemas.openxmlformats.org/officeDocument/2006/relationships/image" Target="../media/image99.png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04.png"/><Relationship Id="rId10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4.png"/><Relationship Id="rId5" Type="http://schemas.openxmlformats.org/officeDocument/2006/relationships/image" Target="../media/image108.png"/><Relationship Id="rId6" Type="http://schemas.openxmlformats.org/officeDocument/2006/relationships/image" Target="../media/image107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85.png"/><Relationship Id="rId25" Type="http://schemas.openxmlformats.org/officeDocument/2006/relationships/image" Target="../media/image121.png"/><Relationship Id="rId26" Type="http://schemas.openxmlformats.org/officeDocument/2006/relationships/image" Target="../media/image122.png"/><Relationship Id="rId27" Type="http://schemas.openxmlformats.org/officeDocument/2006/relationships/image" Target="../media/image123.png"/><Relationship Id="rId28" Type="http://schemas.openxmlformats.org/officeDocument/2006/relationships/image" Target="../media/image124.png"/><Relationship Id="rId10" Type="http://schemas.openxmlformats.org/officeDocument/2006/relationships/tags" Target="../tags/tag85.xml"/><Relationship Id="rId11" Type="http://schemas.openxmlformats.org/officeDocument/2006/relationships/tags" Target="../tags/tag86.xml"/><Relationship Id="rId12" Type="http://schemas.openxmlformats.org/officeDocument/2006/relationships/tags" Target="../tags/tag87.xml"/><Relationship Id="rId13" Type="http://schemas.openxmlformats.org/officeDocument/2006/relationships/tags" Target="../tags/tag88.xml"/><Relationship Id="rId14" Type="http://schemas.openxmlformats.org/officeDocument/2006/relationships/tags" Target="../tags/tag89.xml"/><Relationship Id="rId15" Type="http://schemas.openxmlformats.org/officeDocument/2006/relationships/tags" Target="../tags/tag90.xml"/><Relationship Id="rId16" Type="http://schemas.openxmlformats.org/officeDocument/2006/relationships/tags" Target="../tags/tag91.xml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tags" Target="../tags/tag81.xml"/><Relationship Id="rId7" Type="http://schemas.openxmlformats.org/officeDocument/2006/relationships/tags" Target="../tags/tag82.xml"/><Relationship Id="rId8" Type="http://schemas.openxmlformats.org/officeDocument/2006/relationships/tags" Target="../tags/tag83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20" Type="http://schemas.openxmlformats.org/officeDocument/2006/relationships/image" Target="../media/image125.png"/><Relationship Id="rId21" Type="http://schemas.openxmlformats.org/officeDocument/2006/relationships/image" Target="../media/image123.png"/><Relationship Id="rId22" Type="http://schemas.openxmlformats.org/officeDocument/2006/relationships/image" Target="../media/image116.png"/><Relationship Id="rId23" Type="http://schemas.openxmlformats.org/officeDocument/2006/relationships/image" Target="../media/image120.png"/><Relationship Id="rId24" Type="http://schemas.openxmlformats.org/officeDocument/2006/relationships/image" Target="../media/image126.png"/><Relationship Id="rId25" Type="http://schemas.openxmlformats.org/officeDocument/2006/relationships/image" Target="../media/image127.png"/><Relationship Id="rId26" Type="http://schemas.openxmlformats.org/officeDocument/2006/relationships/image" Target="../media/image128.png"/><Relationship Id="rId27" Type="http://schemas.openxmlformats.org/officeDocument/2006/relationships/image" Target="../media/image124.png"/><Relationship Id="rId10" Type="http://schemas.openxmlformats.org/officeDocument/2006/relationships/tags" Target="../tags/tag101.xml"/><Relationship Id="rId11" Type="http://schemas.openxmlformats.org/officeDocument/2006/relationships/tags" Target="../tags/tag102.xml"/><Relationship Id="rId12" Type="http://schemas.openxmlformats.org/officeDocument/2006/relationships/tags" Target="../tags/tag103.xml"/><Relationship Id="rId13" Type="http://schemas.openxmlformats.org/officeDocument/2006/relationships/tags" Target="../tags/tag104.xml"/><Relationship Id="rId14" Type="http://schemas.openxmlformats.org/officeDocument/2006/relationships/tags" Target="../tags/tag105.xml"/><Relationship Id="rId15" Type="http://schemas.openxmlformats.org/officeDocument/2006/relationships/tags" Target="../tags/tag106.xml"/><Relationship Id="rId16" Type="http://schemas.openxmlformats.org/officeDocument/2006/relationships/tags" Target="../tags/tag107.xml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85.png"/><Relationship Id="rId19" Type="http://schemas.openxmlformats.org/officeDocument/2006/relationships/image" Target="../media/image121.png"/><Relationship Id="rId1" Type="http://schemas.openxmlformats.org/officeDocument/2006/relationships/tags" Target="../tags/tag92.xml"/><Relationship Id="rId2" Type="http://schemas.openxmlformats.org/officeDocument/2006/relationships/tags" Target="../tags/tag93.xml"/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tags" Target="../tags/tag96.xml"/><Relationship Id="rId6" Type="http://schemas.openxmlformats.org/officeDocument/2006/relationships/tags" Target="../tags/tag97.xml"/><Relationship Id="rId7" Type="http://schemas.openxmlformats.org/officeDocument/2006/relationships/tags" Target="../tags/tag98.xml"/><Relationship Id="rId8" Type="http://schemas.openxmlformats.org/officeDocument/2006/relationships/tags" Target="../tags/tag9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" Type="http://schemas.openxmlformats.org/officeDocument/2006/relationships/tags" Target="../tags/tag108.xml"/><Relationship Id="rId2" Type="http://schemas.openxmlformats.org/officeDocument/2006/relationships/tags" Target="../tags/tag109.xml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34.png"/><Relationship Id="rId16" Type="http://schemas.openxmlformats.org/officeDocument/2006/relationships/image" Target="../media/image124.png"/><Relationship Id="rId1" Type="http://schemas.openxmlformats.org/officeDocument/2006/relationships/tags" Target="../tags/tag112.xml"/><Relationship Id="rId2" Type="http://schemas.openxmlformats.org/officeDocument/2006/relationships/tags" Target="../tags/tag113.xml"/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tags" Target="../tags/tag116.xml"/><Relationship Id="rId6" Type="http://schemas.openxmlformats.org/officeDocument/2006/relationships/tags" Target="../tags/tag117.xml"/><Relationship Id="rId7" Type="http://schemas.openxmlformats.org/officeDocument/2006/relationships/tags" Target="../tags/tag11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15.png"/><Relationship Id="rId10" Type="http://schemas.openxmlformats.org/officeDocument/2006/relationships/image" Target="../media/image1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6.png"/><Relationship Id="rId8" Type="http://schemas.openxmlformats.org/officeDocument/2006/relationships/image" Target="../media/image6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145.png"/><Relationship Id="rId1" Type="http://schemas.openxmlformats.org/officeDocument/2006/relationships/tags" Target="../tags/tag121.xml"/><Relationship Id="rId2" Type="http://schemas.openxmlformats.org/officeDocument/2006/relationships/tags" Target="../tags/tag122.xml"/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tags" Target="../tags/tag126.xml"/><Relationship Id="rId7" Type="http://schemas.openxmlformats.org/officeDocument/2006/relationships/tags" Target="../tags/tag127.xml"/><Relationship Id="rId8" Type="http://schemas.openxmlformats.org/officeDocument/2006/relationships/tags" Target="../tags/tag128.xml"/><Relationship Id="rId9" Type="http://schemas.openxmlformats.org/officeDocument/2006/relationships/tags" Target="../tags/tag129.xml"/><Relationship Id="rId10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20" Type="http://schemas.openxmlformats.org/officeDocument/2006/relationships/image" Target="../media/image145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0.xml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20" Type="http://schemas.openxmlformats.org/officeDocument/2006/relationships/image" Target="../media/image145.png"/><Relationship Id="rId21" Type="http://schemas.openxmlformats.org/officeDocument/2006/relationships/image" Target="../media/image85.png"/><Relationship Id="rId10" Type="http://schemas.openxmlformats.org/officeDocument/2006/relationships/tags" Target="../tags/tag148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1" Type="http://schemas.openxmlformats.org/officeDocument/2006/relationships/tags" Target="../tags/tag139.xml"/><Relationship Id="rId2" Type="http://schemas.openxmlformats.org/officeDocument/2006/relationships/tags" Target="../tags/tag140.xml"/><Relationship Id="rId3" Type="http://schemas.openxmlformats.org/officeDocument/2006/relationships/tags" Target="../tags/tag141.xml"/><Relationship Id="rId4" Type="http://schemas.openxmlformats.org/officeDocument/2006/relationships/tags" Target="../tags/tag142.xml"/><Relationship Id="rId5" Type="http://schemas.openxmlformats.org/officeDocument/2006/relationships/tags" Target="../tags/tag143.xml"/><Relationship Id="rId6" Type="http://schemas.openxmlformats.org/officeDocument/2006/relationships/tags" Target="../tags/tag144.xml"/><Relationship Id="rId7" Type="http://schemas.openxmlformats.org/officeDocument/2006/relationships/tags" Target="../tags/tag145.xml"/><Relationship Id="rId8" Type="http://schemas.openxmlformats.org/officeDocument/2006/relationships/tags" Target="../tags/tag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145.png"/><Relationship Id="rId1" Type="http://schemas.openxmlformats.org/officeDocument/2006/relationships/tags" Target="../tags/tag149.xml"/><Relationship Id="rId2" Type="http://schemas.openxmlformats.org/officeDocument/2006/relationships/tags" Target="../tags/tag150.xml"/><Relationship Id="rId3" Type="http://schemas.openxmlformats.org/officeDocument/2006/relationships/tags" Target="../tags/tag151.xml"/><Relationship Id="rId4" Type="http://schemas.openxmlformats.org/officeDocument/2006/relationships/tags" Target="../tags/tag152.xml"/><Relationship Id="rId5" Type="http://schemas.openxmlformats.org/officeDocument/2006/relationships/tags" Target="../tags/tag153.xml"/><Relationship Id="rId6" Type="http://schemas.openxmlformats.org/officeDocument/2006/relationships/tags" Target="../tags/tag154.xml"/><Relationship Id="rId7" Type="http://schemas.openxmlformats.org/officeDocument/2006/relationships/tags" Target="../tags/tag155.xml"/><Relationship Id="rId8" Type="http://schemas.openxmlformats.org/officeDocument/2006/relationships/tags" Target="../tags/tag156.xml"/><Relationship Id="rId9" Type="http://schemas.openxmlformats.org/officeDocument/2006/relationships/tags" Target="../tags/tag157.xml"/><Relationship Id="rId10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3.png"/><Relationship Id="rId14" Type="http://schemas.openxmlformats.org/officeDocument/2006/relationships/image" Target="../media/image139.png"/><Relationship Id="rId15" Type="http://schemas.openxmlformats.org/officeDocument/2006/relationships/image" Target="../media/image144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Relationship Id="rId19" Type="http://schemas.openxmlformats.org/officeDocument/2006/relationships/image" Target="../media/image149.png"/><Relationship Id="rId1" Type="http://schemas.openxmlformats.org/officeDocument/2006/relationships/tags" Target="../tags/tag158.xml"/><Relationship Id="rId2" Type="http://schemas.openxmlformats.org/officeDocument/2006/relationships/tags" Target="../tags/tag159.xml"/><Relationship Id="rId3" Type="http://schemas.openxmlformats.org/officeDocument/2006/relationships/tags" Target="../tags/tag160.xml"/><Relationship Id="rId4" Type="http://schemas.openxmlformats.org/officeDocument/2006/relationships/tags" Target="../tags/tag161.xml"/><Relationship Id="rId5" Type="http://schemas.openxmlformats.org/officeDocument/2006/relationships/tags" Target="../tags/tag162.xml"/><Relationship Id="rId6" Type="http://schemas.openxmlformats.org/officeDocument/2006/relationships/tags" Target="../tags/tag163.xml"/><Relationship Id="rId7" Type="http://schemas.openxmlformats.org/officeDocument/2006/relationships/tags" Target="../tags/tag164.xml"/><Relationship Id="rId8" Type="http://schemas.openxmlformats.org/officeDocument/2006/relationships/tags" Target="../tags/tag165.xml"/><Relationship Id="rId9" Type="http://schemas.openxmlformats.org/officeDocument/2006/relationships/tags" Target="../tags/tag166.xml"/><Relationship Id="rId10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4" Type="http://schemas.openxmlformats.org/officeDocument/2006/relationships/tags" Target="../tags/tag180.xml"/><Relationship Id="rId15" Type="http://schemas.openxmlformats.org/officeDocument/2006/relationships/tags" Target="../tags/tag181.xml"/><Relationship Id="rId16" Type="http://schemas.openxmlformats.org/officeDocument/2006/relationships/tags" Target="../tags/tag182.xml"/><Relationship Id="rId17" Type="http://schemas.openxmlformats.org/officeDocument/2006/relationships/tags" Target="../tags/tag183.xml"/><Relationship Id="rId18" Type="http://schemas.openxmlformats.org/officeDocument/2006/relationships/tags" Target="../tags/tag184.xml"/><Relationship Id="rId19" Type="http://schemas.openxmlformats.org/officeDocument/2006/relationships/tags" Target="../tags/tag185.xml"/><Relationship Id="rId63" Type="http://schemas.openxmlformats.org/officeDocument/2006/relationships/image" Target="../media/image174.png"/><Relationship Id="rId50" Type="http://schemas.openxmlformats.org/officeDocument/2006/relationships/image" Target="../media/image161.png"/><Relationship Id="rId51" Type="http://schemas.openxmlformats.org/officeDocument/2006/relationships/image" Target="../media/image162.png"/><Relationship Id="rId52" Type="http://schemas.openxmlformats.org/officeDocument/2006/relationships/image" Target="../media/image163.png"/><Relationship Id="rId53" Type="http://schemas.openxmlformats.org/officeDocument/2006/relationships/image" Target="../media/image164.png"/><Relationship Id="rId54" Type="http://schemas.openxmlformats.org/officeDocument/2006/relationships/image" Target="../media/image165.png"/><Relationship Id="rId55" Type="http://schemas.openxmlformats.org/officeDocument/2006/relationships/image" Target="../media/image166.png"/><Relationship Id="rId56" Type="http://schemas.openxmlformats.org/officeDocument/2006/relationships/image" Target="../media/image167.png"/><Relationship Id="rId57" Type="http://schemas.openxmlformats.org/officeDocument/2006/relationships/image" Target="../media/image168.png"/><Relationship Id="rId58" Type="http://schemas.openxmlformats.org/officeDocument/2006/relationships/image" Target="../media/image169.png"/><Relationship Id="rId59" Type="http://schemas.openxmlformats.org/officeDocument/2006/relationships/image" Target="../media/image170.png"/><Relationship Id="rId40" Type="http://schemas.openxmlformats.org/officeDocument/2006/relationships/image" Target="../media/image139.png"/><Relationship Id="rId41" Type="http://schemas.openxmlformats.org/officeDocument/2006/relationships/image" Target="../media/image144.png"/><Relationship Id="rId42" Type="http://schemas.openxmlformats.org/officeDocument/2006/relationships/image" Target="../media/image145.png"/><Relationship Id="rId43" Type="http://schemas.openxmlformats.org/officeDocument/2006/relationships/image" Target="../media/image154.png"/><Relationship Id="rId44" Type="http://schemas.openxmlformats.org/officeDocument/2006/relationships/image" Target="../media/image155.png"/><Relationship Id="rId45" Type="http://schemas.openxmlformats.org/officeDocument/2006/relationships/image" Target="../media/image156.png"/><Relationship Id="rId46" Type="http://schemas.openxmlformats.org/officeDocument/2006/relationships/image" Target="../media/image157.png"/><Relationship Id="rId47" Type="http://schemas.openxmlformats.org/officeDocument/2006/relationships/image" Target="../media/image158.png"/><Relationship Id="rId48" Type="http://schemas.openxmlformats.org/officeDocument/2006/relationships/image" Target="../media/image159.png"/><Relationship Id="rId49" Type="http://schemas.openxmlformats.org/officeDocument/2006/relationships/image" Target="../media/image160.png"/><Relationship Id="rId1" Type="http://schemas.openxmlformats.org/officeDocument/2006/relationships/tags" Target="../tags/tag167.xml"/><Relationship Id="rId2" Type="http://schemas.openxmlformats.org/officeDocument/2006/relationships/tags" Target="../tags/tag168.xml"/><Relationship Id="rId3" Type="http://schemas.openxmlformats.org/officeDocument/2006/relationships/tags" Target="../tags/tag169.xml"/><Relationship Id="rId4" Type="http://schemas.openxmlformats.org/officeDocument/2006/relationships/tags" Target="../tags/tag170.xml"/><Relationship Id="rId5" Type="http://schemas.openxmlformats.org/officeDocument/2006/relationships/tags" Target="../tags/tag171.xml"/><Relationship Id="rId6" Type="http://schemas.openxmlformats.org/officeDocument/2006/relationships/tags" Target="../tags/tag172.xml"/><Relationship Id="rId7" Type="http://schemas.openxmlformats.org/officeDocument/2006/relationships/tags" Target="../tags/tag173.xml"/><Relationship Id="rId8" Type="http://schemas.openxmlformats.org/officeDocument/2006/relationships/tags" Target="../tags/tag174.xml"/><Relationship Id="rId9" Type="http://schemas.openxmlformats.org/officeDocument/2006/relationships/tags" Target="../tags/tag175.xml"/><Relationship Id="rId30" Type="http://schemas.openxmlformats.org/officeDocument/2006/relationships/tags" Target="../tags/tag196.xml"/><Relationship Id="rId31" Type="http://schemas.openxmlformats.org/officeDocument/2006/relationships/tags" Target="../tags/tag197.xml"/><Relationship Id="rId32" Type="http://schemas.openxmlformats.org/officeDocument/2006/relationships/slideLayout" Target="../slideLayouts/slideLayout2.xml"/><Relationship Id="rId33" Type="http://schemas.openxmlformats.org/officeDocument/2006/relationships/image" Target="../media/image143.png"/><Relationship Id="rId34" Type="http://schemas.openxmlformats.org/officeDocument/2006/relationships/image" Target="../media/image141.png"/><Relationship Id="rId35" Type="http://schemas.openxmlformats.org/officeDocument/2006/relationships/image" Target="../media/image142.png"/><Relationship Id="rId36" Type="http://schemas.openxmlformats.org/officeDocument/2006/relationships/image" Target="../media/image150.png"/><Relationship Id="rId37" Type="http://schemas.openxmlformats.org/officeDocument/2006/relationships/image" Target="../media/image151.png"/><Relationship Id="rId38" Type="http://schemas.openxmlformats.org/officeDocument/2006/relationships/image" Target="../media/image152.png"/><Relationship Id="rId39" Type="http://schemas.openxmlformats.org/officeDocument/2006/relationships/image" Target="../media/image153.png"/><Relationship Id="rId20" Type="http://schemas.openxmlformats.org/officeDocument/2006/relationships/tags" Target="../tags/tag186.xml"/><Relationship Id="rId21" Type="http://schemas.openxmlformats.org/officeDocument/2006/relationships/tags" Target="../tags/tag187.xml"/><Relationship Id="rId22" Type="http://schemas.openxmlformats.org/officeDocument/2006/relationships/tags" Target="../tags/tag188.xml"/><Relationship Id="rId23" Type="http://schemas.openxmlformats.org/officeDocument/2006/relationships/tags" Target="../tags/tag189.xml"/><Relationship Id="rId24" Type="http://schemas.openxmlformats.org/officeDocument/2006/relationships/tags" Target="../tags/tag190.xml"/><Relationship Id="rId25" Type="http://schemas.openxmlformats.org/officeDocument/2006/relationships/tags" Target="../tags/tag191.xml"/><Relationship Id="rId26" Type="http://schemas.openxmlformats.org/officeDocument/2006/relationships/tags" Target="../tags/tag192.xml"/><Relationship Id="rId27" Type="http://schemas.openxmlformats.org/officeDocument/2006/relationships/tags" Target="../tags/tag193.xml"/><Relationship Id="rId28" Type="http://schemas.openxmlformats.org/officeDocument/2006/relationships/tags" Target="../tags/tag194.xml"/><Relationship Id="rId29" Type="http://schemas.openxmlformats.org/officeDocument/2006/relationships/tags" Target="../tags/tag195.xml"/><Relationship Id="rId60" Type="http://schemas.openxmlformats.org/officeDocument/2006/relationships/image" Target="../media/image171.png"/><Relationship Id="rId61" Type="http://schemas.openxmlformats.org/officeDocument/2006/relationships/image" Target="../media/image172.png"/><Relationship Id="rId62" Type="http://schemas.openxmlformats.org/officeDocument/2006/relationships/image" Target="../media/image173.png"/><Relationship Id="rId10" Type="http://schemas.openxmlformats.org/officeDocument/2006/relationships/tags" Target="../tags/tag176.xml"/><Relationship Id="rId11" Type="http://schemas.openxmlformats.org/officeDocument/2006/relationships/tags" Target="../tags/tag177.xml"/><Relationship Id="rId12" Type="http://schemas.openxmlformats.org/officeDocument/2006/relationships/tags" Target="../tags/tag17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5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_08GKWHFW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473: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Nets: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Prior sampling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Sprinkler network</a:t>
            </a:r>
          </a:p>
        </p:txBody>
      </p:sp>
      <p:pic>
        <p:nvPicPr>
          <p:cNvPr id="32772" name="Picture 4" descr="fig1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41148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Clip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1"/>
            <a:ext cx="910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Approximating true distribution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12901"/>
            <a:ext cx="8839200" cy="4500563"/>
          </a:xfrm>
        </p:spPr>
        <p:txBody>
          <a:bodyPr/>
          <a:lstStyle/>
          <a:p>
            <a:pPr eaLnBrk="1" hangingPunct="1"/>
            <a:r>
              <a:rPr lang="en-US" altLang="x-none"/>
              <a:t>With enough samples, perfect modeling is possible</a:t>
            </a:r>
          </a:p>
        </p:txBody>
      </p:sp>
      <p:pic>
        <p:nvPicPr>
          <p:cNvPr id="33796" name="Picture 4" descr="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667000"/>
            <a:ext cx="81788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Rejection sampling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Compute P(X | e)</a:t>
            </a:r>
          </a:p>
          <a:p>
            <a:pPr lvl="1" eaLnBrk="1" hangingPunct="1"/>
            <a:r>
              <a:rPr lang="en-US" altLang="x-none"/>
              <a:t>Use </a:t>
            </a:r>
            <a:r>
              <a:rPr lang="en-US" altLang="x-none" i="1"/>
              <a:t>PriorSample</a:t>
            </a:r>
            <a:r>
              <a:rPr lang="en-US" altLang="x-none"/>
              <a:t> (</a:t>
            </a:r>
            <a:r>
              <a:rPr lang="en-US" altLang="x-none" i="1"/>
              <a:t>S</a:t>
            </a:r>
            <a:r>
              <a:rPr lang="en-US" altLang="x-none" i="1" baseline="-25000"/>
              <a:t>PS</a:t>
            </a:r>
            <a:r>
              <a:rPr lang="en-US" altLang="x-none"/>
              <a:t>) and create </a:t>
            </a:r>
            <a:r>
              <a:rPr lang="en-US" altLang="x-none" i="1"/>
              <a:t>N</a:t>
            </a:r>
            <a:r>
              <a:rPr lang="en-US" altLang="x-none"/>
              <a:t> samples</a:t>
            </a:r>
          </a:p>
          <a:p>
            <a:pPr lvl="1" eaLnBrk="1" hangingPunct="1"/>
            <a:r>
              <a:rPr lang="en-US" altLang="x-none"/>
              <a:t>Denote </a:t>
            </a:r>
            <a:r>
              <a:rPr lang="en-US" altLang="x-none" i="1"/>
              <a:t>N</a:t>
            </a:r>
            <a:r>
              <a:rPr lang="en-US" altLang="x-none" i="1" baseline="-8000"/>
              <a:t>e</a:t>
            </a:r>
            <a:r>
              <a:rPr lang="en-US" altLang="x-none"/>
              <a:t> number of samples consistent with </a:t>
            </a:r>
            <a:r>
              <a:rPr lang="en-US" altLang="x-none" i="1"/>
              <a:t>e (namely E = e)</a:t>
            </a:r>
          </a:p>
          <a:p>
            <a:pPr lvl="1" eaLnBrk="1" hangingPunct="1"/>
            <a:r>
              <a:rPr lang="en-US" altLang="x-none"/>
              <a:t>Denote </a:t>
            </a:r>
            <a:r>
              <a:rPr lang="en-US" altLang="x-none" i="1"/>
              <a:t>N</a:t>
            </a:r>
            <a:r>
              <a:rPr lang="en-US" altLang="x-none" i="1" baseline="-8000"/>
              <a:t>ex</a:t>
            </a:r>
            <a:r>
              <a:rPr lang="en-US" altLang="x-none"/>
              <a:t> number of samples consistent with </a:t>
            </a:r>
            <a:r>
              <a:rPr lang="en-US" altLang="x-none" i="1"/>
              <a:t>E = e)</a:t>
            </a:r>
            <a:r>
              <a:rPr lang="en-US" altLang="x-none"/>
              <a:t> AND X = x</a:t>
            </a:r>
          </a:p>
          <a:p>
            <a:pPr lvl="1" eaLnBrk="1" hangingPunct="1"/>
            <a:r>
              <a:rPr lang="en-US" altLang="x-none"/>
              <a:t>P(X | e) can be computed from </a:t>
            </a:r>
            <a:r>
              <a:rPr lang="en-US" altLang="x-none" i="1"/>
              <a:t>N</a:t>
            </a:r>
            <a:r>
              <a:rPr lang="en-US" altLang="x-none" i="1" baseline="-8000"/>
              <a:t>ex</a:t>
            </a:r>
            <a:r>
              <a:rPr lang="en-US" altLang="x-none" i="1"/>
              <a:t> / N</a:t>
            </a:r>
            <a:r>
              <a:rPr lang="en-US" altLang="x-none" i="1" baseline="-80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463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x-none"/>
              <a:t>P(Rain | Sprinkler = true)</a:t>
            </a:r>
          </a:p>
          <a:p>
            <a:pPr lvl="1" eaLnBrk="1" hangingPunct="1"/>
            <a:r>
              <a:rPr lang="en-US" altLang="x-none"/>
              <a:t>Use Bayes Net to generate 100 samples</a:t>
            </a:r>
          </a:p>
          <a:p>
            <a:pPr lvl="2" eaLnBrk="1" hangingPunct="1"/>
            <a:r>
              <a:rPr lang="en-US" altLang="x-none"/>
              <a:t>Suppose 73 have </a:t>
            </a:r>
            <a:r>
              <a:rPr lang="en-US" altLang="x-none" i="1"/>
              <a:t>Sprinkler=false</a:t>
            </a:r>
          </a:p>
          <a:p>
            <a:pPr lvl="2" eaLnBrk="1" hangingPunct="1"/>
            <a:r>
              <a:rPr lang="en-US" altLang="x-none"/>
              <a:t>Suppose 27 have </a:t>
            </a:r>
            <a:r>
              <a:rPr lang="en-US" altLang="x-none" i="1"/>
              <a:t>Sprinkler=true</a:t>
            </a:r>
          </a:p>
          <a:p>
            <a:pPr lvl="3" eaLnBrk="1" hangingPunct="1"/>
            <a:r>
              <a:rPr lang="en-US" altLang="x-none"/>
              <a:t>8 have </a:t>
            </a:r>
            <a:r>
              <a:rPr lang="en-US" altLang="x-none" i="1"/>
              <a:t>Rain=true</a:t>
            </a:r>
          </a:p>
          <a:p>
            <a:pPr lvl="3" eaLnBrk="1" hangingPunct="1"/>
            <a:r>
              <a:rPr lang="en-US" altLang="x-none"/>
              <a:t>19 have </a:t>
            </a:r>
            <a:r>
              <a:rPr lang="en-US" altLang="x-none" i="1"/>
              <a:t>Rain=false</a:t>
            </a:r>
          </a:p>
          <a:p>
            <a:pPr lvl="1" eaLnBrk="1" hangingPunct="1"/>
            <a:r>
              <a:rPr lang="en-US" altLang="x-none"/>
              <a:t>P(Rain | Sprinkler=true) = &lt;8/27; 19/27&gt;</a:t>
            </a:r>
          </a:p>
        </p:txBody>
      </p:sp>
    </p:spTree>
    <p:extLst>
      <p:ext uri="{BB962C8B-B14F-4D97-AF65-F5344CB8AC3E}">
        <p14:creationId xmlns:p14="http://schemas.microsoft.com/office/powerpoint/2010/main" val="17797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Rejection sampling</a:t>
            </a:r>
            <a:endParaRPr lang="he-IL" altLang="x-none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x-none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2362200"/>
            <a:ext cx="80867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5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Problems with rejection sampling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x-none"/>
              <a:t>Standard deviation of the error in probability is proportional to 1/sqrt(n), where n is the number of samples consistent with evidence</a:t>
            </a:r>
          </a:p>
          <a:p>
            <a:pPr lvl="1" eaLnBrk="1" hangingPunct="1"/>
            <a:r>
              <a:rPr lang="en-US" altLang="x-none"/>
              <a:t>As problems become complex, number of samples consistent with evidence becomes small and it becomes harder to construct accurate estimates</a:t>
            </a:r>
          </a:p>
        </p:txBody>
      </p:sp>
    </p:spTree>
    <p:extLst>
      <p:ext uri="{BB962C8B-B14F-4D97-AF65-F5344CB8AC3E}">
        <p14:creationId xmlns:p14="http://schemas.microsoft.com/office/powerpoint/2010/main" val="15644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Likelihood weighting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We only want to generate samples that are consistent with the evidence, e</a:t>
            </a:r>
          </a:p>
          <a:p>
            <a:pPr lvl="1" eaLnBrk="1" hangingPunct="1"/>
            <a:r>
              <a:rPr lang="en-US" altLang="x-none"/>
              <a:t>We’ll sample the Bayes Net, but we won’t let every random variable be sampled, some will be forced to produce a specific output</a:t>
            </a:r>
          </a:p>
        </p:txBody>
      </p:sp>
    </p:spTree>
    <p:extLst>
      <p:ext uri="{BB962C8B-B14F-4D97-AF65-F5344CB8AC3E}">
        <p14:creationId xmlns:p14="http://schemas.microsoft.com/office/powerpoint/2010/main" val="2273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x-none"/>
              <a:t>Likelihood Weighting algorithm</a:t>
            </a:r>
            <a:endParaRPr lang="he-IL" altLang="x-none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289050"/>
            <a:ext cx="7620000" cy="51879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15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ig1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2826"/>
            <a:ext cx="44958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Likelihood Weighting Example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400"/>
              <a:t>Estimate </a:t>
            </a:r>
            <a:r>
              <a:rPr lang="en-US" altLang="x-none" sz="2000"/>
              <a:t>P (Rain| sprinkler, wetGrass)</a:t>
            </a:r>
          </a:p>
          <a:p>
            <a:pPr lvl="1" eaLnBrk="1" hangingPunct="1"/>
            <a:r>
              <a:rPr lang="en-US" altLang="x-none" sz="2000"/>
              <a:t>First, weight vector, w, set to 1.0</a:t>
            </a:r>
          </a:p>
        </p:txBody>
      </p:sp>
      <p:pic>
        <p:nvPicPr>
          <p:cNvPr id="40965" name="Picture 4" descr="Clip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343400"/>
            <a:ext cx="8150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51038"/>
            <a:ext cx="8229600" cy="4525962"/>
          </a:xfrm>
        </p:spPr>
        <p:txBody>
          <a:bodyPr/>
          <a:lstStyle/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r>
              <a:rPr lang="en-US" altLang="x-none" sz="2800"/>
              <a:t>Notice that weight is reduced according to how likely an evidence variable’s output is given its parents</a:t>
            </a:r>
          </a:p>
          <a:p>
            <a:pPr lvl="1" eaLnBrk="1" hangingPunct="1"/>
            <a:r>
              <a:rPr lang="en-US" altLang="x-none" sz="2400"/>
              <a:t>So final probability is a function of what comes from sampling the </a:t>
            </a:r>
            <a:r>
              <a:rPr lang="en-US" altLang="x-none" sz="2400" i="1"/>
              <a:t>free</a:t>
            </a:r>
            <a:r>
              <a:rPr lang="en-US" altLang="x-none" sz="2400"/>
              <a:t> variables while constraining the evidence variables</a:t>
            </a:r>
          </a:p>
        </p:txBody>
      </p:sp>
      <p:pic>
        <p:nvPicPr>
          <p:cNvPr id="41988" name="Picture 4" descr="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8534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Time complexity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Dynamic programming</a:t>
            </a:r>
          </a:p>
          <a:p>
            <a:pPr lvl="1" eaLnBrk="1" hangingPunct="1"/>
            <a:r>
              <a:rPr lang="en-US" altLang="x-none"/>
              <a:t>Linear space and time complexity?</a:t>
            </a:r>
          </a:p>
          <a:p>
            <a:pPr lvl="1" eaLnBrk="1" hangingPunct="1"/>
            <a:r>
              <a:rPr lang="en-US" altLang="x-none"/>
              <a:t>Works well for polytrees (where there is at most one path between any two nodes)</a:t>
            </a:r>
          </a:p>
          <a:p>
            <a:pPr lvl="1" eaLnBrk="1" hangingPunct="1"/>
            <a:r>
              <a:rPr lang="en-US" altLang="x-none"/>
              <a:t>Doesn’t work for multiply connected networks (exponential space and time complexity on worst case)</a:t>
            </a:r>
          </a:p>
        </p:txBody>
      </p:sp>
    </p:spTree>
    <p:extLst>
      <p:ext uri="{BB962C8B-B14F-4D97-AF65-F5344CB8AC3E}">
        <p14:creationId xmlns:p14="http://schemas.microsoft.com/office/powerpoint/2010/main" val="17696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Comparing techniques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x-none"/>
              <a:t>In likelihood weighting, attention is paid to evidence variables </a:t>
            </a:r>
            <a:r>
              <a:rPr lang="en-US" altLang="x-none">
                <a:solidFill>
                  <a:schemeClr val="tx2"/>
                </a:solidFill>
              </a:rPr>
              <a:t>before </a:t>
            </a:r>
            <a:r>
              <a:rPr lang="en-US" altLang="x-none"/>
              <a:t>samples are collected</a:t>
            </a:r>
          </a:p>
          <a:p>
            <a:pPr lvl="1" eaLnBrk="1" hangingPunct="1"/>
            <a:r>
              <a:rPr lang="en-US" altLang="x-none"/>
              <a:t>In rejection sampling, evidence variables are considered </a:t>
            </a:r>
            <a:r>
              <a:rPr lang="en-US" altLang="x-none">
                <a:solidFill>
                  <a:schemeClr val="tx2"/>
                </a:solidFill>
              </a:rPr>
              <a:t>after</a:t>
            </a:r>
            <a:r>
              <a:rPr lang="en-US" altLang="x-none"/>
              <a:t> the sampling</a:t>
            </a:r>
          </a:p>
          <a:p>
            <a:pPr lvl="1" eaLnBrk="1" hangingPunct="1"/>
            <a:r>
              <a:rPr lang="en-US" altLang="x-none"/>
              <a:t>Likelihood weighting isn’t as accurate as the true posterior distribution, P(z | e) because the sampled variables ignore evidence among z’s non-ancestors</a:t>
            </a:r>
          </a:p>
        </p:txBody>
      </p:sp>
    </p:spTree>
    <p:extLst>
      <p:ext uri="{BB962C8B-B14F-4D97-AF65-F5344CB8AC3E}">
        <p14:creationId xmlns:p14="http://schemas.microsoft.com/office/powerpoint/2010/main" val="1282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Likelihood weighting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x-none"/>
              <a:t>Uses all the samples</a:t>
            </a:r>
          </a:p>
          <a:p>
            <a:pPr lvl="1" eaLnBrk="1" hangingPunct="1"/>
            <a:r>
              <a:rPr lang="en-US" altLang="x-none"/>
              <a:t>As evidence variables increase, it becomes harder to keep the weighting constant high and estimate quality drops</a:t>
            </a:r>
          </a:p>
          <a:p>
            <a:pPr lvl="1" eaLnBrk="1" hangingPunct="1">
              <a:buFontTx/>
              <a:buNone/>
            </a:pP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58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Gibbs sampling</a:t>
            </a:r>
            <a:endParaRPr lang="he-IL" altLang="x-none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/>
              <a:t>Start with an arbitrary state of the network, with Evidence variables set to their observed values</a:t>
            </a:r>
          </a:p>
          <a:p>
            <a:r>
              <a:rPr lang="en-US" altLang="x-none" sz="2400"/>
              <a:t>Randomly sample a value for a non evidence variable, conditioned on its: parents, children and childrens parents (Markov blanket)</a:t>
            </a:r>
          </a:p>
          <a:p>
            <a:r>
              <a:rPr lang="en-US" altLang="x-none" sz="2400"/>
              <a:t>Each state  sampled contributes equally to the estimate of the query</a:t>
            </a:r>
            <a:endParaRPr lang="he-IL" altLang="x-none" sz="2400"/>
          </a:p>
        </p:txBody>
      </p:sp>
    </p:spTree>
    <p:extLst>
      <p:ext uri="{BB962C8B-B14F-4D97-AF65-F5344CB8AC3E}">
        <p14:creationId xmlns:p14="http://schemas.microsoft.com/office/powerpoint/2010/main" val="60986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implicitly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2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r>
              <a:rPr lang="mr-IN" sz="2200" dirty="0" smtClean="0">
                <a:latin typeface="Calibri"/>
                <a:ea typeface="ＭＳ Ｐゴシック" pitchFamily="34" charset="-128"/>
                <a:cs typeface="Calibri"/>
              </a:rPr>
              <a:t>…</a:t>
            </a:r>
            <a:endParaRPr lang="en-US" sz="13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/>
                <a:ea typeface="ＭＳ Ｐゴシック" pitchFamily="34" charset="-128"/>
                <a:cs typeface="Calibri"/>
              </a:rPr>
              <a:t>If </a:t>
            </a:r>
            <a:r>
              <a:rPr lang="en-US" sz="2200" b="1" i="1" dirty="0" smtClean="0"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200" dirty="0" smtClean="0">
                <a:latin typeface="Calibri"/>
                <a:ea typeface="ＭＳ Ｐゴシック" pitchFamily="34" charset="-128"/>
                <a:cs typeface="Calibri"/>
              </a:rPr>
              <a:t> paths are inactive </a:t>
            </a:r>
            <a:r>
              <a:rPr lang="en-US" sz="2200" dirty="0" smtClean="0">
                <a:latin typeface="Calibri"/>
                <a:ea typeface="ＭＳ Ｐゴシック" pitchFamily="34" charset="-128"/>
                <a:cs typeface="Calibri"/>
                <a:sym typeface="Wingdings"/>
              </a:rPr>
              <a:t></a:t>
            </a:r>
            <a:r>
              <a:rPr lang="en-US" sz="2200" dirty="0" smtClean="0">
                <a:latin typeface="Calibri"/>
                <a:ea typeface="ＭＳ Ｐゴシック" pitchFamily="34" charset="-128"/>
                <a:cs typeface="Calibri"/>
              </a:rPr>
              <a:t>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path is active if </a:t>
            </a:r>
            <a:r>
              <a:rPr lang="en-US" sz="2400" b="1" i="1" dirty="0" smtClean="0">
                <a:latin typeface="Calibri"/>
                <a:ea typeface="ＭＳ Ｐゴシック" pitchFamily="34" charset="-128"/>
                <a:cs typeface="Calibri"/>
              </a:rPr>
              <a:t>every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 smtClean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single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inactive segment</a:t>
            </a:r>
          </a:p>
          <a:p>
            <a:pPr lvl="1">
              <a:lnSpc>
                <a:spcPct val="8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But every 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path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must be blocked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  <p:extLst>
      <p:ext uri="{BB962C8B-B14F-4D97-AF65-F5344CB8AC3E}">
        <p14:creationId xmlns:p14="http://schemas.microsoft.com/office/powerpoint/2010/main" val="14998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5438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50292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5295900" y="39766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64770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6170613" y="39766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5715000" y="22860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5295900" y="27559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6170613" y="27559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3200400" y="54864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244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5753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00400" y="483618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0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756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59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4441825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133990" y="1139546"/>
            <a:ext cx="4123689" cy="518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5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5"/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5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899275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7218363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7423150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7545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8437764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840787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10385425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8328025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74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15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Inference in multiply connected networks</a:t>
            </a:r>
          </a:p>
        </p:txBody>
      </p:sp>
      <p:pic>
        <p:nvPicPr>
          <p:cNvPr id="25603" name="Picture 4" descr="fig1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98663"/>
            <a:ext cx="4800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Clustering</a:t>
            </a:r>
          </a:p>
          <a:p>
            <a:pPr eaLnBrk="1" hangingPunct="1"/>
            <a:r>
              <a:rPr lang="en-US" altLang="x-none"/>
              <a:t>Cutset conditioning</a:t>
            </a:r>
          </a:p>
          <a:p>
            <a:pPr eaLnBrk="1" hangingPunct="1"/>
            <a:r>
              <a:rPr lang="en-US" altLang="x-none"/>
              <a:t>Stochastic methods </a:t>
            </a:r>
          </a:p>
          <a:p>
            <a:pPr lvl="1" eaLnBrk="1" hangingPunct="1"/>
            <a:r>
              <a:rPr lang="en-US" altLang="x-none"/>
              <a:t>Monte Carlo</a:t>
            </a:r>
          </a:p>
          <a:p>
            <a:pPr lvl="1" eaLnBrk="1" hangingPunct="1"/>
            <a:r>
              <a:rPr lang="en-US" altLang="x-none"/>
              <a:t>likelihood weighting</a:t>
            </a:r>
          </a:p>
          <a:p>
            <a:pPr lvl="1" eaLnBrk="1" hangingPunct="1"/>
            <a:r>
              <a:rPr lang="en-US" altLang="x-none"/>
              <a:t>Markov Chain Monte Carlo </a:t>
            </a:r>
          </a:p>
          <a:p>
            <a:pPr lvl="2" eaLnBrk="1" hangingPunct="1"/>
            <a:r>
              <a:rPr lang="en-US" altLang="x-none"/>
              <a:t>Will be skipped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21143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exponential complexity, often better)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Posterior probability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Most likely explanation: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Inference: calculating some useful quantity from a joint probability distribution</a:t>
            </a:r>
          </a:p>
          <a:p>
            <a:pPr lvl="8">
              <a:lnSpc>
                <a:spcPct val="9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94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441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7513"/>
            <a:ext cx="10285809" cy="247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884586">
            <a:off x="-493946" y="2400666"/>
            <a:ext cx="3709287" cy="1143000"/>
          </a:xfrm>
        </p:spPr>
        <p:txBody>
          <a:bodyPr/>
          <a:lstStyle/>
          <a:p>
            <a:pPr algn="l"/>
            <a:r>
              <a:rPr lang="en-US" dirty="0" smtClean="0"/>
              <a:t>Liver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4-11-24 at 6.34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4837" r="43995" b="22876"/>
          <a:stretch/>
        </p:blipFill>
        <p:spPr>
          <a:xfrm>
            <a:off x="2286000" y="-23906"/>
            <a:ext cx="9929906" cy="6828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7056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Onisko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CBMI-99-27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Infant </a:t>
            </a:r>
            <a:r>
              <a:rPr lang="en-US" dirty="0"/>
              <a:t>M</a:t>
            </a:r>
            <a:r>
              <a:rPr lang="en-US" dirty="0" smtClean="0"/>
              <a:t>etabolic </a:t>
            </a:r>
            <a:r>
              <a:rPr lang="en-US" dirty="0"/>
              <a:t>D</a:t>
            </a:r>
            <a:r>
              <a:rPr lang="en-US" dirty="0" smtClean="0"/>
              <a:t>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168"/>
          <a:stretch/>
        </p:blipFill>
        <p:spPr>
          <a:xfrm>
            <a:off x="1981200" y="1177365"/>
            <a:ext cx="9144000" cy="5680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400800"/>
            <a:ext cx="1033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Blue ovals represent chromatographic peaks, grey ovals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represent 20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metabolic diseases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2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in Bayes’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Given unlimited time, inference in BNs is easy</a:t>
            </a:r>
          </a:p>
          <a:p>
            <a:pPr lvl="7"/>
            <a:endParaRPr lang="en-US" sz="5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Reminder of inference by enumeration by example: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362200" cy="37034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048000" cy="40713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3390249" cy="7264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6324600" cy="7657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70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 by Enumeration?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01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162800" cy="46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12954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Why is inference by enumeration so slow?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You join up the whole joint distribution before you sum out the hidden variables</a:t>
            </a: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5181600" cy="345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1219200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Idea: interleave joining and marginalizing!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Called </a:t>
            </a:r>
            <a:r>
              <a:rPr lang="ja-JP" altLang="en-US" sz="2000" dirty="0" smtClean="0">
                <a:latin typeface="Calibri"/>
                <a:cs typeface="Calibri"/>
              </a:rPr>
              <a:t>“</a:t>
            </a:r>
            <a:r>
              <a:rPr lang="en-US" altLang="ja-JP" sz="2000" dirty="0" smtClean="0">
                <a:latin typeface="Calibri"/>
                <a:cs typeface="Calibri"/>
              </a:rPr>
              <a:t>Variable Elimination</a:t>
            </a:r>
            <a:r>
              <a:rPr lang="ja-JP" altLang="en-US" sz="2000" dirty="0" smtClean="0">
                <a:latin typeface="Calibri"/>
                <a:cs typeface="Calibri"/>
              </a:rPr>
              <a:t>”</a:t>
            </a:r>
            <a:endParaRPr lang="en-US" altLang="ja-JP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Still NP-hard, but usually much faster than inference by enumeration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First we’ll need some new notation: factors</a:t>
            </a: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1" y="3200400"/>
            <a:ext cx="5567369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Zoo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Clustering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Merge variables, replace their CPTs by their combined CPT</a:t>
            </a:r>
          </a:p>
        </p:txBody>
      </p:sp>
      <p:pic>
        <p:nvPicPr>
          <p:cNvPr id="26628" name="Picture 5" descr="fig1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17788"/>
            <a:ext cx="61722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Selected joint: P(</a:t>
            </a:r>
            <a:r>
              <a:rPr lang="en-US" sz="24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for fixed x, all 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Sums to P(x)</a:t>
            </a:r>
          </a:p>
          <a:p>
            <a:pPr lvl="1"/>
            <a:endParaRPr lang="en-US" sz="1600" dirty="0" smtClean="0">
              <a:ea typeface="ＭＳ Ｐゴシック" pitchFamily="34" charset="-128"/>
              <a:cs typeface="Calibri" pitchFamily="34" charset="0"/>
            </a:endParaRPr>
          </a:p>
          <a:p>
            <a:pPr lvl="1"/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5119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5990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Factor Zoo I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95855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49530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pPr marL="457176" lvl="1" indent="0"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0600" y="1600200"/>
            <a:ext cx="2209800" cy="1811942"/>
            <a:chOff x="838200" y="1443335"/>
            <a:chExt cx="2514600" cy="2061865"/>
          </a:xfrm>
        </p:grpSpPr>
        <p:sp>
          <p:nvSpPr>
            <p:cNvPr id="4" name="Rectangle 3"/>
            <p:cNvSpPr/>
            <p:nvPr/>
          </p:nvSpPr>
          <p:spPr>
            <a:xfrm>
              <a:off x="1676400" y="1981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1981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2743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2743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2209800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2891135"/>
              <a:ext cx="749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1447800"/>
              <a:ext cx="68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5704" y="1443335"/>
              <a:ext cx="697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rain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7717" y="22098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0.4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22098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8800" y="2891135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0.2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083" y="2891135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0.3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9" name="Trapezoid 8"/>
          <p:cNvSpPr/>
          <p:nvPr/>
        </p:nvSpPr>
        <p:spPr>
          <a:xfrm rot="16200000">
            <a:off x="2895600" y="2057400"/>
            <a:ext cx="1905000" cy="1295400"/>
          </a:xfrm>
          <a:prstGeom prst="trapezoid">
            <a:avLst>
              <a:gd name="adj" fmla="val 22693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27896">
            <a:off x="707037" y="942173"/>
            <a:ext cx="23914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Two dimensions</a:t>
            </a:r>
            <a:endParaRPr lang="en-US" sz="2400" dirty="0">
              <a:solidFill>
                <a:srgbClr val="660066"/>
              </a:solidFill>
            </a:endParaRPr>
          </a:p>
        </p:txBody>
      </p:sp>
      <p:graphicFrame>
        <p:nvGraphicFramePr>
          <p:cNvPr id="2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45586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 rot="527896">
            <a:off x="250641" y="3979726"/>
            <a:ext cx="225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One dimension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29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0" y="4343399"/>
            <a:ext cx="3505200" cy="1371601"/>
            <a:chOff x="1143000" y="4343399"/>
            <a:chExt cx="3505200" cy="1371601"/>
          </a:xfrm>
        </p:grpSpPr>
        <p:sp>
          <p:nvSpPr>
            <p:cNvPr id="31" name="Rectangle 30"/>
            <p:cNvSpPr/>
            <p:nvPr/>
          </p:nvSpPr>
          <p:spPr>
            <a:xfrm>
              <a:off x="1879600" y="4752335"/>
              <a:ext cx="736600" cy="6696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16200" y="4752335"/>
              <a:ext cx="736600" cy="6696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43000" y="4882338"/>
              <a:ext cx="658453" cy="40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46564" y="4347323"/>
              <a:ext cx="598363" cy="40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sun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87473" y="4343399"/>
              <a:ext cx="613286" cy="40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rain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3527" y="4882338"/>
              <a:ext cx="538273" cy="40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0.2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59867" y="4882338"/>
              <a:ext cx="538273" cy="40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0.3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41" name="Trapezoid 40"/>
            <p:cNvSpPr/>
            <p:nvPr/>
          </p:nvSpPr>
          <p:spPr>
            <a:xfrm rot="16200000">
              <a:off x="3390900" y="4457700"/>
              <a:ext cx="1219200" cy="1295400"/>
            </a:xfrm>
            <a:prstGeom prst="trapezoid">
              <a:avLst>
                <a:gd name="adj" fmla="val 23775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33660"/>
              </p:ext>
            </p:extLst>
          </p:nvPr>
        </p:nvGraphicFramePr>
        <p:xfrm>
          <a:off x="8001000" y="46482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4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219575"/>
            <a:ext cx="1147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92908"/>
              </p:ext>
            </p:extLst>
          </p:nvPr>
        </p:nvGraphicFramePr>
        <p:xfrm>
          <a:off x="8991600" y="22860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54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857375"/>
            <a:ext cx="1477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10287000" y="5054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287000" y="5816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1557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6037263"/>
            <a:ext cx="14763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283200"/>
            <a:ext cx="1371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9334"/>
            <a:ext cx="3505200" cy="2570231"/>
          </a:xfrm>
          <a:prstGeom prst="rect">
            <a:avLst/>
          </a:prstGeom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Family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Factor Zoo III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Specified family: P( y | X 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Entries P(y | x) for fixed y,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but for all x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Sums to … who knows!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0195"/>
              </p:ext>
            </p:extLst>
          </p:nvPr>
        </p:nvGraphicFramePr>
        <p:xfrm>
          <a:off x="838200" y="43434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70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914775"/>
            <a:ext cx="14176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3124200" y="4724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124200" y="5105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2554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655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73663"/>
            <a:ext cx="17446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56962"/>
            <a:ext cx="6723552" cy="4219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Factor Zoo Summary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47800" y="1524000"/>
            <a:ext cx="952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ea typeface="ＭＳ Ｐゴシック" pitchFamily="34" charset="-128"/>
              </a:rPr>
              <a:t>In general, when we write P(Y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 … Y</a:t>
            </a:r>
            <a:r>
              <a:rPr lang="en-US" sz="2400" baseline="-25000" dirty="0" smtClean="0">
                <a:ea typeface="ＭＳ Ｐゴシック" pitchFamily="34" charset="-128"/>
              </a:rPr>
              <a:t>N</a:t>
            </a:r>
            <a:r>
              <a:rPr lang="en-US" sz="2400" dirty="0" smtClean="0">
                <a:ea typeface="ＭＳ Ｐゴシック" pitchFamily="34" charset="-128"/>
              </a:rPr>
              <a:t> | X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 … X</a:t>
            </a:r>
            <a:r>
              <a:rPr lang="en-US" sz="2400" baseline="-25000" dirty="0" smtClean="0">
                <a:ea typeface="ＭＳ Ｐゴシック" pitchFamily="34" charset="-128"/>
              </a:rPr>
              <a:t>M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 lvl="5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It is a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factor,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a multi-dimensional array</a:t>
            </a:r>
          </a:p>
          <a:p>
            <a:pPr lvl="5"/>
            <a:endParaRPr lang="en-US" altLang="ja-JP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Its values are P(y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 … </a:t>
            </a:r>
            <a:r>
              <a:rPr lang="en-US" sz="2000" dirty="0" err="1" smtClean="0">
                <a:ea typeface="ＭＳ Ｐゴシック" pitchFamily="34" charset="-128"/>
              </a:rPr>
              <a:t>y</a:t>
            </a:r>
            <a:r>
              <a:rPr lang="en-US" sz="2000" baseline="-25000" dirty="0" err="1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 | x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 … </a:t>
            </a:r>
            <a:r>
              <a:rPr lang="en-US" sz="2000" dirty="0" err="1" smtClean="0">
                <a:ea typeface="ＭＳ Ｐゴシック" pitchFamily="34" charset="-128"/>
              </a:rPr>
              <a:t>x</a:t>
            </a:r>
            <a:r>
              <a:rPr lang="en-US" sz="2000" baseline="-25000" dirty="0" err="1" smtClean="0">
                <a:ea typeface="ＭＳ Ｐゴシック" pitchFamily="34" charset="-128"/>
              </a:rPr>
              <a:t>M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pPr lvl="6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Any assigned (=lower-case) X or Y is a dimension missing (selected) from the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49989"/>
            <a:ext cx="2666999" cy="195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41" y="4724400"/>
            <a:ext cx="3157059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70598"/>
            <a:ext cx="3416121" cy="208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2514599" cy="2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00200" y="1600199"/>
            <a:ext cx="10185400" cy="452596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Random Variables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L: Late for class!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172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6172201" y="40005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6173788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6172994" y="29329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10588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565275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450" y="4800600"/>
            <a:ext cx="1030288" cy="3135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4271"/>
              </p:ext>
            </p:extLst>
          </p:nvPr>
        </p:nvGraphicFramePr>
        <p:xfrm>
          <a:off x="7924800" y="1946275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70532"/>
              </p:ext>
            </p:extLst>
          </p:nvPr>
        </p:nvGraphicFramePr>
        <p:xfrm>
          <a:off x="7696200" y="3276600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11574"/>
              </p:ext>
            </p:extLst>
          </p:nvPr>
        </p:nvGraphicFramePr>
        <p:xfrm>
          <a:off x="7696200" y="5229225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54500"/>
            <a:ext cx="18288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5" y="4936330"/>
            <a:ext cx="2049055" cy="73116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9" y="5864740"/>
            <a:ext cx="3051324" cy="6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Elimination (VE)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5066166" cy="50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Enumeration: Procedural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296400" cy="4525963"/>
          </a:xfrm>
        </p:spPr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Track objects called </a:t>
            </a:r>
            <a:r>
              <a:rPr lang="en-US" sz="2600" dirty="0" smtClean="0">
                <a:solidFill>
                  <a:srgbClr val="CC0000"/>
                </a:solidFill>
                <a:ea typeface="ＭＳ Ｐゴシック" pitchFamily="34" charset="-128"/>
              </a:rPr>
              <a:t>factors</a:t>
            </a:r>
          </a:p>
          <a:p>
            <a:r>
              <a:rPr lang="en-US" sz="2600" dirty="0" smtClean="0">
                <a:ea typeface="ＭＳ Ｐゴシック" pitchFamily="34" charset="-128"/>
              </a:rPr>
              <a:t>Initial factors are local CPTs (one per node)</a:t>
            </a:r>
          </a:p>
          <a:p>
            <a:endParaRPr lang="en-US" sz="2600" dirty="0" smtClean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Any known values are selected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E.g. if we know                  , the initial factors are</a:t>
            </a: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Procedure: Join all factors, then eliminate all hidden variables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4431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43163"/>
            <a:ext cx="1089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43163"/>
            <a:ext cx="10588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2188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3775"/>
            <a:ext cx="1274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092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2841625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276600" y="2841625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249863" y="28416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257800" y="5181600"/>
          <a:ext cx="1371600" cy="446088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1650"/>
            <a:ext cx="1120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5181600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5181600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3" y="1447800"/>
            <a:ext cx="4758786" cy="471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00" y="1371600"/>
            <a:ext cx="5537543" cy="1740541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 1: Join Factors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45259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First basic operation: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joining factors</a:t>
            </a:r>
          </a:p>
          <a:p>
            <a:r>
              <a:rPr lang="en-US" sz="2000" dirty="0" smtClean="0">
                <a:ea typeface="ＭＳ Ｐゴシック" pitchFamily="34" charset="-128"/>
              </a:rPr>
              <a:t>Combining factors:</a:t>
            </a:r>
          </a:p>
          <a:p>
            <a:pPr lvl="1"/>
            <a:r>
              <a:rPr 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Just like a database join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Get all factors over the joining variable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Build a new factor over the union of the variables involved</a:t>
            </a:r>
          </a:p>
          <a:p>
            <a:pPr lvl="4"/>
            <a:endParaRPr lang="en-US" sz="11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Example: Join on R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Computation for each entry: </a:t>
            </a:r>
            <a:r>
              <a:rPr lang="en-US" sz="1800" dirty="0" err="1" smtClean="0">
                <a:ea typeface="ＭＳ Ｐゴシック" pitchFamily="34" charset="-128"/>
              </a:rPr>
              <a:t>pointwise</a:t>
            </a:r>
            <a:r>
              <a:rPr lang="en-US" sz="1800" dirty="0" smtClean="0">
                <a:ea typeface="ＭＳ Ｐゴシック" pitchFamily="34" charset="-128"/>
              </a:rPr>
              <a:t> products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7037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10400" y="4237037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170362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7187"/>
            <a:ext cx="128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59250"/>
            <a:ext cx="13446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77000"/>
            <a:ext cx="429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3430"/>
              </p:ext>
            </p:extLst>
          </p:nvPr>
        </p:nvGraphicFramePr>
        <p:xfrm>
          <a:off x="3352800" y="4724400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06158"/>
              </p:ext>
            </p:extLst>
          </p:nvPr>
        </p:nvGraphicFramePr>
        <p:xfrm>
          <a:off x="5334000" y="4724400"/>
          <a:ext cx="1295400" cy="1135332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89348"/>
              </p:ext>
            </p:extLst>
          </p:nvPr>
        </p:nvGraphicFramePr>
        <p:xfrm>
          <a:off x="8305800" y="4724400"/>
          <a:ext cx="1600200" cy="1135332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85" name="Oval 15"/>
          <p:cNvSpPr>
            <a:spLocks noChangeArrowheads="1"/>
          </p:cNvSpPr>
          <p:nvPr/>
        </p:nvSpPr>
        <p:spPr bwMode="auto">
          <a:xfrm>
            <a:off x="2436813" y="53101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6" name="Oval 11"/>
          <p:cNvSpPr>
            <a:spLocks noChangeArrowheads="1"/>
          </p:cNvSpPr>
          <p:nvPr/>
        </p:nvSpPr>
        <p:spPr bwMode="auto">
          <a:xfrm>
            <a:off x="2438400" y="42433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0787" name="AutoShape 12"/>
          <p:cNvCxnSpPr>
            <a:cxnSpLocks noChangeShapeType="1"/>
          </p:cNvCxnSpPr>
          <p:nvPr/>
        </p:nvCxnSpPr>
        <p:spPr bwMode="auto">
          <a:xfrm rot="5400000">
            <a:off x="2437607" y="5042693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0287000" y="4852987"/>
            <a:ext cx="838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R,T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30785" grpId="0" animBg="1"/>
      <p:bldP spid="30786" grpId="0" animBg="1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Multiple Joins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536056" cy="448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Cutset conditioning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cutting off cycles to obtain polytree.</a:t>
            </a:r>
          </a:p>
          <a:p>
            <a:pPr eaLnBrk="1" hangingPunct="1"/>
            <a:r>
              <a:rPr lang="en-US" altLang="x-none"/>
              <a:t>Sum over all instantiations of</a:t>
            </a:r>
            <a:r>
              <a:rPr lang="en-US" altLang="x-none">
                <a:ea typeface="Arial" charset="0"/>
                <a:cs typeface="Arial" charset="0"/>
              </a:rPr>
              <a:t> cutset variables.</a:t>
            </a:r>
          </a:p>
        </p:txBody>
      </p:sp>
      <p:pic>
        <p:nvPicPr>
          <p:cNvPr id="27652" name="Picture 4" descr="fig1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03564"/>
            <a:ext cx="85344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002971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153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Multiple Joins</a:t>
            </a:r>
          </a:p>
        </p:txBody>
      </p:sp>
      <p:sp>
        <p:nvSpPr>
          <p:cNvPr id="32771" name="Oval 15"/>
          <p:cNvSpPr>
            <a:spLocks noChangeArrowheads="1"/>
          </p:cNvSpPr>
          <p:nvPr/>
        </p:nvSpPr>
        <p:spPr bwMode="auto">
          <a:xfrm>
            <a:off x="457200" y="3238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11"/>
          <p:cNvSpPr>
            <a:spLocks noChangeArrowheads="1"/>
          </p:cNvSpPr>
          <p:nvPr/>
        </p:nvSpPr>
        <p:spPr bwMode="auto">
          <a:xfrm>
            <a:off x="458787" y="21717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2775" name="AutoShape 12"/>
          <p:cNvCxnSpPr>
            <a:cxnSpLocks noChangeShapeType="1"/>
            <a:stCxn id="32774" idx="4"/>
            <a:endCxn id="32771" idx="0"/>
          </p:cNvCxnSpPr>
          <p:nvPr/>
        </p:nvCxnSpPr>
        <p:spPr bwMode="auto">
          <a:xfrm rot="5400000">
            <a:off x="457994" y="29710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22479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32777" name="Oval 25"/>
          <p:cNvSpPr>
            <a:spLocks noChangeArrowheads="1"/>
          </p:cNvSpPr>
          <p:nvPr/>
        </p:nvSpPr>
        <p:spPr bwMode="auto">
          <a:xfrm>
            <a:off x="457200" y="4305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8" name="AutoShape 12"/>
          <p:cNvCxnSpPr>
            <a:cxnSpLocks noChangeShapeType="1"/>
            <a:stCxn id="32771" idx="4"/>
            <a:endCxn id="32777" idx="0"/>
          </p:cNvCxnSpPr>
          <p:nvPr/>
        </p:nvCxnSpPr>
        <p:spPr bwMode="auto">
          <a:xfrm rot="5400000">
            <a:off x="457200" y="40386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2779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53200" y="3429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9342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AutoShape 12"/>
          <p:cNvCxnSpPr>
            <a:cxnSpLocks noChangeShapeType="1"/>
            <a:stCxn id="51" idx="4"/>
            <a:endCxn id="30" idx="0"/>
          </p:cNvCxnSpPr>
          <p:nvPr/>
        </p:nvCxnSpPr>
        <p:spPr bwMode="auto">
          <a:xfrm rot="5400000">
            <a:off x="6934201" y="42291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238375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064"/>
              </p:ext>
            </p:extLst>
          </p:nvPr>
        </p:nvGraphicFramePr>
        <p:xfrm>
          <a:off x="1557337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0511"/>
              </p:ext>
            </p:extLst>
          </p:nvPr>
        </p:nvGraphicFramePr>
        <p:xfrm>
          <a:off x="1511300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11561"/>
              </p:ext>
            </p:extLst>
          </p:nvPr>
        </p:nvGraphicFramePr>
        <p:xfrm>
          <a:off x="1525587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8770"/>
              </p:ext>
            </p:extLst>
          </p:nvPr>
        </p:nvGraphicFramePr>
        <p:xfrm>
          <a:off x="4572000" y="26670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65907"/>
              </p:ext>
            </p:extLst>
          </p:nvPr>
        </p:nvGraphicFramePr>
        <p:xfrm>
          <a:off x="4724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200400" y="30861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753600" y="25908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6576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17894"/>
              </p:ext>
            </p:extLst>
          </p:nvPr>
        </p:nvGraphicFramePr>
        <p:xfrm>
          <a:off x="9144000" y="40386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8153400" y="3048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7600" y="2362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 animBg="1"/>
      <p:bldP spid="30" grpId="0" animBg="1"/>
      <p:bldP spid="41" grpId="0" animBg="1"/>
      <p:bldP spid="26" grpId="0" animBg="1"/>
      <p:bldP spid="33" grpId="0" animBg="1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40" y="1219200"/>
            <a:ext cx="6361366" cy="449964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 2: Eliminate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56134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Second basic operation: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marginalization</a:t>
            </a:r>
          </a:p>
          <a:p>
            <a:pPr lvl="6">
              <a:lnSpc>
                <a:spcPct val="90000"/>
              </a:lnSpc>
            </a:pPr>
            <a:endParaRPr lang="en-US" sz="5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Take a factor and sum out a variable</a:t>
            </a:r>
          </a:p>
          <a:p>
            <a:pPr lvl="2">
              <a:lnSpc>
                <a:spcPct val="90000"/>
              </a:lnSpc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Shrinks a factor to a smaller one</a:t>
            </a:r>
          </a:p>
          <a:p>
            <a:pPr lvl="4">
              <a:lnSpc>
                <a:spcPct val="90000"/>
              </a:lnSpc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An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aggregate/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project</a:t>
            </a:r>
            <a:r>
              <a:rPr lang="en-US" sz="2000" dirty="0" smtClean="0">
                <a:ea typeface="ＭＳ Ｐゴシック" pitchFamily="34" charset="-128"/>
              </a:rPr>
              <a:t> operation</a:t>
            </a:r>
          </a:p>
          <a:p>
            <a:pPr lvl="4">
              <a:lnSpc>
                <a:spcPct val="90000"/>
              </a:lnSpc>
            </a:pPr>
            <a:endParaRPr lang="en-US" sz="1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Example: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481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686300"/>
            <a:ext cx="1346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276600" y="56007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972050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099050"/>
            <a:ext cx="118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29396"/>
              </p:ext>
            </p:extLst>
          </p:nvPr>
        </p:nvGraphicFramePr>
        <p:xfrm>
          <a:off x="1143000" y="52197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57249"/>
              </p:ext>
            </p:extLst>
          </p:nvPr>
        </p:nvGraphicFramePr>
        <p:xfrm>
          <a:off x="4953000" y="55054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371600" y="3886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R, 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4102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3943"/>
            <a:ext cx="8915400" cy="2760256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Multiple Elimination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95800" y="1941513"/>
            <a:ext cx="144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T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9436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2362200"/>
            <a:ext cx="1058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220200" y="1219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59080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24384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94727"/>
              </p:ext>
            </p:extLst>
          </p:nvPr>
        </p:nvGraphicFramePr>
        <p:xfrm>
          <a:off x="1828800" y="18288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57653"/>
              </p:ext>
            </p:extLst>
          </p:nvPr>
        </p:nvGraphicFramePr>
        <p:xfrm>
          <a:off x="5943600" y="28194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7366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90140"/>
              </p:ext>
            </p:extLst>
          </p:nvPr>
        </p:nvGraphicFramePr>
        <p:xfrm>
          <a:off x="8936037" y="30289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24400" y="3200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772400" y="31623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  <p:bldP spid="21" grpId="0" animBg="1"/>
      <p:bldP spid="31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Thus Far: Multiple Join, Multiple Eliminate (= Inference by Enumeration)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9263"/>
            <a:ext cx="8785379" cy="55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Marginalizing Early (= Variable Elimination)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2" grpId="0"/>
      <p:bldP spid="1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Marginalizing Early! (aka VE)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43400" y="120009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R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15065" y="3048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215065" y="4114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12"/>
          <p:cNvCxnSpPr>
            <a:cxnSpLocks noChangeShapeType="1"/>
            <a:stCxn id="16" idx="4"/>
            <a:endCxn id="17" idx="0"/>
          </p:cNvCxnSpPr>
          <p:nvPr/>
        </p:nvCxnSpPr>
        <p:spPr bwMode="auto">
          <a:xfrm>
            <a:off x="6481765" y="358140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730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95400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99620"/>
              </p:ext>
            </p:extLst>
          </p:nvPr>
        </p:nvGraphicFramePr>
        <p:xfrm>
          <a:off x="3124200" y="1724025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9911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3070"/>
              </p:ext>
            </p:extLst>
          </p:nvPr>
        </p:nvGraphicFramePr>
        <p:xfrm>
          <a:off x="3276600" y="54483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814"/>
              </p:ext>
            </p:extLst>
          </p:nvPr>
        </p:nvGraphicFramePr>
        <p:xfrm>
          <a:off x="5867400" y="21907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1106"/>
              </p:ext>
            </p:extLst>
          </p:nvPr>
        </p:nvGraphicFramePr>
        <p:xfrm>
          <a:off x="5867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53" name="Oval 15"/>
          <p:cNvSpPr>
            <a:spLocks noChangeArrowheads="1"/>
          </p:cNvSpPr>
          <p:nvPr/>
        </p:nvSpPr>
        <p:spPr bwMode="auto">
          <a:xfrm>
            <a:off x="76200" y="4038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954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5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56" name="Oval 11"/>
          <p:cNvSpPr>
            <a:spLocks noChangeArrowheads="1"/>
          </p:cNvSpPr>
          <p:nvPr/>
        </p:nvSpPr>
        <p:spPr bwMode="auto">
          <a:xfrm>
            <a:off x="77787" y="2971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6957" name="AutoShape 12"/>
          <p:cNvCxnSpPr>
            <a:cxnSpLocks noChangeShapeType="1"/>
            <a:stCxn id="36956" idx="4"/>
            <a:endCxn id="36953" idx="0"/>
          </p:cNvCxnSpPr>
          <p:nvPr/>
        </p:nvCxnSpPr>
        <p:spPr bwMode="auto">
          <a:xfrm rot="5400000">
            <a:off x="76994" y="37711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958" name="Oval 25"/>
          <p:cNvSpPr>
            <a:spLocks noChangeArrowheads="1"/>
          </p:cNvSpPr>
          <p:nvPr/>
        </p:nvSpPr>
        <p:spPr bwMode="auto">
          <a:xfrm>
            <a:off x="762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959" name="AutoShape 12"/>
          <p:cNvCxnSpPr>
            <a:cxnSpLocks noChangeShapeType="1"/>
            <a:stCxn id="36953" idx="4"/>
            <a:endCxn id="36958" idx="0"/>
          </p:cNvCxnSpPr>
          <p:nvPr/>
        </p:nvCxnSpPr>
        <p:spPr bwMode="auto">
          <a:xfrm rot="5400000">
            <a:off x="76200" y="4838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6960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869950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23913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382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23622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3600" y="11430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276600" y="3124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657600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05800" y="3048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3962400"/>
            <a:ext cx="1057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069637" y="3124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21005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85918"/>
              </p:ext>
            </p:extLst>
          </p:nvPr>
        </p:nvGraphicFramePr>
        <p:xfrm>
          <a:off x="8229600" y="43815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7366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82854"/>
              </p:ext>
            </p:extLst>
          </p:nvPr>
        </p:nvGraphicFramePr>
        <p:xfrm>
          <a:off x="10668000" y="464820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1054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74676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9000" y="120009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9829800" y="154311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96400" y="11430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T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7" grpId="0" animBg="1"/>
      <p:bldP spid="60" grpId="0" animBg="1"/>
      <p:bldP spid="61" grpId="0"/>
      <p:bldP spid="62" grpId="0" animBg="1"/>
      <p:bldP spid="63" grpId="0" animBg="1"/>
      <p:bldP spid="36" grpId="0" animBg="1"/>
      <p:bldP spid="38" grpId="0" animBg="1"/>
      <p:bldP spid="44" grpId="0" animBg="1"/>
      <p:bldP spid="49" grpId="0" animBg="1"/>
      <p:bldP spid="50" grpId="0"/>
      <p:bldP spid="51" grpId="0" animBg="1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892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Evidence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734800" cy="45259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If evidence, start with factors that select that evidence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If there is no evidence, then use these initial factors: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But if given some evidence, </a:t>
            </a:r>
            <a:r>
              <a:rPr lang="en-US" sz="2000" dirty="0" err="1" smtClean="0">
                <a:ea typeface="ＭＳ Ｐゴシック" pitchFamily="34" charset="-128"/>
              </a:rPr>
              <a:t>eg</a:t>
            </a:r>
            <a:r>
              <a:rPr lang="en-US" sz="2000" dirty="0" smtClean="0">
                <a:ea typeface="ＭＳ Ｐゴシック" pitchFamily="34" charset="-128"/>
              </a:rPr>
              <a:t> +r, then select for it</a:t>
            </a:r>
            <a:r>
              <a:rPr lang="mr-IN" sz="2000" dirty="0" smtClean="0">
                <a:ea typeface="ＭＳ Ｐゴシック" pitchFamily="34" charset="-128"/>
              </a:rPr>
              <a:t>…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Computing                        , the initial factors become: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2"/>
            <a:endParaRPr lang="en-US" sz="1600" dirty="0" smtClean="0">
              <a:ea typeface="ＭＳ Ｐゴシック" pitchFamily="34" charset="-128"/>
            </a:endParaRPr>
          </a:p>
          <a:p>
            <a:pPr lvl="2"/>
            <a:endParaRPr lang="en-US" sz="1600" dirty="0" smtClean="0">
              <a:ea typeface="ＭＳ Ｐゴシック" pitchFamily="34" charset="-128"/>
            </a:endParaRPr>
          </a:p>
          <a:p>
            <a:pPr lvl="4"/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Next do joins &amp; eliminate, removing  all </a:t>
            </a:r>
            <a:r>
              <a:rPr lang="en-US" sz="2400" dirty="0" err="1" smtClean="0">
                <a:ea typeface="ＭＳ Ｐゴシック" pitchFamily="34" charset="-128"/>
              </a:rPr>
              <a:t>vars</a:t>
            </a:r>
            <a:r>
              <a:rPr lang="en-US" sz="2400" dirty="0" smtClean="0">
                <a:ea typeface="ＭＳ Ｐゴシック" pitchFamily="34" charset="-128"/>
              </a:rPr>
              <a:t> other than query + evidence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62200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362200"/>
            <a:ext cx="1090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362200"/>
            <a:ext cx="1058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824412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822824"/>
            <a:ext cx="143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531938" y="2760663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60738" y="2760663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0" y="2760663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343400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30777"/>
              </p:ext>
            </p:extLst>
          </p:nvPr>
        </p:nvGraphicFramePr>
        <p:xfrm>
          <a:off x="1524000" y="5203824"/>
          <a:ext cx="1219200" cy="22275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38104"/>
              </p:ext>
            </p:extLst>
          </p:nvPr>
        </p:nvGraphicFramePr>
        <p:xfrm>
          <a:off x="3352800" y="5203824"/>
          <a:ext cx="1295400" cy="4460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805362"/>
            <a:ext cx="10588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02367"/>
              </p:ext>
            </p:extLst>
          </p:nvPr>
        </p:nvGraphicFramePr>
        <p:xfrm>
          <a:off x="5334000" y="5203824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994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Evidence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Result will be a selected joint of query and evidence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E.g. for P(L | +r), we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would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end up with: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To get our answer, just normalize this!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That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’s it!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67000"/>
            <a:ext cx="1304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30008"/>
              </p:ext>
            </p:extLst>
          </p:nvPr>
        </p:nvGraphicFramePr>
        <p:xfrm>
          <a:off x="6019800" y="3124200"/>
          <a:ext cx="1143000" cy="628650"/>
        </p:xfrm>
        <a:graphic>
          <a:graphicData uri="http://schemas.openxmlformats.org/drawingml/2006/table">
            <a:tbl>
              <a:tblPr/>
              <a:tblGrid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03527"/>
              </p:ext>
            </p:extLst>
          </p:nvPr>
        </p:nvGraphicFramePr>
        <p:xfrm>
          <a:off x="1676400" y="3124200"/>
          <a:ext cx="1752600" cy="62865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8890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667000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191000" y="3276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1400" y="2667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Normalize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>
                <a:ea typeface="ＭＳ Ｐゴシック" pitchFamily="34" charset="-128"/>
              </a:rPr>
              <a:t>Choose</a:t>
            </a:r>
            <a:r>
              <a:rPr lang="en-US" sz="2000" dirty="0" smtClean="0">
                <a:ea typeface="ＭＳ Ｐゴシック" pitchFamily="34" charset="-128"/>
              </a:rPr>
              <a:t>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Cutset conditioning -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x-none" sz="2200"/>
              <a:t>P(W|S) =</a:t>
            </a:r>
            <a:r>
              <a:rPr lang="en-US" altLang="x-none"/>
              <a:t> </a:t>
            </a:r>
            <a:r>
              <a:rPr lang="en-US" altLang="x-none">
                <a:sym typeface="Symbol" charset="2"/>
              </a:rPr>
              <a:t></a:t>
            </a:r>
            <a:r>
              <a:rPr lang="en-US" altLang="x-none" sz="2400" baseline="-25000">
                <a:sym typeface="Symbol" charset="2"/>
              </a:rPr>
              <a:t>RC</a:t>
            </a:r>
            <a:r>
              <a:rPr lang="en-US" altLang="x-none">
                <a:sym typeface="Symbol" charset="2"/>
              </a:rPr>
              <a:t> </a:t>
            </a:r>
            <a:r>
              <a:rPr lang="en-US" altLang="x-none" sz="2200"/>
              <a:t>P(W|S,R,C) P(R,C|S)</a:t>
            </a:r>
            <a:r>
              <a:rPr lang="en-US" altLang="x-none" sz="2400"/>
              <a:t>  </a:t>
            </a:r>
          </a:p>
          <a:p>
            <a:pPr eaLnBrk="1" hangingPunct="1">
              <a:buFontTx/>
              <a:buNone/>
            </a:pPr>
            <a:r>
              <a:rPr lang="en-US" altLang="x-none" sz="2400"/>
              <a:t>		  = </a:t>
            </a:r>
            <a:r>
              <a:rPr lang="en-US" altLang="x-none">
                <a:sym typeface="Symbol" charset="2"/>
              </a:rPr>
              <a:t></a:t>
            </a:r>
            <a:r>
              <a:rPr lang="en-US" altLang="x-none" sz="2400" baseline="-25000">
                <a:sym typeface="Symbol" charset="2"/>
              </a:rPr>
              <a:t>RC</a:t>
            </a:r>
            <a:r>
              <a:rPr lang="en-US" altLang="x-none">
                <a:sym typeface="Symbol" charset="2"/>
              </a:rPr>
              <a:t> </a:t>
            </a:r>
            <a:r>
              <a:rPr lang="en-US" altLang="x-none" sz="2200"/>
              <a:t>P(W|S,R) P(R,C|S)</a:t>
            </a:r>
            <a:r>
              <a:rPr lang="en-US" altLang="x-none" sz="2400"/>
              <a:t> </a:t>
            </a:r>
          </a:p>
          <a:p>
            <a:pPr eaLnBrk="1" hangingPunct="1">
              <a:buFontTx/>
              <a:buNone/>
            </a:pPr>
            <a:endParaRPr lang="en-US" altLang="x-none" sz="2400"/>
          </a:p>
          <a:p>
            <a:pPr eaLnBrk="1" hangingPunct="1">
              <a:buFontTx/>
              <a:buNone/>
            </a:pPr>
            <a:r>
              <a:rPr lang="en-US" altLang="x-none" sz="2200"/>
              <a:t>P(R,C|S) = P(R,S|C) P(C) / P(S) = P(R|C) P(S|C) P(C) / P(S)</a:t>
            </a:r>
          </a:p>
          <a:p>
            <a:pPr eaLnBrk="1" hangingPunct="1">
              <a:buFontTx/>
              <a:buNone/>
            </a:pPr>
            <a:r>
              <a:rPr lang="en-US" altLang="x-none" sz="2200"/>
              <a:t>(Notice here that node C  d-separates R and S)</a:t>
            </a:r>
            <a:r>
              <a:rPr lang="en-US" altLang="x-none" sz="2400"/>
              <a:t> </a:t>
            </a:r>
          </a:p>
          <a:p>
            <a:pPr eaLnBrk="1" hangingPunct="1">
              <a:buFontTx/>
              <a:buNone/>
            </a:pPr>
            <a:endParaRPr lang="en-US" altLang="x-none" sz="2400"/>
          </a:p>
        </p:txBody>
      </p:sp>
      <p:pic>
        <p:nvPicPr>
          <p:cNvPr id="28676" name="Picture 4" descr="fig1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00550"/>
            <a:ext cx="5638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12976" y="5029201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P(C = +)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465764" y="5029201"/>
            <a:ext cx="1239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+ P(C = -)</a:t>
            </a:r>
          </a:p>
        </p:txBody>
      </p:sp>
    </p:spTree>
    <p:extLst>
      <p:ext uri="{BB962C8B-B14F-4D97-AF65-F5344CB8AC3E}">
        <p14:creationId xmlns:p14="http://schemas.microsoft.com/office/powerpoint/2010/main" val="6047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143000"/>
            <a:ext cx="2438398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</a:t>
            </a:r>
            <a:r>
              <a:rPr lang="en-US" dirty="0">
                <a:latin typeface="Calibri"/>
                <a:cs typeface="Calibri"/>
              </a:rPr>
              <a:t>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246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6895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4579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4026"/>
              </p:ext>
            </p:extLst>
          </p:nvPr>
        </p:nvGraphicFramePr>
        <p:xfrm>
          <a:off x="1219200" y="4632325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65811"/>
              </p:ext>
            </p:extLst>
          </p:nvPr>
        </p:nvGraphicFramePr>
        <p:xfrm>
          <a:off x="5029200" y="4648200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543800" y="228600"/>
            <a:ext cx="312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P(B | j, m) = 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5" name="Curved Connector 4"/>
          <p:cNvCxnSpPr>
            <a:stCxn id="26" idx="6"/>
          </p:cNvCxnSpPr>
          <p:nvPr/>
        </p:nvCxnSpPr>
        <p:spPr>
          <a:xfrm>
            <a:off x="5028497" y="2865872"/>
            <a:ext cx="3582103" cy="1172728"/>
          </a:xfrm>
          <a:prstGeom prst="curvedConnector3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Choose A</a:t>
            </a:r>
          </a:p>
        </p:txBody>
      </p:sp>
      <p:sp>
        <p:nvSpPr>
          <p:cNvPr id="26635" name="AutoShape 24"/>
          <p:cNvSpPr>
            <a:spLocks noChangeArrowheads="1"/>
          </p:cNvSpPr>
          <p:nvPr/>
        </p:nvSpPr>
        <p:spPr bwMode="auto">
          <a:xfrm>
            <a:off x="32004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26"/>
          <p:cNvSpPr>
            <a:spLocks noChangeArrowheads="1"/>
          </p:cNvSpPr>
          <p:nvPr/>
        </p:nvSpPr>
        <p:spPr bwMode="auto">
          <a:xfrm>
            <a:off x="67056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1828800" y="5410200"/>
            <a:ext cx="6096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32"/>
          <p:cNvSpPr>
            <a:spLocks noChangeArrowheads="1"/>
          </p:cNvSpPr>
          <p:nvPr/>
        </p:nvSpPr>
        <p:spPr bwMode="auto">
          <a:xfrm>
            <a:off x="9144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21188"/>
            <a:ext cx="219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94200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14890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996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119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343400"/>
            <a:ext cx="21955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6261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868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219200" y="2209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Choose E</a:t>
            </a: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3657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7086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060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33713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2438400" y="41910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219200" y="4876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Finish with B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>
            <a:off x="3429000" y="5486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6553200" y="5486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9710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727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637213"/>
            <a:ext cx="1616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14600" y="1447800"/>
            <a:ext cx="6096000" cy="609600"/>
            <a:chOff x="2514600" y="1447800"/>
            <a:chExt cx="6096000" cy="609600"/>
          </a:xfrm>
        </p:grpSpPr>
        <p:sp>
          <p:nvSpPr>
            <p:cNvPr id="43011" name="Rectangle 7"/>
            <p:cNvSpPr>
              <a:spLocks noChangeArrowheads="1"/>
            </p:cNvSpPr>
            <p:nvPr/>
          </p:nvSpPr>
          <p:spPr bwMode="auto">
            <a:xfrm>
              <a:off x="2514600" y="1447800"/>
              <a:ext cx="60960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3023" name="Picture 2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150" y="1612900"/>
              <a:ext cx="18256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750" y="1612900"/>
              <a:ext cx="7842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768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26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71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9718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713413"/>
            <a:ext cx="1473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55555 L 0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animBg="1"/>
      <p:bldP spid="43014" grpId="0" animBg="1"/>
      <p:bldP spid="29706" grpId="0" animBg="1"/>
      <p:bldP spid="27659" grpId="0"/>
      <p:bldP spid="29708" grpId="0" animBg="1"/>
      <p:bldP spid="2970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Calibri" pitchFamily="34" charset="0"/>
              </a:rPr>
              <a:t>Example 2: P(B|a)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19368"/>
              </p:ext>
            </p:extLst>
          </p:nvPr>
        </p:nvGraphicFramePr>
        <p:xfrm>
          <a:off x="3505200" y="4013200"/>
          <a:ext cx="24384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584575"/>
            <a:ext cx="1058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72012"/>
              </p:ext>
            </p:extLst>
          </p:nvPr>
        </p:nvGraphicFramePr>
        <p:xfrm>
          <a:off x="228600" y="48006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80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343400"/>
            <a:ext cx="1074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59262"/>
              </p:ext>
            </p:extLst>
          </p:nvPr>
        </p:nvGraphicFramePr>
        <p:xfrm>
          <a:off x="304800" y="2819400"/>
          <a:ext cx="1381125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6191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95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362200"/>
            <a:ext cx="7604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6" name="Oval 15"/>
          <p:cNvSpPr>
            <a:spLocks noChangeArrowheads="1"/>
          </p:cNvSpPr>
          <p:nvPr/>
        </p:nvSpPr>
        <p:spPr bwMode="auto">
          <a:xfrm>
            <a:off x="20574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a</a:t>
            </a:r>
            <a:endParaRPr lang="en-US" sz="2400" baseline="-25000">
              <a:latin typeface="Times New Roman"/>
              <a:cs typeface="Times New Roman"/>
            </a:endParaRPr>
          </a:p>
        </p:txBody>
      </p:sp>
      <p:sp>
        <p:nvSpPr>
          <p:cNvPr id="44097" name="Oval 11"/>
          <p:cNvSpPr>
            <a:spLocks noChangeArrowheads="1"/>
          </p:cNvSpPr>
          <p:nvPr/>
        </p:nvSpPr>
        <p:spPr bwMode="auto">
          <a:xfrm>
            <a:off x="2058988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/>
                <a:cs typeface="Times New Roman"/>
              </a:rPr>
              <a:t>B</a:t>
            </a:r>
          </a:p>
        </p:txBody>
      </p:sp>
      <p:cxnSp>
        <p:nvCxnSpPr>
          <p:cNvPr id="44098" name="AutoShape 12"/>
          <p:cNvCxnSpPr>
            <a:cxnSpLocks noChangeShapeType="1"/>
            <a:stCxn id="44097" idx="4"/>
            <a:endCxn id="44096" idx="0"/>
          </p:cNvCxnSpPr>
          <p:nvPr/>
        </p:nvCxnSpPr>
        <p:spPr bwMode="auto">
          <a:xfrm rot="5400000">
            <a:off x="2058194" y="31615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62400" y="2362200"/>
            <a:ext cx="1524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/>
                <a:cs typeface="Times New Roman"/>
              </a:rPr>
              <a:t>a, B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44100" name="TextBox 24"/>
          <p:cNvSpPr txBox="1">
            <a:spLocks noChangeArrowheads="1"/>
          </p:cNvSpPr>
          <p:nvPr/>
        </p:nvSpPr>
        <p:spPr bwMode="auto">
          <a:xfrm>
            <a:off x="152400" y="15240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Start / Select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0" y="153352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on B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9400" y="153352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" y="571500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" y="647700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08489"/>
              </p:ext>
            </p:extLst>
          </p:nvPr>
        </p:nvGraphicFramePr>
        <p:xfrm>
          <a:off x="6477000" y="4010025"/>
          <a:ext cx="24384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581400"/>
            <a:ext cx="10017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\\.host\Shared Folders\Shared with PC\p_a_given_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914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40962" idx="1"/>
          </p:cNvCxnSpPr>
          <p:nvPr/>
        </p:nvCxnSpPr>
        <p:spPr>
          <a:xfrm>
            <a:off x="1295400" y="4500563"/>
            <a:ext cx="304800" cy="7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Same Example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2971800"/>
            <a:ext cx="5867400" cy="3219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5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marginal can be obtained from joint by summing out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use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 joint distribution expression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000" dirty="0" smtClean="0">
                <a:ea typeface="ＭＳ Ｐゴシック" pitchFamily="34" charset="-128"/>
              </a:rPr>
              <a:t>use </a:t>
            </a:r>
            <a:r>
              <a:rPr lang="en-US" sz="2000" dirty="0" err="1" smtClean="0">
                <a:ea typeface="ＭＳ Ｐゴシック" pitchFamily="34" charset="-128"/>
              </a:rPr>
              <a:t>xy</a:t>
            </a:r>
            <a:r>
              <a:rPr lang="en-US" sz="2000" dirty="0" smtClean="0">
                <a:ea typeface="ＭＳ Ｐゴシック" pitchFamily="34" charset="-128"/>
              </a:rPr>
              <a:t> + </a:t>
            </a:r>
            <a:r>
              <a:rPr lang="en-US" sz="2000" dirty="0" err="1" smtClean="0">
                <a:ea typeface="ＭＳ Ｐゴシック" pitchFamily="34" charset="-128"/>
              </a:rPr>
              <a:t>xz</a:t>
            </a:r>
            <a:r>
              <a:rPr lang="en-US" sz="2000" dirty="0">
                <a:ea typeface="ＭＳ Ｐゴシック" pitchFamily="34" charset="-128"/>
              </a:rPr>
              <a:t>= x*(</a:t>
            </a:r>
            <a:r>
              <a:rPr lang="en-US" sz="2000" dirty="0" err="1">
                <a:ea typeface="ＭＳ Ｐゴシック" pitchFamily="34" charset="-128"/>
              </a:rPr>
              <a:t>y+z</a:t>
            </a:r>
            <a:r>
              <a:rPr lang="en-US" sz="2000" dirty="0" smtClean="0">
                <a:ea typeface="ＭＳ Ｐゴシック" pitchFamily="34" charset="-128"/>
              </a:rPr>
              <a:t>)   </a:t>
            </a:r>
            <a:r>
              <a:rPr lang="en-US" sz="2000" b="1" i="1" dirty="0" smtClean="0">
                <a:solidFill>
                  <a:srgbClr val="660066"/>
                </a:solidFill>
                <a:ea typeface="ＭＳ Ｐゴシック" pitchFamily="34" charset="-128"/>
              </a:rPr>
              <a:t>do sum first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joining on a, and then summing out gives f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u</a:t>
            </a:r>
            <a:r>
              <a:rPr lang="en-US" sz="2000" dirty="0" smtClean="0">
                <a:ea typeface="ＭＳ Ｐゴシック" pitchFamily="34" charset="-128"/>
              </a:rPr>
              <a:t>se </a:t>
            </a:r>
            <a:r>
              <a:rPr lang="en-US" sz="2000" dirty="0" err="1" smtClean="0">
                <a:ea typeface="ＭＳ Ｐゴシック" pitchFamily="34" charset="-128"/>
              </a:rPr>
              <a:t>xy</a:t>
            </a:r>
            <a:r>
              <a:rPr lang="en-US" sz="2000" dirty="0" smtClean="0">
                <a:ea typeface="ＭＳ Ｐゴシック" pitchFamily="34" charset="-128"/>
              </a:rPr>
              <a:t> + </a:t>
            </a:r>
            <a:r>
              <a:rPr lang="en-US" sz="2000" dirty="0" err="1" smtClean="0">
                <a:ea typeface="ＭＳ Ｐゴシック" pitchFamily="34" charset="-128"/>
              </a:rPr>
              <a:t>xz</a:t>
            </a:r>
            <a:r>
              <a:rPr lang="en-US" sz="2000" dirty="0">
                <a:ea typeface="ＭＳ Ｐゴシック" pitchFamily="34" charset="-128"/>
              </a:rPr>
              <a:t> = x*(</a:t>
            </a:r>
            <a:r>
              <a:rPr lang="en-US" sz="2000" dirty="0" err="1">
                <a:ea typeface="ＭＳ Ｐゴシック" pitchFamily="34" charset="-128"/>
              </a:rPr>
              <a:t>y+z</a:t>
            </a:r>
            <a:r>
              <a:rPr lang="en-US" sz="2000" dirty="0">
                <a:ea typeface="ＭＳ Ｐゴシック" pitchFamily="34" charset="-128"/>
              </a:rPr>
              <a:t>)  </a:t>
            </a:r>
            <a:r>
              <a:rPr lang="en-US" sz="2000" b="1" i="1" dirty="0" smtClean="0">
                <a:solidFill>
                  <a:srgbClr val="660066"/>
                </a:solidFill>
                <a:ea typeface="ＭＳ Ｐゴシック" pitchFamily="34" charset="-128"/>
              </a:rPr>
              <a:t>do sum first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joining on e, and then summing out gives f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</a:p>
        </p:txBody>
      </p:sp>
      <p:pic>
        <p:nvPicPr>
          <p:cNvPr id="4506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971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2971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2780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2780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44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32"/>
          <p:cNvSpPr>
            <a:spLocks noChangeArrowheads="1"/>
          </p:cNvSpPr>
          <p:nvPr/>
        </p:nvSpPr>
        <p:spPr bwMode="auto">
          <a:xfrm>
            <a:off x="381000" y="21336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2958421"/>
            <a:ext cx="5791201" cy="3061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5069" name="Content Placeholder 2"/>
          <p:cNvSpPr txBox="1">
            <a:spLocks/>
          </p:cNvSpPr>
          <p:nvPr/>
        </p:nvSpPr>
        <p:spPr bwMode="auto">
          <a:xfrm>
            <a:off x="0" y="6324600"/>
            <a:ext cx="1211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Simple!  </a:t>
            </a:r>
            <a:r>
              <a:rPr lang="en-US" sz="2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xploiting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uwy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uwz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uxy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uxz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vwy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vwz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vxy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vxz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(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u+v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w+x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2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y+z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reduce computation</a:t>
            </a:r>
            <a:endParaRPr lang="en-US" sz="2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3" descr="alar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2192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80800" y="646980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2B45DB-7243-499F-B958-F4ECA337E786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9034" y="1109664"/>
            <a:ext cx="11267017" cy="5006975"/>
            <a:chOff x="146" y="755"/>
            <a:chExt cx="5323" cy="3221"/>
          </a:xfrm>
        </p:grpSpPr>
        <p:graphicFrame>
          <p:nvGraphicFramePr>
            <p:cNvPr id="49162" name="Object 4"/>
            <p:cNvGraphicFramePr>
              <a:graphicFrameLocks noChangeAspect="1"/>
            </p:cNvGraphicFramePr>
            <p:nvPr/>
          </p:nvGraphicFramePr>
          <p:xfrm>
            <a:off x="437" y="755"/>
            <a:ext cx="5032" cy="3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4" imgW="6516010" imgH="4172532" progId="PBrush">
                    <p:embed/>
                  </p:oleObj>
                </mc:Choice>
                <mc:Fallback>
                  <p:oleObj name="Bitmap Image" r:id="rId4" imgW="6516010" imgH="4172532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" y="755"/>
                          <a:ext cx="5032" cy="32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3" name="Object 5"/>
            <p:cNvGraphicFramePr>
              <a:graphicFrameLocks noChangeAspect="1"/>
            </p:cNvGraphicFramePr>
            <p:nvPr/>
          </p:nvGraphicFramePr>
          <p:xfrm>
            <a:off x="146" y="2547"/>
            <a:ext cx="544" cy="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Bitmap Image" r:id="rId6" imgW="638264" imgH="1362265" progId="PBrush">
                    <p:embed/>
                  </p:oleObj>
                </mc:Choice>
                <mc:Fallback>
                  <p:oleObj name="Bitmap Image" r:id="rId6" imgW="638264" imgH="136226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" y="2547"/>
                          <a:ext cx="544" cy="1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58" name="Rectangle 20"/>
          <p:cNvSpPr>
            <a:spLocks noChangeArrowheads="1"/>
          </p:cNvSpPr>
          <p:nvPr/>
        </p:nvSpPr>
        <p:spPr bwMode="auto">
          <a:xfrm>
            <a:off x="0" y="357188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i="0" dirty="0">
                <a:solidFill>
                  <a:srgbClr val="3333CC"/>
                </a:solidFill>
              </a:rPr>
              <a:t>P(</a:t>
            </a:r>
            <a:r>
              <a:rPr lang="en-US" b="0" i="0" dirty="0" err="1">
                <a:solidFill>
                  <a:srgbClr val="3333CC"/>
                </a:solidFill>
              </a:rPr>
              <a:t>b|j,m</a:t>
            </a:r>
            <a:r>
              <a:rPr lang="en-US" b="0" i="0" dirty="0">
                <a:solidFill>
                  <a:srgbClr val="3333CC"/>
                </a:solidFill>
              </a:rPr>
              <a:t>) = </a:t>
            </a:r>
            <a:r>
              <a:rPr lang="en-US" b="0" i="0" dirty="0">
                <a:solidFill>
                  <a:srgbClr val="3333CC"/>
                </a:solidFill>
                <a:sym typeface="Symbol" pitchFamily="18" charset="2"/>
              </a:rPr>
              <a:t>P(b) </a:t>
            </a:r>
            <a:r>
              <a:rPr lang="en-US" sz="4000" b="0" i="0" dirty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 dirty="0">
                <a:solidFill>
                  <a:srgbClr val="3333CC"/>
                </a:solidFill>
                <a:sym typeface="Symbol" pitchFamily="18" charset="2"/>
              </a:rPr>
              <a:t>P(e) </a:t>
            </a:r>
            <a:r>
              <a:rPr lang="en-US" sz="4000" b="0" i="0" dirty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 dirty="0">
                <a:solidFill>
                  <a:srgbClr val="3333CC"/>
                </a:solidFill>
                <a:sym typeface="Symbol" pitchFamily="18" charset="2"/>
              </a:rPr>
              <a:t>P(</a:t>
            </a:r>
            <a:r>
              <a:rPr lang="en-US" b="0" i="0" dirty="0" err="1">
                <a:solidFill>
                  <a:srgbClr val="3333CC"/>
                </a:solidFill>
                <a:sym typeface="Symbol" pitchFamily="18" charset="2"/>
              </a:rPr>
              <a:t>a|b,e</a:t>
            </a:r>
            <a:r>
              <a:rPr lang="en-US" b="0" i="0" dirty="0">
                <a:solidFill>
                  <a:srgbClr val="3333CC"/>
                </a:solidFill>
                <a:sym typeface="Symbol" pitchFamily="18" charset="2"/>
              </a:rPr>
              <a:t>)P(</a:t>
            </a:r>
            <a:r>
              <a:rPr lang="en-US" b="0" i="0" dirty="0" err="1">
                <a:solidFill>
                  <a:srgbClr val="3333CC"/>
                </a:solidFill>
                <a:sym typeface="Symbol" pitchFamily="18" charset="2"/>
              </a:rPr>
              <a:t>j|a</a:t>
            </a:r>
            <a:r>
              <a:rPr lang="en-US" b="0" i="0" dirty="0">
                <a:solidFill>
                  <a:srgbClr val="3333CC"/>
                </a:solidFill>
                <a:sym typeface="Symbol" pitchFamily="18" charset="2"/>
              </a:rPr>
              <a:t>)P(</a:t>
            </a:r>
            <a:r>
              <a:rPr lang="en-US" b="0" i="0" dirty="0" err="1">
                <a:solidFill>
                  <a:srgbClr val="3333CC"/>
                </a:solidFill>
                <a:sym typeface="Symbol" pitchFamily="18" charset="2"/>
              </a:rPr>
              <a:t>m,a</a:t>
            </a:r>
            <a:r>
              <a:rPr lang="en-US" b="0" i="0" dirty="0">
                <a:solidFill>
                  <a:srgbClr val="3333CC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034" y="3697288"/>
            <a:ext cx="11273367" cy="23050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0" name="Rectangle 21"/>
          <p:cNvSpPr>
            <a:spLocks noChangeArrowheads="1"/>
          </p:cNvSpPr>
          <p:nvPr/>
        </p:nvSpPr>
        <p:spPr bwMode="auto">
          <a:xfrm>
            <a:off x="4713818" y="625475"/>
            <a:ext cx="53784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3333CC"/>
                </a:solidFill>
              </a:rPr>
              <a:t>e              a</a:t>
            </a:r>
            <a:endParaRPr lang="en-US" sz="2000" b="0" i="0" dirty="0">
              <a:solidFill>
                <a:srgbClr val="3333CC"/>
              </a:solidFill>
              <a:sym typeface="Symbol" pitchFamily="18" charset="2"/>
            </a:endParaRP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463552" y="5964238"/>
            <a:ext cx="828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sz="2800" b="0" i="0">
                <a:solidFill>
                  <a:srgbClr val="C00000"/>
                </a:solidFill>
              </a:rPr>
              <a:t>Repeated computations </a:t>
            </a:r>
            <a:r>
              <a:rPr lang="en-US" sz="2800" b="0" i="0">
                <a:solidFill>
                  <a:srgbClr val="C00000"/>
                </a:solidFill>
                <a:sym typeface="Wingdings" pitchFamily="2" charset="2"/>
              </a:rPr>
              <a:t> Dynamic Programming</a:t>
            </a:r>
            <a:endParaRPr lang="en-US" sz="2800" b="0" i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1178549"/>
            <a:ext cx="3149600" cy="1732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8753" y="2667001"/>
            <a:ext cx="7873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UC Berkeley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80975"/>
            <a:ext cx="10972800" cy="1143000"/>
          </a:xfrm>
        </p:spPr>
        <p:txBody>
          <a:bodyPr/>
          <a:lstStyle/>
          <a:p>
            <a:r>
              <a:rPr lang="en-US" dirty="0" smtClean="0"/>
              <a:t>Variable Elimination</a:t>
            </a:r>
          </a:p>
        </p:txBody>
      </p:sp>
    </p:spTree>
    <p:extLst>
      <p:ext uri="{BB962C8B-B14F-4D97-AF65-F5344CB8AC3E}">
        <p14:creationId xmlns:p14="http://schemas.microsoft.com/office/powerpoint/2010/main" val="19401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16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Choices during 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>
                <a:solidFill>
                  <a:srgbClr val="FF0000"/>
                </a:solidFill>
                <a:ea typeface="ＭＳ Ｐゴシック" pitchFamily="34" charset="-128"/>
              </a:rPr>
              <a:t>Choose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1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16"/>
          <a:stretch/>
        </p:blipFill>
        <p:spPr bwMode="auto">
          <a:xfrm>
            <a:off x="76201" y="1676402"/>
            <a:ext cx="7239000" cy="7440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09600" y="3505200"/>
            <a:ext cx="50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variables could we eliminate?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3505200" y="27432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352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38100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44196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48768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55626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4191000"/>
            <a:ext cx="449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dimension are 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, 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&amp; 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4643735"/>
            <a:ext cx="2202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		</a:t>
            </a:r>
            <a:r>
              <a:rPr lang="en-US" sz="2400" dirty="0" smtClean="0"/>
              <a:t>1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42"/>
          <a:stretch/>
        </p:blipFill>
        <p:spPr bwMode="auto">
          <a:xfrm>
            <a:off x="76201" y="1676402"/>
            <a:ext cx="7239000" cy="8187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7543800" y="4038600"/>
            <a:ext cx="39994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the resulting factor?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What dimension is it?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2895600" y="38862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2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1275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5095" y="3352800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| Z)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5095" y="3957935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Z)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085095" y="4567535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| Z)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2743200"/>
            <a:ext cx="66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Alternatively, suppose we start by eliminating Z: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038600" y="4038600"/>
            <a:ext cx="19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Z</a:t>
            </a:r>
            <a:r>
              <a:rPr lang="en-US" sz="2400" dirty="0"/>
              <a:t>(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114800" y="4648200"/>
            <a:ext cx="131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p(y</a:t>
            </a:r>
            <a:r>
              <a:rPr lang="en-US" sz="2400" baseline="-25000" dirty="0"/>
              <a:t>1</a:t>
            </a:r>
            <a:r>
              <a:rPr lang="en-US" sz="2400" dirty="0" smtClean="0"/>
              <a:t> 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114800" y="5177135"/>
            <a:ext cx="131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p(y</a:t>
            </a:r>
            <a:r>
              <a:rPr lang="en-US" sz="2400" baseline="-25000" dirty="0"/>
              <a:t>2</a:t>
            </a:r>
            <a:r>
              <a:rPr lang="en-US" sz="2400" dirty="0" smtClean="0"/>
              <a:t> |X</a:t>
            </a:r>
            <a:r>
              <a:rPr lang="en-US" sz="2400" baseline="-25000" dirty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14800" y="5706070"/>
            <a:ext cx="131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|X</a:t>
            </a:r>
            <a:r>
              <a:rPr lang="en-US" sz="2400" baseline="-25000" dirty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0972800" y="4419600"/>
            <a:ext cx="355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544249" y="5181600"/>
            <a:ext cx="2818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How many entries?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68000" y="5181600"/>
            <a:ext cx="45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k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4" name="Oval 3"/>
          <p:cNvSpPr/>
          <p:nvPr/>
        </p:nvSpPr>
        <p:spPr>
          <a:xfrm rot="19690609">
            <a:off x="4488175" y="3942850"/>
            <a:ext cx="609600" cy="1403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49" grpId="0"/>
      <p:bldP spid="50" grpId="0"/>
      <p:bldP spid="5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Stochastic Inference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It’s expensive to work with the full joint distribution… whether as a table or as a Bayes Network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Is approximation good enough?</a:t>
            </a:r>
          </a:p>
          <a:p>
            <a:pPr algn="ctr" eaLnBrk="1" hangingPunct="1"/>
            <a:r>
              <a:rPr lang="en-US" altLang="x-none"/>
              <a:t>Monte Carlo </a:t>
            </a:r>
          </a:p>
        </p:txBody>
      </p:sp>
    </p:spTree>
    <p:extLst>
      <p:ext uri="{BB962C8B-B14F-4D97-AF65-F5344CB8AC3E}">
        <p14:creationId xmlns:p14="http://schemas.microsoft.com/office/powerpoint/2010/main" val="6930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46105" name="TextBox 75"/>
          <p:cNvSpPr txBox="1">
            <a:spLocks noChangeArrowheads="1"/>
          </p:cNvSpPr>
          <p:nvPr/>
        </p:nvSpPr>
        <p:spPr bwMode="auto">
          <a:xfrm>
            <a:off x="8077200" y="4038600"/>
            <a:ext cx="3886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Computational complexity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depends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on the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largest factor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generated by the process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Size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of factor = number of entries in table.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0" y="27432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352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38100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44196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48768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55626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Variable Elimination Ordering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686800" cy="46021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For the query P(X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|y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,…,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y</a:t>
            </a:r>
            <a:r>
              <a:rPr lang="en-US" sz="2000" baseline="-25000" dirty="0" err="1" smtClean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work through the following two different orderings as done in previous slide: Z,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and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Z.  What is the size of the maximum factor generated for each of the orderings?</a:t>
            </a: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Answer: 2</a:t>
            </a:r>
            <a:r>
              <a:rPr lang="en-US" sz="2000" baseline="30000" dirty="0" smtClean="0">
                <a:ea typeface="ＭＳ Ｐゴシック" pitchFamily="34" charset="-128"/>
                <a:cs typeface="Calibri" pitchFamily="34" charset="0"/>
              </a:rPr>
              <a:t>n+1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versus 2</a:t>
            </a:r>
            <a:r>
              <a:rPr lang="en-US" sz="2000" baseline="30000" dirty="0" smtClean="0"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(assuming binary)</a:t>
            </a:r>
          </a:p>
          <a:p>
            <a:pPr lvl="4"/>
            <a:endParaRPr lang="en-US" sz="8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In general: the ordering can </a:t>
            </a:r>
            <a:r>
              <a:rPr lang="en-US" sz="2000" b="1" i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greatly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affect efficiency.  </a:t>
            </a:r>
          </a:p>
          <a:p>
            <a:endParaRPr lang="en-US" sz="2000" dirty="0" smtClean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3800" y="2590800"/>
            <a:ext cx="4343400" cy="2819400"/>
            <a:chOff x="3810000" y="2743200"/>
            <a:chExt cx="2514600" cy="1752600"/>
          </a:xfrm>
        </p:grpSpPr>
        <p:sp>
          <p:nvSpPr>
            <p:cNvPr id="86" name="Oval 85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12" idx="4"/>
              <a:endCxn id="59" idx="0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  <a:endCxn id="61" idx="0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4"/>
              <a:endCxn id="58" idx="0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>
              <a:stCxn id="61" idx="4"/>
              <a:endCxn id="57" idx="0"/>
            </p:cNvCxnSpPr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180" name="Picture 5017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2" name="Picture 5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0190" name="Picture 5018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41" name="Straight Arrow Connector 40"/>
            <p:cNvCxnSpPr>
              <a:stCxn id="11" idx="4"/>
              <a:endCxn id="86" idx="0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6" idx="4"/>
              <a:endCxn id="75" idx="0"/>
            </p:cNvCxnSpPr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47134" name="TextBox 53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47135" name="TextBox 95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95400" y="1397001"/>
            <a:ext cx="97536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The computational and space complexity of variable elimination is determined by the largest factor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E.g., previous slide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s example 2</a:t>
            </a:r>
            <a:r>
              <a:rPr lang="en-US" sz="2000" baseline="30000" dirty="0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 vs. 2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CSP:  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Hence inference in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20" grpId="0"/>
      <p:bldP spid="492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Polytrees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10164030" cy="4449765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A </a:t>
            </a:r>
            <a:r>
              <a:rPr lang="en-US" sz="28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polytree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is a directed graph </a:t>
            </a:r>
            <a:r>
              <a:rPr lang="en-US" sz="2800" b="1" i="1" dirty="0" smtClean="0">
                <a:ea typeface="ＭＳ Ｐゴシック" pitchFamily="34" charset="-128"/>
              </a:rPr>
              <a:t>with no undirected cycles</a:t>
            </a:r>
          </a:p>
          <a:p>
            <a:pPr lvl="1"/>
            <a:r>
              <a:rPr lang="en-US" sz="2400" i="1" dirty="0" smtClean="0">
                <a:ea typeface="ＭＳ Ｐゴシック" pitchFamily="34" charset="-128"/>
              </a:rPr>
              <a:t>I.e. a tree (or forest) with multiple roots</a:t>
            </a: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>
              <a:ea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pPr lvl="3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For poly-trees you can always find an ordering that is efficient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Try it!!</a:t>
            </a:r>
          </a:p>
          <a:p>
            <a:pPr lvl="4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Cut-set conditioning for Bayes</a:t>
            </a:r>
            <a:r>
              <a:rPr lang="en-US" altLang="en-US" sz="2800" dirty="0" smtClean="0">
                <a:ea typeface="ＭＳ Ｐゴシック" pitchFamily="34" charset="-128"/>
              </a:rPr>
              <a:t>’</a:t>
            </a:r>
            <a:r>
              <a:rPr lang="en-US" sz="2800" dirty="0" smtClean="0">
                <a:ea typeface="ＭＳ Ｐゴシック" pitchFamily="34" charset="-128"/>
              </a:rPr>
              <a:t> net inference</a:t>
            </a:r>
          </a:p>
          <a:p>
            <a:pPr lvl="6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Choose set of variables such that if removed only a </a:t>
            </a:r>
            <a:r>
              <a:rPr lang="en-US" sz="2400" dirty="0" err="1" smtClean="0">
                <a:ea typeface="ＭＳ Ｐゴシック" pitchFamily="34" charset="-128"/>
              </a:rPr>
              <a:t>polytree</a:t>
            </a:r>
            <a:r>
              <a:rPr lang="en-US" sz="2400" dirty="0" smtClean="0">
                <a:ea typeface="ＭＳ Ｐゴシック" pitchFamily="34" charset="-128"/>
              </a:rPr>
              <a:t> remains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Exercise: Think about how the specifics would work out!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80724" y="2344356"/>
            <a:ext cx="1066800" cy="1295400"/>
            <a:chOff x="5791200" y="2286000"/>
            <a:chExt cx="1219200" cy="1295400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5791200" y="2811162"/>
              <a:ext cx="328246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213231" y="3336324"/>
              <a:ext cx="328246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AutoShape 6"/>
            <p:cNvCxnSpPr>
              <a:cxnSpLocks noChangeShapeType="1"/>
            </p:cNvCxnSpPr>
            <p:nvPr/>
          </p:nvCxnSpPr>
          <p:spPr bwMode="auto">
            <a:xfrm>
              <a:off x="5955323" y="3062803"/>
              <a:ext cx="305777" cy="3026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682154" y="2811162"/>
              <a:ext cx="328246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 flipH="1">
              <a:off x="6493608" y="3062803"/>
              <a:ext cx="352669" cy="3026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213231" y="2286000"/>
              <a:ext cx="328246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 flipH="1">
              <a:off x="5955323" y="2501900"/>
              <a:ext cx="305777" cy="3026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1"/>
            <p:cNvCxnSpPr>
              <a:cxnSpLocks noChangeShapeType="1"/>
            </p:cNvCxnSpPr>
            <p:nvPr/>
          </p:nvCxnSpPr>
          <p:spPr bwMode="auto">
            <a:xfrm>
              <a:off x="6493608" y="2501900"/>
              <a:ext cx="352669" cy="3026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8516071" y="2344356"/>
            <a:ext cx="1885987" cy="1295400"/>
            <a:chOff x="9344339" y="2286000"/>
            <a:chExt cx="1885987" cy="1295400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9821985" y="2811162"/>
              <a:ext cx="287215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0191262" y="3336324"/>
              <a:ext cx="287215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>
              <a:off x="9965593" y="3062803"/>
              <a:ext cx="267555" cy="3026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0601570" y="2811162"/>
              <a:ext cx="287215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10191262" y="2286000"/>
              <a:ext cx="287215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AutoShape 10"/>
            <p:cNvCxnSpPr>
              <a:cxnSpLocks noChangeShapeType="1"/>
            </p:cNvCxnSpPr>
            <p:nvPr/>
          </p:nvCxnSpPr>
          <p:spPr bwMode="auto">
            <a:xfrm flipH="1">
              <a:off x="9965593" y="2501900"/>
              <a:ext cx="267555" cy="3026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1"/>
            <p:cNvCxnSpPr>
              <a:cxnSpLocks noChangeShapeType="1"/>
            </p:cNvCxnSpPr>
            <p:nvPr/>
          </p:nvCxnSpPr>
          <p:spPr bwMode="auto">
            <a:xfrm>
              <a:off x="10436592" y="2501900"/>
              <a:ext cx="308585" cy="3026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9344339" y="3307148"/>
              <a:ext cx="287215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AutoShape 8"/>
            <p:cNvCxnSpPr>
              <a:cxnSpLocks noChangeShapeType="1"/>
            </p:cNvCxnSpPr>
            <p:nvPr/>
          </p:nvCxnSpPr>
          <p:spPr bwMode="auto">
            <a:xfrm flipH="1">
              <a:off x="9589669" y="3033627"/>
              <a:ext cx="308585" cy="3026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0943111" y="2315176"/>
              <a:ext cx="287215" cy="2450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AutoShape 10"/>
            <p:cNvCxnSpPr>
              <a:cxnSpLocks noChangeShapeType="1"/>
            </p:cNvCxnSpPr>
            <p:nvPr/>
          </p:nvCxnSpPr>
          <p:spPr bwMode="auto">
            <a:xfrm flipH="1">
              <a:off x="10829221" y="2531076"/>
              <a:ext cx="267555" cy="3026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1752600" y="2739055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Not</a:t>
            </a:r>
            <a:r>
              <a:rPr lang="en-US" sz="2400" dirty="0" smtClean="0">
                <a:solidFill>
                  <a:srgbClr val="7030A0"/>
                </a:solidFill>
              </a:rPr>
              <a:t> a poly tree!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0522" y="2761223"/>
            <a:ext cx="225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Yes!</a:t>
            </a:r>
            <a:r>
              <a:rPr lang="en-US" sz="2400" dirty="0" smtClean="0">
                <a:solidFill>
                  <a:srgbClr val="7030A0"/>
                </a:solidFill>
              </a:rPr>
              <a:t> poly tree!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801"/>
            <a:ext cx="11379200" cy="1117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set of nodes, C, is a </a:t>
            </a:r>
            <a:r>
              <a:rPr lang="en-US" b="1" i="1" dirty="0" smtClean="0"/>
              <a:t>loop </a:t>
            </a:r>
            <a:r>
              <a:rPr lang="en-US" b="1" i="1" dirty="0" err="1" smtClean="0"/>
              <a:t>cutset</a:t>
            </a:r>
            <a:r>
              <a:rPr lang="en-US" dirty="0" smtClean="0"/>
              <a:t>, if removing C yields a </a:t>
            </a:r>
            <a:r>
              <a:rPr lang="en-US" dirty="0" err="1" smtClean="0"/>
              <a:t>polytree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381749"/>
            <a:ext cx="2133600" cy="476251"/>
          </a:xfrm>
        </p:spPr>
        <p:txBody>
          <a:bodyPr/>
          <a:lstStyle/>
          <a:p>
            <a:fld id="{451BBA2E-7FD9-46B8-A226-C36B49A97BFD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" y="1143000"/>
            <a:ext cx="11809228" cy="4267200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26894" y="6381749"/>
            <a:ext cx="68580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/>
            <a:r>
              <a:rPr lang="en-US" dirty="0" smtClean="0"/>
              <a:t>Figure from </a:t>
            </a:r>
            <a:r>
              <a:rPr lang="en-US" dirty="0" err="1" smtClean="0"/>
              <a:t>Jinbo</a:t>
            </a:r>
            <a:r>
              <a:rPr lang="en-US" dirty="0"/>
              <a:t> Huang </a:t>
            </a:r>
            <a:r>
              <a:rPr lang="en-US" dirty="0" smtClean="0"/>
              <a:t>   http</a:t>
            </a:r>
            <a:r>
              <a:rPr lang="en-US" dirty="0"/>
              <a:t>://</a:t>
            </a:r>
            <a:r>
              <a:rPr lang="en-US" dirty="0" err="1"/>
              <a:t>users.cecs.anu.edu.au</a:t>
            </a:r>
            <a:r>
              <a:rPr lang="en-US" dirty="0"/>
              <a:t>/~</a:t>
            </a:r>
            <a:r>
              <a:rPr lang="en-US" dirty="0" err="1"/>
              <a:t>jinbo</a:t>
            </a:r>
            <a:r>
              <a:rPr lang="en-US" dirty="0"/>
              <a:t>/</a:t>
            </a:r>
            <a:r>
              <a:rPr lang="en-US" dirty="0" err="1"/>
              <a:t>pr</a:t>
            </a:r>
            <a:r>
              <a:rPr lang="en-US" dirty="0"/>
              <a:t>/lecture03.pdf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1600" y="5486400"/>
            <a:ext cx="11379200" cy="11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Finding smallest loop </a:t>
            </a:r>
            <a:r>
              <a:rPr lang="en-US" dirty="0" err="1" smtClean="0"/>
              <a:t>cutset</a:t>
            </a:r>
            <a:r>
              <a:rPr lang="en-US" dirty="0" smtClean="0"/>
              <a:t> is NP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4102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Representation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4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Conditional Independences</a:t>
            </a:r>
          </a:p>
          <a:p>
            <a:pPr lvl="8"/>
            <a:endParaRPr lang="en-US" sz="900" dirty="0" smtClean="0">
              <a:ea typeface="ＭＳ Ｐゴシック" pitchFamily="34" charset="-128"/>
            </a:endParaRPr>
          </a:p>
          <a:p>
            <a:pPr lvl="4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Probabilistic Inference</a:t>
            </a:r>
          </a:p>
          <a:p>
            <a:pPr lvl="7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Variable elimination (exact, worst-case exponential complexity, often better)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Inference is NP-complete</a:t>
            </a:r>
          </a:p>
          <a:p>
            <a:pPr lvl="5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Sampling (approximate)</a:t>
            </a:r>
          </a:p>
          <a:p>
            <a:pPr lvl="5"/>
            <a:endParaRPr lang="en-US" sz="1200" dirty="0" smtClean="0">
              <a:ea typeface="ＭＳ Ｐゴシック" pitchFamily="34" charset="-128"/>
            </a:endParaRPr>
          </a:p>
          <a:p>
            <a:pPr lvl="3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Learning Bayes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9448800" y="663714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Conditional Independence: 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90000"/>
              </a:lnSpc>
            </a:pP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b="1" i="1" dirty="0" smtClean="0">
                <a:latin typeface="Calibri"/>
                <a:ea typeface="ＭＳ Ｐゴシック" pitchFamily="34" charset="-128"/>
                <a:cs typeface="Calibri"/>
              </a:rPr>
              <a:t>path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is active if each triple in path is active: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</a:pPr>
            <a:endParaRPr lang="en-US" sz="2400" dirty="0" smtClean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</a:t>
            </a:r>
            <a:r>
              <a:rPr lang="en-US" sz="2400" b="1" i="1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single</a:t>
            </a: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 inactive segment</a:t>
            </a:r>
          </a:p>
          <a:p>
            <a:pPr>
              <a:lnSpc>
                <a:spcPct val="90000"/>
              </a:lnSpc>
              <a:buClr>
                <a:srgbClr val="333399"/>
              </a:buClr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If </a:t>
            </a:r>
            <a:r>
              <a:rPr lang="en-US" sz="2400" b="1" i="1" dirty="0" smtClean="0"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paths are inactive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==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conditional independence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3062" y="20066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7605909" y="299176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605909" y="40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605909" y="499599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9964126" y="19992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9980169" y="29883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9980169" y="403803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11244286" y="201792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44286" y="299509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1253259" y="40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8891000" y="20066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8900160" y="29883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8883674" y="40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883727" y="502124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0" y="57150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Shaded means 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Observed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621059" y="5928482"/>
            <a:ext cx="1763059" cy="391636"/>
          </a:xfrm>
          <a:custGeom>
            <a:avLst/>
            <a:gdLst>
              <a:gd name="connsiteX0" fmla="*/ 0 w 1763059"/>
              <a:gd name="connsiteY0" fmla="*/ 391636 h 391636"/>
              <a:gd name="connsiteX1" fmla="*/ 851647 w 1763059"/>
              <a:gd name="connsiteY1" fmla="*/ 3165 h 391636"/>
              <a:gd name="connsiteX2" fmla="*/ 1763059 w 1763059"/>
              <a:gd name="connsiteY2" fmla="*/ 197400 h 39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059" h="391636">
                <a:moveTo>
                  <a:pt x="0" y="391636"/>
                </a:moveTo>
                <a:cubicBezTo>
                  <a:pt x="278902" y="213587"/>
                  <a:pt x="557804" y="35538"/>
                  <a:pt x="851647" y="3165"/>
                </a:cubicBezTo>
                <a:cubicBezTo>
                  <a:pt x="1145490" y="-29208"/>
                  <a:pt x="1763059" y="197400"/>
                  <a:pt x="1763059" y="19740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768307" y="3181336"/>
            <a:ext cx="1290927" cy="3157609"/>
          </a:xfrm>
          <a:custGeom>
            <a:avLst/>
            <a:gdLst>
              <a:gd name="connsiteX0" fmla="*/ 766281 w 1290927"/>
              <a:gd name="connsiteY0" fmla="*/ 3019252 h 3157609"/>
              <a:gd name="connsiteX1" fmla="*/ 796164 w 1290927"/>
              <a:gd name="connsiteY1" fmla="*/ 2944546 h 3157609"/>
              <a:gd name="connsiteX2" fmla="*/ 1289222 w 1290927"/>
              <a:gd name="connsiteY2" fmla="*/ 1002193 h 3157609"/>
              <a:gd name="connsiteX3" fmla="*/ 601928 w 1290927"/>
              <a:gd name="connsiteY3" fmla="*/ 464311 h 3157609"/>
              <a:gd name="connsiteX4" fmla="*/ 34164 w 1290927"/>
              <a:gd name="connsiteY4" fmla="*/ 31017 h 3157609"/>
              <a:gd name="connsiteX5" fmla="*/ 64046 w 1290927"/>
              <a:gd name="connsiteY5" fmla="*/ 31017 h 3157609"/>
              <a:gd name="connsiteX6" fmla="*/ 64046 w 1290927"/>
              <a:gd name="connsiteY6" fmla="*/ 1135 h 315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27" h="3157609">
                <a:moveTo>
                  <a:pt x="766281" y="3019252"/>
                </a:moveTo>
                <a:cubicBezTo>
                  <a:pt x="737644" y="3149987"/>
                  <a:pt x="709007" y="3280723"/>
                  <a:pt x="796164" y="2944546"/>
                </a:cubicBezTo>
                <a:cubicBezTo>
                  <a:pt x="883321" y="2608369"/>
                  <a:pt x="1321595" y="1415565"/>
                  <a:pt x="1289222" y="1002193"/>
                </a:cubicBezTo>
                <a:cubicBezTo>
                  <a:pt x="1256849" y="588821"/>
                  <a:pt x="811104" y="626174"/>
                  <a:pt x="601928" y="464311"/>
                </a:cubicBezTo>
                <a:cubicBezTo>
                  <a:pt x="392752" y="302448"/>
                  <a:pt x="123811" y="103233"/>
                  <a:pt x="34164" y="31017"/>
                </a:cubicBezTo>
                <a:cubicBezTo>
                  <a:pt x="-55483" y="-41199"/>
                  <a:pt x="59066" y="35997"/>
                  <a:pt x="64046" y="31017"/>
                </a:cubicBezTo>
                <a:lnTo>
                  <a:pt x="64046" y="1135"/>
                </a:ln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Blanket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11811000" cy="736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Markov Blanket (X) = Parents(X) ∪ Children(x) </a:t>
            </a:r>
            <a:r>
              <a:rPr lang="en-US" dirty="0"/>
              <a:t>∪</a:t>
            </a:r>
            <a:r>
              <a:rPr lang="en-US" dirty="0" smtClean="0"/>
              <a:t>Parents(Children(X))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27024" y="6393702"/>
            <a:ext cx="2133600" cy="476251"/>
          </a:xfrm>
        </p:spPr>
        <p:txBody>
          <a:bodyPr/>
          <a:lstStyle/>
          <a:p>
            <a:fld id="{BCAFD908-86D3-45AB-ADF7-3B2458B2F418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444" t="29847" r="24837" b="9368"/>
          <a:stretch/>
        </p:blipFill>
        <p:spPr>
          <a:xfrm>
            <a:off x="3302000" y="2046941"/>
            <a:ext cx="5094941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Monte Carlo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Use samples to approximate solution</a:t>
            </a:r>
          </a:p>
          <a:p>
            <a:pPr lvl="1" eaLnBrk="1" hangingPunct="1"/>
            <a:r>
              <a:rPr lang="en-US" altLang="x-none"/>
              <a:t>Simulated annealing used Monte Carlo theories to justify why random guesses and sometimes going uphill can lead to optimality</a:t>
            </a:r>
          </a:p>
          <a:p>
            <a:pPr eaLnBrk="1" hangingPunct="1"/>
            <a:r>
              <a:rPr lang="en-US" altLang="x-none"/>
              <a:t>More samples = better approximation</a:t>
            </a:r>
          </a:p>
          <a:p>
            <a:pPr lvl="1" eaLnBrk="1" hangingPunct="1"/>
            <a:r>
              <a:rPr lang="en-US" altLang="x-none"/>
              <a:t>How many are needed?</a:t>
            </a:r>
          </a:p>
          <a:p>
            <a:pPr lvl="1" eaLnBrk="1" hangingPunct="1"/>
            <a:r>
              <a:rPr lang="en-US" altLang="x-none"/>
              <a:t>Where should you take the samples?</a:t>
            </a:r>
          </a:p>
        </p:txBody>
      </p:sp>
    </p:spTree>
    <p:extLst>
      <p:ext uri="{BB962C8B-B14F-4D97-AF65-F5344CB8AC3E}">
        <p14:creationId xmlns:p14="http://schemas.microsoft.com/office/powerpoint/2010/main" val="581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A5AE51-AE4C-40AC-BBB8-3768BB15EB13}" type="slidenum">
              <a:rPr lang="en-US"/>
              <a:pPr/>
              <a:t>80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MCMC with Gibbs Sampling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371600"/>
            <a:ext cx="10972800" cy="5181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3333FF"/>
                </a:solidFill>
              </a:rPr>
              <a:t>Fix the values of observed variables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Set the values of all non-observed variables randomly</a:t>
            </a:r>
          </a:p>
          <a:p>
            <a:pPr marL="457200" indent="-457200"/>
            <a:r>
              <a:rPr lang="en-US" sz="2400" dirty="0">
                <a:solidFill>
                  <a:srgbClr val="0000FF"/>
                </a:solidFill>
              </a:rPr>
              <a:t>Perform a random walk through the space of complete variable assignments</a:t>
            </a:r>
            <a:r>
              <a:rPr lang="en-US" sz="2400" dirty="0">
                <a:solidFill>
                  <a:schemeClr val="tx1"/>
                </a:solidFill>
              </a:rPr>
              <a:t>.  </a:t>
            </a:r>
            <a:r>
              <a:rPr lang="en-US" sz="2400" dirty="0" smtClean="0">
                <a:solidFill>
                  <a:schemeClr val="tx1"/>
                </a:solidFill>
              </a:rPr>
              <a:t>      On </a:t>
            </a:r>
            <a:r>
              <a:rPr lang="en-US" sz="2400" dirty="0">
                <a:solidFill>
                  <a:schemeClr val="tx1"/>
                </a:solidFill>
              </a:rPr>
              <a:t>each move: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Pick a variable X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660066"/>
                </a:solidFill>
              </a:rPr>
              <a:t>Pr(X=true | </a:t>
            </a:r>
            <a:r>
              <a:rPr lang="en-US" sz="2400" dirty="0" smtClean="0">
                <a:solidFill>
                  <a:srgbClr val="660066"/>
                </a:solidFill>
              </a:rPr>
              <a:t>Markov blanket)</a:t>
            </a:r>
            <a:endParaRPr lang="en-US" sz="2400" dirty="0">
              <a:solidFill>
                <a:srgbClr val="660066"/>
              </a:solidFill>
            </a:endParaRP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Set X to true with that probability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Repeat many times.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 marL="457200" indent="-457200"/>
            <a:r>
              <a:rPr lang="en-US" sz="2400" dirty="0" smtClean="0">
                <a:solidFill>
                  <a:schemeClr val="tx1"/>
                </a:solidFill>
              </a:rPr>
              <a:t>Frequency </a:t>
            </a:r>
            <a:r>
              <a:rPr lang="en-US" sz="2400" dirty="0">
                <a:solidFill>
                  <a:schemeClr val="tx1"/>
                </a:solidFill>
              </a:rPr>
              <a:t>with which any variable X is true is it’s posterior probability.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Converges to true posterior when frequencies stop changing significantly</a:t>
            </a:r>
          </a:p>
          <a:p>
            <a:pPr marL="1146175" lvl="1" indent="-457200"/>
            <a:r>
              <a:rPr lang="en-US" sz="2400" dirty="0"/>
              <a:t>stable distribution, </a:t>
            </a:r>
            <a:r>
              <a:rPr lang="en-US" sz="2400" dirty="0" smtClean="0"/>
              <a:t>mixing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6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www.youtube.com/watch?v=a_08GKWHFWo</a:t>
            </a:r>
            <a:endParaRPr lang="en-US" dirty="0" smtClean="0"/>
          </a:p>
          <a:p>
            <a:pPr lvl="1"/>
            <a:r>
              <a:rPr lang="en-US" dirty="0" smtClean="0"/>
              <a:t>Starting at 4:30 they give an example (animation) for the case of a bivariate normal.  The probability distribution is continuous, but it </a:t>
            </a:r>
            <a:r>
              <a:rPr lang="en-US" smtClean="0"/>
              <a:t>still illustrates the idea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Prior sampling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Sampling algorithm that generates events from a Bayesian network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990850"/>
            <a:ext cx="84201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560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a,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24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A|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2"/>
  <p:tag name="PICTUREFILESIZE" val="42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B | 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41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P(B |j,m) \propto P(B, j, m)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11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B |j,m) &amp; \propto &amp; P(B, j, m) \\&#10;&amp; = &amp; \sum_{e, a} P(B, j, m, e, a) \\&#10;&amp; = &amp; \sum_{e,a} P(B) P(e) P( a | B, e) P( j | a) P(m | a) \\&#10;&amp; = &amp; \sum_{e} P(B) P(e) \sum_a P( a | B, e) P(j | a) P(m | a)\\&#10;&amp; = &amp; \sum_{e} P(B) P(e) f_1(B, e, j, m) \\&#10;&amp; = &amp; P(B) \sum_e P(e) f_1(B, e, j, m) \\&#10;&amp; = &amp; P(B) f_2(B, j, m)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4"/>
  <p:tag name="PICTUREFILESIZE" val="13089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84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"/>
  <p:tag name="PICTUREFILESIZE" val="159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"/>
  <p:tag name="PICTUREFILESIZE" val="13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5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9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7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9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72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\el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37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L = +\ell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2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 | 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r,t : \quad P(r, t) = P(r) \cdot 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24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sum $R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6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3"/>
  <p:tag name="PICTUREFILESIZE" val="300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40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box{argmax}_q \,\, P(Q = q| E_1 = e_1 \ldots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294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40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 \propto P(B, j, 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11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A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95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570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E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0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66438</TotalTime>
  <Words>3920</Words>
  <Application>Microsoft Macintosh PowerPoint</Application>
  <PresentationFormat>Widescreen</PresentationFormat>
  <Paragraphs>1349</Paragraphs>
  <Slides>81</Slides>
  <Notes>13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Calibri</vt:lpstr>
      <vt:lpstr>Comic Sans MS</vt:lpstr>
      <vt:lpstr>ＭＳ Ｐゴシック</vt:lpstr>
      <vt:lpstr>Symbol</vt:lpstr>
      <vt:lpstr>Times New Roman</vt:lpstr>
      <vt:lpstr>Wingdings</vt:lpstr>
      <vt:lpstr>Arial</vt:lpstr>
      <vt:lpstr>dan-berkeley-nlp-v1</vt:lpstr>
      <vt:lpstr>Bitmap Image</vt:lpstr>
      <vt:lpstr>CSE 473: Artificial Intelligence </vt:lpstr>
      <vt:lpstr>Time complexity</vt:lpstr>
      <vt:lpstr>Inference in multiply connected networks</vt:lpstr>
      <vt:lpstr>Clustering</vt:lpstr>
      <vt:lpstr>Cutset conditioning</vt:lpstr>
      <vt:lpstr>Cutset conditioning - example</vt:lpstr>
      <vt:lpstr>Stochastic Inference</vt:lpstr>
      <vt:lpstr>Monte Carlo</vt:lpstr>
      <vt:lpstr>Prior sampling</vt:lpstr>
      <vt:lpstr>Prior sampling example</vt:lpstr>
      <vt:lpstr>Approximating true distribution</vt:lpstr>
      <vt:lpstr>Rejection sampling</vt:lpstr>
      <vt:lpstr>Example</vt:lpstr>
      <vt:lpstr>Rejection sampling</vt:lpstr>
      <vt:lpstr>Problems with rejection sampling</vt:lpstr>
      <vt:lpstr>Likelihood weighting</vt:lpstr>
      <vt:lpstr>Likelihood Weighting algorithm</vt:lpstr>
      <vt:lpstr>Likelihood Weighting Example</vt:lpstr>
      <vt:lpstr>Example</vt:lpstr>
      <vt:lpstr>Comparing techniques</vt:lpstr>
      <vt:lpstr>Likelihood weighting</vt:lpstr>
      <vt:lpstr>Gibbs sampling</vt:lpstr>
      <vt:lpstr>Bayes’ Net Representation</vt:lpstr>
      <vt:lpstr>Active / Inactive Paths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  <vt:lpstr>Inference</vt:lpstr>
      <vt:lpstr>Liver Disorder</vt:lpstr>
      <vt:lpstr>Test for Infant Metabolic Defects</vt:lpstr>
      <vt:lpstr>Inference by Enumeration</vt:lpstr>
      <vt:lpstr>Inference by Enumeration in Bayes’ Net</vt:lpstr>
      <vt:lpstr>Inference by Enumeration?</vt:lpstr>
      <vt:lpstr>Inference by Enumeration vs. Variable Elimination</vt:lpstr>
      <vt:lpstr>Traffic Domain</vt:lpstr>
      <vt:lpstr>Factor Zoo</vt:lpstr>
      <vt:lpstr>Factor Zoo I</vt:lpstr>
      <vt:lpstr>Factor Zoo I</vt:lpstr>
      <vt:lpstr>Factor Zoo II</vt:lpstr>
      <vt:lpstr>Factor Zoo III</vt:lpstr>
      <vt:lpstr>Factor Zoo Summary</vt:lpstr>
      <vt:lpstr>Example: Traffic Domain</vt:lpstr>
      <vt:lpstr>Variable Elimination (VE)</vt:lpstr>
      <vt:lpstr>Inference by Enumeration: Procedural Outline</vt:lpstr>
      <vt:lpstr>Operation 1: Join Factors</vt:lpstr>
      <vt:lpstr>Example: Multiple Joins</vt:lpstr>
      <vt:lpstr>Example: Multiple Joins</vt:lpstr>
      <vt:lpstr>Operation 2: Eliminate</vt:lpstr>
      <vt:lpstr>Multiple Elimination</vt:lpstr>
      <vt:lpstr>Thus Far: Multiple Join, Multiple Eliminate (= Inference by Enumeration)</vt:lpstr>
      <vt:lpstr>Marginalizing Early (= Variable Elimination)</vt:lpstr>
      <vt:lpstr>Traffic Domain</vt:lpstr>
      <vt:lpstr>Marginalizing Early! (aka VE)</vt:lpstr>
      <vt:lpstr>Evidence</vt:lpstr>
      <vt:lpstr>Evidence II</vt:lpstr>
      <vt:lpstr>General Variable Elimination</vt:lpstr>
      <vt:lpstr>Example: Alarm Network</vt:lpstr>
      <vt:lpstr>Example</vt:lpstr>
      <vt:lpstr>Example</vt:lpstr>
      <vt:lpstr>Example 2: P(B|a)</vt:lpstr>
      <vt:lpstr>Same Example in Equations</vt:lpstr>
      <vt:lpstr>Variable Elimination</vt:lpstr>
      <vt:lpstr>Choices during Variable Elimination</vt:lpstr>
      <vt:lpstr>Another Variable Elimination Example</vt:lpstr>
      <vt:lpstr>Another Variable Elimination Example</vt:lpstr>
      <vt:lpstr>Another Variable Elimination Example</vt:lpstr>
      <vt:lpstr>Another Variable Elimination Example</vt:lpstr>
      <vt:lpstr>Variable Elimination Ordering</vt:lpstr>
      <vt:lpstr>VE: Computational and Space Complexity</vt:lpstr>
      <vt:lpstr>Worst Case Complexity?</vt:lpstr>
      <vt:lpstr>Polytrees</vt:lpstr>
      <vt:lpstr>PowerPoint Presentation</vt:lpstr>
      <vt:lpstr>Bayes’ Nets</vt:lpstr>
      <vt:lpstr>PowerPoint Presentation</vt:lpstr>
      <vt:lpstr>Conditional Independence: Active / Inactive Paths</vt:lpstr>
      <vt:lpstr>Markov Blanket</vt:lpstr>
      <vt:lpstr>MCMC with Gibbs Sampling</vt:lpstr>
      <vt:lpstr>Example 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3721</cp:revision>
  <cp:lastPrinted>2014-04-01T00:57:28Z</cp:lastPrinted>
  <dcterms:created xsi:type="dcterms:W3CDTF">2004-08-27T04:16:05Z</dcterms:created>
  <dcterms:modified xsi:type="dcterms:W3CDTF">2016-12-10T02:14:04Z</dcterms:modified>
</cp:coreProperties>
</file>