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4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5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6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7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53"/>
  </p:notesMasterIdLst>
  <p:handoutMasterIdLst>
    <p:handoutMasterId r:id="rId54"/>
  </p:handoutMasterIdLst>
  <p:sldIdLst>
    <p:sldId id="302" r:id="rId2"/>
    <p:sldId id="313" r:id="rId3"/>
    <p:sldId id="292" r:id="rId4"/>
    <p:sldId id="314" r:id="rId5"/>
    <p:sldId id="407" r:id="rId6"/>
    <p:sldId id="360" r:id="rId7"/>
    <p:sldId id="374" r:id="rId8"/>
    <p:sldId id="336" r:id="rId9"/>
    <p:sldId id="377" r:id="rId10"/>
    <p:sldId id="409" r:id="rId11"/>
    <p:sldId id="405" r:id="rId12"/>
    <p:sldId id="378" r:id="rId13"/>
    <p:sldId id="379" r:id="rId14"/>
    <p:sldId id="381" r:id="rId15"/>
    <p:sldId id="383" r:id="rId16"/>
    <p:sldId id="384" r:id="rId17"/>
    <p:sldId id="411" r:id="rId18"/>
    <p:sldId id="413" r:id="rId19"/>
    <p:sldId id="414" r:id="rId20"/>
    <p:sldId id="415" r:id="rId21"/>
    <p:sldId id="385" r:id="rId22"/>
    <p:sldId id="386" r:id="rId23"/>
    <p:sldId id="387" r:id="rId24"/>
    <p:sldId id="389" r:id="rId25"/>
    <p:sldId id="388" r:id="rId26"/>
    <p:sldId id="416" r:id="rId27"/>
    <p:sldId id="390" r:id="rId28"/>
    <p:sldId id="420" r:id="rId29"/>
    <p:sldId id="421" r:id="rId30"/>
    <p:sldId id="391" r:id="rId31"/>
    <p:sldId id="422" r:id="rId32"/>
    <p:sldId id="423" r:id="rId33"/>
    <p:sldId id="424" r:id="rId34"/>
    <p:sldId id="425" r:id="rId35"/>
    <p:sldId id="426" r:id="rId36"/>
    <p:sldId id="392" r:id="rId37"/>
    <p:sldId id="427" r:id="rId38"/>
    <p:sldId id="428" r:id="rId39"/>
    <p:sldId id="429" r:id="rId40"/>
    <p:sldId id="430" r:id="rId41"/>
    <p:sldId id="393" r:id="rId42"/>
    <p:sldId id="394" r:id="rId43"/>
    <p:sldId id="395" r:id="rId44"/>
    <p:sldId id="396" r:id="rId45"/>
    <p:sldId id="397" r:id="rId46"/>
    <p:sldId id="398" r:id="rId47"/>
    <p:sldId id="399" r:id="rId48"/>
    <p:sldId id="400" r:id="rId49"/>
    <p:sldId id="401" r:id="rId50"/>
    <p:sldId id="402" r:id="rId51"/>
    <p:sldId id="403" r:id="rId52"/>
  </p:sldIdLst>
  <p:sldSz cx="12192000" cy="6858000"/>
  <p:notesSz cx="7302500" cy="95885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9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333FF"/>
    <a:srgbClr val="FFFF00"/>
    <a:srgbClr val="FF3300"/>
    <a:srgbClr val="CC00CC"/>
    <a:srgbClr val="FFCC00"/>
    <a:srgbClr val="FF9999"/>
    <a:srgbClr val="9900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55" autoAdjust="0"/>
    <p:restoredTop sz="91498" autoAdjust="0"/>
  </p:normalViewPr>
  <p:slideViewPr>
    <p:cSldViewPr snapToObjects="1">
      <p:cViewPr>
        <p:scale>
          <a:sx n="105" d="100"/>
          <a:sy n="105" d="100"/>
        </p:scale>
        <p:origin x="3376" y="2096"/>
      </p:cViewPr>
      <p:guideLst>
        <p:guide orient="horz" pos="2160"/>
        <p:guide pos="2880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8" d="100"/>
        <a:sy n="158" d="100"/>
      </p:scale>
      <p:origin x="0" y="25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notesMaster" Target="notesMasters/notesMaster1.xml"/><Relationship Id="rId54" Type="http://schemas.openxmlformats.org/officeDocument/2006/relationships/handoutMaster" Target="handoutMasters/handoutMaster1.xml"/><Relationship Id="rId55" Type="http://schemas.openxmlformats.org/officeDocument/2006/relationships/tags" Target="tags/tag1.xml"/><Relationship Id="rId56" Type="http://schemas.openxmlformats.org/officeDocument/2006/relationships/presProps" Target="presProps.xml"/><Relationship Id="rId57" Type="http://schemas.openxmlformats.org/officeDocument/2006/relationships/viewProps" Target="viewProps.xml"/><Relationship Id="rId58" Type="http://schemas.openxmlformats.org/officeDocument/2006/relationships/theme" Target="theme/theme1.xml"/><Relationship Id="rId59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927218C1-594E-A94E-95F4-26DFF0AD863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39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5438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>
            <a:lvl1pPr algn="r"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0250" y="4554538"/>
            <a:ext cx="58420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defTabSz="965241">
              <a:defRPr sz="130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5438" y="9107488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06" tIns="48254" rIns="96506" bIns="48254" numCol="1" anchor="b" anchorCtr="0" compatLnSpc="1">
            <a:prstTxWarp prst="textNoShape">
              <a:avLst/>
            </a:prstTxWarp>
          </a:bodyPr>
          <a:lstStyle>
            <a:lvl1pPr algn="r" defTabSz="965200">
              <a:defRPr sz="1300"/>
            </a:lvl1pPr>
          </a:lstStyle>
          <a:p>
            <a:fld id="{CD7DE18D-B477-5540-A418-45080CBABEB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384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Please retain proper</a:t>
            </a:r>
            <a:r>
              <a:rPr lang="en-US" baseline="0" dirty="0" smtClean="0"/>
              <a:t> attribution, including the reference to </a:t>
            </a:r>
            <a:r>
              <a:rPr lang="en-US" baseline="0" dirty="0" err="1" smtClean="0"/>
              <a:t>ai.berkeley.edu</a:t>
            </a:r>
            <a:r>
              <a:rPr lang="en-US" baseline="0" dirty="0" smtClean="0"/>
              <a:t>.  Thanks!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721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2335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6406" y="719771"/>
            <a:ext cx="6389688" cy="3595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0275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5613" y="719138"/>
            <a:ext cx="6391275" cy="3595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7DE18D-B477-5540-A418-45080CBABEBE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5408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389688" cy="3595687"/>
          </a:xfrm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T</a:t>
            </a:r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 smtClean="0">
                <a:latin typeface="Arial" pitchFamily="34" charset="0"/>
                <a:ea typeface="ＭＳ Ｐゴシック" pitchFamily="34" charset="-128"/>
              </a:rPr>
              <a:t>: traffic report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4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685" indent="-285264" defTabSz="96514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054" indent="-228210" defTabSz="96514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7476" indent="-228210" defTabSz="96514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3897" indent="-228210" defTabSz="96514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0320" indent="-228210" defTabSz="9651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6742" indent="-228210" defTabSz="9651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3163" indent="-228210" defTabSz="9651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79585" indent="-228210" defTabSz="9651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75A3D32-6BA7-4A1F-917C-754422230827}" type="slidenum">
              <a:rPr lang="en-US" sz="1300"/>
              <a:pPr eaLnBrk="1" hangingPunct="1"/>
              <a:t>27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5936002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389688" cy="3595687"/>
          </a:xfrm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T</a:t>
            </a:r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 smtClean="0">
                <a:latin typeface="Arial" pitchFamily="34" charset="0"/>
                <a:ea typeface="ＭＳ Ｐゴシック" pitchFamily="34" charset="-128"/>
              </a:rPr>
              <a:t>: traffic report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4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685" indent="-285264" defTabSz="96514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054" indent="-228210" defTabSz="96514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7476" indent="-228210" defTabSz="96514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3897" indent="-228210" defTabSz="96514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0320" indent="-228210" defTabSz="9651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6742" indent="-228210" defTabSz="9651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3163" indent="-228210" defTabSz="9651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79585" indent="-228210" defTabSz="9651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75A3D32-6BA7-4A1F-917C-754422230827}" type="slidenum">
              <a:rPr lang="en-US" sz="1300"/>
              <a:pPr eaLnBrk="1" hangingPunct="1"/>
              <a:t>28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1903385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57200" y="719138"/>
            <a:ext cx="6389688" cy="3595687"/>
          </a:xfrm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smtClean="0">
                <a:latin typeface="Arial" pitchFamily="34" charset="0"/>
                <a:ea typeface="ＭＳ Ｐゴシック" pitchFamily="34" charset="-128"/>
              </a:rPr>
              <a:t>T</a:t>
            </a:r>
            <a:r>
              <a:rPr lang="en-US" altLang="en-US" smtClean="0">
                <a:latin typeface="Arial" pitchFamily="34" charset="0"/>
                <a:ea typeface="ＭＳ Ｐゴシック" pitchFamily="34" charset="-128"/>
              </a:rPr>
              <a:t>’</a:t>
            </a:r>
            <a:r>
              <a:rPr lang="en-US" smtClean="0">
                <a:latin typeface="Arial" pitchFamily="34" charset="0"/>
                <a:ea typeface="ＭＳ Ｐゴシック" pitchFamily="34" charset="-128"/>
              </a:rPr>
              <a:t>: traffic report</a:t>
            </a:r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514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1685" indent="-285264" defTabSz="96514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1054" indent="-228210" defTabSz="96514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97476" indent="-228210" defTabSz="96514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3897" indent="-228210" defTabSz="965142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0320" indent="-228210" defTabSz="9651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66742" indent="-228210" defTabSz="9651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3163" indent="-228210" defTabSz="9651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79585" indent="-228210" defTabSz="965142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fld id="{C75A3D32-6BA7-4A1F-917C-754422230827}" type="slidenum">
              <a:rPr lang="en-US" sz="1300"/>
              <a:pPr eaLnBrk="1" hangingPunct="1"/>
              <a:t>29</a:t>
            </a:fld>
            <a:endParaRPr lang="en-US" sz="1300"/>
          </a:p>
        </p:txBody>
      </p:sp>
    </p:spTree>
    <p:extLst>
      <p:ext uri="{BB962C8B-B14F-4D97-AF65-F5344CB8AC3E}">
        <p14:creationId xmlns:p14="http://schemas.microsoft.com/office/powerpoint/2010/main" val="589519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80E11D-7034-644F-ACDF-0961FF4298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3B7AE3-A7DC-6F48-B5B2-E849EC185D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B3582B-6514-F64F-B98B-15EDDDED28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58B9-5DCE-C749-A388-A65B9B24CF0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9A45FB-0697-A64A-9D51-5116823B58C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8DD655-17A6-EB4F-8BC4-1ED74EF1A54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2B5484-33E2-FE4D-B1E3-75D9311FF3E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AEBA02-6DF4-4F48-8623-473B1E1CF4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F0988-FE3D-BD44-95D6-6939512C4D2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C8A888-4110-E642-8E4A-93BA40A9C4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FB8A1A2-B5DF-3D40-8B8B-515E22E761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982200" y="6305549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fld id="{5A20CE7E-3045-584A-B330-59BDFC9F30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4" Type="http://schemas.openxmlformats.org/officeDocument/2006/relationships/tags" Target="../tags/tag15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png"/><Relationship Id="rId1" Type="http://schemas.openxmlformats.org/officeDocument/2006/relationships/tags" Target="../tags/tag12.xml"/><Relationship Id="rId2" Type="http://schemas.openxmlformats.org/officeDocument/2006/relationships/tags" Target="../tags/tag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4" Type="http://schemas.openxmlformats.org/officeDocument/2006/relationships/tags" Target="../tags/tag19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Relationship Id="rId1" Type="http://schemas.openxmlformats.org/officeDocument/2006/relationships/tags" Target="../tags/tag16.xml"/><Relationship Id="rId2" Type="http://schemas.openxmlformats.org/officeDocument/2006/relationships/tags" Target="../tags/tag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Relationship Id="rId3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2.png"/><Relationship Id="rId5" Type="http://schemas.openxmlformats.org/officeDocument/2006/relationships/image" Target="../media/image33.emf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tags" Target="../tags/tag22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37.png"/><Relationship Id="rId1" Type="http://schemas.openxmlformats.org/officeDocument/2006/relationships/tags" Target="../tags/tag23.x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6.xml"/><Relationship Id="rId5" Type="http://schemas.openxmlformats.org/officeDocument/2006/relationships/image" Target="../media/image37.png"/><Relationship Id="rId6" Type="http://schemas.openxmlformats.org/officeDocument/2006/relationships/image" Target="../media/image36.png"/><Relationship Id="rId1" Type="http://schemas.openxmlformats.org/officeDocument/2006/relationships/tags" Target="../tags/tag24.xml"/><Relationship Id="rId2" Type="http://schemas.openxmlformats.org/officeDocument/2006/relationships/tags" Target="../tags/tag2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7.xml"/><Relationship Id="rId6" Type="http://schemas.openxmlformats.org/officeDocument/2006/relationships/image" Target="../media/image37.png"/><Relationship Id="rId7" Type="http://schemas.openxmlformats.org/officeDocument/2006/relationships/image" Target="../media/image36.png"/><Relationship Id="rId8" Type="http://schemas.openxmlformats.org/officeDocument/2006/relationships/image" Target="../media/image38.png"/><Relationship Id="rId1" Type="http://schemas.openxmlformats.org/officeDocument/2006/relationships/tags" Target="../tags/tag26.xml"/><Relationship Id="rId2" Type="http://schemas.openxmlformats.org/officeDocument/2006/relationships/tags" Target="../tags/tag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wm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tags" Target="../tags/tag29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3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tags" Target="../tags/tag30.xml"/><Relationship Id="rId2" Type="http://schemas.openxmlformats.org/officeDocument/2006/relationships/tags" Target="../tags/tag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tags" Target="../tags/tag32.xml"/><Relationship Id="rId2" Type="http://schemas.openxmlformats.org/officeDocument/2006/relationships/tags" Target="../tags/tag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37.xml"/><Relationship Id="rId4" Type="http://schemas.openxmlformats.org/officeDocument/2006/relationships/tags" Target="../tags/tag38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" Type="http://schemas.openxmlformats.org/officeDocument/2006/relationships/tags" Target="../tags/tag35.xml"/><Relationship Id="rId2" Type="http://schemas.openxmlformats.org/officeDocument/2006/relationships/tags" Target="../tags/tag3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4" Type="http://schemas.openxmlformats.org/officeDocument/2006/relationships/tags" Target="../tags/tag42.xml"/><Relationship Id="rId5" Type="http://schemas.openxmlformats.org/officeDocument/2006/relationships/tags" Target="../tags/tag43.xml"/><Relationship Id="rId6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8" Type="http://schemas.openxmlformats.org/officeDocument/2006/relationships/image" Target="../media/image40.png"/><Relationship Id="rId9" Type="http://schemas.openxmlformats.org/officeDocument/2006/relationships/image" Target="../media/image41.png"/><Relationship Id="rId10" Type="http://schemas.openxmlformats.org/officeDocument/2006/relationships/image" Target="../media/image42.png"/><Relationship Id="rId11" Type="http://schemas.openxmlformats.org/officeDocument/2006/relationships/image" Target="../media/image43.png"/><Relationship Id="rId1" Type="http://schemas.openxmlformats.org/officeDocument/2006/relationships/tags" Target="../tags/tag39.xml"/><Relationship Id="rId2" Type="http://schemas.openxmlformats.org/officeDocument/2006/relationships/tags" Target="../tags/tag40.xml"/></Relationships>
</file>

<file path=ppt/slides/_rels/slide3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2.png"/><Relationship Id="rId12" Type="http://schemas.openxmlformats.org/officeDocument/2006/relationships/image" Target="../media/image43.png"/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tags" Target="../tags/tag46.xml"/><Relationship Id="rId4" Type="http://schemas.openxmlformats.org/officeDocument/2006/relationships/tags" Target="../tags/tag47.xml"/><Relationship Id="rId5" Type="http://schemas.openxmlformats.org/officeDocument/2006/relationships/tags" Target="../tags/tag48.xml"/><Relationship Id="rId6" Type="http://schemas.openxmlformats.org/officeDocument/2006/relationships/tags" Target="../tags/tag49.xml"/><Relationship Id="rId7" Type="http://schemas.openxmlformats.org/officeDocument/2006/relationships/slideLayout" Target="../slideLayouts/slideLayout2.xml"/><Relationship Id="rId8" Type="http://schemas.openxmlformats.org/officeDocument/2006/relationships/image" Target="../media/image39.png"/><Relationship Id="rId9" Type="http://schemas.openxmlformats.org/officeDocument/2006/relationships/image" Target="../media/image40.png"/><Relationship Id="rId10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tags" Target="../tags/tag51.xml"/><Relationship Id="rId2" Type="http://schemas.openxmlformats.org/officeDocument/2006/relationships/tags" Target="../tags/tag5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7" Type="http://schemas.openxmlformats.org/officeDocument/2006/relationships/image" Target="../media/image46.png"/><Relationship Id="rId1" Type="http://schemas.openxmlformats.org/officeDocument/2006/relationships/tags" Target="../tags/tag53.xml"/><Relationship Id="rId2" Type="http://schemas.openxmlformats.org/officeDocument/2006/relationships/tags" Target="../tags/tag5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4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1" Type="http://schemas.openxmlformats.org/officeDocument/2006/relationships/tags" Target="../tags/tag2.xml"/><Relationship Id="rId2" Type="http://schemas.openxmlformats.org/officeDocument/2006/relationships/tags" Target="../tags/tag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Relationship Id="rId3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4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53.png"/><Relationship Id="rId5" Type="http://schemas.openxmlformats.org/officeDocument/2006/relationships/image" Target="../media/image54.png"/><Relationship Id="rId6" Type="http://schemas.openxmlformats.org/officeDocument/2006/relationships/image" Target="../media/image55.png"/><Relationship Id="rId1" Type="http://schemas.openxmlformats.org/officeDocument/2006/relationships/tags" Target="../tags/tag56.xml"/><Relationship Id="rId2" Type="http://schemas.openxmlformats.org/officeDocument/2006/relationships/tags" Target="../tags/tag5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/Relationships>
</file>

<file path=ppt/slides/_rels/slide4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20" Type="http://schemas.openxmlformats.org/officeDocument/2006/relationships/image" Target="../media/image65.png"/><Relationship Id="rId21" Type="http://schemas.openxmlformats.org/officeDocument/2006/relationships/image" Target="../media/image66.png"/><Relationship Id="rId22" Type="http://schemas.openxmlformats.org/officeDocument/2006/relationships/image" Target="../media/image67.png"/><Relationship Id="rId23" Type="http://schemas.openxmlformats.org/officeDocument/2006/relationships/image" Target="../media/image68.emf"/><Relationship Id="rId10" Type="http://schemas.openxmlformats.org/officeDocument/2006/relationships/tags" Target="../tags/tag67.xml"/><Relationship Id="rId11" Type="http://schemas.openxmlformats.org/officeDocument/2006/relationships/slideLayout" Target="../slideLayouts/slideLayout2.xml"/><Relationship Id="rId12" Type="http://schemas.openxmlformats.org/officeDocument/2006/relationships/image" Target="../media/image57.png"/><Relationship Id="rId13" Type="http://schemas.openxmlformats.org/officeDocument/2006/relationships/image" Target="../media/image58.png"/><Relationship Id="rId14" Type="http://schemas.openxmlformats.org/officeDocument/2006/relationships/image" Target="../media/image59.png"/><Relationship Id="rId15" Type="http://schemas.openxmlformats.org/officeDocument/2006/relationships/image" Target="../media/image60.png"/><Relationship Id="rId16" Type="http://schemas.openxmlformats.org/officeDocument/2006/relationships/image" Target="../media/image61.png"/><Relationship Id="rId17" Type="http://schemas.openxmlformats.org/officeDocument/2006/relationships/image" Target="../media/image62.png"/><Relationship Id="rId18" Type="http://schemas.openxmlformats.org/officeDocument/2006/relationships/image" Target="../media/image63.png"/><Relationship Id="rId19" Type="http://schemas.openxmlformats.org/officeDocument/2006/relationships/image" Target="../media/image64.png"/><Relationship Id="rId1" Type="http://schemas.openxmlformats.org/officeDocument/2006/relationships/tags" Target="../tags/tag58.xml"/><Relationship Id="rId2" Type="http://schemas.openxmlformats.org/officeDocument/2006/relationships/tags" Target="../tags/tag59.xml"/><Relationship Id="rId3" Type="http://schemas.openxmlformats.org/officeDocument/2006/relationships/tags" Target="../tags/tag60.xml"/><Relationship Id="rId4" Type="http://schemas.openxmlformats.org/officeDocument/2006/relationships/tags" Target="../tags/tag61.xml"/><Relationship Id="rId5" Type="http://schemas.openxmlformats.org/officeDocument/2006/relationships/tags" Target="../tags/tag62.xml"/><Relationship Id="rId6" Type="http://schemas.openxmlformats.org/officeDocument/2006/relationships/tags" Target="../tags/tag63.xml"/><Relationship Id="rId7" Type="http://schemas.openxmlformats.org/officeDocument/2006/relationships/tags" Target="../tags/tag64.xml"/><Relationship Id="rId8" Type="http://schemas.openxmlformats.org/officeDocument/2006/relationships/tags" Target="../tags/tag6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4" Type="http://schemas.openxmlformats.org/officeDocument/2006/relationships/image" Target="../media/image71.emf"/><Relationship Id="rId5" Type="http://schemas.openxmlformats.org/officeDocument/2006/relationships/image" Target="../media/image72.emf"/><Relationship Id="rId6" Type="http://schemas.openxmlformats.org/officeDocument/2006/relationships/image" Target="../media/image7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9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4.png"/><Relationship Id="rId3" Type="http://schemas.openxmlformats.org/officeDocument/2006/relationships/image" Target="../media/image75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6.png"/><Relationship Id="rId3" Type="http://schemas.openxmlformats.org/officeDocument/2006/relationships/image" Target="../media/image7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4" Type="http://schemas.openxmlformats.org/officeDocument/2006/relationships/slideLayout" Target="../slideLayouts/slideLayout2.xml"/><Relationship Id="rId5" Type="http://schemas.openxmlformats.org/officeDocument/2006/relationships/notesSlide" Target="../notesSlides/notesSlide3.xml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" Type="http://schemas.openxmlformats.org/officeDocument/2006/relationships/tags" Target="../tags/tag5.xml"/><Relationship Id="rId2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4" Type="http://schemas.openxmlformats.org/officeDocument/2006/relationships/tags" Target="../tags/tag11.xml"/><Relationship Id="rId5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7" Type="http://schemas.openxmlformats.org/officeDocument/2006/relationships/image" Target="../media/image16.png"/><Relationship Id="rId8" Type="http://schemas.openxmlformats.org/officeDocument/2006/relationships/image" Target="../media/image17.png"/><Relationship Id="rId1" Type="http://schemas.openxmlformats.org/officeDocument/2006/relationships/tags" Target="../tags/tag8.xml"/><Relationship Id="rId2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CSE </a:t>
            </a:r>
            <a:r>
              <a:rPr lang="en-US" dirty="0"/>
              <a:t>4</a:t>
            </a:r>
            <a:r>
              <a:rPr lang="en-US" dirty="0" smtClean="0"/>
              <a:t>73: Artificial Intelligence</a:t>
            </a:r>
            <a:br>
              <a:rPr lang="en-US" dirty="0" smtClean="0"/>
            </a:br>
            <a:endParaRPr lang="en-US" sz="3600" dirty="0" smtClean="0"/>
          </a:p>
        </p:txBody>
      </p:sp>
      <p:sp>
        <p:nvSpPr>
          <p:cNvPr id="5123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0" y="1295400"/>
            <a:ext cx="12192000" cy="1524000"/>
          </a:xfrm>
        </p:spPr>
        <p:txBody>
          <a:bodyPr/>
          <a:lstStyle/>
          <a:p>
            <a:pPr eaLnBrk="1" hangingPunct="1"/>
            <a:r>
              <a:rPr lang="en-US" sz="4300" dirty="0" smtClean="0"/>
              <a:t>Bayes’ Nets:   D-Separation</a:t>
            </a:r>
          </a:p>
        </p:txBody>
      </p:sp>
      <p:sp>
        <p:nvSpPr>
          <p:cNvPr id="5124" name="Text Box 7"/>
          <p:cNvSpPr txBox="1">
            <a:spLocks noChangeArrowheads="1"/>
          </p:cNvSpPr>
          <p:nvPr/>
        </p:nvSpPr>
        <p:spPr bwMode="auto">
          <a:xfrm>
            <a:off x="1524000" y="6248403"/>
            <a:ext cx="5867400" cy="369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8" rIns="91432" bIns="45718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133600"/>
            <a:ext cx="4800599" cy="3498476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0" y="6003922"/>
            <a:ext cx="12192000" cy="761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79" tIns="34289" rIns="68579" bIns="3428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dirty="0" smtClean="0">
                <a:latin typeface="Calibri"/>
                <a:cs typeface="Calibri"/>
              </a:rPr>
              <a:t>Daniel Weld</a:t>
            </a:r>
          </a:p>
          <a:p>
            <a:pPr algn="ctr">
              <a:spcBef>
                <a:spcPct val="50000"/>
              </a:spcBef>
            </a:pPr>
            <a:r>
              <a:rPr lang="en-US" sz="1400" dirty="0" smtClean="0">
                <a:latin typeface="Calibri"/>
                <a:cs typeface="Calibri"/>
              </a:rPr>
              <a:t>[Most slides were created by Dan Klein and Pieter Abbeel for CS188 Intro to AI at UC Berkeley.  All CS188 materials are available at http://</a:t>
            </a:r>
            <a:r>
              <a:rPr lang="en-US" sz="1400" dirty="0" err="1" smtClean="0">
                <a:latin typeface="Calibri"/>
                <a:cs typeface="Calibri"/>
              </a:rPr>
              <a:t>ai.berkeley.edu</a:t>
            </a:r>
            <a:r>
              <a:rPr lang="en-US" sz="1400" dirty="0" smtClean="0">
                <a:latin typeface="Calibri"/>
                <a:cs typeface="Calibri"/>
              </a:rPr>
              <a:t>.]</a:t>
            </a:r>
            <a:endParaRPr lang="en-US" sz="1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165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Conditional Independence in a BN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1219200"/>
            <a:ext cx="9601200" cy="4800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cs typeface="Calibri"/>
              </a:rPr>
              <a:t>Important question about a BN: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Are two nodes independent </a:t>
            </a:r>
            <a:r>
              <a:rPr lang="en-US" sz="2400" i="1" dirty="0" smtClean="0">
                <a:latin typeface="Calibri"/>
                <a:cs typeface="Calibri"/>
              </a:rPr>
              <a:t>given certain evidence</a:t>
            </a:r>
            <a:r>
              <a:rPr lang="en-US" sz="2400" dirty="0" smtClean="0">
                <a:latin typeface="Calibri"/>
                <a:cs typeface="Calibri"/>
              </a:rPr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If yes, can prove using algebra (tedious in general)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If no, can prove with a counter example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For example: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marL="457176" lvl="1" indent="0" eaLnBrk="1" hangingPunct="1">
              <a:lnSpc>
                <a:spcPct val="90000"/>
              </a:lnSpc>
              <a:buNone/>
            </a:pPr>
            <a:endParaRPr lang="en-US" sz="24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Question 1: are X and Z </a:t>
            </a:r>
            <a:r>
              <a:rPr lang="en-US" sz="2400" b="1" i="1" dirty="0" smtClean="0">
                <a:latin typeface="Calibri"/>
                <a:cs typeface="Calibri"/>
              </a:rPr>
              <a:t>necessarily</a:t>
            </a:r>
            <a:r>
              <a:rPr lang="en-US" sz="2400" dirty="0" smtClean="0">
                <a:latin typeface="Calibri"/>
                <a:cs typeface="Calibri"/>
              </a:rPr>
              <a:t> independent?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Answer: no. </a:t>
            </a:r>
          </a:p>
          <a:p>
            <a:pPr lvl="2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Question 2: </a:t>
            </a:r>
            <a:r>
              <a:rPr lang="en-US" sz="2400" dirty="0">
                <a:latin typeface="Calibri"/>
                <a:cs typeface="Calibri"/>
              </a:rPr>
              <a:t>are X and Z </a:t>
            </a:r>
            <a:r>
              <a:rPr lang="en-US" sz="2400" b="1" i="1" dirty="0" smtClean="0">
                <a:latin typeface="Calibri"/>
                <a:cs typeface="Calibri"/>
              </a:rPr>
              <a:t>conditionally independent</a:t>
            </a:r>
            <a:r>
              <a:rPr lang="en-US" sz="2400" dirty="0" smtClean="0">
                <a:latin typeface="Calibri"/>
                <a:cs typeface="Calibri"/>
              </a:rPr>
              <a:t>, given Y?</a:t>
            </a:r>
          </a:p>
          <a:p>
            <a:pPr lvl="2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Answer: yes, as we’ll see</a:t>
            </a: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1088516" name="Oval 4"/>
          <p:cNvSpPr>
            <a:spLocks noChangeArrowheads="1"/>
          </p:cNvSpPr>
          <p:nvPr/>
        </p:nvSpPr>
        <p:spPr bwMode="auto">
          <a:xfrm>
            <a:off x="2895600" y="35052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X</a:t>
            </a:r>
          </a:p>
        </p:txBody>
      </p:sp>
      <p:sp>
        <p:nvSpPr>
          <p:cNvPr id="1088517" name="Oval 5"/>
          <p:cNvSpPr>
            <a:spLocks noChangeArrowheads="1"/>
          </p:cNvSpPr>
          <p:nvPr/>
        </p:nvSpPr>
        <p:spPr bwMode="auto">
          <a:xfrm>
            <a:off x="4114800" y="3505200"/>
            <a:ext cx="609600" cy="6096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solidFill>
                  <a:schemeClr val="bg1"/>
                </a:solidFill>
                <a:latin typeface="Calibri"/>
                <a:cs typeface="Calibri"/>
              </a:rPr>
              <a:t>Y</a:t>
            </a:r>
          </a:p>
        </p:txBody>
      </p:sp>
      <p:sp>
        <p:nvSpPr>
          <p:cNvPr id="1088518" name="Oval 6"/>
          <p:cNvSpPr>
            <a:spLocks noChangeArrowheads="1"/>
          </p:cNvSpPr>
          <p:nvPr/>
        </p:nvSpPr>
        <p:spPr bwMode="auto">
          <a:xfrm>
            <a:off x="5257800" y="35052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Z</a:t>
            </a:r>
          </a:p>
        </p:txBody>
      </p:sp>
      <p:cxnSp>
        <p:nvCxnSpPr>
          <p:cNvPr id="1088519" name="AutoShape 7"/>
          <p:cNvCxnSpPr>
            <a:cxnSpLocks noChangeShapeType="1"/>
            <a:stCxn id="1088516" idx="6"/>
            <a:endCxn id="1088517" idx="2"/>
          </p:cNvCxnSpPr>
          <p:nvPr/>
        </p:nvCxnSpPr>
        <p:spPr bwMode="auto">
          <a:xfrm>
            <a:off x="3519487" y="3810000"/>
            <a:ext cx="5810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88520" name="AutoShape 8"/>
          <p:cNvCxnSpPr>
            <a:cxnSpLocks noChangeShapeType="1"/>
            <a:stCxn id="1088517" idx="6"/>
            <a:endCxn id="1088518" idx="2"/>
          </p:cNvCxnSpPr>
          <p:nvPr/>
        </p:nvCxnSpPr>
        <p:spPr bwMode="auto">
          <a:xfrm>
            <a:off x="4738687" y="3810000"/>
            <a:ext cx="504825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12124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Conditional Independence in a BN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idx="1"/>
          </p:nvPr>
        </p:nvSpPr>
        <p:spPr>
          <a:xfrm>
            <a:off x="0" y="2674933"/>
            <a:ext cx="9601200" cy="26670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latin typeface="Calibri"/>
                <a:cs typeface="Calibri"/>
              </a:rPr>
              <a:t>Harder case:</a:t>
            </a:r>
            <a:endParaRPr lang="en-US" sz="2400" dirty="0" smtClean="0">
              <a:latin typeface="Calibri"/>
              <a:cs typeface="Calibri"/>
            </a:endParaRPr>
          </a:p>
          <a:p>
            <a:pPr lvl="2" eaLnBrk="1" hangingPunct="1">
              <a:lnSpc>
                <a:spcPct val="90000"/>
              </a:lnSpc>
            </a:pPr>
            <a:endParaRPr lang="en-US" sz="2000" dirty="0" smtClean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Question 3: </a:t>
            </a:r>
            <a:r>
              <a:rPr lang="en-US" sz="2400" dirty="0">
                <a:latin typeface="Calibri"/>
                <a:cs typeface="Calibri"/>
              </a:rPr>
              <a:t>are </a:t>
            </a:r>
            <a:r>
              <a:rPr lang="en-US" sz="2400" dirty="0" smtClean="0">
                <a:latin typeface="Calibri"/>
                <a:cs typeface="Calibri"/>
              </a:rPr>
              <a:t>B </a:t>
            </a:r>
            <a:r>
              <a:rPr lang="en-US" sz="2400" dirty="0">
                <a:latin typeface="Calibri"/>
                <a:cs typeface="Calibri"/>
              </a:rPr>
              <a:t>and </a:t>
            </a:r>
            <a:r>
              <a:rPr lang="en-US" sz="2400" dirty="0" smtClean="0">
                <a:latin typeface="Calibri"/>
                <a:cs typeface="Calibri"/>
              </a:rPr>
              <a:t>M </a:t>
            </a:r>
            <a:r>
              <a:rPr lang="en-US" sz="2400" b="1" i="1" dirty="0" smtClean="0">
                <a:latin typeface="Calibri"/>
                <a:cs typeface="Calibri"/>
              </a:rPr>
              <a:t>conditionally independent</a:t>
            </a:r>
            <a:r>
              <a:rPr lang="en-US" sz="2400" dirty="0" smtClean="0">
                <a:latin typeface="Calibri"/>
                <a:cs typeface="Calibri"/>
              </a:rPr>
              <a:t>, given J?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8753076" y="2012333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10861208" y="2012333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4" name="Oval 4"/>
          <p:cNvSpPr>
            <a:spLocks noChangeArrowheads="1"/>
          </p:cNvSpPr>
          <p:nvPr/>
        </p:nvSpPr>
        <p:spPr bwMode="auto">
          <a:xfrm>
            <a:off x="9850555" y="31242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5" name="Oval 4"/>
          <p:cNvSpPr>
            <a:spLocks noChangeArrowheads="1"/>
          </p:cNvSpPr>
          <p:nvPr/>
        </p:nvSpPr>
        <p:spPr bwMode="auto">
          <a:xfrm>
            <a:off x="10972800" y="437312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8917507" y="4373128"/>
            <a:ext cx="762000" cy="762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solidFill>
                  <a:schemeClr val="bg1"/>
                </a:solidFill>
                <a:latin typeface="Calibri"/>
                <a:cs typeface="Calibri"/>
              </a:rPr>
              <a:t>J</a:t>
            </a:r>
            <a:endParaRPr lang="en-US" sz="2800" baseline="-250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cxnSp>
        <p:nvCxnSpPr>
          <p:cNvPr id="17" name="AutoShape 6"/>
          <p:cNvCxnSpPr>
            <a:cxnSpLocks noChangeShapeType="1"/>
            <a:stCxn id="14" idx="5"/>
            <a:endCxn id="15" idx="1"/>
          </p:cNvCxnSpPr>
          <p:nvPr/>
        </p:nvCxnSpPr>
        <p:spPr bwMode="auto">
          <a:xfrm>
            <a:off x="10500963" y="377460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8" name="AutoShape 6"/>
          <p:cNvCxnSpPr>
            <a:cxnSpLocks noChangeShapeType="1"/>
            <a:stCxn id="14" idx="3"/>
            <a:endCxn id="16" idx="7"/>
          </p:cNvCxnSpPr>
          <p:nvPr/>
        </p:nvCxnSpPr>
        <p:spPr bwMode="auto">
          <a:xfrm flipH="1">
            <a:off x="9567915" y="377460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9" name="AutoShape 6"/>
          <p:cNvCxnSpPr>
            <a:cxnSpLocks noChangeShapeType="1"/>
            <a:stCxn id="13" idx="3"/>
            <a:endCxn id="14" idx="7"/>
          </p:cNvCxnSpPr>
          <p:nvPr/>
        </p:nvCxnSpPr>
        <p:spPr bwMode="auto">
          <a:xfrm flipH="1">
            <a:off x="10500963" y="2662741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6"/>
          <p:cNvCxnSpPr>
            <a:cxnSpLocks noChangeShapeType="1"/>
            <a:stCxn id="12" idx="5"/>
            <a:endCxn id="14" idx="1"/>
          </p:cNvCxnSpPr>
          <p:nvPr/>
        </p:nvCxnSpPr>
        <p:spPr bwMode="auto">
          <a:xfrm>
            <a:off x="9403484" y="2662741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456446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D-separation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295400"/>
            <a:ext cx="6733473" cy="4971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33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D-separation: Outline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66700" y="1676400"/>
            <a:ext cx="11658600" cy="4729164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Study independence properties for subgraphs</a:t>
            </a:r>
          </a:p>
          <a:p>
            <a:pPr marL="457176" lvl="1" indent="0">
              <a:buNone/>
            </a:pPr>
            <a:r>
              <a:rPr lang="en-US" dirty="0" smtClean="0">
                <a:ea typeface="ＭＳ Ｐゴシック" pitchFamily="34" charset="-128"/>
              </a:rPr>
              <a:t>(connected triples)</a:t>
            </a:r>
          </a:p>
          <a:p>
            <a:pPr lvl="2"/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Analyze complex cases in terms of triples along paths between </a:t>
            </a:r>
            <a:r>
              <a:rPr lang="en-US" dirty="0" err="1" smtClean="0">
                <a:ea typeface="ＭＳ Ｐゴシック" pitchFamily="34" charset="-128"/>
              </a:rPr>
              <a:t>vars</a:t>
            </a:r>
            <a:endParaRPr lang="en-US" dirty="0" smtClean="0">
              <a:ea typeface="ＭＳ Ｐゴシック" pitchFamily="34" charset="-128"/>
            </a:endParaRPr>
          </a:p>
          <a:p>
            <a:pPr lvl="2"/>
            <a:endParaRPr lang="en-US" dirty="0">
              <a:ea typeface="ＭＳ Ｐゴシック" pitchFamily="34" charset="-128"/>
            </a:endParaRPr>
          </a:p>
          <a:p>
            <a:pPr eaLnBrk="1" hangingPunct="1"/>
            <a:r>
              <a:rPr lang="en-US" b="1" i="1" dirty="0" smtClean="0">
                <a:solidFill>
                  <a:srgbClr val="7030A0"/>
                </a:solidFill>
                <a:ea typeface="ＭＳ Ｐゴシック" pitchFamily="34" charset="-128"/>
              </a:rPr>
              <a:t>D-separation: </a:t>
            </a:r>
            <a:r>
              <a:rPr lang="en-US" dirty="0" smtClean="0">
                <a:ea typeface="ＭＳ Ｐゴシック" pitchFamily="34" charset="-128"/>
              </a:rPr>
              <a:t>a condition / algorithm for answering such queries</a:t>
            </a:r>
          </a:p>
          <a:p>
            <a:pPr eaLnBrk="1" hangingPunct="1"/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0571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Causal Chains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causal chain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54280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486400"/>
            <a:ext cx="4335463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53" y="2057400"/>
            <a:ext cx="5561146" cy="2438400"/>
          </a:xfrm>
          <a:prstGeom prst="rect">
            <a:avLst/>
          </a:prstGeom>
        </p:spPr>
      </p:pic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Guaranteed X </a:t>
            </a:r>
            <a:r>
              <a:rPr lang="en-US" sz="2400" dirty="0">
                <a:latin typeface="Calibri"/>
                <a:cs typeface="Calibri"/>
              </a:rPr>
              <a:t>independent of Z given Y?</a:t>
            </a: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endParaRPr lang="en-US" sz="24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lvl="5">
              <a:lnSpc>
                <a:spcPct val="80000"/>
              </a:lnSpc>
            </a:pPr>
            <a:endParaRPr lang="en-US" sz="1600" dirty="0" smtClean="0">
              <a:solidFill>
                <a:srgbClr val="CC0000"/>
              </a:solidFill>
              <a:latin typeface="Calibri"/>
              <a:cs typeface="Calibri"/>
            </a:endParaRPr>
          </a:p>
          <a:p>
            <a:pPr lvl="1">
              <a:lnSpc>
                <a:spcPct val="80000"/>
              </a:lnSpc>
            </a:pPr>
            <a:r>
              <a:rPr lang="en-US" sz="2400" dirty="0" smtClean="0">
                <a:solidFill>
                  <a:srgbClr val="CC0000"/>
                </a:solidFill>
                <a:latin typeface="Calibri"/>
                <a:cs typeface="Calibri"/>
              </a:rPr>
              <a:t>Evidence 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along the chain 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“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blocks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”</a:t>
            </a:r>
            <a:r>
              <a:rPr lang="en-US" altLang="ja-JP" sz="2400" dirty="0">
                <a:solidFill>
                  <a:srgbClr val="CC0000"/>
                </a:solidFill>
                <a:latin typeface="Calibri"/>
                <a:cs typeface="Calibri"/>
              </a:rPr>
              <a:t> the </a:t>
            </a:r>
            <a:r>
              <a:rPr lang="en-US" altLang="ja-JP" sz="2400" dirty="0" smtClean="0">
                <a:solidFill>
                  <a:srgbClr val="CC0000"/>
                </a:solidFill>
                <a:latin typeface="Calibri"/>
                <a:cs typeface="Calibri"/>
              </a:rPr>
              <a:t>influence (makes “inactive”)</a:t>
            </a: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3622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429000"/>
            <a:ext cx="29845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8458200" y="51054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762000" y="4583668"/>
            <a:ext cx="548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Low </a:t>
            </a:r>
            <a:r>
              <a:rPr lang="en-US" sz="1800" dirty="0" smtClean="0">
                <a:latin typeface="Calibri"/>
                <a:cs typeface="Calibri"/>
              </a:rPr>
              <a:t>pressure          Y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 smtClean="0">
                <a:latin typeface="Calibri"/>
                <a:cs typeface="Calibri"/>
              </a:rPr>
              <a:t>Rain                          Z</a:t>
            </a:r>
            <a:r>
              <a:rPr lang="en-US" sz="1800" dirty="0">
                <a:latin typeface="Calibri"/>
                <a:cs typeface="Calibri"/>
              </a:rPr>
              <a:t>: Traffic</a:t>
            </a:r>
          </a:p>
        </p:txBody>
      </p:sp>
      <p:cxnSp>
        <p:nvCxnSpPr>
          <p:cNvPr id="4" name="Straight Connector 3"/>
          <p:cNvCxnSpPr/>
          <p:nvPr/>
        </p:nvCxnSpPr>
        <p:spPr>
          <a:xfrm>
            <a:off x="9220200" y="3243262"/>
            <a:ext cx="60960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120312" y="3243262"/>
            <a:ext cx="60960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404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Common Cause</a:t>
            </a:r>
          </a:p>
        </p:txBody>
      </p:sp>
      <p:sp>
        <p:nvSpPr>
          <p:cNvPr id="108953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371600"/>
            <a:ext cx="5715000" cy="5105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This configuration is a 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2400" dirty="0" smtClean="0">
                <a:latin typeface="Calibri"/>
                <a:ea typeface="ＭＳ Ｐゴシック" pitchFamily="34" charset="-128"/>
                <a:cs typeface="Calibri"/>
              </a:rPr>
              <a:t>common cause</a:t>
            </a:r>
            <a:r>
              <a:rPr lang="ja-JP" altLang="en-US" sz="24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endParaRPr lang="en-US" altLang="ja-JP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3" eaLnBrk="1" hangingPunct="1">
              <a:lnSpc>
                <a:spcPct val="80000"/>
              </a:lnSpc>
            </a:pP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6172200" y="1371600"/>
            <a:ext cx="5943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Guaranteed X and Z independent given Y?</a:t>
            </a: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  <a:buClr>
                <a:srgbClr val="000000"/>
              </a:buClr>
            </a:pPr>
            <a:r>
              <a:rPr lang="en-US" sz="2400" kern="0" dirty="0">
                <a:solidFill>
                  <a:srgbClr val="CC0000"/>
                </a:solidFill>
                <a:latin typeface="Calibri"/>
                <a:cs typeface="Calibri"/>
              </a:rPr>
              <a:t>Observing the cause blocks influence between effects</a:t>
            </a:r>
            <a:r>
              <a:rPr lang="en-US" sz="2400" kern="0" dirty="0" smtClean="0">
                <a:solidFill>
                  <a:srgbClr val="CC0000"/>
                </a:solidFill>
                <a:latin typeface="Calibri"/>
                <a:cs typeface="Calibri"/>
              </a:rPr>
              <a:t>. (makes inactive)</a:t>
            </a:r>
            <a:endParaRPr lang="en-US" sz="2400" kern="0" dirty="0">
              <a:solidFill>
                <a:srgbClr val="CC0000"/>
              </a:solidFill>
              <a:latin typeface="Calibri"/>
              <a:cs typeface="Calibri"/>
            </a:endParaRPr>
          </a:p>
          <a:p>
            <a:pPr>
              <a:lnSpc>
                <a:spcPct val="80000"/>
              </a:lnSpc>
            </a:pPr>
            <a:endParaRPr lang="en-US" sz="20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209800"/>
            <a:ext cx="30289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4572000"/>
            <a:ext cx="1276350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8458200" y="5181600"/>
            <a:ext cx="152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solidFill>
                  <a:srgbClr val="CC0000"/>
                </a:solidFill>
                <a:latin typeface="Calibri"/>
                <a:cs typeface="Calibri"/>
              </a:rPr>
              <a:t>Yes!</a:t>
            </a:r>
          </a:p>
        </p:txBody>
      </p:sp>
      <p:pic>
        <p:nvPicPr>
          <p:cNvPr id="17" name="Picture 12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3352800"/>
            <a:ext cx="2970213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txp_fig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5961" y="6019800"/>
            <a:ext cx="4320615" cy="31179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981200"/>
            <a:ext cx="3191715" cy="3838613"/>
          </a:xfrm>
          <a:prstGeom prst="rect">
            <a:avLst/>
          </a:prstGeom>
        </p:spPr>
      </p:pic>
      <p:sp>
        <p:nvSpPr>
          <p:cNvPr id="20" name="Text Box 13"/>
          <p:cNvSpPr txBox="1">
            <a:spLocks noChangeArrowheads="1"/>
          </p:cNvSpPr>
          <p:nvPr/>
        </p:nvSpPr>
        <p:spPr bwMode="auto">
          <a:xfrm>
            <a:off x="838200" y="2057400"/>
            <a:ext cx="12192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>
                <a:latin typeface="Calibri"/>
                <a:cs typeface="Calibri"/>
              </a:rPr>
              <a:t>Y: Project </a:t>
            </a:r>
            <a:r>
              <a:rPr lang="en-US" sz="2000" dirty="0" smtClean="0">
                <a:latin typeface="Calibri"/>
                <a:cs typeface="Calibri"/>
              </a:rPr>
              <a:t>due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1" name="Text Box 13"/>
          <p:cNvSpPr txBox="1">
            <a:spLocks noChangeArrowheads="1"/>
          </p:cNvSpPr>
          <p:nvPr/>
        </p:nvSpPr>
        <p:spPr bwMode="auto">
          <a:xfrm>
            <a:off x="76200" y="4876800"/>
            <a:ext cx="1295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000" dirty="0" smtClean="0">
                <a:latin typeface="Calibri"/>
                <a:cs typeface="Calibri"/>
              </a:rPr>
              <a:t>X</a:t>
            </a:r>
            <a:r>
              <a:rPr lang="en-US" sz="2000" dirty="0">
                <a:latin typeface="Calibri"/>
                <a:cs typeface="Calibri"/>
              </a:rPr>
              <a:t>: </a:t>
            </a:r>
            <a:r>
              <a:rPr lang="en-US" sz="2000" dirty="0" smtClean="0">
                <a:latin typeface="Calibri"/>
                <a:cs typeface="Calibri"/>
              </a:rPr>
              <a:t>Forums busy</a:t>
            </a:r>
            <a:endParaRPr lang="en-US" sz="2000" dirty="0">
              <a:latin typeface="Calibri"/>
              <a:cs typeface="Calibri"/>
            </a:endParaRP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4648200" y="5029200"/>
            <a:ext cx="1447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 dirty="0" smtClean="0">
                <a:latin typeface="Calibri"/>
                <a:cs typeface="Calibri"/>
              </a:rPr>
              <a:t>Z</a:t>
            </a:r>
            <a:r>
              <a:rPr lang="en-US" sz="2000" dirty="0">
                <a:latin typeface="Calibri"/>
                <a:cs typeface="Calibri"/>
              </a:rPr>
              <a:t>: Lab full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9220200" y="3243262"/>
            <a:ext cx="60960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0096500" y="3192463"/>
            <a:ext cx="609600" cy="990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335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670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1091587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5410200" cy="4800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Last configuration: two causes of one effect (v-structures)</a:t>
            </a:r>
          </a:p>
          <a:p>
            <a:pPr eaLnBrk="1" hangingPunct="1"/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8028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Calibri"/>
                <a:cs typeface="Calibri"/>
              </a:rPr>
              <a:t>Z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 smtClean="0">
                <a:latin typeface="Calibri"/>
                <a:cs typeface="Calibri"/>
              </a:rPr>
              <a:t>Traffic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5638800" y="1295400"/>
            <a:ext cx="63246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Are X and Y independent?</a:t>
            </a:r>
          </a:p>
          <a:p>
            <a:pPr lvl="8"/>
            <a:endParaRPr lang="en-US" sz="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Yes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: the ballgame and the rain cause traffic, but they are not correlated</a:t>
            </a:r>
          </a:p>
          <a:p>
            <a:pPr lvl="8"/>
            <a:endParaRPr lang="en-US" sz="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Still need to prove they must be (try it!)</a:t>
            </a:r>
          </a:p>
          <a:p>
            <a:pPr lvl="7"/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Are X and Y independent given Z?</a:t>
            </a:r>
          </a:p>
          <a:p>
            <a:pPr lvl="6"/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i="1" dirty="0" smtClean="0">
                <a:solidFill>
                  <a:srgbClr val="FF0000"/>
                </a:solidFill>
                <a:latin typeface="Calibri"/>
                <a:ea typeface="ＭＳ Ｐゴシック" pitchFamily="34" charset="-128"/>
                <a:cs typeface="Calibri"/>
              </a:rPr>
              <a:t>No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: seeing traffic puts the rain and the ballgame in competition as explanation.</a:t>
            </a:r>
          </a:p>
          <a:p>
            <a:pPr lvl="7"/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This is </a:t>
            </a:r>
            <a:r>
              <a:rPr lang="en-US" sz="2400" b="1" i="1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backwards</a:t>
            </a:r>
            <a:r>
              <a:rPr lang="en-US" sz="24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 from the other cases</a:t>
            </a:r>
          </a:p>
          <a:p>
            <a:pPr lvl="8"/>
            <a:endParaRPr lang="en-US" sz="800" dirty="0" smtClean="0">
              <a:solidFill>
                <a:srgbClr val="CC0000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Observing an effect </a:t>
            </a:r>
            <a:r>
              <a:rPr lang="en-US" sz="2000" dirty="0" smtClean="0">
                <a:solidFill>
                  <a:srgbClr val="CC0000"/>
                </a:solidFill>
                <a:latin typeface="Calibri"/>
                <a:ea typeface="ＭＳ Ｐゴシック" pitchFamily="34" charset="-128"/>
                <a:cs typeface="Calibri"/>
              </a:rPr>
              <a:t>activates 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influence between possible causes</a:t>
            </a:r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. (makes active!)</a:t>
            </a:r>
          </a:p>
          <a:p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</a:t>
            </a:r>
            <a:r>
              <a:rPr lang="en-US" sz="1800" dirty="0" smtClean="0">
                <a:latin typeface="Calibri"/>
                <a:cs typeface="Calibri"/>
              </a:rPr>
              <a:t>Raining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3622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Calibri"/>
                <a:cs typeface="Calibri"/>
              </a:rPr>
              <a:t>Y: Ballgame</a:t>
            </a:r>
            <a:endParaRPr lang="en-US" sz="1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8681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4980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Calibri"/>
                <a:cs typeface="Calibri"/>
              </a:rPr>
              <a:t>Z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 smtClean="0">
                <a:latin typeface="Calibri"/>
                <a:cs typeface="Calibri"/>
              </a:rPr>
              <a:t>Traffic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0574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</a:t>
            </a:r>
            <a:r>
              <a:rPr lang="en-US" sz="1800" dirty="0" smtClean="0">
                <a:latin typeface="Calibri"/>
                <a:cs typeface="Calibri"/>
              </a:rPr>
              <a:t>Raining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0574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Calibri"/>
                <a:cs typeface="Calibri"/>
              </a:rPr>
              <a:t>Y: Ballgame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80" y="1519536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P(X) = 0.8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3680" y="1505311"/>
            <a:ext cx="157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P(Y) = 0.1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767067"/>
              </p:ext>
            </p:extLst>
          </p:nvPr>
        </p:nvGraphicFramePr>
        <p:xfrm>
          <a:off x="3733800" y="4495800"/>
          <a:ext cx="3962403" cy="22860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066801"/>
                <a:gridCol w="990600"/>
                <a:gridCol w="19050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P(Z)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0.95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0.8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0.9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657371"/>
              </p:ext>
            </p:extLst>
          </p:nvPr>
        </p:nvGraphicFramePr>
        <p:xfrm>
          <a:off x="8458200" y="130312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Z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0.076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T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T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T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0.576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0.144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0.162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T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0.090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376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4980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Calibri"/>
                <a:cs typeface="Calibri"/>
              </a:rPr>
              <a:t>Z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 smtClean="0">
                <a:latin typeface="Calibri"/>
                <a:cs typeface="Calibri"/>
              </a:rPr>
              <a:t>Traffic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0574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</a:t>
            </a:r>
            <a:r>
              <a:rPr lang="en-US" sz="1800" dirty="0" smtClean="0">
                <a:latin typeface="Calibri"/>
                <a:cs typeface="Calibri"/>
              </a:rPr>
              <a:t>Raining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0574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Calibri"/>
                <a:cs typeface="Calibri"/>
              </a:rPr>
              <a:t>Y: Ballgame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80" y="1519536"/>
            <a:ext cx="1577676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P(X) = 0.8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3680" y="1505311"/>
            <a:ext cx="157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P(Y) = 0.1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733800" y="4495800"/>
          <a:ext cx="3962403" cy="22860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066801"/>
                <a:gridCol w="990600"/>
                <a:gridCol w="19050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P(Z)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0.95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0.8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0.9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0381776"/>
              </p:ext>
            </p:extLst>
          </p:nvPr>
        </p:nvGraphicFramePr>
        <p:xfrm>
          <a:off x="8458200" y="130312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Z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0.076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T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T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T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0.576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0.144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0.162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T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0.090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64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Common Effect</a:t>
            </a: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4980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Calibri"/>
                <a:cs typeface="Calibri"/>
              </a:rPr>
              <a:t>Z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 smtClean="0">
                <a:latin typeface="Calibri"/>
                <a:cs typeface="Calibri"/>
              </a:rPr>
              <a:t>Traffic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0574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</a:t>
            </a:r>
            <a:r>
              <a:rPr lang="en-US" sz="1800" dirty="0" smtClean="0">
                <a:latin typeface="Calibri"/>
                <a:cs typeface="Calibri"/>
              </a:rPr>
              <a:t>Raining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0574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Calibri"/>
                <a:cs typeface="Calibri"/>
              </a:rPr>
              <a:t>Y: Ballgame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80" y="1519536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P(X) = 0.8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3680" y="1505311"/>
            <a:ext cx="157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P(Y) = 0.1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733800" y="4495800"/>
          <a:ext cx="3962403" cy="22860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066801"/>
                <a:gridCol w="990600"/>
                <a:gridCol w="19050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P(Z)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0.95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0.8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0.9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920394"/>
              </p:ext>
            </p:extLst>
          </p:nvPr>
        </p:nvGraphicFramePr>
        <p:xfrm>
          <a:off x="8458200" y="130312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Z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0.076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T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T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T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0.576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0.144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0.018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T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0.090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000786" y="4900780"/>
            <a:ext cx="275107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P(X|Y) =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           =  0.08 / 0.1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    =   0.8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376323" y="4938119"/>
            <a:ext cx="1473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0.076+0.004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991603" y="5344790"/>
            <a:ext cx="289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0.076+0.004+0.018+0.002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144000" y="5307451"/>
            <a:ext cx="2514600" cy="373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04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Nets: Big Picture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137400" cy="4729164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Two problems with using full joint distribution tables as our probabilistic models: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Unless there are only a few variables, the joint is WAY too big to represent explicitly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Hard to learn (estimate) anything empirically about more than a few variables at a time</a:t>
            </a:r>
          </a:p>
          <a:p>
            <a:pPr eaLnBrk="1" hangingPunct="1">
              <a:lnSpc>
                <a:spcPct val="80000"/>
              </a:lnSpc>
            </a:pPr>
            <a:endParaRPr lang="en-US" sz="2400" dirty="0">
              <a:solidFill>
                <a:srgbClr val="CC0000"/>
              </a:solidFill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Bayes</a:t>
            </a:r>
            <a:r>
              <a:rPr lang="ja-JP" altLang="en-US" sz="2400" dirty="0">
                <a:solidFill>
                  <a:srgbClr val="CC0000"/>
                </a:solidFill>
                <a:latin typeface="Calibri"/>
                <a:cs typeface="Calibri"/>
              </a:rPr>
              <a:t>’</a:t>
            </a:r>
            <a:r>
              <a:rPr lang="en-US" sz="2400" dirty="0">
                <a:solidFill>
                  <a:srgbClr val="CC0000"/>
                </a:solidFill>
                <a:latin typeface="Calibri"/>
                <a:cs typeface="Calibri"/>
              </a:rPr>
              <a:t> nets: </a:t>
            </a:r>
            <a:r>
              <a:rPr lang="en-US" sz="2400" dirty="0">
                <a:latin typeface="Calibri"/>
                <a:cs typeface="Calibri"/>
              </a:rPr>
              <a:t>a technique for describing complex joint distributions (models) using simple, local distributions (conditional probabilities)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More properly </a:t>
            </a:r>
            <a:r>
              <a:rPr lang="mr-IN" sz="2000" dirty="0" smtClean="0">
                <a:latin typeface="Calibri"/>
                <a:cs typeface="Calibri"/>
              </a:rPr>
              <a:t>…</a:t>
            </a:r>
            <a:r>
              <a:rPr lang="en-US" sz="2000" dirty="0" smtClean="0">
                <a:latin typeface="Calibri"/>
                <a:cs typeface="Calibri"/>
              </a:rPr>
              <a:t> aka </a:t>
            </a:r>
            <a:r>
              <a:rPr lang="en-US" sz="2000" dirty="0" smtClean="0">
                <a:solidFill>
                  <a:srgbClr val="CC0000"/>
                </a:solidFill>
                <a:latin typeface="Calibri"/>
                <a:cs typeface="Calibri"/>
              </a:rPr>
              <a:t>probabilistic graphical model</a:t>
            </a: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We describe how variables locally interact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Local interactions chain together to give global, indirect interactions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For about 10 min, we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 err="1">
                <a:latin typeface="Calibri"/>
                <a:cs typeface="Calibri"/>
              </a:rPr>
              <a:t>ll</a:t>
            </a:r>
            <a:r>
              <a:rPr lang="en-US" sz="2000" dirty="0">
                <a:latin typeface="Calibri"/>
                <a:cs typeface="Calibri"/>
              </a:rPr>
              <a:t> be vague about how these interactions are specified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724" y="3581400"/>
            <a:ext cx="4182456" cy="304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1447800"/>
            <a:ext cx="4115264" cy="186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25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62200"/>
            <a:ext cx="3068642" cy="3886199"/>
          </a:xfrm>
          <a:prstGeom prst="rect">
            <a:avLst/>
          </a:prstGeom>
        </p:spPr>
      </p:pic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But Suppose Also Know Z=T</a:t>
            </a:r>
          </a:p>
        </p:txBody>
      </p:sp>
      <p:sp>
        <p:nvSpPr>
          <p:cNvPr id="58376" name="Text Box 9"/>
          <p:cNvSpPr txBox="1">
            <a:spLocks noChangeArrowheads="1"/>
          </p:cNvSpPr>
          <p:nvPr/>
        </p:nvSpPr>
        <p:spPr bwMode="auto">
          <a:xfrm>
            <a:off x="914400" y="5498068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Calibri"/>
                <a:cs typeface="Calibri"/>
              </a:rPr>
              <a:t>Z</a:t>
            </a:r>
            <a:r>
              <a:rPr lang="en-US" sz="1800" dirty="0">
                <a:latin typeface="Calibri"/>
                <a:cs typeface="Calibri"/>
              </a:rPr>
              <a:t>: </a:t>
            </a:r>
            <a:r>
              <a:rPr lang="en-US" sz="1800" dirty="0" smtClean="0">
                <a:latin typeface="Calibri"/>
                <a:cs typeface="Calibri"/>
              </a:rPr>
              <a:t>Traffic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1143000" y="20574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>
                <a:latin typeface="Calibri"/>
                <a:cs typeface="Calibri"/>
              </a:rPr>
              <a:t>X: </a:t>
            </a:r>
            <a:r>
              <a:rPr lang="en-US" sz="1800" dirty="0" smtClean="0">
                <a:latin typeface="Calibri"/>
                <a:cs typeface="Calibri"/>
              </a:rPr>
              <a:t>Raining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2819400" y="2057400"/>
            <a:ext cx="152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800" dirty="0" smtClean="0">
                <a:latin typeface="Calibri"/>
                <a:cs typeface="Calibri"/>
              </a:rPr>
              <a:t>Y: Ballgame</a:t>
            </a:r>
            <a:endParaRPr lang="en-US" sz="1800" dirty="0">
              <a:latin typeface="Calibri"/>
              <a:cs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68680" y="1519536"/>
            <a:ext cx="15776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P(X) = 0.8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73680" y="1505311"/>
            <a:ext cx="15788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P(Y) = 0.1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733800" y="4495800"/>
          <a:ext cx="3962403" cy="2286000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1066801"/>
                <a:gridCol w="990600"/>
                <a:gridCol w="190500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X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Y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P(Z)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0.95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0.8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0.9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F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rgbClr val="FF0000"/>
                          </a:solidFill>
                        </a:rPr>
                        <a:t>0.5</a:t>
                      </a:r>
                      <a:endParaRPr lang="en-US" sz="2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9511017"/>
              </p:ext>
            </p:extLst>
          </p:nvPr>
        </p:nvGraphicFramePr>
        <p:xfrm>
          <a:off x="8458200" y="130312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X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Y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Z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0.076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T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T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T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0.576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0.144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0.018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T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T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0.090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F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000786" y="4900780"/>
            <a:ext cx="2411238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P(X|Y,Z) =</a:t>
            </a: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solidFill>
                  <a:srgbClr val="FF0000"/>
                </a:solidFill>
              </a:rPr>
              <a:t>           =  0.8085</a:t>
            </a:r>
          </a:p>
          <a:p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     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21265" y="4938119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0.076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220200" y="5344790"/>
            <a:ext cx="1537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0.076+ 0.018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9144000" y="5307451"/>
            <a:ext cx="2514600" cy="373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352508" y="2778357"/>
            <a:ext cx="37545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P(X|Z) = 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.076+.576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        .076+.576+.018+.090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   = 0.652/0.76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          = 0.858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V="1">
            <a:off x="5559338" y="3086861"/>
            <a:ext cx="2514600" cy="3733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999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The General Case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815" y="1524000"/>
            <a:ext cx="6946984" cy="4409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6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415" y="-76200"/>
            <a:ext cx="4889585" cy="3103698"/>
          </a:xfrm>
          <a:prstGeom prst="rect">
            <a:avLst/>
          </a:prstGeom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6400800" cy="1143000"/>
          </a:xfrm>
        </p:spPr>
        <p:txBody>
          <a:bodyPr/>
          <a:lstStyle/>
          <a:p>
            <a:pPr eaLnBrk="1" hangingPunct="1"/>
            <a:r>
              <a:rPr lang="en-US" smtClean="0"/>
              <a:t>The General Case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713035"/>
            <a:ext cx="10058400" cy="4449765"/>
          </a:xfrm>
        </p:spPr>
        <p:txBody>
          <a:bodyPr/>
          <a:lstStyle/>
          <a:p>
            <a:r>
              <a:rPr lang="en-US" sz="2800" dirty="0"/>
              <a:t>General question: in a given BN, are two variables independent (given evidence)?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Solution: analyze the graph</a:t>
            </a:r>
          </a:p>
          <a:p>
            <a:pPr eaLnBrk="1" hangingPunct="1"/>
            <a:endParaRPr lang="en-US" sz="2800" dirty="0"/>
          </a:p>
          <a:p>
            <a:r>
              <a:rPr lang="en-US" sz="2800" dirty="0"/>
              <a:t>Any complex example can be </a:t>
            </a:r>
            <a:r>
              <a:rPr lang="en-US" sz="2800" dirty="0" smtClean="0"/>
              <a:t>broken</a:t>
            </a:r>
          </a:p>
          <a:p>
            <a:pPr marL="0" indent="0">
              <a:buNone/>
            </a:pPr>
            <a:r>
              <a:rPr lang="en-US" sz="2800" dirty="0" smtClean="0"/>
              <a:t>    into repetitions of the </a:t>
            </a:r>
            <a:r>
              <a:rPr lang="en-US" sz="2800" dirty="0"/>
              <a:t>three canonical </a:t>
            </a:r>
            <a:r>
              <a:rPr lang="en-US" sz="2800" dirty="0" smtClean="0"/>
              <a:t>cases</a:t>
            </a:r>
            <a:endParaRPr lang="en-US" sz="2800" dirty="0"/>
          </a:p>
          <a:p>
            <a:endParaRPr lang="en-US" sz="2800" dirty="0"/>
          </a:p>
          <a:p>
            <a:pPr marL="0" indent="0" eaLnBrk="1" hangingPunct="1">
              <a:buNone/>
            </a:pPr>
            <a:endParaRPr lang="en-US" sz="28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475036"/>
            <a:ext cx="377271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80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Reachability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53340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Recipe: shade evidence nodes, look for paths in the resulting graph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Attempt 1: if two nodes are connected by an undirected path not blocked by a shaded node, they are conditionally independent</a:t>
            </a:r>
          </a:p>
          <a:p>
            <a:pPr eaLnBrk="1" hangingPunct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Almost works, but not quite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Where does it break?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>
                <a:latin typeface="Calibri"/>
                <a:cs typeface="Calibri"/>
              </a:rPr>
              <a:t>Answer: the v-structure at T doesn’t count as a link in a path unless “active”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88773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R</a:t>
            </a:r>
            <a:endParaRPr lang="en-US" sz="2400" baseline="-25000">
              <a:latin typeface="Calibri"/>
              <a:cs typeface="Calibri"/>
            </a:endParaRP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9486900" y="3886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T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2" name="AutoShape 6"/>
          <p:cNvCxnSpPr>
            <a:cxnSpLocks noChangeShapeType="1"/>
            <a:stCxn id="19460" idx="4"/>
            <a:endCxn id="19461" idx="1"/>
          </p:cNvCxnSpPr>
          <p:nvPr/>
        </p:nvCxnSpPr>
        <p:spPr bwMode="auto">
          <a:xfrm>
            <a:off x="9144000" y="30622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10325100" y="2514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B</a:t>
            </a:r>
          </a:p>
        </p:txBody>
      </p:sp>
      <p:cxnSp>
        <p:nvCxnSpPr>
          <p:cNvPr id="19464" name="AutoShape 8"/>
          <p:cNvCxnSpPr>
            <a:cxnSpLocks noChangeShapeType="1"/>
            <a:stCxn id="19463" idx="4"/>
            <a:endCxn id="19461" idx="7"/>
          </p:cNvCxnSpPr>
          <p:nvPr/>
        </p:nvCxnSpPr>
        <p:spPr bwMode="auto">
          <a:xfrm flipH="1">
            <a:off x="9942513" y="30622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5" name="Oval 9"/>
          <p:cNvSpPr>
            <a:spLocks noChangeArrowheads="1"/>
          </p:cNvSpPr>
          <p:nvPr/>
        </p:nvSpPr>
        <p:spPr bwMode="auto">
          <a:xfrm>
            <a:off x="8305800" y="38719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D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19466" name="AutoShape 10"/>
          <p:cNvCxnSpPr>
            <a:cxnSpLocks noChangeShapeType="1"/>
            <a:stCxn id="19460" idx="4"/>
            <a:endCxn id="19465" idx="0"/>
          </p:cNvCxnSpPr>
          <p:nvPr/>
        </p:nvCxnSpPr>
        <p:spPr bwMode="auto">
          <a:xfrm flipH="1">
            <a:off x="8572500" y="30622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9467" name="Oval 11"/>
          <p:cNvSpPr>
            <a:spLocks noChangeArrowheads="1"/>
          </p:cNvSpPr>
          <p:nvPr/>
        </p:nvSpPr>
        <p:spPr bwMode="auto">
          <a:xfrm>
            <a:off x="8878888" y="13716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L</a:t>
            </a:r>
          </a:p>
        </p:txBody>
      </p:sp>
      <p:cxnSp>
        <p:nvCxnSpPr>
          <p:cNvPr id="19468" name="AutoShape 12"/>
          <p:cNvCxnSpPr>
            <a:cxnSpLocks noChangeShapeType="1"/>
            <a:stCxn id="19467" idx="4"/>
            <a:endCxn id="19460" idx="0"/>
          </p:cNvCxnSpPr>
          <p:nvPr/>
        </p:nvCxnSpPr>
        <p:spPr bwMode="auto">
          <a:xfrm flipH="1">
            <a:off x="9144000" y="19192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1900" y="4648200"/>
            <a:ext cx="6286500" cy="4191000"/>
          </a:xfrm>
          <a:prstGeom prst="rect">
            <a:avLst/>
          </a:prstGeom>
        </p:spPr>
      </p:pic>
      <p:pic>
        <p:nvPicPr>
          <p:cNvPr id="3" name="Picture 2" descr="LowPressur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264851"/>
            <a:ext cx="990600" cy="76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97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46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2964589"/>
            <a:ext cx="4431132" cy="3271641"/>
          </a:xfrm>
          <a:prstGeom prst="rect">
            <a:avLst/>
          </a:prstGeom>
        </p:spPr>
      </p:pic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10591800" cy="4678363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 smtClean="0">
                <a:latin typeface="Calibri"/>
                <a:cs typeface="Calibri"/>
              </a:rPr>
              <a:t>Query:</a:t>
            </a:r>
            <a:r>
              <a:rPr lang="en-US" sz="2800" dirty="0">
                <a:latin typeface="Calibri"/>
                <a:cs typeface="Calibri"/>
              </a:rPr>
              <a:t>	</a:t>
            </a:r>
            <a:endParaRPr lang="en-US" sz="1200" dirty="0" smtClean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endParaRPr lang="en-US" sz="1600" dirty="0" smtClean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r>
              <a:rPr lang="en-US" sz="2800" dirty="0" smtClean="0">
                <a:latin typeface="Calibri"/>
                <a:cs typeface="Calibri"/>
              </a:rPr>
              <a:t>Check </a:t>
            </a:r>
            <a:r>
              <a:rPr lang="en-US" sz="2800" dirty="0">
                <a:latin typeface="Calibri"/>
                <a:cs typeface="Calibri"/>
              </a:rPr>
              <a:t>all (undirected!) paths </a:t>
            </a:r>
            <a:r>
              <a:rPr lang="en-US" sz="2800" dirty="0" smtClean="0">
                <a:latin typeface="Calibri"/>
                <a:cs typeface="Calibri"/>
              </a:rPr>
              <a:t>between        and </a:t>
            </a:r>
            <a:endParaRPr lang="en-US" sz="2800" dirty="0">
              <a:latin typeface="Calibri"/>
              <a:cs typeface="Calibri"/>
            </a:endParaRPr>
          </a:p>
          <a:p>
            <a:pPr lvl="7">
              <a:buFont typeface="Wingdings" charset="0"/>
              <a:buChar char="§"/>
              <a:defRPr/>
            </a:pPr>
            <a:endParaRPr lang="en-US" sz="600" dirty="0" smtClean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 smtClean="0">
                <a:latin typeface="Calibri"/>
                <a:cs typeface="Calibri"/>
              </a:rPr>
              <a:t>If one or more paths is active, then independence not guaranteed</a:t>
            </a:r>
            <a:endParaRPr lang="en-US" sz="2400" dirty="0">
              <a:latin typeface="Calibri"/>
              <a:cs typeface="Calibri"/>
            </a:endParaRPr>
          </a:p>
          <a:p>
            <a:pPr marL="0" indent="0">
              <a:buNone/>
              <a:defRPr/>
            </a:pPr>
            <a:r>
              <a:rPr lang="en-US" sz="2800" dirty="0">
                <a:latin typeface="Calibri"/>
                <a:cs typeface="Calibri"/>
              </a:rPr>
              <a:t>   </a:t>
            </a:r>
            <a:endParaRPr lang="en-US" dirty="0" smtClean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endParaRPr lang="en-US" sz="2400" dirty="0" smtClean="0">
              <a:latin typeface="Calibri"/>
              <a:cs typeface="Calibri"/>
            </a:endParaRPr>
          </a:p>
          <a:p>
            <a:pPr lvl="1">
              <a:buFont typeface="Wingdings" charset="0"/>
              <a:buChar char="§"/>
              <a:defRPr/>
            </a:pPr>
            <a:r>
              <a:rPr lang="en-US" sz="2400" dirty="0" smtClean="0">
                <a:latin typeface="Calibri"/>
                <a:cs typeface="Calibri"/>
              </a:rPr>
              <a:t>Otherwise (i.e. if </a:t>
            </a:r>
            <a:r>
              <a:rPr lang="en-US" sz="2400" b="1" i="1" dirty="0" smtClean="0">
                <a:latin typeface="Calibri"/>
                <a:cs typeface="Calibri"/>
              </a:rPr>
              <a:t>all paths </a:t>
            </a:r>
            <a:r>
              <a:rPr lang="en-US" sz="2400" dirty="0" smtClean="0">
                <a:latin typeface="Calibri"/>
                <a:cs typeface="Calibri"/>
              </a:rPr>
              <a:t>are inactive),</a:t>
            </a:r>
          </a:p>
          <a:p>
            <a:pPr marL="457176" lvl="1" indent="0">
              <a:buNone/>
              <a:defRPr/>
            </a:pPr>
            <a:r>
              <a:rPr lang="en-US" sz="2400" dirty="0" smtClean="0">
                <a:latin typeface="Calibri"/>
                <a:cs typeface="Calibri"/>
              </a:rPr>
              <a:t>    then “D-separated” = independence </a:t>
            </a:r>
            <a:r>
              <a:rPr lang="en-US" sz="2400" b="1" i="1" dirty="0" smtClean="0">
                <a:latin typeface="Calibri"/>
                <a:cs typeface="Calibri"/>
              </a:rPr>
              <a:t>is</a:t>
            </a:r>
            <a:r>
              <a:rPr lang="en-US" sz="2400" dirty="0" smtClean="0">
                <a:latin typeface="Calibri"/>
                <a:cs typeface="Calibri"/>
              </a:rPr>
              <a:t> guaranteed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D-Separation</a:t>
            </a:r>
          </a:p>
        </p:txBody>
      </p:sp>
      <p:pic>
        <p:nvPicPr>
          <p:cNvPr id="60420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4478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429000"/>
            <a:ext cx="4511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2" name="TextBox 8"/>
          <p:cNvSpPr txBox="1">
            <a:spLocks noChangeArrowheads="1"/>
          </p:cNvSpPr>
          <p:nvPr/>
        </p:nvSpPr>
        <p:spPr bwMode="auto">
          <a:xfrm>
            <a:off x="7299566" y="1219200"/>
            <a:ext cx="44613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4400" dirty="0">
                <a:latin typeface="Calibri"/>
                <a:cs typeface="Calibri"/>
              </a:rPr>
              <a:t>?</a:t>
            </a:r>
          </a:p>
        </p:txBody>
      </p:sp>
      <p:pic>
        <p:nvPicPr>
          <p:cNvPr id="60423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5503862"/>
            <a:ext cx="4343400" cy="43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025" y="2247900"/>
            <a:ext cx="457200" cy="381000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72400" y="2247900"/>
            <a:ext cx="495300" cy="4191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895600" y="3429000"/>
            <a:ext cx="381000" cy="381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8290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Active / Inactive Paths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144780" y="1447800"/>
            <a:ext cx="755142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Question: Are X and Y conditionally independent given evidence variables {Z}?</a:t>
            </a:r>
            <a:endParaRPr lang="en-US" sz="1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Yes, if X and Y </a:t>
            </a:r>
            <a:r>
              <a:rPr lang="ja-JP" altLang="en-US" sz="1800" dirty="0" smtClean="0">
                <a:latin typeface="Calibri"/>
                <a:ea typeface="ＭＳ Ｐゴシック" pitchFamily="34" charset="-128"/>
                <a:cs typeface="Calibri"/>
              </a:rPr>
              <a:t>“</a:t>
            </a:r>
            <a:r>
              <a:rPr lang="en-US" altLang="ja-JP" sz="1800" dirty="0" smtClean="0">
                <a:latin typeface="Calibri"/>
                <a:ea typeface="ＭＳ Ｐゴシック" pitchFamily="34" charset="-128"/>
                <a:cs typeface="Calibri"/>
              </a:rPr>
              <a:t>d-separated</a:t>
            </a:r>
            <a:r>
              <a:rPr lang="ja-JP" altLang="en-US" sz="1800" dirty="0" smtClean="0">
                <a:latin typeface="Calibri"/>
                <a:ea typeface="ＭＳ Ｐゴシック" pitchFamily="34" charset="-128"/>
                <a:cs typeface="Calibri"/>
              </a:rPr>
              <a:t>”</a:t>
            </a:r>
            <a:r>
              <a:rPr lang="en-US" altLang="ja-JP" sz="1800" dirty="0" smtClean="0">
                <a:latin typeface="Calibri"/>
                <a:ea typeface="ＭＳ Ｐゴシック" pitchFamily="34" charset="-128"/>
                <a:cs typeface="Calibri"/>
              </a:rPr>
              <a:t> by Z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Consider all (undirected) paths from X to Y</a:t>
            </a:r>
            <a:endParaRPr lang="en-US" sz="9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If no path is active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Wingdings"/>
              </a:rPr>
              <a:t>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  independence!</a:t>
            </a:r>
          </a:p>
          <a:p>
            <a:pPr lvl="2" eaLnBrk="1" hangingPunct="1">
              <a:lnSpc>
                <a:spcPct val="80000"/>
              </a:lnSpc>
            </a:pPr>
            <a:endParaRPr lang="en-US" sz="1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3">
              <a:lnSpc>
                <a:spcPct val="80000"/>
              </a:lnSpc>
            </a:pPr>
            <a:endParaRPr lang="en-US" sz="12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 </a:t>
            </a:r>
            <a:r>
              <a:rPr lang="en-US" sz="2400" b="1" i="1" dirty="0" smtClean="0">
                <a:latin typeface="Calibri"/>
                <a:ea typeface="ＭＳ Ｐゴシック" pitchFamily="34" charset="-128"/>
                <a:cs typeface="Calibri"/>
              </a:rPr>
              <a:t>path</a:t>
            </a:r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 is active if every triple in path is active: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Causal chain 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 where B is unobserved (either direction)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Common cause 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 where B is unobserved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Common effect (aka v-structure)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	A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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B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  <a:sym typeface="Symbol" pitchFamily="18" charset="2"/>
              </a:rPr>
              <a:t> 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C where B </a:t>
            </a:r>
            <a:r>
              <a:rPr lang="en-US" sz="1800" i="1" dirty="0" smtClean="0">
                <a:latin typeface="Calibri"/>
                <a:ea typeface="ＭＳ Ｐゴシック" pitchFamily="34" charset="-128"/>
                <a:cs typeface="Calibri"/>
              </a:rPr>
              <a:t>or one of its descendants</a:t>
            </a: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 is observed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000" dirty="0" smtClean="0">
                <a:latin typeface="Calibri"/>
                <a:ea typeface="ＭＳ Ｐゴシック" pitchFamily="34" charset="-128"/>
                <a:cs typeface="Calibri"/>
              </a:rPr>
              <a:t>	</a:t>
            </a: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endParaRPr lang="en-US" sz="2400" dirty="0" smtClean="0">
              <a:solidFill>
                <a:srgbClr val="333399"/>
              </a:solidFill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80000"/>
              </a:lnSpc>
              <a:buClr>
                <a:srgbClr val="333399"/>
              </a:buClr>
            </a:pPr>
            <a:r>
              <a:rPr lang="en-US" sz="2400" dirty="0" smtClean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All it takes to block a path is a </a:t>
            </a:r>
            <a:r>
              <a:rPr lang="en-US" sz="2400" b="1" i="1" dirty="0" smtClean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single</a:t>
            </a:r>
            <a:r>
              <a:rPr lang="en-US" sz="2400" dirty="0" smtClean="0">
                <a:solidFill>
                  <a:srgbClr val="333399"/>
                </a:solidFill>
                <a:latin typeface="Calibri"/>
                <a:ea typeface="ＭＳ Ｐゴシック" pitchFamily="34" charset="-128"/>
                <a:cs typeface="Calibri"/>
              </a:rPr>
              <a:t> inactive segment</a:t>
            </a:r>
          </a:p>
          <a:p>
            <a:pPr lvl="1">
              <a:lnSpc>
                <a:spcPct val="80000"/>
              </a:lnSpc>
              <a:buClr>
                <a:srgbClr val="333399"/>
              </a:buClr>
            </a:pP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(But </a:t>
            </a:r>
            <a:r>
              <a:rPr lang="en-US" sz="2000" b="1" i="1" dirty="0" smtClean="0">
                <a:latin typeface="Calibri"/>
                <a:ea typeface="ＭＳ Ｐゴシック" pitchFamily="34" charset="-128"/>
                <a:cs typeface="Calibri"/>
              </a:rPr>
              <a:t>all</a:t>
            </a:r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 paths must be inactive)</a:t>
            </a: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800" dirty="0" smtClean="0">
                <a:latin typeface="Calibri"/>
                <a:ea typeface="ＭＳ Ｐゴシック" pitchFamily="34" charset="-128"/>
                <a:cs typeface="Calibri"/>
              </a:rPr>
              <a:t>	</a:t>
            </a:r>
          </a:p>
        </p:txBody>
      </p:sp>
      <p:grpSp>
        <p:nvGrpSpPr>
          <p:cNvPr id="59395" name="Group 186"/>
          <p:cNvGrpSpPr>
            <a:grpSpLocks/>
          </p:cNvGrpSpPr>
          <p:nvPr/>
        </p:nvGrpSpPr>
        <p:grpSpPr bwMode="auto">
          <a:xfrm>
            <a:off x="7620000" y="2041525"/>
            <a:ext cx="1600200" cy="320675"/>
            <a:chOff x="4572000" y="1676400"/>
            <a:chExt cx="1905000" cy="381000"/>
          </a:xfrm>
        </p:grpSpPr>
        <p:sp>
          <p:nvSpPr>
            <p:cNvPr id="59437" name="Oval 9"/>
            <p:cNvSpPr>
              <a:spLocks noChangeArrowheads="1"/>
            </p:cNvSpPr>
            <p:nvPr/>
          </p:nvSpPr>
          <p:spPr bwMode="auto">
            <a:xfrm>
              <a:off x="4572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 dirty="0">
                <a:latin typeface="Calibri"/>
                <a:cs typeface="Calibri"/>
              </a:endParaRPr>
            </a:p>
          </p:txBody>
        </p:sp>
        <p:sp>
          <p:nvSpPr>
            <p:cNvPr id="59438" name="Oval 9"/>
            <p:cNvSpPr>
              <a:spLocks noChangeArrowheads="1"/>
            </p:cNvSpPr>
            <p:nvPr/>
          </p:nvSpPr>
          <p:spPr bwMode="auto">
            <a:xfrm>
              <a:off x="5334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39" name="Oval 9"/>
            <p:cNvSpPr>
              <a:spLocks noChangeArrowheads="1"/>
            </p:cNvSpPr>
            <p:nvPr/>
          </p:nvSpPr>
          <p:spPr bwMode="auto">
            <a:xfrm>
              <a:off x="60960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40" name="AutoShape 10"/>
            <p:cNvCxnSpPr>
              <a:cxnSpLocks noChangeShapeType="1"/>
              <a:stCxn id="59437" idx="6"/>
              <a:endCxn id="59438" idx="2"/>
            </p:cNvCxnSpPr>
            <p:nvPr/>
          </p:nvCxnSpPr>
          <p:spPr bwMode="auto">
            <a:xfrm>
              <a:off x="4953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41" name="AutoShape 10"/>
            <p:cNvCxnSpPr>
              <a:cxnSpLocks noChangeShapeType="1"/>
              <a:stCxn id="59438" idx="6"/>
              <a:endCxn id="59439" idx="2"/>
            </p:cNvCxnSpPr>
            <p:nvPr/>
          </p:nvCxnSpPr>
          <p:spPr bwMode="auto">
            <a:xfrm>
              <a:off x="57150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6" name="Group 185"/>
          <p:cNvGrpSpPr>
            <a:grpSpLocks/>
          </p:cNvGrpSpPr>
          <p:nvPr/>
        </p:nvGrpSpPr>
        <p:grpSpPr bwMode="auto">
          <a:xfrm>
            <a:off x="9982200" y="2041525"/>
            <a:ext cx="1600200" cy="320675"/>
            <a:chOff x="6934200" y="1676400"/>
            <a:chExt cx="1905000" cy="381000"/>
          </a:xfrm>
        </p:grpSpPr>
        <p:sp>
          <p:nvSpPr>
            <p:cNvPr id="59432" name="Oval 9"/>
            <p:cNvSpPr>
              <a:spLocks noChangeArrowheads="1"/>
            </p:cNvSpPr>
            <p:nvPr/>
          </p:nvSpPr>
          <p:spPr bwMode="auto">
            <a:xfrm>
              <a:off x="6934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92" name="Oval 9"/>
            <p:cNvSpPr>
              <a:spLocks noChangeArrowheads="1"/>
            </p:cNvSpPr>
            <p:nvPr/>
          </p:nvSpPr>
          <p:spPr bwMode="auto">
            <a:xfrm>
              <a:off x="7695823" y="1676400"/>
              <a:ext cx="381756" cy="38100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34" name="Oval 9"/>
            <p:cNvSpPr>
              <a:spLocks noChangeArrowheads="1"/>
            </p:cNvSpPr>
            <p:nvPr/>
          </p:nvSpPr>
          <p:spPr bwMode="auto">
            <a:xfrm>
              <a:off x="8458200" y="16764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5" name="AutoShape 10"/>
            <p:cNvCxnSpPr>
              <a:cxnSpLocks noChangeShapeType="1"/>
              <a:stCxn id="59432" idx="6"/>
              <a:endCxn id="92" idx="2"/>
            </p:cNvCxnSpPr>
            <p:nvPr/>
          </p:nvCxnSpPr>
          <p:spPr bwMode="auto">
            <a:xfrm>
              <a:off x="7315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6" name="AutoShape 10"/>
            <p:cNvCxnSpPr>
              <a:cxnSpLocks noChangeShapeType="1"/>
              <a:stCxn id="92" idx="6"/>
              <a:endCxn id="59434" idx="2"/>
            </p:cNvCxnSpPr>
            <p:nvPr/>
          </p:nvCxnSpPr>
          <p:spPr bwMode="auto">
            <a:xfrm>
              <a:off x="8077200" y="1866900"/>
              <a:ext cx="381000" cy="158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7" name="Group 187"/>
          <p:cNvGrpSpPr>
            <a:grpSpLocks/>
          </p:cNvGrpSpPr>
          <p:nvPr/>
        </p:nvGrpSpPr>
        <p:grpSpPr bwMode="auto">
          <a:xfrm>
            <a:off x="7620000" y="2776538"/>
            <a:ext cx="1600200" cy="576262"/>
            <a:chOff x="4572000" y="2362200"/>
            <a:chExt cx="1905000" cy="685800"/>
          </a:xfrm>
        </p:grpSpPr>
        <p:sp>
          <p:nvSpPr>
            <p:cNvPr id="59427" name="Oval 9"/>
            <p:cNvSpPr>
              <a:spLocks noChangeArrowheads="1"/>
            </p:cNvSpPr>
            <p:nvPr/>
          </p:nvSpPr>
          <p:spPr bwMode="auto">
            <a:xfrm>
              <a:off x="4572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8" name="Oval 9"/>
            <p:cNvSpPr>
              <a:spLocks noChangeArrowheads="1"/>
            </p:cNvSpPr>
            <p:nvPr/>
          </p:nvSpPr>
          <p:spPr bwMode="auto">
            <a:xfrm>
              <a:off x="5334000" y="23622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29" name="Oval 9"/>
            <p:cNvSpPr>
              <a:spLocks noChangeArrowheads="1"/>
            </p:cNvSpPr>
            <p:nvPr/>
          </p:nvSpPr>
          <p:spPr bwMode="auto">
            <a:xfrm>
              <a:off x="60960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30" name="AutoShape 10"/>
            <p:cNvCxnSpPr>
              <a:cxnSpLocks noChangeShapeType="1"/>
              <a:stCxn id="59428" idx="2"/>
              <a:endCxn id="59427" idx="7"/>
            </p:cNvCxnSpPr>
            <p:nvPr/>
          </p:nvCxnSpPr>
          <p:spPr bwMode="auto">
            <a:xfrm rot="10800000" flipV="1">
              <a:off x="48972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31" name="AutoShape 10"/>
            <p:cNvCxnSpPr>
              <a:cxnSpLocks noChangeShapeType="1"/>
              <a:stCxn id="59428" idx="6"/>
              <a:endCxn id="59429" idx="1"/>
            </p:cNvCxnSpPr>
            <p:nvPr/>
          </p:nvCxnSpPr>
          <p:spPr bwMode="auto">
            <a:xfrm>
              <a:off x="57150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8" name="Group 184"/>
          <p:cNvGrpSpPr>
            <a:grpSpLocks/>
          </p:cNvGrpSpPr>
          <p:nvPr/>
        </p:nvGrpSpPr>
        <p:grpSpPr bwMode="auto">
          <a:xfrm>
            <a:off x="9982200" y="2776538"/>
            <a:ext cx="1600200" cy="576262"/>
            <a:chOff x="6934200" y="2362200"/>
            <a:chExt cx="1905000" cy="685800"/>
          </a:xfrm>
        </p:grpSpPr>
        <p:sp>
          <p:nvSpPr>
            <p:cNvPr id="59422" name="Oval 9"/>
            <p:cNvSpPr>
              <a:spLocks noChangeArrowheads="1"/>
            </p:cNvSpPr>
            <p:nvPr/>
          </p:nvSpPr>
          <p:spPr bwMode="auto">
            <a:xfrm>
              <a:off x="6934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07" name="Oval 9"/>
            <p:cNvSpPr>
              <a:spLocks noChangeArrowheads="1"/>
            </p:cNvSpPr>
            <p:nvPr/>
          </p:nvSpPr>
          <p:spPr bwMode="auto">
            <a:xfrm>
              <a:off x="7695823" y="2362200"/>
              <a:ext cx="381756" cy="381630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24" name="Oval 9"/>
            <p:cNvSpPr>
              <a:spLocks noChangeArrowheads="1"/>
            </p:cNvSpPr>
            <p:nvPr/>
          </p:nvSpPr>
          <p:spPr bwMode="auto">
            <a:xfrm>
              <a:off x="8458200" y="2667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5" name="AutoShape 10"/>
            <p:cNvCxnSpPr>
              <a:cxnSpLocks noChangeShapeType="1"/>
              <a:stCxn id="107" idx="2"/>
              <a:endCxn id="59422" idx="7"/>
            </p:cNvCxnSpPr>
            <p:nvPr/>
          </p:nvCxnSpPr>
          <p:spPr bwMode="auto">
            <a:xfrm rot="10800000" flipV="1">
              <a:off x="7259404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6" name="AutoShape 10"/>
            <p:cNvCxnSpPr>
              <a:cxnSpLocks noChangeShapeType="1"/>
              <a:stCxn id="107" idx="6"/>
              <a:endCxn id="59424" idx="1"/>
            </p:cNvCxnSpPr>
            <p:nvPr/>
          </p:nvCxnSpPr>
          <p:spPr bwMode="auto">
            <a:xfrm>
              <a:off x="8077200" y="2552700"/>
              <a:ext cx="436796" cy="1700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399" name="Group 183"/>
          <p:cNvGrpSpPr>
            <a:grpSpLocks/>
          </p:cNvGrpSpPr>
          <p:nvPr/>
        </p:nvGrpSpPr>
        <p:grpSpPr bwMode="auto">
          <a:xfrm>
            <a:off x="9982200" y="4084638"/>
            <a:ext cx="1600200" cy="639762"/>
            <a:chOff x="6934200" y="3810000"/>
            <a:chExt cx="1905000" cy="762000"/>
          </a:xfrm>
        </p:grpSpPr>
        <p:sp>
          <p:nvSpPr>
            <p:cNvPr id="59417" name="Oval 9"/>
            <p:cNvSpPr>
              <a:spLocks noChangeArrowheads="1"/>
            </p:cNvSpPr>
            <p:nvPr/>
          </p:nvSpPr>
          <p:spPr bwMode="auto">
            <a:xfrm>
              <a:off x="6934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8" name="Oval 9"/>
            <p:cNvSpPr>
              <a:spLocks noChangeArrowheads="1"/>
            </p:cNvSpPr>
            <p:nvPr/>
          </p:nvSpPr>
          <p:spPr bwMode="auto">
            <a:xfrm>
              <a:off x="7696200" y="4191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19" name="Oval 9"/>
            <p:cNvSpPr>
              <a:spLocks noChangeArrowheads="1"/>
            </p:cNvSpPr>
            <p:nvPr/>
          </p:nvSpPr>
          <p:spPr bwMode="auto">
            <a:xfrm>
              <a:off x="84582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20" name="AutoShape 10"/>
            <p:cNvCxnSpPr>
              <a:cxnSpLocks noChangeShapeType="1"/>
              <a:stCxn id="59417" idx="6"/>
              <a:endCxn id="59418" idx="1"/>
            </p:cNvCxnSpPr>
            <p:nvPr/>
          </p:nvCxnSpPr>
          <p:spPr bwMode="auto">
            <a:xfrm>
              <a:off x="73152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21" name="AutoShape 10"/>
            <p:cNvCxnSpPr>
              <a:cxnSpLocks noChangeShapeType="1"/>
              <a:stCxn id="59419" idx="2"/>
              <a:endCxn id="59418" idx="7"/>
            </p:cNvCxnSpPr>
            <p:nvPr/>
          </p:nvCxnSpPr>
          <p:spPr bwMode="auto">
            <a:xfrm rot="10800000" flipV="1">
              <a:off x="80214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0" name="Group 188"/>
          <p:cNvGrpSpPr>
            <a:grpSpLocks/>
          </p:cNvGrpSpPr>
          <p:nvPr/>
        </p:nvGrpSpPr>
        <p:grpSpPr bwMode="auto">
          <a:xfrm>
            <a:off x="7620000" y="4084638"/>
            <a:ext cx="1600200" cy="639762"/>
            <a:chOff x="4572000" y="3810000"/>
            <a:chExt cx="1905000" cy="762000"/>
          </a:xfrm>
        </p:grpSpPr>
        <p:sp>
          <p:nvSpPr>
            <p:cNvPr id="59412" name="Oval 9"/>
            <p:cNvSpPr>
              <a:spLocks noChangeArrowheads="1"/>
            </p:cNvSpPr>
            <p:nvPr/>
          </p:nvSpPr>
          <p:spPr bwMode="auto">
            <a:xfrm>
              <a:off x="4572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34" name="Oval 9"/>
            <p:cNvSpPr>
              <a:spLocks noChangeArrowheads="1"/>
            </p:cNvSpPr>
            <p:nvPr/>
          </p:nvSpPr>
          <p:spPr bwMode="auto">
            <a:xfrm>
              <a:off x="5333623" y="4191946"/>
              <a:ext cx="381756" cy="380054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4" name="Oval 9"/>
            <p:cNvSpPr>
              <a:spLocks noChangeArrowheads="1"/>
            </p:cNvSpPr>
            <p:nvPr/>
          </p:nvSpPr>
          <p:spPr bwMode="auto">
            <a:xfrm>
              <a:off x="6096000" y="38100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15" name="AutoShape 10"/>
            <p:cNvCxnSpPr>
              <a:cxnSpLocks noChangeShapeType="1"/>
              <a:stCxn id="59412" idx="6"/>
              <a:endCxn id="134" idx="1"/>
            </p:cNvCxnSpPr>
            <p:nvPr/>
          </p:nvCxnSpPr>
          <p:spPr bwMode="auto">
            <a:xfrm>
              <a:off x="4953000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16" name="AutoShape 10"/>
            <p:cNvCxnSpPr>
              <a:cxnSpLocks noChangeShapeType="1"/>
              <a:stCxn id="59414" idx="2"/>
              <a:endCxn id="134" idx="7"/>
            </p:cNvCxnSpPr>
            <p:nvPr/>
          </p:nvCxnSpPr>
          <p:spPr bwMode="auto">
            <a:xfrm rot="10800000" flipV="1">
              <a:off x="5659204" y="40005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9401" name="Group 189"/>
          <p:cNvGrpSpPr>
            <a:grpSpLocks/>
          </p:cNvGrpSpPr>
          <p:nvPr/>
        </p:nvGrpSpPr>
        <p:grpSpPr bwMode="auto">
          <a:xfrm>
            <a:off x="7620000" y="5029200"/>
            <a:ext cx="1600200" cy="1600200"/>
            <a:chOff x="4572000" y="4800600"/>
            <a:chExt cx="1905000" cy="1905000"/>
          </a:xfrm>
        </p:grpSpPr>
        <p:sp>
          <p:nvSpPr>
            <p:cNvPr id="59405" name="Oval 9"/>
            <p:cNvSpPr>
              <a:spLocks noChangeArrowheads="1"/>
            </p:cNvSpPr>
            <p:nvPr/>
          </p:nvSpPr>
          <p:spPr bwMode="auto">
            <a:xfrm>
              <a:off x="4572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59406" name="Oval 9"/>
            <p:cNvSpPr>
              <a:spLocks noChangeArrowheads="1"/>
            </p:cNvSpPr>
            <p:nvPr/>
          </p:nvSpPr>
          <p:spPr bwMode="auto">
            <a:xfrm>
              <a:off x="6096000" y="4800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cxnSp>
          <p:nvCxnSpPr>
            <p:cNvPr id="59407" name="AutoShape 10"/>
            <p:cNvCxnSpPr>
              <a:cxnSpLocks noChangeShapeType="1"/>
              <a:stCxn id="59405" idx="6"/>
              <a:endCxn id="59410" idx="1"/>
            </p:cNvCxnSpPr>
            <p:nvPr/>
          </p:nvCxnSpPr>
          <p:spPr bwMode="auto">
            <a:xfrm>
              <a:off x="4953000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408" name="AutoShape 10"/>
            <p:cNvCxnSpPr>
              <a:cxnSpLocks noChangeShapeType="1"/>
              <a:stCxn id="59406" idx="2"/>
              <a:endCxn id="59410" idx="7"/>
            </p:cNvCxnSpPr>
            <p:nvPr/>
          </p:nvCxnSpPr>
          <p:spPr bwMode="auto">
            <a:xfrm rot="10800000" flipV="1">
              <a:off x="5659204" y="4991100"/>
              <a:ext cx="436796" cy="246296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9" name="Oval 9"/>
            <p:cNvSpPr>
              <a:spLocks noChangeArrowheads="1"/>
            </p:cNvSpPr>
            <p:nvPr/>
          </p:nvSpPr>
          <p:spPr bwMode="auto">
            <a:xfrm>
              <a:off x="5333623" y="6323844"/>
              <a:ext cx="381756" cy="381756"/>
            </a:xfrm>
            <a:prstGeom prst="ellipse">
              <a:avLst/>
            </a:prstGeom>
            <a:solidFill>
              <a:schemeClr val="bg2">
                <a:lumMod val="60000"/>
                <a:lumOff val="40000"/>
              </a:schemeClr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en-US" sz="2000">
                <a:latin typeface="Calibri"/>
                <a:ea typeface="+mn-ea"/>
                <a:cs typeface="Calibri"/>
              </a:endParaRPr>
            </a:p>
          </p:txBody>
        </p:sp>
        <p:sp>
          <p:nvSpPr>
            <p:cNvPr id="59410" name="Oval 9"/>
            <p:cNvSpPr>
              <a:spLocks noChangeArrowheads="1"/>
            </p:cNvSpPr>
            <p:nvPr/>
          </p:nvSpPr>
          <p:spPr bwMode="auto">
            <a:xfrm>
              <a:off x="5334000" y="5181600"/>
              <a:ext cx="381000" cy="38100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000">
                <a:latin typeface="Calibri"/>
                <a:cs typeface="Calibri"/>
              </a:endParaRPr>
            </a:p>
          </p:txBody>
        </p:sp>
        <p:sp>
          <p:nvSpPr>
            <p:cNvPr id="158" name="Freeform 157"/>
            <p:cNvSpPr/>
            <p:nvPr/>
          </p:nvSpPr>
          <p:spPr>
            <a:xfrm>
              <a:off x="5312833" y="5562223"/>
              <a:ext cx="468690" cy="752173"/>
            </a:xfrm>
            <a:custGeom>
              <a:avLst/>
              <a:gdLst>
                <a:gd name="connsiteX0" fmla="*/ 200186 w 467532"/>
                <a:gd name="connsiteY0" fmla="*/ 0 h 836909"/>
                <a:gd name="connsiteX1" fmla="*/ 440410 w 467532"/>
                <a:gd name="connsiteY1" fmla="*/ 294468 h 836909"/>
                <a:gd name="connsiteX2" fmla="*/ 37454 w 467532"/>
                <a:gd name="connsiteY2" fmla="*/ 503695 h 836909"/>
                <a:gd name="connsiteX3" fmla="*/ 215684 w 467532"/>
                <a:gd name="connsiteY3" fmla="*/ 836909 h 836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532" h="836909">
                  <a:moveTo>
                    <a:pt x="200186" y="0"/>
                  </a:moveTo>
                  <a:cubicBezTo>
                    <a:pt x="333859" y="105259"/>
                    <a:pt x="467532" y="210519"/>
                    <a:pt x="440410" y="294468"/>
                  </a:cubicBezTo>
                  <a:cubicBezTo>
                    <a:pt x="413288" y="378417"/>
                    <a:pt x="74908" y="413288"/>
                    <a:pt x="37454" y="503695"/>
                  </a:cubicBezTo>
                  <a:cubicBezTo>
                    <a:pt x="0" y="594102"/>
                    <a:pt x="107842" y="715505"/>
                    <a:pt x="215684" y="836909"/>
                  </a:cubicBezTo>
                </a:path>
              </a:pathLst>
            </a:custGeom>
            <a:ln w="28575">
              <a:solidFill>
                <a:schemeClr val="tx1"/>
              </a:solidFill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</p:grpSp>
      <p:cxnSp>
        <p:nvCxnSpPr>
          <p:cNvPr id="182" name="Straight Connector 181"/>
          <p:cNvCxnSpPr/>
          <p:nvPr/>
        </p:nvCxnSpPr>
        <p:spPr>
          <a:xfrm rot="5400000">
            <a:off x="7124700" y="4076700"/>
            <a:ext cx="495458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403" name="TextBox 190"/>
          <p:cNvSpPr txBox="1">
            <a:spLocks noChangeArrowheads="1"/>
          </p:cNvSpPr>
          <p:nvPr/>
        </p:nvSpPr>
        <p:spPr bwMode="auto">
          <a:xfrm>
            <a:off x="7620000" y="1371600"/>
            <a:ext cx="16002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00B050"/>
                </a:solidFill>
                <a:latin typeface="Calibri"/>
                <a:cs typeface="Calibri"/>
              </a:rPr>
              <a:t>Active Triples</a:t>
            </a:r>
          </a:p>
        </p:txBody>
      </p:sp>
      <p:sp>
        <p:nvSpPr>
          <p:cNvPr id="59404" name="TextBox 191"/>
          <p:cNvSpPr txBox="1">
            <a:spLocks noChangeArrowheads="1"/>
          </p:cNvSpPr>
          <p:nvPr/>
        </p:nvSpPr>
        <p:spPr bwMode="auto">
          <a:xfrm>
            <a:off x="9982200" y="1371600"/>
            <a:ext cx="17526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800" dirty="0">
                <a:solidFill>
                  <a:srgbClr val="C00000"/>
                </a:solidFill>
                <a:latin typeface="Calibri"/>
                <a:cs typeface="Calibri"/>
              </a:rPr>
              <a:t>Inactive Triples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13062" y="200660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X</a:t>
            </a:r>
            <a:endParaRPr lang="en-US" sz="2000" dirty="0"/>
          </a:p>
        </p:txBody>
      </p:sp>
      <p:sp>
        <p:nvSpPr>
          <p:cNvPr id="52" name="TextBox 51"/>
          <p:cNvSpPr txBox="1"/>
          <p:nvPr/>
        </p:nvSpPr>
        <p:spPr>
          <a:xfrm>
            <a:off x="7605909" y="299176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X</a:t>
            </a:r>
            <a:endParaRPr lang="en-US" sz="2000" dirty="0"/>
          </a:p>
        </p:txBody>
      </p:sp>
      <p:sp>
        <p:nvSpPr>
          <p:cNvPr id="53" name="TextBox 52"/>
          <p:cNvSpPr txBox="1"/>
          <p:nvPr/>
        </p:nvSpPr>
        <p:spPr>
          <a:xfrm>
            <a:off x="7605909" y="4050391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X</a:t>
            </a:r>
            <a:endParaRPr lang="en-US" sz="2000" dirty="0"/>
          </a:p>
        </p:txBody>
      </p:sp>
      <p:sp>
        <p:nvSpPr>
          <p:cNvPr id="54" name="TextBox 53"/>
          <p:cNvSpPr txBox="1"/>
          <p:nvPr/>
        </p:nvSpPr>
        <p:spPr>
          <a:xfrm>
            <a:off x="7605909" y="4995999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X</a:t>
            </a:r>
            <a:endParaRPr lang="en-US" sz="2000" dirty="0"/>
          </a:p>
        </p:txBody>
      </p:sp>
      <p:sp>
        <p:nvSpPr>
          <p:cNvPr id="55" name="TextBox 54"/>
          <p:cNvSpPr txBox="1"/>
          <p:nvPr/>
        </p:nvSpPr>
        <p:spPr>
          <a:xfrm>
            <a:off x="9964126" y="1999235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X</a:t>
            </a:r>
            <a:endParaRPr lang="en-US" sz="2000" dirty="0"/>
          </a:p>
        </p:txBody>
      </p:sp>
      <p:sp>
        <p:nvSpPr>
          <p:cNvPr id="56" name="TextBox 55"/>
          <p:cNvSpPr txBox="1"/>
          <p:nvPr/>
        </p:nvSpPr>
        <p:spPr>
          <a:xfrm>
            <a:off x="9980169" y="298830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X</a:t>
            </a:r>
            <a:endParaRPr lang="en-US" sz="2000" dirty="0"/>
          </a:p>
        </p:txBody>
      </p:sp>
      <p:sp>
        <p:nvSpPr>
          <p:cNvPr id="57" name="TextBox 56"/>
          <p:cNvSpPr txBox="1"/>
          <p:nvPr/>
        </p:nvSpPr>
        <p:spPr>
          <a:xfrm>
            <a:off x="9980169" y="403803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X</a:t>
            </a:r>
            <a:endParaRPr lang="en-US" sz="2000" dirty="0"/>
          </a:p>
        </p:txBody>
      </p:sp>
      <p:sp>
        <p:nvSpPr>
          <p:cNvPr id="58" name="TextBox 57"/>
          <p:cNvSpPr txBox="1"/>
          <p:nvPr/>
        </p:nvSpPr>
        <p:spPr>
          <a:xfrm>
            <a:off x="11244286" y="2017927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Y</a:t>
            </a:r>
            <a:endParaRPr lang="en-US" sz="2000" dirty="0"/>
          </a:p>
        </p:txBody>
      </p:sp>
      <p:sp>
        <p:nvSpPr>
          <p:cNvPr id="60" name="TextBox 59"/>
          <p:cNvSpPr txBox="1"/>
          <p:nvPr/>
        </p:nvSpPr>
        <p:spPr>
          <a:xfrm>
            <a:off x="11244286" y="2995098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Y</a:t>
            </a:r>
            <a:endParaRPr lang="en-US" sz="2000" dirty="0"/>
          </a:p>
        </p:txBody>
      </p:sp>
      <p:sp>
        <p:nvSpPr>
          <p:cNvPr id="61" name="TextBox 60"/>
          <p:cNvSpPr txBox="1"/>
          <p:nvPr/>
        </p:nvSpPr>
        <p:spPr>
          <a:xfrm>
            <a:off x="11253259" y="4050391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Y</a:t>
            </a:r>
            <a:endParaRPr lang="en-US" sz="2000" dirty="0"/>
          </a:p>
        </p:txBody>
      </p:sp>
      <p:sp>
        <p:nvSpPr>
          <p:cNvPr id="62" name="TextBox 61"/>
          <p:cNvSpPr txBox="1"/>
          <p:nvPr/>
        </p:nvSpPr>
        <p:spPr>
          <a:xfrm>
            <a:off x="8891000" y="200660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Y</a:t>
            </a:r>
            <a:endParaRPr lang="en-US" sz="2000" dirty="0"/>
          </a:p>
        </p:txBody>
      </p:sp>
      <p:sp>
        <p:nvSpPr>
          <p:cNvPr id="63" name="TextBox 62"/>
          <p:cNvSpPr txBox="1"/>
          <p:nvPr/>
        </p:nvSpPr>
        <p:spPr>
          <a:xfrm>
            <a:off x="8900160" y="2988300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Y</a:t>
            </a:r>
            <a:endParaRPr lang="en-US" sz="2000" dirty="0"/>
          </a:p>
        </p:txBody>
      </p:sp>
      <p:sp>
        <p:nvSpPr>
          <p:cNvPr id="64" name="TextBox 63"/>
          <p:cNvSpPr txBox="1"/>
          <p:nvPr/>
        </p:nvSpPr>
        <p:spPr>
          <a:xfrm>
            <a:off x="8883674" y="4050391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Y</a:t>
            </a:r>
            <a:endParaRPr lang="en-US" sz="2000" dirty="0"/>
          </a:p>
        </p:txBody>
      </p:sp>
      <p:sp>
        <p:nvSpPr>
          <p:cNvPr id="65" name="TextBox 64"/>
          <p:cNvSpPr txBox="1"/>
          <p:nvPr/>
        </p:nvSpPr>
        <p:spPr>
          <a:xfrm>
            <a:off x="8883727" y="5021243"/>
            <a:ext cx="356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smtClean="0"/>
              <a:t>Y</a:t>
            </a:r>
            <a:endParaRPr lang="en-US" sz="2000" dirty="0"/>
          </a:p>
        </p:txBody>
      </p:sp>
      <p:sp>
        <p:nvSpPr>
          <p:cNvPr id="66" name="TextBox 65"/>
          <p:cNvSpPr txBox="1"/>
          <p:nvPr/>
        </p:nvSpPr>
        <p:spPr>
          <a:xfrm rot="20986911">
            <a:off x="9271911" y="5557887"/>
            <a:ext cx="298171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3333FF"/>
                </a:solidFill>
              </a:rPr>
              <a:t>Shaded means observed</a:t>
            </a:r>
          </a:p>
          <a:p>
            <a:pPr algn="ctr"/>
            <a:r>
              <a:rPr lang="en-US" dirty="0" smtClean="0">
                <a:solidFill>
                  <a:srgbClr val="7030A0"/>
                </a:solidFill>
              </a:rPr>
              <a:t>We only care about           the middle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49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533400" y="1371601"/>
            <a:ext cx="8229600" cy="1295400"/>
          </a:xfrm>
        </p:spPr>
        <p:txBody>
          <a:bodyPr/>
          <a:lstStyle/>
          <a:p>
            <a:pPr>
              <a:buFont typeface="Wingdings" charset="0"/>
              <a:buChar char="§"/>
              <a:defRPr/>
            </a:pPr>
            <a:r>
              <a:rPr lang="en-US" sz="2800" dirty="0" smtClean="0">
                <a:latin typeface="Calibri"/>
                <a:cs typeface="Calibri"/>
              </a:rPr>
              <a:t>Query:</a:t>
            </a:r>
          </a:p>
          <a:p>
            <a:pPr>
              <a:buFont typeface="Wingdings" charset="0"/>
              <a:buChar char="§"/>
              <a:defRPr/>
            </a:pPr>
            <a:r>
              <a:rPr lang="en-US" sz="2800" dirty="0" smtClean="0">
                <a:latin typeface="Calibri"/>
                <a:cs typeface="Calibri"/>
              </a:rPr>
              <a:t>Yes </a:t>
            </a:r>
            <a:r>
              <a:rPr lang="mr-IN" sz="2800" dirty="0" smtClean="0">
                <a:latin typeface="Calibri"/>
                <a:cs typeface="Calibri"/>
              </a:rPr>
              <a:t>–</a:t>
            </a:r>
            <a:r>
              <a:rPr lang="en-US" sz="2800" dirty="0" smtClean="0">
                <a:latin typeface="Calibri"/>
                <a:cs typeface="Calibri"/>
              </a:rPr>
              <a:t> Independent.  T</a:t>
            </a:r>
            <a:r>
              <a:rPr lang="en-US" sz="2800" dirty="0">
                <a:latin typeface="Calibri"/>
                <a:cs typeface="Calibri"/>
              </a:rPr>
              <a:t> </a:t>
            </a:r>
            <a:r>
              <a:rPr lang="en-US" sz="2800" dirty="0" smtClean="0">
                <a:latin typeface="Calibri"/>
                <a:cs typeface="Calibri"/>
              </a:rPr>
              <a:t>makes the path whole inactive</a:t>
            </a:r>
            <a:endParaRPr lang="en-US" sz="1200" dirty="0" smtClean="0">
              <a:latin typeface="Calibri"/>
              <a:cs typeface="Calibri"/>
            </a:endParaRPr>
          </a:p>
          <a:p>
            <a:pPr>
              <a:buFont typeface="Wingdings" charset="0"/>
              <a:buChar char="§"/>
              <a:defRPr/>
            </a:pPr>
            <a:endParaRPr lang="en-US" sz="1600" dirty="0" smtClean="0">
              <a:latin typeface="Calibri"/>
              <a:cs typeface="Calibri"/>
            </a:endParaRPr>
          </a:p>
        </p:txBody>
      </p:sp>
      <p:sp>
        <p:nvSpPr>
          <p:cNvPr id="604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Example</a:t>
            </a:r>
          </a:p>
        </p:txBody>
      </p:sp>
      <p:pic>
        <p:nvPicPr>
          <p:cNvPr id="12" name="Picture 1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1524000"/>
            <a:ext cx="134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4"/>
          <p:cNvSpPr>
            <a:spLocks noChangeArrowheads="1"/>
          </p:cNvSpPr>
          <p:nvPr/>
        </p:nvSpPr>
        <p:spPr bwMode="auto">
          <a:xfrm>
            <a:off x="3733800" y="322300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Oval 5"/>
          <p:cNvSpPr>
            <a:spLocks noChangeArrowheads="1"/>
          </p:cNvSpPr>
          <p:nvPr/>
        </p:nvSpPr>
        <p:spPr bwMode="auto">
          <a:xfrm>
            <a:off x="6934200" y="322300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AutoShape 6"/>
          <p:cNvCxnSpPr>
            <a:cxnSpLocks noChangeShapeType="1"/>
          </p:cNvCxnSpPr>
          <p:nvPr/>
        </p:nvCxnSpPr>
        <p:spPr bwMode="auto">
          <a:xfrm>
            <a:off x="5867400" y="3484151"/>
            <a:ext cx="1036384" cy="111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6" name="Oval 4"/>
          <p:cNvSpPr>
            <a:spLocks noChangeArrowheads="1"/>
          </p:cNvSpPr>
          <p:nvPr/>
        </p:nvSpPr>
        <p:spPr bwMode="auto">
          <a:xfrm>
            <a:off x="2057400" y="322300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Oval 4"/>
          <p:cNvSpPr>
            <a:spLocks noChangeArrowheads="1"/>
          </p:cNvSpPr>
          <p:nvPr/>
        </p:nvSpPr>
        <p:spPr bwMode="auto">
          <a:xfrm>
            <a:off x="5334000" y="3223007"/>
            <a:ext cx="533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AutoShape 6"/>
          <p:cNvCxnSpPr>
            <a:cxnSpLocks noChangeShapeType="1"/>
          </p:cNvCxnSpPr>
          <p:nvPr/>
        </p:nvCxnSpPr>
        <p:spPr bwMode="auto">
          <a:xfrm>
            <a:off x="4267200" y="3484151"/>
            <a:ext cx="1036384" cy="111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0" name="AutoShape 6"/>
          <p:cNvCxnSpPr>
            <a:cxnSpLocks noChangeShapeType="1"/>
          </p:cNvCxnSpPr>
          <p:nvPr/>
        </p:nvCxnSpPr>
        <p:spPr bwMode="auto">
          <a:xfrm>
            <a:off x="2651080" y="3484151"/>
            <a:ext cx="1036384" cy="111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2" name="TextBox 190"/>
          <p:cNvSpPr txBox="1">
            <a:spLocks noChangeArrowheads="1"/>
          </p:cNvSpPr>
          <p:nvPr/>
        </p:nvSpPr>
        <p:spPr bwMode="auto">
          <a:xfrm>
            <a:off x="1426813" y="4817536"/>
            <a:ext cx="1600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00B050"/>
                </a:solidFill>
                <a:latin typeface="Calibri"/>
                <a:cs typeface="Calibri"/>
              </a:rPr>
              <a:t>Active</a:t>
            </a:r>
            <a:endParaRPr lang="en-US" sz="2800" dirty="0">
              <a:solidFill>
                <a:srgbClr val="00B050"/>
              </a:solidFill>
              <a:latin typeface="Calibri"/>
              <a:cs typeface="Calibri"/>
            </a:endParaRPr>
          </a:p>
        </p:txBody>
      </p:sp>
      <p:sp>
        <p:nvSpPr>
          <p:cNvPr id="33" name="TextBox 191"/>
          <p:cNvSpPr txBox="1">
            <a:spLocks noChangeArrowheads="1"/>
          </p:cNvSpPr>
          <p:nvPr/>
        </p:nvSpPr>
        <p:spPr bwMode="auto">
          <a:xfrm>
            <a:off x="7573541" y="5470346"/>
            <a:ext cx="1752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800" dirty="0" smtClean="0">
                <a:solidFill>
                  <a:srgbClr val="C00000"/>
                </a:solidFill>
                <a:latin typeface="Calibri"/>
                <a:cs typeface="Calibri"/>
              </a:rPr>
              <a:t>Inactive</a:t>
            </a:r>
            <a:endParaRPr lang="en-US" sz="2800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40666" y="5188744"/>
            <a:ext cx="3467148" cy="985564"/>
            <a:chOff x="10573726" y="4986910"/>
            <a:chExt cx="1618274" cy="362965"/>
          </a:xfrm>
        </p:grpSpPr>
        <p:grpSp>
          <p:nvGrpSpPr>
            <p:cNvPr id="26" name="Group 185"/>
            <p:cNvGrpSpPr>
              <a:grpSpLocks/>
            </p:cNvGrpSpPr>
            <p:nvPr/>
          </p:nvGrpSpPr>
          <p:grpSpPr bwMode="auto">
            <a:xfrm>
              <a:off x="10591800" y="5029200"/>
              <a:ext cx="1600200" cy="320675"/>
              <a:chOff x="6934200" y="1676400"/>
              <a:chExt cx="1905000" cy="381000"/>
            </a:xfrm>
          </p:grpSpPr>
          <p:sp>
            <p:nvSpPr>
              <p:cNvPr id="27" name="Oval 9"/>
              <p:cNvSpPr>
                <a:spLocks noChangeArrowheads="1"/>
              </p:cNvSpPr>
              <p:nvPr/>
            </p:nvSpPr>
            <p:spPr bwMode="auto">
              <a:xfrm>
                <a:off x="6934200" y="16764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>
                  <a:latin typeface="Calibri"/>
                  <a:cs typeface="Calibri"/>
                </a:endParaRPr>
              </a:p>
            </p:txBody>
          </p:sp>
          <p:sp>
            <p:nvSpPr>
              <p:cNvPr id="28" name="Oval 27"/>
              <p:cNvSpPr>
                <a:spLocks noChangeArrowheads="1"/>
              </p:cNvSpPr>
              <p:nvPr/>
            </p:nvSpPr>
            <p:spPr bwMode="auto">
              <a:xfrm>
                <a:off x="7695823" y="1676400"/>
                <a:ext cx="381756" cy="381000"/>
              </a:xfrm>
              <a:prstGeom prst="ellipse">
                <a:avLst/>
              </a:prstGeom>
              <a:solidFill>
                <a:schemeClr val="bg2">
                  <a:lumMod val="60000"/>
                  <a:lumOff val="40000"/>
                </a:schemeClr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>
                  <a:defRPr/>
                </a:pPr>
                <a:endParaRPr lang="en-US" sz="2000">
                  <a:latin typeface="Calibri"/>
                  <a:ea typeface="+mn-ea"/>
                  <a:cs typeface="Calibri"/>
                </a:endParaRPr>
              </a:p>
            </p:txBody>
          </p:sp>
          <p:sp>
            <p:nvSpPr>
              <p:cNvPr id="29" name="Oval 9"/>
              <p:cNvSpPr>
                <a:spLocks noChangeArrowheads="1"/>
              </p:cNvSpPr>
              <p:nvPr/>
            </p:nvSpPr>
            <p:spPr bwMode="auto">
              <a:xfrm>
                <a:off x="8458200" y="16764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>
                  <a:latin typeface="Calibri"/>
                  <a:cs typeface="Calibri"/>
                </a:endParaRPr>
              </a:p>
            </p:txBody>
          </p:sp>
          <p:cxnSp>
            <p:nvCxnSpPr>
              <p:cNvPr id="30" name="AutoShape 10"/>
              <p:cNvCxnSpPr>
                <a:cxnSpLocks noChangeShapeType="1"/>
              </p:cNvCxnSpPr>
              <p:nvPr/>
            </p:nvCxnSpPr>
            <p:spPr bwMode="auto">
              <a:xfrm>
                <a:off x="7315200" y="1866900"/>
                <a:ext cx="381000" cy="158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" name="AutoShape 10"/>
              <p:cNvCxnSpPr>
                <a:cxnSpLocks noChangeShapeType="1"/>
              </p:cNvCxnSpPr>
              <p:nvPr/>
            </p:nvCxnSpPr>
            <p:spPr bwMode="auto">
              <a:xfrm>
                <a:off x="8077200" y="1866900"/>
                <a:ext cx="381000" cy="158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5" name="TextBox 34"/>
            <p:cNvSpPr txBox="1"/>
            <p:nvPr/>
          </p:nvSpPr>
          <p:spPr>
            <a:xfrm>
              <a:off x="10573726" y="4986910"/>
              <a:ext cx="301672" cy="340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smtClean="0"/>
                <a:t>X</a:t>
              </a:r>
              <a:endParaRPr lang="en-US" sz="5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1853886" y="5005602"/>
              <a:ext cx="301672" cy="34004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Y</a:t>
              </a:r>
              <a:endParaRPr lang="en-US" sz="5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154736" y="4173452"/>
            <a:ext cx="3576406" cy="830997"/>
            <a:chOff x="8222662" y="4994275"/>
            <a:chExt cx="1607138" cy="388535"/>
          </a:xfrm>
        </p:grpSpPr>
        <p:grpSp>
          <p:nvGrpSpPr>
            <p:cNvPr id="18" name="Group 186"/>
            <p:cNvGrpSpPr>
              <a:grpSpLocks/>
            </p:cNvGrpSpPr>
            <p:nvPr/>
          </p:nvGrpSpPr>
          <p:grpSpPr bwMode="auto">
            <a:xfrm>
              <a:off x="8229600" y="5029200"/>
              <a:ext cx="1600200" cy="320675"/>
              <a:chOff x="4572000" y="1676400"/>
              <a:chExt cx="1905000" cy="381000"/>
            </a:xfrm>
          </p:grpSpPr>
          <p:sp>
            <p:nvSpPr>
              <p:cNvPr id="21" name="Oval 9"/>
              <p:cNvSpPr>
                <a:spLocks noChangeArrowheads="1"/>
              </p:cNvSpPr>
              <p:nvPr/>
            </p:nvSpPr>
            <p:spPr bwMode="auto">
              <a:xfrm>
                <a:off x="4572000" y="16764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 dirty="0">
                  <a:latin typeface="Calibri"/>
                  <a:cs typeface="Calibri"/>
                </a:endParaRPr>
              </a:p>
            </p:txBody>
          </p:sp>
          <p:sp>
            <p:nvSpPr>
              <p:cNvPr id="22" name="Oval 9"/>
              <p:cNvSpPr>
                <a:spLocks noChangeArrowheads="1"/>
              </p:cNvSpPr>
              <p:nvPr/>
            </p:nvSpPr>
            <p:spPr bwMode="auto">
              <a:xfrm>
                <a:off x="5334000" y="16764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>
                  <a:latin typeface="Calibri"/>
                  <a:cs typeface="Calibri"/>
                </a:endParaRPr>
              </a:p>
            </p:txBody>
          </p:sp>
          <p:sp>
            <p:nvSpPr>
              <p:cNvPr id="23" name="Oval 9"/>
              <p:cNvSpPr>
                <a:spLocks noChangeArrowheads="1"/>
              </p:cNvSpPr>
              <p:nvPr/>
            </p:nvSpPr>
            <p:spPr bwMode="auto">
              <a:xfrm>
                <a:off x="6096000" y="1676400"/>
                <a:ext cx="381000" cy="381000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2000">
                  <a:latin typeface="Calibri"/>
                  <a:cs typeface="Calibri"/>
                </a:endParaRPr>
              </a:p>
            </p:txBody>
          </p:sp>
          <p:cxnSp>
            <p:nvCxnSpPr>
              <p:cNvPr id="24" name="AutoShape 10"/>
              <p:cNvCxnSpPr>
                <a:cxnSpLocks noChangeShapeType="1"/>
              </p:cNvCxnSpPr>
              <p:nvPr/>
            </p:nvCxnSpPr>
            <p:spPr bwMode="auto">
              <a:xfrm>
                <a:off x="4953000" y="1866900"/>
                <a:ext cx="381000" cy="158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5" name="AutoShape 10"/>
              <p:cNvCxnSpPr>
                <a:cxnSpLocks noChangeShapeType="1"/>
              </p:cNvCxnSpPr>
              <p:nvPr/>
            </p:nvCxnSpPr>
            <p:spPr bwMode="auto">
              <a:xfrm>
                <a:off x="5715000" y="1866900"/>
                <a:ext cx="381000" cy="158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34" name="TextBox 33"/>
            <p:cNvSpPr txBox="1"/>
            <p:nvPr/>
          </p:nvSpPr>
          <p:spPr>
            <a:xfrm>
              <a:off x="8222662" y="4994275"/>
              <a:ext cx="267392" cy="388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dirty="0" smtClean="0"/>
                <a:t>X</a:t>
              </a:r>
              <a:endParaRPr lang="en-US" sz="48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500600" y="4994275"/>
              <a:ext cx="267392" cy="3885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smtClean="0"/>
                <a:t>Y</a:t>
              </a:r>
              <a:endParaRPr lang="en-US" sz="48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1883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2000346" y="2430790"/>
            <a:ext cx="2767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Yes, Independent!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78100"/>
            <a:ext cx="981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Oval 4"/>
          <p:cNvSpPr>
            <a:spLocks noChangeArrowheads="1"/>
          </p:cNvSpPr>
          <p:nvPr/>
        </p:nvSpPr>
        <p:spPr bwMode="auto">
          <a:xfrm>
            <a:off x="551815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Oval 5"/>
          <p:cNvSpPr>
            <a:spLocks noChangeArrowheads="1"/>
          </p:cNvSpPr>
          <p:nvPr/>
        </p:nvSpPr>
        <p:spPr bwMode="auto">
          <a:xfrm>
            <a:off x="6127750" y="3733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0" name="AutoShape 6"/>
          <p:cNvCxnSpPr>
            <a:cxnSpLocks noChangeShapeType="1"/>
            <a:stCxn id="61448" idx="4"/>
            <a:endCxn id="61449" idx="1"/>
          </p:cNvCxnSpPr>
          <p:nvPr/>
        </p:nvCxnSpPr>
        <p:spPr bwMode="auto">
          <a:xfrm>
            <a:off x="5784850" y="29098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451" name="Oval 7"/>
          <p:cNvSpPr>
            <a:spLocks noChangeArrowheads="1"/>
          </p:cNvSpPr>
          <p:nvPr/>
        </p:nvSpPr>
        <p:spPr bwMode="auto">
          <a:xfrm>
            <a:off x="696595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1452" name="AutoShape 8"/>
          <p:cNvCxnSpPr>
            <a:cxnSpLocks noChangeShapeType="1"/>
            <a:stCxn id="61451" idx="4"/>
            <a:endCxn id="61449" idx="7"/>
          </p:cNvCxnSpPr>
          <p:nvPr/>
        </p:nvCxnSpPr>
        <p:spPr bwMode="auto">
          <a:xfrm flipH="1">
            <a:off x="6583363" y="29098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6127750" y="5105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4" name="AutoShape 14"/>
          <p:cNvCxnSpPr>
            <a:cxnSpLocks noChangeShapeType="1"/>
            <a:stCxn id="61449" idx="4"/>
            <a:endCxn id="61453" idx="0"/>
          </p:cNvCxnSpPr>
          <p:nvPr/>
        </p:nvCxnSpPr>
        <p:spPr bwMode="auto">
          <a:xfrm>
            <a:off x="6394450" y="42814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5" name="Group 14"/>
          <p:cNvGrpSpPr/>
          <p:nvPr/>
        </p:nvGrpSpPr>
        <p:grpSpPr>
          <a:xfrm>
            <a:off x="8964861" y="1371600"/>
            <a:ext cx="3202755" cy="3438358"/>
            <a:chOff x="7495640" y="3419642"/>
            <a:chExt cx="3202755" cy="343835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8918352" y="3886200"/>
              <a:ext cx="15961" cy="27407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90"/>
            <p:cNvSpPr txBox="1">
              <a:spLocks noChangeArrowheads="1"/>
            </p:cNvSpPr>
            <p:nvPr/>
          </p:nvSpPr>
          <p:spPr bwMode="auto">
            <a:xfrm>
              <a:off x="7495640" y="3419642"/>
              <a:ext cx="1600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B050"/>
                  </a:solidFill>
                  <a:latin typeface="Calibri"/>
                  <a:cs typeface="Calibri"/>
                </a:rPr>
                <a:t>Active Triples</a:t>
              </a:r>
            </a:p>
          </p:txBody>
        </p:sp>
        <p:sp>
          <p:nvSpPr>
            <p:cNvPr id="21" name="TextBox 191"/>
            <p:cNvSpPr txBox="1">
              <a:spLocks noChangeArrowheads="1"/>
            </p:cNvSpPr>
            <p:nvPr/>
          </p:nvSpPr>
          <p:spPr bwMode="auto">
            <a:xfrm>
              <a:off x="8945795" y="3419642"/>
              <a:ext cx="1752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C00000"/>
                  </a:solidFill>
                  <a:latin typeface="Calibri"/>
                  <a:cs typeface="Calibri"/>
                </a:rPr>
                <a:t>Inactive Triples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605909" y="3886200"/>
              <a:ext cx="2721803" cy="2971800"/>
              <a:chOff x="7605909" y="1999235"/>
              <a:chExt cx="4064331" cy="4630165"/>
            </a:xfrm>
          </p:grpSpPr>
          <p:grpSp>
            <p:nvGrpSpPr>
              <p:cNvPr id="23" name="Group 186"/>
              <p:cNvGrpSpPr>
                <a:grpSpLocks/>
              </p:cNvGrpSpPr>
              <p:nvPr/>
            </p:nvGrpSpPr>
            <p:grpSpPr bwMode="auto">
              <a:xfrm>
                <a:off x="7620000" y="2041525"/>
                <a:ext cx="1600200" cy="320675"/>
                <a:chOff x="4572000" y="1676400"/>
                <a:chExt cx="1905000" cy="381000"/>
              </a:xfrm>
            </p:grpSpPr>
            <p:sp>
              <p:nvSpPr>
                <p:cNvPr id="76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77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8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9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0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4" name="Group 185"/>
              <p:cNvGrpSpPr>
                <a:grpSpLocks/>
              </p:cNvGrpSpPr>
              <p:nvPr/>
            </p:nvGrpSpPr>
            <p:grpSpPr bwMode="auto">
              <a:xfrm>
                <a:off x="9982200" y="2041525"/>
                <a:ext cx="1600200" cy="320675"/>
                <a:chOff x="6934200" y="1676400"/>
                <a:chExt cx="1905000" cy="381000"/>
              </a:xfrm>
            </p:grpSpPr>
            <p:sp>
              <p:nvSpPr>
                <p:cNvPr id="71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2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1676400"/>
                  <a:ext cx="381756" cy="38100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73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5" name="Group 187"/>
              <p:cNvGrpSpPr>
                <a:grpSpLocks/>
              </p:cNvGrpSpPr>
              <p:nvPr/>
            </p:nvGrpSpPr>
            <p:grpSpPr bwMode="auto">
              <a:xfrm>
                <a:off x="7620000" y="2776538"/>
                <a:ext cx="1600200" cy="576262"/>
                <a:chOff x="4572000" y="2362200"/>
                <a:chExt cx="1905000" cy="685800"/>
              </a:xfrm>
            </p:grpSpPr>
            <p:sp>
              <p:nvSpPr>
                <p:cNvPr id="66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7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23622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8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9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8972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6" name="Group 184"/>
              <p:cNvGrpSpPr>
                <a:grpSpLocks/>
              </p:cNvGrpSpPr>
              <p:nvPr/>
            </p:nvGrpSpPr>
            <p:grpSpPr bwMode="auto">
              <a:xfrm>
                <a:off x="9982200" y="2776538"/>
                <a:ext cx="1600200" cy="576262"/>
                <a:chOff x="6934200" y="2362200"/>
                <a:chExt cx="1905000" cy="685800"/>
              </a:xfrm>
            </p:grpSpPr>
            <p:sp>
              <p:nvSpPr>
                <p:cNvPr id="61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2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2362200"/>
                  <a:ext cx="381756" cy="38163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4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2594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5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" name="Group 183"/>
              <p:cNvGrpSpPr>
                <a:grpSpLocks/>
              </p:cNvGrpSpPr>
              <p:nvPr/>
            </p:nvGrpSpPr>
            <p:grpSpPr bwMode="auto">
              <a:xfrm>
                <a:off x="9982200" y="4084638"/>
                <a:ext cx="1600200" cy="639762"/>
                <a:chOff x="6934200" y="3810000"/>
                <a:chExt cx="1905000" cy="762000"/>
              </a:xfrm>
            </p:grpSpPr>
            <p:sp>
              <p:nvSpPr>
                <p:cNvPr id="56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7" name="Oval 9"/>
                <p:cNvSpPr>
                  <a:spLocks noChangeArrowheads="1"/>
                </p:cNvSpPr>
                <p:nvPr/>
              </p:nvSpPr>
              <p:spPr bwMode="auto">
                <a:xfrm>
                  <a:off x="7696200" y="4191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8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9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0214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8" name="Group 188"/>
              <p:cNvGrpSpPr>
                <a:grpSpLocks/>
              </p:cNvGrpSpPr>
              <p:nvPr/>
            </p:nvGrpSpPr>
            <p:grpSpPr bwMode="auto">
              <a:xfrm>
                <a:off x="7620000" y="4084638"/>
                <a:ext cx="1600200" cy="639762"/>
                <a:chOff x="4572000" y="3810000"/>
                <a:chExt cx="1905000" cy="762000"/>
              </a:xfrm>
            </p:grpSpPr>
            <p:sp>
              <p:nvSpPr>
                <p:cNvPr id="51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2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4191946"/>
                  <a:ext cx="381756" cy="380054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53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9" name="Group 189"/>
              <p:cNvGrpSpPr>
                <a:grpSpLocks/>
              </p:cNvGrpSpPr>
              <p:nvPr/>
            </p:nvGrpSpPr>
            <p:grpSpPr bwMode="auto">
              <a:xfrm>
                <a:off x="7620000" y="5029200"/>
                <a:ext cx="1600200" cy="1600200"/>
                <a:chOff x="4572000" y="4800600"/>
                <a:chExt cx="1905000" cy="1905000"/>
              </a:xfrm>
            </p:grpSpPr>
            <p:sp>
              <p:nvSpPr>
                <p:cNvPr id="44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45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6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7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8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6323844"/>
                  <a:ext cx="381756" cy="381756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49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5181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5312833" y="5562223"/>
                  <a:ext cx="468690" cy="752173"/>
                </a:xfrm>
                <a:custGeom>
                  <a:avLst/>
                  <a:gdLst>
                    <a:gd name="connsiteX0" fmla="*/ 200186 w 467532"/>
                    <a:gd name="connsiteY0" fmla="*/ 0 h 836909"/>
                    <a:gd name="connsiteX1" fmla="*/ 440410 w 467532"/>
                    <a:gd name="connsiteY1" fmla="*/ 294468 h 836909"/>
                    <a:gd name="connsiteX2" fmla="*/ 37454 w 467532"/>
                    <a:gd name="connsiteY2" fmla="*/ 503695 h 836909"/>
                    <a:gd name="connsiteX3" fmla="*/ 215684 w 467532"/>
                    <a:gd name="connsiteY3" fmla="*/ 836909 h 83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532" h="836909">
                      <a:moveTo>
                        <a:pt x="200186" y="0"/>
                      </a:moveTo>
                      <a:cubicBezTo>
                        <a:pt x="333859" y="105259"/>
                        <a:pt x="467532" y="210519"/>
                        <a:pt x="440410" y="294468"/>
                      </a:cubicBezTo>
                      <a:cubicBezTo>
                        <a:pt x="413288" y="378417"/>
                        <a:pt x="74908" y="413288"/>
                        <a:pt x="37454" y="503695"/>
                      </a:cubicBezTo>
                      <a:cubicBezTo>
                        <a:pt x="0" y="594102"/>
                        <a:pt x="107842" y="715505"/>
                        <a:pt x="215684" y="836909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0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613062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X</a:t>
                </a:r>
                <a:endParaRPr lang="en-US" sz="105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605909" y="299176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60590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605909" y="499599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964126" y="1999235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980168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980168" y="403803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1244286" y="2017926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1244286" y="2995098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25325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891000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900161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883674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883727" y="5021243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99544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6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670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2000346" y="2430790"/>
            <a:ext cx="2767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Yes, Independent!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78100"/>
            <a:ext cx="981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Oval 4"/>
          <p:cNvSpPr>
            <a:spLocks noChangeArrowheads="1"/>
          </p:cNvSpPr>
          <p:nvPr/>
        </p:nvSpPr>
        <p:spPr bwMode="auto">
          <a:xfrm>
            <a:off x="551815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Oval 5"/>
          <p:cNvSpPr>
            <a:spLocks noChangeArrowheads="1"/>
          </p:cNvSpPr>
          <p:nvPr/>
        </p:nvSpPr>
        <p:spPr bwMode="auto">
          <a:xfrm>
            <a:off x="6127750" y="3733800"/>
            <a:ext cx="533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0" name="AutoShape 6"/>
          <p:cNvCxnSpPr>
            <a:cxnSpLocks noChangeShapeType="1"/>
            <a:stCxn id="61448" idx="4"/>
            <a:endCxn id="61449" idx="1"/>
          </p:cNvCxnSpPr>
          <p:nvPr/>
        </p:nvCxnSpPr>
        <p:spPr bwMode="auto">
          <a:xfrm>
            <a:off x="5784850" y="29098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451" name="Oval 7"/>
          <p:cNvSpPr>
            <a:spLocks noChangeArrowheads="1"/>
          </p:cNvSpPr>
          <p:nvPr/>
        </p:nvSpPr>
        <p:spPr bwMode="auto">
          <a:xfrm>
            <a:off x="696595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1452" name="AutoShape 8"/>
          <p:cNvCxnSpPr>
            <a:cxnSpLocks noChangeShapeType="1"/>
            <a:stCxn id="61451" idx="4"/>
            <a:endCxn id="61449" idx="7"/>
          </p:cNvCxnSpPr>
          <p:nvPr/>
        </p:nvCxnSpPr>
        <p:spPr bwMode="auto">
          <a:xfrm flipH="1">
            <a:off x="6583363" y="29098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6127750" y="5105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4" name="AutoShape 14"/>
          <p:cNvCxnSpPr>
            <a:cxnSpLocks noChangeShapeType="1"/>
            <a:stCxn id="61449" idx="4"/>
            <a:endCxn id="61453" idx="0"/>
          </p:cNvCxnSpPr>
          <p:nvPr/>
        </p:nvCxnSpPr>
        <p:spPr bwMode="auto">
          <a:xfrm>
            <a:off x="6394450" y="42814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5" name="Group 14"/>
          <p:cNvGrpSpPr/>
          <p:nvPr/>
        </p:nvGrpSpPr>
        <p:grpSpPr>
          <a:xfrm>
            <a:off x="8964861" y="1371600"/>
            <a:ext cx="3202755" cy="3438358"/>
            <a:chOff x="7495640" y="3419642"/>
            <a:chExt cx="3202755" cy="343835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8918352" y="3886200"/>
              <a:ext cx="15961" cy="27407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90"/>
            <p:cNvSpPr txBox="1">
              <a:spLocks noChangeArrowheads="1"/>
            </p:cNvSpPr>
            <p:nvPr/>
          </p:nvSpPr>
          <p:spPr bwMode="auto">
            <a:xfrm>
              <a:off x="7495640" y="3419642"/>
              <a:ext cx="1600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B050"/>
                  </a:solidFill>
                  <a:latin typeface="Calibri"/>
                  <a:cs typeface="Calibri"/>
                </a:rPr>
                <a:t>Active Triples</a:t>
              </a:r>
            </a:p>
          </p:txBody>
        </p:sp>
        <p:sp>
          <p:nvSpPr>
            <p:cNvPr id="21" name="TextBox 191"/>
            <p:cNvSpPr txBox="1">
              <a:spLocks noChangeArrowheads="1"/>
            </p:cNvSpPr>
            <p:nvPr/>
          </p:nvSpPr>
          <p:spPr bwMode="auto">
            <a:xfrm>
              <a:off x="8945795" y="3419642"/>
              <a:ext cx="1752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C00000"/>
                  </a:solidFill>
                  <a:latin typeface="Calibri"/>
                  <a:cs typeface="Calibri"/>
                </a:rPr>
                <a:t>Inactive Triples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605909" y="3886200"/>
              <a:ext cx="2721803" cy="2971800"/>
              <a:chOff x="7605909" y="1999235"/>
              <a:chExt cx="4064331" cy="4630165"/>
            </a:xfrm>
          </p:grpSpPr>
          <p:grpSp>
            <p:nvGrpSpPr>
              <p:cNvPr id="23" name="Group 186"/>
              <p:cNvGrpSpPr>
                <a:grpSpLocks/>
              </p:cNvGrpSpPr>
              <p:nvPr/>
            </p:nvGrpSpPr>
            <p:grpSpPr bwMode="auto">
              <a:xfrm>
                <a:off x="7620000" y="2041525"/>
                <a:ext cx="1600200" cy="320675"/>
                <a:chOff x="4572000" y="1676400"/>
                <a:chExt cx="1905000" cy="381000"/>
              </a:xfrm>
            </p:grpSpPr>
            <p:sp>
              <p:nvSpPr>
                <p:cNvPr id="76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77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8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9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0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4" name="Group 185"/>
              <p:cNvGrpSpPr>
                <a:grpSpLocks/>
              </p:cNvGrpSpPr>
              <p:nvPr/>
            </p:nvGrpSpPr>
            <p:grpSpPr bwMode="auto">
              <a:xfrm>
                <a:off x="9982200" y="2041525"/>
                <a:ext cx="1600200" cy="320675"/>
                <a:chOff x="6934200" y="1676400"/>
                <a:chExt cx="1905000" cy="381000"/>
              </a:xfrm>
            </p:grpSpPr>
            <p:sp>
              <p:nvSpPr>
                <p:cNvPr id="71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2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1676400"/>
                  <a:ext cx="381756" cy="38100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73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5" name="Group 187"/>
              <p:cNvGrpSpPr>
                <a:grpSpLocks/>
              </p:cNvGrpSpPr>
              <p:nvPr/>
            </p:nvGrpSpPr>
            <p:grpSpPr bwMode="auto">
              <a:xfrm>
                <a:off x="7620000" y="2776538"/>
                <a:ext cx="1600200" cy="576262"/>
                <a:chOff x="4572000" y="2362200"/>
                <a:chExt cx="1905000" cy="685800"/>
              </a:xfrm>
            </p:grpSpPr>
            <p:sp>
              <p:nvSpPr>
                <p:cNvPr id="66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7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23622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8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9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8972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6" name="Group 184"/>
              <p:cNvGrpSpPr>
                <a:grpSpLocks/>
              </p:cNvGrpSpPr>
              <p:nvPr/>
            </p:nvGrpSpPr>
            <p:grpSpPr bwMode="auto">
              <a:xfrm>
                <a:off x="9982200" y="2776538"/>
                <a:ext cx="1600200" cy="576262"/>
                <a:chOff x="6934200" y="2362200"/>
                <a:chExt cx="1905000" cy="685800"/>
              </a:xfrm>
            </p:grpSpPr>
            <p:sp>
              <p:nvSpPr>
                <p:cNvPr id="61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2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2362200"/>
                  <a:ext cx="381756" cy="38163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4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2594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5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" name="Group 183"/>
              <p:cNvGrpSpPr>
                <a:grpSpLocks/>
              </p:cNvGrpSpPr>
              <p:nvPr/>
            </p:nvGrpSpPr>
            <p:grpSpPr bwMode="auto">
              <a:xfrm>
                <a:off x="9982200" y="4084638"/>
                <a:ext cx="1600200" cy="639762"/>
                <a:chOff x="6934200" y="3810000"/>
                <a:chExt cx="1905000" cy="762000"/>
              </a:xfrm>
            </p:grpSpPr>
            <p:sp>
              <p:nvSpPr>
                <p:cNvPr id="56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7" name="Oval 9"/>
                <p:cNvSpPr>
                  <a:spLocks noChangeArrowheads="1"/>
                </p:cNvSpPr>
                <p:nvPr/>
              </p:nvSpPr>
              <p:spPr bwMode="auto">
                <a:xfrm>
                  <a:off x="7696200" y="4191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8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9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0214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8" name="Group 188"/>
              <p:cNvGrpSpPr>
                <a:grpSpLocks/>
              </p:cNvGrpSpPr>
              <p:nvPr/>
            </p:nvGrpSpPr>
            <p:grpSpPr bwMode="auto">
              <a:xfrm>
                <a:off x="7620000" y="4084638"/>
                <a:ext cx="1600200" cy="639762"/>
                <a:chOff x="4572000" y="3810000"/>
                <a:chExt cx="1905000" cy="762000"/>
              </a:xfrm>
            </p:grpSpPr>
            <p:sp>
              <p:nvSpPr>
                <p:cNvPr id="51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2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4191946"/>
                  <a:ext cx="381756" cy="380054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53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9" name="Group 189"/>
              <p:cNvGrpSpPr>
                <a:grpSpLocks/>
              </p:cNvGrpSpPr>
              <p:nvPr/>
            </p:nvGrpSpPr>
            <p:grpSpPr bwMode="auto">
              <a:xfrm>
                <a:off x="7620000" y="5029200"/>
                <a:ext cx="1600200" cy="1600200"/>
                <a:chOff x="4572000" y="4800600"/>
                <a:chExt cx="1905000" cy="1905000"/>
              </a:xfrm>
            </p:grpSpPr>
            <p:sp>
              <p:nvSpPr>
                <p:cNvPr id="44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45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6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7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8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6323844"/>
                  <a:ext cx="381756" cy="381756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49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5181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5312833" y="5562223"/>
                  <a:ext cx="468690" cy="752173"/>
                </a:xfrm>
                <a:custGeom>
                  <a:avLst/>
                  <a:gdLst>
                    <a:gd name="connsiteX0" fmla="*/ 200186 w 467532"/>
                    <a:gd name="connsiteY0" fmla="*/ 0 h 836909"/>
                    <a:gd name="connsiteX1" fmla="*/ 440410 w 467532"/>
                    <a:gd name="connsiteY1" fmla="*/ 294468 h 836909"/>
                    <a:gd name="connsiteX2" fmla="*/ 37454 w 467532"/>
                    <a:gd name="connsiteY2" fmla="*/ 503695 h 836909"/>
                    <a:gd name="connsiteX3" fmla="*/ 215684 w 467532"/>
                    <a:gd name="connsiteY3" fmla="*/ 836909 h 83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532" h="836909">
                      <a:moveTo>
                        <a:pt x="200186" y="0"/>
                      </a:moveTo>
                      <a:cubicBezTo>
                        <a:pt x="333859" y="105259"/>
                        <a:pt x="467532" y="210519"/>
                        <a:pt x="440410" y="294468"/>
                      </a:cubicBezTo>
                      <a:cubicBezTo>
                        <a:pt x="413288" y="378417"/>
                        <a:pt x="74908" y="413288"/>
                        <a:pt x="37454" y="503695"/>
                      </a:cubicBezTo>
                      <a:cubicBezTo>
                        <a:pt x="0" y="594102"/>
                        <a:pt x="107842" y="715505"/>
                        <a:pt x="215684" y="836909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0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613062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X</a:t>
                </a:r>
                <a:endParaRPr lang="en-US" sz="105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605909" y="299176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60590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605909" y="499599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964126" y="1999235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980168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980168" y="403803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1244286" y="2017926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1244286" y="2995098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25325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891000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900161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883674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883727" y="5021243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</p:grpSp>
      </p:grpSp>
      <p:pic>
        <p:nvPicPr>
          <p:cNvPr id="81" name="Picture 8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9" y="3353338"/>
            <a:ext cx="134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2022968" y="3210580"/>
            <a:ext cx="2767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420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1096709" name="Text Box 5"/>
          <p:cNvSpPr txBox="1">
            <a:spLocks noChangeArrowheads="1"/>
          </p:cNvSpPr>
          <p:nvPr/>
        </p:nvSpPr>
        <p:spPr bwMode="auto">
          <a:xfrm>
            <a:off x="2000346" y="2430790"/>
            <a:ext cx="2767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Yes, Independent!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17" name="Picture 16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78100"/>
            <a:ext cx="9810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8" name="Oval 4"/>
          <p:cNvSpPr>
            <a:spLocks noChangeArrowheads="1"/>
          </p:cNvSpPr>
          <p:nvPr/>
        </p:nvSpPr>
        <p:spPr bwMode="auto">
          <a:xfrm>
            <a:off x="551815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49" name="Oval 5"/>
          <p:cNvSpPr>
            <a:spLocks noChangeArrowheads="1"/>
          </p:cNvSpPr>
          <p:nvPr/>
        </p:nvSpPr>
        <p:spPr bwMode="auto">
          <a:xfrm>
            <a:off x="6127750" y="37338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0" name="AutoShape 6"/>
          <p:cNvCxnSpPr>
            <a:cxnSpLocks noChangeShapeType="1"/>
            <a:stCxn id="61448" idx="4"/>
            <a:endCxn id="61449" idx="1"/>
          </p:cNvCxnSpPr>
          <p:nvPr/>
        </p:nvCxnSpPr>
        <p:spPr bwMode="auto">
          <a:xfrm>
            <a:off x="5784850" y="29098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451" name="Oval 7"/>
          <p:cNvSpPr>
            <a:spLocks noChangeArrowheads="1"/>
          </p:cNvSpPr>
          <p:nvPr/>
        </p:nvSpPr>
        <p:spPr bwMode="auto">
          <a:xfrm>
            <a:off x="6965950" y="23622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1452" name="AutoShape 8"/>
          <p:cNvCxnSpPr>
            <a:cxnSpLocks noChangeShapeType="1"/>
            <a:stCxn id="61451" idx="4"/>
            <a:endCxn id="61449" idx="7"/>
          </p:cNvCxnSpPr>
          <p:nvPr/>
        </p:nvCxnSpPr>
        <p:spPr bwMode="auto">
          <a:xfrm flipH="1">
            <a:off x="6583363" y="29098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6127750" y="5105400"/>
            <a:ext cx="533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1454" name="AutoShape 14"/>
          <p:cNvCxnSpPr>
            <a:cxnSpLocks noChangeShapeType="1"/>
            <a:stCxn id="61449" idx="4"/>
            <a:endCxn id="61453" idx="0"/>
          </p:cNvCxnSpPr>
          <p:nvPr/>
        </p:nvCxnSpPr>
        <p:spPr bwMode="auto">
          <a:xfrm>
            <a:off x="6394450" y="42814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grpSp>
        <p:nvGrpSpPr>
          <p:cNvPr id="15" name="Group 14"/>
          <p:cNvGrpSpPr/>
          <p:nvPr/>
        </p:nvGrpSpPr>
        <p:grpSpPr>
          <a:xfrm>
            <a:off x="8964861" y="1371600"/>
            <a:ext cx="3202755" cy="3438358"/>
            <a:chOff x="7495640" y="3419642"/>
            <a:chExt cx="3202755" cy="3438358"/>
          </a:xfrm>
        </p:grpSpPr>
        <p:cxnSp>
          <p:nvCxnSpPr>
            <p:cNvPr id="16" name="Straight Connector 15"/>
            <p:cNvCxnSpPr/>
            <p:nvPr/>
          </p:nvCxnSpPr>
          <p:spPr>
            <a:xfrm flipH="1">
              <a:off x="8918352" y="3886200"/>
              <a:ext cx="15961" cy="27407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90"/>
            <p:cNvSpPr txBox="1">
              <a:spLocks noChangeArrowheads="1"/>
            </p:cNvSpPr>
            <p:nvPr/>
          </p:nvSpPr>
          <p:spPr bwMode="auto">
            <a:xfrm>
              <a:off x="7495640" y="3419642"/>
              <a:ext cx="1600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B050"/>
                  </a:solidFill>
                  <a:latin typeface="Calibri"/>
                  <a:cs typeface="Calibri"/>
                </a:rPr>
                <a:t>Active Triples</a:t>
              </a:r>
            </a:p>
          </p:txBody>
        </p:sp>
        <p:sp>
          <p:nvSpPr>
            <p:cNvPr id="21" name="TextBox 191"/>
            <p:cNvSpPr txBox="1">
              <a:spLocks noChangeArrowheads="1"/>
            </p:cNvSpPr>
            <p:nvPr/>
          </p:nvSpPr>
          <p:spPr bwMode="auto">
            <a:xfrm>
              <a:off x="8945795" y="3419642"/>
              <a:ext cx="1752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C00000"/>
                  </a:solidFill>
                  <a:latin typeface="Calibri"/>
                  <a:cs typeface="Calibri"/>
                </a:rPr>
                <a:t>Inactive Triples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605909" y="3886200"/>
              <a:ext cx="2721803" cy="2971800"/>
              <a:chOff x="7605909" y="1999235"/>
              <a:chExt cx="4064331" cy="4630165"/>
            </a:xfrm>
          </p:grpSpPr>
          <p:grpSp>
            <p:nvGrpSpPr>
              <p:cNvPr id="23" name="Group 186"/>
              <p:cNvGrpSpPr>
                <a:grpSpLocks/>
              </p:cNvGrpSpPr>
              <p:nvPr/>
            </p:nvGrpSpPr>
            <p:grpSpPr bwMode="auto">
              <a:xfrm>
                <a:off x="7620000" y="2041525"/>
                <a:ext cx="1600200" cy="320675"/>
                <a:chOff x="4572000" y="1676400"/>
                <a:chExt cx="1905000" cy="381000"/>
              </a:xfrm>
            </p:grpSpPr>
            <p:sp>
              <p:nvSpPr>
                <p:cNvPr id="76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77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8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9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0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4" name="Group 185"/>
              <p:cNvGrpSpPr>
                <a:grpSpLocks/>
              </p:cNvGrpSpPr>
              <p:nvPr/>
            </p:nvGrpSpPr>
            <p:grpSpPr bwMode="auto">
              <a:xfrm>
                <a:off x="9982200" y="2041525"/>
                <a:ext cx="1600200" cy="320675"/>
                <a:chOff x="6934200" y="1676400"/>
                <a:chExt cx="1905000" cy="381000"/>
              </a:xfrm>
            </p:grpSpPr>
            <p:sp>
              <p:nvSpPr>
                <p:cNvPr id="71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2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1676400"/>
                  <a:ext cx="381756" cy="38100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73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5" name="Group 187"/>
              <p:cNvGrpSpPr>
                <a:grpSpLocks/>
              </p:cNvGrpSpPr>
              <p:nvPr/>
            </p:nvGrpSpPr>
            <p:grpSpPr bwMode="auto">
              <a:xfrm>
                <a:off x="7620000" y="2776538"/>
                <a:ext cx="1600200" cy="576262"/>
                <a:chOff x="4572000" y="2362200"/>
                <a:chExt cx="1905000" cy="685800"/>
              </a:xfrm>
            </p:grpSpPr>
            <p:sp>
              <p:nvSpPr>
                <p:cNvPr id="66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7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23622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8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9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8972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6" name="Group 184"/>
              <p:cNvGrpSpPr>
                <a:grpSpLocks/>
              </p:cNvGrpSpPr>
              <p:nvPr/>
            </p:nvGrpSpPr>
            <p:grpSpPr bwMode="auto">
              <a:xfrm>
                <a:off x="9982200" y="2776538"/>
                <a:ext cx="1600200" cy="576262"/>
                <a:chOff x="6934200" y="2362200"/>
                <a:chExt cx="1905000" cy="685800"/>
              </a:xfrm>
            </p:grpSpPr>
            <p:sp>
              <p:nvSpPr>
                <p:cNvPr id="61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2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2362200"/>
                  <a:ext cx="381756" cy="38163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4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2594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5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" name="Group 183"/>
              <p:cNvGrpSpPr>
                <a:grpSpLocks/>
              </p:cNvGrpSpPr>
              <p:nvPr/>
            </p:nvGrpSpPr>
            <p:grpSpPr bwMode="auto">
              <a:xfrm>
                <a:off x="9982200" y="4084638"/>
                <a:ext cx="1600200" cy="639762"/>
                <a:chOff x="6934200" y="3810000"/>
                <a:chExt cx="1905000" cy="762000"/>
              </a:xfrm>
            </p:grpSpPr>
            <p:sp>
              <p:nvSpPr>
                <p:cNvPr id="56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7" name="Oval 9"/>
                <p:cNvSpPr>
                  <a:spLocks noChangeArrowheads="1"/>
                </p:cNvSpPr>
                <p:nvPr/>
              </p:nvSpPr>
              <p:spPr bwMode="auto">
                <a:xfrm>
                  <a:off x="7696200" y="4191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8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9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0214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8" name="Group 188"/>
              <p:cNvGrpSpPr>
                <a:grpSpLocks/>
              </p:cNvGrpSpPr>
              <p:nvPr/>
            </p:nvGrpSpPr>
            <p:grpSpPr bwMode="auto">
              <a:xfrm>
                <a:off x="7620000" y="4084638"/>
                <a:ext cx="1600200" cy="639762"/>
                <a:chOff x="4572000" y="3810000"/>
                <a:chExt cx="1905000" cy="762000"/>
              </a:xfrm>
            </p:grpSpPr>
            <p:sp>
              <p:nvSpPr>
                <p:cNvPr id="51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2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4191946"/>
                  <a:ext cx="381756" cy="380054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53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9" name="Group 189"/>
              <p:cNvGrpSpPr>
                <a:grpSpLocks/>
              </p:cNvGrpSpPr>
              <p:nvPr/>
            </p:nvGrpSpPr>
            <p:grpSpPr bwMode="auto">
              <a:xfrm>
                <a:off x="7620000" y="5029200"/>
                <a:ext cx="1600200" cy="1600200"/>
                <a:chOff x="4572000" y="4800600"/>
                <a:chExt cx="1905000" cy="1905000"/>
              </a:xfrm>
            </p:grpSpPr>
            <p:sp>
              <p:nvSpPr>
                <p:cNvPr id="44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45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6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7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8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6323844"/>
                  <a:ext cx="381756" cy="381756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49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5181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5312833" y="5562223"/>
                  <a:ext cx="468690" cy="752173"/>
                </a:xfrm>
                <a:custGeom>
                  <a:avLst/>
                  <a:gdLst>
                    <a:gd name="connsiteX0" fmla="*/ 200186 w 467532"/>
                    <a:gd name="connsiteY0" fmla="*/ 0 h 836909"/>
                    <a:gd name="connsiteX1" fmla="*/ 440410 w 467532"/>
                    <a:gd name="connsiteY1" fmla="*/ 294468 h 836909"/>
                    <a:gd name="connsiteX2" fmla="*/ 37454 w 467532"/>
                    <a:gd name="connsiteY2" fmla="*/ 503695 h 836909"/>
                    <a:gd name="connsiteX3" fmla="*/ 215684 w 467532"/>
                    <a:gd name="connsiteY3" fmla="*/ 836909 h 83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532" h="836909">
                      <a:moveTo>
                        <a:pt x="200186" y="0"/>
                      </a:moveTo>
                      <a:cubicBezTo>
                        <a:pt x="333859" y="105259"/>
                        <a:pt x="467532" y="210519"/>
                        <a:pt x="440410" y="294468"/>
                      </a:cubicBezTo>
                      <a:cubicBezTo>
                        <a:pt x="413288" y="378417"/>
                        <a:pt x="74908" y="413288"/>
                        <a:pt x="37454" y="503695"/>
                      </a:cubicBezTo>
                      <a:cubicBezTo>
                        <a:pt x="0" y="594102"/>
                        <a:pt x="107842" y="715505"/>
                        <a:pt x="215684" y="836909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0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613062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X</a:t>
                </a:r>
                <a:endParaRPr lang="en-US" sz="105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605909" y="299176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60590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605909" y="499599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964126" y="1999235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980168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980168" y="403803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1244286" y="2017926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1244286" y="2995098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25325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891000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900161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883674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883727" y="5021243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</p:grpSp>
      </p:grpSp>
      <p:pic>
        <p:nvPicPr>
          <p:cNvPr id="81" name="Picture 80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59" y="3353338"/>
            <a:ext cx="134778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2022968" y="3210580"/>
            <a:ext cx="2767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83" name="Picture 8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96" y="4078115"/>
            <a:ext cx="1436687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2050892" y="3975583"/>
            <a:ext cx="2767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481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 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Net: Car</a:t>
            </a:r>
          </a:p>
        </p:txBody>
      </p:sp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447800"/>
            <a:ext cx="8509000" cy="478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6019798" y="27813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6629398" y="4152900"/>
            <a:ext cx="533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3" name="AutoShape 6"/>
          <p:cNvCxnSpPr>
            <a:cxnSpLocks noChangeShapeType="1"/>
            <a:stCxn id="63491" idx="4"/>
            <a:endCxn id="63492" idx="1"/>
          </p:cNvCxnSpPr>
          <p:nvPr/>
        </p:nvCxnSpPr>
        <p:spPr bwMode="auto">
          <a:xfrm>
            <a:off x="6286498" y="33289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7467598" y="27813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3495" name="AutoShape 8"/>
          <p:cNvCxnSpPr>
            <a:cxnSpLocks noChangeShapeType="1"/>
            <a:stCxn id="63494" idx="4"/>
            <a:endCxn id="63492" idx="7"/>
          </p:cNvCxnSpPr>
          <p:nvPr/>
        </p:nvCxnSpPr>
        <p:spPr bwMode="auto">
          <a:xfrm flipH="1">
            <a:off x="7085011" y="33289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5448298" y="41386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7" name="AutoShape 10"/>
          <p:cNvCxnSpPr>
            <a:cxnSpLocks noChangeShapeType="1"/>
            <a:stCxn id="63491" idx="4"/>
            <a:endCxn id="63496" idx="0"/>
          </p:cNvCxnSpPr>
          <p:nvPr/>
        </p:nvCxnSpPr>
        <p:spPr bwMode="auto">
          <a:xfrm flipH="1">
            <a:off x="5714998" y="33289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6021386" y="16383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63499" name="AutoShape 12"/>
          <p:cNvCxnSpPr>
            <a:cxnSpLocks noChangeShapeType="1"/>
            <a:stCxn id="63498" idx="4"/>
            <a:endCxn id="63491" idx="0"/>
          </p:cNvCxnSpPr>
          <p:nvPr/>
        </p:nvCxnSpPr>
        <p:spPr bwMode="auto">
          <a:xfrm flipH="1">
            <a:off x="6286498" y="21859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6629398" y="55245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501" name="AutoShape 14"/>
          <p:cNvCxnSpPr>
            <a:cxnSpLocks noChangeShapeType="1"/>
            <a:stCxn id="63492" idx="4"/>
            <a:endCxn id="63500" idx="0"/>
          </p:cNvCxnSpPr>
          <p:nvPr/>
        </p:nvCxnSpPr>
        <p:spPr bwMode="auto">
          <a:xfrm>
            <a:off x="6896098" y="47005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977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981200"/>
            <a:ext cx="1384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2573336" y="1905000"/>
            <a:ext cx="2913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Yes, Independent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964861" y="1371600"/>
            <a:ext cx="3202755" cy="3438358"/>
            <a:chOff x="7495640" y="3419642"/>
            <a:chExt cx="3202755" cy="3438358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8918352" y="3886200"/>
              <a:ext cx="15961" cy="27407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90"/>
            <p:cNvSpPr txBox="1">
              <a:spLocks noChangeArrowheads="1"/>
            </p:cNvSpPr>
            <p:nvPr/>
          </p:nvSpPr>
          <p:spPr bwMode="auto">
            <a:xfrm>
              <a:off x="7495640" y="3419642"/>
              <a:ext cx="1600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B050"/>
                  </a:solidFill>
                  <a:latin typeface="Calibri"/>
                  <a:cs typeface="Calibri"/>
                </a:rPr>
                <a:t>Active Triples</a:t>
              </a:r>
            </a:p>
          </p:txBody>
        </p:sp>
        <p:sp>
          <p:nvSpPr>
            <p:cNvPr id="29" name="TextBox 191"/>
            <p:cNvSpPr txBox="1">
              <a:spLocks noChangeArrowheads="1"/>
            </p:cNvSpPr>
            <p:nvPr/>
          </p:nvSpPr>
          <p:spPr bwMode="auto">
            <a:xfrm>
              <a:off x="8945795" y="3419642"/>
              <a:ext cx="1752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C00000"/>
                  </a:solidFill>
                  <a:latin typeface="Calibri"/>
                  <a:cs typeface="Calibri"/>
                </a:rPr>
                <a:t>Inactive Triples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605909" y="3886200"/>
              <a:ext cx="2721803" cy="2971800"/>
              <a:chOff x="7605909" y="1999235"/>
              <a:chExt cx="4064331" cy="4630165"/>
            </a:xfrm>
          </p:grpSpPr>
          <p:grpSp>
            <p:nvGrpSpPr>
              <p:cNvPr id="31" name="Group 186"/>
              <p:cNvGrpSpPr>
                <a:grpSpLocks/>
              </p:cNvGrpSpPr>
              <p:nvPr/>
            </p:nvGrpSpPr>
            <p:grpSpPr bwMode="auto">
              <a:xfrm>
                <a:off x="7620000" y="2041525"/>
                <a:ext cx="1600200" cy="320675"/>
                <a:chOff x="4572000" y="1676400"/>
                <a:chExt cx="1905000" cy="381000"/>
              </a:xfrm>
            </p:grpSpPr>
            <p:sp>
              <p:nvSpPr>
                <p:cNvPr id="84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85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86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7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8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2" name="Group 185"/>
              <p:cNvGrpSpPr>
                <a:grpSpLocks/>
              </p:cNvGrpSpPr>
              <p:nvPr/>
            </p:nvGrpSpPr>
            <p:grpSpPr bwMode="auto">
              <a:xfrm>
                <a:off x="9982200" y="2041525"/>
                <a:ext cx="1600200" cy="320675"/>
                <a:chOff x="6934200" y="1676400"/>
                <a:chExt cx="1905000" cy="381000"/>
              </a:xfrm>
            </p:grpSpPr>
            <p:sp>
              <p:nvSpPr>
                <p:cNvPr id="79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80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1676400"/>
                  <a:ext cx="381756" cy="38100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81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2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3" name="Group 187"/>
              <p:cNvGrpSpPr>
                <a:grpSpLocks/>
              </p:cNvGrpSpPr>
              <p:nvPr/>
            </p:nvGrpSpPr>
            <p:grpSpPr bwMode="auto">
              <a:xfrm>
                <a:off x="7620000" y="2776538"/>
                <a:ext cx="1600200" cy="576262"/>
                <a:chOff x="4572000" y="2362200"/>
                <a:chExt cx="1905000" cy="685800"/>
              </a:xfrm>
            </p:grpSpPr>
            <p:sp>
              <p:nvSpPr>
                <p:cNvPr id="74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5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23622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6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7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8972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8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4" name="Group 184"/>
              <p:cNvGrpSpPr>
                <a:grpSpLocks/>
              </p:cNvGrpSpPr>
              <p:nvPr/>
            </p:nvGrpSpPr>
            <p:grpSpPr bwMode="auto">
              <a:xfrm>
                <a:off x="9982200" y="2776538"/>
                <a:ext cx="1600200" cy="576262"/>
                <a:chOff x="6934200" y="2362200"/>
                <a:chExt cx="1905000" cy="685800"/>
              </a:xfrm>
            </p:grpSpPr>
            <p:sp>
              <p:nvSpPr>
                <p:cNvPr id="69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0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2362200"/>
                  <a:ext cx="381756" cy="38163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71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2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2594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5" name="Group 183"/>
              <p:cNvGrpSpPr>
                <a:grpSpLocks/>
              </p:cNvGrpSpPr>
              <p:nvPr/>
            </p:nvGrpSpPr>
            <p:grpSpPr bwMode="auto">
              <a:xfrm>
                <a:off x="9982200" y="4084638"/>
                <a:ext cx="1600200" cy="639762"/>
                <a:chOff x="6934200" y="3810000"/>
                <a:chExt cx="1905000" cy="762000"/>
              </a:xfrm>
            </p:grpSpPr>
            <p:sp>
              <p:nvSpPr>
                <p:cNvPr id="64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5" name="Oval 9"/>
                <p:cNvSpPr>
                  <a:spLocks noChangeArrowheads="1"/>
                </p:cNvSpPr>
                <p:nvPr/>
              </p:nvSpPr>
              <p:spPr bwMode="auto">
                <a:xfrm>
                  <a:off x="7696200" y="4191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6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7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0214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6" name="Group 188"/>
              <p:cNvGrpSpPr>
                <a:grpSpLocks/>
              </p:cNvGrpSpPr>
              <p:nvPr/>
            </p:nvGrpSpPr>
            <p:grpSpPr bwMode="auto">
              <a:xfrm>
                <a:off x="7620000" y="4084638"/>
                <a:ext cx="1600200" cy="639762"/>
                <a:chOff x="4572000" y="3810000"/>
                <a:chExt cx="1905000" cy="762000"/>
              </a:xfrm>
            </p:grpSpPr>
            <p:sp>
              <p:nvSpPr>
                <p:cNvPr id="59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0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4191946"/>
                  <a:ext cx="381756" cy="380054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61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2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7" name="Group 189"/>
              <p:cNvGrpSpPr>
                <a:grpSpLocks/>
              </p:cNvGrpSpPr>
              <p:nvPr/>
            </p:nvGrpSpPr>
            <p:grpSpPr bwMode="auto">
              <a:xfrm>
                <a:off x="7620000" y="5029200"/>
                <a:ext cx="1600200" cy="1600200"/>
                <a:chOff x="4572000" y="4800600"/>
                <a:chExt cx="1905000" cy="1905000"/>
              </a:xfrm>
            </p:grpSpPr>
            <p:sp>
              <p:nvSpPr>
                <p:cNvPr id="52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3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6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6323844"/>
                  <a:ext cx="381756" cy="381756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57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5181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5312833" y="5562223"/>
                  <a:ext cx="468690" cy="752173"/>
                </a:xfrm>
                <a:custGeom>
                  <a:avLst/>
                  <a:gdLst>
                    <a:gd name="connsiteX0" fmla="*/ 200186 w 467532"/>
                    <a:gd name="connsiteY0" fmla="*/ 0 h 836909"/>
                    <a:gd name="connsiteX1" fmla="*/ 440410 w 467532"/>
                    <a:gd name="connsiteY1" fmla="*/ 294468 h 836909"/>
                    <a:gd name="connsiteX2" fmla="*/ 37454 w 467532"/>
                    <a:gd name="connsiteY2" fmla="*/ 503695 h 836909"/>
                    <a:gd name="connsiteX3" fmla="*/ 215684 w 467532"/>
                    <a:gd name="connsiteY3" fmla="*/ 836909 h 83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532" h="836909">
                      <a:moveTo>
                        <a:pt x="200186" y="0"/>
                      </a:moveTo>
                      <a:cubicBezTo>
                        <a:pt x="333859" y="105259"/>
                        <a:pt x="467532" y="210519"/>
                        <a:pt x="440410" y="294468"/>
                      </a:cubicBezTo>
                      <a:cubicBezTo>
                        <a:pt x="413288" y="378417"/>
                        <a:pt x="74908" y="413288"/>
                        <a:pt x="37454" y="503695"/>
                      </a:cubicBezTo>
                      <a:cubicBezTo>
                        <a:pt x="0" y="594102"/>
                        <a:pt x="107842" y="715505"/>
                        <a:pt x="215684" y="836909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0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7613062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X</a:t>
                </a:r>
                <a:endParaRPr lang="en-US" sz="105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605909" y="299176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60590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605909" y="499599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964126" y="1999235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980168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980168" y="403803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1244286" y="2017926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1244286" y="2995098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125325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891000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900161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883674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883727" y="5021243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02316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4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6019798" y="27813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6629398" y="41529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3" name="AutoShape 6"/>
          <p:cNvCxnSpPr>
            <a:cxnSpLocks noChangeShapeType="1"/>
            <a:stCxn id="63491" idx="4"/>
            <a:endCxn id="63492" idx="1"/>
          </p:cNvCxnSpPr>
          <p:nvPr/>
        </p:nvCxnSpPr>
        <p:spPr bwMode="auto">
          <a:xfrm>
            <a:off x="6286498" y="33289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7467598" y="27813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3495" name="AutoShape 8"/>
          <p:cNvCxnSpPr>
            <a:cxnSpLocks noChangeShapeType="1"/>
            <a:stCxn id="63494" idx="4"/>
            <a:endCxn id="63492" idx="7"/>
          </p:cNvCxnSpPr>
          <p:nvPr/>
        </p:nvCxnSpPr>
        <p:spPr bwMode="auto">
          <a:xfrm flipH="1">
            <a:off x="7085011" y="33289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5448298" y="41386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7" name="AutoShape 10"/>
          <p:cNvCxnSpPr>
            <a:cxnSpLocks noChangeShapeType="1"/>
            <a:stCxn id="63491" idx="4"/>
            <a:endCxn id="63496" idx="0"/>
          </p:cNvCxnSpPr>
          <p:nvPr/>
        </p:nvCxnSpPr>
        <p:spPr bwMode="auto">
          <a:xfrm flipH="1">
            <a:off x="5714998" y="33289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6021386" y="16383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63499" name="AutoShape 12"/>
          <p:cNvCxnSpPr>
            <a:cxnSpLocks noChangeShapeType="1"/>
            <a:stCxn id="63498" idx="4"/>
            <a:endCxn id="63491" idx="0"/>
          </p:cNvCxnSpPr>
          <p:nvPr/>
        </p:nvCxnSpPr>
        <p:spPr bwMode="auto">
          <a:xfrm flipH="1">
            <a:off x="6286498" y="21859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6629398" y="55245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501" name="AutoShape 14"/>
          <p:cNvCxnSpPr>
            <a:cxnSpLocks noChangeShapeType="1"/>
            <a:stCxn id="63492" idx="4"/>
            <a:endCxn id="63500" idx="0"/>
          </p:cNvCxnSpPr>
          <p:nvPr/>
        </p:nvCxnSpPr>
        <p:spPr bwMode="auto">
          <a:xfrm>
            <a:off x="6896098" y="47005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977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981200"/>
            <a:ext cx="1384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" y="2705100"/>
            <a:ext cx="946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2573336" y="1905000"/>
            <a:ext cx="2913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  <a:r>
              <a:rPr lang="en-US" sz="2800" i="1" smtClean="0">
                <a:solidFill>
                  <a:srgbClr val="CC0000"/>
                </a:solidFill>
                <a:latin typeface="Calibri"/>
                <a:cs typeface="Calibri"/>
              </a:rPr>
              <a:t>, Independent</a:t>
            </a:r>
            <a:endParaRPr lang="en-US" sz="2800" i="1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1097749" name="Text Box 21"/>
          <p:cNvSpPr txBox="1">
            <a:spLocks noChangeArrowheads="1"/>
          </p:cNvSpPr>
          <p:nvPr/>
        </p:nvSpPr>
        <p:spPr bwMode="auto">
          <a:xfrm>
            <a:off x="2573337" y="2514600"/>
            <a:ext cx="2760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Yes, Independent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964861" y="1371600"/>
            <a:ext cx="3202755" cy="3438358"/>
            <a:chOff x="7495640" y="3419642"/>
            <a:chExt cx="3202755" cy="3438358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8918352" y="3886200"/>
              <a:ext cx="15961" cy="27407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90"/>
            <p:cNvSpPr txBox="1">
              <a:spLocks noChangeArrowheads="1"/>
            </p:cNvSpPr>
            <p:nvPr/>
          </p:nvSpPr>
          <p:spPr bwMode="auto">
            <a:xfrm>
              <a:off x="7495640" y="3419642"/>
              <a:ext cx="1600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B050"/>
                  </a:solidFill>
                  <a:latin typeface="Calibri"/>
                  <a:cs typeface="Calibri"/>
                </a:rPr>
                <a:t>Active Triples</a:t>
              </a:r>
            </a:p>
          </p:txBody>
        </p:sp>
        <p:sp>
          <p:nvSpPr>
            <p:cNvPr id="29" name="TextBox 191"/>
            <p:cNvSpPr txBox="1">
              <a:spLocks noChangeArrowheads="1"/>
            </p:cNvSpPr>
            <p:nvPr/>
          </p:nvSpPr>
          <p:spPr bwMode="auto">
            <a:xfrm>
              <a:off x="8945795" y="3419642"/>
              <a:ext cx="1752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C00000"/>
                  </a:solidFill>
                  <a:latin typeface="Calibri"/>
                  <a:cs typeface="Calibri"/>
                </a:rPr>
                <a:t>Inactive Triples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605909" y="3886200"/>
              <a:ext cx="2721803" cy="2971800"/>
              <a:chOff x="7605909" y="1999235"/>
              <a:chExt cx="4064331" cy="4630165"/>
            </a:xfrm>
          </p:grpSpPr>
          <p:grpSp>
            <p:nvGrpSpPr>
              <p:cNvPr id="31" name="Group 186"/>
              <p:cNvGrpSpPr>
                <a:grpSpLocks/>
              </p:cNvGrpSpPr>
              <p:nvPr/>
            </p:nvGrpSpPr>
            <p:grpSpPr bwMode="auto">
              <a:xfrm>
                <a:off x="7620000" y="2041525"/>
                <a:ext cx="1600200" cy="320675"/>
                <a:chOff x="4572000" y="1676400"/>
                <a:chExt cx="1905000" cy="381000"/>
              </a:xfrm>
            </p:grpSpPr>
            <p:sp>
              <p:nvSpPr>
                <p:cNvPr id="84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85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86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7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8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2" name="Group 185"/>
              <p:cNvGrpSpPr>
                <a:grpSpLocks/>
              </p:cNvGrpSpPr>
              <p:nvPr/>
            </p:nvGrpSpPr>
            <p:grpSpPr bwMode="auto">
              <a:xfrm>
                <a:off x="9982200" y="2041525"/>
                <a:ext cx="1600200" cy="320675"/>
                <a:chOff x="6934200" y="1676400"/>
                <a:chExt cx="1905000" cy="381000"/>
              </a:xfrm>
            </p:grpSpPr>
            <p:sp>
              <p:nvSpPr>
                <p:cNvPr id="79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80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1676400"/>
                  <a:ext cx="381756" cy="38100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81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2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3" name="Group 187"/>
              <p:cNvGrpSpPr>
                <a:grpSpLocks/>
              </p:cNvGrpSpPr>
              <p:nvPr/>
            </p:nvGrpSpPr>
            <p:grpSpPr bwMode="auto">
              <a:xfrm>
                <a:off x="7620000" y="2776538"/>
                <a:ext cx="1600200" cy="576262"/>
                <a:chOff x="4572000" y="2362200"/>
                <a:chExt cx="1905000" cy="685800"/>
              </a:xfrm>
            </p:grpSpPr>
            <p:sp>
              <p:nvSpPr>
                <p:cNvPr id="74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5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23622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6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7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8972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8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4" name="Group 184"/>
              <p:cNvGrpSpPr>
                <a:grpSpLocks/>
              </p:cNvGrpSpPr>
              <p:nvPr/>
            </p:nvGrpSpPr>
            <p:grpSpPr bwMode="auto">
              <a:xfrm>
                <a:off x="9982200" y="2776538"/>
                <a:ext cx="1600200" cy="576262"/>
                <a:chOff x="6934200" y="2362200"/>
                <a:chExt cx="1905000" cy="685800"/>
              </a:xfrm>
            </p:grpSpPr>
            <p:sp>
              <p:nvSpPr>
                <p:cNvPr id="69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0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2362200"/>
                  <a:ext cx="381756" cy="38163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71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2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2594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5" name="Group 183"/>
              <p:cNvGrpSpPr>
                <a:grpSpLocks/>
              </p:cNvGrpSpPr>
              <p:nvPr/>
            </p:nvGrpSpPr>
            <p:grpSpPr bwMode="auto">
              <a:xfrm>
                <a:off x="9982200" y="4084638"/>
                <a:ext cx="1600200" cy="639762"/>
                <a:chOff x="6934200" y="3810000"/>
                <a:chExt cx="1905000" cy="762000"/>
              </a:xfrm>
            </p:grpSpPr>
            <p:sp>
              <p:nvSpPr>
                <p:cNvPr id="64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5" name="Oval 9"/>
                <p:cNvSpPr>
                  <a:spLocks noChangeArrowheads="1"/>
                </p:cNvSpPr>
                <p:nvPr/>
              </p:nvSpPr>
              <p:spPr bwMode="auto">
                <a:xfrm>
                  <a:off x="7696200" y="4191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6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7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0214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6" name="Group 188"/>
              <p:cNvGrpSpPr>
                <a:grpSpLocks/>
              </p:cNvGrpSpPr>
              <p:nvPr/>
            </p:nvGrpSpPr>
            <p:grpSpPr bwMode="auto">
              <a:xfrm>
                <a:off x="7620000" y="4084638"/>
                <a:ext cx="1600200" cy="639762"/>
                <a:chOff x="4572000" y="3810000"/>
                <a:chExt cx="1905000" cy="762000"/>
              </a:xfrm>
            </p:grpSpPr>
            <p:sp>
              <p:nvSpPr>
                <p:cNvPr id="59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0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4191946"/>
                  <a:ext cx="381756" cy="380054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61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2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7" name="Group 189"/>
              <p:cNvGrpSpPr>
                <a:grpSpLocks/>
              </p:cNvGrpSpPr>
              <p:nvPr/>
            </p:nvGrpSpPr>
            <p:grpSpPr bwMode="auto">
              <a:xfrm>
                <a:off x="7620000" y="5029200"/>
                <a:ext cx="1600200" cy="1600200"/>
                <a:chOff x="4572000" y="4800600"/>
                <a:chExt cx="1905000" cy="1905000"/>
              </a:xfrm>
            </p:grpSpPr>
            <p:sp>
              <p:nvSpPr>
                <p:cNvPr id="52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3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6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6323844"/>
                  <a:ext cx="381756" cy="381756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57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5181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5312833" y="5562223"/>
                  <a:ext cx="468690" cy="752173"/>
                </a:xfrm>
                <a:custGeom>
                  <a:avLst/>
                  <a:gdLst>
                    <a:gd name="connsiteX0" fmla="*/ 200186 w 467532"/>
                    <a:gd name="connsiteY0" fmla="*/ 0 h 836909"/>
                    <a:gd name="connsiteX1" fmla="*/ 440410 w 467532"/>
                    <a:gd name="connsiteY1" fmla="*/ 294468 h 836909"/>
                    <a:gd name="connsiteX2" fmla="*/ 37454 w 467532"/>
                    <a:gd name="connsiteY2" fmla="*/ 503695 h 836909"/>
                    <a:gd name="connsiteX3" fmla="*/ 215684 w 467532"/>
                    <a:gd name="connsiteY3" fmla="*/ 836909 h 83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532" h="836909">
                      <a:moveTo>
                        <a:pt x="200186" y="0"/>
                      </a:moveTo>
                      <a:cubicBezTo>
                        <a:pt x="333859" y="105259"/>
                        <a:pt x="467532" y="210519"/>
                        <a:pt x="440410" y="294468"/>
                      </a:cubicBezTo>
                      <a:cubicBezTo>
                        <a:pt x="413288" y="378417"/>
                        <a:pt x="74908" y="413288"/>
                        <a:pt x="37454" y="503695"/>
                      </a:cubicBezTo>
                      <a:cubicBezTo>
                        <a:pt x="0" y="594102"/>
                        <a:pt x="107842" y="715505"/>
                        <a:pt x="215684" y="836909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0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7613062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X</a:t>
                </a:r>
                <a:endParaRPr lang="en-US" sz="105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605909" y="299176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60590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605909" y="499599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964126" y="1999235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980168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980168" y="403803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1244286" y="2017926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1244286" y="2995098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125325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891000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900161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883674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883727" y="5021243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70833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4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6019798" y="27813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6629398" y="4152900"/>
            <a:ext cx="533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3" name="AutoShape 6"/>
          <p:cNvCxnSpPr>
            <a:cxnSpLocks noChangeShapeType="1"/>
            <a:stCxn id="63491" idx="4"/>
            <a:endCxn id="63492" idx="1"/>
          </p:cNvCxnSpPr>
          <p:nvPr/>
        </p:nvCxnSpPr>
        <p:spPr bwMode="auto">
          <a:xfrm>
            <a:off x="6286498" y="33289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7467598" y="27813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3495" name="AutoShape 8"/>
          <p:cNvCxnSpPr>
            <a:cxnSpLocks noChangeShapeType="1"/>
            <a:stCxn id="63494" idx="4"/>
            <a:endCxn id="63492" idx="7"/>
          </p:cNvCxnSpPr>
          <p:nvPr/>
        </p:nvCxnSpPr>
        <p:spPr bwMode="auto">
          <a:xfrm flipH="1">
            <a:off x="7085011" y="33289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5448298" y="41386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7" name="AutoShape 10"/>
          <p:cNvCxnSpPr>
            <a:cxnSpLocks noChangeShapeType="1"/>
            <a:stCxn id="63491" idx="4"/>
            <a:endCxn id="63496" idx="0"/>
          </p:cNvCxnSpPr>
          <p:nvPr/>
        </p:nvCxnSpPr>
        <p:spPr bwMode="auto">
          <a:xfrm flipH="1">
            <a:off x="5714998" y="33289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6021386" y="16383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63499" name="AutoShape 12"/>
          <p:cNvCxnSpPr>
            <a:cxnSpLocks noChangeShapeType="1"/>
            <a:stCxn id="63498" idx="4"/>
            <a:endCxn id="63491" idx="0"/>
          </p:cNvCxnSpPr>
          <p:nvPr/>
        </p:nvCxnSpPr>
        <p:spPr bwMode="auto">
          <a:xfrm flipH="1">
            <a:off x="6286498" y="21859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6629398" y="55245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501" name="AutoShape 14"/>
          <p:cNvCxnSpPr>
            <a:cxnSpLocks noChangeShapeType="1"/>
            <a:stCxn id="63492" idx="4"/>
            <a:endCxn id="63500" idx="0"/>
          </p:cNvCxnSpPr>
          <p:nvPr/>
        </p:nvCxnSpPr>
        <p:spPr bwMode="auto">
          <a:xfrm>
            <a:off x="6896098" y="47005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977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981200"/>
            <a:ext cx="1384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" y="2705100"/>
            <a:ext cx="946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" y="3327400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2573336" y="1905000"/>
            <a:ext cx="2913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  <a:r>
              <a:rPr lang="en-US" sz="2800" i="1" smtClean="0">
                <a:solidFill>
                  <a:srgbClr val="CC0000"/>
                </a:solidFill>
                <a:latin typeface="Calibri"/>
                <a:cs typeface="Calibri"/>
              </a:rPr>
              <a:t>, Independent</a:t>
            </a:r>
            <a:endParaRPr lang="en-US" sz="2800" i="1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1097749" name="Text Box 21"/>
          <p:cNvSpPr txBox="1">
            <a:spLocks noChangeArrowheads="1"/>
          </p:cNvSpPr>
          <p:nvPr/>
        </p:nvSpPr>
        <p:spPr bwMode="auto">
          <a:xfrm>
            <a:off x="2573337" y="2514600"/>
            <a:ext cx="2760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smtClean="0">
                <a:solidFill>
                  <a:srgbClr val="CC0000"/>
                </a:solidFill>
                <a:latin typeface="Calibri"/>
                <a:cs typeface="Calibri"/>
              </a:rPr>
              <a:t>Yes, Independent</a:t>
            </a:r>
            <a:endParaRPr lang="en-US" sz="2800" i="1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573337" y="3199915"/>
            <a:ext cx="2074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964861" y="1371600"/>
            <a:ext cx="3202755" cy="3438358"/>
            <a:chOff x="7495640" y="3419642"/>
            <a:chExt cx="3202755" cy="3438358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8918352" y="3886200"/>
              <a:ext cx="15961" cy="27407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90"/>
            <p:cNvSpPr txBox="1">
              <a:spLocks noChangeArrowheads="1"/>
            </p:cNvSpPr>
            <p:nvPr/>
          </p:nvSpPr>
          <p:spPr bwMode="auto">
            <a:xfrm>
              <a:off x="7495640" y="3419642"/>
              <a:ext cx="1600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B050"/>
                  </a:solidFill>
                  <a:latin typeface="Calibri"/>
                  <a:cs typeface="Calibri"/>
                </a:rPr>
                <a:t>Active Triples</a:t>
              </a:r>
            </a:p>
          </p:txBody>
        </p:sp>
        <p:sp>
          <p:nvSpPr>
            <p:cNvPr id="29" name="TextBox 191"/>
            <p:cNvSpPr txBox="1">
              <a:spLocks noChangeArrowheads="1"/>
            </p:cNvSpPr>
            <p:nvPr/>
          </p:nvSpPr>
          <p:spPr bwMode="auto">
            <a:xfrm>
              <a:off x="8945795" y="3419642"/>
              <a:ext cx="1752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C00000"/>
                  </a:solidFill>
                  <a:latin typeface="Calibri"/>
                  <a:cs typeface="Calibri"/>
                </a:rPr>
                <a:t>Inactive Triples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605909" y="3886200"/>
              <a:ext cx="2721803" cy="2971800"/>
              <a:chOff x="7605909" y="1999235"/>
              <a:chExt cx="4064331" cy="4630165"/>
            </a:xfrm>
          </p:grpSpPr>
          <p:grpSp>
            <p:nvGrpSpPr>
              <p:cNvPr id="31" name="Group 186"/>
              <p:cNvGrpSpPr>
                <a:grpSpLocks/>
              </p:cNvGrpSpPr>
              <p:nvPr/>
            </p:nvGrpSpPr>
            <p:grpSpPr bwMode="auto">
              <a:xfrm>
                <a:off x="7620000" y="2041525"/>
                <a:ext cx="1600200" cy="320675"/>
                <a:chOff x="4572000" y="1676400"/>
                <a:chExt cx="1905000" cy="381000"/>
              </a:xfrm>
            </p:grpSpPr>
            <p:sp>
              <p:nvSpPr>
                <p:cNvPr id="84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85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86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7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8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2" name="Group 185"/>
              <p:cNvGrpSpPr>
                <a:grpSpLocks/>
              </p:cNvGrpSpPr>
              <p:nvPr/>
            </p:nvGrpSpPr>
            <p:grpSpPr bwMode="auto">
              <a:xfrm>
                <a:off x="9982200" y="2041525"/>
                <a:ext cx="1600200" cy="320675"/>
                <a:chOff x="6934200" y="1676400"/>
                <a:chExt cx="1905000" cy="381000"/>
              </a:xfrm>
            </p:grpSpPr>
            <p:sp>
              <p:nvSpPr>
                <p:cNvPr id="79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80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1676400"/>
                  <a:ext cx="381756" cy="38100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81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2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3" name="Group 187"/>
              <p:cNvGrpSpPr>
                <a:grpSpLocks/>
              </p:cNvGrpSpPr>
              <p:nvPr/>
            </p:nvGrpSpPr>
            <p:grpSpPr bwMode="auto">
              <a:xfrm>
                <a:off x="7620000" y="2776538"/>
                <a:ext cx="1600200" cy="576262"/>
                <a:chOff x="4572000" y="2362200"/>
                <a:chExt cx="1905000" cy="685800"/>
              </a:xfrm>
            </p:grpSpPr>
            <p:sp>
              <p:nvSpPr>
                <p:cNvPr id="74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5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23622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6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7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8972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8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4" name="Group 184"/>
              <p:cNvGrpSpPr>
                <a:grpSpLocks/>
              </p:cNvGrpSpPr>
              <p:nvPr/>
            </p:nvGrpSpPr>
            <p:grpSpPr bwMode="auto">
              <a:xfrm>
                <a:off x="9982200" y="2776538"/>
                <a:ext cx="1600200" cy="576262"/>
                <a:chOff x="6934200" y="2362200"/>
                <a:chExt cx="1905000" cy="685800"/>
              </a:xfrm>
            </p:grpSpPr>
            <p:sp>
              <p:nvSpPr>
                <p:cNvPr id="69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0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2362200"/>
                  <a:ext cx="381756" cy="38163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71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2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2594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5" name="Group 183"/>
              <p:cNvGrpSpPr>
                <a:grpSpLocks/>
              </p:cNvGrpSpPr>
              <p:nvPr/>
            </p:nvGrpSpPr>
            <p:grpSpPr bwMode="auto">
              <a:xfrm>
                <a:off x="9982200" y="4084638"/>
                <a:ext cx="1600200" cy="639762"/>
                <a:chOff x="6934200" y="3810000"/>
                <a:chExt cx="1905000" cy="762000"/>
              </a:xfrm>
            </p:grpSpPr>
            <p:sp>
              <p:nvSpPr>
                <p:cNvPr id="64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5" name="Oval 9"/>
                <p:cNvSpPr>
                  <a:spLocks noChangeArrowheads="1"/>
                </p:cNvSpPr>
                <p:nvPr/>
              </p:nvSpPr>
              <p:spPr bwMode="auto">
                <a:xfrm>
                  <a:off x="7696200" y="4191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6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7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0214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6" name="Group 188"/>
              <p:cNvGrpSpPr>
                <a:grpSpLocks/>
              </p:cNvGrpSpPr>
              <p:nvPr/>
            </p:nvGrpSpPr>
            <p:grpSpPr bwMode="auto">
              <a:xfrm>
                <a:off x="7620000" y="4084638"/>
                <a:ext cx="1600200" cy="639762"/>
                <a:chOff x="4572000" y="3810000"/>
                <a:chExt cx="1905000" cy="762000"/>
              </a:xfrm>
            </p:grpSpPr>
            <p:sp>
              <p:nvSpPr>
                <p:cNvPr id="59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0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4191946"/>
                  <a:ext cx="381756" cy="380054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61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2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7" name="Group 189"/>
              <p:cNvGrpSpPr>
                <a:grpSpLocks/>
              </p:cNvGrpSpPr>
              <p:nvPr/>
            </p:nvGrpSpPr>
            <p:grpSpPr bwMode="auto">
              <a:xfrm>
                <a:off x="7620000" y="5029200"/>
                <a:ext cx="1600200" cy="1600200"/>
                <a:chOff x="4572000" y="4800600"/>
                <a:chExt cx="1905000" cy="1905000"/>
              </a:xfrm>
            </p:grpSpPr>
            <p:sp>
              <p:nvSpPr>
                <p:cNvPr id="52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3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6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6323844"/>
                  <a:ext cx="381756" cy="381756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57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5181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5312833" y="5562223"/>
                  <a:ext cx="468690" cy="752173"/>
                </a:xfrm>
                <a:custGeom>
                  <a:avLst/>
                  <a:gdLst>
                    <a:gd name="connsiteX0" fmla="*/ 200186 w 467532"/>
                    <a:gd name="connsiteY0" fmla="*/ 0 h 836909"/>
                    <a:gd name="connsiteX1" fmla="*/ 440410 w 467532"/>
                    <a:gd name="connsiteY1" fmla="*/ 294468 h 836909"/>
                    <a:gd name="connsiteX2" fmla="*/ 37454 w 467532"/>
                    <a:gd name="connsiteY2" fmla="*/ 503695 h 836909"/>
                    <a:gd name="connsiteX3" fmla="*/ 215684 w 467532"/>
                    <a:gd name="connsiteY3" fmla="*/ 836909 h 83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532" h="836909">
                      <a:moveTo>
                        <a:pt x="200186" y="0"/>
                      </a:moveTo>
                      <a:cubicBezTo>
                        <a:pt x="333859" y="105259"/>
                        <a:pt x="467532" y="210519"/>
                        <a:pt x="440410" y="294468"/>
                      </a:cubicBezTo>
                      <a:cubicBezTo>
                        <a:pt x="413288" y="378417"/>
                        <a:pt x="74908" y="413288"/>
                        <a:pt x="37454" y="503695"/>
                      </a:cubicBezTo>
                      <a:cubicBezTo>
                        <a:pt x="0" y="594102"/>
                        <a:pt x="107842" y="715505"/>
                        <a:pt x="215684" y="836909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0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7613062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X</a:t>
                </a:r>
                <a:endParaRPr lang="en-US" sz="105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605909" y="299176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60590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605909" y="499599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964126" y="1999235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980168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980168" y="403803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1244286" y="2017926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1244286" y="2995098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125325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891000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900161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883674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883727" y="5021243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09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6019798" y="27813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6629398" y="41529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3" name="AutoShape 6"/>
          <p:cNvCxnSpPr>
            <a:cxnSpLocks noChangeShapeType="1"/>
            <a:stCxn id="63491" idx="4"/>
            <a:endCxn id="63492" idx="1"/>
          </p:cNvCxnSpPr>
          <p:nvPr/>
        </p:nvCxnSpPr>
        <p:spPr bwMode="auto">
          <a:xfrm>
            <a:off x="6286498" y="33289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7467598" y="27813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3495" name="AutoShape 8"/>
          <p:cNvCxnSpPr>
            <a:cxnSpLocks noChangeShapeType="1"/>
            <a:stCxn id="63494" idx="4"/>
            <a:endCxn id="63492" idx="7"/>
          </p:cNvCxnSpPr>
          <p:nvPr/>
        </p:nvCxnSpPr>
        <p:spPr bwMode="auto">
          <a:xfrm flipH="1">
            <a:off x="7085011" y="33289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5448298" y="41386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7" name="AutoShape 10"/>
          <p:cNvCxnSpPr>
            <a:cxnSpLocks noChangeShapeType="1"/>
            <a:stCxn id="63491" idx="4"/>
            <a:endCxn id="63496" idx="0"/>
          </p:cNvCxnSpPr>
          <p:nvPr/>
        </p:nvCxnSpPr>
        <p:spPr bwMode="auto">
          <a:xfrm flipH="1">
            <a:off x="5714998" y="33289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6021386" y="16383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63499" name="AutoShape 12"/>
          <p:cNvCxnSpPr>
            <a:cxnSpLocks noChangeShapeType="1"/>
            <a:stCxn id="63498" idx="4"/>
            <a:endCxn id="63491" idx="0"/>
          </p:cNvCxnSpPr>
          <p:nvPr/>
        </p:nvCxnSpPr>
        <p:spPr bwMode="auto">
          <a:xfrm flipH="1">
            <a:off x="6286498" y="21859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6629398" y="5524500"/>
            <a:ext cx="533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501" name="AutoShape 14"/>
          <p:cNvCxnSpPr>
            <a:cxnSpLocks noChangeShapeType="1"/>
            <a:stCxn id="63492" idx="4"/>
            <a:endCxn id="63500" idx="0"/>
          </p:cNvCxnSpPr>
          <p:nvPr/>
        </p:nvCxnSpPr>
        <p:spPr bwMode="auto">
          <a:xfrm>
            <a:off x="6896098" y="47005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977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981200"/>
            <a:ext cx="1384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" y="2705100"/>
            <a:ext cx="946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" y="3327400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981450"/>
            <a:ext cx="14017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2573336" y="1905000"/>
            <a:ext cx="2913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  <a:r>
              <a:rPr lang="en-US" sz="2800" i="1" smtClean="0">
                <a:solidFill>
                  <a:srgbClr val="CC0000"/>
                </a:solidFill>
                <a:latin typeface="Calibri"/>
                <a:cs typeface="Calibri"/>
              </a:rPr>
              <a:t>, Independent</a:t>
            </a:r>
            <a:endParaRPr lang="en-US" sz="2800" i="1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1097749" name="Text Box 21"/>
          <p:cNvSpPr txBox="1">
            <a:spLocks noChangeArrowheads="1"/>
          </p:cNvSpPr>
          <p:nvPr/>
        </p:nvSpPr>
        <p:spPr bwMode="auto">
          <a:xfrm>
            <a:off x="2573337" y="2514600"/>
            <a:ext cx="2760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smtClean="0">
                <a:solidFill>
                  <a:srgbClr val="CC0000"/>
                </a:solidFill>
                <a:latin typeface="Calibri"/>
                <a:cs typeface="Calibri"/>
              </a:rPr>
              <a:t>Yes, Independent</a:t>
            </a:r>
            <a:endParaRPr lang="en-US" sz="2800" i="1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573337" y="3199915"/>
            <a:ext cx="2074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584131" y="3939517"/>
            <a:ext cx="22164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964861" y="1371600"/>
            <a:ext cx="3202755" cy="3438358"/>
            <a:chOff x="7495640" y="3419642"/>
            <a:chExt cx="3202755" cy="3438358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8918352" y="3886200"/>
              <a:ext cx="15961" cy="27407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90"/>
            <p:cNvSpPr txBox="1">
              <a:spLocks noChangeArrowheads="1"/>
            </p:cNvSpPr>
            <p:nvPr/>
          </p:nvSpPr>
          <p:spPr bwMode="auto">
            <a:xfrm>
              <a:off x="7495640" y="3419642"/>
              <a:ext cx="1600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B050"/>
                  </a:solidFill>
                  <a:latin typeface="Calibri"/>
                  <a:cs typeface="Calibri"/>
                </a:rPr>
                <a:t>Active Triples</a:t>
              </a:r>
            </a:p>
          </p:txBody>
        </p:sp>
        <p:sp>
          <p:nvSpPr>
            <p:cNvPr id="29" name="TextBox 191"/>
            <p:cNvSpPr txBox="1">
              <a:spLocks noChangeArrowheads="1"/>
            </p:cNvSpPr>
            <p:nvPr/>
          </p:nvSpPr>
          <p:spPr bwMode="auto">
            <a:xfrm>
              <a:off x="8945795" y="3419642"/>
              <a:ext cx="1752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C00000"/>
                  </a:solidFill>
                  <a:latin typeface="Calibri"/>
                  <a:cs typeface="Calibri"/>
                </a:rPr>
                <a:t>Inactive Triples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605909" y="3886200"/>
              <a:ext cx="2721803" cy="2971800"/>
              <a:chOff x="7605909" y="1999235"/>
              <a:chExt cx="4064331" cy="4630165"/>
            </a:xfrm>
          </p:grpSpPr>
          <p:grpSp>
            <p:nvGrpSpPr>
              <p:cNvPr id="31" name="Group 186"/>
              <p:cNvGrpSpPr>
                <a:grpSpLocks/>
              </p:cNvGrpSpPr>
              <p:nvPr/>
            </p:nvGrpSpPr>
            <p:grpSpPr bwMode="auto">
              <a:xfrm>
                <a:off x="7620000" y="2041525"/>
                <a:ext cx="1600200" cy="320675"/>
                <a:chOff x="4572000" y="1676400"/>
                <a:chExt cx="1905000" cy="381000"/>
              </a:xfrm>
            </p:grpSpPr>
            <p:sp>
              <p:nvSpPr>
                <p:cNvPr id="84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85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86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7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8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2" name="Group 185"/>
              <p:cNvGrpSpPr>
                <a:grpSpLocks/>
              </p:cNvGrpSpPr>
              <p:nvPr/>
            </p:nvGrpSpPr>
            <p:grpSpPr bwMode="auto">
              <a:xfrm>
                <a:off x="9982200" y="2041525"/>
                <a:ext cx="1600200" cy="320675"/>
                <a:chOff x="6934200" y="1676400"/>
                <a:chExt cx="1905000" cy="381000"/>
              </a:xfrm>
            </p:grpSpPr>
            <p:sp>
              <p:nvSpPr>
                <p:cNvPr id="79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80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1676400"/>
                  <a:ext cx="381756" cy="38100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81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2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3" name="Group 187"/>
              <p:cNvGrpSpPr>
                <a:grpSpLocks/>
              </p:cNvGrpSpPr>
              <p:nvPr/>
            </p:nvGrpSpPr>
            <p:grpSpPr bwMode="auto">
              <a:xfrm>
                <a:off x="7620000" y="2776538"/>
                <a:ext cx="1600200" cy="576262"/>
                <a:chOff x="4572000" y="2362200"/>
                <a:chExt cx="1905000" cy="685800"/>
              </a:xfrm>
            </p:grpSpPr>
            <p:sp>
              <p:nvSpPr>
                <p:cNvPr id="74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5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23622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6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7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8972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8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4" name="Group 184"/>
              <p:cNvGrpSpPr>
                <a:grpSpLocks/>
              </p:cNvGrpSpPr>
              <p:nvPr/>
            </p:nvGrpSpPr>
            <p:grpSpPr bwMode="auto">
              <a:xfrm>
                <a:off x="9982200" y="2776538"/>
                <a:ext cx="1600200" cy="576262"/>
                <a:chOff x="6934200" y="2362200"/>
                <a:chExt cx="1905000" cy="685800"/>
              </a:xfrm>
            </p:grpSpPr>
            <p:sp>
              <p:nvSpPr>
                <p:cNvPr id="69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0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2362200"/>
                  <a:ext cx="381756" cy="38163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71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2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2594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5" name="Group 183"/>
              <p:cNvGrpSpPr>
                <a:grpSpLocks/>
              </p:cNvGrpSpPr>
              <p:nvPr/>
            </p:nvGrpSpPr>
            <p:grpSpPr bwMode="auto">
              <a:xfrm>
                <a:off x="9982200" y="4084638"/>
                <a:ext cx="1600200" cy="639762"/>
                <a:chOff x="6934200" y="3810000"/>
                <a:chExt cx="1905000" cy="762000"/>
              </a:xfrm>
            </p:grpSpPr>
            <p:sp>
              <p:nvSpPr>
                <p:cNvPr id="64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5" name="Oval 9"/>
                <p:cNvSpPr>
                  <a:spLocks noChangeArrowheads="1"/>
                </p:cNvSpPr>
                <p:nvPr/>
              </p:nvSpPr>
              <p:spPr bwMode="auto">
                <a:xfrm>
                  <a:off x="7696200" y="4191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6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7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0214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6" name="Group 188"/>
              <p:cNvGrpSpPr>
                <a:grpSpLocks/>
              </p:cNvGrpSpPr>
              <p:nvPr/>
            </p:nvGrpSpPr>
            <p:grpSpPr bwMode="auto">
              <a:xfrm>
                <a:off x="7620000" y="4084638"/>
                <a:ext cx="1600200" cy="639762"/>
                <a:chOff x="4572000" y="3810000"/>
                <a:chExt cx="1905000" cy="762000"/>
              </a:xfrm>
            </p:grpSpPr>
            <p:sp>
              <p:nvSpPr>
                <p:cNvPr id="59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0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4191946"/>
                  <a:ext cx="381756" cy="380054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61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2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7" name="Group 189"/>
              <p:cNvGrpSpPr>
                <a:grpSpLocks/>
              </p:cNvGrpSpPr>
              <p:nvPr/>
            </p:nvGrpSpPr>
            <p:grpSpPr bwMode="auto">
              <a:xfrm>
                <a:off x="7620000" y="5029200"/>
                <a:ext cx="1600200" cy="1600200"/>
                <a:chOff x="4572000" y="4800600"/>
                <a:chExt cx="1905000" cy="1905000"/>
              </a:xfrm>
            </p:grpSpPr>
            <p:sp>
              <p:nvSpPr>
                <p:cNvPr id="52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3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6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6323844"/>
                  <a:ext cx="381756" cy="381756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57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5181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5312833" y="5562223"/>
                  <a:ext cx="468690" cy="752173"/>
                </a:xfrm>
                <a:custGeom>
                  <a:avLst/>
                  <a:gdLst>
                    <a:gd name="connsiteX0" fmla="*/ 200186 w 467532"/>
                    <a:gd name="connsiteY0" fmla="*/ 0 h 836909"/>
                    <a:gd name="connsiteX1" fmla="*/ 440410 w 467532"/>
                    <a:gd name="connsiteY1" fmla="*/ 294468 h 836909"/>
                    <a:gd name="connsiteX2" fmla="*/ 37454 w 467532"/>
                    <a:gd name="connsiteY2" fmla="*/ 503695 h 836909"/>
                    <a:gd name="connsiteX3" fmla="*/ 215684 w 467532"/>
                    <a:gd name="connsiteY3" fmla="*/ 836909 h 83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532" h="836909">
                      <a:moveTo>
                        <a:pt x="200186" y="0"/>
                      </a:moveTo>
                      <a:cubicBezTo>
                        <a:pt x="333859" y="105259"/>
                        <a:pt x="467532" y="210519"/>
                        <a:pt x="440410" y="294468"/>
                      </a:cubicBezTo>
                      <a:cubicBezTo>
                        <a:pt x="413288" y="378417"/>
                        <a:pt x="74908" y="413288"/>
                        <a:pt x="37454" y="503695"/>
                      </a:cubicBezTo>
                      <a:cubicBezTo>
                        <a:pt x="0" y="594102"/>
                        <a:pt x="107842" y="715505"/>
                        <a:pt x="215684" y="836909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0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7613062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X</a:t>
                </a:r>
                <a:endParaRPr lang="en-US" sz="105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605909" y="299176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60590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605909" y="499599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964126" y="1999235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980168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980168" y="403803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1244286" y="2017926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1244286" y="2995098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125325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891000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900161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883674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883727" y="5021243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6342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6019798" y="2781300"/>
            <a:ext cx="533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6629398" y="4152900"/>
            <a:ext cx="533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3" name="AutoShape 6"/>
          <p:cNvCxnSpPr>
            <a:cxnSpLocks noChangeShapeType="1"/>
            <a:stCxn id="63491" idx="4"/>
            <a:endCxn id="63492" idx="1"/>
          </p:cNvCxnSpPr>
          <p:nvPr/>
        </p:nvCxnSpPr>
        <p:spPr bwMode="auto">
          <a:xfrm>
            <a:off x="6286498" y="33289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7467598" y="27813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3495" name="AutoShape 8"/>
          <p:cNvCxnSpPr>
            <a:cxnSpLocks noChangeShapeType="1"/>
            <a:stCxn id="63494" idx="4"/>
            <a:endCxn id="63492" idx="7"/>
          </p:cNvCxnSpPr>
          <p:nvPr/>
        </p:nvCxnSpPr>
        <p:spPr bwMode="auto">
          <a:xfrm flipH="1">
            <a:off x="7085011" y="33289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5448298" y="41386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7" name="AutoShape 10"/>
          <p:cNvCxnSpPr>
            <a:cxnSpLocks noChangeShapeType="1"/>
            <a:stCxn id="63491" idx="4"/>
            <a:endCxn id="63496" idx="0"/>
          </p:cNvCxnSpPr>
          <p:nvPr/>
        </p:nvCxnSpPr>
        <p:spPr bwMode="auto">
          <a:xfrm flipH="1">
            <a:off x="5714998" y="33289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6021386" y="16383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63499" name="AutoShape 12"/>
          <p:cNvCxnSpPr>
            <a:cxnSpLocks noChangeShapeType="1"/>
            <a:stCxn id="63498" idx="4"/>
            <a:endCxn id="63491" idx="0"/>
          </p:cNvCxnSpPr>
          <p:nvPr/>
        </p:nvCxnSpPr>
        <p:spPr bwMode="auto">
          <a:xfrm flipH="1">
            <a:off x="6286498" y="21859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6629398" y="55245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501" name="AutoShape 14"/>
          <p:cNvCxnSpPr>
            <a:cxnSpLocks noChangeShapeType="1"/>
            <a:stCxn id="63492" idx="4"/>
            <a:endCxn id="63500" idx="0"/>
          </p:cNvCxnSpPr>
          <p:nvPr/>
        </p:nvCxnSpPr>
        <p:spPr bwMode="auto">
          <a:xfrm>
            <a:off x="6896098" y="47005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977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981200"/>
            <a:ext cx="1384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" y="2705100"/>
            <a:ext cx="946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" y="3327400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981450"/>
            <a:ext cx="14017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2500"/>
            <a:ext cx="1735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2573336" y="1905000"/>
            <a:ext cx="2913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  <a:r>
              <a:rPr lang="en-US" sz="2800" i="1" smtClean="0">
                <a:solidFill>
                  <a:srgbClr val="CC0000"/>
                </a:solidFill>
                <a:latin typeface="Calibri"/>
                <a:cs typeface="Calibri"/>
              </a:rPr>
              <a:t>, Independent</a:t>
            </a:r>
            <a:endParaRPr lang="en-US" sz="2800" i="1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1097749" name="Text Box 21"/>
          <p:cNvSpPr txBox="1">
            <a:spLocks noChangeArrowheads="1"/>
          </p:cNvSpPr>
          <p:nvPr/>
        </p:nvSpPr>
        <p:spPr bwMode="auto">
          <a:xfrm>
            <a:off x="2573337" y="2514600"/>
            <a:ext cx="2760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smtClean="0">
                <a:solidFill>
                  <a:srgbClr val="CC0000"/>
                </a:solidFill>
                <a:latin typeface="Calibri"/>
                <a:cs typeface="Calibri"/>
              </a:rPr>
              <a:t>Yes, Independent</a:t>
            </a:r>
            <a:endParaRPr lang="en-US" sz="2800" i="1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1097750" name="Text Box 22"/>
          <p:cNvSpPr txBox="1">
            <a:spLocks noChangeArrowheads="1"/>
          </p:cNvSpPr>
          <p:nvPr/>
        </p:nvSpPr>
        <p:spPr bwMode="auto">
          <a:xfrm>
            <a:off x="2573336" y="4572000"/>
            <a:ext cx="2684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Yes, Independent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573337" y="3199915"/>
            <a:ext cx="2074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584131" y="3939517"/>
            <a:ext cx="22164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964861" y="1371600"/>
            <a:ext cx="3202755" cy="3438358"/>
            <a:chOff x="7495640" y="3419642"/>
            <a:chExt cx="3202755" cy="3438358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8918352" y="3886200"/>
              <a:ext cx="15961" cy="27407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90"/>
            <p:cNvSpPr txBox="1">
              <a:spLocks noChangeArrowheads="1"/>
            </p:cNvSpPr>
            <p:nvPr/>
          </p:nvSpPr>
          <p:spPr bwMode="auto">
            <a:xfrm>
              <a:off x="7495640" y="3419642"/>
              <a:ext cx="1600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B050"/>
                  </a:solidFill>
                  <a:latin typeface="Calibri"/>
                  <a:cs typeface="Calibri"/>
                </a:rPr>
                <a:t>Active Triples</a:t>
              </a:r>
            </a:p>
          </p:txBody>
        </p:sp>
        <p:sp>
          <p:nvSpPr>
            <p:cNvPr id="29" name="TextBox 191"/>
            <p:cNvSpPr txBox="1">
              <a:spLocks noChangeArrowheads="1"/>
            </p:cNvSpPr>
            <p:nvPr/>
          </p:nvSpPr>
          <p:spPr bwMode="auto">
            <a:xfrm>
              <a:off x="8945795" y="3419642"/>
              <a:ext cx="1752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C00000"/>
                  </a:solidFill>
                  <a:latin typeface="Calibri"/>
                  <a:cs typeface="Calibri"/>
                </a:rPr>
                <a:t>Inactive Triples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605909" y="3886200"/>
              <a:ext cx="2721803" cy="2971800"/>
              <a:chOff x="7605909" y="1999235"/>
              <a:chExt cx="4064331" cy="4630165"/>
            </a:xfrm>
          </p:grpSpPr>
          <p:grpSp>
            <p:nvGrpSpPr>
              <p:cNvPr id="31" name="Group 186"/>
              <p:cNvGrpSpPr>
                <a:grpSpLocks/>
              </p:cNvGrpSpPr>
              <p:nvPr/>
            </p:nvGrpSpPr>
            <p:grpSpPr bwMode="auto">
              <a:xfrm>
                <a:off x="7620000" y="2041525"/>
                <a:ext cx="1600200" cy="320675"/>
                <a:chOff x="4572000" y="1676400"/>
                <a:chExt cx="1905000" cy="381000"/>
              </a:xfrm>
            </p:grpSpPr>
            <p:sp>
              <p:nvSpPr>
                <p:cNvPr id="84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85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86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7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8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2" name="Group 185"/>
              <p:cNvGrpSpPr>
                <a:grpSpLocks/>
              </p:cNvGrpSpPr>
              <p:nvPr/>
            </p:nvGrpSpPr>
            <p:grpSpPr bwMode="auto">
              <a:xfrm>
                <a:off x="9982200" y="2041525"/>
                <a:ext cx="1600200" cy="320675"/>
                <a:chOff x="6934200" y="1676400"/>
                <a:chExt cx="1905000" cy="381000"/>
              </a:xfrm>
            </p:grpSpPr>
            <p:sp>
              <p:nvSpPr>
                <p:cNvPr id="79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80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1676400"/>
                  <a:ext cx="381756" cy="38100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81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2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3" name="Group 187"/>
              <p:cNvGrpSpPr>
                <a:grpSpLocks/>
              </p:cNvGrpSpPr>
              <p:nvPr/>
            </p:nvGrpSpPr>
            <p:grpSpPr bwMode="auto">
              <a:xfrm>
                <a:off x="7620000" y="2776538"/>
                <a:ext cx="1600200" cy="576262"/>
                <a:chOff x="4572000" y="2362200"/>
                <a:chExt cx="1905000" cy="685800"/>
              </a:xfrm>
            </p:grpSpPr>
            <p:sp>
              <p:nvSpPr>
                <p:cNvPr id="74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5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23622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6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7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8972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8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4" name="Group 184"/>
              <p:cNvGrpSpPr>
                <a:grpSpLocks/>
              </p:cNvGrpSpPr>
              <p:nvPr/>
            </p:nvGrpSpPr>
            <p:grpSpPr bwMode="auto">
              <a:xfrm>
                <a:off x="9982200" y="2776538"/>
                <a:ext cx="1600200" cy="576262"/>
                <a:chOff x="6934200" y="2362200"/>
                <a:chExt cx="1905000" cy="685800"/>
              </a:xfrm>
            </p:grpSpPr>
            <p:sp>
              <p:nvSpPr>
                <p:cNvPr id="69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0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2362200"/>
                  <a:ext cx="381756" cy="38163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71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2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2594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5" name="Group 183"/>
              <p:cNvGrpSpPr>
                <a:grpSpLocks/>
              </p:cNvGrpSpPr>
              <p:nvPr/>
            </p:nvGrpSpPr>
            <p:grpSpPr bwMode="auto">
              <a:xfrm>
                <a:off x="9982200" y="4084638"/>
                <a:ext cx="1600200" cy="639762"/>
                <a:chOff x="6934200" y="3810000"/>
                <a:chExt cx="1905000" cy="762000"/>
              </a:xfrm>
            </p:grpSpPr>
            <p:sp>
              <p:nvSpPr>
                <p:cNvPr id="64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5" name="Oval 9"/>
                <p:cNvSpPr>
                  <a:spLocks noChangeArrowheads="1"/>
                </p:cNvSpPr>
                <p:nvPr/>
              </p:nvSpPr>
              <p:spPr bwMode="auto">
                <a:xfrm>
                  <a:off x="7696200" y="4191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6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7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0214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6" name="Group 188"/>
              <p:cNvGrpSpPr>
                <a:grpSpLocks/>
              </p:cNvGrpSpPr>
              <p:nvPr/>
            </p:nvGrpSpPr>
            <p:grpSpPr bwMode="auto">
              <a:xfrm>
                <a:off x="7620000" y="4084638"/>
                <a:ext cx="1600200" cy="639762"/>
                <a:chOff x="4572000" y="3810000"/>
                <a:chExt cx="1905000" cy="762000"/>
              </a:xfrm>
            </p:grpSpPr>
            <p:sp>
              <p:nvSpPr>
                <p:cNvPr id="59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0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4191946"/>
                  <a:ext cx="381756" cy="380054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61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2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7" name="Group 189"/>
              <p:cNvGrpSpPr>
                <a:grpSpLocks/>
              </p:cNvGrpSpPr>
              <p:nvPr/>
            </p:nvGrpSpPr>
            <p:grpSpPr bwMode="auto">
              <a:xfrm>
                <a:off x="7620000" y="5029200"/>
                <a:ext cx="1600200" cy="1600200"/>
                <a:chOff x="4572000" y="4800600"/>
                <a:chExt cx="1905000" cy="1905000"/>
              </a:xfrm>
            </p:grpSpPr>
            <p:sp>
              <p:nvSpPr>
                <p:cNvPr id="52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3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6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6323844"/>
                  <a:ext cx="381756" cy="381756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57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5181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5312833" y="5562223"/>
                  <a:ext cx="468690" cy="752173"/>
                </a:xfrm>
                <a:custGeom>
                  <a:avLst/>
                  <a:gdLst>
                    <a:gd name="connsiteX0" fmla="*/ 200186 w 467532"/>
                    <a:gd name="connsiteY0" fmla="*/ 0 h 836909"/>
                    <a:gd name="connsiteX1" fmla="*/ 440410 w 467532"/>
                    <a:gd name="connsiteY1" fmla="*/ 294468 h 836909"/>
                    <a:gd name="connsiteX2" fmla="*/ 37454 w 467532"/>
                    <a:gd name="connsiteY2" fmla="*/ 503695 h 836909"/>
                    <a:gd name="connsiteX3" fmla="*/ 215684 w 467532"/>
                    <a:gd name="connsiteY3" fmla="*/ 836909 h 83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532" h="836909">
                      <a:moveTo>
                        <a:pt x="200186" y="0"/>
                      </a:moveTo>
                      <a:cubicBezTo>
                        <a:pt x="333859" y="105259"/>
                        <a:pt x="467532" y="210519"/>
                        <a:pt x="440410" y="294468"/>
                      </a:cubicBezTo>
                      <a:cubicBezTo>
                        <a:pt x="413288" y="378417"/>
                        <a:pt x="74908" y="413288"/>
                        <a:pt x="37454" y="503695"/>
                      </a:cubicBezTo>
                      <a:cubicBezTo>
                        <a:pt x="0" y="594102"/>
                        <a:pt x="107842" y="715505"/>
                        <a:pt x="215684" y="836909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0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7613062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X</a:t>
                </a:r>
                <a:endParaRPr lang="en-US" sz="105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605909" y="299176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60590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605909" y="499599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964126" y="1999235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980168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980168" y="403803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1244286" y="2017926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1244286" y="2995098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125325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891000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900161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883674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883727" y="5021243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36853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7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775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63491" name="Oval 4"/>
          <p:cNvSpPr>
            <a:spLocks noChangeArrowheads="1"/>
          </p:cNvSpPr>
          <p:nvPr/>
        </p:nvSpPr>
        <p:spPr bwMode="auto">
          <a:xfrm>
            <a:off x="6019798" y="27813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2" name="Oval 5"/>
          <p:cNvSpPr>
            <a:spLocks noChangeArrowheads="1"/>
          </p:cNvSpPr>
          <p:nvPr/>
        </p:nvSpPr>
        <p:spPr bwMode="auto">
          <a:xfrm>
            <a:off x="6629398" y="41529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3" name="AutoShape 6"/>
          <p:cNvCxnSpPr>
            <a:cxnSpLocks noChangeShapeType="1"/>
            <a:stCxn id="63491" idx="4"/>
            <a:endCxn id="63492" idx="1"/>
          </p:cNvCxnSpPr>
          <p:nvPr/>
        </p:nvCxnSpPr>
        <p:spPr bwMode="auto">
          <a:xfrm>
            <a:off x="6286498" y="33289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4" name="Oval 7"/>
          <p:cNvSpPr>
            <a:spLocks noChangeArrowheads="1"/>
          </p:cNvSpPr>
          <p:nvPr/>
        </p:nvSpPr>
        <p:spPr bwMode="auto">
          <a:xfrm>
            <a:off x="7467598" y="2781300"/>
            <a:ext cx="533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cxnSp>
        <p:nvCxnSpPr>
          <p:cNvPr id="63495" name="AutoShape 8"/>
          <p:cNvCxnSpPr>
            <a:cxnSpLocks noChangeShapeType="1"/>
            <a:stCxn id="63494" idx="4"/>
            <a:endCxn id="63492" idx="7"/>
          </p:cNvCxnSpPr>
          <p:nvPr/>
        </p:nvCxnSpPr>
        <p:spPr bwMode="auto">
          <a:xfrm flipH="1">
            <a:off x="7085011" y="3328988"/>
            <a:ext cx="6492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6" name="Oval 9"/>
          <p:cNvSpPr>
            <a:spLocks noChangeArrowheads="1"/>
          </p:cNvSpPr>
          <p:nvPr/>
        </p:nvSpPr>
        <p:spPr bwMode="auto">
          <a:xfrm>
            <a:off x="5448298" y="4138613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en-US" sz="2400" baseline="-25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497" name="AutoShape 10"/>
          <p:cNvCxnSpPr>
            <a:cxnSpLocks noChangeShapeType="1"/>
            <a:stCxn id="63491" idx="4"/>
            <a:endCxn id="63496" idx="0"/>
          </p:cNvCxnSpPr>
          <p:nvPr/>
        </p:nvCxnSpPr>
        <p:spPr bwMode="auto">
          <a:xfrm flipH="1">
            <a:off x="5714998" y="3328988"/>
            <a:ext cx="571500" cy="795337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498" name="Oval 11"/>
          <p:cNvSpPr>
            <a:spLocks noChangeArrowheads="1"/>
          </p:cNvSpPr>
          <p:nvPr/>
        </p:nvSpPr>
        <p:spPr bwMode="auto">
          <a:xfrm>
            <a:off x="6021386" y="1638300"/>
            <a:ext cx="533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cxnSp>
        <p:nvCxnSpPr>
          <p:cNvPr id="63499" name="AutoShape 12"/>
          <p:cNvCxnSpPr>
            <a:cxnSpLocks noChangeShapeType="1"/>
            <a:stCxn id="63498" idx="4"/>
            <a:endCxn id="63491" idx="0"/>
          </p:cNvCxnSpPr>
          <p:nvPr/>
        </p:nvCxnSpPr>
        <p:spPr bwMode="auto">
          <a:xfrm flipH="1">
            <a:off x="6286498" y="2185988"/>
            <a:ext cx="1588" cy="5810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3500" name="Oval 13"/>
          <p:cNvSpPr>
            <a:spLocks noChangeArrowheads="1"/>
          </p:cNvSpPr>
          <p:nvPr/>
        </p:nvSpPr>
        <p:spPr bwMode="auto">
          <a:xfrm>
            <a:off x="6629398" y="55245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ja-JP" altLang="en-US" sz="2400" i="1">
                <a:latin typeface="Times New Roman" pitchFamily="18" charset="0"/>
                <a:cs typeface="Times New Roman" pitchFamily="18" charset="0"/>
              </a:rPr>
              <a:t>’</a:t>
            </a:r>
            <a:endParaRPr lang="en-US" sz="2400" i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501" name="AutoShape 14"/>
          <p:cNvCxnSpPr>
            <a:cxnSpLocks noChangeShapeType="1"/>
            <a:stCxn id="63492" idx="4"/>
            <a:endCxn id="63500" idx="0"/>
          </p:cNvCxnSpPr>
          <p:nvPr/>
        </p:nvCxnSpPr>
        <p:spPr bwMode="auto">
          <a:xfrm>
            <a:off x="6896098" y="4700588"/>
            <a:ext cx="0" cy="809625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97743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7" y="1981200"/>
            <a:ext cx="1384300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4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" y="2705100"/>
            <a:ext cx="946150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5" name="Picture 1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887" y="3327400"/>
            <a:ext cx="13144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6" name="Picture 1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981450"/>
            <a:ext cx="1401762" cy="4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7747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62500"/>
            <a:ext cx="17351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97748" name="Text Box 20"/>
          <p:cNvSpPr txBox="1">
            <a:spLocks noChangeArrowheads="1"/>
          </p:cNvSpPr>
          <p:nvPr/>
        </p:nvSpPr>
        <p:spPr bwMode="auto">
          <a:xfrm>
            <a:off x="2573336" y="1905000"/>
            <a:ext cx="29130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  <a:r>
              <a:rPr lang="en-US" sz="2800" i="1" smtClean="0">
                <a:solidFill>
                  <a:srgbClr val="CC0000"/>
                </a:solidFill>
                <a:latin typeface="Calibri"/>
                <a:cs typeface="Calibri"/>
              </a:rPr>
              <a:t>, Independent</a:t>
            </a:r>
            <a:endParaRPr lang="en-US" sz="2800" i="1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1097749" name="Text Box 21"/>
          <p:cNvSpPr txBox="1">
            <a:spLocks noChangeArrowheads="1"/>
          </p:cNvSpPr>
          <p:nvPr/>
        </p:nvSpPr>
        <p:spPr bwMode="auto">
          <a:xfrm>
            <a:off x="2573337" y="2514600"/>
            <a:ext cx="27606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smtClean="0">
                <a:solidFill>
                  <a:srgbClr val="CC0000"/>
                </a:solidFill>
                <a:latin typeface="Calibri"/>
                <a:cs typeface="Calibri"/>
              </a:rPr>
              <a:t>Yes, Independent</a:t>
            </a:r>
            <a:endParaRPr lang="en-US" sz="2800" i="1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1097750" name="Text Box 22"/>
          <p:cNvSpPr txBox="1">
            <a:spLocks noChangeArrowheads="1"/>
          </p:cNvSpPr>
          <p:nvPr/>
        </p:nvSpPr>
        <p:spPr bwMode="auto">
          <a:xfrm>
            <a:off x="2573336" y="4572000"/>
            <a:ext cx="2684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  <a:r>
              <a:rPr lang="en-US" sz="2800" i="1" smtClean="0">
                <a:solidFill>
                  <a:srgbClr val="CC0000"/>
                </a:solidFill>
                <a:latin typeface="Calibri"/>
                <a:cs typeface="Calibri"/>
              </a:rPr>
              <a:t>, Independent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2573337" y="3199915"/>
            <a:ext cx="20748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2584131" y="3939517"/>
            <a:ext cx="221646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24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79" t="6679" r="62763" b="5821"/>
          <a:stretch/>
        </p:blipFill>
        <p:spPr bwMode="auto">
          <a:xfrm>
            <a:off x="762000" y="5510212"/>
            <a:ext cx="381000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2613023" y="5295118"/>
            <a:ext cx="26844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8964861" y="1371600"/>
            <a:ext cx="3202755" cy="3438358"/>
            <a:chOff x="7495640" y="3419642"/>
            <a:chExt cx="3202755" cy="3438358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8918352" y="3886200"/>
              <a:ext cx="15961" cy="27407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190"/>
            <p:cNvSpPr txBox="1">
              <a:spLocks noChangeArrowheads="1"/>
            </p:cNvSpPr>
            <p:nvPr/>
          </p:nvSpPr>
          <p:spPr bwMode="auto">
            <a:xfrm>
              <a:off x="7495640" y="3419642"/>
              <a:ext cx="1600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B050"/>
                  </a:solidFill>
                  <a:latin typeface="Calibri"/>
                  <a:cs typeface="Calibri"/>
                </a:rPr>
                <a:t>Active Triples</a:t>
              </a:r>
            </a:p>
          </p:txBody>
        </p:sp>
        <p:sp>
          <p:nvSpPr>
            <p:cNvPr id="29" name="TextBox 191"/>
            <p:cNvSpPr txBox="1">
              <a:spLocks noChangeArrowheads="1"/>
            </p:cNvSpPr>
            <p:nvPr/>
          </p:nvSpPr>
          <p:spPr bwMode="auto">
            <a:xfrm>
              <a:off x="8945795" y="3419642"/>
              <a:ext cx="1752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C00000"/>
                  </a:solidFill>
                  <a:latin typeface="Calibri"/>
                  <a:cs typeface="Calibri"/>
                </a:rPr>
                <a:t>Inactive Triples</a:t>
              </a:r>
            </a:p>
          </p:txBody>
        </p:sp>
        <p:grpSp>
          <p:nvGrpSpPr>
            <p:cNvPr id="30" name="Group 29"/>
            <p:cNvGrpSpPr/>
            <p:nvPr/>
          </p:nvGrpSpPr>
          <p:grpSpPr>
            <a:xfrm>
              <a:off x="7605909" y="3886200"/>
              <a:ext cx="2721803" cy="2971800"/>
              <a:chOff x="7605909" y="1999235"/>
              <a:chExt cx="4064331" cy="4630165"/>
            </a:xfrm>
          </p:grpSpPr>
          <p:grpSp>
            <p:nvGrpSpPr>
              <p:cNvPr id="31" name="Group 186"/>
              <p:cNvGrpSpPr>
                <a:grpSpLocks/>
              </p:cNvGrpSpPr>
              <p:nvPr/>
            </p:nvGrpSpPr>
            <p:grpSpPr bwMode="auto">
              <a:xfrm>
                <a:off x="7620000" y="2041525"/>
                <a:ext cx="1600200" cy="320675"/>
                <a:chOff x="4572000" y="1676400"/>
                <a:chExt cx="1905000" cy="381000"/>
              </a:xfrm>
            </p:grpSpPr>
            <p:sp>
              <p:nvSpPr>
                <p:cNvPr id="84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85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86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7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8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2" name="Group 185"/>
              <p:cNvGrpSpPr>
                <a:grpSpLocks/>
              </p:cNvGrpSpPr>
              <p:nvPr/>
            </p:nvGrpSpPr>
            <p:grpSpPr bwMode="auto">
              <a:xfrm>
                <a:off x="9982200" y="2041525"/>
                <a:ext cx="1600200" cy="320675"/>
                <a:chOff x="6934200" y="1676400"/>
                <a:chExt cx="1905000" cy="381000"/>
              </a:xfrm>
            </p:grpSpPr>
            <p:sp>
              <p:nvSpPr>
                <p:cNvPr id="79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80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1676400"/>
                  <a:ext cx="381756" cy="38100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81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82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3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3" name="Group 187"/>
              <p:cNvGrpSpPr>
                <a:grpSpLocks/>
              </p:cNvGrpSpPr>
              <p:nvPr/>
            </p:nvGrpSpPr>
            <p:grpSpPr bwMode="auto">
              <a:xfrm>
                <a:off x="7620000" y="2776538"/>
                <a:ext cx="1600200" cy="576262"/>
                <a:chOff x="4572000" y="2362200"/>
                <a:chExt cx="1905000" cy="685800"/>
              </a:xfrm>
            </p:grpSpPr>
            <p:sp>
              <p:nvSpPr>
                <p:cNvPr id="74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5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23622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6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7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8972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8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4" name="Group 184"/>
              <p:cNvGrpSpPr>
                <a:grpSpLocks/>
              </p:cNvGrpSpPr>
              <p:nvPr/>
            </p:nvGrpSpPr>
            <p:grpSpPr bwMode="auto">
              <a:xfrm>
                <a:off x="9982200" y="2776538"/>
                <a:ext cx="1600200" cy="576262"/>
                <a:chOff x="6934200" y="2362200"/>
                <a:chExt cx="1905000" cy="685800"/>
              </a:xfrm>
            </p:grpSpPr>
            <p:sp>
              <p:nvSpPr>
                <p:cNvPr id="69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0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2362200"/>
                  <a:ext cx="381756" cy="38163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71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2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2594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3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5" name="Group 183"/>
              <p:cNvGrpSpPr>
                <a:grpSpLocks/>
              </p:cNvGrpSpPr>
              <p:nvPr/>
            </p:nvGrpSpPr>
            <p:grpSpPr bwMode="auto">
              <a:xfrm>
                <a:off x="9982200" y="4084638"/>
                <a:ext cx="1600200" cy="639762"/>
                <a:chOff x="6934200" y="3810000"/>
                <a:chExt cx="1905000" cy="762000"/>
              </a:xfrm>
            </p:grpSpPr>
            <p:sp>
              <p:nvSpPr>
                <p:cNvPr id="64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5" name="Oval 9"/>
                <p:cNvSpPr>
                  <a:spLocks noChangeArrowheads="1"/>
                </p:cNvSpPr>
                <p:nvPr/>
              </p:nvSpPr>
              <p:spPr bwMode="auto">
                <a:xfrm>
                  <a:off x="7696200" y="4191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6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7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8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0214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6" name="Group 188"/>
              <p:cNvGrpSpPr>
                <a:grpSpLocks/>
              </p:cNvGrpSpPr>
              <p:nvPr/>
            </p:nvGrpSpPr>
            <p:grpSpPr bwMode="auto">
              <a:xfrm>
                <a:off x="7620000" y="4084638"/>
                <a:ext cx="1600200" cy="639762"/>
                <a:chOff x="4572000" y="3810000"/>
                <a:chExt cx="1905000" cy="762000"/>
              </a:xfrm>
            </p:grpSpPr>
            <p:sp>
              <p:nvSpPr>
                <p:cNvPr id="59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0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4191946"/>
                  <a:ext cx="381756" cy="380054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61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2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3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37" name="Group 189"/>
              <p:cNvGrpSpPr>
                <a:grpSpLocks/>
              </p:cNvGrpSpPr>
              <p:nvPr/>
            </p:nvGrpSpPr>
            <p:grpSpPr bwMode="auto">
              <a:xfrm>
                <a:off x="7620000" y="5029200"/>
                <a:ext cx="1600200" cy="1600200"/>
                <a:chOff x="4572000" y="4800600"/>
                <a:chExt cx="1905000" cy="1905000"/>
              </a:xfrm>
            </p:grpSpPr>
            <p:sp>
              <p:nvSpPr>
                <p:cNvPr id="52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3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56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6323844"/>
                  <a:ext cx="381756" cy="381756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57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5181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8" name="Freeform 57"/>
                <p:cNvSpPr/>
                <p:nvPr/>
              </p:nvSpPr>
              <p:spPr>
                <a:xfrm>
                  <a:off x="5312833" y="5562223"/>
                  <a:ext cx="468690" cy="752173"/>
                </a:xfrm>
                <a:custGeom>
                  <a:avLst/>
                  <a:gdLst>
                    <a:gd name="connsiteX0" fmla="*/ 200186 w 467532"/>
                    <a:gd name="connsiteY0" fmla="*/ 0 h 836909"/>
                    <a:gd name="connsiteX1" fmla="*/ 440410 w 467532"/>
                    <a:gd name="connsiteY1" fmla="*/ 294468 h 836909"/>
                    <a:gd name="connsiteX2" fmla="*/ 37454 w 467532"/>
                    <a:gd name="connsiteY2" fmla="*/ 503695 h 836909"/>
                    <a:gd name="connsiteX3" fmla="*/ 215684 w 467532"/>
                    <a:gd name="connsiteY3" fmla="*/ 836909 h 83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532" h="836909">
                      <a:moveTo>
                        <a:pt x="200186" y="0"/>
                      </a:moveTo>
                      <a:cubicBezTo>
                        <a:pt x="333859" y="105259"/>
                        <a:pt x="467532" y="210519"/>
                        <a:pt x="440410" y="294468"/>
                      </a:cubicBezTo>
                      <a:cubicBezTo>
                        <a:pt x="413288" y="378417"/>
                        <a:pt x="74908" y="413288"/>
                        <a:pt x="37454" y="503695"/>
                      </a:cubicBezTo>
                      <a:cubicBezTo>
                        <a:pt x="0" y="594102"/>
                        <a:pt x="107842" y="715505"/>
                        <a:pt x="215684" y="836909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0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8" name="TextBox 37"/>
              <p:cNvSpPr txBox="1"/>
              <p:nvPr/>
            </p:nvSpPr>
            <p:spPr>
              <a:xfrm>
                <a:off x="7613062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X</a:t>
                </a:r>
                <a:endParaRPr lang="en-US" sz="105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7605909" y="299176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760590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7605909" y="499599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9964126" y="1999235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9980168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9980168" y="403803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1244286" y="2017926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1244286" y="2995098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1125325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8891000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8900161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8883674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8883727" y="5021243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410869" y="5353177"/>
            <a:ext cx="21024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smtClean="0">
                <a:latin typeface="Times New Roman" charset="0"/>
                <a:ea typeface="Times New Roman" charset="0"/>
                <a:cs typeface="Times New Roman" charset="0"/>
              </a:rPr>
              <a:t>R      </a:t>
            </a:r>
            <a:r>
              <a:rPr lang="en-US" sz="2800" i="1" dirty="0" smtClean="0">
                <a:latin typeface="Times New Roman" charset="0"/>
                <a:ea typeface="Times New Roman" charset="0"/>
                <a:cs typeface="Times New Roman" charset="0"/>
              </a:rPr>
              <a:t>T’ | L, B</a:t>
            </a:r>
            <a:endParaRPr lang="en-US" sz="28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353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7543800" cy="4729164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Variables: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R: Raining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T: Traffic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D: Roof drips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S: I’</a:t>
            </a:r>
            <a:r>
              <a:rPr lang="en-US" altLang="ja-JP" dirty="0" smtClean="0">
                <a:ea typeface="ＭＳ Ｐゴシック" pitchFamily="34" charset="-128"/>
              </a:rPr>
              <a:t>m sad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Questions: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4515" name="Oval 4"/>
          <p:cNvSpPr>
            <a:spLocks noChangeArrowheads="1"/>
          </p:cNvSpPr>
          <p:nvPr/>
        </p:nvSpPr>
        <p:spPr bwMode="auto">
          <a:xfrm>
            <a:off x="5029200" y="3429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5715000" y="4572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cxnSp>
        <p:nvCxnSpPr>
          <p:cNvPr id="64517" name="AutoShape 6"/>
          <p:cNvCxnSpPr>
            <a:cxnSpLocks noChangeShapeType="1"/>
            <a:stCxn id="64515" idx="4"/>
            <a:endCxn id="64516" idx="1"/>
          </p:cNvCxnSpPr>
          <p:nvPr/>
        </p:nvCxnSpPr>
        <p:spPr bwMode="auto">
          <a:xfrm>
            <a:off x="5295900" y="3976688"/>
            <a:ext cx="496888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6477000" y="3429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64519" name="AutoShape 8"/>
          <p:cNvCxnSpPr>
            <a:cxnSpLocks noChangeShapeType="1"/>
            <a:stCxn id="64518" idx="4"/>
            <a:endCxn id="64516" idx="7"/>
          </p:cNvCxnSpPr>
          <p:nvPr/>
        </p:nvCxnSpPr>
        <p:spPr bwMode="auto">
          <a:xfrm flipH="1">
            <a:off x="6170613" y="3976688"/>
            <a:ext cx="573087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5715000" y="2286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64521" name="AutoShape 10"/>
          <p:cNvCxnSpPr>
            <a:cxnSpLocks noChangeShapeType="1"/>
            <a:stCxn id="64520" idx="3"/>
            <a:endCxn id="64515" idx="0"/>
          </p:cNvCxnSpPr>
          <p:nvPr/>
        </p:nvCxnSpPr>
        <p:spPr bwMode="auto">
          <a:xfrm flipH="1">
            <a:off x="5295900" y="2755900"/>
            <a:ext cx="496888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4522" name="AutoShape 11"/>
          <p:cNvCxnSpPr>
            <a:cxnSpLocks noChangeShapeType="1"/>
            <a:stCxn id="64520" idx="5"/>
            <a:endCxn id="64518" idx="0"/>
          </p:cNvCxnSpPr>
          <p:nvPr/>
        </p:nvCxnSpPr>
        <p:spPr bwMode="auto">
          <a:xfrm>
            <a:off x="6170613" y="2755900"/>
            <a:ext cx="573087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109876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024438"/>
            <a:ext cx="981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200400" y="483618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964861" y="1371600"/>
            <a:ext cx="3202755" cy="3438358"/>
            <a:chOff x="7495640" y="3419642"/>
            <a:chExt cx="3202755" cy="3438358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8918352" y="3886200"/>
              <a:ext cx="15961" cy="27407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0"/>
            <p:cNvSpPr txBox="1">
              <a:spLocks noChangeArrowheads="1"/>
            </p:cNvSpPr>
            <p:nvPr/>
          </p:nvSpPr>
          <p:spPr bwMode="auto">
            <a:xfrm>
              <a:off x="7495640" y="3419642"/>
              <a:ext cx="1600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B050"/>
                  </a:solidFill>
                  <a:latin typeface="Calibri"/>
                  <a:cs typeface="Calibri"/>
                </a:rPr>
                <a:t>Active Triples</a:t>
              </a:r>
            </a:p>
          </p:txBody>
        </p:sp>
        <p:sp>
          <p:nvSpPr>
            <p:cNvPr id="21" name="TextBox 191"/>
            <p:cNvSpPr txBox="1">
              <a:spLocks noChangeArrowheads="1"/>
            </p:cNvSpPr>
            <p:nvPr/>
          </p:nvSpPr>
          <p:spPr bwMode="auto">
            <a:xfrm>
              <a:off x="8945795" y="3419642"/>
              <a:ext cx="1752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C00000"/>
                  </a:solidFill>
                  <a:latin typeface="Calibri"/>
                  <a:cs typeface="Calibri"/>
                </a:rPr>
                <a:t>Inactive Triples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605909" y="3886200"/>
              <a:ext cx="2721803" cy="2971800"/>
              <a:chOff x="7605909" y="1999235"/>
              <a:chExt cx="4064331" cy="4630165"/>
            </a:xfrm>
          </p:grpSpPr>
          <p:grpSp>
            <p:nvGrpSpPr>
              <p:cNvPr id="23" name="Group 186"/>
              <p:cNvGrpSpPr>
                <a:grpSpLocks/>
              </p:cNvGrpSpPr>
              <p:nvPr/>
            </p:nvGrpSpPr>
            <p:grpSpPr bwMode="auto">
              <a:xfrm>
                <a:off x="7620000" y="2041525"/>
                <a:ext cx="1600200" cy="320675"/>
                <a:chOff x="4572000" y="1676400"/>
                <a:chExt cx="1905000" cy="381000"/>
              </a:xfrm>
            </p:grpSpPr>
            <p:sp>
              <p:nvSpPr>
                <p:cNvPr id="76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77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8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9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0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4" name="Group 185"/>
              <p:cNvGrpSpPr>
                <a:grpSpLocks/>
              </p:cNvGrpSpPr>
              <p:nvPr/>
            </p:nvGrpSpPr>
            <p:grpSpPr bwMode="auto">
              <a:xfrm>
                <a:off x="9982200" y="2041525"/>
                <a:ext cx="1600200" cy="320675"/>
                <a:chOff x="6934200" y="1676400"/>
                <a:chExt cx="1905000" cy="381000"/>
              </a:xfrm>
            </p:grpSpPr>
            <p:sp>
              <p:nvSpPr>
                <p:cNvPr id="71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2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1676400"/>
                  <a:ext cx="381756" cy="38100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73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5" name="Group 187"/>
              <p:cNvGrpSpPr>
                <a:grpSpLocks/>
              </p:cNvGrpSpPr>
              <p:nvPr/>
            </p:nvGrpSpPr>
            <p:grpSpPr bwMode="auto">
              <a:xfrm>
                <a:off x="7620000" y="2776538"/>
                <a:ext cx="1600200" cy="576262"/>
                <a:chOff x="4572000" y="2362200"/>
                <a:chExt cx="1905000" cy="685800"/>
              </a:xfrm>
            </p:grpSpPr>
            <p:sp>
              <p:nvSpPr>
                <p:cNvPr id="66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7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23622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8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9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8972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6" name="Group 184"/>
              <p:cNvGrpSpPr>
                <a:grpSpLocks/>
              </p:cNvGrpSpPr>
              <p:nvPr/>
            </p:nvGrpSpPr>
            <p:grpSpPr bwMode="auto">
              <a:xfrm>
                <a:off x="9982200" y="2776538"/>
                <a:ext cx="1600200" cy="576262"/>
                <a:chOff x="6934200" y="2362200"/>
                <a:chExt cx="1905000" cy="685800"/>
              </a:xfrm>
            </p:grpSpPr>
            <p:sp>
              <p:nvSpPr>
                <p:cNvPr id="61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2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2362200"/>
                  <a:ext cx="381756" cy="38163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4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2594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5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" name="Group 183"/>
              <p:cNvGrpSpPr>
                <a:grpSpLocks/>
              </p:cNvGrpSpPr>
              <p:nvPr/>
            </p:nvGrpSpPr>
            <p:grpSpPr bwMode="auto">
              <a:xfrm>
                <a:off x="9982200" y="4084638"/>
                <a:ext cx="1600200" cy="639762"/>
                <a:chOff x="6934200" y="3810000"/>
                <a:chExt cx="1905000" cy="762000"/>
              </a:xfrm>
            </p:grpSpPr>
            <p:sp>
              <p:nvSpPr>
                <p:cNvPr id="56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7" name="Oval 9"/>
                <p:cNvSpPr>
                  <a:spLocks noChangeArrowheads="1"/>
                </p:cNvSpPr>
                <p:nvPr/>
              </p:nvSpPr>
              <p:spPr bwMode="auto">
                <a:xfrm>
                  <a:off x="7696200" y="4191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8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9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0214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8" name="Group 188"/>
              <p:cNvGrpSpPr>
                <a:grpSpLocks/>
              </p:cNvGrpSpPr>
              <p:nvPr/>
            </p:nvGrpSpPr>
            <p:grpSpPr bwMode="auto">
              <a:xfrm>
                <a:off x="7620000" y="4084638"/>
                <a:ext cx="1600200" cy="639762"/>
                <a:chOff x="4572000" y="3810000"/>
                <a:chExt cx="1905000" cy="762000"/>
              </a:xfrm>
            </p:grpSpPr>
            <p:sp>
              <p:nvSpPr>
                <p:cNvPr id="51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2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4191946"/>
                  <a:ext cx="381756" cy="380054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53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9" name="Group 189"/>
              <p:cNvGrpSpPr>
                <a:grpSpLocks/>
              </p:cNvGrpSpPr>
              <p:nvPr/>
            </p:nvGrpSpPr>
            <p:grpSpPr bwMode="auto">
              <a:xfrm>
                <a:off x="7620000" y="5029200"/>
                <a:ext cx="1600200" cy="1600200"/>
                <a:chOff x="4572000" y="4800600"/>
                <a:chExt cx="1905000" cy="1905000"/>
              </a:xfrm>
            </p:grpSpPr>
            <p:sp>
              <p:nvSpPr>
                <p:cNvPr id="44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45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6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7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8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6323844"/>
                  <a:ext cx="381756" cy="381756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49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5181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5312833" y="5562223"/>
                  <a:ext cx="468690" cy="752173"/>
                </a:xfrm>
                <a:custGeom>
                  <a:avLst/>
                  <a:gdLst>
                    <a:gd name="connsiteX0" fmla="*/ 200186 w 467532"/>
                    <a:gd name="connsiteY0" fmla="*/ 0 h 836909"/>
                    <a:gd name="connsiteX1" fmla="*/ 440410 w 467532"/>
                    <a:gd name="connsiteY1" fmla="*/ 294468 h 836909"/>
                    <a:gd name="connsiteX2" fmla="*/ 37454 w 467532"/>
                    <a:gd name="connsiteY2" fmla="*/ 503695 h 836909"/>
                    <a:gd name="connsiteX3" fmla="*/ 215684 w 467532"/>
                    <a:gd name="connsiteY3" fmla="*/ 836909 h 83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532" h="836909">
                      <a:moveTo>
                        <a:pt x="200186" y="0"/>
                      </a:moveTo>
                      <a:cubicBezTo>
                        <a:pt x="333859" y="105259"/>
                        <a:pt x="467532" y="210519"/>
                        <a:pt x="440410" y="294468"/>
                      </a:cubicBezTo>
                      <a:cubicBezTo>
                        <a:pt x="413288" y="378417"/>
                        <a:pt x="74908" y="413288"/>
                        <a:pt x="37454" y="503695"/>
                      </a:cubicBezTo>
                      <a:cubicBezTo>
                        <a:pt x="0" y="594102"/>
                        <a:pt x="107842" y="715505"/>
                        <a:pt x="215684" y="836909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0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613062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X</a:t>
                </a:r>
                <a:endParaRPr lang="en-US" sz="105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605909" y="299176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60590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605909" y="499599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964126" y="1999235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980168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980168" y="403803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1244286" y="2017926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1244286" y="2995098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25325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891000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900161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883674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883727" y="5021243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4689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7543800" cy="4729164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Variables: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R: Raining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T: Traffic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D: Roof drips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S: I’</a:t>
            </a:r>
            <a:r>
              <a:rPr lang="en-US" altLang="ja-JP" dirty="0" smtClean="0">
                <a:ea typeface="ＭＳ Ｐゴシック" pitchFamily="34" charset="-128"/>
              </a:rPr>
              <a:t>m sad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Questions: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4515" name="Oval 4"/>
          <p:cNvSpPr>
            <a:spLocks noChangeArrowheads="1"/>
          </p:cNvSpPr>
          <p:nvPr/>
        </p:nvSpPr>
        <p:spPr bwMode="auto">
          <a:xfrm>
            <a:off x="5029200" y="3429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5715000" y="4572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cxnSp>
        <p:nvCxnSpPr>
          <p:cNvPr id="64517" name="AutoShape 6"/>
          <p:cNvCxnSpPr>
            <a:cxnSpLocks noChangeShapeType="1"/>
            <a:stCxn id="64515" idx="4"/>
            <a:endCxn id="64516" idx="1"/>
          </p:cNvCxnSpPr>
          <p:nvPr/>
        </p:nvCxnSpPr>
        <p:spPr bwMode="auto">
          <a:xfrm>
            <a:off x="5295900" y="3976688"/>
            <a:ext cx="496888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6477000" y="3429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64519" name="AutoShape 8"/>
          <p:cNvCxnSpPr>
            <a:cxnSpLocks noChangeShapeType="1"/>
            <a:stCxn id="64518" idx="4"/>
            <a:endCxn id="64516" idx="7"/>
          </p:cNvCxnSpPr>
          <p:nvPr/>
        </p:nvCxnSpPr>
        <p:spPr bwMode="auto">
          <a:xfrm flipH="1">
            <a:off x="6170613" y="3976688"/>
            <a:ext cx="573087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5715000" y="2286000"/>
            <a:ext cx="533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64521" name="AutoShape 10"/>
          <p:cNvCxnSpPr>
            <a:cxnSpLocks noChangeShapeType="1"/>
            <a:stCxn id="64520" idx="3"/>
            <a:endCxn id="64515" idx="0"/>
          </p:cNvCxnSpPr>
          <p:nvPr/>
        </p:nvCxnSpPr>
        <p:spPr bwMode="auto">
          <a:xfrm flipH="1">
            <a:off x="5295900" y="2755900"/>
            <a:ext cx="496888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4522" name="AutoShape 11"/>
          <p:cNvCxnSpPr>
            <a:cxnSpLocks noChangeShapeType="1"/>
            <a:stCxn id="64520" idx="5"/>
            <a:endCxn id="64518" idx="0"/>
          </p:cNvCxnSpPr>
          <p:nvPr/>
        </p:nvCxnSpPr>
        <p:spPr bwMode="auto">
          <a:xfrm>
            <a:off x="6170613" y="2755900"/>
            <a:ext cx="573087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98764" name="Text Box 12"/>
          <p:cNvSpPr txBox="1">
            <a:spLocks noChangeArrowheads="1"/>
          </p:cNvSpPr>
          <p:nvPr/>
        </p:nvSpPr>
        <p:spPr bwMode="auto">
          <a:xfrm>
            <a:off x="3200400" y="5486400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Yes, Independent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109876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024438"/>
            <a:ext cx="981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5575300"/>
            <a:ext cx="138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200400" y="483618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964861" y="1371600"/>
            <a:ext cx="3202755" cy="3438358"/>
            <a:chOff x="7495640" y="3419642"/>
            <a:chExt cx="3202755" cy="3438358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8918352" y="3886200"/>
              <a:ext cx="15961" cy="27407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0"/>
            <p:cNvSpPr txBox="1">
              <a:spLocks noChangeArrowheads="1"/>
            </p:cNvSpPr>
            <p:nvPr/>
          </p:nvSpPr>
          <p:spPr bwMode="auto">
            <a:xfrm>
              <a:off x="7495640" y="3419642"/>
              <a:ext cx="1600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B050"/>
                  </a:solidFill>
                  <a:latin typeface="Calibri"/>
                  <a:cs typeface="Calibri"/>
                </a:rPr>
                <a:t>Active Triples</a:t>
              </a:r>
            </a:p>
          </p:txBody>
        </p:sp>
        <p:sp>
          <p:nvSpPr>
            <p:cNvPr id="21" name="TextBox 191"/>
            <p:cNvSpPr txBox="1">
              <a:spLocks noChangeArrowheads="1"/>
            </p:cNvSpPr>
            <p:nvPr/>
          </p:nvSpPr>
          <p:spPr bwMode="auto">
            <a:xfrm>
              <a:off x="8945795" y="3419642"/>
              <a:ext cx="1752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C00000"/>
                  </a:solidFill>
                  <a:latin typeface="Calibri"/>
                  <a:cs typeface="Calibri"/>
                </a:rPr>
                <a:t>Inactive Triples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605909" y="3886200"/>
              <a:ext cx="2721803" cy="2971800"/>
              <a:chOff x="7605909" y="1999235"/>
              <a:chExt cx="4064331" cy="4630165"/>
            </a:xfrm>
          </p:grpSpPr>
          <p:grpSp>
            <p:nvGrpSpPr>
              <p:cNvPr id="23" name="Group 186"/>
              <p:cNvGrpSpPr>
                <a:grpSpLocks/>
              </p:cNvGrpSpPr>
              <p:nvPr/>
            </p:nvGrpSpPr>
            <p:grpSpPr bwMode="auto">
              <a:xfrm>
                <a:off x="7620000" y="2041525"/>
                <a:ext cx="1600200" cy="320675"/>
                <a:chOff x="4572000" y="1676400"/>
                <a:chExt cx="1905000" cy="381000"/>
              </a:xfrm>
            </p:grpSpPr>
            <p:sp>
              <p:nvSpPr>
                <p:cNvPr id="76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77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8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9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0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4" name="Group 185"/>
              <p:cNvGrpSpPr>
                <a:grpSpLocks/>
              </p:cNvGrpSpPr>
              <p:nvPr/>
            </p:nvGrpSpPr>
            <p:grpSpPr bwMode="auto">
              <a:xfrm>
                <a:off x="9982200" y="2041525"/>
                <a:ext cx="1600200" cy="320675"/>
                <a:chOff x="6934200" y="1676400"/>
                <a:chExt cx="1905000" cy="381000"/>
              </a:xfrm>
            </p:grpSpPr>
            <p:sp>
              <p:nvSpPr>
                <p:cNvPr id="71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2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1676400"/>
                  <a:ext cx="381756" cy="38100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73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5" name="Group 187"/>
              <p:cNvGrpSpPr>
                <a:grpSpLocks/>
              </p:cNvGrpSpPr>
              <p:nvPr/>
            </p:nvGrpSpPr>
            <p:grpSpPr bwMode="auto">
              <a:xfrm>
                <a:off x="7620000" y="2776538"/>
                <a:ext cx="1600200" cy="576262"/>
                <a:chOff x="4572000" y="2362200"/>
                <a:chExt cx="1905000" cy="685800"/>
              </a:xfrm>
            </p:grpSpPr>
            <p:sp>
              <p:nvSpPr>
                <p:cNvPr id="66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7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23622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8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9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8972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6" name="Group 184"/>
              <p:cNvGrpSpPr>
                <a:grpSpLocks/>
              </p:cNvGrpSpPr>
              <p:nvPr/>
            </p:nvGrpSpPr>
            <p:grpSpPr bwMode="auto">
              <a:xfrm>
                <a:off x="9982200" y="2776538"/>
                <a:ext cx="1600200" cy="576262"/>
                <a:chOff x="6934200" y="2362200"/>
                <a:chExt cx="1905000" cy="685800"/>
              </a:xfrm>
            </p:grpSpPr>
            <p:sp>
              <p:nvSpPr>
                <p:cNvPr id="61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2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2362200"/>
                  <a:ext cx="381756" cy="38163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4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2594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5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" name="Group 183"/>
              <p:cNvGrpSpPr>
                <a:grpSpLocks/>
              </p:cNvGrpSpPr>
              <p:nvPr/>
            </p:nvGrpSpPr>
            <p:grpSpPr bwMode="auto">
              <a:xfrm>
                <a:off x="9982200" y="4084638"/>
                <a:ext cx="1600200" cy="639762"/>
                <a:chOff x="6934200" y="3810000"/>
                <a:chExt cx="1905000" cy="762000"/>
              </a:xfrm>
            </p:grpSpPr>
            <p:sp>
              <p:nvSpPr>
                <p:cNvPr id="56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7" name="Oval 9"/>
                <p:cNvSpPr>
                  <a:spLocks noChangeArrowheads="1"/>
                </p:cNvSpPr>
                <p:nvPr/>
              </p:nvSpPr>
              <p:spPr bwMode="auto">
                <a:xfrm>
                  <a:off x="7696200" y="4191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8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9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0214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8" name="Group 188"/>
              <p:cNvGrpSpPr>
                <a:grpSpLocks/>
              </p:cNvGrpSpPr>
              <p:nvPr/>
            </p:nvGrpSpPr>
            <p:grpSpPr bwMode="auto">
              <a:xfrm>
                <a:off x="7620000" y="4084638"/>
                <a:ext cx="1600200" cy="639762"/>
                <a:chOff x="4572000" y="3810000"/>
                <a:chExt cx="1905000" cy="762000"/>
              </a:xfrm>
            </p:grpSpPr>
            <p:sp>
              <p:nvSpPr>
                <p:cNvPr id="51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2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4191946"/>
                  <a:ext cx="381756" cy="380054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53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9" name="Group 189"/>
              <p:cNvGrpSpPr>
                <a:grpSpLocks/>
              </p:cNvGrpSpPr>
              <p:nvPr/>
            </p:nvGrpSpPr>
            <p:grpSpPr bwMode="auto">
              <a:xfrm>
                <a:off x="7620000" y="5029200"/>
                <a:ext cx="1600200" cy="1600200"/>
                <a:chOff x="4572000" y="4800600"/>
                <a:chExt cx="1905000" cy="1905000"/>
              </a:xfrm>
            </p:grpSpPr>
            <p:sp>
              <p:nvSpPr>
                <p:cNvPr id="44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45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6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7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8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6323844"/>
                  <a:ext cx="381756" cy="381756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49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5181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5312833" y="5562223"/>
                  <a:ext cx="468690" cy="752173"/>
                </a:xfrm>
                <a:custGeom>
                  <a:avLst/>
                  <a:gdLst>
                    <a:gd name="connsiteX0" fmla="*/ 200186 w 467532"/>
                    <a:gd name="connsiteY0" fmla="*/ 0 h 836909"/>
                    <a:gd name="connsiteX1" fmla="*/ 440410 w 467532"/>
                    <a:gd name="connsiteY1" fmla="*/ 294468 h 836909"/>
                    <a:gd name="connsiteX2" fmla="*/ 37454 w 467532"/>
                    <a:gd name="connsiteY2" fmla="*/ 503695 h 836909"/>
                    <a:gd name="connsiteX3" fmla="*/ 215684 w 467532"/>
                    <a:gd name="connsiteY3" fmla="*/ 836909 h 83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532" h="836909">
                      <a:moveTo>
                        <a:pt x="200186" y="0"/>
                      </a:moveTo>
                      <a:cubicBezTo>
                        <a:pt x="333859" y="105259"/>
                        <a:pt x="467532" y="210519"/>
                        <a:pt x="440410" y="294468"/>
                      </a:cubicBezTo>
                      <a:cubicBezTo>
                        <a:pt x="413288" y="378417"/>
                        <a:pt x="74908" y="413288"/>
                        <a:pt x="37454" y="503695"/>
                      </a:cubicBezTo>
                      <a:cubicBezTo>
                        <a:pt x="0" y="594102"/>
                        <a:pt x="107842" y="715505"/>
                        <a:pt x="215684" y="836909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0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613062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X</a:t>
                </a:r>
                <a:endParaRPr lang="en-US" sz="105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605909" y="299176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60590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605909" y="499599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964126" y="1999235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980168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980168" y="403803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1244286" y="2017926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1244286" y="2995098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25325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891000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900161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883674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883727" y="5021243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8981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8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876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Example</a:t>
            </a:r>
          </a:p>
        </p:txBody>
      </p:sp>
      <p:sp>
        <p:nvSpPr>
          <p:cNvPr id="1098755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447800"/>
            <a:ext cx="7543800" cy="4729164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Variables: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R: Raining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T: Traffic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D: Roof drips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S: I’</a:t>
            </a:r>
            <a:r>
              <a:rPr lang="en-US" altLang="ja-JP" dirty="0" smtClean="0">
                <a:ea typeface="ＭＳ Ｐゴシック" pitchFamily="34" charset="-128"/>
              </a:rPr>
              <a:t>m sad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Questions:</a:t>
            </a: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64515" name="Oval 4"/>
          <p:cNvSpPr>
            <a:spLocks noChangeArrowheads="1"/>
          </p:cNvSpPr>
          <p:nvPr/>
        </p:nvSpPr>
        <p:spPr bwMode="auto">
          <a:xfrm>
            <a:off x="5029200" y="3429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T</a:t>
            </a:r>
            <a:endParaRPr lang="en-US" sz="2400" baseline="-25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4516" name="Oval 5"/>
          <p:cNvSpPr>
            <a:spLocks noChangeArrowheads="1"/>
          </p:cNvSpPr>
          <p:nvPr/>
        </p:nvSpPr>
        <p:spPr bwMode="auto">
          <a:xfrm>
            <a:off x="5715000" y="4572000"/>
            <a:ext cx="533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S</a:t>
            </a:r>
          </a:p>
        </p:txBody>
      </p:sp>
      <p:cxnSp>
        <p:nvCxnSpPr>
          <p:cNvPr id="64517" name="AutoShape 6"/>
          <p:cNvCxnSpPr>
            <a:cxnSpLocks noChangeShapeType="1"/>
            <a:stCxn id="64515" idx="4"/>
            <a:endCxn id="64516" idx="1"/>
          </p:cNvCxnSpPr>
          <p:nvPr/>
        </p:nvCxnSpPr>
        <p:spPr bwMode="auto">
          <a:xfrm>
            <a:off x="5295900" y="3976688"/>
            <a:ext cx="496888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6477000" y="3429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cxnSp>
        <p:nvCxnSpPr>
          <p:cNvPr id="64519" name="AutoShape 8"/>
          <p:cNvCxnSpPr>
            <a:cxnSpLocks noChangeShapeType="1"/>
            <a:stCxn id="64518" idx="4"/>
            <a:endCxn id="64516" idx="7"/>
          </p:cNvCxnSpPr>
          <p:nvPr/>
        </p:nvCxnSpPr>
        <p:spPr bwMode="auto">
          <a:xfrm flipH="1">
            <a:off x="6170613" y="3976688"/>
            <a:ext cx="573087" cy="6588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5715000" y="2286000"/>
            <a:ext cx="533400" cy="533400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64521" name="AutoShape 10"/>
          <p:cNvCxnSpPr>
            <a:cxnSpLocks noChangeShapeType="1"/>
            <a:stCxn id="64520" idx="3"/>
            <a:endCxn id="64515" idx="0"/>
          </p:cNvCxnSpPr>
          <p:nvPr/>
        </p:nvCxnSpPr>
        <p:spPr bwMode="auto">
          <a:xfrm flipH="1">
            <a:off x="5295900" y="2755900"/>
            <a:ext cx="496888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64522" name="AutoShape 11"/>
          <p:cNvCxnSpPr>
            <a:cxnSpLocks noChangeShapeType="1"/>
            <a:stCxn id="64520" idx="5"/>
            <a:endCxn id="64518" idx="0"/>
          </p:cNvCxnSpPr>
          <p:nvPr/>
        </p:nvCxnSpPr>
        <p:spPr bwMode="auto">
          <a:xfrm>
            <a:off x="6170613" y="2755900"/>
            <a:ext cx="573087" cy="6588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1098764" name="Text Box 12"/>
          <p:cNvSpPr txBox="1">
            <a:spLocks noChangeArrowheads="1"/>
          </p:cNvSpPr>
          <p:nvPr/>
        </p:nvSpPr>
        <p:spPr bwMode="auto">
          <a:xfrm>
            <a:off x="3200400" y="5486400"/>
            <a:ext cx="2819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Yes</a:t>
            </a:r>
            <a:r>
              <a:rPr lang="en-US" sz="2800" i="1" smtClean="0">
                <a:solidFill>
                  <a:srgbClr val="CC0000"/>
                </a:solidFill>
                <a:latin typeface="Calibri"/>
                <a:cs typeface="Calibri"/>
              </a:rPr>
              <a:t>, Independent</a:t>
            </a:r>
            <a:endParaRPr lang="en-US" sz="2800" i="1">
              <a:solidFill>
                <a:srgbClr val="CC0000"/>
              </a:solidFill>
              <a:latin typeface="Calibri"/>
              <a:cs typeface="Calibri"/>
            </a:endParaRPr>
          </a:p>
        </p:txBody>
      </p:sp>
      <p:pic>
        <p:nvPicPr>
          <p:cNvPr id="109876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5024438"/>
            <a:ext cx="981075" cy="26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5575300"/>
            <a:ext cx="1384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9876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172200"/>
            <a:ext cx="17875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3200400" y="4836180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3218688" y="6014232"/>
            <a:ext cx="1524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800" i="1" dirty="0" smtClean="0">
                <a:solidFill>
                  <a:srgbClr val="CC0000"/>
                </a:solidFill>
                <a:latin typeface="Calibri"/>
                <a:cs typeface="Calibri"/>
              </a:rPr>
              <a:t>No</a:t>
            </a:r>
            <a:endParaRPr lang="en-US" sz="2800" i="1" dirty="0">
              <a:solidFill>
                <a:srgbClr val="CC0000"/>
              </a:solidFill>
              <a:latin typeface="Calibri"/>
              <a:cs typeface="Calibri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8964861" y="1371600"/>
            <a:ext cx="3202755" cy="3438358"/>
            <a:chOff x="7495640" y="3419642"/>
            <a:chExt cx="3202755" cy="3438358"/>
          </a:xfrm>
        </p:grpSpPr>
        <p:cxnSp>
          <p:nvCxnSpPr>
            <p:cNvPr id="19" name="Straight Connector 18"/>
            <p:cNvCxnSpPr/>
            <p:nvPr/>
          </p:nvCxnSpPr>
          <p:spPr>
            <a:xfrm flipH="1">
              <a:off x="8918352" y="3886200"/>
              <a:ext cx="15961" cy="274077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0"/>
            <p:cNvSpPr txBox="1">
              <a:spLocks noChangeArrowheads="1"/>
            </p:cNvSpPr>
            <p:nvPr/>
          </p:nvSpPr>
          <p:spPr bwMode="auto">
            <a:xfrm>
              <a:off x="7495640" y="3419642"/>
              <a:ext cx="16002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00B050"/>
                  </a:solidFill>
                  <a:latin typeface="Calibri"/>
                  <a:cs typeface="Calibri"/>
                </a:rPr>
                <a:t>Active Triples</a:t>
              </a:r>
            </a:p>
          </p:txBody>
        </p:sp>
        <p:sp>
          <p:nvSpPr>
            <p:cNvPr id="21" name="TextBox 191"/>
            <p:cNvSpPr txBox="1">
              <a:spLocks noChangeArrowheads="1"/>
            </p:cNvSpPr>
            <p:nvPr/>
          </p:nvSpPr>
          <p:spPr bwMode="auto">
            <a:xfrm>
              <a:off x="8945795" y="3419642"/>
              <a:ext cx="1752600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800" dirty="0">
                  <a:solidFill>
                    <a:srgbClr val="C00000"/>
                  </a:solidFill>
                  <a:latin typeface="Calibri"/>
                  <a:cs typeface="Calibri"/>
                </a:rPr>
                <a:t>Inactive Triples</a:t>
              </a: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7605909" y="3886200"/>
              <a:ext cx="2721803" cy="2971800"/>
              <a:chOff x="7605909" y="1999235"/>
              <a:chExt cx="4064331" cy="4630165"/>
            </a:xfrm>
          </p:grpSpPr>
          <p:grpSp>
            <p:nvGrpSpPr>
              <p:cNvPr id="23" name="Group 186"/>
              <p:cNvGrpSpPr>
                <a:grpSpLocks/>
              </p:cNvGrpSpPr>
              <p:nvPr/>
            </p:nvGrpSpPr>
            <p:grpSpPr bwMode="auto">
              <a:xfrm>
                <a:off x="7620000" y="2041525"/>
                <a:ext cx="1600200" cy="320675"/>
                <a:chOff x="4572000" y="1676400"/>
                <a:chExt cx="1905000" cy="381000"/>
              </a:xfrm>
            </p:grpSpPr>
            <p:sp>
              <p:nvSpPr>
                <p:cNvPr id="76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 dirty="0">
                    <a:latin typeface="Calibri"/>
                    <a:cs typeface="Calibri"/>
                  </a:endParaRPr>
                </a:p>
              </p:txBody>
            </p:sp>
            <p:sp>
              <p:nvSpPr>
                <p:cNvPr id="77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8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9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80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4" name="Group 185"/>
              <p:cNvGrpSpPr>
                <a:grpSpLocks/>
              </p:cNvGrpSpPr>
              <p:nvPr/>
            </p:nvGrpSpPr>
            <p:grpSpPr bwMode="auto">
              <a:xfrm>
                <a:off x="9982200" y="2041525"/>
                <a:ext cx="1600200" cy="320675"/>
                <a:chOff x="6934200" y="1676400"/>
                <a:chExt cx="1905000" cy="381000"/>
              </a:xfrm>
            </p:grpSpPr>
            <p:sp>
              <p:nvSpPr>
                <p:cNvPr id="71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72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1676400"/>
                  <a:ext cx="381756" cy="38100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73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16764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7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5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1866900"/>
                  <a:ext cx="381000" cy="1588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5" name="Group 187"/>
              <p:cNvGrpSpPr>
                <a:grpSpLocks/>
              </p:cNvGrpSpPr>
              <p:nvPr/>
            </p:nvGrpSpPr>
            <p:grpSpPr bwMode="auto">
              <a:xfrm>
                <a:off x="7620000" y="2776538"/>
                <a:ext cx="1600200" cy="576262"/>
                <a:chOff x="4572000" y="2362200"/>
                <a:chExt cx="1905000" cy="685800"/>
              </a:xfrm>
            </p:grpSpPr>
            <p:sp>
              <p:nvSpPr>
                <p:cNvPr id="66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7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23622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8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9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48972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70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57150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6" name="Group 184"/>
              <p:cNvGrpSpPr>
                <a:grpSpLocks/>
              </p:cNvGrpSpPr>
              <p:nvPr/>
            </p:nvGrpSpPr>
            <p:grpSpPr bwMode="auto">
              <a:xfrm>
                <a:off x="9982200" y="2776538"/>
                <a:ext cx="1600200" cy="576262"/>
                <a:chOff x="6934200" y="2362200"/>
                <a:chExt cx="1905000" cy="685800"/>
              </a:xfrm>
            </p:grpSpPr>
            <p:sp>
              <p:nvSpPr>
                <p:cNvPr id="61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62" name="Oval 9"/>
                <p:cNvSpPr>
                  <a:spLocks noChangeArrowheads="1"/>
                </p:cNvSpPr>
                <p:nvPr/>
              </p:nvSpPr>
              <p:spPr bwMode="auto">
                <a:xfrm>
                  <a:off x="7695823" y="2362200"/>
                  <a:ext cx="381756" cy="381630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2667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64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7259404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5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8077200" y="2552700"/>
                  <a:ext cx="436796" cy="1700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7" name="Group 183"/>
              <p:cNvGrpSpPr>
                <a:grpSpLocks/>
              </p:cNvGrpSpPr>
              <p:nvPr/>
            </p:nvGrpSpPr>
            <p:grpSpPr bwMode="auto">
              <a:xfrm>
                <a:off x="9982200" y="4084638"/>
                <a:ext cx="1600200" cy="639762"/>
                <a:chOff x="6934200" y="3810000"/>
                <a:chExt cx="1905000" cy="762000"/>
              </a:xfrm>
            </p:grpSpPr>
            <p:sp>
              <p:nvSpPr>
                <p:cNvPr id="56" name="Oval 9"/>
                <p:cNvSpPr>
                  <a:spLocks noChangeArrowheads="1"/>
                </p:cNvSpPr>
                <p:nvPr/>
              </p:nvSpPr>
              <p:spPr bwMode="auto">
                <a:xfrm>
                  <a:off x="6934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7" name="Oval 9"/>
                <p:cNvSpPr>
                  <a:spLocks noChangeArrowheads="1"/>
                </p:cNvSpPr>
                <p:nvPr/>
              </p:nvSpPr>
              <p:spPr bwMode="auto">
                <a:xfrm>
                  <a:off x="7696200" y="4191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8" name="Oval 9"/>
                <p:cNvSpPr>
                  <a:spLocks noChangeArrowheads="1"/>
                </p:cNvSpPr>
                <p:nvPr/>
              </p:nvSpPr>
              <p:spPr bwMode="auto">
                <a:xfrm>
                  <a:off x="84582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9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73152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60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80214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8" name="Group 188"/>
              <p:cNvGrpSpPr>
                <a:grpSpLocks/>
              </p:cNvGrpSpPr>
              <p:nvPr/>
            </p:nvGrpSpPr>
            <p:grpSpPr bwMode="auto">
              <a:xfrm>
                <a:off x="7620000" y="4084638"/>
                <a:ext cx="1600200" cy="639762"/>
                <a:chOff x="4572000" y="3810000"/>
                <a:chExt cx="1905000" cy="762000"/>
              </a:xfrm>
            </p:grpSpPr>
            <p:sp>
              <p:nvSpPr>
                <p:cNvPr id="51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2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4191946"/>
                  <a:ext cx="381756" cy="380054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53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38100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54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55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0005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</p:grpSp>
          <p:grpSp>
            <p:nvGrpSpPr>
              <p:cNvPr id="29" name="Group 189"/>
              <p:cNvGrpSpPr>
                <a:grpSpLocks/>
              </p:cNvGrpSpPr>
              <p:nvPr/>
            </p:nvGrpSpPr>
            <p:grpSpPr bwMode="auto">
              <a:xfrm>
                <a:off x="7620000" y="5029200"/>
                <a:ext cx="1600200" cy="1600200"/>
                <a:chOff x="4572000" y="4800600"/>
                <a:chExt cx="1905000" cy="1905000"/>
              </a:xfrm>
            </p:grpSpPr>
            <p:sp>
              <p:nvSpPr>
                <p:cNvPr id="44" name="Oval 9"/>
                <p:cNvSpPr>
                  <a:spLocks noChangeArrowheads="1"/>
                </p:cNvSpPr>
                <p:nvPr/>
              </p:nvSpPr>
              <p:spPr bwMode="auto">
                <a:xfrm>
                  <a:off x="4572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45" name="Oval 9"/>
                <p:cNvSpPr>
                  <a:spLocks noChangeArrowheads="1"/>
                </p:cNvSpPr>
                <p:nvPr/>
              </p:nvSpPr>
              <p:spPr bwMode="auto">
                <a:xfrm>
                  <a:off x="6096000" y="4800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cxnSp>
              <p:nvCxnSpPr>
                <p:cNvPr id="46" name="AutoShape 10"/>
                <p:cNvCxnSpPr>
                  <a:cxnSpLocks noChangeShapeType="1"/>
                </p:cNvCxnSpPr>
                <p:nvPr/>
              </p:nvCxnSpPr>
              <p:spPr bwMode="auto">
                <a:xfrm>
                  <a:off x="4953000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47" name="AutoShape 10"/>
                <p:cNvCxnSpPr>
                  <a:cxnSpLocks noChangeShapeType="1"/>
                </p:cNvCxnSpPr>
                <p:nvPr/>
              </p:nvCxnSpPr>
              <p:spPr bwMode="auto">
                <a:xfrm rot="10800000" flipV="1">
                  <a:off x="5659204" y="4991100"/>
                  <a:ext cx="436796" cy="246296"/>
                </a:xfrm>
                <a:prstGeom prst="straightConnector1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lg" len="med"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48" name="Oval 9"/>
                <p:cNvSpPr>
                  <a:spLocks noChangeArrowheads="1"/>
                </p:cNvSpPr>
                <p:nvPr/>
              </p:nvSpPr>
              <p:spPr bwMode="auto">
                <a:xfrm>
                  <a:off x="5333623" y="6323844"/>
                  <a:ext cx="381756" cy="381756"/>
                </a:xfrm>
                <a:prstGeom prst="ellipse">
                  <a:avLst/>
                </a:prstGeom>
                <a:solidFill>
                  <a:schemeClr val="bg2">
                    <a:lumMod val="60000"/>
                    <a:lumOff val="40000"/>
                  </a:schemeClr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en-US" sz="1050">
                    <a:latin typeface="Calibri"/>
                    <a:ea typeface="+mn-ea"/>
                    <a:cs typeface="Calibri"/>
                  </a:endParaRPr>
                </a:p>
              </p:txBody>
            </p:sp>
            <p:sp>
              <p:nvSpPr>
                <p:cNvPr id="49" name="Oval 9"/>
                <p:cNvSpPr>
                  <a:spLocks noChangeArrowheads="1"/>
                </p:cNvSpPr>
                <p:nvPr/>
              </p:nvSpPr>
              <p:spPr bwMode="auto">
                <a:xfrm>
                  <a:off x="5334000" y="5181600"/>
                  <a:ext cx="381000" cy="381000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050">
                    <a:latin typeface="Calibri"/>
                    <a:cs typeface="Calibri"/>
                  </a:endParaRPr>
                </a:p>
              </p:txBody>
            </p:sp>
            <p:sp>
              <p:nvSpPr>
                <p:cNvPr id="50" name="Freeform 49"/>
                <p:cNvSpPr/>
                <p:nvPr/>
              </p:nvSpPr>
              <p:spPr>
                <a:xfrm>
                  <a:off x="5312833" y="5562223"/>
                  <a:ext cx="468690" cy="752173"/>
                </a:xfrm>
                <a:custGeom>
                  <a:avLst/>
                  <a:gdLst>
                    <a:gd name="connsiteX0" fmla="*/ 200186 w 467532"/>
                    <a:gd name="connsiteY0" fmla="*/ 0 h 836909"/>
                    <a:gd name="connsiteX1" fmla="*/ 440410 w 467532"/>
                    <a:gd name="connsiteY1" fmla="*/ 294468 h 836909"/>
                    <a:gd name="connsiteX2" fmla="*/ 37454 w 467532"/>
                    <a:gd name="connsiteY2" fmla="*/ 503695 h 836909"/>
                    <a:gd name="connsiteX3" fmla="*/ 215684 w 467532"/>
                    <a:gd name="connsiteY3" fmla="*/ 836909 h 836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7532" h="836909">
                      <a:moveTo>
                        <a:pt x="200186" y="0"/>
                      </a:moveTo>
                      <a:cubicBezTo>
                        <a:pt x="333859" y="105259"/>
                        <a:pt x="467532" y="210519"/>
                        <a:pt x="440410" y="294468"/>
                      </a:cubicBezTo>
                      <a:cubicBezTo>
                        <a:pt x="413288" y="378417"/>
                        <a:pt x="74908" y="413288"/>
                        <a:pt x="37454" y="503695"/>
                      </a:cubicBezTo>
                      <a:cubicBezTo>
                        <a:pt x="0" y="594102"/>
                        <a:pt x="107842" y="715505"/>
                        <a:pt x="215684" y="836909"/>
                      </a:cubicBezTo>
                    </a:path>
                  </a:pathLst>
                </a:custGeom>
                <a:ln w="28575">
                  <a:solidFill>
                    <a:schemeClr val="tx1"/>
                  </a:solidFill>
                  <a:tailEnd type="triangle" w="lg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anchor="ctr"/>
                <a:lstStyle/>
                <a:p>
                  <a:pPr algn="ctr">
                    <a:defRPr/>
                  </a:pPr>
                  <a:endParaRPr lang="en-US" sz="1000">
                    <a:latin typeface="Calibri"/>
                    <a:cs typeface="Calibri"/>
                  </a:endParaRPr>
                </a:p>
              </p:txBody>
            </p:sp>
          </p:grpSp>
          <p:sp>
            <p:nvSpPr>
              <p:cNvPr id="30" name="TextBox 29"/>
              <p:cNvSpPr txBox="1"/>
              <p:nvPr/>
            </p:nvSpPr>
            <p:spPr>
              <a:xfrm>
                <a:off x="7613062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dirty="0" smtClean="0"/>
                  <a:t>X</a:t>
                </a:r>
                <a:endParaRPr lang="en-US" sz="1050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7605909" y="299176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760590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7605909" y="4995999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9964126" y="1999235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9980168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9980168" y="403803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X</a:t>
                </a:r>
                <a:endParaRPr lang="en-US" sz="1050" dirty="0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11244286" y="2017926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38" name="TextBox 37"/>
              <p:cNvSpPr txBox="1"/>
              <p:nvPr/>
            </p:nvSpPr>
            <p:spPr>
              <a:xfrm>
                <a:off x="11244286" y="2995098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1253259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8891000" y="20066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8900161" y="2988300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8883674" y="4050391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8883727" y="5021243"/>
                <a:ext cx="416981" cy="48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smtClean="0"/>
                  <a:t>Y</a:t>
                </a:r>
                <a:endParaRPr lang="en-US" sz="105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6686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Two Degenerate Cases</a:t>
            </a:r>
          </a:p>
        </p:txBody>
      </p: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9296400" y="4052887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6629400" y="4052887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09650" y="1600200"/>
            <a:ext cx="7019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Unconnected </a:t>
            </a:r>
            <a:r>
              <a:rPr lang="en-US" dirty="0" smtClean="0">
                <a:sym typeface="Wingdings"/>
              </a:rPr>
              <a:t> </a:t>
            </a:r>
            <a:r>
              <a:rPr lang="en-US" dirty="0" smtClean="0"/>
              <a:t>Always </a:t>
            </a:r>
            <a:r>
              <a:rPr lang="en-US" dirty="0" smtClean="0">
                <a:solidFill>
                  <a:srgbClr val="FF0000"/>
                </a:solidFill>
              </a:rPr>
              <a:t>Independent </a:t>
            </a:r>
          </a:p>
          <a:p>
            <a:r>
              <a:rPr lang="en-US" dirty="0" smtClean="0"/>
              <a:t>There </a:t>
            </a:r>
            <a:r>
              <a:rPr lang="en-US" b="1" i="1" dirty="0" smtClean="0"/>
              <a:t>are no </a:t>
            </a:r>
            <a:r>
              <a:rPr lang="en-US" dirty="0" smtClean="0"/>
              <a:t>paths between R and D, so definitely no active paths)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2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eaLnBrk="1" hangingPunct="1"/>
            <a:r>
              <a:rPr lang="en-US" dirty="0">
                <a:latin typeface="Calibri"/>
                <a:cs typeface="Calibri"/>
              </a:rPr>
              <a:t>Bayes</a:t>
            </a:r>
            <a:r>
              <a:rPr lang="ja-JP" altLang="en-US" dirty="0">
                <a:latin typeface="Calibri"/>
                <a:cs typeface="Calibri"/>
              </a:rPr>
              <a:t>’</a:t>
            </a:r>
            <a:r>
              <a:rPr lang="en-US" dirty="0">
                <a:latin typeface="Calibri"/>
                <a:cs typeface="Calibri"/>
              </a:rPr>
              <a:t> Net Semantics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066800" y="1397000"/>
            <a:ext cx="5943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>
                <a:latin typeface="Calibri"/>
                <a:cs typeface="Calibri"/>
              </a:rPr>
              <a:t>A </a:t>
            </a:r>
            <a:r>
              <a:rPr lang="en-US" sz="2400" dirty="0">
                <a:latin typeface="Calibri"/>
                <a:cs typeface="Calibri"/>
              </a:rPr>
              <a:t>set of nodes, one per variable </a:t>
            </a:r>
            <a:r>
              <a:rPr lang="en-US" sz="2400" dirty="0" smtClean="0">
                <a:latin typeface="Calibri"/>
                <a:cs typeface="Calibri"/>
              </a:rPr>
              <a:t>X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directed, </a:t>
            </a:r>
            <a:r>
              <a:rPr lang="en-US" sz="2400" b="1" i="1" dirty="0">
                <a:latin typeface="Calibri"/>
                <a:cs typeface="Calibri"/>
              </a:rPr>
              <a:t>acyclic</a:t>
            </a:r>
            <a:r>
              <a:rPr lang="en-US" sz="2400" dirty="0">
                <a:latin typeface="Calibri"/>
                <a:cs typeface="Calibri"/>
              </a:rPr>
              <a:t> </a:t>
            </a:r>
            <a:r>
              <a:rPr lang="en-US" sz="2400" dirty="0" smtClean="0">
                <a:latin typeface="Calibri"/>
                <a:cs typeface="Calibri"/>
              </a:rPr>
              <a:t>graph</a:t>
            </a:r>
          </a:p>
          <a:p>
            <a:pPr lvl="5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  <a:p>
            <a:pPr eaLnBrk="1" hangingPunct="1">
              <a:lnSpc>
                <a:spcPct val="80000"/>
              </a:lnSpc>
            </a:pPr>
            <a:r>
              <a:rPr lang="en-US" sz="2400" dirty="0">
                <a:latin typeface="Calibri"/>
                <a:cs typeface="Calibri"/>
              </a:rPr>
              <a:t>A conditional distribution for each </a:t>
            </a:r>
            <a:r>
              <a:rPr lang="en-US" sz="2400" dirty="0" smtClean="0">
                <a:latin typeface="Calibri"/>
                <a:cs typeface="Calibri"/>
              </a:rPr>
              <a:t>node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A collection of distributions over X, one for each combination of parents</a:t>
            </a:r>
            <a:r>
              <a:rPr lang="ja-JP" altLang="en-US" sz="2000" dirty="0">
                <a:latin typeface="Calibri"/>
                <a:cs typeface="Calibri"/>
              </a:rPr>
              <a:t>’</a:t>
            </a:r>
            <a:r>
              <a:rPr lang="en-US" sz="2000" dirty="0">
                <a:latin typeface="Calibri"/>
                <a:cs typeface="Calibri"/>
              </a:rPr>
              <a:t> values</a:t>
            </a: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CPT: conditional probability </a:t>
            </a:r>
            <a:r>
              <a:rPr lang="en-US" sz="2000" dirty="0" smtClean="0">
                <a:latin typeface="Calibri"/>
                <a:cs typeface="Calibri"/>
              </a:rPr>
              <a:t>table</a:t>
            </a:r>
          </a:p>
          <a:p>
            <a:pPr lvl="7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>
                <a:latin typeface="Calibri"/>
                <a:cs typeface="Calibri"/>
              </a:rPr>
              <a:t>Description of a noisy </a:t>
            </a:r>
            <a:r>
              <a:rPr lang="ja-JP" altLang="en-US" sz="2000" dirty="0">
                <a:latin typeface="Calibri"/>
                <a:cs typeface="Calibri"/>
              </a:rPr>
              <a:t>“</a:t>
            </a:r>
            <a:r>
              <a:rPr lang="en-US" sz="2000" dirty="0">
                <a:latin typeface="Calibri"/>
                <a:cs typeface="Calibri"/>
              </a:rPr>
              <a:t>causal</a:t>
            </a:r>
            <a:r>
              <a:rPr lang="ja-JP" altLang="en-US" sz="2000" dirty="0">
                <a:latin typeface="Calibri"/>
                <a:cs typeface="Calibri"/>
              </a:rPr>
              <a:t>”</a:t>
            </a:r>
            <a:r>
              <a:rPr lang="en-US" sz="2000" dirty="0">
                <a:latin typeface="Calibri"/>
                <a:cs typeface="Calibri"/>
              </a:rPr>
              <a:t> </a:t>
            </a:r>
            <a:r>
              <a:rPr lang="en-US" sz="2000" dirty="0" smtClean="0">
                <a:latin typeface="Calibri"/>
                <a:cs typeface="Calibri"/>
              </a:rPr>
              <a:t>process</a:t>
            </a:r>
          </a:p>
          <a:p>
            <a:pPr lvl="4">
              <a:lnSpc>
                <a:spcPct val="80000"/>
              </a:lnSpc>
            </a:pPr>
            <a:endParaRPr lang="en-US" sz="1200" dirty="0">
              <a:latin typeface="Calibri"/>
              <a:cs typeface="Calibri"/>
            </a:endParaRPr>
          </a:p>
          <a:p>
            <a:pPr lvl="2" eaLnBrk="1" hangingPunct="1">
              <a:lnSpc>
                <a:spcPct val="80000"/>
              </a:lnSpc>
            </a:pPr>
            <a:endParaRPr lang="en-US" sz="700" dirty="0">
              <a:latin typeface="Calibri"/>
              <a:cs typeface="Calibri"/>
            </a:endParaRPr>
          </a:p>
        </p:txBody>
      </p:sp>
      <p:sp>
        <p:nvSpPr>
          <p:cNvPr id="23556" name="Oval 4"/>
          <p:cNvSpPr>
            <a:spLocks noChangeArrowheads="1"/>
          </p:cNvSpPr>
          <p:nvPr/>
        </p:nvSpPr>
        <p:spPr bwMode="auto">
          <a:xfrm>
            <a:off x="8229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Calibri"/>
                <a:cs typeface="Calibri"/>
              </a:rPr>
              <a:t>A</a:t>
            </a:r>
            <a:r>
              <a:rPr lang="en-US" sz="2400" baseline="-25000" dirty="0">
                <a:latin typeface="Calibri"/>
                <a:cs typeface="Calibri"/>
              </a:rPr>
              <a:t>1</a:t>
            </a:r>
          </a:p>
        </p:txBody>
      </p:sp>
      <p:sp>
        <p:nvSpPr>
          <p:cNvPr id="23557" name="Oval 5"/>
          <p:cNvSpPr>
            <a:spLocks noChangeArrowheads="1"/>
          </p:cNvSpPr>
          <p:nvPr/>
        </p:nvSpPr>
        <p:spPr bwMode="auto">
          <a:xfrm>
            <a:off x="8839200" y="33020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X</a:t>
            </a:r>
            <a:endParaRPr lang="en-US" sz="2400" baseline="-25000">
              <a:latin typeface="Calibri"/>
              <a:cs typeface="Calibri"/>
            </a:endParaRPr>
          </a:p>
        </p:txBody>
      </p:sp>
      <p:cxnSp>
        <p:nvCxnSpPr>
          <p:cNvPr id="23558" name="AutoShape 6"/>
          <p:cNvCxnSpPr>
            <a:cxnSpLocks noChangeShapeType="1"/>
            <a:stCxn id="23556" idx="4"/>
            <a:endCxn id="23557" idx="1"/>
          </p:cNvCxnSpPr>
          <p:nvPr/>
        </p:nvCxnSpPr>
        <p:spPr bwMode="auto">
          <a:xfrm>
            <a:off x="8496300" y="2478088"/>
            <a:ext cx="420688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9753600" y="1930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Calibri"/>
                <a:cs typeface="Calibri"/>
              </a:rPr>
              <a:t>A</a:t>
            </a:r>
            <a:r>
              <a:rPr lang="en-US" sz="2400" i="1" baseline="-25000">
                <a:latin typeface="Calibri"/>
                <a:cs typeface="Calibri"/>
              </a:rPr>
              <a:t>n</a:t>
            </a:r>
          </a:p>
        </p:txBody>
      </p:sp>
      <p:cxnSp>
        <p:nvCxnSpPr>
          <p:cNvPr id="23560" name="AutoShape 8"/>
          <p:cNvCxnSpPr>
            <a:cxnSpLocks noChangeShapeType="1"/>
            <a:stCxn id="23559" idx="4"/>
            <a:endCxn id="23557" idx="7"/>
          </p:cNvCxnSpPr>
          <p:nvPr/>
        </p:nvCxnSpPr>
        <p:spPr bwMode="auto">
          <a:xfrm flipH="1">
            <a:off x="9294813" y="2478088"/>
            <a:ext cx="725487" cy="8874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3561" name="Picture 9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2082800"/>
            <a:ext cx="469900" cy="8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3562" name="AutoShape 10"/>
          <p:cNvCxnSpPr>
            <a:cxnSpLocks noChangeShapeType="1"/>
            <a:endCxn id="23557" idx="0"/>
          </p:cNvCxnSpPr>
          <p:nvPr/>
        </p:nvCxnSpPr>
        <p:spPr bwMode="auto">
          <a:xfrm flipH="1">
            <a:off x="9105900" y="2540000"/>
            <a:ext cx="152400" cy="747713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 descr="txp_fig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5800" y="4368800"/>
            <a:ext cx="2057400" cy="30213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3564" name="AutoShape 12"/>
          <p:cNvSpPr>
            <a:spLocks noChangeArrowheads="1"/>
          </p:cNvSpPr>
          <p:nvPr/>
        </p:nvSpPr>
        <p:spPr bwMode="auto">
          <a:xfrm rot="5400000">
            <a:off x="9563100" y="3492500"/>
            <a:ext cx="609600" cy="6858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4100 h 21600"/>
              <a:gd name="T14" fmla="*/ 19055 w 21600"/>
              <a:gd name="T15" fmla="*/ 8058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3781" y="0"/>
                </a:lnTo>
                <a:lnTo>
                  <a:pt x="13781" y="4100"/>
                </a:lnTo>
                <a:lnTo>
                  <a:pt x="12427" y="4100"/>
                </a:lnTo>
                <a:cubicBezTo>
                  <a:pt x="5564" y="4100"/>
                  <a:pt x="0" y="7708"/>
                  <a:pt x="0" y="12158"/>
                </a:cubicBezTo>
                <a:lnTo>
                  <a:pt x="0" y="21600"/>
                </a:lnTo>
                <a:lnTo>
                  <a:pt x="4046" y="21600"/>
                </a:lnTo>
                <a:lnTo>
                  <a:pt x="4046" y="12158"/>
                </a:lnTo>
                <a:cubicBezTo>
                  <a:pt x="4046" y="9894"/>
                  <a:pt x="7798" y="8058"/>
                  <a:pt x="12427" y="8058"/>
                </a:cubicBezTo>
                <a:lnTo>
                  <a:pt x="13781" y="8058"/>
                </a:lnTo>
                <a:lnTo>
                  <a:pt x="13781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5" name="Picture 4" descr="txp_fig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95600" y="3987800"/>
            <a:ext cx="1927225" cy="30202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sp>
        <p:nvSpPr>
          <p:cNvPr id="23566" name="Text Box 14"/>
          <p:cNvSpPr txBox="1">
            <a:spLocks noChangeArrowheads="1"/>
          </p:cNvSpPr>
          <p:nvPr/>
        </p:nvSpPr>
        <p:spPr bwMode="auto">
          <a:xfrm>
            <a:off x="914400" y="5867400"/>
            <a:ext cx="10744200" cy="5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i="1" dirty="0">
                <a:solidFill>
                  <a:srgbClr val="CC0000"/>
                </a:solidFill>
                <a:latin typeface="Calibri"/>
                <a:cs typeface="Calibri"/>
              </a:rPr>
              <a:t>A Bayes net = Topology (graph) + Local Conditional Probabilities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0800" y="152400"/>
            <a:ext cx="2743200" cy="1828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0" y="1371600"/>
            <a:ext cx="265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Times New Roman"/>
                <a:cs typeface="Times New Roman"/>
              </a:rPr>
              <a:t>P(A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1 </a:t>
            </a:r>
            <a:r>
              <a:rPr lang="en-US" sz="2400" i="1" dirty="0" smtClean="0">
                <a:latin typeface="Times New Roman"/>
                <a:cs typeface="Times New Roman"/>
              </a:rPr>
              <a:t>)  ….     </a:t>
            </a:r>
            <a:r>
              <a:rPr lang="en-US" sz="2400" i="1" dirty="0">
                <a:latin typeface="Times New Roman"/>
                <a:cs typeface="Times New Roman"/>
              </a:rPr>
              <a:t>P(</a:t>
            </a:r>
            <a:r>
              <a:rPr lang="en-US" sz="2400" i="1" dirty="0" smtClean="0">
                <a:latin typeface="Times New Roman"/>
                <a:cs typeface="Times New Roman"/>
              </a:rPr>
              <a:t>A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n </a:t>
            </a:r>
            <a:r>
              <a:rPr lang="en-US" sz="2400" i="1" dirty="0" smtClean="0">
                <a:latin typeface="Times New Roman"/>
                <a:cs typeface="Times New Roman"/>
              </a:rPr>
              <a:t>)</a:t>
            </a:r>
            <a:endParaRPr lang="en-US" sz="24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925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4" grpId="0" animBg="1"/>
      <p:bldP spid="23566" grpId="0"/>
      <p:bldP spid="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Two Degenerate Cases</a:t>
            </a:r>
          </a:p>
        </p:txBody>
      </p:sp>
      <p:sp>
        <p:nvSpPr>
          <p:cNvPr id="64518" name="Oval 7"/>
          <p:cNvSpPr>
            <a:spLocks noChangeArrowheads="1"/>
          </p:cNvSpPr>
          <p:nvPr/>
        </p:nvSpPr>
        <p:spPr bwMode="auto">
          <a:xfrm>
            <a:off x="6629400" y="4343400"/>
            <a:ext cx="533400" cy="5334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64520" name="Oval 9"/>
          <p:cNvSpPr>
            <a:spLocks noChangeArrowheads="1"/>
          </p:cNvSpPr>
          <p:nvPr/>
        </p:nvSpPr>
        <p:spPr bwMode="auto">
          <a:xfrm>
            <a:off x="6629400" y="3048000"/>
            <a:ext cx="533400" cy="53340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cxnSp>
        <p:nvCxnSpPr>
          <p:cNvPr id="64521" name="AutoShape 10"/>
          <p:cNvCxnSpPr>
            <a:cxnSpLocks noChangeShapeType="1"/>
          </p:cNvCxnSpPr>
          <p:nvPr/>
        </p:nvCxnSpPr>
        <p:spPr bwMode="auto">
          <a:xfrm flipH="1">
            <a:off x="6896100" y="3581400"/>
            <a:ext cx="15240" cy="76200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3" name="TextBox 2"/>
          <p:cNvSpPr txBox="1"/>
          <p:nvPr/>
        </p:nvSpPr>
        <p:spPr>
          <a:xfrm>
            <a:off x="1009650" y="1600200"/>
            <a:ext cx="6617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Directly connected </a:t>
            </a:r>
            <a:r>
              <a:rPr lang="en-US" dirty="0" smtClean="0">
                <a:sym typeface="Wingdings"/>
              </a:rPr>
              <a:t> </a:t>
            </a:r>
            <a:r>
              <a:rPr lang="en-US" b="1" i="1" dirty="0">
                <a:solidFill>
                  <a:srgbClr val="FF0000"/>
                </a:solidFill>
                <a:sym typeface="Wingdings"/>
              </a:rPr>
              <a:t>D</a:t>
            </a:r>
            <a:r>
              <a:rPr lang="en-US" b="1" i="1" dirty="0" smtClean="0">
                <a:solidFill>
                  <a:srgbClr val="FF0000"/>
                </a:solidFill>
              </a:rPr>
              <a:t>e</a:t>
            </a:r>
            <a:r>
              <a:rPr lang="en-US" dirty="0" smtClean="0">
                <a:solidFill>
                  <a:srgbClr val="FF0000"/>
                </a:solidFill>
              </a:rPr>
              <a:t>pendent</a:t>
            </a:r>
            <a:r>
              <a:rPr lang="en-US" dirty="0" smtClean="0"/>
              <a:t>  (for some values of the CPT)</a:t>
            </a:r>
          </a:p>
        </p:txBody>
      </p:sp>
    </p:spTree>
    <p:extLst>
      <p:ext uri="{BB962C8B-B14F-4D97-AF65-F5344CB8AC3E}">
        <p14:creationId xmlns:p14="http://schemas.microsoft.com/office/powerpoint/2010/main" val="1955310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Structure Implications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756400" cy="4729164"/>
          </a:xfrm>
        </p:spPr>
        <p:txBody>
          <a:bodyPr/>
          <a:lstStyle/>
          <a:p>
            <a:r>
              <a:rPr lang="en-US" sz="2400" dirty="0" smtClean="0">
                <a:ea typeface="ＭＳ Ｐゴシック" pitchFamily="34" charset="-128"/>
              </a:rPr>
              <a:t>Given a Bayes net structure, can run d-separation algorithm to build a complete list of conditional independences that are necessarily true of the form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sz="2400" dirty="0" smtClean="0">
              <a:ea typeface="ＭＳ Ｐゴシック" pitchFamily="34" charset="-128"/>
            </a:endParaRPr>
          </a:p>
          <a:p>
            <a:r>
              <a:rPr lang="en-US" sz="2400" dirty="0" smtClean="0">
                <a:ea typeface="ＭＳ Ｐゴシック" pitchFamily="34" charset="-128"/>
              </a:rPr>
              <a:t>This list determines the set of probability distributions that can be represented </a:t>
            </a:r>
          </a:p>
          <a:p>
            <a:endParaRPr lang="en-US" sz="2400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endParaRPr lang="en-US" dirty="0" smtClean="0">
              <a:ea typeface="ＭＳ Ｐゴシック" pitchFamily="34" charset="-128"/>
            </a:endParaRPr>
          </a:p>
          <a:p>
            <a:pPr marL="457200" lvl="1" indent="0">
              <a:buFont typeface="Wingdings" pitchFamily="2" charset="2"/>
              <a:buNone/>
            </a:pPr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2560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403600"/>
            <a:ext cx="476250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447800"/>
            <a:ext cx="5150759" cy="4275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752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Computing All Independences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701" y="1759560"/>
            <a:ext cx="5714899" cy="4107839"/>
          </a:xfrm>
          <a:prstGeom prst="rect">
            <a:avLst/>
          </a:prstGeom>
        </p:spPr>
      </p:pic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6629400" y="1219200"/>
            <a:ext cx="1428750" cy="1143000"/>
            <a:chOff x="4272" y="1152"/>
            <a:chExt cx="1200" cy="1008"/>
          </a:xfrm>
        </p:grpSpPr>
        <p:sp>
          <p:nvSpPr>
            <p:cNvPr id="16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19" name="AutoShape 15"/>
            <p:cNvCxnSpPr>
              <a:cxnSpLocks noChangeShapeType="1"/>
              <a:stCxn id="17" idx="3"/>
              <a:endCxn id="16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" name="AutoShape 16"/>
            <p:cNvCxnSpPr>
              <a:cxnSpLocks noChangeShapeType="1"/>
              <a:stCxn id="17" idx="5"/>
              <a:endCxn id="18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" name="Group 17"/>
          <p:cNvGrpSpPr>
            <a:grpSpLocks/>
          </p:cNvGrpSpPr>
          <p:nvPr/>
        </p:nvGrpSpPr>
        <p:grpSpPr bwMode="auto">
          <a:xfrm>
            <a:off x="6705600" y="2514600"/>
            <a:ext cx="1402080" cy="1219200"/>
            <a:chOff x="4272" y="1152"/>
            <a:chExt cx="1200" cy="1008"/>
          </a:xfrm>
        </p:grpSpPr>
        <p:sp>
          <p:nvSpPr>
            <p:cNvPr id="22" name="Oval 12"/>
            <p:cNvSpPr>
              <a:spLocks noChangeArrowheads="1"/>
            </p:cNvSpPr>
            <p:nvPr/>
          </p:nvSpPr>
          <p:spPr bwMode="auto">
            <a:xfrm>
              <a:off x="4272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3" name="Oval 13"/>
            <p:cNvSpPr>
              <a:spLocks noChangeArrowheads="1"/>
            </p:cNvSpPr>
            <p:nvPr/>
          </p:nvSpPr>
          <p:spPr bwMode="auto">
            <a:xfrm>
              <a:off x="4656" y="1152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24" name="Oval 14"/>
            <p:cNvSpPr>
              <a:spLocks noChangeArrowheads="1"/>
            </p:cNvSpPr>
            <p:nvPr/>
          </p:nvSpPr>
          <p:spPr bwMode="auto">
            <a:xfrm>
              <a:off x="5088" y="1776"/>
              <a:ext cx="384" cy="384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25" name="AutoShape 15"/>
            <p:cNvCxnSpPr>
              <a:cxnSpLocks noChangeShapeType="1"/>
              <a:stCxn id="23" idx="3"/>
              <a:endCxn id="22" idx="0"/>
            </p:cNvCxnSpPr>
            <p:nvPr/>
          </p:nvCxnSpPr>
          <p:spPr bwMode="auto">
            <a:xfrm flipH="1">
              <a:off x="4464" y="1489"/>
              <a:ext cx="248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16"/>
            <p:cNvCxnSpPr>
              <a:cxnSpLocks noChangeShapeType="1"/>
              <a:stCxn id="23" idx="5"/>
              <a:endCxn id="24" idx="0"/>
            </p:cNvCxnSpPr>
            <p:nvPr/>
          </p:nvCxnSpPr>
          <p:spPr bwMode="auto">
            <a:xfrm>
              <a:off x="4984" y="1489"/>
              <a:ext cx="296" cy="278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7" name="Group 31"/>
          <p:cNvGrpSpPr>
            <a:grpSpLocks/>
          </p:cNvGrpSpPr>
          <p:nvPr/>
        </p:nvGrpSpPr>
        <p:grpSpPr bwMode="auto">
          <a:xfrm>
            <a:off x="6705600" y="3962400"/>
            <a:ext cx="1447800" cy="1273629"/>
            <a:chOff x="3089" y="3828"/>
            <a:chExt cx="665" cy="585"/>
          </a:xfrm>
        </p:grpSpPr>
        <p:sp>
          <p:nvSpPr>
            <p:cNvPr id="28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29" name="Oval 26"/>
            <p:cNvSpPr>
              <a:spLocks noChangeArrowheads="1"/>
            </p:cNvSpPr>
            <p:nvPr/>
          </p:nvSpPr>
          <p:spPr bwMode="auto">
            <a:xfrm>
              <a:off x="3339" y="419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30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31" name="AutoShape 28"/>
            <p:cNvCxnSpPr>
              <a:cxnSpLocks noChangeShapeType="1"/>
              <a:stCxn id="28" idx="4"/>
              <a:endCxn id="29" idx="1"/>
            </p:cNvCxnSpPr>
            <p:nvPr/>
          </p:nvCxnSpPr>
          <p:spPr bwMode="auto">
            <a:xfrm>
              <a:off x="3198" y="4046"/>
              <a:ext cx="173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2" name="AutoShape 29"/>
            <p:cNvCxnSpPr>
              <a:cxnSpLocks noChangeShapeType="1"/>
              <a:stCxn id="29" idx="7"/>
              <a:endCxn id="30" idx="4"/>
            </p:cNvCxnSpPr>
            <p:nvPr/>
          </p:nvCxnSpPr>
          <p:spPr bwMode="auto">
            <a:xfrm flipV="1">
              <a:off x="3524" y="4046"/>
              <a:ext cx="121" cy="18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3" name="Group 31"/>
          <p:cNvGrpSpPr>
            <a:grpSpLocks/>
          </p:cNvGrpSpPr>
          <p:nvPr/>
        </p:nvGrpSpPr>
        <p:grpSpPr bwMode="auto">
          <a:xfrm>
            <a:off x="6781800" y="5410200"/>
            <a:ext cx="1447800" cy="1243149"/>
            <a:chOff x="3089" y="3475"/>
            <a:chExt cx="665" cy="571"/>
          </a:xfrm>
        </p:grpSpPr>
        <p:sp>
          <p:nvSpPr>
            <p:cNvPr id="44" name="Oval 25"/>
            <p:cNvSpPr>
              <a:spLocks noChangeArrowheads="1"/>
            </p:cNvSpPr>
            <p:nvPr/>
          </p:nvSpPr>
          <p:spPr bwMode="auto">
            <a:xfrm>
              <a:off x="3089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X</a:t>
              </a:r>
            </a:p>
          </p:txBody>
        </p:sp>
        <p:sp>
          <p:nvSpPr>
            <p:cNvPr id="45" name="Oval 26"/>
            <p:cNvSpPr>
              <a:spLocks noChangeArrowheads="1"/>
            </p:cNvSpPr>
            <p:nvPr/>
          </p:nvSpPr>
          <p:spPr bwMode="auto">
            <a:xfrm>
              <a:off x="3307" y="3475"/>
              <a:ext cx="217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 dirty="0">
                  <a:latin typeface="Calibri"/>
                  <a:cs typeface="Calibri"/>
                </a:rPr>
                <a:t>Y</a:t>
              </a:r>
            </a:p>
          </p:txBody>
        </p:sp>
        <p:sp>
          <p:nvSpPr>
            <p:cNvPr id="46" name="Oval 27"/>
            <p:cNvSpPr>
              <a:spLocks noChangeArrowheads="1"/>
            </p:cNvSpPr>
            <p:nvPr/>
          </p:nvSpPr>
          <p:spPr bwMode="auto">
            <a:xfrm>
              <a:off x="3536" y="3828"/>
              <a:ext cx="218" cy="21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rtl="1"/>
              <a:r>
                <a:rPr lang="en-US" sz="2000">
                  <a:latin typeface="Calibri"/>
                  <a:cs typeface="Calibri"/>
                </a:rPr>
                <a:t>Z</a:t>
              </a:r>
            </a:p>
          </p:txBody>
        </p:sp>
        <p:cxnSp>
          <p:nvCxnSpPr>
            <p:cNvPr id="47" name="AutoShape 28"/>
            <p:cNvCxnSpPr>
              <a:cxnSpLocks noChangeShapeType="1"/>
              <a:stCxn id="45" idx="3"/>
              <a:endCxn id="44" idx="0"/>
            </p:cNvCxnSpPr>
            <p:nvPr/>
          </p:nvCxnSpPr>
          <p:spPr bwMode="auto">
            <a:xfrm flipH="1">
              <a:off x="3198" y="3666"/>
              <a:ext cx="140" cy="157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8" name="AutoShape 29"/>
            <p:cNvCxnSpPr>
              <a:cxnSpLocks noChangeShapeType="1"/>
              <a:stCxn id="45" idx="5"/>
              <a:endCxn id="46" idx="0"/>
            </p:cNvCxnSpPr>
            <p:nvPr/>
          </p:nvCxnSpPr>
          <p:spPr bwMode="auto">
            <a:xfrm>
              <a:off x="3492" y="3670"/>
              <a:ext cx="153" cy="149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9" name="AutoShape 30"/>
            <p:cNvCxnSpPr>
              <a:cxnSpLocks noChangeShapeType="1"/>
              <a:stCxn id="44" idx="6"/>
              <a:endCxn id="46" idx="2"/>
            </p:cNvCxnSpPr>
            <p:nvPr/>
          </p:nvCxnSpPr>
          <p:spPr bwMode="auto">
            <a:xfrm>
              <a:off x="3316" y="3937"/>
              <a:ext cx="211" cy="0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 type="triangle" w="med" len="med"/>
              <a:tailEnd type="none" w="lg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674495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82"/>
          <p:cNvGrpSpPr>
            <a:grpSpLocks/>
          </p:cNvGrpSpPr>
          <p:nvPr/>
        </p:nvGrpSpPr>
        <p:grpSpPr bwMode="auto">
          <a:xfrm>
            <a:off x="4441825" y="1219200"/>
            <a:ext cx="3276600" cy="1600200"/>
            <a:chOff x="3505200" y="1295400"/>
            <a:chExt cx="3276600" cy="1600200"/>
          </a:xfrm>
        </p:grpSpPr>
        <p:sp>
          <p:nvSpPr>
            <p:cNvPr id="75" name="Rounded Rectangle 74"/>
            <p:cNvSpPr/>
            <p:nvPr/>
          </p:nvSpPr>
          <p:spPr>
            <a:xfrm>
              <a:off x="3505200" y="1295400"/>
              <a:ext cx="3276600" cy="1600200"/>
            </a:xfrm>
            <a:prstGeom prst="roundRect">
              <a:avLst/>
            </a:prstGeom>
            <a:solidFill>
              <a:srgbClr val="CCFFCC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76" name="Group 38"/>
            <p:cNvGrpSpPr>
              <a:grpSpLocks/>
            </p:cNvGrpSpPr>
            <p:nvPr/>
          </p:nvGrpSpPr>
          <p:grpSpPr bwMode="auto">
            <a:xfrm>
              <a:off x="4706941" y="2016125"/>
              <a:ext cx="973138" cy="727075"/>
              <a:chOff x="3286" y="962"/>
              <a:chExt cx="613" cy="458"/>
            </a:xfrm>
          </p:grpSpPr>
          <p:sp>
            <p:nvSpPr>
              <p:cNvPr id="78" name="Oval 33"/>
              <p:cNvSpPr>
                <a:spLocks noChangeArrowheads="1"/>
              </p:cNvSpPr>
              <p:nvPr/>
            </p:nvSpPr>
            <p:spPr bwMode="auto">
              <a:xfrm>
                <a:off x="3286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79" name="Oval 34"/>
              <p:cNvSpPr>
                <a:spLocks noChangeArrowheads="1"/>
              </p:cNvSpPr>
              <p:nvPr/>
            </p:nvSpPr>
            <p:spPr bwMode="auto">
              <a:xfrm>
                <a:off x="3480" y="962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0" name="Oval 35"/>
              <p:cNvSpPr>
                <a:spLocks noChangeArrowheads="1"/>
              </p:cNvSpPr>
              <p:nvPr/>
            </p:nvSpPr>
            <p:spPr bwMode="auto">
              <a:xfrm>
                <a:off x="3681" y="1202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</p:grpSp>
        <p:pic>
          <p:nvPicPr>
            <p:cNvPr id="77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6338" y="1447800"/>
              <a:ext cx="298926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86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Topology Limits Distributions</a:t>
            </a:r>
          </a:p>
        </p:txBody>
      </p:sp>
      <p:sp>
        <p:nvSpPr>
          <p:cNvPr id="68610" name="Rectangle 3"/>
          <p:cNvSpPr>
            <a:spLocks noGrp="1" noChangeArrowheads="1"/>
          </p:cNvSpPr>
          <p:nvPr>
            <p:ph idx="1"/>
          </p:nvPr>
        </p:nvSpPr>
        <p:spPr>
          <a:xfrm>
            <a:off x="133990" y="1139546"/>
            <a:ext cx="4123689" cy="5181600"/>
          </a:xfrm>
        </p:spPr>
        <p:txBody>
          <a:bodyPr/>
          <a:lstStyle/>
          <a:p>
            <a:pPr eaLnBrk="1" hangingPunct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Given some graph topology G, only certain joint distributions can be encoded</a:t>
            </a: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6"/>
            <a:endParaRPr lang="en-US" sz="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The graph structure guarantees certain (conditional) independences</a:t>
            </a: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5"/>
            <a:endParaRPr lang="en-US" sz="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(There might be more independence)</a:t>
            </a:r>
            <a:endParaRPr lang="en-US" sz="1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5"/>
            <a:endParaRPr lang="en-US" sz="7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Adding arcs increases the set of distributions, but has several costs</a:t>
            </a: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5"/>
            <a:endParaRPr lang="en-US" sz="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/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Full conditioning can encode any distribution</a:t>
            </a:r>
          </a:p>
        </p:txBody>
      </p:sp>
      <p:sp>
        <p:nvSpPr>
          <p:cNvPr id="68611" name="Freeform 4"/>
          <p:cNvSpPr>
            <a:spLocks/>
          </p:cNvSpPr>
          <p:nvPr/>
        </p:nvSpPr>
        <p:spPr bwMode="auto">
          <a:xfrm>
            <a:off x="6899275" y="2171700"/>
            <a:ext cx="2617788" cy="2717800"/>
          </a:xfrm>
          <a:custGeom>
            <a:avLst/>
            <a:gdLst>
              <a:gd name="T0" fmla="*/ 2147483647 w 1649"/>
              <a:gd name="T1" fmla="*/ 2147483647 h 1712"/>
              <a:gd name="T2" fmla="*/ 2147483647 w 1649"/>
              <a:gd name="T3" fmla="*/ 2147483647 h 1712"/>
              <a:gd name="T4" fmla="*/ 2147483647 w 1649"/>
              <a:gd name="T5" fmla="*/ 2147483647 h 1712"/>
              <a:gd name="T6" fmla="*/ 2147483647 w 1649"/>
              <a:gd name="T7" fmla="*/ 2147483647 h 1712"/>
              <a:gd name="T8" fmla="*/ 2147483647 w 1649"/>
              <a:gd name="T9" fmla="*/ 2147483647 h 1712"/>
              <a:gd name="T10" fmla="*/ 2147483647 w 1649"/>
              <a:gd name="T11" fmla="*/ 2147483647 h 1712"/>
              <a:gd name="T12" fmla="*/ 2147483647 w 1649"/>
              <a:gd name="T13" fmla="*/ 2147483647 h 1712"/>
              <a:gd name="T14" fmla="*/ 2147483647 w 1649"/>
              <a:gd name="T15" fmla="*/ 2147483647 h 1712"/>
              <a:gd name="T16" fmla="*/ 2147483647 w 1649"/>
              <a:gd name="T17" fmla="*/ 2147483647 h 1712"/>
              <a:gd name="T18" fmla="*/ 2147483647 w 1649"/>
              <a:gd name="T19" fmla="*/ 2147483647 h 1712"/>
              <a:gd name="T20" fmla="*/ 2147483647 w 1649"/>
              <a:gd name="T21" fmla="*/ 2147483647 h 171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1649"/>
              <a:gd name="T34" fmla="*/ 0 h 1712"/>
              <a:gd name="T35" fmla="*/ 1649 w 1649"/>
              <a:gd name="T36" fmla="*/ 1712 h 171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1649" h="1712">
                <a:moveTo>
                  <a:pt x="1196" y="253"/>
                </a:moveTo>
                <a:cubicBezTo>
                  <a:pt x="1083" y="260"/>
                  <a:pt x="906" y="107"/>
                  <a:pt x="752" y="121"/>
                </a:cubicBezTo>
                <a:cubicBezTo>
                  <a:pt x="598" y="135"/>
                  <a:pt x="395" y="204"/>
                  <a:pt x="273" y="335"/>
                </a:cubicBezTo>
                <a:cubicBezTo>
                  <a:pt x="151" y="466"/>
                  <a:pt x="0" y="785"/>
                  <a:pt x="18" y="906"/>
                </a:cubicBezTo>
                <a:cubicBezTo>
                  <a:pt x="36" y="1027"/>
                  <a:pt x="354" y="933"/>
                  <a:pt x="380" y="1059"/>
                </a:cubicBezTo>
                <a:cubicBezTo>
                  <a:pt x="406" y="1185"/>
                  <a:pt x="53" y="1618"/>
                  <a:pt x="176" y="1665"/>
                </a:cubicBezTo>
                <a:cubicBezTo>
                  <a:pt x="299" y="1712"/>
                  <a:pt x="884" y="1398"/>
                  <a:pt x="1119" y="1339"/>
                </a:cubicBezTo>
                <a:cubicBezTo>
                  <a:pt x="1354" y="1280"/>
                  <a:pt x="1527" y="1409"/>
                  <a:pt x="1588" y="1308"/>
                </a:cubicBezTo>
                <a:cubicBezTo>
                  <a:pt x="1649" y="1207"/>
                  <a:pt x="1512" y="937"/>
                  <a:pt x="1486" y="732"/>
                </a:cubicBezTo>
                <a:cubicBezTo>
                  <a:pt x="1460" y="527"/>
                  <a:pt x="1478" y="160"/>
                  <a:pt x="1430" y="80"/>
                </a:cubicBezTo>
                <a:cubicBezTo>
                  <a:pt x="1382" y="0"/>
                  <a:pt x="1285" y="232"/>
                  <a:pt x="1196" y="253"/>
                </a:cubicBez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2" name="Freeform 40"/>
          <p:cNvSpPr>
            <a:spLocks/>
          </p:cNvSpPr>
          <p:nvPr/>
        </p:nvSpPr>
        <p:spPr bwMode="auto">
          <a:xfrm>
            <a:off x="7218363" y="2579688"/>
            <a:ext cx="1820862" cy="1382712"/>
          </a:xfrm>
          <a:custGeom>
            <a:avLst/>
            <a:gdLst>
              <a:gd name="T0" fmla="*/ 2147483647 w 1147"/>
              <a:gd name="T1" fmla="*/ 2147483647 h 871"/>
              <a:gd name="T2" fmla="*/ 2147483647 w 1147"/>
              <a:gd name="T3" fmla="*/ 2147483647 h 871"/>
              <a:gd name="T4" fmla="*/ 2147483647 w 1147"/>
              <a:gd name="T5" fmla="*/ 2147483647 h 871"/>
              <a:gd name="T6" fmla="*/ 2147483647 w 1147"/>
              <a:gd name="T7" fmla="*/ 2147483647 h 871"/>
              <a:gd name="T8" fmla="*/ 2147483647 w 1147"/>
              <a:gd name="T9" fmla="*/ 2147483647 h 871"/>
              <a:gd name="T10" fmla="*/ 2147483647 w 1147"/>
              <a:gd name="T11" fmla="*/ 2147483647 h 871"/>
              <a:gd name="T12" fmla="*/ 2147483647 w 1147"/>
              <a:gd name="T13" fmla="*/ 2147483647 h 871"/>
              <a:gd name="T14" fmla="*/ 2147483647 w 1147"/>
              <a:gd name="T15" fmla="*/ 2147483647 h 871"/>
              <a:gd name="T16" fmla="*/ 2147483647 w 1147"/>
              <a:gd name="T17" fmla="*/ 2147483647 h 871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147"/>
              <a:gd name="T28" fmla="*/ 0 h 871"/>
              <a:gd name="T29" fmla="*/ 1147 w 1147"/>
              <a:gd name="T30" fmla="*/ 871 h 871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147" h="871">
                <a:moveTo>
                  <a:pt x="112" y="511"/>
                </a:moveTo>
                <a:cubicBezTo>
                  <a:pt x="192" y="592"/>
                  <a:pt x="340" y="863"/>
                  <a:pt x="494" y="867"/>
                </a:cubicBezTo>
                <a:cubicBezTo>
                  <a:pt x="648" y="871"/>
                  <a:pt x="933" y="669"/>
                  <a:pt x="1035" y="536"/>
                </a:cubicBezTo>
                <a:cubicBezTo>
                  <a:pt x="1137" y="403"/>
                  <a:pt x="1147" y="144"/>
                  <a:pt x="1106" y="72"/>
                </a:cubicBezTo>
                <a:cubicBezTo>
                  <a:pt x="1065" y="0"/>
                  <a:pt x="890" y="114"/>
                  <a:pt x="790" y="103"/>
                </a:cubicBezTo>
                <a:cubicBezTo>
                  <a:pt x="690" y="92"/>
                  <a:pt x="602" y="3"/>
                  <a:pt x="504" y="6"/>
                </a:cubicBezTo>
                <a:cubicBezTo>
                  <a:pt x="406" y="9"/>
                  <a:pt x="285" y="55"/>
                  <a:pt x="204" y="118"/>
                </a:cubicBezTo>
                <a:cubicBezTo>
                  <a:pt x="123" y="181"/>
                  <a:pt x="30" y="318"/>
                  <a:pt x="15" y="383"/>
                </a:cubicBezTo>
                <a:cubicBezTo>
                  <a:pt x="0" y="448"/>
                  <a:pt x="32" y="430"/>
                  <a:pt x="112" y="511"/>
                </a:cubicBezTo>
                <a:close/>
              </a:path>
            </a:pathLst>
          </a:custGeom>
          <a:solidFill>
            <a:srgbClr val="FF99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3" name="Freeform 5"/>
          <p:cNvSpPr>
            <a:spLocks/>
          </p:cNvSpPr>
          <p:nvPr/>
        </p:nvSpPr>
        <p:spPr bwMode="auto">
          <a:xfrm>
            <a:off x="7423150" y="2767013"/>
            <a:ext cx="904875" cy="858837"/>
          </a:xfrm>
          <a:custGeom>
            <a:avLst/>
            <a:gdLst>
              <a:gd name="T0" fmla="*/ 2147483647 w 570"/>
              <a:gd name="T1" fmla="*/ 2147483647 h 541"/>
              <a:gd name="T2" fmla="*/ 2147483647 w 570"/>
              <a:gd name="T3" fmla="*/ 2147483647 h 541"/>
              <a:gd name="T4" fmla="*/ 2147483647 w 570"/>
              <a:gd name="T5" fmla="*/ 2147483647 h 541"/>
              <a:gd name="T6" fmla="*/ 2147483647 w 570"/>
              <a:gd name="T7" fmla="*/ 2147483647 h 541"/>
              <a:gd name="T8" fmla="*/ 2147483647 w 570"/>
              <a:gd name="T9" fmla="*/ 2147483647 h 541"/>
              <a:gd name="T10" fmla="*/ 2147483647 w 570"/>
              <a:gd name="T11" fmla="*/ 2147483647 h 54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570"/>
              <a:gd name="T19" fmla="*/ 0 h 541"/>
              <a:gd name="T20" fmla="*/ 570 w 570"/>
              <a:gd name="T21" fmla="*/ 541 h 541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570" h="541">
                <a:moveTo>
                  <a:pt x="279" y="31"/>
                </a:moveTo>
                <a:cubicBezTo>
                  <a:pt x="193" y="50"/>
                  <a:pt x="38" y="135"/>
                  <a:pt x="19" y="194"/>
                </a:cubicBezTo>
                <a:cubicBezTo>
                  <a:pt x="0" y="253"/>
                  <a:pt x="83" y="334"/>
                  <a:pt x="162" y="383"/>
                </a:cubicBezTo>
                <a:cubicBezTo>
                  <a:pt x="241" y="432"/>
                  <a:pt x="431" y="541"/>
                  <a:pt x="493" y="490"/>
                </a:cubicBezTo>
                <a:cubicBezTo>
                  <a:pt x="555" y="439"/>
                  <a:pt x="570" y="154"/>
                  <a:pt x="534" y="77"/>
                </a:cubicBezTo>
                <a:cubicBezTo>
                  <a:pt x="498" y="0"/>
                  <a:pt x="365" y="12"/>
                  <a:pt x="279" y="31"/>
                </a:cubicBezTo>
                <a:close/>
              </a:path>
            </a:pathLst>
          </a:cu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7017545" y="2678113"/>
            <a:ext cx="704056" cy="34169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5" name="Line 9"/>
          <p:cNvSpPr>
            <a:spLocks noChangeShapeType="1"/>
          </p:cNvSpPr>
          <p:nvPr/>
        </p:nvSpPr>
        <p:spPr bwMode="auto">
          <a:xfrm flipH="1" flipV="1">
            <a:off x="8437764" y="4165515"/>
            <a:ext cx="869419" cy="756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68619" name="Line 41"/>
          <p:cNvSpPr>
            <a:spLocks noChangeShapeType="1"/>
          </p:cNvSpPr>
          <p:nvPr/>
        </p:nvSpPr>
        <p:spPr bwMode="auto">
          <a:xfrm flipH="1">
            <a:off x="8840787" y="2678113"/>
            <a:ext cx="1468437" cy="404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81" name="Group 79"/>
          <p:cNvGrpSpPr>
            <a:grpSpLocks/>
          </p:cNvGrpSpPr>
          <p:nvPr/>
        </p:nvGrpSpPr>
        <p:grpSpPr bwMode="auto">
          <a:xfrm>
            <a:off x="10385425" y="1398959"/>
            <a:ext cx="1425575" cy="3124200"/>
            <a:chOff x="7315200" y="1371600"/>
            <a:chExt cx="1600200" cy="3505200"/>
          </a:xfrm>
        </p:grpSpPr>
        <p:sp>
          <p:nvSpPr>
            <p:cNvPr id="82" name="Rounded Rectangle 81"/>
            <p:cNvSpPr/>
            <p:nvPr/>
          </p:nvSpPr>
          <p:spPr>
            <a:xfrm>
              <a:off x="7315200" y="1371600"/>
              <a:ext cx="1600200" cy="3505200"/>
            </a:xfrm>
            <a:prstGeom prst="roundRect">
              <a:avLst/>
            </a:prstGeom>
            <a:solidFill>
              <a:srgbClr val="FF9999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83" name="Group 17"/>
            <p:cNvGrpSpPr>
              <a:grpSpLocks/>
            </p:cNvGrpSpPr>
            <p:nvPr/>
          </p:nvGrpSpPr>
          <p:grpSpPr bwMode="auto">
            <a:xfrm>
              <a:off x="7632700" y="1828800"/>
              <a:ext cx="1079500" cy="906463"/>
              <a:chOff x="4272" y="1152"/>
              <a:chExt cx="1200" cy="1008"/>
            </a:xfrm>
          </p:grpSpPr>
          <p:sp>
            <p:nvSpPr>
              <p:cNvPr id="9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00" name="AutoShape 15"/>
              <p:cNvCxnSpPr>
                <a:cxnSpLocks noChangeShapeType="1"/>
                <a:stCxn id="98" idx="3"/>
                <a:endCxn id="9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01" name="AutoShape 16"/>
              <p:cNvCxnSpPr>
                <a:cxnSpLocks noChangeShapeType="1"/>
                <a:stCxn id="98" idx="5"/>
                <a:endCxn id="9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4" name="Group 17"/>
            <p:cNvGrpSpPr>
              <a:grpSpLocks/>
            </p:cNvGrpSpPr>
            <p:nvPr/>
          </p:nvGrpSpPr>
          <p:grpSpPr bwMode="auto">
            <a:xfrm>
              <a:off x="7632700" y="2743200"/>
              <a:ext cx="1079500" cy="906463"/>
              <a:chOff x="4272" y="1152"/>
              <a:chExt cx="1200" cy="1008"/>
            </a:xfrm>
          </p:grpSpPr>
          <p:sp>
            <p:nvSpPr>
              <p:cNvPr id="92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93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94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5" name="AutoShape 15"/>
              <p:cNvCxnSpPr>
                <a:cxnSpLocks noChangeShapeType="1"/>
                <a:stCxn id="93" idx="3"/>
                <a:endCxn id="92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6" name="AutoShape 16"/>
              <p:cNvCxnSpPr>
                <a:cxnSpLocks noChangeShapeType="1"/>
                <a:stCxn id="93" idx="5"/>
                <a:endCxn id="94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85" name="Group 17"/>
            <p:cNvGrpSpPr>
              <a:grpSpLocks/>
            </p:cNvGrpSpPr>
            <p:nvPr/>
          </p:nvGrpSpPr>
          <p:grpSpPr bwMode="auto">
            <a:xfrm>
              <a:off x="7620000" y="3741738"/>
              <a:ext cx="1079500" cy="906462"/>
              <a:chOff x="4272" y="1152"/>
              <a:chExt cx="1200" cy="1008"/>
            </a:xfrm>
          </p:grpSpPr>
          <p:sp>
            <p:nvSpPr>
              <p:cNvPr id="87" name="Oval 12"/>
              <p:cNvSpPr>
                <a:spLocks noChangeArrowheads="1"/>
              </p:cNvSpPr>
              <p:nvPr/>
            </p:nvSpPr>
            <p:spPr bwMode="auto">
              <a:xfrm>
                <a:off x="4272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88" name="Oval 13"/>
              <p:cNvSpPr>
                <a:spLocks noChangeArrowheads="1"/>
              </p:cNvSpPr>
              <p:nvPr/>
            </p:nvSpPr>
            <p:spPr bwMode="auto">
              <a:xfrm>
                <a:off x="4656" y="1152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89" name="Oval 14"/>
              <p:cNvSpPr>
                <a:spLocks noChangeArrowheads="1"/>
              </p:cNvSpPr>
              <p:nvPr/>
            </p:nvSpPr>
            <p:spPr bwMode="auto">
              <a:xfrm>
                <a:off x="5088" y="1776"/>
                <a:ext cx="384" cy="384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20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90" name="AutoShape 15"/>
              <p:cNvCxnSpPr>
                <a:cxnSpLocks noChangeShapeType="1"/>
                <a:stCxn id="88" idx="3"/>
                <a:endCxn id="87" idx="0"/>
              </p:cNvCxnSpPr>
              <p:nvPr/>
            </p:nvCxnSpPr>
            <p:spPr bwMode="auto">
              <a:xfrm flipH="1">
                <a:off x="4464" y="1489"/>
                <a:ext cx="248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91" name="AutoShape 16"/>
              <p:cNvCxnSpPr>
                <a:cxnSpLocks noChangeShapeType="1"/>
                <a:stCxn id="88" idx="5"/>
                <a:endCxn id="89" idx="0"/>
              </p:cNvCxnSpPr>
              <p:nvPr/>
            </p:nvCxnSpPr>
            <p:spPr bwMode="auto">
              <a:xfrm>
                <a:off x="4984" y="1489"/>
                <a:ext cx="296" cy="278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86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1447800"/>
              <a:ext cx="1303338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2" name="Group 80"/>
          <p:cNvGrpSpPr>
            <a:grpSpLocks/>
          </p:cNvGrpSpPr>
          <p:nvPr/>
        </p:nvGrpSpPr>
        <p:grpSpPr bwMode="auto">
          <a:xfrm>
            <a:off x="8328025" y="4648200"/>
            <a:ext cx="3418332" cy="2065337"/>
            <a:chOff x="5029200" y="4648200"/>
            <a:chExt cx="3810000" cy="2209800"/>
          </a:xfrm>
        </p:grpSpPr>
        <p:sp>
          <p:nvSpPr>
            <p:cNvPr id="103" name="Rounded Rectangle 102"/>
            <p:cNvSpPr/>
            <p:nvPr/>
          </p:nvSpPr>
          <p:spPr>
            <a:xfrm>
              <a:off x="5029200" y="4648200"/>
              <a:ext cx="3810000" cy="2209800"/>
            </a:xfrm>
            <a:prstGeom prst="round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400">
                <a:latin typeface="Calibri"/>
                <a:cs typeface="Calibri"/>
              </a:endParaRPr>
            </a:p>
          </p:txBody>
        </p:sp>
        <p:grpSp>
          <p:nvGrpSpPr>
            <p:cNvPr id="104" name="Group 31"/>
            <p:cNvGrpSpPr>
              <a:grpSpLocks/>
            </p:cNvGrpSpPr>
            <p:nvPr/>
          </p:nvGrpSpPr>
          <p:grpSpPr bwMode="auto">
            <a:xfrm>
              <a:off x="5181600" y="5265737"/>
              <a:ext cx="930275" cy="677863"/>
              <a:chOff x="3089" y="3475"/>
              <a:chExt cx="665" cy="571"/>
            </a:xfrm>
          </p:grpSpPr>
          <p:sp>
            <p:nvSpPr>
              <p:cNvPr id="14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4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4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44" name="AutoShape 28"/>
              <p:cNvCxnSpPr>
                <a:cxnSpLocks noChangeShapeType="1"/>
                <a:stCxn id="142" idx="3"/>
                <a:endCxn id="14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5" name="AutoShape 29"/>
              <p:cNvCxnSpPr>
                <a:cxnSpLocks noChangeShapeType="1"/>
                <a:stCxn id="142" idx="5"/>
                <a:endCxn id="14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6" name="AutoShape 30"/>
              <p:cNvCxnSpPr>
                <a:cxnSpLocks noChangeShapeType="1"/>
                <a:stCxn id="141" idx="6"/>
                <a:endCxn id="14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5" name="Group 31"/>
            <p:cNvGrpSpPr>
              <a:grpSpLocks/>
            </p:cNvGrpSpPr>
            <p:nvPr/>
          </p:nvGrpSpPr>
          <p:grpSpPr bwMode="auto">
            <a:xfrm>
              <a:off x="6461125" y="5243512"/>
              <a:ext cx="930275" cy="677863"/>
              <a:chOff x="3089" y="3475"/>
              <a:chExt cx="665" cy="571"/>
            </a:xfrm>
          </p:grpSpPr>
          <p:sp>
            <p:nvSpPr>
              <p:cNvPr id="135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6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7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8" name="AutoShape 28"/>
              <p:cNvCxnSpPr>
                <a:cxnSpLocks noChangeShapeType="1"/>
                <a:stCxn id="136" idx="3"/>
                <a:endCxn id="135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9" name="AutoShape 29"/>
              <p:cNvCxnSpPr>
                <a:cxnSpLocks noChangeShapeType="1"/>
                <a:stCxn id="136" idx="5"/>
                <a:endCxn id="137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40" name="AutoShape 30"/>
              <p:cNvCxnSpPr>
                <a:cxnSpLocks noChangeShapeType="1"/>
                <a:stCxn id="135" idx="6"/>
                <a:endCxn id="137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6" name="Group 31"/>
            <p:cNvGrpSpPr>
              <a:grpSpLocks/>
            </p:cNvGrpSpPr>
            <p:nvPr/>
          </p:nvGrpSpPr>
          <p:grpSpPr bwMode="auto">
            <a:xfrm>
              <a:off x="7680325" y="5243512"/>
              <a:ext cx="930275" cy="677863"/>
              <a:chOff x="3089" y="3475"/>
              <a:chExt cx="665" cy="571"/>
            </a:xfrm>
          </p:grpSpPr>
          <p:sp>
            <p:nvSpPr>
              <p:cNvPr id="129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30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31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32" name="AutoShape 28"/>
              <p:cNvCxnSpPr>
                <a:cxnSpLocks noChangeShapeType="1"/>
                <a:stCxn id="130" idx="3"/>
                <a:endCxn id="129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3" name="AutoShape 29"/>
              <p:cNvCxnSpPr>
                <a:cxnSpLocks noChangeShapeType="1"/>
                <a:stCxn id="130" idx="5"/>
                <a:endCxn id="131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34" name="AutoShape 30"/>
              <p:cNvCxnSpPr>
                <a:cxnSpLocks noChangeShapeType="1"/>
                <a:stCxn id="129" idx="6"/>
                <a:endCxn id="131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7" name="Group 31"/>
            <p:cNvGrpSpPr>
              <a:grpSpLocks/>
            </p:cNvGrpSpPr>
            <p:nvPr/>
          </p:nvGrpSpPr>
          <p:grpSpPr bwMode="auto">
            <a:xfrm>
              <a:off x="5181600" y="6118225"/>
              <a:ext cx="930275" cy="677863"/>
              <a:chOff x="3089" y="3475"/>
              <a:chExt cx="665" cy="571"/>
            </a:xfrm>
          </p:grpSpPr>
          <p:sp>
            <p:nvSpPr>
              <p:cNvPr id="123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24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25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6" name="AutoShape 28"/>
              <p:cNvCxnSpPr>
                <a:cxnSpLocks noChangeShapeType="1"/>
                <a:stCxn id="124" idx="3"/>
                <a:endCxn id="123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7" name="AutoShape 29"/>
              <p:cNvCxnSpPr>
                <a:cxnSpLocks noChangeShapeType="1"/>
                <a:stCxn id="124" idx="5"/>
                <a:endCxn id="125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8" name="AutoShape 30"/>
              <p:cNvCxnSpPr>
                <a:cxnSpLocks noChangeShapeType="1"/>
                <a:stCxn id="123" idx="6"/>
                <a:endCxn id="125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8" name="Group 31"/>
            <p:cNvGrpSpPr>
              <a:grpSpLocks/>
            </p:cNvGrpSpPr>
            <p:nvPr/>
          </p:nvGrpSpPr>
          <p:grpSpPr bwMode="auto">
            <a:xfrm>
              <a:off x="6461125" y="6096000"/>
              <a:ext cx="930275" cy="677863"/>
              <a:chOff x="3089" y="3475"/>
              <a:chExt cx="665" cy="571"/>
            </a:xfrm>
          </p:grpSpPr>
          <p:sp>
            <p:nvSpPr>
              <p:cNvPr id="117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8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9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20" name="AutoShape 28"/>
              <p:cNvCxnSpPr>
                <a:cxnSpLocks noChangeShapeType="1"/>
                <a:stCxn id="118" idx="3"/>
                <a:endCxn id="117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1" name="AutoShape 29"/>
              <p:cNvCxnSpPr>
                <a:cxnSpLocks noChangeShapeType="1"/>
                <a:stCxn id="118" idx="5"/>
                <a:endCxn id="119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22" name="AutoShape 30"/>
              <p:cNvCxnSpPr>
                <a:cxnSpLocks noChangeShapeType="1"/>
                <a:stCxn id="117" idx="6"/>
                <a:endCxn id="119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09" name="Group 31"/>
            <p:cNvGrpSpPr>
              <a:grpSpLocks/>
            </p:cNvGrpSpPr>
            <p:nvPr/>
          </p:nvGrpSpPr>
          <p:grpSpPr bwMode="auto">
            <a:xfrm>
              <a:off x="7680325" y="6096000"/>
              <a:ext cx="930275" cy="677863"/>
              <a:chOff x="3089" y="3475"/>
              <a:chExt cx="665" cy="571"/>
            </a:xfrm>
          </p:grpSpPr>
          <p:sp>
            <p:nvSpPr>
              <p:cNvPr id="111" name="Oval 25"/>
              <p:cNvSpPr>
                <a:spLocks noChangeArrowheads="1"/>
              </p:cNvSpPr>
              <p:nvPr/>
            </p:nvSpPr>
            <p:spPr bwMode="auto">
              <a:xfrm>
                <a:off x="3089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X</a:t>
                </a:r>
              </a:p>
            </p:txBody>
          </p:sp>
          <p:sp>
            <p:nvSpPr>
              <p:cNvPr id="112" name="Oval 26"/>
              <p:cNvSpPr>
                <a:spLocks noChangeArrowheads="1"/>
              </p:cNvSpPr>
              <p:nvPr/>
            </p:nvSpPr>
            <p:spPr bwMode="auto">
              <a:xfrm>
                <a:off x="3307" y="3475"/>
                <a:ext cx="217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Y</a:t>
                </a:r>
              </a:p>
            </p:txBody>
          </p:sp>
          <p:sp>
            <p:nvSpPr>
              <p:cNvPr id="113" name="Oval 27"/>
              <p:cNvSpPr>
                <a:spLocks noChangeArrowheads="1"/>
              </p:cNvSpPr>
              <p:nvPr/>
            </p:nvSpPr>
            <p:spPr bwMode="auto">
              <a:xfrm>
                <a:off x="3536" y="3828"/>
                <a:ext cx="218" cy="21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 rtl="1"/>
                <a:r>
                  <a:rPr lang="en-US" sz="1600">
                    <a:latin typeface="Calibri"/>
                    <a:cs typeface="Calibri"/>
                  </a:rPr>
                  <a:t>Z</a:t>
                </a:r>
              </a:p>
            </p:txBody>
          </p:sp>
          <p:cxnSp>
            <p:nvCxnSpPr>
              <p:cNvPr id="114" name="AutoShape 28"/>
              <p:cNvCxnSpPr>
                <a:cxnSpLocks noChangeShapeType="1"/>
                <a:stCxn id="112" idx="3"/>
                <a:endCxn id="111" idx="0"/>
              </p:cNvCxnSpPr>
              <p:nvPr/>
            </p:nvCxnSpPr>
            <p:spPr bwMode="auto">
              <a:xfrm flipH="1">
                <a:off x="3198" y="3666"/>
                <a:ext cx="140" cy="157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5" name="AutoShape 29"/>
              <p:cNvCxnSpPr>
                <a:cxnSpLocks noChangeShapeType="1"/>
                <a:stCxn id="112" idx="5"/>
                <a:endCxn id="113" idx="0"/>
              </p:cNvCxnSpPr>
              <p:nvPr/>
            </p:nvCxnSpPr>
            <p:spPr bwMode="auto">
              <a:xfrm>
                <a:off x="3492" y="3670"/>
                <a:ext cx="153" cy="149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16" name="AutoShape 30"/>
              <p:cNvCxnSpPr>
                <a:cxnSpLocks noChangeShapeType="1"/>
                <a:stCxn id="111" idx="6"/>
                <a:endCxn id="113" idx="2"/>
              </p:cNvCxnSpPr>
              <p:nvPr/>
            </p:nvCxnSpPr>
            <p:spPr bwMode="auto">
              <a:xfrm>
                <a:off x="3316" y="3937"/>
                <a:ext cx="211" cy="0"/>
              </a:xfrm>
              <a:prstGeom prst="straightConnector1">
                <a:avLst/>
              </a:prstGeom>
              <a:noFill/>
              <a:ln w="28575">
                <a:solidFill>
                  <a:schemeClr val="tx1"/>
                </a:solidFill>
                <a:round/>
                <a:headEnd type="triangle" w="med" len="med"/>
                <a:tailEnd type="none" w="lg" len="med"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</p:cxnSp>
        </p:grpSp>
        <p:pic>
          <p:nvPicPr>
            <p:cNvPr id="110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81800" y="4724400"/>
              <a:ext cx="255588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5999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600" smtClean="0">
                <a:latin typeface="Calibri"/>
                <a:ea typeface="ＭＳ Ｐゴシック" pitchFamily="34" charset="-128"/>
                <a:cs typeface="Calibri"/>
              </a:rPr>
              <a:t>Bayes Nets Representation Summary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1828800" y="1397001"/>
            <a:ext cx="8686800" cy="472916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Bayes nets compactly encode joint distributions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Guaranteed independencies of distributions can be deduced from BN graph structure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D-separation gives precise conditional independence guarantees from graph alone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A Bayes</a:t>
            </a:r>
            <a:r>
              <a:rPr lang="ja-JP" altLang="en-US" sz="28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 net</a:t>
            </a:r>
            <a:r>
              <a:rPr lang="ja-JP" altLang="en-US" sz="2800" dirty="0" smtClean="0">
                <a:latin typeface="Calibri"/>
                <a:ea typeface="ＭＳ Ｐゴシック" pitchFamily="34" charset="-128"/>
                <a:cs typeface="Calibri"/>
              </a:rPr>
              <a:t>’</a:t>
            </a:r>
            <a:r>
              <a:rPr lang="en-US" altLang="ja-JP" sz="2800" dirty="0" smtClean="0">
                <a:latin typeface="Calibri"/>
                <a:ea typeface="ＭＳ Ｐゴシック" pitchFamily="34" charset="-128"/>
                <a:cs typeface="Calibri"/>
              </a:rPr>
              <a:t>s joint distribution may have further (conditional) independence that is not detectable until you inspect its specific distribution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376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Bayes</a:t>
            </a:r>
            <a:r>
              <a:rPr lang="en-US" altLang="en-US" smtClean="0">
                <a:ea typeface="ＭＳ Ｐゴシック" pitchFamily="34" charset="-128"/>
              </a:rPr>
              <a:t>’</a:t>
            </a:r>
            <a:r>
              <a:rPr lang="en-US" smtClean="0">
                <a:ea typeface="ＭＳ Ｐゴシック" pitchFamily="34" charset="-128"/>
              </a:rPr>
              <a:t> Nets</a:t>
            </a:r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2362200" y="1397001"/>
            <a:ext cx="9423400" cy="4729164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Representation</a:t>
            </a:r>
          </a:p>
          <a:p>
            <a:pPr lvl="4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Conditional Independences</a:t>
            </a:r>
          </a:p>
          <a:p>
            <a:pPr lvl="4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Probabilistic Inference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Enumeration (exact, exponential complexity)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Variable elimination (exact, worst-case</a:t>
            </a:r>
          </a:p>
          <a:p>
            <a:pPr marL="457176" lvl="1" indent="0">
              <a:buNone/>
            </a:pPr>
            <a:r>
              <a:rPr lang="en-US" dirty="0">
                <a:ea typeface="ＭＳ Ｐゴシック" pitchFamily="34" charset="-128"/>
              </a:rPr>
              <a:t>	</a:t>
            </a:r>
            <a:r>
              <a:rPr lang="en-US" dirty="0" smtClean="0">
                <a:ea typeface="ＭＳ Ｐゴシック" pitchFamily="34" charset="-128"/>
              </a:rPr>
              <a:t>	exponential complexity, often better)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Probabilistic inference is NP-complete</a:t>
            </a:r>
          </a:p>
          <a:p>
            <a:pPr lvl="1"/>
            <a:r>
              <a:rPr lang="en-US" dirty="0" smtClean="0">
                <a:ea typeface="ＭＳ Ｐゴシック" pitchFamily="34" charset="-128"/>
              </a:rPr>
              <a:t>Sampling (approximate)</a:t>
            </a:r>
          </a:p>
          <a:p>
            <a:pPr lvl="3"/>
            <a:endParaRPr lang="en-US" sz="400" dirty="0" smtClean="0">
              <a:ea typeface="ＭＳ Ｐゴシック" pitchFamily="34" charset="-128"/>
            </a:endParaRPr>
          </a:p>
          <a:p>
            <a:r>
              <a:rPr lang="en-US" dirty="0" smtClean="0">
                <a:ea typeface="ＭＳ Ｐゴシック" pitchFamily="34" charset="-128"/>
              </a:rPr>
              <a:t>Learning Bayes</a:t>
            </a:r>
            <a:r>
              <a:rPr lang="en-US" altLang="en-US" dirty="0" smtClean="0">
                <a:ea typeface="ＭＳ Ｐゴシック" pitchFamily="34" charset="-128"/>
              </a:rPr>
              <a:t>’</a:t>
            </a:r>
            <a:r>
              <a:rPr lang="en-US" dirty="0" smtClean="0">
                <a:ea typeface="ＭＳ Ｐゴシック" pitchFamily="34" charset="-128"/>
              </a:rPr>
              <a:t> Nets from Data</a:t>
            </a:r>
          </a:p>
        </p:txBody>
      </p:sp>
      <p:pic>
        <p:nvPicPr>
          <p:cNvPr id="737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2" y="1428750"/>
            <a:ext cx="566738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663" y="2028825"/>
            <a:ext cx="566737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3614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6400800" y="1447800"/>
            <a:ext cx="5410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Examples:</a:t>
            </a:r>
          </a:p>
          <a:p>
            <a:pPr lvl="8">
              <a:lnSpc>
                <a:spcPct val="90000"/>
              </a:lnSpc>
            </a:pPr>
            <a:endParaRPr lang="en-US" sz="1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Posterior probability</a:t>
            </a:r>
          </a:p>
          <a:p>
            <a:pPr lvl="1">
              <a:lnSpc>
                <a:spcPct val="90000"/>
              </a:lnSpc>
            </a:pPr>
            <a:endParaRPr lang="en-US" sz="24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Calibri"/>
                <a:cs typeface="Calibri"/>
              </a:rPr>
              <a:t>Most likely explanation:</a:t>
            </a: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cs typeface="Calibri"/>
            </a:endParaRPr>
          </a:p>
        </p:txBody>
      </p:sp>
      <p:sp>
        <p:nvSpPr>
          <p:cNvPr id="194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Inference</a:t>
            </a:r>
          </a:p>
        </p:txBody>
      </p:sp>
      <p:sp>
        <p:nvSpPr>
          <p:cNvPr id="1945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54102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>
                <a:latin typeface="Calibri"/>
                <a:ea typeface="ＭＳ Ｐゴシック" pitchFamily="34" charset="-128"/>
                <a:cs typeface="Calibri"/>
              </a:rPr>
              <a:t>Inference: calculating some useful quantity from a joint probability distribution</a:t>
            </a:r>
          </a:p>
          <a:p>
            <a:pPr lvl="8">
              <a:lnSpc>
                <a:spcPct val="90000"/>
              </a:lnSpc>
            </a:pPr>
            <a:endParaRPr lang="en-US" sz="16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>
              <a:lnSpc>
                <a:spcPct val="90000"/>
              </a:lnSpc>
            </a:pPr>
            <a:endParaRPr lang="en-US" sz="24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19459" name="Picture 1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667000"/>
            <a:ext cx="373380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886200"/>
            <a:ext cx="4413250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367513"/>
            <a:ext cx="10285809" cy="247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062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7884586">
            <a:off x="-493946" y="2400666"/>
            <a:ext cx="3709287" cy="1143000"/>
          </a:xfrm>
        </p:spPr>
        <p:txBody>
          <a:bodyPr/>
          <a:lstStyle/>
          <a:p>
            <a:pPr algn="l"/>
            <a:r>
              <a:rPr lang="en-US" dirty="0" smtClean="0"/>
              <a:t>Liver Disorder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BBA2E-7FD9-46B8-A226-C36B49A97BFD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5" name="Picture 4" descr="Screen Shot 2014-11-24 at 6.34.39 A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35" t="24837" r="43995" b="22876"/>
          <a:stretch/>
        </p:blipFill>
        <p:spPr>
          <a:xfrm>
            <a:off x="2286000" y="-23906"/>
            <a:ext cx="9929906" cy="68285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6517056"/>
            <a:ext cx="34433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Onisko</a:t>
            </a:r>
            <a:r>
              <a:rPr lang="en-US" dirty="0" smtClean="0"/>
              <a:t> </a:t>
            </a:r>
            <a:r>
              <a:rPr lang="en-US" i="1" dirty="0" smtClean="0"/>
              <a:t>et al </a:t>
            </a:r>
            <a:r>
              <a:rPr lang="en-US" dirty="0" smtClean="0"/>
              <a:t>CBMI-99-27 (1999)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2748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5400"/>
            <a:ext cx="12192000" cy="1143000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/>
                <a:cs typeface="Calibri"/>
              </a:rPr>
              <a:t>Inference by Enumeration</a:t>
            </a:r>
          </a:p>
        </p:txBody>
      </p:sp>
      <p:sp>
        <p:nvSpPr>
          <p:cNvPr id="1044483" name="Rectangle 3"/>
          <p:cNvSpPr>
            <a:spLocks noGrp="1" noChangeArrowheads="1"/>
          </p:cNvSpPr>
          <p:nvPr>
            <p:ph idx="1"/>
          </p:nvPr>
        </p:nvSpPr>
        <p:spPr>
          <a:xfrm>
            <a:off x="199221" y="1295813"/>
            <a:ext cx="8229600" cy="132753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General case: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Evidence variables: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Query* variable: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800" dirty="0" smtClean="0">
                <a:latin typeface="Calibri"/>
                <a:cs typeface="Calibri"/>
              </a:rPr>
              <a:t>Hidden variables:</a:t>
            </a:r>
          </a:p>
          <a:p>
            <a:pPr lvl="1" eaLnBrk="1" hangingPunct="1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</p:txBody>
      </p:sp>
      <p:pic>
        <p:nvPicPr>
          <p:cNvPr id="18436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4081" y="1699187"/>
            <a:ext cx="157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5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973" y="1610535"/>
            <a:ext cx="2095500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673" y="1929623"/>
            <a:ext cx="169863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4748" y="2234423"/>
            <a:ext cx="958850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9704" y="1873689"/>
            <a:ext cx="2067441" cy="3563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5724" y="6153402"/>
            <a:ext cx="1885950" cy="25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53" y="6071444"/>
            <a:ext cx="325755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4500" name="AutoShape 20"/>
          <p:cNvSpPr>
            <a:spLocks/>
          </p:cNvSpPr>
          <p:nvPr/>
        </p:nvSpPr>
        <p:spPr bwMode="auto">
          <a:xfrm rot="-5400000">
            <a:off x="6489768" y="5379365"/>
            <a:ext cx="174830" cy="2134655"/>
          </a:xfrm>
          <a:prstGeom prst="leftBrace">
            <a:avLst>
              <a:gd name="adj1" fmla="val 108331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pic>
        <p:nvPicPr>
          <p:cNvPr id="1044501" name="Picture 2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065" y="6629400"/>
            <a:ext cx="157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45" name="AutoShape 22"/>
          <p:cNvSpPr>
            <a:spLocks/>
          </p:cNvSpPr>
          <p:nvPr/>
        </p:nvSpPr>
        <p:spPr bwMode="auto">
          <a:xfrm>
            <a:off x="5379898" y="1559239"/>
            <a:ext cx="228600" cy="914400"/>
          </a:xfrm>
          <a:prstGeom prst="rightBrace">
            <a:avLst>
              <a:gd name="adj1" fmla="val 33333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8446" name="Text Box 23"/>
          <p:cNvSpPr txBox="1">
            <a:spLocks noChangeArrowheads="1"/>
          </p:cNvSpPr>
          <p:nvPr/>
        </p:nvSpPr>
        <p:spPr bwMode="auto">
          <a:xfrm>
            <a:off x="5751431" y="1968119"/>
            <a:ext cx="1524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i="1" dirty="0">
                <a:latin typeface="Calibri"/>
                <a:cs typeface="Calibri"/>
              </a:rPr>
              <a:t>All variables</a:t>
            </a:r>
          </a:p>
        </p:txBody>
      </p:sp>
      <p:sp>
        <p:nvSpPr>
          <p:cNvPr id="18447" name="TextBox 20"/>
          <p:cNvSpPr txBox="1">
            <a:spLocks noChangeArrowheads="1"/>
          </p:cNvSpPr>
          <p:nvPr/>
        </p:nvSpPr>
        <p:spPr bwMode="auto">
          <a:xfrm>
            <a:off x="10488610" y="1129148"/>
            <a:ext cx="1557338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i="1" dirty="0">
                <a:latin typeface="Calibri"/>
                <a:cs typeface="Calibri"/>
              </a:rPr>
              <a:t>* Works fine with multiple query variables, too</a:t>
            </a:r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7779228" y="1296460"/>
            <a:ext cx="3997028" cy="86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We want:</a:t>
            </a:r>
          </a:p>
          <a:p>
            <a:pPr lvl="1">
              <a:lnSpc>
                <a:spcPct val="80000"/>
              </a:lnSpc>
            </a:pPr>
            <a:endParaRPr lang="en-US" sz="1600" dirty="0" smtClean="0">
              <a:latin typeface="Calibri"/>
              <a:cs typeface="Calibri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659401" y="3085809"/>
            <a:ext cx="2826696" cy="102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1: Select the entries consistent with the evidence</a:t>
            </a:r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4095697" y="3081163"/>
            <a:ext cx="3822722" cy="639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2: Sum out H to get joint of Query and evidence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8618168" y="3072764"/>
            <a:ext cx="2786348" cy="463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</a:pPr>
            <a:r>
              <a:rPr lang="en-US" sz="2000" dirty="0" smtClean="0">
                <a:latin typeface="Calibri"/>
                <a:cs typeface="Calibri"/>
              </a:rPr>
              <a:t>Step 3: Normalize</a:t>
            </a:r>
          </a:p>
          <a:p>
            <a:pPr>
              <a:lnSpc>
                <a:spcPct val="80000"/>
              </a:lnSpc>
            </a:pPr>
            <a:endParaRPr lang="en-US" sz="2000" dirty="0" smtClean="0"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79" y="3954241"/>
            <a:ext cx="3561300" cy="20482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017" y="3737772"/>
            <a:ext cx="3114039" cy="2076026"/>
          </a:xfrm>
          <a:prstGeom prst="rect">
            <a:avLst/>
          </a:prstGeom>
        </p:spPr>
      </p:pic>
      <p:pic>
        <p:nvPicPr>
          <p:cNvPr id="5" name="Picture 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292" y="5675132"/>
            <a:ext cx="2463800" cy="584200"/>
          </a:xfrm>
          <a:prstGeom prst="rect">
            <a:avLst/>
          </a:prstGeom>
        </p:spPr>
      </p:pic>
      <p:pic>
        <p:nvPicPr>
          <p:cNvPr id="6" name="Picture 5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8358" y="6324600"/>
            <a:ext cx="3657600" cy="53340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10" name="Picture 9" descr="latex-image-1.pdf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2096" y="3665394"/>
            <a:ext cx="1123188" cy="15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3576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00" grpId="0" animBg="1"/>
      <p:bldP spid="18447" grpId="0"/>
      <p:bldP spid="17" grpId="0"/>
      <p:bldP spid="18" grpId="0"/>
      <p:bldP spid="2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Inference by Enumeration in Bayes’ Net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7391400" cy="4729164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Given unlimited time, inference in BNs is easy</a:t>
            </a:r>
          </a:p>
          <a:p>
            <a:pPr lvl="7"/>
            <a:endParaRPr lang="en-US" sz="500" dirty="0" smtClean="0">
              <a:latin typeface="Calibri"/>
              <a:ea typeface="ＭＳ Ｐゴシック" pitchFamily="34" charset="-128"/>
              <a:cs typeface="Calibri"/>
            </a:endParaRPr>
          </a:p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Reminder of inference by enumeration by example:</a:t>
            </a:r>
          </a:p>
        </p:txBody>
      </p:sp>
      <p:sp>
        <p:nvSpPr>
          <p:cNvPr id="19" name="Oval 4"/>
          <p:cNvSpPr>
            <a:spLocks noChangeArrowheads="1"/>
          </p:cNvSpPr>
          <p:nvPr/>
        </p:nvSpPr>
        <p:spPr bwMode="auto">
          <a:xfrm>
            <a:off x="8360174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0" name="Oval 4"/>
          <p:cNvSpPr>
            <a:spLocks noChangeArrowheads="1"/>
          </p:cNvSpPr>
          <p:nvPr/>
        </p:nvSpPr>
        <p:spPr bwMode="auto">
          <a:xfrm>
            <a:off x="10468306" y="1303999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1" name="Oval 4"/>
          <p:cNvSpPr>
            <a:spLocks noChangeArrowheads="1"/>
          </p:cNvSpPr>
          <p:nvPr/>
        </p:nvSpPr>
        <p:spPr bwMode="auto">
          <a:xfrm>
            <a:off x="9457653" y="2415866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2" name="Oval 4"/>
          <p:cNvSpPr>
            <a:spLocks noChangeArrowheads="1"/>
          </p:cNvSpPr>
          <p:nvPr/>
        </p:nvSpPr>
        <p:spPr bwMode="auto">
          <a:xfrm>
            <a:off x="10583206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3" name="Oval 4"/>
          <p:cNvSpPr>
            <a:spLocks noChangeArrowheads="1"/>
          </p:cNvSpPr>
          <p:nvPr/>
        </p:nvSpPr>
        <p:spPr bwMode="auto">
          <a:xfrm>
            <a:off x="8527913" y="3670658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24" name="AutoShape 6"/>
          <p:cNvCxnSpPr>
            <a:cxnSpLocks noChangeShapeType="1"/>
            <a:endCxn id="22" idx="1"/>
          </p:cNvCxnSpPr>
          <p:nvPr/>
        </p:nvCxnSpPr>
        <p:spPr bwMode="auto">
          <a:xfrm>
            <a:off x="10111369" y="3072138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5" name="AutoShape 6"/>
          <p:cNvCxnSpPr>
            <a:cxnSpLocks noChangeShapeType="1"/>
            <a:endCxn id="23" idx="7"/>
          </p:cNvCxnSpPr>
          <p:nvPr/>
        </p:nvCxnSpPr>
        <p:spPr bwMode="auto">
          <a:xfrm flipH="1">
            <a:off x="9178321" y="3072138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6" name="AutoShape 6"/>
          <p:cNvCxnSpPr>
            <a:cxnSpLocks noChangeShapeType="1"/>
            <a:stCxn id="20" idx="3"/>
            <a:endCxn id="21" idx="7"/>
          </p:cNvCxnSpPr>
          <p:nvPr/>
        </p:nvCxnSpPr>
        <p:spPr bwMode="auto">
          <a:xfrm flipH="1">
            <a:off x="10108061" y="1954407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27" name="AutoShape 6"/>
          <p:cNvCxnSpPr>
            <a:cxnSpLocks noChangeShapeType="1"/>
            <a:stCxn id="19" idx="5"/>
            <a:endCxn id="21" idx="1"/>
          </p:cNvCxnSpPr>
          <p:nvPr/>
        </p:nvCxnSpPr>
        <p:spPr bwMode="auto">
          <a:xfrm>
            <a:off x="9010582" y="1954407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14600"/>
            <a:ext cx="2362200" cy="370345"/>
          </a:xfrm>
          <a:prstGeom prst="rect">
            <a:avLst/>
          </a:prstGeom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438400"/>
            <a:ext cx="3048000" cy="407133"/>
          </a:xfrm>
          <a:prstGeom prst="rect">
            <a:avLst/>
          </a:prstGeom>
        </p:spPr>
      </p:pic>
      <p:pic>
        <p:nvPicPr>
          <p:cNvPr id="6" name="Picture 5" descr="latex-image-1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352800"/>
            <a:ext cx="3390249" cy="726482"/>
          </a:xfrm>
          <a:prstGeom prst="rect">
            <a:avLst/>
          </a:prstGeom>
        </p:spPr>
      </p:pic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4419600"/>
            <a:ext cx="6324600" cy="765759"/>
          </a:xfrm>
          <a:prstGeom prst="rect">
            <a:avLst/>
          </a:prstGeom>
        </p:spPr>
      </p:pic>
      <p:pic>
        <p:nvPicPr>
          <p:cNvPr id="8" name="Picture 7" descr="latex-image-1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86400"/>
            <a:ext cx="12192000" cy="70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55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99" y="1143001"/>
            <a:ext cx="2666998" cy="1773729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sp>
        <p:nvSpPr>
          <p:cNvPr id="5" name="Oval 4"/>
          <p:cNvSpPr/>
          <p:nvPr/>
        </p:nvSpPr>
        <p:spPr>
          <a:xfrm>
            <a:off x="2971800" y="1554162"/>
            <a:ext cx="1524000" cy="7620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B</a:t>
            </a:r>
            <a:r>
              <a:rPr lang="en-US" dirty="0">
                <a:latin typeface="Calibri"/>
                <a:cs typeface="Calibri"/>
              </a:rPr>
              <a:t>urglary</a:t>
            </a:r>
            <a:endParaRPr lang="en-US" b="1" dirty="0">
              <a:latin typeface="Calibri"/>
              <a:cs typeface="Calibri"/>
            </a:endParaRPr>
          </a:p>
        </p:txBody>
      </p:sp>
      <p:sp>
        <p:nvSpPr>
          <p:cNvPr id="6" name="Oval 5"/>
          <p:cNvSpPr/>
          <p:nvPr/>
        </p:nvSpPr>
        <p:spPr>
          <a:xfrm>
            <a:off x="4800600" y="1554162"/>
            <a:ext cx="1447800" cy="838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 err="1" smtClean="0">
                <a:latin typeface="Calibri"/>
                <a:cs typeface="Calibri"/>
              </a:rPr>
              <a:t>E</a:t>
            </a:r>
            <a:r>
              <a:rPr lang="en-US" dirty="0" err="1" smtClean="0">
                <a:latin typeface="Calibri"/>
                <a:cs typeface="Calibri"/>
              </a:rPr>
              <a:t>arthqk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7" name="Oval 6"/>
          <p:cNvSpPr/>
          <p:nvPr/>
        </p:nvSpPr>
        <p:spPr>
          <a:xfrm>
            <a:off x="3962400" y="2544762"/>
            <a:ext cx="1143000" cy="9906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A</a:t>
            </a:r>
            <a:r>
              <a:rPr lang="en-US" dirty="0">
                <a:latin typeface="Calibri"/>
                <a:cs typeface="Calibri"/>
              </a:rPr>
              <a:t>larm</a:t>
            </a:r>
          </a:p>
        </p:txBody>
      </p:sp>
      <p:sp>
        <p:nvSpPr>
          <p:cNvPr id="8" name="Oval 7"/>
          <p:cNvSpPr/>
          <p:nvPr/>
        </p:nvSpPr>
        <p:spPr>
          <a:xfrm>
            <a:off x="2819400" y="3611562"/>
            <a:ext cx="1066800" cy="898525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J</a:t>
            </a:r>
            <a:r>
              <a:rPr lang="en-US" dirty="0">
                <a:latin typeface="Calibri"/>
                <a:cs typeface="Calibri"/>
              </a:rPr>
              <a:t>ohn calls</a:t>
            </a:r>
          </a:p>
        </p:txBody>
      </p:sp>
      <p:sp>
        <p:nvSpPr>
          <p:cNvPr id="9" name="Oval 8"/>
          <p:cNvSpPr/>
          <p:nvPr/>
        </p:nvSpPr>
        <p:spPr>
          <a:xfrm>
            <a:off x="5105400" y="3611562"/>
            <a:ext cx="1066800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latin typeface="Calibri"/>
                <a:cs typeface="Calibri"/>
              </a:rPr>
              <a:t>M</a:t>
            </a:r>
            <a:r>
              <a:rPr lang="en-US" dirty="0">
                <a:latin typeface="Calibri"/>
                <a:cs typeface="Calibri"/>
              </a:rPr>
              <a:t>ary calls</a:t>
            </a:r>
          </a:p>
        </p:txBody>
      </p:sp>
      <p:cxnSp>
        <p:nvCxnSpPr>
          <p:cNvPr id="11" name="Straight Arrow Connector 10"/>
          <p:cNvCxnSpPr>
            <a:stCxn id="5" idx="4"/>
            <a:endCxn id="7" idx="1"/>
          </p:cNvCxnSpPr>
          <p:nvPr/>
        </p:nvCxnSpPr>
        <p:spPr>
          <a:xfrm rot="16200000" flipH="1">
            <a:off x="3744912" y="2305050"/>
            <a:ext cx="373063" cy="395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6" idx="4"/>
            <a:endCxn id="7" idx="7"/>
          </p:cNvCxnSpPr>
          <p:nvPr/>
        </p:nvCxnSpPr>
        <p:spPr>
          <a:xfrm rot="5400000">
            <a:off x="5083175" y="2247900"/>
            <a:ext cx="296863" cy="585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3"/>
            <a:endCxn id="8" idx="0"/>
          </p:cNvCxnSpPr>
          <p:nvPr/>
        </p:nvCxnSpPr>
        <p:spPr>
          <a:xfrm rot="5400000">
            <a:off x="3630613" y="3113087"/>
            <a:ext cx="220662" cy="77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5"/>
            <a:endCxn id="9" idx="0"/>
          </p:cNvCxnSpPr>
          <p:nvPr/>
        </p:nvCxnSpPr>
        <p:spPr>
          <a:xfrm rot="16200000" flipH="1">
            <a:off x="5178426" y="3151187"/>
            <a:ext cx="220662" cy="7000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>
            <p:extLst/>
          </p:nvPr>
        </p:nvGraphicFramePr>
        <p:xfrm>
          <a:off x="1524000" y="1427162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/>
          </p:nvPr>
        </p:nvGraphicFramePr>
        <p:xfrm>
          <a:off x="7010400" y="1350962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/>
          </p:nvPr>
        </p:nvGraphicFramePr>
        <p:xfrm>
          <a:off x="7010400" y="3200400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/>
          </p:nvPr>
        </p:nvGraphicFramePr>
        <p:xfrm>
          <a:off x="1676400" y="4678362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/>
          </p:nvPr>
        </p:nvGraphicFramePr>
        <p:xfrm>
          <a:off x="4267200" y="4678362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FFFFFF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39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41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alibri"/>
                <a:ea typeface="ＭＳ Ｐゴシック" pitchFamily="34" charset="-128"/>
                <a:cs typeface="Calibri"/>
              </a:rPr>
              <a:t>Inference by Enumeration?</a:t>
            </a:r>
          </a:p>
        </p:txBody>
      </p:sp>
      <p:pic>
        <p:nvPicPr>
          <p:cNvPr id="2253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600200"/>
            <a:ext cx="6380163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019800"/>
            <a:ext cx="7162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002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alibri"/>
                <a:ea typeface="ＭＳ Ｐゴシック" pitchFamily="34" charset="-128"/>
                <a:cs typeface="Calibri"/>
              </a:rPr>
              <a:t>Inference by Enumeration vs. Variable Elimination</a:t>
            </a:r>
          </a:p>
        </p:txBody>
      </p:sp>
      <p:sp>
        <p:nvSpPr>
          <p:cNvPr id="23554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5867400" cy="1295400"/>
          </a:xfrm>
        </p:spPr>
        <p:txBody>
          <a:bodyPr/>
          <a:lstStyle/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Why is inference by enumeration so slow?</a:t>
            </a:r>
          </a:p>
          <a:p>
            <a:pPr lvl="1"/>
            <a:r>
              <a:rPr lang="en-US" sz="2000" dirty="0" smtClean="0">
                <a:latin typeface="Calibri"/>
                <a:ea typeface="ＭＳ Ｐゴシック" pitchFamily="34" charset="-128"/>
                <a:cs typeface="Calibri"/>
              </a:rPr>
              <a:t>You join up the whole joint distribution before you sum out the hidden variables</a:t>
            </a:r>
          </a:p>
          <a:p>
            <a:pPr lvl="1"/>
            <a:endParaRPr lang="en-US" sz="1800" dirty="0" smtClean="0">
              <a:latin typeface="Calibri"/>
              <a:ea typeface="ＭＳ Ｐゴシック" pitchFamily="34" charset="-128"/>
              <a:cs typeface="Calibri"/>
            </a:endParaRPr>
          </a:p>
          <a:p>
            <a:pPr lvl="1"/>
            <a:endParaRPr lang="en-US" sz="1800" dirty="0" smtClean="0">
              <a:latin typeface="Calibri"/>
              <a:ea typeface="ＭＳ Ｐゴシック" pitchFamily="34" charset="-128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895600"/>
            <a:ext cx="5181600" cy="34544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6096000" y="1219200"/>
            <a:ext cx="60960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marL="342882" indent="-342882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3200">
                <a:solidFill>
                  <a:schemeClr val="accent2"/>
                </a:solidFill>
                <a:latin typeface="Calibri" pitchFamily="34" charset="0"/>
                <a:ea typeface="+mn-ea"/>
                <a:cs typeface="+mn-cs"/>
              </a:defRPr>
            </a:lvl1pPr>
            <a:lvl2pPr marL="742913" indent="-285737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294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120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298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474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652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8829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006" indent="-228589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2400" dirty="0" smtClean="0">
                <a:latin typeface="Calibri"/>
                <a:ea typeface="ＭＳ Ｐゴシック" pitchFamily="34" charset="-128"/>
                <a:cs typeface="Calibri"/>
              </a:rPr>
              <a:t>Idea: interleave joining and marginalizing!</a:t>
            </a: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Called </a:t>
            </a:r>
            <a:r>
              <a:rPr lang="ja-JP" altLang="en-US" sz="2000" dirty="0" smtClean="0">
                <a:latin typeface="Calibri"/>
                <a:cs typeface="Calibri"/>
              </a:rPr>
              <a:t>“</a:t>
            </a:r>
            <a:r>
              <a:rPr lang="en-US" altLang="ja-JP" sz="2000" dirty="0" smtClean="0">
                <a:latin typeface="Calibri"/>
                <a:cs typeface="Calibri"/>
              </a:rPr>
              <a:t>Variable Elimination</a:t>
            </a:r>
            <a:r>
              <a:rPr lang="ja-JP" altLang="en-US" sz="2000" dirty="0" smtClean="0">
                <a:latin typeface="Calibri"/>
                <a:cs typeface="Calibri"/>
              </a:rPr>
              <a:t>”</a:t>
            </a:r>
            <a:endParaRPr lang="en-US" altLang="ja-JP" sz="2000" dirty="0" smtClean="0">
              <a:latin typeface="Calibri"/>
              <a:cs typeface="Calibri"/>
            </a:endParaRP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Still NP-hard, but usually much faster than inference by enumeration</a:t>
            </a: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2000" dirty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r>
              <a:rPr lang="en-US" sz="2000" dirty="0" smtClean="0">
                <a:latin typeface="Calibri"/>
                <a:cs typeface="Calibri"/>
              </a:rPr>
              <a:t>First we’ll need some new notation: factors</a:t>
            </a:r>
          </a:p>
          <a:p>
            <a:pPr lvl="1"/>
            <a:endParaRPr lang="en-US" sz="2000" dirty="0" smtClean="0">
              <a:latin typeface="Calibri"/>
              <a:cs typeface="Calibri"/>
            </a:endParaRPr>
          </a:p>
          <a:p>
            <a:pPr lvl="1"/>
            <a:endParaRPr lang="en-US" sz="2000" dirty="0" smtClean="0">
              <a:latin typeface="Calibri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2231" y="3200400"/>
            <a:ext cx="5567369" cy="281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31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1972" y="1143000"/>
            <a:ext cx="2635227" cy="1752600"/>
          </a:xfrm>
          <a:prstGeom prst="rect">
            <a:avLst/>
          </a:prstGeom>
        </p:spPr>
      </p:pic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Example: Alarm Network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06673"/>
              </p:ext>
            </p:extLst>
          </p:nvPr>
        </p:nvGraphicFramePr>
        <p:xfrm>
          <a:off x="1447800" y="1350313"/>
          <a:ext cx="1295400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3400"/>
                <a:gridCol w="762000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P(B)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0.999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824592"/>
              </p:ext>
            </p:extLst>
          </p:nvPr>
        </p:nvGraphicFramePr>
        <p:xfrm>
          <a:off x="6248400" y="1350313"/>
          <a:ext cx="1298575" cy="134619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762"/>
                <a:gridCol w="761813"/>
              </a:tblGrid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0.002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48733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0.998</a:t>
                      </a:r>
                      <a:endParaRPr lang="en-US" sz="180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L="91418" marR="914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950074"/>
              </p:ext>
            </p:extLst>
          </p:nvPr>
        </p:nvGraphicFramePr>
        <p:xfrm>
          <a:off x="8686800" y="3165132"/>
          <a:ext cx="2819400" cy="3306979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36893"/>
                <a:gridCol w="529907"/>
                <a:gridCol w="533400"/>
                <a:gridCol w="1219200"/>
              </a:tblGrid>
              <a:tr h="380963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B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E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P(A|B,E)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0.94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0.06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+e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0.29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+e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0.71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0.001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725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-b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-e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latin typeface="Calibri"/>
                          <a:cs typeface="Calibri"/>
                        </a:rPr>
                        <a:t>0.999</a:t>
                      </a:r>
                      <a:endParaRPr lang="en-US" sz="1800" b="0" dirty="0">
                        <a:latin typeface="Calibri"/>
                        <a:cs typeface="Calibri"/>
                      </a:endParaRPr>
                    </a:p>
                  </a:txBody>
                  <a:tcPr marT="45716" marB="4571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Table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03111"/>
              </p:ext>
            </p:extLst>
          </p:nvPr>
        </p:nvGraphicFramePr>
        <p:xfrm>
          <a:off x="762000" y="2923054"/>
          <a:ext cx="19812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533400"/>
                <a:gridCol w="917893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P(J|A)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+j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-j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0.95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660588"/>
              </p:ext>
            </p:extLst>
          </p:nvPr>
        </p:nvGraphicFramePr>
        <p:xfrm>
          <a:off x="6248400" y="2923054"/>
          <a:ext cx="2057400" cy="1844675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29907"/>
                <a:gridCol w="613093"/>
                <a:gridCol w="914400"/>
              </a:tblGrid>
              <a:tr h="381131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P(M|A)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+a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0.7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+a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0.3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+m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0.01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658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-a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  <a:sym typeface="Symbol"/>
                        </a:rPr>
                        <a:t>-m</a:t>
                      </a:r>
                      <a:endParaRPr lang="en-US" sz="1800" b="0" dirty="0" smtClean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>
                          <a:solidFill>
                            <a:srgbClr val="333399"/>
                          </a:solidFill>
                          <a:latin typeface="Calibri"/>
                          <a:cs typeface="Calibri"/>
                        </a:rPr>
                        <a:t>0.99</a:t>
                      </a:r>
                      <a:endParaRPr lang="en-US" sz="1800" b="0" dirty="0">
                        <a:solidFill>
                          <a:srgbClr val="333399"/>
                        </a:solidFill>
                        <a:latin typeface="Calibri"/>
                        <a:cs typeface="Calibri"/>
                      </a:endParaRPr>
                    </a:p>
                  </a:txBody>
                  <a:tcPr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3169018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B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5" name="Oval 4"/>
          <p:cNvSpPr>
            <a:spLocks noChangeArrowheads="1"/>
          </p:cNvSpPr>
          <p:nvPr/>
        </p:nvSpPr>
        <p:spPr bwMode="auto">
          <a:xfrm>
            <a:off x="5277150" y="1373005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E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6" name="Oval 4"/>
          <p:cNvSpPr>
            <a:spLocks noChangeArrowheads="1"/>
          </p:cNvSpPr>
          <p:nvPr/>
        </p:nvSpPr>
        <p:spPr bwMode="auto">
          <a:xfrm>
            <a:off x="4266497" y="2484872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A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7" name="Oval 4"/>
          <p:cNvSpPr>
            <a:spLocks noChangeArrowheads="1"/>
          </p:cNvSpPr>
          <p:nvPr/>
        </p:nvSpPr>
        <p:spPr bwMode="auto">
          <a:xfrm>
            <a:off x="5388742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M</a:t>
            </a:r>
            <a:endParaRPr lang="en-US" sz="2800" baseline="-25000" dirty="0">
              <a:latin typeface="Calibri"/>
              <a:cs typeface="Calibri"/>
            </a:endParaRPr>
          </a:p>
        </p:txBody>
      </p:sp>
      <p:sp>
        <p:nvSpPr>
          <p:cNvPr id="29" name="Oval 4"/>
          <p:cNvSpPr>
            <a:spLocks noChangeArrowheads="1"/>
          </p:cNvSpPr>
          <p:nvPr/>
        </p:nvSpPr>
        <p:spPr bwMode="auto">
          <a:xfrm>
            <a:off x="3333449" y="3733800"/>
            <a:ext cx="762000" cy="7620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 i="1" dirty="0" smtClean="0">
                <a:latin typeface="Calibri"/>
                <a:cs typeface="Calibri"/>
              </a:rPr>
              <a:t>J</a:t>
            </a:r>
            <a:endParaRPr lang="en-US" sz="2800" baseline="-25000" dirty="0">
              <a:latin typeface="Calibri"/>
              <a:cs typeface="Calibri"/>
            </a:endParaRPr>
          </a:p>
        </p:txBody>
      </p:sp>
      <p:cxnSp>
        <p:nvCxnSpPr>
          <p:cNvPr id="31" name="AutoShape 6"/>
          <p:cNvCxnSpPr>
            <a:cxnSpLocks noChangeShapeType="1"/>
            <a:stCxn id="26" idx="5"/>
            <a:endCxn id="27" idx="1"/>
          </p:cNvCxnSpPr>
          <p:nvPr/>
        </p:nvCxnSpPr>
        <p:spPr bwMode="auto">
          <a:xfrm>
            <a:off x="4916905" y="3135280"/>
            <a:ext cx="583429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2" name="AutoShape 6"/>
          <p:cNvCxnSpPr>
            <a:cxnSpLocks noChangeShapeType="1"/>
            <a:stCxn id="26" idx="3"/>
            <a:endCxn id="29" idx="7"/>
          </p:cNvCxnSpPr>
          <p:nvPr/>
        </p:nvCxnSpPr>
        <p:spPr bwMode="auto">
          <a:xfrm flipH="1">
            <a:off x="3983857" y="3135280"/>
            <a:ext cx="394232" cy="710112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3" name="AutoShape 6"/>
          <p:cNvCxnSpPr>
            <a:cxnSpLocks noChangeShapeType="1"/>
            <a:stCxn id="25" idx="3"/>
            <a:endCxn id="26" idx="7"/>
          </p:cNvCxnSpPr>
          <p:nvPr/>
        </p:nvCxnSpPr>
        <p:spPr bwMode="auto">
          <a:xfrm flipH="1">
            <a:off x="4916905" y="2023413"/>
            <a:ext cx="471837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34" name="AutoShape 6"/>
          <p:cNvCxnSpPr>
            <a:cxnSpLocks noChangeShapeType="1"/>
            <a:stCxn id="24" idx="5"/>
            <a:endCxn id="26" idx="1"/>
          </p:cNvCxnSpPr>
          <p:nvPr/>
        </p:nvCxnSpPr>
        <p:spPr bwMode="auto">
          <a:xfrm>
            <a:off x="3819426" y="2023413"/>
            <a:ext cx="558663" cy="573051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lg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pic>
        <p:nvPicPr>
          <p:cNvPr id="3" name="Picture 2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5257800"/>
            <a:ext cx="4267200" cy="430635"/>
          </a:xfrm>
          <a:prstGeom prst="rect">
            <a:avLst/>
          </a:prstGeom>
        </p:spPr>
      </p:pic>
      <p:pic>
        <p:nvPicPr>
          <p:cNvPr id="7" name="Picture 6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0" y="5791200"/>
            <a:ext cx="8197144" cy="390340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  <p:pic>
        <p:nvPicPr>
          <p:cNvPr id="8" name="Picture 7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6324600"/>
            <a:ext cx="4896995" cy="28388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="" xmlns:a14="http://schemas.microsoft.com/office/drawing/2010/main">
                <a:pattFill prst="pct5">
                  <a:fgClr>
                    <a:srgbClr val="FFFFFF">
                      <a:alpha val="0"/>
                    </a:srgbClr>
                  </a:fgClr>
                  <a:bgClr>
                    <a:srgbClr val="FFFFFF">
                      <a:alpha val="0"/>
                    </a:srgbClr>
                  </a:bgClr>
                </a:patt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=""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=""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=""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8833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What’s Next with Bayes’ Nets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2590800"/>
            <a:ext cx="11379200" cy="246856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800" dirty="0" smtClean="0">
                <a:latin typeface="Calibri"/>
                <a:cs typeface="Calibri"/>
              </a:rPr>
              <a:t>Questions we can ask:</a:t>
            </a:r>
          </a:p>
          <a:p>
            <a:pPr lvl="6">
              <a:lnSpc>
                <a:spcPct val="9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0066"/>
                </a:solidFill>
                <a:latin typeface="Calibri"/>
                <a:cs typeface="Calibri"/>
              </a:rPr>
              <a:t>Definition:  </a:t>
            </a:r>
            <a:r>
              <a:rPr lang="en-US" sz="2400" dirty="0" smtClean="0">
                <a:latin typeface="Calibri"/>
                <a:cs typeface="Calibri"/>
              </a:rPr>
              <a:t>P(X = x)</a:t>
            </a:r>
          </a:p>
          <a:p>
            <a:pPr lvl="6">
              <a:lnSpc>
                <a:spcPct val="9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0066"/>
                </a:solidFill>
                <a:latin typeface="Calibri"/>
                <a:cs typeface="Calibri"/>
              </a:rPr>
              <a:t>Representation</a:t>
            </a:r>
            <a:r>
              <a:rPr lang="en-US" sz="2400" dirty="0" smtClean="0">
                <a:latin typeface="Calibri"/>
                <a:cs typeface="Calibri"/>
              </a:rPr>
              <a:t>: given a BN graph, what kinds of distributions can it encode?</a:t>
            </a:r>
          </a:p>
          <a:p>
            <a:pPr lvl="6">
              <a:lnSpc>
                <a:spcPct val="9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0066"/>
                </a:solidFill>
                <a:latin typeface="Calibri"/>
                <a:cs typeface="Calibri"/>
              </a:rPr>
              <a:t>Modeling: </a:t>
            </a:r>
            <a:r>
              <a:rPr lang="en-US" sz="2400" dirty="0" smtClean="0">
                <a:latin typeface="Calibri"/>
                <a:cs typeface="Calibri"/>
              </a:rPr>
              <a:t>what BN is most appropriate for a given domain?</a:t>
            </a:r>
          </a:p>
          <a:p>
            <a:pPr lvl="2">
              <a:lnSpc>
                <a:spcPct val="90000"/>
              </a:lnSpc>
            </a:pPr>
            <a:endParaRPr lang="en-US" sz="2000" dirty="0">
              <a:latin typeface="Calibri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400" dirty="0">
                <a:solidFill>
                  <a:srgbClr val="660066"/>
                </a:solidFill>
                <a:latin typeface="Calibri"/>
                <a:cs typeface="Calibri"/>
              </a:rPr>
              <a:t>Inference</a:t>
            </a:r>
            <a:r>
              <a:rPr lang="en-US" sz="2400" dirty="0">
                <a:latin typeface="Calibri"/>
                <a:cs typeface="Calibri"/>
              </a:rPr>
              <a:t>: given a fixed BN, what is P(X | e</a:t>
            </a:r>
            <a:r>
              <a:rPr lang="en-US" sz="2400" dirty="0" smtClean="0">
                <a:latin typeface="Calibri"/>
                <a:cs typeface="Calibri"/>
              </a:rPr>
              <a:t>)?</a:t>
            </a:r>
          </a:p>
          <a:p>
            <a:pPr lvl="1" eaLnBrk="1" hangingPunct="1">
              <a:lnSpc>
                <a:spcPct val="90000"/>
              </a:lnSpc>
            </a:pPr>
            <a:endParaRPr lang="en-US" sz="1600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660066"/>
                </a:solidFill>
                <a:latin typeface="Calibri"/>
                <a:cs typeface="Calibri"/>
              </a:rPr>
              <a:t>Learning: </a:t>
            </a:r>
            <a:r>
              <a:rPr lang="en-US" sz="2400" dirty="0" smtClean="0">
                <a:latin typeface="Calibri"/>
                <a:cs typeface="Calibri"/>
              </a:rPr>
              <a:t>Given data, what is best BN encoding?</a:t>
            </a:r>
          </a:p>
        </p:txBody>
      </p:sp>
      <p:pic>
        <p:nvPicPr>
          <p:cNvPr id="410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295400"/>
            <a:ext cx="4138471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4207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12192000" cy="114300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Remember</a:t>
            </a:r>
            <a:r>
              <a:rPr lang="mr-IN" dirty="0" smtClean="0">
                <a:ea typeface="ＭＳ Ｐゴシック" pitchFamily="34" charset="-128"/>
              </a:rPr>
              <a:t>…</a:t>
            </a:r>
            <a:r>
              <a:rPr lang="en-US" dirty="0" smtClean="0">
                <a:ea typeface="ＭＳ Ｐゴシック" pitchFamily="34" charset="-128"/>
              </a:rPr>
              <a:t>.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>
          <a:xfrm>
            <a:off x="304799" y="1143000"/>
            <a:ext cx="7315201" cy="4525963"/>
          </a:xfrm>
        </p:spPr>
        <p:txBody>
          <a:bodyPr/>
          <a:lstStyle/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endParaRPr lang="en-US" sz="2800" dirty="0"/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r>
              <a:rPr lang="en-US" sz="2800" dirty="0" smtClean="0"/>
              <a:t>X</a:t>
            </a:r>
            <a:r>
              <a:rPr lang="en-US" sz="2800" dirty="0"/>
              <a:t>, Y independent </a:t>
            </a:r>
            <a:r>
              <a:rPr lang="en-US" sz="2800" dirty="0" smtClean="0"/>
              <a:t>				        if and only if:</a:t>
            </a:r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endParaRPr lang="en-US" sz="2800" dirty="0"/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endParaRPr lang="en-US" sz="2800" dirty="0"/>
          </a:p>
          <a:p>
            <a:pPr lvl="4">
              <a:spcBef>
                <a:spcPts val="272"/>
              </a:spcBef>
              <a:buFont typeface="Wingdings" charset="0"/>
              <a:buChar char="§"/>
              <a:defRPr/>
            </a:pPr>
            <a:endParaRPr lang="en-US" sz="1600" dirty="0"/>
          </a:p>
          <a:p>
            <a:pPr>
              <a:spcBef>
                <a:spcPts val="272"/>
              </a:spcBef>
              <a:buFont typeface="Wingdings" charset="0"/>
              <a:buChar char="§"/>
              <a:defRPr/>
            </a:pPr>
            <a:r>
              <a:rPr lang="en-US" sz="2800" dirty="0"/>
              <a:t>X and Y are conditionally independent given </a:t>
            </a:r>
            <a:r>
              <a:rPr lang="en-US" sz="2800" dirty="0" smtClean="0"/>
              <a:t>Z:                          if and only if:</a:t>
            </a:r>
            <a:endParaRPr lang="en-US" dirty="0"/>
          </a:p>
          <a:p>
            <a:pPr>
              <a:buFont typeface="Wingdings" charset="0"/>
              <a:buChar char="§"/>
              <a:defRPr/>
            </a:pPr>
            <a:endParaRPr lang="en-US" dirty="0"/>
          </a:p>
        </p:txBody>
      </p:sp>
      <p:pic>
        <p:nvPicPr>
          <p:cNvPr id="17414" name="Picture 4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396" y="2438400"/>
            <a:ext cx="4684071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5205349"/>
            <a:ext cx="6316555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5151" y="387985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8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752600"/>
            <a:ext cx="14017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26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alibri"/>
                <a:cs typeface="Calibri"/>
              </a:rPr>
              <a:t>Conditional Independence in a BN</a:t>
            </a:r>
          </a:p>
        </p:txBody>
      </p:sp>
      <p:sp>
        <p:nvSpPr>
          <p:cNvPr id="108851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126744"/>
            <a:ext cx="11430000" cy="5257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Calibri"/>
                <a:cs typeface="Calibri"/>
              </a:rPr>
              <a:t>Important question about a BN: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Are two nodes independent </a:t>
            </a:r>
            <a:r>
              <a:rPr lang="en-US" i="1" dirty="0" smtClean="0">
                <a:latin typeface="Calibri"/>
                <a:cs typeface="Calibri"/>
              </a:rPr>
              <a:t>given certain evidence</a:t>
            </a:r>
            <a:r>
              <a:rPr lang="en-US" dirty="0" smtClean="0">
                <a:latin typeface="Calibri"/>
                <a:cs typeface="Calibri"/>
              </a:rPr>
              <a:t>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If yes, must prove using algebra (tedious in general)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If no, can prove with a counter example (including CPTs)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For </a:t>
            </a:r>
            <a:r>
              <a:rPr lang="en-US" dirty="0">
                <a:latin typeface="Calibri"/>
                <a:cs typeface="Calibri"/>
              </a:rPr>
              <a:t>e</a:t>
            </a:r>
            <a:r>
              <a:rPr lang="en-US" dirty="0" smtClean="0">
                <a:latin typeface="Calibri"/>
                <a:cs typeface="Calibri"/>
              </a:rPr>
              <a:t>xample: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 marL="457176" lvl="1" indent="0" eaLnBrk="1" hangingPunct="1">
              <a:lnSpc>
                <a:spcPct val="90000"/>
              </a:lnSpc>
              <a:buNone/>
            </a:pPr>
            <a:endParaRPr lang="en-US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Calibri"/>
              <a:cs typeface="Calibri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Question 1: are X and Z </a:t>
            </a:r>
            <a:r>
              <a:rPr lang="en-US" b="1" i="1" dirty="0" smtClean="0">
                <a:latin typeface="Calibri"/>
                <a:cs typeface="Calibri"/>
              </a:rPr>
              <a:t>necessarily</a:t>
            </a:r>
            <a:r>
              <a:rPr lang="en-US" dirty="0" smtClean="0">
                <a:latin typeface="Calibri"/>
                <a:cs typeface="Calibri"/>
              </a:rPr>
              <a:t> independent?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Answer: NO.  Example: low pressure causes rain, which causes traffic.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Information about X may change our belief in Z (via Y)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latin typeface="Calibri"/>
                <a:cs typeface="Calibri"/>
              </a:rPr>
              <a:t>Similarly, info about Z may change our belief in X</a:t>
            </a:r>
          </a:p>
          <a:p>
            <a:pPr lvl="1">
              <a:lnSpc>
                <a:spcPct val="90000"/>
              </a:lnSpc>
            </a:pPr>
            <a:endParaRPr lang="en-US" dirty="0" smtClean="0">
              <a:latin typeface="Calibri"/>
              <a:cs typeface="Calibri"/>
            </a:endParaRPr>
          </a:p>
        </p:txBody>
      </p:sp>
      <p:sp>
        <p:nvSpPr>
          <p:cNvPr id="1088516" name="Oval 4"/>
          <p:cNvSpPr>
            <a:spLocks noChangeArrowheads="1"/>
          </p:cNvSpPr>
          <p:nvPr/>
        </p:nvSpPr>
        <p:spPr bwMode="auto">
          <a:xfrm>
            <a:off x="3124200" y="3886200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X</a:t>
            </a:r>
          </a:p>
        </p:txBody>
      </p:sp>
      <p:sp>
        <p:nvSpPr>
          <p:cNvPr id="1088517" name="Oval 5"/>
          <p:cNvSpPr>
            <a:spLocks noChangeArrowheads="1"/>
          </p:cNvSpPr>
          <p:nvPr/>
        </p:nvSpPr>
        <p:spPr bwMode="auto">
          <a:xfrm>
            <a:off x="4991100" y="3886200"/>
            <a:ext cx="609600" cy="60960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Y</a:t>
            </a:r>
          </a:p>
        </p:txBody>
      </p:sp>
      <p:sp>
        <p:nvSpPr>
          <p:cNvPr id="1088518" name="Oval 6"/>
          <p:cNvSpPr>
            <a:spLocks noChangeArrowheads="1"/>
          </p:cNvSpPr>
          <p:nvPr/>
        </p:nvSpPr>
        <p:spPr bwMode="auto">
          <a:xfrm>
            <a:off x="6858000" y="3895344"/>
            <a:ext cx="609600" cy="609600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800">
                <a:latin typeface="Calibri"/>
                <a:cs typeface="Calibri"/>
              </a:rPr>
              <a:t>Z</a:t>
            </a:r>
          </a:p>
        </p:txBody>
      </p:sp>
      <p:cxnSp>
        <p:nvCxnSpPr>
          <p:cNvPr id="1088519" name="AutoShape 7"/>
          <p:cNvCxnSpPr>
            <a:cxnSpLocks noChangeShapeType="1"/>
            <a:stCxn id="1088516" idx="6"/>
            <a:endCxn id="1088517" idx="2"/>
          </p:cNvCxnSpPr>
          <p:nvPr/>
        </p:nvCxnSpPr>
        <p:spPr bwMode="auto">
          <a:xfrm>
            <a:off x="3733800" y="4191000"/>
            <a:ext cx="1257300" cy="0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088520" name="AutoShape 8"/>
          <p:cNvCxnSpPr>
            <a:cxnSpLocks noChangeShapeType="1"/>
            <a:stCxn id="1088517" idx="6"/>
            <a:endCxn id="1088518" idx="2"/>
          </p:cNvCxnSpPr>
          <p:nvPr/>
        </p:nvCxnSpPr>
        <p:spPr bwMode="auto">
          <a:xfrm>
            <a:off x="5600700" y="4191000"/>
            <a:ext cx="1257300" cy="9144"/>
          </a:xfrm>
          <a:prstGeom prst="straightConnector1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lg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3464748" y="3055203"/>
            <a:ext cx="177855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P(Y|X)   = 1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P(Y|#X) = 1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14528" y="3055203"/>
            <a:ext cx="18466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P(Z|</a:t>
            </a:r>
            <a:r>
              <a:rPr lang="en-US" sz="2400" dirty="0">
                <a:solidFill>
                  <a:srgbClr val="7030A0"/>
                </a:solidFill>
              </a:rPr>
              <a:t>Y</a:t>
            </a:r>
            <a:r>
              <a:rPr lang="en-US" sz="2400" dirty="0" smtClean="0">
                <a:solidFill>
                  <a:srgbClr val="7030A0"/>
                </a:solidFill>
              </a:rPr>
              <a:t>)   = .5</a:t>
            </a:r>
          </a:p>
          <a:p>
            <a:r>
              <a:rPr lang="en-US" sz="2400" dirty="0" smtClean="0">
                <a:solidFill>
                  <a:srgbClr val="7030A0"/>
                </a:solidFill>
              </a:rPr>
              <a:t>P(Z|#Y) = .5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2103" y="3886200"/>
            <a:ext cx="1578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P(X)   = .9</a:t>
            </a:r>
          </a:p>
        </p:txBody>
      </p:sp>
      <p:sp>
        <p:nvSpPr>
          <p:cNvPr id="5" name="TextBox 4"/>
          <p:cNvSpPr txBox="1"/>
          <p:nvPr/>
        </p:nvSpPr>
        <p:spPr>
          <a:xfrm rot="20571365">
            <a:off x="8875270" y="3093923"/>
            <a:ext cx="297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</a:rPr>
              <a:t>Note: one can change the CPTs so they </a:t>
            </a:r>
            <a:r>
              <a:rPr lang="en-US" sz="2000" b="1" i="1" dirty="0" smtClean="0">
                <a:solidFill>
                  <a:srgbClr val="7030A0"/>
                </a:solidFill>
              </a:rPr>
              <a:t>are</a:t>
            </a:r>
            <a:r>
              <a:rPr lang="en-US" sz="2000" dirty="0" smtClean="0">
                <a:solidFill>
                  <a:srgbClr val="7030A0"/>
                </a:solidFill>
              </a:rPr>
              <a:t> independent, but that’s not enough for proof</a:t>
            </a:r>
            <a:endParaRPr lang="en-US" sz="20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582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85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8516" grpId="0" animBg="1"/>
      <p:bldP spid="1088517" grpId="0" animBg="1"/>
      <p:bldP spid="1088518" grpId="0" animBg="1"/>
      <p:bldP spid="9" grpId="0"/>
      <p:bldP spid="10" grpId="0"/>
      <p:bldP spid="11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X \indep Y | Z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0"/>
  <p:tag name="PICTUREFILESIZE" val="380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x,y,z) = P(x)P(y|x)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637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x)P(y|x)P(z|y)}{P(x)P(y|x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1"/>
  <p:tag name="PICTUREFILESIZE" val="1871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P(z|x,y) = \frac{P(x,y,z)}{P(x,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4"/>
  <p:tag name="PICTUREFILESIZE" val="169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P(z|y)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6"/>
  <p:tag name="PICTUREFILESIZE" val="453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= \frac{P(y)P(x|y)P(z|y)}{P(y)P(x|y)}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00"/>
  <p:tag name="PICTUREFILESIZE" val="1959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P(x,y,z) = P(y)P(x|y)P(z|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91"/>
  <p:tag name="PICTUREFILESIZE" val="1617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ldot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2"/>
  <p:tag name="PICTUREFILESIZE" val="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i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49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X_j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"/>
  <p:tag name="PICTUREFILESIZE" val="161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20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223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223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203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56"/>
  <p:tag name="PICTUREFILESIZE" val="223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77"/>
  <p:tag name="PICTUREFILESIZE" val="320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newcommand{\indep}{{\;\bot\!\!\!\!\!\!\bot\;}} &#10;\begin{document}&#10;\[&#10;R \indep B | T'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82"/>
  <p:tag name="PICTUREFILESIZE" val="353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T'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8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43"/>
  <p:tag name="PICTUREFILESIZE" val="703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T'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84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183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T'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84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1837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282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T'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84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183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282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'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226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T'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84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X|a_1 \ldots a_n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34"/>
  <p:tag name="PICTUREFILESIZE" val="6738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1837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282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'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226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,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440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T'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284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4"/>
  <p:tag name="PICTUREFILESIZE" val="1837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5"/>
  <p:tag name="PICTUREFILESIZE" val="2827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'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0"/>
  <p:tag name="PICTUREFILESIZE" val="322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,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440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L \indep B | T,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99"/>
  <p:tag name="PICTUREFILESIZE" val="440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$$ P(+b, -e, +a, -j, +m) = $$&#10;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09"/>
  <p:tag name="PICTUREFILESIZE" val="558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184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184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309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56"/>
  <p:tag name="PICTUREFILESIZE" val="1842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79"/>
  <p:tag name="PICTUREFILESIZE" val="309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newcommand{\indep}{{\;\bot\!\!\!\!\!\!\bot\;}} &#10;\begin{document}&#10;\[&#10;T \indep D | R, S&#10;\]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02"/>
  <p:tag name="PICTUREFILESIZE" val="4676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P(Q| E_1 = e_1, \ldots E_k = e_k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47"/>
  <p:tag name="PICTUREFILESIZE" val="1009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&#10;\mbox{argmax}_q \,\, P(Q = q| E_1 = e_1 \ldots)&#10;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292"/>
  <p:tag name="PICTUREFILESIZE" val="12947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E_1 \ldots E_k = e_1 \ldots e_k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85"/>
  <p:tag name="PICTUREFILESIZE" val="609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P(+b) P(-e) P(+a | +b, -e) P( -j | +a) P( +m | +a )  =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231"/>
  <p:tag name="PICTUREFILESIZE" val="1050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Q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"/>
  <p:tag name="PICTUREFILESIZE" val="148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H_1 \ldots H_r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85"/>
  <p:tag name="PICTUREFILESIZE" val="2327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$P(Q | e_1 \ldots e_k)$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28"/>
  <p:tag name="PICTUREFILESIZE" val="6782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P(Q, e_1 \ldots e_k) =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157"/>
  <p:tag name="PICTUREFILESIZE" val="708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sum_{h_1 \ldots h_r} P(Q, h_1 \ldots h_r, e_1 \ldots e_k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71"/>
  <p:tag name="PICTUREFILESIZE" val="15519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X_1, X_2, \ldots X_n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5"/>
  <p:tag name="BOXHEIGHT" val="283"/>
  <p:tag name="BOXFONT" val="10"/>
  <p:tag name="BOXWRAP" val="False"/>
  <p:tag name="WORKAROUNDTRANSPARENCYBUG" val="False"/>
  <p:tag name="ALLOWFONTSUBSTITUTION" val="False"/>
  <p:tag name="BITMAPFORMAT" val="pngmono"/>
  <p:tag name="ORIGWIDTH" val="131"/>
  <p:tag name="PICTUREFILESIZE" val="625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Z = \sum_{q}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97"/>
  <p:tag name="PICTUREFILESIZE" val="825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\[&#10;P( Q | e_1 \cdots e_k )  = \frac{1}{Z}  P(Q, e_1 \cdots e_k)&#10;\]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44"/>
  <p:tag name="PICTUREFILESIZE" val="962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&#10;&#10;\pagestyle{empty}&#10;&#10;\begin{document}&#10;&#10;$$ 0.001 \times 0.998 \times 0.94 \times 0.1 \times 0.7 $$&#10;\end{document}"/>
  <p:tag name="FILENAME" val="TP_tmp"/>
  <p:tag name="FORMAT" val="png16m"/>
  <p:tag name="RES" val="1200"/>
  <p:tag name="BLEND" val="0"/>
  <p:tag name="TRANSPARENT" val="0"/>
  <p:tag name="TBUG" val="0"/>
  <p:tag name="ALLOWFS" val="0"/>
  <p:tag name="ORIGWIDTH" val="138"/>
  <p:tag name="PICTUREFILESIZE" val="691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: P(x, y) = P(x) P(y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254"/>
  <p:tag name="PICTUREFILESIZE" val="1242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begin{document}&#10;\[&#10;\forall x,y,z : P(x, y | z) = P(x | z) P(y | z)&#10;\]&#10;\end{document}&#10;"/>
  <p:tag name="FILENAME" val="txp_fig"/>
  <p:tag name="FORMAT" val="pngmono"/>
  <p:tag name="RES" val="1200"/>
  <p:tag name="BLEND" val="0"/>
  <p:tag name="TRANSPARENT" val="0"/>
  <p:tag name="TBUG" val="0"/>
  <p:tag name="ALLOWFS" val="0"/>
  <p:tag name="ORIGWIDTH" val="324"/>
  <p:tag name="PICTUREFILESIZE" val="1794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12 -- probability.pptx</Template>
  <TotalTime>56887</TotalTime>
  <Words>2538</Words>
  <Application>Microsoft Macintosh PowerPoint</Application>
  <PresentationFormat>Widescreen</PresentationFormat>
  <Paragraphs>1147</Paragraphs>
  <Slides>51</Slides>
  <Notes>7</Notes>
  <HiddenSlides>10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8" baseType="lpstr">
      <vt:lpstr>Calibri</vt:lpstr>
      <vt:lpstr>ＭＳ Ｐゴシック</vt:lpstr>
      <vt:lpstr>Symbol</vt:lpstr>
      <vt:lpstr>Times New Roman</vt:lpstr>
      <vt:lpstr>Wingdings</vt:lpstr>
      <vt:lpstr>Arial</vt:lpstr>
      <vt:lpstr>dan-berkeley-nlp-v1</vt:lpstr>
      <vt:lpstr>CSE 473: Artificial Intelligence </vt:lpstr>
      <vt:lpstr>Bayes’ Nets: Big Picture</vt:lpstr>
      <vt:lpstr>Example Bayes’ Net: Car</vt:lpstr>
      <vt:lpstr>Bayes’ Net Semantics</vt:lpstr>
      <vt:lpstr>Example: Alarm Network</vt:lpstr>
      <vt:lpstr>Example: Alarm Network</vt:lpstr>
      <vt:lpstr>What’s Next with Bayes’ Nets</vt:lpstr>
      <vt:lpstr>Remember….</vt:lpstr>
      <vt:lpstr>Conditional Independence in a BN</vt:lpstr>
      <vt:lpstr>Conditional Independence in a BN</vt:lpstr>
      <vt:lpstr>Conditional Independence in a BN</vt:lpstr>
      <vt:lpstr>D-separation</vt:lpstr>
      <vt:lpstr>D-separation: Outline</vt:lpstr>
      <vt:lpstr>Causal Chains</vt:lpstr>
      <vt:lpstr>Common Cause</vt:lpstr>
      <vt:lpstr>Common Effect</vt:lpstr>
      <vt:lpstr>Common Effect</vt:lpstr>
      <vt:lpstr>Common Effect</vt:lpstr>
      <vt:lpstr>Common Effect</vt:lpstr>
      <vt:lpstr>But Suppose Also Know Z=T</vt:lpstr>
      <vt:lpstr>The General Case</vt:lpstr>
      <vt:lpstr>The General Case</vt:lpstr>
      <vt:lpstr>Reachability</vt:lpstr>
      <vt:lpstr>D-Separation</vt:lpstr>
      <vt:lpstr>Active / Inactive Paths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Example</vt:lpstr>
      <vt:lpstr>Two Degenerate Cases</vt:lpstr>
      <vt:lpstr>Two Degenerate Cases</vt:lpstr>
      <vt:lpstr>Structure Implications</vt:lpstr>
      <vt:lpstr>Computing All Independences</vt:lpstr>
      <vt:lpstr>Topology Limits Distributions</vt:lpstr>
      <vt:lpstr>Bayes Nets Representation Summary</vt:lpstr>
      <vt:lpstr>Bayes’ Nets</vt:lpstr>
      <vt:lpstr>Inference</vt:lpstr>
      <vt:lpstr>Liver Disorder</vt:lpstr>
      <vt:lpstr>Inference by Enumeration</vt:lpstr>
      <vt:lpstr>Inference by Enumeration in Bayes’ Net</vt:lpstr>
      <vt:lpstr>Inference by Enumeration?</vt:lpstr>
      <vt:lpstr>Inference by Enumeration vs. Variable Elimination</vt:lpstr>
    </vt:vector>
  </TitlesOfParts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Dan Weld</cp:lastModifiedBy>
  <cp:revision>3334</cp:revision>
  <cp:lastPrinted>2014-03-18T18:14:25Z</cp:lastPrinted>
  <dcterms:created xsi:type="dcterms:W3CDTF">2004-08-27T04:16:05Z</dcterms:created>
  <dcterms:modified xsi:type="dcterms:W3CDTF">2016-11-30T22:11:36Z</dcterms:modified>
</cp:coreProperties>
</file>