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8"/>
  </p:notesMasterIdLst>
  <p:handoutMasterIdLst>
    <p:handoutMasterId r:id="rId59"/>
  </p:handoutMasterIdLst>
  <p:sldIdLst>
    <p:sldId id="302" r:id="rId2"/>
    <p:sldId id="336" r:id="rId3"/>
    <p:sldId id="319" r:id="rId4"/>
    <p:sldId id="321" r:id="rId5"/>
    <p:sldId id="331" r:id="rId6"/>
    <p:sldId id="338" r:id="rId7"/>
    <p:sldId id="318" r:id="rId8"/>
    <p:sldId id="317" r:id="rId9"/>
    <p:sldId id="316" r:id="rId10"/>
    <p:sldId id="332" r:id="rId11"/>
    <p:sldId id="339" r:id="rId12"/>
    <p:sldId id="333" r:id="rId13"/>
    <p:sldId id="334" r:id="rId14"/>
    <p:sldId id="335" r:id="rId15"/>
    <p:sldId id="340" r:id="rId16"/>
    <p:sldId id="341" r:id="rId17"/>
    <p:sldId id="342" r:id="rId18"/>
    <p:sldId id="343" r:id="rId19"/>
    <p:sldId id="312" r:id="rId20"/>
    <p:sldId id="265" r:id="rId21"/>
    <p:sldId id="267" r:id="rId22"/>
    <p:sldId id="408" r:id="rId23"/>
    <p:sldId id="266" r:id="rId24"/>
    <p:sldId id="313" r:id="rId25"/>
    <p:sldId id="287" r:id="rId26"/>
    <p:sldId id="292" r:id="rId27"/>
    <p:sldId id="268" r:id="rId28"/>
    <p:sldId id="271" r:id="rId29"/>
    <p:sldId id="272" r:id="rId30"/>
    <p:sldId id="273" r:id="rId31"/>
    <p:sldId id="314" r:id="rId32"/>
    <p:sldId id="407" r:id="rId33"/>
    <p:sldId id="354" r:id="rId34"/>
    <p:sldId id="355" r:id="rId35"/>
    <p:sldId id="356" r:id="rId36"/>
    <p:sldId id="274" r:id="rId37"/>
    <p:sldId id="358" r:id="rId38"/>
    <p:sldId id="359" r:id="rId39"/>
    <p:sldId id="360" r:id="rId40"/>
    <p:sldId id="361" r:id="rId41"/>
    <p:sldId id="369" r:id="rId42"/>
    <p:sldId id="370" r:id="rId43"/>
    <p:sldId id="371" r:id="rId44"/>
    <p:sldId id="373" r:id="rId45"/>
    <p:sldId id="372" r:id="rId46"/>
    <p:sldId id="374" r:id="rId47"/>
    <p:sldId id="375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</p:sldIdLst>
  <p:sldSz cx="12192000" cy="6858000"/>
  <p:notesSz cx="7302500" cy="95885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56" autoAdjust="0"/>
    <p:restoredTop sz="91480" autoAdjust="0"/>
  </p:normalViewPr>
  <p:slideViewPr>
    <p:cSldViewPr snapToObjects="1">
      <p:cViewPr>
        <p:scale>
          <a:sx n="105" d="100"/>
          <a:sy n="105" d="100"/>
        </p:scale>
        <p:origin x="1496" y="1184"/>
      </p:cViewPr>
      <p:guideLst>
        <p:guide orient="horz" pos="2160"/>
        <p:guide pos="2880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9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3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6406" y="719771"/>
            <a:ext cx="6389688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6406" y="719771"/>
            <a:ext cx="6389688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0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sonar ghost DBN model (L15D6)]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7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Dan has a demo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761" indent="-285293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171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640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4108" indent="-228234" defTabSz="96524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577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7045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514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982" indent="-228234" defTabSz="9652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67B323-39B3-46A3-8C57-54962289A667}" type="slidenum">
              <a:rPr lang="en-US" sz="1300"/>
              <a:pPr eaLnBrk="1" hangingPunct="1"/>
              <a:t>51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91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 smtClean="0"/>
              <a:t>TODO: explain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propto</a:t>
            </a:r>
            <a:r>
              <a:rPr lang="en-US" baseline="0" dirty="0" smtClean="0"/>
              <a:t> and it’s </a:t>
            </a:r>
            <a:r>
              <a:rPr lang="en-US" baseline="0" dirty="0" err="1" smtClean="0"/>
              <a:t>X_t</a:t>
            </a:r>
            <a:r>
              <a:rPr lang="en-US" baseline="0" dirty="0" smtClean="0"/>
              <a:t>, not 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82200" y="63055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3.png"/><Relationship Id="rId9" Type="http://schemas.openxmlformats.org/officeDocument/2006/relationships/image" Target="../media/image57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5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4.xml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5" Type="http://schemas.openxmlformats.org/officeDocument/2006/relationships/image" Target="../media/image68.png"/><Relationship Id="rId6" Type="http://schemas.openxmlformats.org/officeDocument/2006/relationships/image" Target="../media/image55.png"/><Relationship Id="rId7" Type="http://schemas.openxmlformats.org/officeDocument/2006/relationships/image" Target="../media/image69.png"/><Relationship Id="rId8" Type="http://schemas.openxmlformats.org/officeDocument/2006/relationships/image" Target="../media/image53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4.png"/><Relationship Id="rId5" Type="http://schemas.openxmlformats.org/officeDocument/2006/relationships/image" Target="../media/image70.pn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71.png"/><Relationship Id="rId7" Type="http://schemas.openxmlformats.org/officeDocument/2006/relationships/image" Target="../media/image70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75.png"/><Relationship Id="rId8" Type="http://schemas.openxmlformats.org/officeDocument/2006/relationships/image" Target="../media/image66.png"/><Relationship Id="rId9" Type="http://schemas.openxmlformats.org/officeDocument/2006/relationships/image" Target="../media/image76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57.png"/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41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tags" Target="../tags/tag58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8.png"/><Relationship Id="rId1" Type="http://schemas.microsoft.com/office/2007/relationships/media" Target="file://localhost/Users/weld/Documents/teaching/473/0000-old/from%20luke/cse473au11-hmms.ppt_media/partfilter-25-big.mov" TargetMode="External"/><Relationship Id="rId2" Type="http://schemas.openxmlformats.org/officeDocument/2006/relationships/video" Target="file://localhost/Users/weld/Documents/teaching/473/0000-old/from%20luke/cse473au11-hmms.ppt_media/partfilter-25-big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0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</a:t>
            </a:r>
            <a:r>
              <a:rPr lang="en-US" dirty="0"/>
              <a:t>4</a:t>
            </a:r>
            <a:r>
              <a:rPr lang="en-US" dirty="0" smtClean="0"/>
              <a:t>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Daniel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[Most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Complexity of the Forward Algorithm?</a:t>
            </a:r>
          </a:p>
        </p:txBody>
      </p:sp>
      <p:pic>
        <p:nvPicPr>
          <p:cNvPr id="61447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752600"/>
            <a:ext cx="28225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11"/>
          <p:cNvSpPr>
            <a:spLocks noChangeArrowheads="1"/>
          </p:cNvSpPr>
          <p:nvPr/>
        </p:nvSpPr>
        <p:spPr bwMode="auto">
          <a:xfrm>
            <a:off x="8382000" y="1676400"/>
            <a:ext cx="3581400" cy="990600"/>
          </a:xfrm>
          <a:prstGeom prst="wedgeRectCallout">
            <a:avLst>
              <a:gd name="adj1" fmla="val -151927"/>
              <a:gd name="adj2" fmla="val 1346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If only need P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dirty="0" err="1">
                <a:latin typeface="Calibri"/>
                <a:cs typeface="Calibri"/>
              </a:rPr>
              <a:t>x|e</a:t>
            </a:r>
            <a:r>
              <a:rPr lang="en-US" sz="2400" dirty="0">
                <a:latin typeface="Calibri"/>
                <a:cs typeface="Calibri"/>
              </a:rPr>
              <a:t>) at </a:t>
            </a:r>
            <a:r>
              <a:rPr lang="en-US" sz="2400" dirty="0" smtClean="0">
                <a:latin typeface="Calibri"/>
                <a:cs typeface="Calibri"/>
              </a:rPr>
              <a:t>the end, only normalize there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45720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Complexity?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066801"/>
            <a:ext cx="9448800" cy="3124200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We are given evidence at each time and want to know</a:t>
            </a:r>
          </a:p>
          <a:p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We use the single (</a:t>
            </a:r>
            <a:r>
              <a:rPr lang="en-US" sz="2800" dirty="0" err="1" smtClean="0">
                <a:latin typeface="Calibri"/>
                <a:ea typeface="ＭＳ Ｐゴシック" pitchFamily="34" charset="-128"/>
                <a:cs typeface="Calibri"/>
              </a:rPr>
              <a:t>time-passage+observation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) updates:</a:t>
            </a: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14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82" y="3635375"/>
            <a:ext cx="34686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65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/>
          <a:stretch/>
        </p:blipFill>
        <p:spPr bwMode="auto">
          <a:xfrm>
            <a:off x="5006269" y="3651250"/>
            <a:ext cx="5509331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45720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O(|X|</a:t>
            </a:r>
            <a:r>
              <a:rPr lang="en-US" sz="2800" baseline="300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) time &amp; O(X) space</a:t>
            </a:r>
          </a:p>
          <a:p>
            <a:pPr marL="0" indent="0">
              <a:buNone/>
            </a:pPr>
            <a:endParaRPr lang="en-US" sz="2800" dirty="0">
              <a:solidFill>
                <a:srgbClr val="660066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But |X| is </a:t>
            </a:r>
            <a:r>
              <a:rPr lang="en-US" sz="2800" b="1" i="1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exponential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</a:rPr>
              <a:t> in the number of state variables 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ea typeface="ＭＳ Ｐゴシック" pitchFamily="34" charset="-128"/>
                <a:cs typeface="Calibri"/>
                <a:sym typeface="Wingdings"/>
              </a:rPr>
              <a:t></a:t>
            </a:r>
            <a:endParaRPr lang="en-US" sz="2800" dirty="0" smtClean="0">
              <a:solidFill>
                <a:srgbClr val="660066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94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|X|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Ghost: k (</a:t>
            </a:r>
            <a:r>
              <a:rPr lang="en-US" dirty="0" err="1" smtClean="0"/>
              <a:t>eg</a:t>
            </a:r>
            <a:r>
              <a:rPr lang="en-US" dirty="0" smtClean="0"/>
              <a:t> 9) possible positions in maze</a:t>
            </a:r>
          </a:p>
          <a:p>
            <a:r>
              <a:rPr lang="en-US" dirty="0" smtClean="0"/>
              <a:t>2 Ghosts: k</a:t>
            </a:r>
            <a:r>
              <a:rPr lang="en-US" baseline="30000" dirty="0" smtClean="0"/>
              <a:t>2</a:t>
            </a:r>
            <a:r>
              <a:rPr lang="en-US" dirty="0" smtClean="0"/>
              <a:t> combinations</a:t>
            </a:r>
          </a:p>
          <a:p>
            <a:endParaRPr lang="en-US" dirty="0"/>
          </a:p>
          <a:p>
            <a:r>
              <a:rPr lang="en-US" dirty="0" smtClean="0"/>
              <a:t>N </a:t>
            </a:r>
            <a:r>
              <a:rPr lang="en-US" dirty="0"/>
              <a:t>Ghosts: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combinations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359171"/>
            <a:ext cx="2133600" cy="476251"/>
          </a:xfrm>
        </p:spPr>
        <p:txBody>
          <a:bodyPr/>
          <a:lstStyle/>
          <a:p>
            <a:fld id="{B28E58B9-5DCE-C749-A388-A65B9B24CF0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34400" y="1524000"/>
            <a:ext cx="1566863" cy="1566863"/>
            <a:chOff x="3886199" y="2667000"/>
            <a:chExt cx="1566863" cy="1566863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 rot="16200000">
              <a:off x="3886199" y="2667000"/>
              <a:ext cx="1566863" cy="1566863"/>
              <a:chOff x="3984" y="1056"/>
              <a:chExt cx="1296" cy="1296"/>
            </a:xfrm>
          </p:grpSpPr>
          <p:sp>
            <p:nvSpPr>
              <p:cNvPr id="6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 rot="16200000">
              <a:off x="5257800" y="2895600"/>
              <a:ext cx="116064" cy="1160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4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Fooled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65199"/>
          </a:xfrm>
        </p:spPr>
        <p:txBody>
          <a:bodyPr/>
          <a:lstStyle/>
          <a:p>
            <a:r>
              <a:rPr lang="en-US" dirty="0" smtClean="0"/>
              <a:t>It may look cute…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19800" y="1828800"/>
            <a:ext cx="4800600" cy="3834537"/>
            <a:chOff x="4724400" y="2426098"/>
            <a:chExt cx="4800600" cy="3834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680" b="12444"/>
            <a:stretch/>
          </p:blipFill>
          <p:spPr>
            <a:xfrm>
              <a:off x="4724400" y="2426098"/>
              <a:ext cx="4800600" cy="38345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76800" y="6019800"/>
              <a:ext cx="45913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https://fc08.deviantart.net/fs71/</a:t>
              </a:r>
              <a:r>
                <a:rPr lang="en-US" sz="800" dirty="0" err="1"/>
                <a:t>i</a:t>
              </a:r>
              <a:r>
                <a:rPr lang="en-US" sz="800" dirty="0"/>
                <a:t>/2010/258/4/4/baby_dragon__charles_by_imsorrybuti-d2yti11.png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97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 for </a:t>
            </a:r>
            <a:r>
              <a:rPr lang="en-US" b="1" i="1" dirty="0" smtClean="0"/>
              <a:t>Snapshot</a:t>
            </a:r>
            <a:r>
              <a:rPr lang="en-US" dirty="0" smtClean="0"/>
              <a:t> of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65199"/>
          </a:xfrm>
        </p:spPr>
        <p:txBody>
          <a:bodyPr/>
          <a:lstStyle/>
          <a:p>
            <a:r>
              <a:rPr lang="en-US" dirty="0" smtClean="0"/>
              <a:t>It gets big…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61936" y="1676400"/>
            <a:ext cx="5374464" cy="4375150"/>
            <a:chOff x="6461936" y="1676400"/>
            <a:chExt cx="5374464" cy="4375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1936" y="1676400"/>
              <a:ext cx="5374464" cy="4375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0" y="5715000"/>
              <a:ext cx="45988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http://img4.wikia.nocookie.net/__cb20090430175407/monster/images/9/92/</a:t>
              </a:r>
              <a:r>
                <a:rPr lang="en-US" sz="900" dirty="0" err="1"/>
                <a:t>Basilisk.jpg</a:t>
              </a:r>
              <a:endParaRPr lang="en-US" sz="9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8941" b="7338"/>
          <a:stretch/>
        </p:blipFill>
        <p:spPr>
          <a:xfrm>
            <a:off x="685800" y="2209800"/>
            <a:ext cx="5435600" cy="37566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3276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687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88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04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267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58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3276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20040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P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46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62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1670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4186535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Q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257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R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478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33600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58674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52245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38045" y="5867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5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Sword of Conditional Independence!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1524000"/>
            <a:ext cx="16896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Slay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Basilisk!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693" y="1371600"/>
            <a:ext cx="2882536" cy="288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86200"/>
            <a:ext cx="1930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harrypotter.wikia.com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2057400"/>
            <a:ext cx="4064000" cy="33083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299200" y="1295400"/>
            <a:ext cx="2590800" cy="1752600"/>
          </a:xfrm>
          <a:prstGeom prst="wedgeRoundRectCallout">
            <a:avLst>
              <a:gd name="adj1" fmla="val 37232"/>
              <a:gd name="adj2" fmla="val 68831"/>
              <a:gd name="adj3" fmla="val 16667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 am a BIG joint distribution!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525" y="4953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30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387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48768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Means: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2864" y="5619690"/>
            <a:ext cx="2023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Or, equivalently: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89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i="1" dirty="0" smtClean="0"/>
              <a:t>HMM</a:t>
            </a:r>
            <a:r>
              <a:rPr lang="en-US" dirty="0" smtClean="0"/>
              <a:t> 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97001"/>
            <a:ext cx="11785600" cy="4729164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HMMs have two important independence properties: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Markov hidden process, future depends on past via the present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84" name="Group 83"/>
          <p:cNvGrpSpPr/>
          <p:nvPr/>
        </p:nvGrpSpPr>
        <p:grpSpPr>
          <a:xfrm>
            <a:off x="3401483" y="2971800"/>
            <a:ext cx="5670551" cy="1600200"/>
            <a:chOff x="2551112" y="2971800"/>
            <a:chExt cx="4252913" cy="1600200"/>
          </a:xfrm>
        </p:grpSpPr>
        <p:grpSp>
          <p:nvGrpSpPr>
            <p:cNvPr id="51" name="Group 68"/>
            <p:cNvGrpSpPr>
              <a:grpSpLocks/>
            </p:cNvGrpSpPr>
            <p:nvPr/>
          </p:nvGrpSpPr>
          <p:grpSpPr bwMode="auto">
            <a:xfrm>
              <a:off x="3465512" y="2971800"/>
              <a:ext cx="533400" cy="533400"/>
              <a:chOff x="0" y="0"/>
              <a:chExt cx="336" cy="336"/>
            </a:xfrm>
          </p:grpSpPr>
          <p:sp>
            <p:nvSpPr>
              <p:cNvPr id="52" name="Oval 6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7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54" name="Group 72"/>
            <p:cNvGrpSpPr>
              <a:grpSpLocks/>
            </p:cNvGrpSpPr>
            <p:nvPr/>
          </p:nvGrpSpPr>
          <p:grpSpPr bwMode="auto">
            <a:xfrm>
              <a:off x="2551112" y="4038600"/>
              <a:ext cx="533400" cy="533400"/>
              <a:chOff x="0" y="0"/>
              <a:chExt cx="336" cy="336"/>
            </a:xfrm>
          </p:grpSpPr>
          <p:sp>
            <p:nvSpPr>
              <p:cNvPr id="55" name="Oval 7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7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57" name="Group 76"/>
            <p:cNvGrpSpPr>
              <a:grpSpLocks/>
            </p:cNvGrpSpPr>
            <p:nvPr/>
          </p:nvGrpSpPr>
          <p:grpSpPr bwMode="auto">
            <a:xfrm>
              <a:off x="2551112" y="2971800"/>
              <a:ext cx="533400" cy="533400"/>
              <a:chOff x="0" y="0"/>
              <a:chExt cx="336" cy="336"/>
            </a:xfrm>
          </p:grpSpPr>
          <p:sp>
            <p:nvSpPr>
              <p:cNvPr id="58" name="Oval 7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75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60" name="Group 80"/>
            <p:cNvGrpSpPr>
              <a:grpSpLocks/>
            </p:cNvGrpSpPr>
            <p:nvPr/>
          </p:nvGrpSpPr>
          <p:grpSpPr bwMode="auto">
            <a:xfrm>
              <a:off x="4379912" y="2971800"/>
              <a:ext cx="533400" cy="533400"/>
              <a:chOff x="0" y="0"/>
              <a:chExt cx="336" cy="336"/>
            </a:xfrm>
          </p:grpSpPr>
          <p:sp>
            <p:nvSpPr>
              <p:cNvPr id="61" name="Oval 7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79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63" name="Group 85"/>
            <p:cNvGrpSpPr>
              <a:grpSpLocks/>
            </p:cNvGrpSpPr>
            <p:nvPr/>
          </p:nvGrpSpPr>
          <p:grpSpPr bwMode="auto">
            <a:xfrm>
              <a:off x="5294312" y="2971800"/>
              <a:ext cx="533400" cy="533400"/>
              <a:chOff x="0" y="0"/>
              <a:chExt cx="336" cy="336"/>
            </a:xfrm>
          </p:grpSpPr>
          <p:sp>
            <p:nvSpPr>
              <p:cNvPr id="64" name="Oval 8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84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5842000" y="3238500"/>
              <a:ext cx="9620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7" name="Group 89"/>
            <p:cNvGrpSpPr>
              <a:grpSpLocks/>
            </p:cNvGrpSpPr>
            <p:nvPr/>
          </p:nvGrpSpPr>
          <p:grpSpPr bwMode="auto">
            <a:xfrm>
              <a:off x="3465512" y="4038600"/>
              <a:ext cx="533400" cy="533400"/>
              <a:chOff x="0" y="0"/>
              <a:chExt cx="336" cy="336"/>
            </a:xfrm>
          </p:grpSpPr>
          <p:sp>
            <p:nvSpPr>
              <p:cNvPr id="68" name="Oval 87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88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4379912" y="4038600"/>
              <a:ext cx="533400" cy="533400"/>
              <a:chOff x="0" y="0"/>
              <a:chExt cx="336" cy="336"/>
            </a:xfrm>
          </p:grpSpPr>
          <p:sp>
            <p:nvSpPr>
              <p:cNvPr id="71" name="Oval 9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9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73" name="Group 95"/>
            <p:cNvGrpSpPr>
              <a:grpSpLocks/>
            </p:cNvGrpSpPr>
            <p:nvPr/>
          </p:nvGrpSpPr>
          <p:grpSpPr bwMode="auto">
            <a:xfrm>
              <a:off x="5294312" y="4038600"/>
              <a:ext cx="533400" cy="533400"/>
              <a:chOff x="0" y="0"/>
              <a:chExt cx="336" cy="336"/>
            </a:xfrm>
          </p:grpSpPr>
          <p:sp>
            <p:nvSpPr>
              <p:cNvPr id="74" name="Oval 9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94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76" name="AutoShape 73"/>
            <p:cNvCxnSpPr>
              <a:cxnSpLocks noChangeShapeType="1"/>
              <a:endCxn id="52" idx="2"/>
            </p:cNvCxnSpPr>
            <p:nvPr/>
          </p:nvCxnSpPr>
          <p:spPr bwMode="auto">
            <a:xfrm>
              <a:off x="3122612" y="3238500"/>
              <a:ext cx="3429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7" name="AutoShape 81"/>
            <p:cNvCxnSpPr>
              <a:cxnSpLocks noChangeShapeType="1"/>
              <a:endCxn id="64" idx="2"/>
            </p:cNvCxnSpPr>
            <p:nvPr/>
          </p:nvCxnSpPr>
          <p:spPr bwMode="auto">
            <a:xfrm>
              <a:off x="49133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8" name="AutoShape 82"/>
            <p:cNvCxnSpPr>
              <a:cxnSpLocks noChangeShapeType="1"/>
              <a:stCxn id="52" idx="6"/>
              <a:endCxn id="61" idx="2"/>
            </p:cNvCxnSpPr>
            <p:nvPr/>
          </p:nvCxnSpPr>
          <p:spPr bwMode="auto">
            <a:xfrm>
              <a:off x="39989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9" name="Group 78"/>
            <p:cNvGrpSpPr/>
            <p:nvPr/>
          </p:nvGrpSpPr>
          <p:grpSpPr>
            <a:xfrm>
              <a:off x="2817812" y="3519488"/>
              <a:ext cx="2743200" cy="519112"/>
              <a:chOff x="1295400" y="4610100"/>
              <a:chExt cx="2743200" cy="800100"/>
            </a:xfrm>
          </p:grpSpPr>
          <p:cxnSp>
            <p:nvCxnSpPr>
              <p:cNvPr id="80" name="AutoShape 69"/>
              <p:cNvCxnSpPr>
                <a:cxnSpLocks noChangeShapeType="1"/>
              </p:cNvCxnSpPr>
              <p:nvPr/>
            </p:nvCxnSpPr>
            <p:spPr bwMode="auto">
              <a:xfrm>
                <a:off x="22098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1" name="AutoShape 77"/>
              <p:cNvCxnSpPr>
                <a:cxnSpLocks noChangeShapeType="1"/>
              </p:cNvCxnSpPr>
              <p:nvPr/>
            </p:nvCxnSpPr>
            <p:spPr bwMode="auto">
              <a:xfrm>
                <a:off x="12954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2" name="AutoShape 99"/>
              <p:cNvCxnSpPr>
                <a:cxnSpLocks noChangeShapeType="1"/>
              </p:cNvCxnSpPr>
              <p:nvPr/>
            </p:nvCxnSpPr>
            <p:spPr bwMode="auto">
              <a:xfrm>
                <a:off x="31242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3" name="AutoShape 100"/>
              <p:cNvCxnSpPr>
                <a:cxnSpLocks noChangeShapeType="1"/>
              </p:cNvCxnSpPr>
              <p:nvPr/>
            </p:nvCxnSpPr>
            <p:spPr bwMode="auto">
              <a:xfrm>
                <a:off x="40386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</p:grpSp>
      <p:sp>
        <p:nvSpPr>
          <p:cNvPr id="2" name="Oval 1"/>
          <p:cNvSpPr/>
          <p:nvPr/>
        </p:nvSpPr>
        <p:spPr>
          <a:xfrm>
            <a:off x="5715000" y="2895600"/>
            <a:ext cx="838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87963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i="1" dirty="0" smtClean="0"/>
              <a:t>HMM</a:t>
            </a:r>
            <a:r>
              <a:rPr lang="en-US" dirty="0" smtClean="0"/>
              <a:t> 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97001"/>
            <a:ext cx="11785600" cy="4729164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HMMs have two important independence properties: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Markov hidden process, future depends on past via the present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Current observation independent of all else given current state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  <a:p>
            <a:pPr marL="782638"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84" name="Group 83"/>
          <p:cNvGrpSpPr/>
          <p:nvPr/>
        </p:nvGrpSpPr>
        <p:grpSpPr>
          <a:xfrm>
            <a:off x="3401483" y="2971800"/>
            <a:ext cx="5670551" cy="1600200"/>
            <a:chOff x="2551112" y="2971800"/>
            <a:chExt cx="4252913" cy="1600200"/>
          </a:xfrm>
        </p:grpSpPr>
        <p:grpSp>
          <p:nvGrpSpPr>
            <p:cNvPr id="51" name="Group 68"/>
            <p:cNvGrpSpPr>
              <a:grpSpLocks/>
            </p:cNvGrpSpPr>
            <p:nvPr/>
          </p:nvGrpSpPr>
          <p:grpSpPr bwMode="auto">
            <a:xfrm>
              <a:off x="3465512" y="2971800"/>
              <a:ext cx="533400" cy="533400"/>
              <a:chOff x="0" y="0"/>
              <a:chExt cx="336" cy="336"/>
            </a:xfrm>
          </p:grpSpPr>
          <p:sp>
            <p:nvSpPr>
              <p:cNvPr id="52" name="Oval 6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7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54" name="Group 72"/>
            <p:cNvGrpSpPr>
              <a:grpSpLocks/>
            </p:cNvGrpSpPr>
            <p:nvPr/>
          </p:nvGrpSpPr>
          <p:grpSpPr bwMode="auto">
            <a:xfrm>
              <a:off x="2551112" y="4038600"/>
              <a:ext cx="533400" cy="533400"/>
              <a:chOff x="0" y="0"/>
              <a:chExt cx="336" cy="336"/>
            </a:xfrm>
          </p:grpSpPr>
          <p:sp>
            <p:nvSpPr>
              <p:cNvPr id="55" name="Oval 7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7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57" name="Group 76"/>
            <p:cNvGrpSpPr>
              <a:grpSpLocks/>
            </p:cNvGrpSpPr>
            <p:nvPr/>
          </p:nvGrpSpPr>
          <p:grpSpPr bwMode="auto">
            <a:xfrm>
              <a:off x="2551112" y="2971800"/>
              <a:ext cx="533400" cy="533400"/>
              <a:chOff x="0" y="0"/>
              <a:chExt cx="336" cy="336"/>
            </a:xfrm>
          </p:grpSpPr>
          <p:sp>
            <p:nvSpPr>
              <p:cNvPr id="58" name="Oval 7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75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60" name="Group 80"/>
            <p:cNvGrpSpPr>
              <a:grpSpLocks/>
            </p:cNvGrpSpPr>
            <p:nvPr/>
          </p:nvGrpSpPr>
          <p:grpSpPr bwMode="auto">
            <a:xfrm>
              <a:off x="4379912" y="2971800"/>
              <a:ext cx="533400" cy="533400"/>
              <a:chOff x="0" y="0"/>
              <a:chExt cx="336" cy="336"/>
            </a:xfrm>
          </p:grpSpPr>
          <p:sp>
            <p:nvSpPr>
              <p:cNvPr id="61" name="Oval 7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79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63" name="Group 85"/>
            <p:cNvGrpSpPr>
              <a:grpSpLocks/>
            </p:cNvGrpSpPr>
            <p:nvPr/>
          </p:nvGrpSpPr>
          <p:grpSpPr bwMode="auto">
            <a:xfrm>
              <a:off x="5294312" y="2971800"/>
              <a:ext cx="533400" cy="533400"/>
              <a:chOff x="0" y="0"/>
              <a:chExt cx="336" cy="336"/>
            </a:xfrm>
          </p:grpSpPr>
          <p:sp>
            <p:nvSpPr>
              <p:cNvPr id="64" name="Oval 8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84"/>
              <p:cNvSpPr>
                <a:spLocks/>
              </p:cNvSpPr>
              <p:nvPr/>
            </p:nvSpPr>
            <p:spPr bwMode="auto">
              <a:xfrm>
                <a:off x="63" y="27"/>
                <a:ext cx="209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2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>
              <a:off x="5842000" y="3238500"/>
              <a:ext cx="9620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7" name="Group 89"/>
            <p:cNvGrpSpPr>
              <a:grpSpLocks/>
            </p:cNvGrpSpPr>
            <p:nvPr/>
          </p:nvGrpSpPr>
          <p:grpSpPr bwMode="auto">
            <a:xfrm>
              <a:off x="3465512" y="4038600"/>
              <a:ext cx="533400" cy="533400"/>
              <a:chOff x="0" y="0"/>
              <a:chExt cx="336" cy="336"/>
            </a:xfrm>
          </p:grpSpPr>
          <p:sp>
            <p:nvSpPr>
              <p:cNvPr id="68" name="Oval 87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88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4379912" y="4038600"/>
              <a:ext cx="533400" cy="533400"/>
              <a:chOff x="0" y="0"/>
              <a:chExt cx="336" cy="336"/>
            </a:xfrm>
          </p:grpSpPr>
          <p:sp>
            <p:nvSpPr>
              <p:cNvPr id="71" name="Oval 9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91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73" name="Group 95"/>
            <p:cNvGrpSpPr>
              <a:grpSpLocks/>
            </p:cNvGrpSpPr>
            <p:nvPr/>
          </p:nvGrpSpPr>
          <p:grpSpPr bwMode="auto">
            <a:xfrm>
              <a:off x="5294312" y="4038600"/>
              <a:ext cx="533400" cy="533400"/>
              <a:chOff x="0" y="0"/>
              <a:chExt cx="336" cy="336"/>
            </a:xfrm>
          </p:grpSpPr>
          <p:sp>
            <p:nvSpPr>
              <p:cNvPr id="74" name="Oval 9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94"/>
              <p:cNvSpPr>
                <a:spLocks/>
              </p:cNvSpPr>
              <p:nvPr/>
            </p:nvSpPr>
            <p:spPr bwMode="auto">
              <a:xfrm>
                <a:off x="72" y="27"/>
                <a:ext cx="193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E</a:t>
                </a:r>
                <a:r>
                  <a:rPr lang="en-US" sz="2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76" name="AutoShape 73"/>
            <p:cNvCxnSpPr>
              <a:cxnSpLocks noChangeShapeType="1"/>
              <a:endCxn id="52" idx="2"/>
            </p:cNvCxnSpPr>
            <p:nvPr/>
          </p:nvCxnSpPr>
          <p:spPr bwMode="auto">
            <a:xfrm>
              <a:off x="3122612" y="3238500"/>
              <a:ext cx="3429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7" name="AutoShape 81"/>
            <p:cNvCxnSpPr>
              <a:cxnSpLocks noChangeShapeType="1"/>
              <a:endCxn id="64" idx="2"/>
            </p:cNvCxnSpPr>
            <p:nvPr/>
          </p:nvCxnSpPr>
          <p:spPr bwMode="auto">
            <a:xfrm>
              <a:off x="49133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8" name="AutoShape 82"/>
            <p:cNvCxnSpPr>
              <a:cxnSpLocks noChangeShapeType="1"/>
              <a:stCxn id="52" idx="6"/>
              <a:endCxn id="61" idx="2"/>
            </p:cNvCxnSpPr>
            <p:nvPr/>
          </p:nvCxnSpPr>
          <p:spPr bwMode="auto">
            <a:xfrm>
              <a:off x="3998912" y="32385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9" name="Group 78"/>
            <p:cNvGrpSpPr/>
            <p:nvPr/>
          </p:nvGrpSpPr>
          <p:grpSpPr>
            <a:xfrm>
              <a:off x="2817812" y="3519488"/>
              <a:ext cx="2743200" cy="519112"/>
              <a:chOff x="1295400" y="4610100"/>
              <a:chExt cx="2743200" cy="800100"/>
            </a:xfrm>
          </p:grpSpPr>
          <p:cxnSp>
            <p:nvCxnSpPr>
              <p:cNvPr id="80" name="AutoShape 69"/>
              <p:cNvCxnSpPr>
                <a:cxnSpLocks noChangeShapeType="1"/>
              </p:cNvCxnSpPr>
              <p:nvPr/>
            </p:nvCxnSpPr>
            <p:spPr bwMode="auto">
              <a:xfrm>
                <a:off x="22098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1" name="AutoShape 77"/>
              <p:cNvCxnSpPr>
                <a:cxnSpLocks noChangeShapeType="1"/>
              </p:cNvCxnSpPr>
              <p:nvPr/>
            </p:nvCxnSpPr>
            <p:spPr bwMode="auto">
              <a:xfrm>
                <a:off x="12954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2" name="AutoShape 99"/>
              <p:cNvCxnSpPr>
                <a:cxnSpLocks noChangeShapeType="1"/>
              </p:cNvCxnSpPr>
              <p:nvPr/>
            </p:nvCxnSpPr>
            <p:spPr bwMode="auto">
              <a:xfrm>
                <a:off x="31242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83" name="AutoShape 100"/>
              <p:cNvCxnSpPr>
                <a:cxnSpLocks noChangeShapeType="1"/>
              </p:cNvCxnSpPr>
              <p:nvPr/>
            </p:nvCxnSpPr>
            <p:spPr bwMode="auto">
              <a:xfrm>
                <a:off x="4038600" y="4610100"/>
                <a:ext cx="0" cy="800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</p:grpSp>
      <p:sp>
        <p:nvSpPr>
          <p:cNvPr id="38" name="Oval 37"/>
          <p:cNvSpPr/>
          <p:nvPr/>
        </p:nvSpPr>
        <p:spPr>
          <a:xfrm>
            <a:off x="5715000" y="2895600"/>
            <a:ext cx="8382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00600" y="2438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4419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?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What about Conditional Independence </a:t>
            </a:r>
            <a:r>
              <a:rPr lang="en-US" b="1" i="1" dirty="0" smtClean="0"/>
              <a:t>in Snapshot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7001"/>
            <a:ext cx="12039600" cy="1269999"/>
          </a:xfrm>
        </p:spPr>
        <p:txBody>
          <a:bodyPr/>
          <a:lstStyle/>
          <a:p>
            <a:r>
              <a:rPr lang="en-US" dirty="0" smtClean="0"/>
              <a:t>Can we do something here?</a:t>
            </a:r>
          </a:p>
          <a:p>
            <a:r>
              <a:rPr lang="en-US" dirty="0" smtClean="0"/>
              <a:t>Factor X into product of (conditionally) independent random </a:t>
            </a:r>
            <a:r>
              <a:rPr lang="en-US" dirty="0" err="1" smtClean="0"/>
              <a:t>vars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Maybe also factor E </a:t>
            </a:r>
            <a:endParaRPr lang="en-US" dirty="0"/>
          </a:p>
        </p:txBody>
      </p:sp>
      <p:grpSp>
        <p:nvGrpSpPr>
          <p:cNvPr id="48" name="Group 80"/>
          <p:cNvGrpSpPr>
            <a:grpSpLocks/>
          </p:cNvGrpSpPr>
          <p:nvPr/>
        </p:nvGrpSpPr>
        <p:grpSpPr bwMode="auto">
          <a:xfrm>
            <a:off x="4622800" y="2971800"/>
            <a:ext cx="711200" cy="533400"/>
            <a:chOff x="0" y="0"/>
            <a:chExt cx="336" cy="336"/>
          </a:xfrm>
        </p:grpSpPr>
        <p:sp>
          <p:nvSpPr>
            <p:cNvPr id="49" name="Oval 7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Rectangle 79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grpSp>
        <p:nvGrpSpPr>
          <p:cNvPr id="85" name="Group 92"/>
          <p:cNvGrpSpPr>
            <a:grpSpLocks/>
          </p:cNvGrpSpPr>
          <p:nvPr/>
        </p:nvGrpSpPr>
        <p:grpSpPr bwMode="auto">
          <a:xfrm>
            <a:off x="4622800" y="4038600"/>
            <a:ext cx="711200" cy="533400"/>
            <a:chOff x="0" y="0"/>
            <a:chExt cx="336" cy="336"/>
          </a:xfrm>
        </p:grpSpPr>
        <p:sp>
          <p:nvSpPr>
            <p:cNvPr id="86" name="Oval 90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Rectangle 91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1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Yes!  with Bayes Nets</a:t>
            </a:r>
            <a:endParaRPr lang="en-US" b="1" i="1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4713416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622800" y="2971800"/>
            <a:ext cx="711200" cy="533400"/>
            <a:chOff x="0" y="0"/>
            <a:chExt cx="336" cy="336"/>
          </a:xfrm>
        </p:grpSpPr>
        <p:sp>
          <p:nvSpPr>
            <p:cNvPr id="16" name="Oval 7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79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cxnSp>
        <p:nvCxnSpPr>
          <p:cNvPr id="5" name="Straight Arrow Connector 4"/>
          <p:cNvCxnSpPr>
            <a:stCxn id="16" idx="7"/>
          </p:cNvCxnSpPr>
          <p:nvPr/>
        </p:nvCxnSpPr>
        <p:spPr>
          <a:xfrm flipV="1">
            <a:off x="5229847" y="1828800"/>
            <a:ext cx="1551953" cy="122111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81800" y="1828800"/>
            <a:ext cx="4800600" cy="28956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6" idx="5"/>
          </p:cNvCxnSpPr>
          <p:nvPr/>
        </p:nvCxnSpPr>
        <p:spPr>
          <a:xfrm>
            <a:off x="5229847" y="3427085"/>
            <a:ext cx="1579906" cy="122111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276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</a:t>
            </a:r>
            <a:r>
              <a:rPr lang="en-US" sz="2400" dirty="0">
                <a:latin typeface="Calibri"/>
                <a:cs typeface="Calibri"/>
              </a:rPr>
              <a:t>about this domain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11201401" cy="4525963"/>
          </a:xfrm>
        </p:spPr>
        <p:txBody>
          <a:bodyPr/>
          <a:lstStyle/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spcBef>
                <a:spcPts val="272"/>
              </a:spcBef>
              <a:buFont typeface="Wingdings" charset="0"/>
              <a:buChar char="§"/>
              <a:defRPr/>
            </a:pPr>
            <a:endParaRPr lang="en-US" sz="20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spcBef>
                <a:spcPts val="272"/>
              </a:spcBef>
              <a:buFont typeface="Wingdings" charset="0"/>
              <a:buChar char="§"/>
              <a:defRPr/>
            </a:pPr>
            <a:endParaRPr lang="en-US" sz="20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272"/>
              </a:spcBef>
              <a:buFont typeface="Wingdings" charset="0"/>
              <a:buNone/>
              <a:defRPr/>
            </a:pPr>
            <a:endParaRPr lang="en-US" sz="1600" dirty="0" smtClean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Bayes rule</a:t>
            </a:r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endParaRPr lang="en-US" sz="28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X</a:t>
            </a:r>
            <a:r>
              <a:rPr lang="en-US" sz="2800" dirty="0"/>
              <a:t>, Y independent </a:t>
            </a:r>
            <a:r>
              <a:rPr lang="en-US" sz="2800" dirty="0" smtClean="0"/>
              <a:t>if and only if:</a:t>
            </a:r>
            <a:endParaRPr lang="en-US" sz="2800" dirty="0"/>
          </a:p>
          <a:p>
            <a:pPr lvl="4">
              <a:spcBef>
                <a:spcPts val="272"/>
              </a:spcBef>
              <a:buFont typeface="Wingdings" charset="0"/>
              <a:buChar char="§"/>
              <a:defRPr/>
            </a:pPr>
            <a:endParaRPr lang="en-US" sz="16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</a:t>
            </a:r>
            <a:r>
              <a:rPr lang="en-US" sz="2800" dirty="0" smtClean="0"/>
              <a:t>Z:                          			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316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125662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008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0480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087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and the </a:t>
            </a:r>
            <a:r>
              <a:rPr lang="en-US" dirty="0">
                <a:latin typeface="Calibri"/>
                <a:cs typeface="Calibri"/>
              </a:rPr>
              <a:t>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rule: 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Bayes</a:t>
            </a:r>
            <a:r>
              <a:rPr lang="ja-JP" altLang="en-US" sz="2400" dirty="0" smtClean="0">
                <a:latin typeface="Calibri"/>
                <a:cs typeface="Calibri"/>
              </a:rPr>
              <a:t>’</a:t>
            </a:r>
            <a:r>
              <a:rPr lang="en-US" sz="2400" dirty="0" smtClean="0">
                <a:latin typeface="Calibri"/>
                <a:cs typeface="Calibri"/>
              </a:rPr>
              <a:t>nets </a:t>
            </a:r>
            <a:r>
              <a:rPr lang="en-US" sz="2400" dirty="0">
                <a:latin typeface="Calibri"/>
                <a:cs typeface="Calibri"/>
              </a:rPr>
              <a:t>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</a:t>
            </a:r>
            <a:r>
              <a:rPr lang="ja-JP" altLang="en-US" dirty="0" smtClean="0">
                <a:latin typeface="Calibri"/>
                <a:cs typeface="Calibri"/>
              </a:rPr>
              <a:t>’</a:t>
            </a:r>
            <a:r>
              <a:rPr lang="en-US" dirty="0" smtClean="0">
                <a:latin typeface="Calibri"/>
                <a:cs typeface="Calibri"/>
              </a:rPr>
              <a:t>Nets</a:t>
            </a:r>
            <a:r>
              <a:rPr lang="en-US" dirty="0">
                <a:latin typeface="Calibri"/>
                <a:cs typeface="Calibri"/>
              </a:rPr>
              <a:t>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 &amp; Semantics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</p:spTree>
    <p:extLst>
      <p:ext uri="{BB962C8B-B14F-4D97-AF65-F5344CB8AC3E}">
        <p14:creationId xmlns:p14="http://schemas.microsoft.com/office/powerpoint/2010/main" val="13854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/>
                <a:cs typeface="Calibri"/>
              </a:rPr>
              <a:t>Bayes Nets = a Kind of Probabilistic Graphical </a:t>
            </a:r>
            <a:r>
              <a:rPr lang="en-US" sz="4000" b="1" i="1" dirty="0" smtClean="0">
                <a:latin typeface="Calibri"/>
                <a:cs typeface="Calibri"/>
              </a:rPr>
              <a:t>Model</a:t>
            </a:r>
            <a:endParaRPr lang="en-US" sz="4000" b="1" i="1" dirty="0">
              <a:latin typeface="Calibri"/>
              <a:cs typeface="Calibri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Models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b="1" dirty="0">
                <a:latin typeface="Calibri"/>
                <a:cs typeface="Calibri"/>
              </a:rPr>
              <a:t>“</a:t>
            </a:r>
            <a:r>
              <a:rPr lang="en-US" sz="2000" b="1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b="1" dirty="0">
                <a:latin typeface="Calibri"/>
                <a:cs typeface="Calibri"/>
              </a:rPr>
              <a:t>”</a:t>
            </a:r>
            <a:r>
              <a:rPr lang="en-US" sz="2000" b="1" dirty="0">
                <a:latin typeface="Calibri"/>
                <a:cs typeface="Calibri"/>
              </a:rPr>
              <a:t/>
            </a:r>
            <a:br>
              <a:rPr lang="en-US" sz="2000" b="1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</a:t>
            </a:r>
            <a:r>
              <a:rPr lang="en-US" sz="2000" dirty="0" smtClean="0">
                <a:latin typeface="Calibri"/>
                <a:cs typeface="Calibri"/>
              </a:rPr>
              <a:t>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value of information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371600"/>
            <a:ext cx="4362884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5400" y="4191000"/>
            <a:ext cx="2592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Friction,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ir friction,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ass of pulley, </a:t>
            </a:r>
          </a:p>
          <a:p>
            <a:r>
              <a:rPr lang="en-US" sz="2400" dirty="0" smtClean="0"/>
              <a:t>Inelastic string, </a:t>
            </a:r>
            <a:r>
              <a:rPr lang="mr-IN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</a:t>
            </a:r>
            <a:r>
              <a:rPr lang="mr-IN" sz="2000" dirty="0" smtClean="0">
                <a:latin typeface="Calibri"/>
                <a:cs typeface="Calibri"/>
              </a:rPr>
              <a:t>…</a:t>
            </a:r>
            <a:r>
              <a:rPr lang="en-US" sz="2000" dirty="0" smtClean="0">
                <a:latin typeface="Calibri"/>
                <a:cs typeface="Calibri"/>
              </a:rPr>
              <a:t> aka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cs typeface="Calibri"/>
              </a:rPr>
              <a:t>probabilistic graphical model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6172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</a:t>
            </a:r>
            <a:r>
              <a:rPr lang="en-US" sz="2400" dirty="0" smtClean="0">
                <a:latin typeface="Calibri"/>
                <a:cs typeface="Calibri"/>
              </a:rPr>
              <a:t>random variables </a:t>
            </a:r>
            <a:r>
              <a:rPr lang="en-US" sz="2400" dirty="0">
                <a:latin typeface="Calibri"/>
                <a:cs typeface="Calibri"/>
              </a:rPr>
              <a:t>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</a:t>
            </a:r>
            <a:r>
              <a:rPr lang="en-US" sz="2000" dirty="0" smtClean="0">
                <a:latin typeface="Calibri"/>
                <a:cs typeface="Calibri"/>
              </a:rPr>
              <a:t>  (</a:t>
            </a:r>
            <a:r>
              <a:rPr lang="en-US" sz="2000" dirty="0">
                <a:latin typeface="Calibri"/>
                <a:cs typeface="Calibri"/>
              </a:rPr>
              <a:t>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</a:t>
            </a:r>
            <a:r>
              <a:rPr lang="en-US" sz="2400" dirty="0" smtClean="0">
                <a:latin typeface="Calibri"/>
                <a:cs typeface="Calibri"/>
              </a:rPr>
              <a:t>(they don’t really have to)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7747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Variables</a:t>
            </a: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</a:t>
            </a:r>
            <a:r>
              <a:rPr lang="en-US" sz="2000" dirty="0" smtClean="0">
                <a:latin typeface="Calibri"/>
                <a:cs typeface="Calibri"/>
              </a:rPr>
              <a:t>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6248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895600" y="4800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276600" y="3886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971800" y="5867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181600" y="4419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752600" y="49530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4241800" cy="2819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73" y="1219200"/>
            <a:ext cx="6759927" cy="44957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4800" y="5791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057400" y="4800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590800" y="5867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800600" y="44196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Hidden Markov Models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0972800" cy="1968500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/>
              <a:t>Two random variable at each time step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Hidden state, X</a:t>
            </a:r>
            <a:r>
              <a:rPr lang="en-US" sz="2400" baseline="-25000" dirty="0" smtClean="0"/>
              <a:t>i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Observation,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lvl="1">
              <a:lnSpc>
                <a:spcPct val="90000"/>
              </a:lnSpc>
            </a:pPr>
            <a:endParaRPr lang="en-US" sz="2400" baseline="-250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Conditional Independences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Dynamics don</a:t>
            </a:r>
            <a:r>
              <a:rPr lang="fr-FR" dirty="0" smtClean="0"/>
              <a:t>’</a:t>
            </a:r>
            <a:r>
              <a:rPr lang="en-US" dirty="0" smtClean="0"/>
              <a:t>t 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E.g., P(X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P(X</a:t>
            </a:r>
            <a:r>
              <a:rPr lang="en-US" sz="2400" baseline="-25000" dirty="0" smtClean="0"/>
              <a:t>18</a:t>
            </a:r>
            <a:r>
              <a:rPr lang="en-US" sz="2400" dirty="0" smtClean="0"/>
              <a:t> | X</a:t>
            </a:r>
            <a:r>
              <a:rPr lang="en-US" sz="2400" baseline="-25000" dirty="0" smtClean="0"/>
              <a:t>17</a:t>
            </a:r>
            <a:r>
              <a:rPr lang="en-US" sz="2400" dirty="0" smtClean="0"/>
              <a:t>)</a:t>
            </a:r>
            <a:endParaRPr lang="en-US" dirty="0" smtClean="0"/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023600" y="1981200"/>
            <a:ext cx="711200" cy="533400"/>
            <a:chOff x="0" y="0"/>
            <a:chExt cx="336" cy="336"/>
          </a:xfrm>
        </p:grpSpPr>
        <p:sp>
          <p:nvSpPr>
            <p:cNvPr id="38961" name="Oval 4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2" name="Rectangle 5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rgbClr val="FFFFFF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5</a:t>
              </a:r>
            </a:p>
          </p:txBody>
        </p:sp>
      </p:grpSp>
      <p:cxnSp>
        <p:nvCxnSpPr>
          <p:cNvPr id="38918" name="AutoShape 7"/>
          <p:cNvCxnSpPr>
            <a:cxnSpLocks noChangeShapeType="1"/>
          </p:cNvCxnSpPr>
          <p:nvPr/>
        </p:nvCxnSpPr>
        <p:spPr bwMode="auto">
          <a:xfrm>
            <a:off x="11379200" y="2247900"/>
            <a:ext cx="0" cy="106680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lg" len="lg"/>
          </a:ln>
        </p:spPr>
      </p:cxnSp>
      <p:grpSp>
        <p:nvGrpSpPr>
          <p:cNvPr id="38919" name="Group 10"/>
          <p:cNvGrpSpPr>
            <a:grpSpLocks/>
          </p:cNvGrpSpPr>
          <p:nvPr/>
        </p:nvGrpSpPr>
        <p:grpSpPr bwMode="auto">
          <a:xfrm>
            <a:off x="6553200" y="1981200"/>
            <a:ext cx="711200" cy="533400"/>
            <a:chOff x="0" y="0"/>
            <a:chExt cx="336" cy="336"/>
          </a:xfrm>
        </p:grpSpPr>
        <p:sp>
          <p:nvSpPr>
            <p:cNvPr id="38959" name="Oval 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60" name="Rectangle 9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</a:p>
          </p:txBody>
        </p:sp>
      </p:grpSp>
      <p:grpSp>
        <p:nvGrpSpPr>
          <p:cNvPr id="38921" name="Group 14"/>
          <p:cNvGrpSpPr>
            <a:grpSpLocks/>
          </p:cNvGrpSpPr>
          <p:nvPr/>
        </p:nvGrpSpPr>
        <p:grpSpPr bwMode="auto">
          <a:xfrm>
            <a:off x="5334000" y="3048000"/>
            <a:ext cx="711200" cy="533400"/>
            <a:chOff x="0" y="0"/>
            <a:chExt cx="336" cy="336"/>
          </a:xfrm>
        </p:grpSpPr>
        <p:sp>
          <p:nvSpPr>
            <p:cNvPr id="38957" name="Oval 12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58" name="Rectangle 13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cxnSp>
        <p:nvCxnSpPr>
          <p:cNvPr id="38922" name="AutoShape 15"/>
          <p:cNvCxnSpPr>
            <a:cxnSpLocks noChangeShapeType="1"/>
            <a:endCxn id="38959" idx="2"/>
          </p:cNvCxnSpPr>
          <p:nvPr/>
        </p:nvCxnSpPr>
        <p:spPr bwMode="auto">
          <a:xfrm>
            <a:off x="5689600" y="2247900"/>
            <a:ext cx="863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38923" name="Group 18"/>
          <p:cNvGrpSpPr>
            <a:grpSpLocks/>
          </p:cNvGrpSpPr>
          <p:nvPr/>
        </p:nvGrpSpPr>
        <p:grpSpPr bwMode="auto">
          <a:xfrm>
            <a:off x="5334000" y="1981200"/>
            <a:ext cx="711200" cy="533400"/>
            <a:chOff x="0" y="0"/>
            <a:chExt cx="336" cy="336"/>
          </a:xfrm>
        </p:grpSpPr>
        <p:sp>
          <p:nvSpPr>
            <p:cNvPr id="38955" name="Oval 16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6" name="Rectangle 17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grpSp>
        <p:nvGrpSpPr>
          <p:cNvPr id="38925" name="Group 22"/>
          <p:cNvGrpSpPr>
            <a:grpSpLocks/>
          </p:cNvGrpSpPr>
          <p:nvPr/>
        </p:nvGrpSpPr>
        <p:grpSpPr bwMode="auto">
          <a:xfrm>
            <a:off x="7772400" y="1981200"/>
            <a:ext cx="711200" cy="533400"/>
            <a:chOff x="0" y="0"/>
            <a:chExt cx="336" cy="336"/>
          </a:xfrm>
        </p:grpSpPr>
        <p:sp>
          <p:nvSpPr>
            <p:cNvPr id="38953" name="Oval 20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4" name="Rectangle 21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cxnSp>
        <p:nvCxnSpPr>
          <p:cNvPr id="38926" name="AutoShape 23"/>
          <p:cNvCxnSpPr>
            <a:cxnSpLocks noChangeShapeType="1"/>
            <a:stCxn id="38953" idx="6"/>
            <a:endCxn id="38951" idx="2"/>
          </p:cNvCxnSpPr>
          <p:nvPr/>
        </p:nvCxnSpPr>
        <p:spPr bwMode="auto">
          <a:xfrm>
            <a:off x="8483600" y="2247900"/>
            <a:ext cx="508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8927" name="AutoShape 24"/>
          <p:cNvCxnSpPr>
            <a:cxnSpLocks noChangeShapeType="1"/>
            <a:stCxn id="38959" idx="6"/>
            <a:endCxn id="38953" idx="2"/>
          </p:cNvCxnSpPr>
          <p:nvPr/>
        </p:nvCxnSpPr>
        <p:spPr bwMode="auto">
          <a:xfrm>
            <a:off x="7264400" y="2247900"/>
            <a:ext cx="508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38928" name="Group 27"/>
          <p:cNvGrpSpPr>
            <a:grpSpLocks/>
          </p:cNvGrpSpPr>
          <p:nvPr/>
        </p:nvGrpSpPr>
        <p:grpSpPr bwMode="auto">
          <a:xfrm>
            <a:off x="8991600" y="1981200"/>
            <a:ext cx="711200" cy="533400"/>
            <a:chOff x="0" y="0"/>
            <a:chExt cx="336" cy="336"/>
          </a:xfrm>
        </p:grpSpPr>
        <p:sp>
          <p:nvSpPr>
            <p:cNvPr id="38951" name="Oval 2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52" name="Rectangle 26"/>
            <p:cNvSpPr>
              <a:spLocks/>
            </p:cNvSpPr>
            <p:nvPr/>
          </p:nvSpPr>
          <p:spPr bwMode="auto">
            <a:xfrm>
              <a:off x="63" y="27"/>
              <a:ext cx="20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4</a:t>
              </a:r>
            </a:p>
          </p:txBody>
        </p:sp>
      </p:grpSp>
      <p:cxnSp>
        <p:nvCxnSpPr>
          <p:cNvPr id="38929" name="AutoShape 28"/>
          <p:cNvCxnSpPr>
            <a:cxnSpLocks noChangeShapeType="1"/>
            <a:stCxn id="38951" idx="6"/>
            <a:endCxn id="38941" idx="2"/>
          </p:cNvCxnSpPr>
          <p:nvPr/>
        </p:nvCxnSpPr>
        <p:spPr bwMode="auto">
          <a:xfrm>
            <a:off x="9702800" y="2247900"/>
            <a:ext cx="1320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grpSp>
        <p:nvGrpSpPr>
          <p:cNvPr id="38930" name="Group 31"/>
          <p:cNvGrpSpPr>
            <a:grpSpLocks/>
          </p:cNvGrpSpPr>
          <p:nvPr/>
        </p:nvGrpSpPr>
        <p:grpSpPr bwMode="auto">
          <a:xfrm>
            <a:off x="6553200" y="3048000"/>
            <a:ext cx="711200" cy="533400"/>
            <a:chOff x="0" y="0"/>
            <a:chExt cx="336" cy="336"/>
          </a:xfrm>
        </p:grpSpPr>
        <p:sp>
          <p:nvSpPr>
            <p:cNvPr id="38949" name="Oval 29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50" name="Rectangle 30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</a:p>
          </p:txBody>
        </p:sp>
      </p:grpSp>
      <p:grpSp>
        <p:nvGrpSpPr>
          <p:cNvPr id="38931" name="Group 34"/>
          <p:cNvGrpSpPr>
            <a:grpSpLocks/>
          </p:cNvGrpSpPr>
          <p:nvPr/>
        </p:nvGrpSpPr>
        <p:grpSpPr bwMode="auto">
          <a:xfrm>
            <a:off x="7772400" y="3048000"/>
            <a:ext cx="711200" cy="533400"/>
            <a:chOff x="0" y="0"/>
            <a:chExt cx="336" cy="336"/>
          </a:xfrm>
        </p:grpSpPr>
        <p:sp>
          <p:nvSpPr>
            <p:cNvPr id="38947" name="Oval 32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8" name="Rectangle 33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3</a:t>
              </a:r>
            </a:p>
          </p:txBody>
        </p:sp>
      </p:grpSp>
      <p:grpSp>
        <p:nvGrpSpPr>
          <p:cNvPr id="38932" name="Group 37"/>
          <p:cNvGrpSpPr>
            <a:grpSpLocks/>
          </p:cNvGrpSpPr>
          <p:nvPr/>
        </p:nvGrpSpPr>
        <p:grpSpPr bwMode="auto">
          <a:xfrm>
            <a:off x="8991600" y="3048000"/>
            <a:ext cx="711200" cy="533400"/>
            <a:chOff x="0" y="0"/>
            <a:chExt cx="336" cy="336"/>
          </a:xfrm>
        </p:grpSpPr>
        <p:sp>
          <p:nvSpPr>
            <p:cNvPr id="38945" name="Oval 35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6" name="Rectangle 36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4</a:t>
              </a:r>
            </a:p>
          </p:txBody>
        </p:sp>
      </p:grpSp>
      <p:grpSp>
        <p:nvGrpSpPr>
          <p:cNvPr id="38933" name="Group 40"/>
          <p:cNvGrpSpPr>
            <a:grpSpLocks/>
          </p:cNvGrpSpPr>
          <p:nvPr/>
        </p:nvGrpSpPr>
        <p:grpSpPr bwMode="auto">
          <a:xfrm>
            <a:off x="11023600" y="3048000"/>
            <a:ext cx="711200" cy="533400"/>
            <a:chOff x="0" y="0"/>
            <a:chExt cx="336" cy="336"/>
          </a:xfrm>
        </p:grpSpPr>
        <p:sp>
          <p:nvSpPr>
            <p:cNvPr id="38943" name="Oval 38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4" name="Rectangle 39"/>
            <p:cNvSpPr>
              <a:spLocks/>
            </p:cNvSpPr>
            <p:nvPr/>
          </p:nvSpPr>
          <p:spPr bwMode="auto">
            <a:xfrm>
              <a:off x="72" y="27"/>
              <a:ext cx="193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89600" y="2514600"/>
            <a:ext cx="3657600" cy="533400"/>
            <a:chOff x="2400300" y="4991100"/>
            <a:chExt cx="2743200" cy="1066800"/>
          </a:xfrm>
        </p:grpSpPr>
        <p:cxnSp>
          <p:nvCxnSpPr>
            <p:cNvPr id="38920" name="AutoShape 11"/>
            <p:cNvCxnSpPr>
              <a:cxnSpLocks noChangeShapeType="1"/>
            </p:cNvCxnSpPr>
            <p:nvPr/>
          </p:nvCxnSpPr>
          <p:spPr bwMode="auto">
            <a:xfrm>
              <a:off x="33147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24" name="AutoShape 19"/>
            <p:cNvCxnSpPr>
              <a:cxnSpLocks noChangeShapeType="1"/>
            </p:cNvCxnSpPr>
            <p:nvPr/>
          </p:nvCxnSpPr>
          <p:spPr bwMode="auto">
            <a:xfrm>
              <a:off x="24003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34" name="AutoShape 41"/>
            <p:cNvCxnSpPr>
              <a:cxnSpLocks noChangeShapeType="1"/>
            </p:cNvCxnSpPr>
            <p:nvPr/>
          </p:nvCxnSpPr>
          <p:spPr bwMode="auto">
            <a:xfrm>
              <a:off x="42291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35" name="AutoShape 42"/>
            <p:cNvCxnSpPr>
              <a:cxnSpLocks noChangeShapeType="1"/>
            </p:cNvCxnSpPr>
            <p:nvPr/>
          </p:nvCxnSpPr>
          <p:spPr bwMode="auto">
            <a:xfrm>
              <a:off x="51435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38936" name="Group 45"/>
          <p:cNvGrpSpPr>
            <a:grpSpLocks/>
          </p:cNvGrpSpPr>
          <p:nvPr/>
        </p:nvGrpSpPr>
        <p:grpSpPr bwMode="auto">
          <a:xfrm>
            <a:off x="11023600" y="1981200"/>
            <a:ext cx="711200" cy="533400"/>
            <a:chOff x="0" y="0"/>
            <a:chExt cx="336" cy="336"/>
          </a:xfrm>
        </p:grpSpPr>
        <p:sp>
          <p:nvSpPr>
            <p:cNvPr id="38941" name="Oval 43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Rectangle 44"/>
            <p:cNvSpPr>
              <a:spLocks/>
            </p:cNvSpPr>
            <p:nvPr/>
          </p:nvSpPr>
          <p:spPr bwMode="auto">
            <a:xfrm>
              <a:off x="52" y="27"/>
              <a:ext cx="231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N</a:t>
              </a:r>
            </a:p>
          </p:txBody>
        </p:sp>
      </p:grpSp>
      <p:grpSp>
        <p:nvGrpSpPr>
          <p:cNvPr id="38937" name="Group 48"/>
          <p:cNvGrpSpPr>
            <a:grpSpLocks/>
          </p:cNvGrpSpPr>
          <p:nvPr/>
        </p:nvGrpSpPr>
        <p:grpSpPr bwMode="auto">
          <a:xfrm>
            <a:off x="11023600" y="3048000"/>
            <a:ext cx="711200" cy="533400"/>
            <a:chOff x="0" y="0"/>
            <a:chExt cx="336" cy="336"/>
          </a:xfrm>
        </p:grpSpPr>
        <p:sp>
          <p:nvSpPr>
            <p:cNvPr id="38939" name="Oval 46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0" name="Rectangle 47"/>
            <p:cNvSpPr>
              <a:spLocks/>
            </p:cNvSpPr>
            <p:nvPr/>
          </p:nvSpPr>
          <p:spPr bwMode="auto">
            <a:xfrm>
              <a:off x="58" y="27"/>
              <a:ext cx="219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bg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N</a:t>
              </a:r>
            </a:p>
          </p:txBody>
        </p:sp>
      </p:grp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11372851" y="2517776"/>
            <a:ext cx="10583" cy="544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>
                <a:latin typeface="Calibri"/>
                <a:cs typeface="Calibri"/>
              </a:rPr>
              <a:t>set of nodes, one per variable </a:t>
            </a:r>
            <a:r>
              <a:rPr lang="en-US" sz="2400" dirty="0" smtClean="0">
                <a:latin typeface="Calibri"/>
                <a:cs typeface="Calibri"/>
              </a:rPr>
              <a:t>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</a:t>
            </a:r>
            <a:r>
              <a:rPr lang="en-US" sz="2400" b="1" i="1" dirty="0">
                <a:latin typeface="Calibri"/>
                <a:cs typeface="Calibri"/>
              </a:rPr>
              <a:t>acyclic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</a:t>
            </a:r>
            <a:r>
              <a:rPr lang="en-US" sz="2400" dirty="0" smtClean="0">
                <a:latin typeface="Calibri"/>
                <a:cs typeface="Calibri"/>
              </a:rPr>
              <a:t>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</a:t>
            </a:r>
            <a:r>
              <a:rPr lang="en-US" sz="2000" dirty="0" smtClean="0">
                <a:latin typeface="Calibri"/>
                <a:cs typeface="Calibri"/>
              </a:rPr>
              <a:t>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1371600"/>
            <a:ext cx="265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P(A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 </a:t>
            </a:r>
            <a:r>
              <a:rPr lang="en-US" sz="2400" i="1" dirty="0" smtClean="0">
                <a:latin typeface="Times New Roman"/>
                <a:cs typeface="Times New Roman"/>
              </a:rPr>
              <a:t>)  ….     </a:t>
            </a:r>
            <a:r>
              <a:rPr lang="en-US" sz="2400" i="1" dirty="0">
                <a:latin typeface="Times New Roman"/>
                <a:cs typeface="Times New Roman"/>
              </a:rPr>
              <a:t>P(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n 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Joint Probabilities from </a:t>
            </a:r>
            <a:r>
              <a:rPr lang="en-US" dirty="0">
                <a:latin typeface="Calibri"/>
                <a:cs typeface="Calibri"/>
              </a:rPr>
              <a:t>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Why are we guaranteed that setting</a:t>
            </a:r>
            <a:endParaRPr lang="en-US" sz="2000" dirty="0" smtClean="0">
              <a:latin typeface="Calibri"/>
              <a:cs typeface="Calibri"/>
            </a:endParaRPr>
          </a:p>
          <a:p>
            <a:pPr marL="3200240" lvl="7" indent="0">
              <a:lnSpc>
                <a:spcPct val="80000"/>
              </a:lnSpc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660066"/>
                </a:solidFill>
                <a:latin typeface="Calibri"/>
                <a:cs typeface="Calibri"/>
              </a:rPr>
              <a:t>Assume</a:t>
            </a:r>
            <a:r>
              <a:rPr lang="en-US" sz="2400" dirty="0" smtClean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    </a:t>
            </a: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  <a:sym typeface="Wingdings"/>
              </a:rPr>
              <a:t> Consequence:</a:t>
            </a:r>
            <a:endParaRPr lang="en-US" sz="2400" dirty="0" smtClean="0">
              <a:solidFill>
                <a:srgbClr val="660066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</a:t>
            </a:r>
            <a:r>
              <a:rPr lang="en-US" sz="2400" dirty="0" smtClean="0">
                <a:latin typeface="Calibri"/>
                <a:cs typeface="Calibri"/>
              </a:rPr>
              <a:t>very </a:t>
            </a:r>
            <a:r>
              <a:rPr lang="en-US" sz="2400" dirty="0">
                <a:latin typeface="Calibri"/>
                <a:cs typeface="Calibri"/>
              </a:rPr>
              <a:t>BN </a:t>
            </a:r>
            <a:r>
              <a:rPr lang="en-US" sz="2400" dirty="0" smtClean="0">
                <a:latin typeface="Calibri"/>
                <a:cs typeface="Calibri"/>
              </a:rPr>
              <a:t>represents a joint distribution, but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Not every distribution </a:t>
            </a:r>
            <a:r>
              <a:rPr lang="en-US" sz="2400" dirty="0" smtClean="0">
                <a:latin typeface="Calibri"/>
                <a:cs typeface="Calibri"/>
              </a:rPr>
              <a:t>can be represented by a specific BN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5240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5908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038600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5052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3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371600" y="5638800"/>
            <a:ext cx="929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sz="2400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42420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17642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80885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4876801"/>
            <a:ext cx="3501388" cy="5305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2819400"/>
            <a:ext cx="762000" cy="2438400"/>
            <a:chOff x="1143000" y="2286000"/>
            <a:chExt cx="762000" cy="2438400"/>
          </a:xfrm>
        </p:grpSpPr>
        <p:sp>
          <p:nvSpPr>
            <p:cNvPr id="26628" name="Oval 4"/>
            <p:cNvSpPr>
              <a:spLocks noChangeArrowheads="1"/>
            </p:cNvSpPr>
            <p:nvPr/>
          </p:nvSpPr>
          <p:spPr bwMode="auto">
            <a:xfrm>
              <a:off x="1143000" y="22860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R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1143000" y="3962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T</a:t>
              </a:r>
              <a:endParaRPr lang="en-US" sz="2800" baseline="-25000">
                <a:latin typeface="Calibri"/>
                <a:cs typeface="Calibri"/>
              </a:endParaRPr>
            </a:p>
          </p:txBody>
        </p:sp>
        <p:cxnSp>
          <p:nvCxnSpPr>
            <p:cNvPr id="26630" name="AutoShape 6"/>
            <p:cNvCxnSpPr>
              <a:cxnSpLocks noChangeShapeType="1"/>
              <a:stCxn id="26628" idx="4"/>
              <a:endCxn id="26629" idx="0"/>
            </p:cNvCxnSpPr>
            <p:nvPr/>
          </p:nvCxnSpPr>
          <p:spPr bwMode="auto">
            <a:xfrm>
              <a:off x="1524000" y="3062288"/>
              <a:ext cx="0" cy="885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87773"/>
              </p:ext>
            </p:extLst>
          </p:nvPr>
        </p:nvGraphicFramePr>
        <p:xfrm>
          <a:off x="1219200" y="1981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60655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45045"/>
              </p:ext>
            </p:extLst>
          </p:nvPr>
        </p:nvGraphicFramePr>
        <p:xfrm>
          <a:off x="2209800" y="3884612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150" y="3505200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21887"/>
              </p:ext>
            </p:extLst>
          </p:nvPr>
        </p:nvGraphicFramePr>
        <p:xfrm>
          <a:off x="2209800" y="51244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905000"/>
            <a:ext cx="2732202" cy="451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/>
          <a:stretch/>
        </p:blipFill>
        <p:spPr>
          <a:xfrm>
            <a:off x="4876800" y="4648200"/>
            <a:ext cx="26063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2126385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1905000"/>
            <a:ext cx="243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¼  * ¼  = 1/16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6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</a:t>
            </a:r>
            <a:r>
              <a:rPr lang="en-US" sz="24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4312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9844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78028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79005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79102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0800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53368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71625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02408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31708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82062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06673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4592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50074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3111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058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83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HMM Computations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15113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Given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/>
              <a:t>P</a:t>
            </a:r>
            <a:r>
              <a:rPr lang="en-US" dirty="0" smtClean="0"/>
              <a:t>arameters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vidence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E</a:t>
            </a:r>
            <a:r>
              <a:rPr lang="en-US" baseline="-2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baseline="-22000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n </a:t>
            </a:r>
            <a:r>
              <a:rPr lang="en-US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=e</a:t>
            </a:r>
            <a:r>
              <a:rPr lang="en-US" baseline="-2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baseline="-22000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endParaRPr lang="en-US" baseline="-22000" dirty="0" smtClean="0">
              <a:latin typeface="Times New Roman Italic" charset="0"/>
              <a:ea typeface="ヒラギノ明朝 ProN W3" charset="0"/>
              <a:cs typeface="ヒラギノ明朝 ProN W3" charset="0"/>
              <a:sym typeface="Times New Roman Italic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609600" y="3200400"/>
            <a:ext cx="9584267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Inference problems include:</a:t>
            </a:r>
          </a:p>
          <a:p>
            <a:pPr marL="839788" lvl="1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3DCC"/>
                </a:solidFill>
                <a:cs typeface="Arial" charset="0"/>
              </a:rPr>
              <a:t>Filtering,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find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|e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for all </a:t>
            </a:r>
            <a:r>
              <a:rPr lang="en-US" sz="2800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</a:p>
          <a:p>
            <a:pPr marL="1296988" lvl="2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0066"/>
                </a:solidFill>
                <a:latin typeface="+mj-lt"/>
                <a:cs typeface="Times New Roman Italic" charset="0"/>
                <a:sym typeface="Times New Roman Italic" charset="0"/>
              </a:rPr>
              <a:t>Exact Inference</a:t>
            </a:r>
          </a:p>
          <a:p>
            <a:pPr marL="1296988" lvl="2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0066"/>
                </a:solidFill>
                <a:latin typeface="+mj-lt"/>
                <a:cs typeface="Times New Roman Italic" charset="0"/>
                <a:sym typeface="Times New Roman Italic" charset="0"/>
              </a:rPr>
              <a:t>Particle Filter</a:t>
            </a:r>
            <a:endParaRPr lang="en-US" sz="2400" dirty="0">
              <a:solidFill>
                <a:srgbClr val="660066"/>
              </a:solidFill>
              <a:latin typeface="+mj-lt"/>
              <a:cs typeface="Times" charset="0"/>
              <a:sym typeface="Times New Roman" pitchFamily="18" charset="0"/>
            </a:endParaRPr>
          </a:p>
          <a:p>
            <a:pPr marL="839788" lvl="1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3DCC"/>
                </a:solidFill>
                <a:cs typeface="Arial" charset="0"/>
              </a:rPr>
              <a:t>Smoothing,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find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|e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for all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" charset="0"/>
              <a:sym typeface="Times New Roman" pitchFamily="18" charset="0"/>
            </a:endParaRPr>
          </a:p>
          <a:p>
            <a:pPr marL="839788" lvl="1" indent="-342900">
              <a:lnSpc>
                <a:spcPct val="9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3DCC"/>
                </a:solidFill>
                <a:cs typeface="Arial" charset="0"/>
              </a:rPr>
              <a:t>Most probable explanation,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find </a:t>
            </a:r>
          </a:p>
          <a:p>
            <a:pPr marL="1411288" lvl="3">
              <a:lnSpc>
                <a:spcPct val="90000"/>
              </a:lnSpc>
              <a:spcBef>
                <a:spcPts val="738"/>
              </a:spcBef>
            </a:pP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x*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= argmax</a:t>
            </a:r>
            <a:r>
              <a:rPr lang="en-US" sz="2800" baseline="-6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300" baseline="-2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300" baseline="-26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x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|e</a:t>
            </a:r>
            <a:r>
              <a:rPr lang="en-US" sz="2800" baseline="-2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1:</a:t>
            </a:r>
            <a:r>
              <a:rPr lang="en-US" sz="2800" baseline="-22000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05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49792" y="-76200"/>
            <a:ext cx="866088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Example: Hidden Markov Models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61253" y="152400"/>
            <a:ext cx="3251201" cy="834572"/>
            <a:chOff x="2133601" y="4702176"/>
            <a:chExt cx="4800601" cy="1643063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6400802" y="4702176"/>
              <a:ext cx="533400" cy="576263"/>
              <a:chOff x="0" y="-14"/>
              <a:chExt cx="336" cy="363"/>
            </a:xfrm>
          </p:grpSpPr>
          <p:sp>
            <p:nvSpPr>
              <p:cNvPr id="11" name="Oval 4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12" name="Rectangle 5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rgbClr val="FFFFFF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5</a:t>
                </a:r>
              </a:p>
            </p:txBody>
          </p:sp>
        </p:grpSp>
        <p:cxnSp>
          <p:nvCxnSpPr>
            <p:cNvPr id="13" name="AutoShape 7"/>
            <p:cNvCxnSpPr>
              <a:cxnSpLocks noChangeShapeType="1"/>
            </p:cNvCxnSpPr>
            <p:nvPr/>
          </p:nvCxnSpPr>
          <p:spPr bwMode="auto">
            <a:xfrm>
              <a:off x="6667500" y="4991100"/>
              <a:ext cx="0" cy="1066800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lg" len="lg"/>
            </a:ln>
          </p:spPr>
        </p:cxn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048002" y="4702176"/>
              <a:ext cx="533400" cy="576263"/>
              <a:chOff x="0" y="-14"/>
              <a:chExt cx="336" cy="363"/>
            </a:xfrm>
          </p:grpSpPr>
          <p:sp>
            <p:nvSpPr>
              <p:cNvPr id="15" name="Oval 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16" name="Rectangle 9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2133601" y="5768976"/>
              <a:ext cx="533400" cy="576263"/>
              <a:chOff x="0" y="-14"/>
              <a:chExt cx="336" cy="363"/>
            </a:xfrm>
          </p:grpSpPr>
          <p:sp>
            <p:nvSpPr>
              <p:cNvPr id="18" name="Oval 1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3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cxnSp>
          <p:nvCxnSpPr>
            <p:cNvPr id="20" name="AutoShape 15"/>
            <p:cNvCxnSpPr>
              <a:cxnSpLocks noChangeShapeType="1"/>
              <a:endCxn id="15" idx="2"/>
            </p:cNvCxnSpPr>
            <p:nvPr/>
          </p:nvCxnSpPr>
          <p:spPr bwMode="auto">
            <a:xfrm>
              <a:off x="2400300" y="4991100"/>
              <a:ext cx="6477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133602" y="4702176"/>
              <a:ext cx="533400" cy="576263"/>
              <a:chOff x="0" y="-14"/>
              <a:chExt cx="336" cy="363"/>
            </a:xfrm>
          </p:grpSpPr>
          <p:sp>
            <p:nvSpPr>
              <p:cNvPr id="22" name="Oval 1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23" name="Rectangle 17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3962402" y="4702176"/>
              <a:ext cx="533400" cy="576263"/>
              <a:chOff x="0" y="-14"/>
              <a:chExt cx="336" cy="363"/>
            </a:xfrm>
          </p:grpSpPr>
          <p:sp>
            <p:nvSpPr>
              <p:cNvPr id="25" name="Oval 2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26" name="Rectangle 21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cxnSp>
          <p:nvCxnSpPr>
            <p:cNvPr id="27" name="AutoShape 23"/>
            <p:cNvCxnSpPr>
              <a:cxnSpLocks noChangeShapeType="1"/>
              <a:stCxn id="25" idx="6"/>
              <a:endCxn id="30" idx="2"/>
            </p:cNvCxnSpPr>
            <p:nvPr/>
          </p:nvCxnSpPr>
          <p:spPr bwMode="auto">
            <a:xfrm>
              <a:off x="4495800" y="49911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24"/>
            <p:cNvCxnSpPr>
              <a:cxnSpLocks noChangeShapeType="1"/>
              <a:stCxn id="15" idx="6"/>
              <a:endCxn id="25" idx="2"/>
            </p:cNvCxnSpPr>
            <p:nvPr/>
          </p:nvCxnSpPr>
          <p:spPr bwMode="auto">
            <a:xfrm>
              <a:off x="3581400" y="4991100"/>
              <a:ext cx="381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4876802" y="4702176"/>
              <a:ext cx="533400" cy="576263"/>
              <a:chOff x="0" y="-14"/>
              <a:chExt cx="336" cy="363"/>
            </a:xfrm>
          </p:grpSpPr>
          <p:sp>
            <p:nvSpPr>
              <p:cNvPr id="30" name="Oval 25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31" name="Rectangle 26"/>
              <p:cNvSpPr>
                <a:spLocks/>
              </p:cNvSpPr>
              <p:nvPr/>
            </p:nvSpPr>
            <p:spPr bwMode="auto">
              <a:xfrm>
                <a:off x="25" y="-14"/>
                <a:ext cx="28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cxnSp>
          <p:nvCxnSpPr>
            <p:cNvPr id="32" name="AutoShape 28"/>
            <p:cNvCxnSpPr>
              <a:cxnSpLocks noChangeShapeType="1"/>
              <a:stCxn id="30" idx="6"/>
              <a:endCxn id="51" idx="2"/>
            </p:cNvCxnSpPr>
            <p:nvPr/>
          </p:nvCxnSpPr>
          <p:spPr bwMode="auto">
            <a:xfrm>
              <a:off x="5410200" y="4991100"/>
              <a:ext cx="9906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</p:cxn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48001" y="5768976"/>
              <a:ext cx="533400" cy="576263"/>
              <a:chOff x="0" y="-14"/>
              <a:chExt cx="336" cy="363"/>
            </a:xfrm>
          </p:grpSpPr>
          <p:sp>
            <p:nvSpPr>
              <p:cNvPr id="34" name="Oval 29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0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962401" y="5768976"/>
              <a:ext cx="533400" cy="576263"/>
              <a:chOff x="0" y="-14"/>
              <a:chExt cx="336" cy="363"/>
            </a:xfrm>
          </p:grpSpPr>
          <p:sp>
            <p:nvSpPr>
              <p:cNvPr id="37" name="Oval 3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3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876801" y="5768976"/>
              <a:ext cx="533400" cy="576263"/>
              <a:chOff x="0" y="-14"/>
              <a:chExt cx="336" cy="363"/>
            </a:xfrm>
          </p:grpSpPr>
          <p:sp>
            <p:nvSpPr>
              <p:cNvPr id="40" name="Oval 35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36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6400801" y="5768976"/>
              <a:ext cx="533400" cy="576263"/>
              <a:chOff x="0" y="-14"/>
              <a:chExt cx="336" cy="363"/>
            </a:xfrm>
          </p:grpSpPr>
          <p:sp>
            <p:nvSpPr>
              <p:cNvPr id="43" name="Oval 3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39"/>
              <p:cNvSpPr>
                <a:spLocks/>
              </p:cNvSpPr>
              <p:nvPr/>
            </p:nvSpPr>
            <p:spPr bwMode="auto">
              <a:xfrm>
                <a:off x="35" y="-14"/>
                <a:ext cx="26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400300" y="5257800"/>
              <a:ext cx="2743200" cy="533400"/>
              <a:chOff x="2400300" y="4991100"/>
              <a:chExt cx="2743200" cy="1066800"/>
            </a:xfrm>
          </p:grpSpPr>
          <p:cxnSp>
            <p:nvCxnSpPr>
              <p:cNvPr id="46" name="AutoShape 11"/>
              <p:cNvCxnSpPr>
                <a:cxnSpLocks noChangeShapeType="1"/>
              </p:cNvCxnSpPr>
              <p:nvPr/>
            </p:nvCxnSpPr>
            <p:spPr bwMode="auto">
              <a:xfrm>
                <a:off x="33147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7" name="AutoShape 19"/>
              <p:cNvCxnSpPr>
                <a:cxnSpLocks noChangeShapeType="1"/>
              </p:cNvCxnSpPr>
              <p:nvPr/>
            </p:nvCxnSpPr>
            <p:spPr bwMode="auto">
              <a:xfrm>
                <a:off x="24003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8" name="AutoShape 41"/>
              <p:cNvCxnSpPr>
                <a:cxnSpLocks noChangeShapeType="1"/>
              </p:cNvCxnSpPr>
              <p:nvPr/>
            </p:nvCxnSpPr>
            <p:spPr bwMode="auto">
              <a:xfrm>
                <a:off x="42291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49" name="AutoShape 42"/>
              <p:cNvCxnSpPr>
                <a:cxnSpLocks noChangeShapeType="1"/>
              </p:cNvCxnSpPr>
              <p:nvPr/>
            </p:nvCxnSpPr>
            <p:spPr bwMode="auto">
              <a:xfrm>
                <a:off x="5143500" y="4991100"/>
                <a:ext cx="0" cy="10668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6400801" y="4702176"/>
              <a:ext cx="533400" cy="576263"/>
              <a:chOff x="0" y="-14"/>
              <a:chExt cx="336" cy="363"/>
            </a:xfrm>
          </p:grpSpPr>
          <p:sp>
            <p:nvSpPr>
              <p:cNvPr id="51" name="Oval 43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/>
              </a:p>
            </p:txBody>
          </p:sp>
          <p:sp>
            <p:nvSpPr>
              <p:cNvPr id="52" name="Rectangle 44"/>
              <p:cNvSpPr>
                <a:spLocks/>
              </p:cNvSpPr>
              <p:nvPr/>
            </p:nvSpPr>
            <p:spPr bwMode="auto">
              <a:xfrm>
                <a:off x="12" y="-14"/>
                <a:ext cx="312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X</a:t>
                </a:r>
                <a:r>
                  <a:rPr lang="en-US" sz="14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53" name="Group 48"/>
            <p:cNvGrpSpPr>
              <a:grpSpLocks/>
            </p:cNvGrpSpPr>
            <p:nvPr/>
          </p:nvGrpSpPr>
          <p:grpSpPr bwMode="auto">
            <a:xfrm>
              <a:off x="6400801" y="5768976"/>
              <a:ext cx="533400" cy="576263"/>
              <a:chOff x="0" y="-14"/>
              <a:chExt cx="336" cy="363"/>
            </a:xfrm>
          </p:grpSpPr>
          <p:sp>
            <p:nvSpPr>
              <p:cNvPr id="54" name="Oval 4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47"/>
              <p:cNvSpPr>
                <a:spLocks/>
              </p:cNvSpPr>
              <p:nvPr/>
            </p:nvSpPr>
            <p:spPr bwMode="auto">
              <a:xfrm>
                <a:off x="17" y="-14"/>
                <a:ext cx="300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E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 rot="10800000">
              <a:off x="6662738" y="5260975"/>
              <a:ext cx="7937" cy="544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2133600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P(R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= 0.4   </a:t>
            </a:r>
            <a:endParaRPr lang="en-US" sz="2400" dirty="0"/>
          </a:p>
        </p:txBody>
      </p:sp>
      <p:pic>
        <p:nvPicPr>
          <p:cNvPr id="59" name="Picture 58"/>
          <p:cNvPicPr>
            <a:picLocks noChangeArrowheads="1"/>
          </p:cNvPicPr>
          <p:nvPr/>
        </p:nvPicPr>
        <p:blipFill rotWithShape="1">
          <a:blip r:embed="rId3" cstate="print"/>
          <a:srcRect l="52427" t="47996" r="31148" b="25470"/>
          <a:stretch/>
        </p:blipFill>
        <p:spPr bwMode="auto">
          <a:xfrm>
            <a:off x="1219200" y="3962400"/>
            <a:ext cx="1749778" cy="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rrowheads="1"/>
          </p:cNvPicPr>
          <p:nvPr/>
        </p:nvPicPr>
        <p:blipFill rotWithShape="1">
          <a:blip r:embed="rId3" cstate="print"/>
          <a:srcRect l="28373" t="3842" r="55203" b="67337"/>
          <a:stretch/>
        </p:blipFill>
        <p:spPr bwMode="auto">
          <a:xfrm>
            <a:off x="3733800" y="1295400"/>
            <a:ext cx="174977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590800" y="1886521"/>
            <a:ext cx="6908472" cy="4155883"/>
            <a:chOff x="2286000" y="4681183"/>
            <a:chExt cx="5428085" cy="2374790"/>
          </a:xfrm>
        </p:grpSpPr>
        <p:grpSp>
          <p:nvGrpSpPr>
            <p:cNvPr id="65" name="Group 10"/>
            <p:cNvGrpSpPr>
              <a:grpSpLocks/>
            </p:cNvGrpSpPr>
            <p:nvPr/>
          </p:nvGrpSpPr>
          <p:grpSpPr bwMode="auto">
            <a:xfrm>
              <a:off x="4095364" y="4681183"/>
              <a:ext cx="1055461" cy="791597"/>
              <a:chOff x="0" y="0"/>
              <a:chExt cx="336" cy="336"/>
            </a:xfrm>
          </p:grpSpPr>
          <p:sp>
            <p:nvSpPr>
              <p:cNvPr id="106" name="Oval 8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107" name="Rectangle 9"/>
              <p:cNvSpPr>
                <a:spLocks/>
              </p:cNvSpPr>
              <p:nvPr/>
            </p:nvSpPr>
            <p:spPr bwMode="auto">
              <a:xfrm>
                <a:off x="102" y="96"/>
                <a:ext cx="132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latin typeface="Times New Roman Italic" charset="0"/>
                    <a:cs typeface="Times New Roman Italic" charset="0"/>
                    <a:sym typeface="Times New Roman Italic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  <a:endParaRPr lang="en-US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66" name="Group 14"/>
            <p:cNvGrpSpPr>
              <a:grpSpLocks/>
            </p:cNvGrpSpPr>
            <p:nvPr/>
          </p:nvGrpSpPr>
          <p:grpSpPr bwMode="auto">
            <a:xfrm>
              <a:off x="2286000" y="6264376"/>
              <a:ext cx="1055461" cy="791597"/>
              <a:chOff x="0" y="0"/>
              <a:chExt cx="336" cy="336"/>
            </a:xfrm>
          </p:grpSpPr>
          <p:sp>
            <p:nvSpPr>
              <p:cNvPr id="104" name="Oval 1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3"/>
              <p:cNvSpPr>
                <a:spLocks/>
              </p:cNvSpPr>
              <p:nvPr/>
            </p:nvSpPr>
            <p:spPr bwMode="auto">
              <a:xfrm>
                <a:off x="100" y="96"/>
                <a:ext cx="138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U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0</a:t>
                </a:r>
              </a:p>
            </p:txBody>
          </p:sp>
        </p:grpSp>
        <p:cxnSp>
          <p:nvCxnSpPr>
            <p:cNvPr id="67" name="AutoShape 15"/>
            <p:cNvCxnSpPr>
              <a:cxnSpLocks noChangeShapeType="1"/>
              <a:endCxn id="106" idx="2"/>
            </p:cNvCxnSpPr>
            <p:nvPr/>
          </p:nvCxnSpPr>
          <p:spPr bwMode="auto">
            <a:xfrm>
              <a:off x="2813729" y="5076980"/>
              <a:ext cx="12816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68" name="Group 18"/>
            <p:cNvGrpSpPr>
              <a:grpSpLocks/>
            </p:cNvGrpSpPr>
            <p:nvPr/>
          </p:nvGrpSpPr>
          <p:grpSpPr bwMode="auto">
            <a:xfrm>
              <a:off x="2286002" y="4681183"/>
              <a:ext cx="1055461" cy="791597"/>
              <a:chOff x="0" y="0"/>
              <a:chExt cx="336" cy="336"/>
            </a:xfrm>
          </p:grpSpPr>
          <p:sp>
            <p:nvSpPr>
              <p:cNvPr id="102" name="Oval 16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103" name="Rectangle 17"/>
              <p:cNvSpPr>
                <a:spLocks/>
              </p:cNvSpPr>
              <p:nvPr/>
            </p:nvSpPr>
            <p:spPr bwMode="auto">
              <a:xfrm>
                <a:off x="101" y="96"/>
                <a:ext cx="132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0</a:t>
                </a:r>
                <a:endParaRPr lang="en-US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69" name="Group 22"/>
            <p:cNvGrpSpPr>
              <a:grpSpLocks/>
            </p:cNvGrpSpPr>
            <p:nvPr/>
          </p:nvGrpSpPr>
          <p:grpSpPr bwMode="auto">
            <a:xfrm>
              <a:off x="5904727" y="4681183"/>
              <a:ext cx="1055461" cy="791597"/>
              <a:chOff x="0" y="0"/>
              <a:chExt cx="336" cy="336"/>
            </a:xfrm>
          </p:grpSpPr>
          <p:sp>
            <p:nvSpPr>
              <p:cNvPr id="100" name="Oval 20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/>
              </a:p>
            </p:txBody>
          </p:sp>
          <p:sp>
            <p:nvSpPr>
              <p:cNvPr id="101" name="Rectangle 21"/>
              <p:cNvSpPr>
                <a:spLocks/>
              </p:cNvSpPr>
              <p:nvPr/>
            </p:nvSpPr>
            <p:spPr bwMode="auto">
              <a:xfrm>
                <a:off x="101" y="96"/>
                <a:ext cx="132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  <a:endParaRPr lang="en-US" sz="3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endParaRPr>
              </a:p>
            </p:txBody>
          </p:sp>
        </p:grpSp>
        <p:cxnSp>
          <p:nvCxnSpPr>
            <p:cNvPr id="70" name="AutoShape 23"/>
            <p:cNvCxnSpPr>
              <a:cxnSpLocks noChangeShapeType="1"/>
              <a:stCxn id="100" idx="6"/>
            </p:cNvCxnSpPr>
            <p:nvPr/>
          </p:nvCxnSpPr>
          <p:spPr bwMode="auto">
            <a:xfrm>
              <a:off x="6960184" y="5076980"/>
              <a:ext cx="75390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1" name="AutoShape 24"/>
            <p:cNvCxnSpPr>
              <a:cxnSpLocks noChangeShapeType="1"/>
              <a:stCxn id="106" idx="6"/>
              <a:endCxn id="100" idx="2"/>
            </p:cNvCxnSpPr>
            <p:nvPr/>
          </p:nvCxnSpPr>
          <p:spPr bwMode="auto">
            <a:xfrm>
              <a:off x="5150822" y="5076980"/>
              <a:ext cx="75390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grpSp>
          <p:nvGrpSpPr>
            <p:cNvPr id="74" name="Group 31"/>
            <p:cNvGrpSpPr>
              <a:grpSpLocks/>
            </p:cNvGrpSpPr>
            <p:nvPr/>
          </p:nvGrpSpPr>
          <p:grpSpPr bwMode="auto">
            <a:xfrm>
              <a:off x="4095362" y="6264376"/>
              <a:ext cx="1055461" cy="791597"/>
              <a:chOff x="0" y="0"/>
              <a:chExt cx="336" cy="336"/>
            </a:xfrm>
          </p:grpSpPr>
          <p:sp>
            <p:nvSpPr>
              <p:cNvPr id="96" name="Oval 29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30"/>
              <p:cNvSpPr>
                <a:spLocks/>
              </p:cNvSpPr>
              <p:nvPr/>
            </p:nvSpPr>
            <p:spPr bwMode="auto">
              <a:xfrm>
                <a:off x="100" y="96"/>
                <a:ext cx="138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U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75" name="Group 34"/>
            <p:cNvGrpSpPr>
              <a:grpSpLocks/>
            </p:cNvGrpSpPr>
            <p:nvPr/>
          </p:nvGrpSpPr>
          <p:grpSpPr bwMode="auto">
            <a:xfrm>
              <a:off x="5904725" y="6264376"/>
              <a:ext cx="1055461" cy="791597"/>
              <a:chOff x="0" y="0"/>
              <a:chExt cx="336" cy="336"/>
            </a:xfrm>
          </p:grpSpPr>
          <p:sp>
            <p:nvSpPr>
              <p:cNvPr id="94" name="Oval 32"/>
              <p:cNvSpPr>
                <a:spLocks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33"/>
              <p:cNvSpPr>
                <a:spLocks/>
              </p:cNvSpPr>
              <p:nvPr/>
            </p:nvSpPr>
            <p:spPr bwMode="auto">
              <a:xfrm>
                <a:off x="100" y="96"/>
                <a:ext cx="138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3200" dirty="0" smtClean="0">
                    <a:solidFill>
                      <a:schemeClr val="bg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U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Times New Roman" pitchFamily="18" charset="0"/>
                  </a:rPr>
                  <a:t>2</a:t>
                </a:r>
              </a:p>
            </p:txBody>
          </p:sp>
        </p:grpSp>
        <p:cxnSp>
          <p:nvCxnSpPr>
            <p:cNvPr id="86" name="AutoShape 11"/>
            <p:cNvCxnSpPr>
              <a:cxnSpLocks noChangeShapeType="1"/>
            </p:cNvCxnSpPr>
            <p:nvPr/>
          </p:nvCxnSpPr>
          <p:spPr bwMode="auto">
            <a:xfrm>
              <a:off x="4623091" y="5472778"/>
              <a:ext cx="0" cy="79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7" name="AutoShape 19"/>
            <p:cNvCxnSpPr>
              <a:cxnSpLocks noChangeShapeType="1"/>
            </p:cNvCxnSpPr>
            <p:nvPr/>
          </p:nvCxnSpPr>
          <p:spPr bwMode="auto">
            <a:xfrm>
              <a:off x="2813729" y="5472778"/>
              <a:ext cx="0" cy="79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8" name="AutoShape 41"/>
            <p:cNvCxnSpPr>
              <a:cxnSpLocks noChangeShapeType="1"/>
            </p:cNvCxnSpPr>
            <p:nvPr/>
          </p:nvCxnSpPr>
          <p:spPr bwMode="auto">
            <a:xfrm>
              <a:off x="6432454" y="5472778"/>
              <a:ext cx="0" cy="79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7" name="TextBox 6"/>
          <p:cNvSpPr txBox="1"/>
          <p:nvPr/>
        </p:nvSpPr>
        <p:spPr>
          <a:xfrm>
            <a:off x="9677400" y="19812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pic>
        <p:nvPicPr>
          <p:cNvPr id="112" name="Picture 4"/>
          <p:cNvPicPr>
            <a:picLocks noChangeArrowheads="1"/>
          </p:cNvPicPr>
          <p:nvPr/>
        </p:nvPicPr>
        <p:blipFill rotWithShape="1">
          <a:blip r:embed="rId3" cstate="print"/>
          <a:srcRect l="28373" t="3842" r="55203" b="67337"/>
          <a:stretch/>
        </p:blipFill>
        <p:spPr bwMode="auto">
          <a:xfrm>
            <a:off x="6022622" y="1295400"/>
            <a:ext cx="174977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/>
          <p:cNvPicPr>
            <a:picLocks noChangeArrowheads="1"/>
          </p:cNvPicPr>
          <p:nvPr/>
        </p:nvPicPr>
        <p:blipFill rotWithShape="1">
          <a:blip r:embed="rId3" cstate="print"/>
          <a:srcRect l="52427" t="47996" r="31148" b="25470"/>
          <a:stretch/>
        </p:blipFill>
        <p:spPr bwMode="auto">
          <a:xfrm>
            <a:off x="3660422" y="3962400"/>
            <a:ext cx="1749778" cy="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rrowheads="1"/>
          </p:cNvPicPr>
          <p:nvPr/>
        </p:nvPicPr>
        <p:blipFill rotWithShape="1">
          <a:blip r:embed="rId3" cstate="print"/>
          <a:srcRect l="52427" t="47996" r="31148" b="25470"/>
          <a:stretch/>
        </p:blipFill>
        <p:spPr bwMode="auto">
          <a:xfrm>
            <a:off x="6101644" y="3962400"/>
            <a:ext cx="1749778" cy="8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1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What Causes Bad Traffic?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81692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45169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67415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63583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92482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1148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72751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3989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8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</a:t>
            </a:r>
            <a:r>
              <a:rPr lang="en-US" sz="2400" dirty="0" smtClean="0">
                <a:latin typeface="Calibri"/>
                <a:cs typeface="Calibri"/>
              </a:rPr>
              <a:t>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</a:t>
            </a:r>
            <a:r>
              <a:rPr lang="en-US" sz="2000" dirty="0" smtClean="0">
                <a:latin typeface="Calibri"/>
                <a:cs typeface="Calibri"/>
              </a:rPr>
              <a:t>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011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Summary: 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Semantics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</a:t>
            </a:r>
            <a:r>
              <a:rPr lang="en-US" altLang="ja-JP" sz="2400" b="1" i="1" dirty="0" smtClean="0">
                <a:latin typeface="Calibri"/>
                <a:ea typeface="ＭＳ Ｐゴシック" pitchFamily="34" charset="-128"/>
                <a:cs typeface="Calibri"/>
              </a:rPr>
              <a:t>compactly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 smtClean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ea typeface="ＭＳ Ｐゴシック" pitchFamily="34" charset="-128"/>
                <a:cs typeface="Calibri"/>
              </a:rPr>
              <a:t>O(N </a:t>
            </a:r>
            <a:r>
              <a:rPr lang="en-US" sz="3200" smtClean="0">
                <a:latin typeface="Calibri"/>
                <a:ea typeface="ＭＳ Ｐゴシック" pitchFamily="34" charset="-128"/>
                <a:cs typeface="Calibri"/>
              </a:rPr>
              <a:t>* 2</a:t>
            </a:r>
            <a:r>
              <a:rPr lang="en-US" sz="3200" baseline="30000" smtClean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3200" smtClean="0">
                <a:latin typeface="Calibri"/>
                <a:ea typeface="ＭＳ Ｐゴシック" pitchFamily="34" charset="-128"/>
                <a:cs typeface="Calibri"/>
              </a:rPr>
              <a:t>)</a:t>
            </a:r>
            <a:endParaRPr lang="en-US" sz="3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1" y="4131733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79" y="38862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86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What’s Next with 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2590800"/>
            <a:ext cx="11379200" cy="24685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Definition:  </a:t>
            </a:r>
            <a:r>
              <a:rPr lang="en-US" sz="2400" dirty="0" smtClean="0">
                <a:latin typeface="Calibri"/>
                <a:cs typeface="Calibri"/>
              </a:rPr>
              <a:t>P(X = x)</a:t>
            </a:r>
          </a:p>
          <a:p>
            <a:pPr lvl="4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Inference</a:t>
            </a:r>
            <a:r>
              <a:rPr lang="en-US" sz="2400" dirty="0" smtClean="0">
                <a:latin typeface="Calibri"/>
                <a:cs typeface="Calibri"/>
              </a:rPr>
              <a:t>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Representation</a:t>
            </a:r>
            <a:r>
              <a:rPr lang="en-US" sz="2400" dirty="0" smtClean="0">
                <a:latin typeface="Calibri"/>
                <a:cs typeface="Calibri"/>
              </a:rPr>
              <a:t>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Modeling: </a:t>
            </a:r>
            <a:r>
              <a:rPr lang="en-US" sz="2400" dirty="0" smtClean="0">
                <a:latin typeface="Calibri"/>
                <a:cs typeface="Calibri"/>
              </a:rPr>
              <a:t>what BN is most appropriate for a given domain?</a:t>
            </a: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Learning: </a:t>
            </a:r>
            <a:r>
              <a:rPr lang="en-US" sz="2400" dirty="0" smtClean="0">
                <a:latin typeface="Calibri"/>
                <a:cs typeface="Calibri"/>
              </a:rPr>
              <a:t>Given data, what is best BN encoding?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Special case: HMMs &amp; DBNs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Bayes</a:t>
            </a:r>
            <a:r>
              <a:rPr lang="en-US" dirty="0" smtClean="0"/>
              <a:t> Nets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372238"/>
            <a:ext cx="9964078" cy="479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7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 smtClean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 smtClean="0"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Dynamic Bayes nets are a generalization of HMMs</a:t>
            </a: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62103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</a:t>
              </a:r>
              <a:r>
                <a:rPr lang="en-US" sz="1900" dirty="0" smtClean="0">
                  <a:latin typeface="Calibri"/>
                  <a:cs typeface="Calibri"/>
                </a:rPr>
                <a:t>= 1</a:t>
              </a:r>
              <a:endParaRPr lang="en-US" sz="1900" dirty="0">
                <a:latin typeface="Calibri"/>
                <a:cs typeface="Calibri"/>
              </a:endParaRP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62129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</a:t>
              </a:r>
              <a:r>
                <a:rPr lang="en-US" sz="1900" dirty="0" smtClean="0">
                  <a:latin typeface="Calibri"/>
                  <a:cs typeface="Calibri"/>
                </a:rPr>
                <a:t>= 2</a:t>
              </a:r>
              <a:endParaRPr lang="en-US" sz="19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62127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</a:t>
              </a:r>
              <a:r>
                <a:rPr lang="en-US" sz="1900" dirty="0" smtClean="0">
                  <a:latin typeface="Calibri"/>
                  <a:cs typeface="Calibri"/>
                </a:rPr>
                <a:t>= 3</a:t>
              </a:r>
              <a:endParaRPr lang="en-US" sz="1900" dirty="0">
                <a:latin typeface="Calibri"/>
                <a:cs typeface="Calibri"/>
              </a:endParaRP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  <p:cxnSp>
        <p:nvCxnSpPr>
          <p:cNvPr id="46" name="AutoShape 28"/>
          <p:cNvCxnSpPr>
            <a:cxnSpLocks noChangeShapeType="1"/>
          </p:cNvCxnSpPr>
          <p:nvPr/>
        </p:nvCxnSpPr>
        <p:spPr bwMode="auto">
          <a:xfrm>
            <a:off x="1858353" y="4124150"/>
            <a:ext cx="196300" cy="2659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15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12192000" cy="1143000"/>
          </a:xfrm>
        </p:spPr>
        <p:txBody>
          <a:bodyPr/>
          <a:lstStyle/>
          <a:p>
            <a:r>
              <a:rPr lang="en-US" sz="4000" dirty="0" smtClean="0">
                <a:latin typeface="Calibri"/>
                <a:ea typeface="ＭＳ Ｐゴシック" pitchFamily="34" charset="-128"/>
                <a:cs typeface="Calibri"/>
              </a:rPr>
              <a:t>Exact Inference: Forward Algorithm</a:t>
            </a: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733800" y="3313494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733800" y="224669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cxnSp>
        <p:nvCxnSpPr>
          <p:cNvPr id="19" name="AutoShape 6"/>
          <p:cNvCxnSpPr>
            <a:cxnSpLocks noChangeShapeType="1"/>
            <a:stCxn id="18" idx="4"/>
            <a:endCxn id="17" idx="0"/>
          </p:cNvCxnSpPr>
          <p:nvPr/>
        </p:nvCxnSpPr>
        <p:spPr bwMode="auto">
          <a:xfrm>
            <a:off x="4000500" y="2794382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419600"/>
            <a:ext cx="15097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106680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22" name="AutoShape 39"/>
          <p:cNvCxnSpPr>
            <a:cxnSpLocks noChangeShapeType="1"/>
            <a:stCxn id="23" idx="6"/>
            <a:endCxn id="21" idx="2"/>
          </p:cNvCxnSpPr>
          <p:nvPr/>
        </p:nvCxnSpPr>
        <p:spPr bwMode="auto">
          <a:xfrm>
            <a:off x="10301288" y="30861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Oval 40"/>
          <p:cNvSpPr>
            <a:spLocks noChangeArrowheads="1"/>
          </p:cNvSpPr>
          <p:nvPr/>
        </p:nvSpPr>
        <p:spPr bwMode="auto">
          <a:xfrm>
            <a:off x="9753600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pic>
        <p:nvPicPr>
          <p:cNvPr id="24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4419600"/>
            <a:ext cx="10461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302736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6088063"/>
            <a:ext cx="1857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5638800"/>
            <a:ext cx="1497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51435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48338"/>
            <a:ext cx="220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81200"/>
            <a:ext cx="2316609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4294"/>
            <a:ext cx="2209799" cy="2020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919" y="1447800"/>
            <a:ext cx="236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“Observation”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0036" y="1447800"/>
            <a:ext cx="310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“Passage of Time”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Exact Inference in DBNs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557000" cy="4830765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Variable elimination applies to dynamic Bayes nets</a:t>
            </a: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Procedure: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unroll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 the network for T time steps, then eliminate variables until P(X</a:t>
            </a:r>
            <a:r>
              <a:rPr lang="en-US" altLang="ja-JP" sz="2400" baseline="-25000" dirty="0" smtClean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altLang="ja-JP" sz="2400" baseline="-25000" dirty="0" smtClean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) is computed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36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Online belief updates: Eliminate all variables from the previous time step; store factors for current time only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6451" y="3152775"/>
            <a:ext cx="1358900" cy="1970088"/>
            <a:chOff x="1231366" y="3762103"/>
            <a:chExt cx="1358537" cy="1970314"/>
          </a:xfrm>
        </p:grpSpPr>
        <p:sp>
          <p:nvSpPr>
            <p:cNvPr id="80932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6895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34" name="AutoShape 4"/>
            <p:cNvCxnSpPr>
              <a:cxnSpLocks noChangeShapeType="1"/>
              <a:stCxn id="80932" idx="4"/>
              <a:endCxn id="7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963009" y="5105282"/>
              <a:ext cx="626894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36" name="AutoShape 6"/>
            <p:cNvCxnSpPr>
              <a:cxnSpLocks noChangeShapeType="1"/>
              <a:stCxn id="80937" idx="4"/>
              <a:endCxn id="9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37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73636" y="3152775"/>
            <a:ext cx="2890714" cy="1970088"/>
            <a:chOff x="1858495" y="3762103"/>
            <a:chExt cx="2891133" cy="1970314"/>
          </a:xfrm>
        </p:grpSpPr>
        <p:sp>
          <p:nvSpPr>
            <p:cNvPr id="80922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3390531" y="5105282"/>
              <a:ext cx="627154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24" name="AutoShape 19"/>
            <p:cNvCxnSpPr>
              <a:cxnSpLocks noChangeShapeType="1"/>
              <a:stCxn id="80922" idx="4"/>
              <a:endCxn id="14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4122475" y="5105282"/>
              <a:ext cx="627153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80926" name="AutoShape 21"/>
            <p:cNvCxnSpPr>
              <a:cxnSpLocks noChangeShapeType="1"/>
              <a:stCxn id="80927" idx="4"/>
              <a:endCxn id="16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27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80928" name="AutoShape 25"/>
            <p:cNvCxnSpPr>
              <a:cxnSpLocks noChangeShapeType="1"/>
              <a:stCxn id="80932" idx="6"/>
              <a:endCxn id="80922" idx="2"/>
            </p:cNvCxnSpPr>
            <p:nvPr/>
          </p:nvCxnSpPr>
          <p:spPr bwMode="auto">
            <a:xfrm>
              <a:off x="1858495" y="3999403"/>
              <a:ext cx="1532596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9" name="AutoShape 26"/>
            <p:cNvCxnSpPr>
              <a:cxnSpLocks noChangeShapeType="1"/>
              <a:stCxn id="80937" idx="6"/>
              <a:endCxn id="80927" idx="2"/>
            </p:cNvCxnSpPr>
            <p:nvPr/>
          </p:nvCxnSpPr>
          <p:spPr bwMode="auto">
            <a:xfrm>
              <a:off x="2590316" y="4487083"/>
              <a:ext cx="1532295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0" name="AutoShape 27"/>
            <p:cNvCxnSpPr>
              <a:cxnSpLocks noChangeShapeType="1"/>
              <a:stCxn id="80937" idx="6"/>
              <a:endCxn id="80922" idx="3"/>
            </p:cNvCxnSpPr>
            <p:nvPr/>
          </p:nvCxnSpPr>
          <p:spPr bwMode="auto">
            <a:xfrm flipV="1">
              <a:off x="2590316" y="4297295"/>
              <a:ext cx="892599" cy="189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1" name="AutoShape 28"/>
            <p:cNvCxnSpPr>
              <a:cxnSpLocks noChangeShapeType="1"/>
              <a:stCxn id="80922" idx="6"/>
              <a:endCxn id="80927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7632702" y="3152777"/>
            <a:ext cx="627063" cy="627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/>
            <a:r>
              <a:rPr lang="en-US" b="1">
                <a:latin typeface="Calibri"/>
                <a:cs typeface="Calibri"/>
              </a:rPr>
              <a:t>G</a:t>
            </a:r>
            <a:r>
              <a:rPr lang="en-US" b="1" baseline="-25000">
                <a:latin typeface="Calibri"/>
                <a:cs typeface="Calibri"/>
              </a:rPr>
              <a:t>3</a:t>
            </a:r>
            <a:r>
              <a:rPr lang="en-US" b="1" baseline="30000">
                <a:latin typeface="Calibri"/>
                <a:cs typeface="Calibri"/>
              </a:rPr>
              <a:t>a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7632702" y="4495802"/>
            <a:ext cx="627063" cy="627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sz="1600" b="1" baseline="-25000" dirty="0">
                <a:latin typeface="Calibri"/>
                <a:cs typeface="Calibri"/>
              </a:rPr>
              <a:t>3</a:t>
            </a:r>
            <a:r>
              <a:rPr lang="en-US" b="1" baseline="30000" dirty="0">
                <a:latin typeface="Calibri"/>
                <a:cs typeface="Calibri"/>
              </a:rPr>
              <a:t>a</a:t>
            </a:r>
            <a:endParaRPr lang="en-US" sz="2000" b="1" dirty="0">
              <a:latin typeface="Calibri"/>
              <a:cs typeface="Calibri"/>
            </a:endParaRPr>
          </a:p>
        </p:txBody>
      </p:sp>
      <p:cxnSp>
        <p:nvCxnSpPr>
          <p:cNvPr id="32" name="AutoShape 19"/>
          <p:cNvCxnSpPr>
            <a:cxnSpLocks noChangeShapeType="1"/>
            <a:stCxn id="30" idx="4"/>
            <a:endCxn id="31" idx="0"/>
          </p:cNvCxnSpPr>
          <p:nvPr/>
        </p:nvCxnSpPr>
        <p:spPr bwMode="auto">
          <a:xfrm rot="5400000">
            <a:off x="7587458" y="4137820"/>
            <a:ext cx="717551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8364538" y="4495802"/>
            <a:ext cx="627063" cy="627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sz="1600" b="1" baseline="-25000" dirty="0">
                <a:latin typeface="Calibri"/>
                <a:cs typeface="Calibri"/>
              </a:rPr>
              <a:t>3</a:t>
            </a:r>
            <a:r>
              <a:rPr lang="en-US" b="1" baseline="30000" dirty="0">
                <a:latin typeface="Calibri"/>
                <a:cs typeface="Calibri"/>
              </a:rPr>
              <a:t>b</a:t>
            </a:r>
            <a:endParaRPr lang="en-US" sz="2000" b="1" dirty="0">
              <a:latin typeface="Calibri"/>
              <a:cs typeface="Calibri"/>
            </a:endParaRPr>
          </a:p>
        </p:txBody>
      </p:sp>
      <p:cxnSp>
        <p:nvCxnSpPr>
          <p:cNvPr id="34" name="AutoShape 21"/>
          <p:cNvCxnSpPr>
            <a:cxnSpLocks noChangeShapeType="1"/>
            <a:stCxn id="35" idx="4"/>
            <a:endCxn id="33" idx="0"/>
          </p:cNvCxnSpPr>
          <p:nvPr/>
        </p:nvCxnSpPr>
        <p:spPr bwMode="auto">
          <a:xfrm rot="5400000">
            <a:off x="8563769" y="4382295"/>
            <a:ext cx="2286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8364538" y="3640138"/>
            <a:ext cx="627063" cy="627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/>
            <a:r>
              <a:rPr lang="en-US" b="1">
                <a:latin typeface="Calibri"/>
                <a:cs typeface="Calibri"/>
              </a:rPr>
              <a:t>G</a:t>
            </a:r>
            <a:r>
              <a:rPr lang="en-US" b="1" baseline="-25000">
                <a:latin typeface="Calibri"/>
                <a:cs typeface="Calibri"/>
              </a:rPr>
              <a:t>3</a:t>
            </a:r>
            <a:r>
              <a:rPr lang="en-US" b="1" baseline="30000">
                <a:latin typeface="Calibri"/>
                <a:cs typeface="Calibri"/>
              </a:rPr>
              <a:t>b</a:t>
            </a:r>
            <a:endParaRPr lang="en-US" b="1">
              <a:latin typeface="Calibri"/>
              <a:cs typeface="Calibri"/>
            </a:endParaRPr>
          </a:p>
        </p:txBody>
      </p:sp>
      <p:cxnSp>
        <p:nvCxnSpPr>
          <p:cNvPr id="36" name="AutoShape 28"/>
          <p:cNvCxnSpPr>
            <a:cxnSpLocks noChangeShapeType="1"/>
            <a:stCxn id="30" idx="6"/>
            <a:endCxn id="35" idx="1"/>
          </p:cNvCxnSpPr>
          <p:nvPr/>
        </p:nvCxnSpPr>
        <p:spPr bwMode="auto">
          <a:xfrm>
            <a:off x="8259763" y="3465514"/>
            <a:ext cx="196851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25"/>
          <p:cNvCxnSpPr>
            <a:cxnSpLocks noChangeShapeType="1"/>
            <a:stCxn id="80922" idx="6"/>
            <a:endCxn id="30" idx="2"/>
          </p:cNvCxnSpPr>
          <p:nvPr/>
        </p:nvCxnSpPr>
        <p:spPr bwMode="auto">
          <a:xfrm>
            <a:off x="6132513" y="3465513"/>
            <a:ext cx="1500187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7"/>
          <p:cNvCxnSpPr>
            <a:cxnSpLocks noChangeShapeType="1"/>
            <a:endCxn id="30" idx="3"/>
          </p:cNvCxnSpPr>
          <p:nvPr/>
        </p:nvCxnSpPr>
        <p:spPr bwMode="auto">
          <a:xfrm flipV="1">
            <a:off x="6864352" y="3687763"/>
            <a:ext cx="860425" cy="190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6"/>
          <p:cNvCxnSpPr>
            <a:cxnSpLocks noChangeShapeType="1"/>
            <a:stCxn id="80927" idx="6"/>
            <a:endCxn id="35" idx="2"/>
          </p:cNvCxnSpPr>
          <p:nvPr/>
        </p:nvCxnSpPr>
        <p:spPr bwMode="auto">
          <a:xfrm flipV="1">
            <a:off x="6864351" y="3954463"/>
            <a:ext cx="1500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149600" y="2667000"/>
            <a:ext cx="5994400" cy="2590800"/>
            <a:chOff x="1035423" y="3048000"/>
            <a:chExt cx="5993674" cy="259080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035423" y="3048000"/>
              <a:ext cx="1726474" cy="2590800"/>
              <a:chOff x="1035423" y="3276600"/>
              <a:chExt cx="1726474" cy="2590800"/>
            </a:xfrm>
          </p:grpSpPr>
          <p:sp>
            <p:nvSpPr>
              <p:cNvPr id="80920" name="Rectangle 16"/>
              <p:cNvSpPr>
                <a:spLocks noChangeArrowheads="1"/>
              </p:cNvSpPr>
              <p:nvPr/>
            </p:nvSpPr>
            <p:spPr bwMode="auto">
              <a:xfrm>
                <a:off x="1035423" y="3657600"/>
                <a:ext cx="1726474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0921" name="TextBox 24"/>
              <p:cNvSpPr txBox="1">
                <a:spLocks noChangeArrowheads="1"/>
              </p:cNvSpPr>
              <p:nvPr/>
            </p:nvSpPr>
            <p:spPr bwMode="auto">
              <a:xfrm>
                <a:off x="1618896" y="32766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=1</a:t>
                </a: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219097" y="3048000"/>
              <a:ext cx="1676400" cy="2590800"/>
              <a:chOff x="3219097" y="3276600"/>
              <a:chExt cx="1676400" cy="2590800"/>
            </a:xfrm>
          </p:grpSpPr>
          <p:sp>
            <p:nvSpPr>
              <p:cNvPr id="80918" name="Rectangle 16"/>
              <p:cNvSpPr>
                <a:spLocks noChangeArrowheads="1"/>
              </p:cNvSpPr>
              <p:nvPr/>
            </p:nvSpPr>
            <p:spPr bwMode="auto">
              <a:xfrm>
                <a:off x="3219097" y="3657600"/>
                <a:ext cx="16764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0919" name="TextBox 27"/>
              <p:cNvSpPr txBox="1">
                <a:spLocks noChangeArrowheads="1"/>
              </p:cNvSpPr>
              <p:nvPr/>
            </p:nvSpPr>
            <p:spPr bwMode="auto">
              <a:xfrm>
                <a:off x="3862498" y="3276600"/>
                <a:ext cx="566143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900" dirty="0">
                    <a:latin typeface="Calibri"/>
                    <a:cs typeface="Calibri"/>
                  </a:rPr>
                  <a:t>t =2</a:t>
                </a:r>
              </a:p>
            </p:txBody>
          </p:sp>
        </p:grpSp>
        <p:sp>
          <p:nvSpPr>
            <p:cNvPr id="80916" name="TextBox 36"/>
            <p:cNvSpPr txBox="1">
              <a:spLocks noChangeArrowheads="1"/>
            </p:cNvSpPr>
            <p:nvPr/>
          </p:nvSpPr>
          <p:spPr bwMode="auto">
            <a:xfrm>
              <a:off x="5989567" y="3048000"/>
              <a:ext cx="56614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sp>
          <p:nvSpPr>
            <p:cNvPr id="80917" name="Rectangle 16"/>
            <p:cNvSpPr>
              <a:spLocks noChangeArrowheads="1"/>
            </p:cNvSpPr>
            <p:nvPr/>
          </p:nvSpPr>
          <p:spPr bwMode="auto">
            <a:xfrm>
              <a:off x="5352697" y="34290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8362951" y="3638551"/>
            <a:ext cx="627063" cy="6270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b="1">
                <a:latin typeface="Calibri"/>
                <a:cs typeface="Calibri"/>
              </a:rPr>
              <a:t>G</a:t>
            </a:r>
            <a:r>
              <a:rPr lang="en-US" b="1" baseline="-25000">
                <a:latin typeface="Calibri"/>
                <a:cs typeface="Calibri"/>
              </a:rPr>
              <a:t>3</a:t>
            </a:r>
            <a:r>
              <a:rPr lang="en-US" b="1" baseline="30000">
                <a:latin typeface="Calibri"/>
                <a:cs typeface="Calibri"/>
              </a:rPr>
              <a:t>b</a:t>
            </a:r>
            <a:endParaRPr lang="en-US" b="1">
              <a:latin typeface="Calibri"/>
              <a:cs typeface="Calibri"/>
            </a:endParaRPr>
          </a:p>
        </p:txBody>
      </p:sp>
      <p:cxnSp>
        <p:nvCxnSpPr>
          <p:cNvPr id="42" name="AutoShape 28"/>
          <p:cNvCxnSpPr>
            <a:cxnSpLocks noChangeShapeType="1"/>
          </p:cNvCxnSpPr>
          <p:nvPr/>
        </p:nvCxnSpPr>
        <p:spPr bwMode="auto">
          <a:xfrm>
            <a:off x="3965047" y="3466248"/>
            <a:ext cx="196300" cy="2659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6580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5" grpId="0" animBg="1"/>
      <p:bldP spid="47" grpId="0" animBg="1"/>
      <p:bldP spid="4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DBN Particle Filters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particle is a complete sample for a time step</a:t>
            </a: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Initialize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: Generate prior samples for the t=1 Bayes net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Example particle: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(3,3)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(5,3) </a:t>
            </a:r>
          </a:p>
          <a:p>
            <a:pPr lvl="1"/>
            <a:endParaRPr lang="en-US" sz="11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Elapse time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: Sample a successor for each particle 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Example successor: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(2,3) 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= (6,3)</a:t>
            </a:r>
          </a:p>
          <a:p>
            <a:pPr lvl="8"/>
            <a:endParaRPr lang="en-US" sz="1600" b="1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Observe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: Weight each </a:t>
            </a:r>
            <a:r>
              <a:rPr lang="en-US" sz="2400" i="1" u="sng" dirty="0" smtClean="0">
                <a:latin typeface="Calibri"/>
                <a:ea typeface="ＭＳ Ｐゴシック" pitchFamily="34" charset="-128"/>
                <a:cs typeface="Calibri"/>
              </a:rPr>
              <a:t>entire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sample by the likelihood of the evidence conditioned on the sample</a:t>
            </a:r>
          </a:p>
          <a:p>
            <a:pPr lvl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Likelihood: P(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) * P(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G</a:t>
            </a:r>
            <a:r>
              <a:rPr lang="en-US" sz="2400" b="1" baseline="-25000" dirty="0" smtClean="0"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2400" b="1" baseline="300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) </a:t>
            </a:r>
          </a:p>
          <a:p>
            <a:endParaRPr lang="en-US" sz="1100" b="1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b="1" dirty="0" smtClean="0">
                <a:latin typeface="Calibri"/>
                <a:ea typeface="ＭＳ Ｐゴシック" pitchFamily="34" charset="-128"/>
                <a:cs typeface="Calibri"/>
              </a:rPr>
              <a:t>Resample: 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Select prior samples (tuples of values) in proportion to their likelihood</a:t>
            </a:r>
          </a:p>
          <a:p>
            <a:endParaRPr lang="en-US" sz="1100" b="1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Likely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387" y="1442418"/>
            <a:ext cx="7797750" cy="472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72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HMMs: MLE Queries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315200" cy="1630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HMMs defined by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States 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Observations 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Initial distribution: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Transitions: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Emissions: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New query: most likely explanation: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New method: the </a:t>
            </a:r>
            <a:r>
              <a:rPr lang="en-US" sz="2800" dirty="0" err="1" smtClean="0">
                <a:latin typeface="Calibri"/>
                <a:cs typeface="Calibri"/>
              </a:rPr>
              <a:t>Viterbi</a:t>
            </a:r>
            <a:r>
              <a:rPr lang="en-US" sz="2800" dirty="0" smtClean="0">
                <a:latin typeface="Calibri"/>
                <a:cs typeface="Calibri"/>
              </a:rPr>
              <a:t> algorithm</a:t>
            </a: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2" y="3230561"/>
            <a:ext cx="1577788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1" y="2849564"/>
            <a:ext cx="96322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611561"/>
            <a:ext cx="1183341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117856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18440" name="AutoShape 9"/>
          <p:cNvCxnSpPr>
            <a:cxnSpLocks noChangeShapeType="1"/>
            <a:stCxn id="18439" idx="4"/>
            <a:endCxn id="18455" idx="0"/>
          </p:cNvCxnSpPr>
          <p:nvPr/>
        </p:nvCxnSpPr>
        <p:spPr bwMode="auto">
          <a:xfrm>
            <a:off x="121412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</p:spPr>
      </p:cxn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73152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8442" name="AutoShape 11"/>
          <p:cNvCxnSpPr>
            <a:cxnSpLocks noChangeShapeType="1"/>
            <a:stCxn id="18441" idx="4"/>
            <a:endCxn id="18452" idx="0"/>
          </p:cNvCxnSpPr>
          <p:nvPr/>
        </p:nvCxnSpPr>
        <p:spPr bwMode="auto">
          <a:xfrm>
            <a:off x="76708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60960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8444" name="AutoShape 13"/>
          <p:cNvCxnSpPr>
            <a:cxnSpLocks noChangeShapeType="1"/>
            <a:stCxn id="18445" idx="6"/>
            <a:endCxn id="18441" idx="2"/>
          </p:cNvCxnSpPr>
          <p:nvPr/>
        </p:nvCxnSpPr>
        <p:spPr bwMode="auto">
          <a:xfrm>
            <a:off x="6826251" y="2049463"/>
            <a:ext cx="469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60960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8446" name="AutoShape 15"/>
          <p:cNvCxnSpPr>
            <a:cxnSpLocks noChangeShapeType="1"/>
            <a:stCxn id="18445" idx="4"/>
            <a:endCxn id="18443" idx="0"/>
          </p:cNvCxnSpPr>
          <p:nvPr/>
        </p:nvCxnSpPr>
        <p:spPr bwMode="auto">
          <a:xfrm>
            <a:off x="64516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85344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8448" name="AutoShape 17"/>
          <p:cNvCxnSpPr>
            <a:cxnSpLocks noChangeShapeType="1"/>
            <a:stCxn id="18447" idx="6"/>
            <a:endCxn id="18450" idx="2"/>
          </p:cNvCxnSpPr>
          <p:nvPr/>
        </p:nvCxnSpPr>
        <p:spPr bwMode="auto">
          <a:xfrm>
            <a:off x="9264651" y="2049463"/>
            <a:ext cx="469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449" name="AutoShape 18"/>
          <p:cNvCxnSpPr>
            <a:cxnSpLocks noChangeShapeType="1"/>
            <a:stCxn id="18441" idx="6"/>
            <a:endCxn id="18447" idx="2"/>
          </p:cNvCxnSpPr>
          <p:nvPr/>
        </p:nvCxnSpPr>
        <p:spPr bwMode="auto">
          <a:xfrm>
            <a:off x="8045451" y="2049463"/>
            <a:ext cx="469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50" name="Oval 19"/>
          <p:cNvSpPr>
            <a:spLocks noChangeArrowheads="1"/>
          </p:cNvSpPr>
          <p:nvPr/>
        </p:nvSpPr>
        <p:spPr bwMode="auto">
          <a:xfrm>
            <a:off x="9753600" y="17827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X</a:t>
            </a:r>
            <a:r>
              <a:rPr lang="en-US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8451" name="AutoShape 20"/>
          <p:cNvCxnSpPr>
            <a:cxnSpLocks noChangeShapeType="1"/>
            <a:stCxn id="18450" idx="6"/>
            <a:endCxn id="18439" idx="2"/>
          </p:cNvCxnSpPr>
          <p:nvPr/>
        </p:nvCxnSpPr>
        <p:spPr bwMode="auto">
          <a:xfrm>
            <a:off x="10483851" y="2049463"/>
            <a:ext cx="12827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73152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18453" name="Oval 22"/>
          <p:cNvSpPr>
            <a:spLocks noChangeArrowheads="1"/>
          </p:cNvSpPr>
          <p:nvPr/>
        </p:nvSpPr>
        <p:spPr bwMode="auto">
          <a:xfrm>
            <a:off x="85344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8454" name="Oval 23"/>
          <p:cNvSpPr>
            <a:spLocks noChangeArrowheads="1"/>
          </p:cNvSpPr>
          <p:nvPr/>
        </p:nvSpPr>
        <p:spPr bwMode="auto">
          <a:xfrm>
            <a:off x="9753600" y="2849563"/>
            <a:ext cx="7112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18455" name="Oval 24"/>
          <p:cNvSpPr>
            <a:spLocks noChangeArrowheads="1"/>
          </p:cNvSpPr>
          <p:nvPr/>
        </p:nvSpPr>
        <p:spPr bwMode="auto">
          <a:xfrm>
            <a:off x="11785600" y="2849563"/>
            <a:ext cx="711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baseline="-250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18456" name="AutoShape 25"/>
          <p:cNvCxnSpPr>
            <a:cxnSpLocks noChangeShapeType="1"/>
            <a:stCxn id="18447" idx="4"/>
            <a:endCxn id="18453" idx="0"/>
          </p:cNvCxnSpPr>
          <p:nvPr/>
        </p:nvCxnSpPr>
        <p:spPr bwMode="auto">
          <a:xfrm>
            <a:off x="88900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457" name="AutoShape 26"/>
          <p:cNvCxnSpPr>
            <a:cxnSpLocks noChangeShapeType="1"/>
            <a:stCxn id="18450" idx="4"/>
            <a:endCxn id="18454" idx="0"/>
          </p:cNvCxnSpPr>
          <p:nvPr/>
        </p:nvCxnSpPr>
        <p:spPr bwMode="auto">
          <a:xfrm>
            <a:off x="10109200" y="233045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845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830763"/>
            <a:ext cx="33528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03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State Trellis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582400" cy="49530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State trellis: graph of states and transitions over time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Each arc represents some transition</a:t>
            </a:r>
          </a:p>
          <a:p>
            <a:r>
              <a:rPr lang="en-US" sz="2400" dirty="0" smtClean="0">
                <a:latin typeface="Calibri"/>
                <a:cs typeface="Calibri"/>
              </a:rPr>
              <a:t>Each arc has weight</a:t>
            </a:r>
          </a:p>
          <a:p>
            <a:r>
              <a:rPr lang="en-US" sz="2400" dirty="0" smtClean="0">
                <a:latin typeface="Calibri"/>
                <a:cs typeface="Calibri"/>
              </a:rPr>
              <a:t>Each path is a sequence </a:t>
            </a:r>
            <a:r>
              <a:rPr lang="en-US" sz="2400" smtClean="0">
                <a:latin typeface="Calibri"/>
                <a:cs typeface="Calibri"/>
              </a:rPr>
              <a:t>of states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The product of weights on a path is that sequence’s probability along with the evidence</a:t>
            </a:r>
          </a:p>
          <a:p>
            <a:r>
              <a:rPr lang="en-US" sz="2400" dirty="0" smtClean="0">
                <a:latin typeface="Calibri"/>
                <a:cs typeface="Calibri"/>
              </a:rPr>
              <a:t>Forward algorithm computes sums of paths, </a:t>
            </a:r>
            <a:r>
              <a:rPr lang="en-US" sz="2400" dirty="0" err="1" smtClean="0">
                <a:latin typeface="Calibri"/>
                <a:cs typeface="Calibri"/>
              </a:rPr>
              <a:t>Viterbi</a:t>
            </a:r>
            <a:r>
              <a:rPr lang="en-US" sz="2400" dirty="0" smtClean="0">
                <a:latin typeface="Calibri"/>
                <a:cs typeface="Calibri"/>
              </a:rPr>
              <a:t> computes best paths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6764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6764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124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124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648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648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172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6172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cxnSp>
        <p:nvCxnSpPr>
          <p:cNvPr id="10252" name="AutoShape 14"/>
          <p:cNvCxnSpPr>
            <a:cxnSpLocks noChangeShapeType="1"/>
            <a:stCxn id="10244" idx="3"/>
            <a:endCxn id="10246" idx="1"/>
          </p:cNvCxnSpPr>
          <p:nvPr/>
        </p:nvCxnSpPr>
        <p:spPr bwMode="auto">
          <a:xfrm>
            <a:off x="2362200" y="20955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3" name="AutoShape 15"/>
          <p:cNvCxnSpPr>
            <a:cxnSpLocks noChangeShapeType="1"/>
            <a:stCxn id="10244" idx="3"/>
            <a:endCxn id="10247" idx="1"/>
          </p:cNvCxnSpPr>
          <p:nvPr/>
        </p:nvCxnSpPr>
        <p:spPr bwMode="auto">
          <a:xfrm>
            <a:off x="2362200" y="20955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4" name="AutoShape 16"/>
          <p:cNvCxnSpPr>
            <a:cxnSpLocks noChangeShapeType="1"/>
            <a:stCxn id="10245" idx="3"/>
            <a:endCxn id="10246" idx="1"/>
          </p:cNvCxnSpPr>
          <p:nvPr/>
        </p:nvCxnSpPr>
        <p:spPr bwMode="auto">
          <a:xfrm flipV="1">
            <a:off x="2362200" y="20955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5" name="AutoShape 17"/>
          <p:cNvCxnSpPr>
            <a:cxnSpLocks noChangeShapeType="1"/>
            <a:stCxn id="10245" idx="3"/>
            <a:endCxn id="10247" idx="1"/>
          </p:cNvCxnSpPr>
          <p:nvPr/>
        </p:nvCxnSpPr>
        <p:spPr bwMode="auto">
          <a:xfrm>
            <a:off x="2362200" y="27813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6" name="AutoShape 18"/>
          <p:cNvCxnSpPr>
            <a:cxnSpLocks noChangeShapeType="1"/>
            <a:stCxn id="10246" idx="3"/>
            <a:endCxn id="10248" idx="1"/>
          </p:cNvCxnSpPr>
          <p:nvPr/>
        </p:nvCxnSpPr>
        <p:spPr bwMode="auto">
          <a:xfrm>
            <a:off x="3810000" y="2095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19"/>
          <p:cNvCxnSpPr>
            <a:cxnSpLocks noChangeShapeType="1"/>
            <a:stCxn id="10246" idx="3"/>
            <a:endCxn id="10249" idx="1"/>
          </p:cNvCxnSpPr>
          <p:nvPr/>
        </p:nvCxnSpPr>
        <p:spPr bwMode="auto">
          <a:xfrm>
            <a:off x="3810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8" name="AutoShape 20"/>
          <p:cNvCxnSpPr>
            <a:cxnSpLocks noChangeShapeType="1"/>
            <a:stCxn id="10247" idx="3"/>
            <a:endCxn id="10248" idx="1"/>
          </p:cNvCxnSpPr>
          <p:nvPr/>
        </p:nvCxnSpPr>
        <p:spPr bwMode="auto">
          <a:xfrm flipV="1">
            <a:off x="3810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9" name="AutoShape 21"/>
          <p:cNvCxnSpPr>
            <a:cxnSpLocks noChangeShapeType="1"/>
            <a:stCxn id="10247" idx="3"/>
            <a:endCxn id="10249" idx="1"/>
          </p:cNvCxnSpPr>
          <p:nvPr/>
        </p:nvCxnSpPr>
        <p:spPr bwMode="auto">
          <a:xfrm>
            <a:off x="3810000" y="27813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2"/>
          <p:cNvCxnSpPr>
            <a:cxnSpLocks noChangeShapeType="1"/>
            <a:stCxn id="10248" idx="3"/>
            <a:endCxn id="10250" idx="1"/>
          </p:cNvCxnSpPr>
          <p:nvPr/>
        </p:nvCxnSpPr>
        <p:spPr bwMode="auto">
          <a:xfrm>
            <a:off x="5334000" y="2095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1" name="AutoShape 23"/>
          <p:cNvCxnSpPr>
            <a:cxnSpLocks noChangeShapeType="1"/>
            <a:stCxn id="10248" idx="3"/>
            <a:endCxn id="10251" idx="1"/>
          </p:cNvCxnSpPr>
          <p:nvPr/>
        </p:nvCxnSpPr>
        <p:spPr bwMode="auto">
          <a:xfrm>
            <a:off x="5334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4"/>
          <p:cNvCxnSpPr>
            <a:cxnSpLocks noChangeShapeType="1"/>
            <a:stCxn id="10249" idx="3"/>
            <a:endCxn id="10250" idx="1"/>
          </p:cNvCxnSpPr>
          <p:nvPr/>
        </p:nvCxnSpPr>
        <p:spPr bwMode="auto">
          <a:xfrm flipV="1">
            <a:off x="5334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5"/>
          <p:cNvCxnSpPr>
            <a:cxnSpLocks noChangeShapeType="1"/>
            <a:stCxn id="10249" idx="3"/>
            <a:endCxn id="10251" idx="1"/>
          </p:cNvCxnSpPr>
          <p:nvPr/>
        </p:nvCxnSpPr>
        <p:spPr bwMode="auto">
          <a:xfrm>
            <a:off x="5334000" y="27813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0264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057650"/>
            <a:ext cx="1411288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352801"/>
            <a:ext cx="390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8663" y="3352801"/>
            <a:ext cx="4048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0152" y="3352801"/>
            <a:ext cx="493713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6951" y="3429000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1" y="4419600"/>
            <a:ext cx="2654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05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Forward / Viterbi Algorithms</a:t>
            </a:r>
          </a:p>
        </p:txBody>
      </p:sp>
      <p:pic>
        <p:nvPicPr>
          <p:cNvPr id="11765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0800" y="5673726"/>
            <a:ext cx="3835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35052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35052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49530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49530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64770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pic>
        <p:nvPicPr>
          <p:cNvPr id="1127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1" y="4759326"/>
            <a:ext cx="262731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64770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8001000" y="16764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8001000" y="2362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cxnSp>
        <p:nvCxnSpPr>
          <p:cNvPr id="11277" name="AutoShape 17"/>
          <p:cNvCxnSpPr>
            <a:cxnSpLocks noChangeShapeType="1"/>
            <a:stCxn id="11268" idx="3"/>
            <a:endCxn id="11270" idx="1"/>
          </p:cNvCxnSpPr>
          <p:nvPr/>
        </p:nvCxnSpPr>
        <p:spPr bwMode="auto">
          <a:xfrm>
            <a:off x="4191000" y="18669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8" name="AutoShape 18"/>
          <p:cNvCxnSpPr>
            <a:cxnSpLocks noChangeShapeType="1"/>
            <a:stCxn id="11268" idx="3"/>
            <a:endCxn id="11271" idx="1"/>
          </p:cNvCxnSpPr>
          <p:nvPr/>
        </p:nvCxnSpPr>
        <p:spPr bwMode="auto">
          <a:xfrm>
            <a:off x="4191000" y="18669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9" name="AutoShape 19"/>
          <p:cNvCxnSpPr>
            <a:cxnSpLocks noChangeShapeType="1"/>
            <a:stCxn id="11269" idx="3"/>
            <a:endCxn id="11270" idx="1"/>
          </p:cNvCxnSpPr>
          <p:nvPr/>
        </p:nvCxnSpPr>
        <p:spPr bwMode="auto">
          <a:xfrm flipV="1">
            <a:off x="4191000" y="18669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0" name="AutoShape 20"/>
          <p:cNvCxnSpPr>
            <a:cxnSpLocks noChangeShapeType="1"/>
            <a:stCxn id="11269" idx="3"/>
            <a:endCxn id="11271" idx="1"/>
          </p:cNvCxnSpPr>
          <p:nvPr/>
        </p:nvCxnSpPr>
        <p:spPr bwMode="auto">
          <a:xfrm>
            <a:off x="4191000" y="25527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1" name="AutoShape 21"/>
          <p:cNvCxnSpPr>
            <a:cxnSpLocks noChangeShapeType="1"/>
            <a:stCxn id="11270" idx="3"/>
            <a:endCxn id="11272" idx="1"/>
          </p:cNvCxnSpPr>
          <p:nvPr/>
        </p:nvCxnSpPr>
        <p:spPr bwMode="auto">
          <a:xfrm>
            <a:off x="5638800" y="18669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2" name="AutoShape 22"/>
          <p:cNvCxnSpPr>
            <a:cxnSpLocks noChangeShapeType="1"/>
            <a:stCxn id="11270" idx="3"/>
            <a:endCxn id="11274" idx="1"/>
          </p:cNvCxnSpPr>
          <p:nvPr/>
        </p:nvCxnSpPr>
        <p:spPr bwMode="auto">
          <a:xfrm>
            <a:off x="5638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3" name="AutoShape 23"/>
          <p:cNvCxnSpPr>
            <a:cxnSpLocks noChangeShapeType="1"/>
            <a:stCxn id="11271" idx="3"/>
            <a:endCxn id="11272" idx="1"/>
          </p:cNvCxnSpPr>
          <p:nvPr/>
        </p:nvCxnSpPr>
        <p:spPr bwMode="auto">
          <a:xfrm flipV="1">
            <a:off x="5638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4" name="AutoShape 24"/>
          <p:cNvCxnSpPr>
            <a:cxnSpLocks noChangeShapeType="1"/>
            <a:stCxn id="11271" idx="3"/>
            <a:endCxn id="11274" idx="1"/>
          </p:cNvCxnSpPr>
          <p:nvPr/>
        </p:nvCxnSpPr>
        <p:spPr bwMode="auto">
          <a:xfrm>
            <a:off x="5638800" y="25527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5" name="AutoShape 25"/>
          <p:cNvCxnSpPr>
            <a:cxnSpLocks noChangeShapeType="1"/>
            <a:stCxn id="11272" idx="3"/>
            <a:endCxn id="11275" idx="1"/>
          </p:cNvCxnSpPr>
          <p:nvPr/>
        </p:nvCxnSpPr>
        <p:spPr bwMode="auto">
          <a:xfrm>
            <a:off x="7162800" y="18669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6" name="AutoShape 26"/>
          <p:cNvCxnSpPr>
            <a:cxnSpLocks noChangeShapeType="1"/>
            <a:stCxn id="11272" idx="3"/>
            <a:endCxn id="11276" idx="1"/>
          </p:cNvCxnSpPr>
          <p:nvPr/>
        </p:nvCxnSpPr>
        <p:spPr bwMode="auto">
          <a:xfrm>
            <a:off x="7162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7" name="AutoShape 27"/>
          <p:cNvCxnSpPr>
            <a:cxnSpLocks noChangeShapeType="1"/>
            <a:stCxn id="11274" idx="3"/>
            <a:endCxn id="11275" idx="1"/>
          </p:cNvCxnSpPr>
          <p:nvPr/>
        </p:nvCxnSpPr>
        <p:spPr bwMode="auto">
          <a:xfrm flipV="1">
            <a:off x="7162800" y="18669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8" name="AutoShape 28"/>
          <p:cNvCxnSpPr>
            <a:cxnSpLocks noChangeShapeType="1"/>
            <a:stCxn id="11274" idx="3"/>
            <a:endCxn id="11276" idx="1"/>
          </p:cNvCxnSpPr>
          <p:nvPr/>
        </p:nvCxnSpPr>
        <p:spPr bwMode="auto">
          <a:xfrm>
            <a:off x="7162800" y="25527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1" y="4759325"/>
            <a:ext cx="4564063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12925" y="5656265"/>
            <a:ext cx="3673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5539" y="3048001"/>
            <a:ext cx="390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29200" y="3048001"/>
            <a:ext cx="4048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0688" y="3048001"/>
            <a:ext cx="493712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67488" y="3124200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295400" y="3810001"/>
            <a:ext cx="41910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Forward Algorithm (Sum)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3810001"/>
            <a:ext cx="41910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 smtClean="0">
                <a:latin typeface="Calibri"/>
                <a:cs typeface="Calibri"/>
              </a:rPr>
              <a:t>Viterbi</a:t>
            </a:r>
            <a:r>
              <a:rPr lang="en-US" sz="2800" dirty="0" smtClean="0">
                <a:latin typeface="Calibri"/>
                <a:cs typeface="Calibri"/>
              </a:rPr>
              <a:t> Algorithm (Max)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24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0.5</a:t>
            </a:r>
            <a:endParaRPr lang="en-US" sz="2000" kern="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/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290637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71612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368675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50919"/>
              </p:ext>
            </p:extLst>
          </p:nvPr>
        </p:nvGraphicFramePr>
        <p:xfrm>
          <a:off x="5138737" y="1903408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/>
                <a:gridCol w="739943"/>
                <a:gridCol w="739943"/>
                <a:gridCol w="1175834"/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0" y="6095999"/>
            <a:ext cx="12192000" cy="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3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Number of Parameters?</a:t>
            </a:r>
            <a:endParaRPr lang="en-US"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29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Particle Filtering: Summary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471399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975429" y="2471739"/>
            <a:ext cx="2587171" cy="1566863"/>
            <a:chOff x="2442028" y="2471739"/>
            <a:chExt cx="2587171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442028" y="2587802"/>
              <a:ext cx="2238828" cy="6383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>
            <a:grpSpLocks/>
          </p:cNvGrpSpPr>
          <p:nvPr/>
        </p:nvGrpSpPr>
        <p:grpSpPr bwMode="auto">
          <a:xfrm rot="-5400000">
            <a:off x="5967395" y="1852592"/>
            <a:ext cx="1566863" cy="2805163"/>
            <a:chOff x="6400800" y="2643215"/>
            <a:chExt cx="2057400" cy="3681385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7009474" y="3443291"/>
              <a:ext cx="840052" cy="38125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4" name="Group 25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69" name="Rectangle 2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0" name="Rectangle 2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1" name="Rectangle 2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2" name="Rectangle 2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3" name="Rectangle 3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4" name="Rectangle 3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5" name="Rectangle 3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6" name="Rectangle 3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7" name="Rectangle 3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255" name="Group 35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9261" name="Oval 36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2" name="Oval 37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3" name="Oval 38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4" name="Oval 39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5" name="Oval 40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6" name="Oval 41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7" name="Oval 42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8" name="Oval 43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56" name="Rectangle 44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7374038" y="2643215"/>
              <a:ext cx="779473" cy="3148047"/>
              <a:chOff x="4693" y="1665"/>
              <a:chExt cx="491" cy="1983"/>
            </a:xfrm>
          </p:grpSpPr>
          <p:sp>
            <p:nvSpPr>
              <p:cNvPr id="9259" name="Oval 46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260" name="AutoShape 47"/>
              <p:cNvCxnSpPr>
                <a:cxnSpLocks noChangeShapeType="1"/>
                <a:stCxn id="9281" idx="4"/>
                <a:endCxn id="9261" idx="0"/>
              </p:cNvCxnSpPr>
              <p:nvPr/>
            </p:nvCxnSpPr>
            <p:spPr bwMode="auto">
              <a:xfrm rot="5400000">
                <a:off x="3707" y="2651"/>
                <a:ext cx="1983" cy="1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sp>
          <p:nvSpPr>
            <p:cNvPr id="9258" name="Oval 50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2161381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667000" y="1828800"/>
            <a:ext cx="16002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Elapse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828800"/>
            <a:ext cx="16002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828800"/>
            <a:ext cx="16002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     Particles</a:t>
            </a:r>
            <a:r>
              <a:rPr lang="en-US" sz="1200" dirty="0">
                <a:latin typeface="Calibri"/>
                <a:cs typeface="Calibri"/>
              </a:rPr>
              <a:t>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(New) 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</p:spTree>
    <p:extLst>
      <p:ext uri="{BB962C8B-B14F-4D97-AF65-F5344CB8AC3E}">
        <p14:creationId xmlns:p14="http://schemas.microsoft.com/office/powerpoint/2010/main" val="21104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109728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Which Algorithm?</a:t>
            </a:r>
          </a:p>
        </p:txBody>
      </p:sp>
      <p:sp>
        <p:nvSpPr>
          <p:cNvPr id="77828" name="Rectangle 3"/>
          <p:cNvSpPr>
            <a:spLocks/>
          </p:cNvSpPr>
          <p:nvPr/>
        </p:nvSpPr>
        <p:spPr bwMode="auto">
          <a:xfrm>
            <a:off x="880533" y="1219200"/>
            <a:ext cx="69532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600" dirty="0">
                <a:solidFill>
                  <a:schemeClr val="tx1"/>
                </a:solidFill>
                <a:cs typeface="Arial" charset="0"/>
              </a:rPr>
              <a:t>Particle filter, uniform initial beliefs, 25 particles</a:t>
            </a:r>
          </a:p>
        </p:txBody>
      </p:sp>
      <p:pic>
        <p:nvPicPr>
          <p:cNvPr id="78852" name="partfilter-25-big-1.mov" descr="cse473au11-hmms.ppt_media/partfilter-25-big-1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7101" y="1790700"/>
            <a:ext cx="7336367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8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88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Which Algorithm?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637032" y="866745"/>
            <a:ext cx="7138682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600" dirty="0">
                <a:solidFill>
                  <a:schemeClr val="tx1"/>
                </a:solidFill>
                <a:cs typeface="Arial" charset="0"/>
              </a:rPr>
              <a:t>Particle filter, uniform initial beliefs, 300 particles</a:t>
            </a:r>
          </a:p>
        </p:txBody>
      </p:sp>
      <p:pic>
        <p:nvPicPr>
          <p:cNvPr id="2" name="partfilter-big-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1371600"/>
            <a:ext cx="5924550" cy="5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782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109728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Which Algorithm?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1219200" y="914400"/>
            <a:ext cx="478501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600" dirty="0">
                <a:solidFill>
                  <a:schemeClr val="tx1"/>
                </a:solidFill>
                <a:cs typeface="Arial" charset="0"/>
              </a:rPr>
              <a:t>Exact filter, uniform initial beliefs</a:t>
            </a:r>
          </a:p>
        </p:txBody>
      </p:sp>
      <p:pic>
        <p:nvPicPr>
          <p:cNvPr id="2" name="exactfilter-big-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0035" y="1447800"/>
            <a:ext cx="5848350" cy="50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6804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351"/>
  <p:tag name="ORIGWIDTH" val="61"/>
  <p:tag name="PICTUREFILESIZE" val="40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 | e_1) = P(x_1, e_1) / P(e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269"/>
  <p:tag name="PICTUREFILESIZE" val="117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P(x_1) P(e_1 | 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165"/>
  <p:tag name="PICTUREFILESIZE" val="81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 \propto_{X_1} P(x_1, e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133"/>
  <p:tag name="PICTUREFILESIZE" val="7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 = \sum_{x_1} P(x_1, 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205"/>
  <p:tag name="PICTUREFILESIZE" val="126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sum_{x_1} P(x_1) P(x_2 | 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886"/>
  <p:tag name="ORIGWIDTH" val="196"/>
  <p:tag name="PICTUREFILESIZE" val="127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B_t(X) = P(X_t | e_{1:t}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2"/>
  <p:tag name="ORIGWIDTH" val="188"/>
  <p:tag name="PICTUREFILESIZE" val="141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P(x_t | e_{1:t}) \propto_X \textcolor{BrickRed}{P(x_t, e_{1:t}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231"/>
  <p:tag name="PICTUREFILESIZE" val="196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= P(e_t | x_t) \sum_{x_{t-1}} P(x_t | x_{t-1})  \textcolor{BrickRed}{P(x_{t-1}, e_{1:t-1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63"/>
  <p:tag name="BOXHEIGHT" val="414"/>
  <p:tag name="BOXFONT" val="10"/>
  <p:tag name="BOXWRAP" val="False"/>
  <p:tag name="WORKAROUNDTRANSPARENCYBUG" val="False"/>
  <p:tag name="ALLOWFONTSUBSTITUTION" val="False"/>
  <p:tag name="BITMAPFORMAT" val="png16m"/>
  <p:tag name="ORIGWIDTH" val="389"/>
  <p:tag name="PICTUREFILESIZE" val="360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X_{-1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4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44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argmax_{x_{1:t}} P(x_{1:t} | e_{1:t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182"/>
  <p:tag name="ORIGWIDTH" val="187"/>
  <p:tag name="PICTUREFILESIZE" val="1203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{t-1} \rightarrow x_{t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5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4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2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9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N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2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c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P(x_{t} | x_{t-1}) P(e_t | x_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7"/>
  <p:tag name="PICTUREFILESIZE" val="102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= P(e_t | x_t) \max_{x_{t-1}} P(x_t | x_{t-1}) \textcolor{BrickRed}{m_{t-1}[x_{t-1}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57"/>
  <p:tag name="PICTUREFILESIZE" val="296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f_t[x_t]} = P(x_{t}, e_{1:t}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5"/>
  <p:tag name="PICTUREFILESIZE" val="135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rickRed}{m_t[x_t]} = \max_{x_{1:t-1}} P(x_{1:t-1}, x_t, e_{1:t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4"/>
  <p:tag name="PICTUREFILESIZE" val="255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= P(e_t | x_t) \sum_{x_{t-1}} P(x_t | x_{t-1}) \textcolor{BrickRed}{f_{t-1}[x_{t-1}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2"/>
  <p:tag name="PICTUREFILESIZE" val="321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4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2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9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N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2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c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y | x)}{P(y)}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7"/>
  <p:tag name="PICTUREFILESIZE" val="163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 | e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350"/>
  <p:tag name="ORIGWIDTH" val="88"/>
  <p:tag name="PICTUREFILESIZE" val="483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56472</TotalTime>
  <Words>2848</Words>
  <Application>Microsoft Macintosh PowerPoint</Application>
  <PresentationFormat>Widescreen</PresentationFormat>
  <Paragraphs>1090</Paragraphs>
  <Slides>56</Slides>
  <Notes>21</Notes>
  <HiddenSlides>19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Calibri</vt:lpstr>
      <vt:lpstr>ＭＳ Ｐゴシック</vt:lpstr>
      <vt:lpstr>Symbol</vt:lpstr>
      <vt:lpstr>Times</vt:lpstr>
      <vt:lpstr>Times New Roman</vt:lpstr>
      <vt:lpstr>Times New Roman Italic</vt:lpstr>
      <vt:lpstr>Wingdings</vt:lpstr>
      <vt:lpstr>ヒラギノ明朝 ProN W3</vt:lpstr>
      <vt:lpstr>Arial</vt:lpstr>
      <vt:lpstr>dan-berkeley-nlp-v1</vt:lpstr>
      <vt:lpstr>CSE 473: Artificial Intelligence </vt:lpstr>
      <vt:lpstr>Probability Recap</vt:lpstr>
      <vt:lpstr>Hidden Markov Models</vt:lpstr>
      <vt:lpstr>HMM Computations</vt:lpstr>
      <vt:lpstr>Exact Inference: Forward Algorithm</vt:lpstr>
      <vt:lpstr>Particle Filtering: Summary </vt:lpstr>
      <vt:lpstr>Which Algorithm?</vt:lpstr>
      <vt:lpstr>Which Algorithm?</vt:lpstr>
      <vt:lpstr>Which Algorithm?</vt:lpstr>
      <vt:lpstr>Complexity of the Forward Algorithm?</vt:lpstr>
      <vt:lpstr>Why Does |X| Grow?</vt:lpstr>
      <vt:lpstr>Don’t be Fooled</vt:lpstr>
      <vt:lpstr>Joint Distribution for Snapshot of World</vt:lpstr>
      <vt:lpstr>The Sword of Conditional Independence!</vt:lpstr>
      <vt:lpstr>HMM Conditional Independence</vt:lpstr>
      <vt:lpstr>HMM Conditional Independence</vt:lpstr>
      <vt:lpstr>What about Conditional Independence in Snapshot</vt:lpstr>
      <vt:lpstr>Yes!  with Bayes Nets</vt:lpstr>
      <vt:lpstr>Conditional Independence</vt:lpstr>
      <vt:lpstr>Conditional Independence and the Chain Rule</vt:lpstr>
      <vt:lpstr>Bayes’Nets: Big Picture</vt:lpstr>
      <vt:lpstr>Bayes’ Nets</vt:lpstr>
      <vt:lpstr>Bayes Nets = a Kind of Probabilistic Graphical Model</vt:lpstr>
      <vt:lpstr>Bayes’ Nets: Big Picture</vt:lpstr>
      <vt:lpstr>Example Bayes’ Net: Insurance</vt:lpstr>
      <vt:lpstr>Example Bayes’ Net: Car</vt:lpstr>
      <vt:lpstr>Graphical Model Notation</vt:lpstr>
      <vt:lpstr>Example: Traffic II</vt:lpstr>
      <vt:lpstr>Example: Alarm Network</vt:lpstr>
      <vt:lpstr>Bayes’ Net Semantics</vt:lpstr>
      <vt:lpstr>Bayes’ Net Semantics</vt:lpstr>
      <vt:lpstr>Example: Alarm Network</vt:lpstr>
      <vt:lpstr>Joint Probabilities from BNs</vt:lpstr>
      <vt:lpstr>Example: Coin Flips</vt:lpstr>
      <vt:lpstr>Example: Traffic</vt:lpstr>
      <vt:lpstr>Probabilities in BNs</vt:lpstr>
      <vt:lpstr>Example: Alarm Network</vt:lpstr>
      <vt:lpstr>Example: Alarm Network</vt:lpstr>
      <vt:lpstr>Example: Alarm Network</vt:lpstr>
      <vt:lpstr>Example: Hidden Markov Models</vt:lpstr>
      <vt:lpstr>What Causes Bad Traffic?</vt:lpstr>
      <vt:lpstr>Example: Reverse Traffic</vt:lpstr>
      <vt:lpstr>Causality?</vt:lpstr>
      <vt:lpstr>Summary: Bayes’ Net Semantics</vt:lpstr>
      <vt:lpstr>Size of a Bayes’ Net</vt:lpstr>
      <vt:lpstr>What’s Next with Bayes’ Nets</vt:lpstr>
      <vt:lpstr>Bayes’ Nets</vt:lpstr>
      <vt:lpstr>Dynamic Bayes Nets</vt:lpstr>
      <vt:lpstr>Dynamic Bayes Nets (DBNs)</vt:lpstr>
      <vt:lpstr>Exact Inference in DBNs</vt:lpstr>
      <vt:lpstr>DBN Particle Filters</vt:lpstr>
      <vt:lpstr>Most Likely Explanation</vt:lpstr>
      <vt:lpstr>HMMs: MLE Queries</vt:lpstr>
      <vt:lpstr>State Trellis</vt:lpstr>
      <vt:lpstr>Forward / Viterbi Algorithms</vt:lpstr>
      <vt:lpstr>Ghostbusters Chain Rule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3318</cp:revision>
  <cp:lastPrinted>2014-03-18T18:14:25Z</cp:lastPrinted>
  <dcterms:created xsi:type="dcterms:W3CDTF">2004-08-27T04:16:05Z</dcterms:created>
  <dcterms:modified xsi:type="dcterms:W3CDTF">2016-11-30T18:43:28Z</dcterms:modified>
</cp:coreProperties>
</file>