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mp4" ContentType="video/mp4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9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64"/>
  </p:notesMasterIdLst>
  <p:handoutMasterIdLst>
    <p:handoutMasterId r:id="rId65"/>
  </p:handoutMasterIdLst>
  <p:sldIdLst>
    <p:sldId id="319" r:id="rId2"/>
    <p:sldId id="500" r:id="rId3"/>
    <p:sldId id="392" r:id="rId4"/>
    <p:sldId id="391" r:id="rId5"/>
    <p:sldId id="398" r:id="rId6"/>
    <p:sldId id="399" r:id="rId7"/>
    <p:sldId id="400" r:id="rId8"/>
    <p:sldId id="477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76" r:id="rId21"/>
    <p:sldId id="465" r:id="rId22"/>
    <p:sldId id="478" r:id="rId23"/>
    <p:sldId id="466" r:id="rId24"/>
    <p:sldId id="467" r:id="rId25"/>
    <p:sldId id="468" r:id="rId26"/>
    <p:sldId id="514" r:id="rId27"/>
    <p:sldId id="505" r:id="rId28"/>
    <p:sldId id="469" r:id="rId29"/>
    <p:sldId id="470" r:id="rId30"/>
    <p:sldId id="510" r:id="rId31"/>
    <p:sldId id="511" r:id="rId32"/>
    <p:sldId id="512" r:id="rId33"/>
    <p:sldId id="471" r:id="rId34"/>
    <p:sldId id="472" r:id="rId35"/>
    <p:sldId id="474" r:id="rId36"/>
    <p:sldId id="473" r:id="rId37"/>
    <p:sldId id="479" r:id="rId38"/>
    <p:sldId id="480" r:id="rId39"/>
    <p:sldId id="481" r:id="rId40"/>
    <p:sldId id="504" r:id="rId41"/>
    <p:sldId id="485" r:id="rId42"/>
    <p:sldId id="502" r:id="rId43"/>
    <p:sldId id="501" r:id="rId44"/>
    <p:sldId id="513" r:id="rId45"/>
    <p:sldId id="483" r:id="rId46"/>
    <p:sldId id="484" r:id="rId47"/>
    <p:sldId id="503" r:id="rId48"/>
    <p:sldId id="486" r:id="rId49"/>
    <p:sldId id="487" r:id="rId50"/>
    <p:sldId id="488" r:id="rId51"/>
    <p:sldId id="506" r:id="rId52"/>
    <p:sldId id="507" r:id="rId53"/>
    <p:sldId id="489" r:id="rId54"/>
    <p:sldId id="490" r:id="rId55"/>
    <p:sldId id="491" r:id="rId56"/>
    <p:sldId id="492" r:id="rId57"/>
    <p:sldId id="494" r:id="rId58"/>
    <p:sldId id="495" r:id="rId59"/>
    <p:sldId id="496" r:id="rId60"/>
    <p:sldId id="497" r:id="rId61"/>
    <p:sldId id="498" r:id="rId62"/>
    <p:sldId id="499" r:id="rId63"/>
  </p:sldIdLst>
  <p:sldSz cx="12192000" cy="6858000"/>
  <p:notesSz cx="7099300" cy="10234613"/>
  <p:custDataLst>
    <p:tags r:id="rId6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A3C"/>
    <a:srgbClr val="FF3300"/>
    <a:srgbClr val="E57071"/>
    <a:srgbClr val="DE68FF"/>
    <a:srgbClr val="FF9786"/>
    <a:srgbClr val="D3000F"/>
    <a:srgbClr val="FFFF00"/>
    <a:srgbClr val="3333FF"/>
    <a:srgbClr val="CC00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4" autoAdjust="0"/>
    <p:restoredTop sz="86331" autoAdjust="0"/>
  </p:normalViewPr>
  <p:slideViewPr>
    <p:cSldViewPr snapToGrid="0">
      <p:cViewPr>
        <p:scale>
          <a:sx n="105" d="100"/>
          <a:sy n="105" d="100"/>
        </p:scale>
        <p:origin x="296" y="9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9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tags" Target="tags/tag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  <a:endParaRPr lang="en-US" sz="12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56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75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81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19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0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33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09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46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20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0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55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marginalizing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x_t</a:t>
            </a:r>
            <a:endParaRPr lang="en-US" baseline="0" dirty="0" smtClean="0"/>
          </a:p>
          <a:p>
            <a:r>
              <a:rPr lang="en-US" baseline="0" dirty="0" smtClean="0"/>
              <a:t>2. Product rule</a:t>
            </a:r>
          </a:p>
          <a:p>
            <a:r>
              <a:rPr lang="en-US" baseline="0" dirty="0" smtClean="0"/>
              <a:t>3. Conditional independence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62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 smtClean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 smtClean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41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 smtClean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 smtClean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45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67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67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67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67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Starts moving at 13 seconds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89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TODO: explain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propto</a:t>
            </a:r>
            <a:r>
              <a:rPr lang="en-US" baseline="0" dirty="0" smtClean="0"/>
              <a:t> and it’s </a:t>
            </a:r>
            <a:r>
              <a:rPr lang="en-US" baseline="0" dirty="0" err="1" smtClean="0"/>
              <a:t>X_t</a:t>
            </a:r>
            <a:r>
              <a:rPr lang="en-US" baseline="0" dirty="0" smtClean="0"/>
              <a:t>, not X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44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08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670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UNIFORM initialization!</a:t>
            </a:r>
          </a:p>
          <a:p>
            <a:endParaRPr lang="en-US" dirty="0" smtClean="0"/>
          </a:p>
          <a:p>
            <a:r>
              <a:rPr lang="en-US" dirty="0" smtClean="0"/>
              <a:t>Activity at</a:t>
            </a:r>
            <a:r>
              <a:rPr lang="en-US" baseline="0" dirty="0" smtClean="0"/>
              <a:t> time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6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7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8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54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4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8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tags" Target="../tags/tag8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9" Type="http://schemas.openxmlformats.org/officeDocument/2006/relationships/image" Target="../media/image23.emf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5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4.emf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0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vmlDrawing" Target="../drawings/vmlDrawing2.vml"/><Relationship Id="rId2" Type="http://schemas.openxmlformats.org/officeDocument/2006/relationships/tags" Target="../tags/tag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2.emf"/><Relationship Id="rId5" Type="http://schemas.openxmlformats.org/officeDocument/2006/relationships/image" Target="../media/image33.emf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2.emf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2.emf"/><Relationship Id="rId5" Type="http://schemas.openxmlformats.org/officeDocument/2006/relationships/image" Target="../media/image33.emf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4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" Type="http://schemas.openxmlformats.org/officeDocument/2006/relationships/tags" Target="../tags/tag13.xml"/><Relationship Id="rId2" Type="http://schemas.openxmlformats.org/officeDocument/2006/relationships/tags" Target="../tags/tag14.xml"/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8.xml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tags" Target="../tags/tag18.xml"/><Relationship Id="rId2" Type="http://schemas.openxmlformats.org/officeDocument/2006/relationships/tags" Target="../tags/tag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0.xml"/><Relationship Id="rId5" Type="http://schemas.openxmlformats.org/officeDocument/2006/relationships/image" Target="../media/image4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3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67738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CSE 473: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28514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Hidden Markov Models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6222" y="1796464"/>
            <a:ext cx="6426445" cy="4160303"/>
          </a:xfrm>
          <a:prstGeom prst="rect">
            <a:avLst/>
          </a:prstGeom>
          <a:noFill/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652663"/>
            <a:ext cx="12192000" cy="112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2400" dirty="0" smtClean="0">
                <a:latin typeface="Calibri"/>
                <a:cs typeface="Calibri"/>
              </a:rPr>
              <a:t>Daniel Weld</a:t>
            </a:r>
          </a:p>
          <a:p>
            <a:pPr algn="ctr">
              <a:spcBef>
                <a:spcPts val="400"/>
              </a:spcBef>
            </a:pPr>
            <a:r>
              <a:rPr lang="en-US" sz="2400" dirty="0" smtClean="0">
                <a:latin typeface="Calibri"/>
                <a:cs typeface="Calibri"/>
              </a:rPr>
              <a:t>University of Washington</a:t>
            </a:r>
          </a:p>
          <a:p>
            <a:pPr algn="ctr">
              <a:spcBef>
                <a:spcPts val="400"/>
              </a:spcBef>
            </a:pPr>
            <a:r>
              <a:rPr lang="en-US" sz="1400" dirty="0" smtClean="0">
                <a:latin typeface="Calibri"/>
                <a:cs typeface="Calibri"/>
              </a:rPr>
              <a:t>[Many of 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>
                <a:solidFill>
                  <a:srgbClr val="FF0000"/>
                </a:solidFill>
              </a:rPr>
              <a:t>Filtering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(aka </a:t>
            </a:r>
            <a:r>
              <a:rPr lang="en-US" dirty="0" smtClean="0">
                <a:solidFill>
                  <a:srgbClr val="FF0000"/>
                </a:solidFill>
              </a:rPr>
              <a:t>Monitoring</a:t>
            </a:r>
            <a:r>
              <a:rPr lang="en-US" dirty="0" smtClean="0"/>
              <a:t>)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12192000" cy="4729164"/>
          </a:xfrm>
        </p:spPr>
        <p:txBody>
          <a:bodyPr rIns="132080"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The task of tracking the agent’s </a:t>
            </a:r>
            <a:r>
              <a:rPr lang="en-US" b="1" dirty="0" smtClean="0">
                <a:solidFill>
                  <a:srgbClr val="0000FF"/>
                </a:solidFill>
              </a:rPr>
              <a:t>belief state, B(x)</a:t>
            </a:r>
            <a:r>
              <a:rPr lang="en-US" b="1" dirty="0" smtClean="0">
                <a:solidFill>
                  <a:schemeClr val="tx1"/>
                </a:solidFill>
              </a:rPr>
              <a:t>, over time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B(x) is a distribution over world states – </a:t>
            </a:r>
            <a:r>
              <a:rPr lang="en-US" dirty="0" err="1" smtClean="0">
                <a:solidFill>
                  <a:schemeClr val="tx1"/>
                </a:solidFill>
              </a:rPr>
              <a:t>repr</a:t>
            </a:r>
            <a:r>
              <a:rPr lang="en-US" dirty="0" smtClean="0">
                <a:solidFill>
                  <a:schemeClr val="tx1"/>
                </a:solidFill>
              </a:rPr>
              <a:t> agent knowledge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We start with B(X) in an initial setting, usually uniform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As time passes, or we get observations, we update B(X)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Many algorithms for this: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Exact probabilistic inference</a:t>
            </a:r>
          </a:p>
          <a:p>
            <a:pPr lvl="1"/>
            <a:r>
              <a:rPr lang="en-US" dirty="0" smtClean="0"/>
              <a:t>Particle filter approximation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Kalman</a:t>
            </a:r>
            <a:r>
              <a:rPr lang="en-US" dirty="0" smtClean="0">
                <a:solidFill>
                  <a:schemeClr val="tx1"/>
                </a:solidFill>
              </a:rPr>
              <a:t> filter (a method for handling continuous Real-valued random </a:t>
            </a:r>
            <a:r>
              <a:rPr lang="en-US" dirty="0" err="1" smtClean="0">
                <a:solidFill>
                  <a:schemeClr val="tx1"/>
                </a:solidFill>
              </a:rPr>
              <a:t>vars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invented in the 60’for Apollo Program – </a:t>
            </a:r>
            <a:r>
              <a:rPr lang="en-US" sz="2000" dirty="0" smtClean="0"/>
              <a:t>real-valued state, Gaussian noise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8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/>
              <a:t>HMM Examples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Robot tracking: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States (X) are positions on a map (continuous)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Observations (E) are range readings (continuous)</a:t>
            </a:r>
          </a:p>
        </p:txBody>
      </p:sp>
      <p:sp>
        <p:nvSpPr>
          <p:cNvPr id="5" name="Line 65"/>
          <p:cNvSpPr>
            <a:spLocks noChangeShapeType="1"/>
          </p:cNvSpPr>
          <p:nvPr/>
        </p:nvSpPr>
        <p:spPr bwMode="auto">
          <a:xfrm>
            <a:off x="7416800" y="42814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590800" y="3733800"/>
            <a:ext cx="711200" cy="533400"/>
            <a:chOff x="0" y="0"/>
            <a:chExt cx="336" cy="336"/>
          </a:xfrm>
        </p:grpSpPr>
        <p:sp>
          <p:nvSpPr>
            <p:cNvPr id="7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371600" y="4800600"/>
            <a:ext cx="711200" cy="533400"/>
            <a:chOff x="0" y="0"/>
            <a:chExt cx="336" cy="336"/>
          </a:xfrm>
        </p:grpSpPr>
        <p:sp>
          <p:nvSpPr>
            <p:cNvPr id="10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371600" y="3733800"/>
            <a:ext cx="711200" cy="533400"/>
            <a:chOff x="0" y="0"/>
            <a:chExt cx="336" cy="336"/>
          </a:xfrm>
        </p:grpSpPr>
        <p:sp>
          <p:nvSpPr>
            <p:cNvPr id="13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80"/>
          <p:cNvGrpSpPr>
            <a:grpSpLocks/>
          </p:cNvGrpSpPr>
          <p:nvPr/>
        </p:nvGrpSpPr>
        <p:grpSpPr bwMode="auto">
          <a:xfrm>
            <a:off x="3810000" y="3733800"/>
            <a:ext cx="711200" cy="533400"/>
            <a:chOff x="0" y="0"/>
            <a:chExt cx="336" cy="336"/>
          </a:xfrm>
        </p:grpSpPr>
        <p:sp>
          <p:nvSpPr>
            <p:cNvPr id="16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5029200" y="3733800"/>
            <a:ext cx="711200" cy="533400"/>
            <a:chOff x="0" y="0"/>
            <a:chExt cx="336" cy="336"/>
          </a:xfrm>
        </p:grpSpPr>
        <p:sp>
          <p:nvSpPr>
            <p:cNvPr id="19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5759451" y="40005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2" name="Group 89"/>
          <p:cNvGrpSpPr>
            <a:grpSpLocks/>
          </p:cNvGrpSpPr>
          <p:nvPr/>
        </p:nvGrpSpPr>
        <p:grpSpPr bwMode="auto">
          <a:xfrm>
            <a:off x="2590800" y="4800600"/>
            <a:ext cx="711200" cy="533400"/>
            <a:chOff x="0" y="0"/>
            <a:chExt cx="336" cy="336"/>
          </a:xfrm>
        </p:grpSpPr>
        <p:sp>
          <p:nvSpPr>
            <p:cNvPr id="23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25" name="Group 92"/>
          <p:cNvGrpSpPr>
            <a:grpSpLocks/>
          </p:cNvGrpSpPr>
          <p:nvPr/>
        </p:nvGrpSpPr>
        <p:grpSpPr bwMode="auto">
          <a:xfrm>
            <a:off x="3810000" y="4800600"/>
            <a:ext cx="711200" cy="533400"/>
            <a:chOff x="0" y="0"/>
            <a:chExt cx="336" cy="336"/>
          </a:xfrm>
        </p:grpSpPr>
        <p:sp>
          <p:nvSpPr>
            <p:cNvPr id="26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95"/>
          <p:cNvGrpSpPr>
            <a:grpSpLocks/>
          </p:cNvGrpSpPr>
          <p:nvPr/>
        </p:nvGrpSpPr>
        <p:grpSpPr bwMode="auto">
          <a:xfrm>
            <a:off x="5029200" y="4800600"/>
            <a:ext cx="711200" cy="533400"/>
            <a:chOff x="0" y="0"/>
            <a:chExt cx="336" cy="336"/>
          </a:xfrm>
        </p:grpSpPr>
        <p:sp>
          <p:nvSpPr>
            <p:cNvPr id="29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1" name="AutoShape 73"/>
          <p:cNvCxnSpPr>
            <a:cxnSpLocks noChangeShapeType="1"/>
            <a:endCxn id="7" idx="2"/>
          </p:cNvCxnSpPr>
          <p:nvPr/>
        </p:nvCxnSpPr>
        <p:spPr bwMode="auto">
          <a:xfrm>
            <a:off x="2133600" y="40005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2" name="AutoShape 81"/>
          <p:cNvCxnSpPr>
            <a:cxnSpLocks noChangeShapeType="1"/>
            <a:endCxn id="19" idx="2"/>
          </p:cNvCxnSpPr>
          <p:nvPr/>
        </p:nvCxnSpPr>
        <p:spPr bwMode="auto">
          <a:xfrm>
            <a:off x="45212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3" name="AutoShape 82"/>
          <p:cNvCxnSpPr>
            <a:cxnSpLocks noChangeShapeType="1"/>
            <a:stCxn id="7" idx="6"/>
            <a:endCxn id="16" idx="2"/>
          </p:cNvCxnSpPr>
          <p:nvPr/>
        </p:nvCxnSpPr>
        <p:spPr bwMode="auto">
          <a:xfrm>
            <a:off x="33020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4" name="Group 33"/>
          <p:cNvGrpSpPr/>
          <p:nvPr/>
        </p:nvGrpSpPr>
        <p:grpSpPr>
          <a:xfrm>
            <a:off x="1727200" y="4281488"/>
            <a:ext cx="3657600" cy="519112"/>
            <a:chOff x="1295400" y="4610100"/>
            <a:chExt cx="2743200" cy="800100"/>
          </a:xfrm>
        </p:grpSpPr>
        <p:cxnSp>
          <p:nvCxnSpPr>
            <p:cNvPr id="35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6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7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129991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410200"/>
            <a:ext cx="10363200" cy="1447800"/>
          </a:xfrm>
        </p:spPr>
        <p:txBody>
          <a:bodyPr rIns="132080"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T=1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Sensor model: never more than 1 mistake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/>
              <a:t>Motion model: may not execute action with small prob.</a:t>
            </a:r>
          </a:p>
        </p:txBody>
      </p:sp>
      <p:sp>
        <p:nvSpPr>
          <p:cNvPr id="47109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0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1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2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3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4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5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6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7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8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9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0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1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2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3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4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5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6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7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8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9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0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1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2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3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4" name="Rectangle 29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5" name="Rectangle 30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47136" name="Rectangle 31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47137" name="Rectangle 32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47138" name="Oval 33"/>
          <p:cNvSpPr>
            <a:spLocks/>
          </p:cNvSpPr>
          <p:nvPr/>
        </p:nvSpPr>
        <p:spPr bwMode="auto">
          <a:xfrm>
            <a:off x="3860800" y="2209800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9" name="Line 34"/>
          <p:cNvSpPr>
            <a:spLocks noChangeShapeType="1"/>
          </p:cNvSpPr>
          <p:nvPr/>
        </p:nvSpPr>
        <p:spPr bwMode="auto">
          <a:xfrm rot="10800000" flipH="1">
            <a:off x="4121151" y="1876425"/>
            <a:ext cx="2116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40" name="Line 35"/>
          <p:cNvSpPr>
            <a:spLocks noChangeShapeType="1"/>
          </p:cNvSpPr>
          <p:nvPr/>
        </p:nvSpPr>
        <p:spPr bwMode="auto">
          <a:xfrm>
            <a:off x="4114800" y="2586039"/>
            <a:ext cx="2117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41" name="Line 36"/>
          <p:cNvSpPr>
            <a:spLocks noChangeShapeType="1"/>
          </p:cNvSpPr>
          <p:nvPr/>
        </p:nvSpPr>
        <p:spPr bwMode="auto">
          <a:xfrm flipH="1">
            <a:off x="3524251" y="2400300"/>
            <a:ext cx="323849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42" name="Line 37"/>
          <p:cNvSpPr>
            <a:spLocks noChangeShapeType="1"/>
          </p:cNvSpPr>
          <p:nvPr/>
        </p:nvSpPr>
        <p:spPr bwMode="auto">
          <a:xfrm flipH="1">
            <a:off x="4394200" y="2409825"/>
            <a:ext cx="323851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43" name="Rectangle 38"/>
          <p:cNvSpPr>
            <a:spLocks/>
          </p:cNvSpPr>
          <p:nvPr/>
        </p:nvSpPr>
        <p:spPr bwMode="auto">
          <a:xfrm>
            <a:off x="9753600" y="1371600"/>
            <a:ext cx="2252133" cy="54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900"/>
              </a:spcBef>
            </a:pPr>
            <a:r>
              <a:rPr lang="en-US" sz="160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Example from Michael Pfeiffer</a:t>
            </a:r>
          </a:p>
        </p:txBody>
      </p:sp>
    </p:spTree>
    <p:extLst>
      <p:ext uri="{BB962C8B-B14F-4D97-AF65-F5344CB8AC3E}">
        <p14:creationId xmlns:p14="http://schemas.microsoft.com/office/powerpoint/2010/main" val="89841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t=1</a:t>
            </a:r>
          </a:p>
        </p:txBody>
      </p:sp>
      <p:sp>
        <p:nvSpPr>
          <p:cNvPr id="48133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4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5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6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7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8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9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0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1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2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3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4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5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6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7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8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9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0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1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2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3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4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5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6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7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8" name="Line 29"/>
          <p:cNvSpPr>
            <a:spLocks noChangeShapeType="1"/>
          </p:cNvSpPr>
          <p:nvPr/>
        </p:nvSpPr>
        <p:spPr bwMode="auto">
          <a:xfrm>
            <a:off x="4400551" y="2400300"/>
            <a:ext cx="3619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9" name="Oval 30"/>
          <p:cNvSpPr>
            <a:spLocks/>
          </p:cNvSpPr>
          <p:nvPr/>
        </p:nvSpPr>
        <p:spPr bwMode="auto">
          <a:xfrm>
            <a:off x="3860800" y="2209800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0" name="Line 31"/>
          <p:cNvSpPr>
            <a:spLocks noChangeShapeType="1"/>
          </p:cNvSpPr>
          <p:nvPr/>
        </p:nvSpPr>
        <p:spPr bwMode="auto">
          <a:xfrm rot="10800000" flipH="1">
            <a:off x="4121151" y="1876425"/>
            <a:ext cx="2116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1" name="Line 32"/>
          <p:cNvSpPr>
            <a:spLocks noChangeShapeType="1"/>
          </p:cNvSpPr>
          <p:nvPr/>
        </p:nvSpPr>
        <p:spPr bwMode="auto">
          <a:xfrm>
            <a:off x="4114800" y="2586039"/>
            <a:ext cx="2117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2" name="Line 33"/>
          <p:cNvSpPr>
            <a:spLocks noChangeShapeType="1"/>
          </p:cNvSpPr>
          <p:nvPr/>
        </p:nvSpPr>
        <p:spPr bwMode="auto">
          <a:xfrm flipH="1">
            <a:off x="3524251" y="2400300"/>
            <a:ext cx="3238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3" name="Rectangle 34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4" name="Rectangle 35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48165" name="Rectangle 36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48166" name="Rectangle 37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49190" name="AutoShape 38"/>
          <p:cNvSpPr>
            <a:spLocks/>
          </p:cNvSpPr>
          <p:nvPr/>
        </p:nvSpPr>
        <p:spPr bwMode="auto">
          <a:xfrm>
            <a:off x="4368800" y="22860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9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t=2</a:t>
            </a:r>
          </a:p>
        </p:txBody>
      </p:sp>
      <p:sp>
        <p:nvSpPr>
          <p:cNvPr id="49157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8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9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0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1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2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3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4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5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6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7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8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9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0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1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2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3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4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5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6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7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8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9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0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1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2" name="Line 29"/>
          <p:cNvSpPr>
            <a:spLocks noChangeShapeType="1"/>
          </p:cNvSpPr>
          <p:nvPr/>
        </p:nvSpPr>
        <p:spPr bwMode="auto">
          <a:xfrm>
            <a:off x="5105401" y="2424114"/>
            <a:ext cx="361951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3" name="Rectangle 30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4" name="Rectangle 31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49185" name="Rectangle 32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49186" name="Rectangle 33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49187" name="Oval 34"/>
          <p:cNvSpPr>
            <a:spLocks/>
          </p:cNvSpPr>
          <p:nvPr/>
        </p:nvSpPr>
        <p:spPr bwMode="auto">
          <a:xfrm>
            <a:off x="4603751" y="2238375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8" name="Line 35"/>
          <p:cNvSpPr>
            <a:spLocks noChangeShapeType="1"/>
          </p:cNvSpPr>
          <p:nvPr/>
        </p:nvSpPr>
        <p:spPr bwMode="auto">
          <a:xfrm rot="10800000" flipH="1">
            <a:off x="4864100" y="1905000"/>
            <a:ext cx="2117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9" name="Line 36"/>
          <p:cNvSpPr>
            <a:spLocks noChangeShapeType="1"/>
          </p:cNvSpPr>
          <p:nvPr/>
        </p:nvSpPr>
        <p:spPr bwMode="auto">
          <a:xfrm>
            <a:off x="4857751" y="2614614"/>
            <a:ext cx="2116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90" name="Line 37"/>
          <p:cNvSpPr>
            <a:spLocks noChangeShapeType="1"/>
          </p:cNvSpPr>
          <p:nvPr/>
        </p:nvSpPr>
        <p:spPr bwMode="auto">
          <a:xfrm flipH="1">
            <a:off x="4267200" y="2428875"/>
            <a:ext cx="323851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4" name="AutoShape 38"/>
          <p:cNvSpPr>
            <a:spLocks/>
          </p:cNvSpPr>
          <p:nvPr/>
        </p:nvSpPr>
        <p:spPr bwMode="auto">
          <a:xfrm>
            <a:off x="5111751" y="230505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0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t=3</a:t>
            </a:r>
          </a:p>
        </p:txBody>
      </p:sp>
      <p:sp>
        <p:nvSpPr>
          <p:cNvPr id="50181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2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3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4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5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6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7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8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9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0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1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2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3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4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5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6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7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8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9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0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1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2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3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4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5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6" name="Line 29"/>
          <p:cNvSpPr>
            <a:spLocks noChangeShapeType="1"/>
          </p:cNvSpPr>
          <p:nvPr/>
        </p:nvSpPr>
        <p:spPr bwMode="auto">
          <a:xfrm>
            <a:off x="5835651" y="2428875"/>
            <a:ext cx="3619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7" name="Rectangle 30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8" name="Rectangle 31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50209" name="Rectangle 32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50210" name="Rectangle 33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50211" name="Oval 34"/>
          <p:cNvSpPr>
            <a:spLocks/>
          </p:cNvSpPr>
          <p:nvPr/>
        </p:nvSpPr>
        <p:spPr bwMode="auto">
          <a:xfrm>
            <a:off x="5314951" y="2238375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2" name="Line 35"/>
          <p:cNvSpPr>
            <a:spLocks noChangeShapeType="1"/>
          </p:cNvSpPr>
          <p:nvPr/>
        </p:nvSpPr>
        <p:spPr bwMode="auto">
          <a:xfrm rot="10800000" flipH="1">
            <a:off x="5575300" y="1905000"/>
            <a:ext cx="2117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3" name="Line 36"/>
          <p:cNvSpPr>
            <a:spLocks noChangeShapeType="1"/>
          </p:cNvSpPr>
          <p:nvPr/>
        </p:nvSpPr>
        <p:spPr bwMode="auto">
          <a:xfrm>
            <a:off x="5568951" y="2614614"/>
            <a:ext cx="2116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4" name="Line 37"/>
          <p:cNvSpPr>
            <a:spLocks noChangeShapeType="1"/>
          </p:cNvSpPr>
          <p:nvPr/>
        </p:nvSpPr>
        <p:spPr bwMode="auto">
          <a:xfrm flipH="1">
            <a:off x="4978400" y="2428875"/>
            <a:ext cx="323851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8" name="AutoShape 38"/>
          <p:cNvSpPr>
            <a:spLocks/>
          </p:cNvSpPr>
          <p:nvPr/>
        </p:nvSpPr>
        <p:spPr bwMode="auto">
          <a:xfrm>
            <a:off x="5816600" y="2309813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2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t=4</a:t>
            </a:r>
          </a:p>
        </p:txBody>
      </p:sp>
      <p:sp>
        <p:nvSpPr>
          <p:cNvPr id="51205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6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7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8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9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0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1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2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3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4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5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6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7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8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9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0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1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2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3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4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5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6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7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8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9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0" name="Line 29"/>
          <p:cNvSpPr>
            <a:spLocks noChangeShapeType="1"/>
          </p:cNvSpPr>
          <p:nvPr/>
        </p:nvSpPr>
        <p:spPr bwMode="auto">
          <a:xfrm>
            <a:off x="6515101" y="2400300"/>
            <a:ext cx="361951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1" name="Rectangle 30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2" name="Rectangle 31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51233" name="Rectangle 32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51234" name="Rectangle 33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51235" name="Oval 34"/>
          <p:cNvSpPr>
            <a:spLocks/>
          </p:cNvSpPr>
          <p:nvPr/>
        </p:nvSpPr>
        <p:spPr bwMode="auto">
          <a:xfrm>
            <a:off x="5994400" y="2209800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6" name="Line 35"/>
          <p:cNvSpPr>
            <a:spLocks noChangeShapeType="1"/>
          </p:cNvSpPr>
          <p:nvPr/>
        </p:nvSpPr>
        <p:spPr bwMode="auto">
          <a:xfrm rot="10800000" flipH="1">
            <a:off x="6254751" y="1876425"/>
            <a:ext cx="2116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7" name="Line 36"/>
          <p:cNvSpPr>
            <a:spLocks noChangeShapeType="1"/>
          </p:cNvSpPr>
          <p:nvPr/>
        </p:nvSpPr>
        <p:spPr bwMode="auto">
          <a:xfrm>
            <a:off x="6248400" y="2586039"/>
            <a:ext cx="2117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8" name="Line 37"/>
          <p:cNvSpPr>
            <a:spLocks noChangeShapeType="1"/>
          </p:cNvSpPr>
          <p:nvPr/>
        </p:nvSpPr>
        <p:spPr bwMode="auto">
          <a:xfrm flipH="1">
            <a:off x="5657852" y="2400300"/>
            <a:ext cx="3238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2" name="AutoShape 38"/>
          <p:cNvSpPr>
            <a:spLocks/>
          </p:cNvSpPr>
          <p:nvPr/>
        </p:nvSpPr>
        <p:spPr bwMode="auto">
          <a:xfrm>
            <a:off x="6496051" y="2281238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t=5</a:t>
            </a:r>
          </a:p>
        </p:txBody>
      </p:sp>
      <p:sp>
        <p:nvSpPr>
          <p:cNvPr id="52229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0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1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2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3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4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5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6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7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8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9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0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1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2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3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4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5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6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7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8" name="Rectangle 23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9" name="Rectangle 24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0" name="Rectangle 25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1" name="Rectangle 26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2" name="Rectangle 27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3" name="Line 28"/>
          <p:cNvSpPr>
            <a:spLocks noChangeShapeType="1"/>
          </p:cNvSpPr>
          <p:nvPr/>
        </p:nvSpPr>
        <p:spPr bwMode="auto">
          <a:xfrm>
            <a:off x="6515101" y="2400300"/>
            <a:ext cx="361951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4" name="Rectangle 29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5" name="Rectangle 30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52256" name="Rectangle 31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52257" name="Rectangle 32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52258" name="Oval 33"/>
          <p:cNvSpPr>
            <a:spLocks/>
          </p:cNvSpPr>
          <p:nvPr/>
        </p:nvSpPr>
        <p:spPr bwMode="auto">
          <a:xfrm>
            <a:off x="6705600" y="2209800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9" name="Line 34"/>
          <p:cNvSpPr>
            <a:spLocks noChangeShapeType="1"/>
          </p:cNvSpPr>
          <p:nvPr/>
        </p:nvSpPr>
        <p:spPr bwMode="auto">
          <a:xfrm rot="10800000" flipH="1">
            <a:off x="6965951" y="1876425"/>
            <a:ext cx="2116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0" name="Line 35"/>
          <p:cNvSpPr>
            <a:spLocks noChangeShapeType="1"/>
          </p:cNvSpPr>
          <p:nvPr/>
        </p:nvSpPr>
        <p:spPr bwMode="auto">
          <a:xfrm>
            <a:off x="6959600" y="2586039"/>
            <a:ext cx="2117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1" name="Line 36"/>
          <p:cNvSpPr>
            <a:spLocks noChangeShapeType="1"/>
          </p:cNvSpPr>
          <p:nvPr/>
        </p:nvSpPr>
        <p:spPr bwMode="auto">
          <a:xfrm>
            <a:off x="7219951" y="2400300"/>
            <a:ext cx="3238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2" name="Line 37"/>
          <p:cNvSpPr>
            <a:spLocks noChangeShapeType="1"/>
          </p:cNvSpPr>
          <p:nvPr/>
        </p:nvSpPr>
        <p:spPr bwMode="auto">
          <a:xfrm flipH="1">
            <a:off x="6369052" y="2400300"/>
            <a:ext cx="3238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3" name="Rectangle 38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/>
              <a:t>Other Real HMM Examples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Speech recognition HMMs: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States are specific positions in specific words (so, tens of thousands</a:t>
            </a:r>
            <a:r>
              <a:rPr lang="en-US" sz="2000" dirty="0" smtClean="0"/>
              <a:t>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Observations are acoustic signals (continuous valued)</a:t>
            </a:r>
          </a:p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5" name="Line 65"/>
          <p:cNvSpPr>
            <a:spLocks noChangeShapeType="1"/>
          </p:cNvSpPr>
          <p:nvPr/>
        </p:nvSpPr>
        <p:spPr bwMode="auto">
          <a:xfrm>
            <a:off x="7416800" y="42814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590800" y="3733800"/>
            <a:ext cx="711200" cy="533400"/>
            <a:chOff x="0" y="0"/>
            <a:chExt cx="336" cy="336"/>
          </a:xfrm>
        </p:grpSpPr>
        <p:sp>
          <p:nvSpPr>
            <p:cNvPr id="7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371600" y="4800600"/>
            <a:ext cx="711200" cy="533400"/>
            <a:chOff x="0" y="0"/>
            <a:chExt cx="336" cy="336"/>
          </a:xfrm>
        </p:grpSpPr>
        <p:sp>
          <p:nvSpPr>
            <p:cNvPr id="10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371600" y="3733800"/>
            <a:ext cx="711200" cy="533400"/>
            <a:chOff x="0" y="0"/>
            <a:chExt cx="336" cy="336"/>
          </a:xfrm>
        </p:grpSpPr>
        <p:sp>
          <p:nvSpPr>
            <p:cNvPr id="13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80"/>
          <p:cNvGrpSpPr>
            <a:grpSpLocks/>
          </p:cNvGrpSpPr>
          <p:nvPr/>
        </p:nvGrpSpPr>
        <p:grpSpPr bwMode="auto">
          <a:xfrm>
            <a:off x="3810000" y="3733800"/>
            <a:ext cx="711200" cy="533400"/>
            <a:chOff x="0" y="0"/>
            <a:chExt cx="336" cy="336"/>
          </a:xfrm>
        </p:grpSpPr>
        <p:sp>
          <p:nvSpPr>
            <p:cNvPr id="16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5029200" y="3733800"/>
            <a:ext cx="711200" cy="533400"/>
            <a:chOff x="0" y="0"/>
            <a:chExt cx="336" cy="336"/>
          </a:xfrm>
        </p:grpSpPr>
        <p:sp>
          <p:nvSpPr>
            <p:cNvPr id="19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5759451" y="40005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2" name="Group 89"/>
          <p:cNvGrpSpPr>
            <a:grpSpLocks/>
          </p:cNvGrpSpPr>
          <p:nvPr/>
        </p:nvGrpSpPr>
        <p:grpSpPr bwMode="auto">
          <a:xfrm>
            <a:off x="2590800" y="4800600"/>
            <a:ext cx="711200" cy="533400"/>
            <a:chOff x="0" y="0"/>
            <a:chExt cx="336" cy="336"/>
          </a:xfrm>
        </p:grpSpPr>
        <p:sp>
          <p:nvSpPr>
            <p:cNvPr id="23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25" name="Group 92"/>
          <p:cNvGrpSpPr>
            <a:grpSpLocks/>
          </p:cNvGrpSpPr>
          <p:nvPr/>
        </p:nvGrpSpPr>
        <p:grpSpPr bwMode="auto">
          <a:xfrm>
            <a:off x="3810000" y="4800600"/>
            <a:ext cx="711200" cy="533400"/>
            <a:chOff x="0" y="0"/>
            <a:chExt cx="336" cy="336"/>
          </a:xfrm>
        </p:grpSpPr>
        <p:sp>
          <p:nvSpPr>
            <p:cNvPr id="26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95"/>
          <p:cNvGrpSpPr>
            <a:grpSpLocks/>
          </p:cNvGrpSpPr>
          <p:nvPr/>
        </p:nvGrpSpPr>
        <p:grpSpPr bwMode="auto">
          <a:xfrm>
            <a:off x="5029200" y="4800600"/>
            <a:ext cx="711200" cy="533400"/>
            <a:chOff x="0" y="0"/>
            <a:chExt cx="336" cy="336"/>
          </a:xfrm>
        </p:grpSpPr>
        <p:sp>
          <p:nvSpPr>
            <p:cNvPr id="29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1" name="AutoShape 73"/>
          <p:cNvCxnSpPr>
            <a:cxnSpLocks noChangeShapeType="1"/>
            <a:endCxn id="7" idx="2"/>
          </p:cNvCxnSpPr>
          <p:nvPr/>
        </p:nvCxnSpPr>
        <p:spPr bwMode="auto">
          <a:xfrm>
            <a:off x="2133600" y="40005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2" name="AutoShape 81"/>
          <p:cNvCxnSpPr>
            <a:cxnSpLocks noChangeShapeType="1"/>
            <a:endCxn id="19" idx="2"/>
          </p:cNvCxnSpPr>
          <p:nvPr/>
        </p:nvCxnSpPr>
        <p:spPr bwMode="auto">
          <a:xfrm>
            <a:off x="45212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3" name="AutoShape 82"/>
          <p:cNvCxnSpPr>
            <a:cxnSpLocks noChangeShapeType="1"/>
            <a:stCxn id="7" idx="6"/>
            <a:endCxn id="16" idx="2"/>
          </p:cNvCxnSpPr>
          <p:nvPr/>
        </p:nvCxnSpPr>
        <p:spPr bwMode="auto">
          <a:xfrm>
            <a:off x="33020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4" name="Group 33"/>
          <p:cNvGrpSpPr/>
          <p:nvPr/>
        </p:nvGrpSpPr>
        <p:grpSpPr>
          <a:xfrm>
            <a:off x="1727200" y="4281488"/>
            <a:ext cx="3657600" cy="519112"/>
            <a:chOff x="1295400" y="4610100"/>
            <a:chExt cx="2743200" cy="800100"/>
          </a:xfrm>
        </p:grpSpPr>
        <p:cxnSp>
          <p:nvCxnSpPr>
            <p:cNvPr id="35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6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7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171735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/>
              <a:t>Other Real HMM Examples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>
              <a:lnSpc>
                <a:spcPct val="90000"/>
              </a:lnSpc>
            </a:pPr>
            <a:r>
              <a:rPr lang="en-US" sz="2800" dirty="0" smtClean="0"/>
              <a:t>Machine translation HMMs: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States are translation options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Observations are words (tens of thousands)</a:t>
            </a:r>
          </a:p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5" name="Line 65"/>
          <p:cNvSpPr>
            <a:spLocks noChangeShapeType="1"/>
          </p:cNvSpPr>
          <p:nvPr/>
        </p:nvSpPr>
        <p:spPr bwMode="auto">
          <a:xfrm>
            <a:off x="7416800" y="42814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590800" y="3733800"/>
            <a:ext cx="711200" cy="533400"/>
            <a:chOff x="0" y="0"/>
            <a:chExt cx="336" cy="336"/>
          </a:xfrm>
        </p:grpSpPr>
        <p:sp>
          <p:nvSpPr>
            <p:cNvPr id="7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371600" y="4800600"/>
            <a:ext cx="711200" cy="533400"/>
            <a:chOff x="0" y="0"/>
            <a:chExt cx="336" cy="336"/>
          </a:xfrm>
        </p:grpSpPr>
        <p:sp>
          <p:nvSpPr>
            <p:cNvPr id="10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371600" y="3733800"/>
            <a:ext cx="711200" cy="533400"/>
            <a:chOff x="0" y="0"/>
            <a:chExt cx="336" cy="336"/>
          </a:xfrm>
        </p:grpSpPr>
        <p:sp>
          <p:nvSpPr>
            <p:cNvPr id="13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80"/>
          <p:cNvGrpSpPr>
            <a:grpSpLocks/>
          </p:cNvGrpSpPr>
          <p:nvPr/>
        </p:nvGrpSpPr>
        <p:grpSpPr bwMode="auto">
          <a:xfrm>
            <a:off x="3810000" y="3733800"/>
            <a:ext cx="711200" cy="533400"/>
            <a:chOff x="0" y="0"/>
            <a:chExt cx="336" cy="336"/>
          </a:xfrm>
        </p:grpSpPr>
        <p:sp>
          <p:nvSpPr>
            <p:cNvPr id="16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5029200" y="3733800"/>
            <a:ext cx="711200" cy="533400"/>
            <a:chOff x="0" y="0"/>
            <a:chExt cx="336" cy="336"/>
          </a:xfrm>
        </p:grpSpPr>
        <p:sp>
          <p:nvSpPr>
            <p:cNvPr id="19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5759451" y="40005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2" name="Group 89"/>
          <p:cNvGrpSpPr>
            <a:grpSpLocks/>
          </p:cNvGrpSpPr>
          <p:nvPr/>
        </p:nvGrpSpPr>
        <p:grpSpPr bwMode="auto">
          <a:xfrm>
            <a:off x="2590800" y="4800600"/>
            <a:ext cx="711200" cy="533400"/>
            <a:chOff x="0" y="0"/>
            <a:chExt cx="336" cy="336"/>
          </a:xfrm>
        </p:grpSpPr>
        <p:sp>
          <p:nvSpPr>
            <p:cNvPr id="23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25" name="Group 92"/>
          <p:cNvGrpSpPr>
            <a:grpSpLocks/>
          </p:cNvGrpSpPr>
          <p:nvPr/>
        </p:nvGrpSpPr>
        <p:grpSpPr bwMode="auto">
          <a:xfrm>
            <a:off x="3810000" y="4800600"/>
            <a:ext cx="711200" cy="533400"/>
            <a:chOff x="0" y="0"/>
            <a:chExt cx="336" cy="336"/>
          </a:xfrm>
        </p:grpSpPr>
        <p:sp>
          <p:nvSpPr>
            <p:cNvPr id="26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95"/>
          <p:cNvGrpSpPr>
            <a:grpSpLocks/>
          </p:cNvGrpSpPr>
          <p:nvPr/>
        </p:nvGrpSpPr>
        <p:grpSpPr bwMode="auto">
          <a:xfrm>
            <a:off x="5029200" y="4800600"/>
            <a:ext cx="711200" cy="533400"/>
            <a:chOff x="0" y="0"/>
            <a:chExt cx="336" cy="336"/>
          </a:xfrm>
        </p:grpSpPr>
        <p:sp>
          <p:nvSpPr>
            <p:cNvPr id="29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1" name="AutoShape 73"/>
          <p:cNvCxnSpPr>
            <a:cxnSpLocks noChangeShapeType="1"/>
            <a:endCxn id="7" idx="2"/>
          </p:cNvCxnSpPr>
          <p:nvPr/>
        </p:nvCxnSpPr>
        <p:spPr bwMode="auto">
          <a:xfrm>
            <a:off x="2133600" y="40005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2" name="AutoShape 81"/>
          <p:cNvCxnSpPr>
            <a:cxnSpLocks noChangeShapeType="1"/>
            <a:endCxn id="19" idx="2"/>
          </p:cNvCxnSpPr>
          <p:nvPr/>
        </p:nvCxnSpPr>
        <p:spPr bwMode="auto">
          <a:xfrm>
            <a:off x="45212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3" name="AutoShape 82"/>
          <p:cNvCxnSpPr>
            <a:cxnSpLocks noChangeShapeType="1"/>
            <a:stCxn id="7" idx="6"/>
            <a:endCxn id="16" idx="2"/>
          </p:cNvCxnSpPr>
          <p:nvPr/>
        </p:nvCxnSpPr>
        <p:spPr bwMode="auto">
          <a:xfrm>
            <a:off x="33020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4" name="Group 33"/>
          <p:cNvGrpSpPr/>
          <p:nvPr/>
        </p:nvGrpSpPr>
        <p:grpSpPr>
          <a:xfrm>
            <a:off x="1727200" y="4281488"/>
            <a:ext cx="3657600" cy="519112"/>
            <a:chOff x="1295400" y="4610100"/>
            <a:chExt cx="2743200" cy="800100"/>
          </a:xfrm>
        </p:grpSpPr>
        <p:cxnSp>
          <p:nvCxnSpPr>
            <p:cNvPr id="35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6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7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196096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Exact inference is still too complex?</a:t>
            </a:r>
          </a:p>
          <a:p>
            <a:pPr lvl="1"/>
            <a:r>
              <a:rPr lang="en-US" dirty="0" smtClean="0"/>
              <a:t>Way too complex - Reams of formulas and derivations – why?  It’s easy?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What happens with dead particles</a:t>
            </a:r>
            <a:r>
              <a:rPr lang="en-US" dirty="0" smtClean="0"/>
              <a:t>?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Add mini-DBN with multiple ghosts before </a:t>
            </a:r>
            <a:r>
              <a:rPr lang="en-US" dirty="0" err="1" smtClean="0"/>
              <a:t>Pset</a:t>
            </a:r>
            <a:r>
              <a:rPr lang="en-US" dirty="0" smtClean="0"/>
              <a:t> due!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13089" y="6381749"/>
            <a:ext cx="2133600" cy="476251"/>
          </a:xfrm>
        </p:spPr>
        <p:txBody>
          <a:bodyPr/>
          <a:lstStyle/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>
                <a:solidFill>
                  <a:srgbClr val="7030A0"/>
                </a:solidFill>
              </a:rPr>
              <a:t>Filtering</a:t>
            </a:r>
            <a:r>
              <a:rPr lang="en-US" dirty="0" smtClean="0"/>
              <a:t> 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/>
              <a:t>(aka </a:t>
            </a:r>
            <a:r>
              <a:rPr lang="en-US" dirty="0" smtClean="0">
                <a:solidFill>
                  <a:srgbClr val="7030A0"/>
                </a:solidFill>
              </a:rPr>
              <a:t>Monitoring</a:t>
            </a:r>
            <a:r>
              <a:rPr lang="en-US" dirty="0" smtClean="0"/>
              <a:t>)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488" y="1397001"/>
            <a:ext cx="11950996" cy="4729164"/>
          </a:xfrm>
        </p:spPr>
        <p:txBody>
          <a:bodyPr rIns="132080"/>
          <a:lstStyle/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Filtering, or monitoring, is the task of tracking the distribution </a:t>
            </a:r>
            <a:r>
              <a:rPr lang="en-US" sz="2800" dirty="0" smtClean="0">
                <a:solidFill>
                  <a:srgbClr val="FF0000"/>
                </a:solidFill>
              </a:rPr>
              <a:t>B(X)</a:t>
            </a:r>
            <a:r>
              <a:rPr lang="en-US" sz="2800" dirty="0" smtClean="0">
                <a:solidFill>
                  <a:schemeClr val="tx1"/>
                </a:solidFill>
              </a:rPr>
              <a:t>               (called “the belief state”) over time</a:t>
            </a:r>
          </a:p>
          <a:p>
            <a:pPr eaLnBrk="1" hangingPunct="1"/>
            <a:endParaRPr lang="en-US" sz="28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We start with B</a:t>
            </a:r>
            <a:r>
              <a:rPr lang="en-US" sz="2800" baseline="-25000" dirty="0" smtClean="0">
                <a:solidFill>
                  <a:schemeClr val="tx1"/>
                </a:solidFill>
              </a:rPr>
              <a:t>0</a:t>
            </a:r>
            <a:r>
              <a:rPr lang="en-US" sz="2800" dirty="0" smtClean="0">
                <a:solidFill>
                  <a:schemeClr val="tx1"/>
                </a:solidFill>
              </a:rPr>
              <a:t>(X) in an initial setting, usually uniform</a:t>
            </a:r>
          </a:p>
          <a:p>
            <a:pPr eaLnBrk="1" hangingPunct="1"/>
            <a:endParaRPr lang="en-US" sz="28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800" dirty="0" smtClean="0">
                <a:solidFill>
                  <a:srgbClr val="FF0000"/>
                </a:solidFill>
              </a:rPr>
              <a:t>We update </a:t>
            </a:r>
            <a:r>
              <a:rPr lang="en-US" sz="2800" dirty="0" err="1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800" dirty="0" smtClean="0">
                <a:solidFill>
                  <a:srgbClr val="FF0000"/>
                </a:solidFill>
              </a:rPr>
              <a:t>(X)                       </a:t>
            </a:r>
            <a:r>
              <a:rPr lang="en-US" sz="2400" i="1" dirty="0" smtClean="0">
                <a:solidFill>
                  <a:srgbClr val="3333FF"/>
                </a:solidFill>
              </a:rPr>
              <a:t>computing B</a:t>
            </a:r>
            <a:r>
              <a:rPr lang="en-US" sz="2400" i="1" baseline="-25000" dirty="0" smtClean="0">
                <a:solidFill>
                  <a:srgbClr val="3333FF"/>
                </a:solidFill>
              </a:rPr>
              <a:t>t+1</a:t>
            </a:r>
            <a:r>
              <a:rPr lang="en-US" sz="2400" i="1" dirty="0" smtClean="0">
                <a:solidFill>
                  <a:srgbClr val="3333FF"/>
                </a:solidFill>
              </a:rPr>
              <a:t>(X)</a:t>
            </a:r>
          </a:p>
          <a:p>
            <a:pPr marL="914376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As time passes, and 		</a:t>
            </a:r>
            <a:r>
              <a:rPr lang="en-US" sz="2400" i="1" dirty="0" smtClean="0">
                <a:solidFill>
                  <a:srgbClr val="3333FF"/>
                </a:solidFill>
              </a:rPr>
              <a:t>using </a:t>
            </a:r>
            <a:r>
              <a:rPr lang="en-US" sz="2400" i="1" dirty="0" err="1" smtClean="0">
                <a:solidFill>
                  <a:srgbClr val="3333FF"/>
                </a:solidFill>
              </a:rPr>
              <a:t>prob</a:t>
            </a:r>
            <a:r>
              <a:rPr lang="en-US" sz="2400" i="1" dirty="0" smtClean="0">
                <a:solidFill>
                  <a:srgbClr val="3333FF"/>
                </a:solidFill>
              </a:rPr>
              <a:t> model of how ghosts move</a:t>
            </a:r>
          </a:p>
          <a:p>
            <a:pPr marL="914376" lvl="1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As we get </a:t>
            </a:r>
            <a:r>
              <a:rPr lang="en-US" sz="2400" dirty="0" smtClean="0">
                <a:solidFill>
                  <a:srgbClr val="FF0000"/>
                </a:solidFill>
              </a:rPr>
              <a:t>observations	</a:t>
            </a:r>
            <a:r>
              <a:rPr lang="en-US" sz="2400" i="1" dirty="0" smtClean="0">
                <a:solidFill>
                  <a:srgbClr val="3333FF"/>
                </a:solidFill>
              </a:rPr>
              <a:t>using </a:t>
            </a:r>
            <a:r>
              <a:rPr lang="en-US" sz="2400" i="1" dirty="0" err="1" smtClean="0">
                <a:solidFill>
                  <a:srgbClr val="3333FF"/>
                </a:solidFill>
              </a:rPr>
              <a:t>prob</a:t>
            </a:r>
            <a:r>
              <a:rPr lang="en-US" sz="2400" i="1" dirty="0" smtClean="0">
                <a:solidFill>
                  <a:srgbClr val="3333FF"/>
                </a:solidFill>
              </a:rPr>
              <a:t> model of how noisy sensors work</a:t>
            </a:r>
          </a:p>
          <a:p>
            <a:pPr marL="0" indent="0" eaLnBrk="1" hangingPunct="1">
              <a:buNone/>
            </a:pPr>
            <a:endParaRPr lang="en-US" sz="2800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 smtClean="0">
                <a:latin typeface="Calibri"/>
                <a:ea typeface="ＭＳ Ｐゴシック" pitchFamily="34" charset="-128"/>
                <a:cs typeface="Calibri"/>
              </a:rPr>
              <a:t>Filtering: Base Cases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3733800" y="331349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733800" y="224669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9" name="AutoShape 6"/>
          <p:cNvCxnSpPr>
            <a:cxnSpLocks noChangeShapeType="1"/>
            <a:stCxn id="18" idx="4"/>
            <a:endCxn id="17" idx="0"/>
          </p:cNvCxnSpPr>
          <p:nvPr/>
        </p:nvCxnSpPr>
        <p:spPr bwMode="auto">
          <a:xfrm>
            <a:off x="4000500" y="279438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4419600"/>
            <a:ext cx="1509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10668000" y="2819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2" name="AutoShape 39"/>
          <p:cNvCxnSpPr>
            <a:cxnSpLocks noChangeShapeType="1"/>
            <a:stCxn id="23" idx="6"/>
            <a:endCxn id="21" idx="2"/>
          </p:cNvCxnSpPr>
          <p:nvPr/>
        </p:nvCxnSpPr>
        <p:spPr bwMode="auto">
          <a:xfrm>
            <a:off x="10301288" y="3086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9753600" y="2819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4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4419600"/>
            <a:ext cx="1046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81600"/>
            <a:ext cx="3027362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6088063"/>
            <a:ext cx="18573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5638800"/>
            <a:ext cx="14970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7" y="51435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748338"/>
            <a:ext cx="220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81200"/>
            <a:ext cx="2316609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94294"/>
            <a:ext cx="2209799" cy="20205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2919" y="1447800"/>
            <a:ext cx="2367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“Observation”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00036" y="1447800"/>
            <a:ext cx="3106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“Passage of Time”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4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61" y="2332666"/>
            <a:ext cx="11379200" cy="4729164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 = 0</a:t>
            </a:r>
          </a:p>
          <a:p>
            <a:r>
              <a:rPr lang="en-US" dirty="0" smtClean="0"/>
              <a:t>B(</a:t>
            </a:r>
            <a:r>
              <a:rPr lang="en-US" dirty="0" err="1" smtClean="0"/>
              <a:t>X</a:t>
            </a:r>
            <a:r>
              <a:rPr lang="en-US" baseline="-25000" dirty="0" err="1"/>
              <a:t>t</a:t>
            </a:r>
            <a:r>
              <a:rPr lang="en-US" dirty="0" smtClean="0"/>
              <a:t>) = initial distribution</a:t>
            </a:r>
          </a:p>
          <a:p>
            <a:r>
              <a:rPr lang="en-US" dirty="0" smtClean="0"/>
              <a:t>Repeat forever</a:t>
            </a:r>
          </a:p>
          <a:p>
            <a:pPr lvl="1"/>
            <a:r>
              <a:rPr lang="en-US" dirty="0" smtClean="0"/>
              <a:t>B’(X</a:t>
            </a:r>
            <a:r>
              <a:rPr lang="en-US" baseline="-25000" dirty="0" smtClean="0"/>
              <a:t>t+1</a:t>
            </a:r>
            <a:r>
              <a:rPr lang="en-US" dirty="0" smtClean="0"/>
              <a:t>) = Simulate passage of time from B(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Observe e</a:t>
            </a:r>
            <a:r>
              <a:rPr lang="en-US" baseline="-25000" dirty="0" smtClean="0"/>
              <a:t>t+1</a:t>
            </a:r>
          </a:p>
          <a:p>
            <a:pPr lvl="1"/>
            <a:r>
              <a:rPr lang="en-US" dirty="0" smtClean="0"/>
              <a:t>B(X</a:t>
            </a:r>
            <a:r>
              <a:rPr lang="en-US" baseline="-25000" dirty="0" smtClean="0"/>
              <a:t>t+1</a:t>
            </a:r>
            <a:r>
              <a:rPr lang="en-US" dirty="0" smtClean="0"/>
              <a:t>) = Update </a:t>
            </a:r>
            <a:r>
              <a:rPr lang="en-US" dirty="0"/>
              <a:t>B’(X</a:t>
            </a:r>
            <a:r>
              <a:rPr lang="en-US" baseline="-25000" dirty="0"/>
              <a:t>t+1</a:t>
            </a:r>
            <a:r>
              <a:rPr lang="en-US" dirty="0"/>
              <a:t>)</a:t>
            </a:r>
            <a:r>
              <a:rPr lang="en-US" dirty="0" smtClean="0"/>
              <a:t> based on probability of e</a:t>
            </a:r>
            <a:r>
              <a:rPr lang="en-US" baseline="-25000" dirty="0" smtClean="0"/>
              <a:t>t+1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44940" y="6277123"/>
            <a:ext cx="765544" cy="476251"/>
          </a:xfrm>
        </p:spPr>
        <p:txBody>
          <a:bodyPr/>
          <a:lstStyle/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94" y="1536749"/>
            <a:ext cx="3364762" cy="3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05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Passage of Time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Assume we have current belief P(X | evidence to date)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Then, after one time step passes: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Basic </a:t>
            </a:r>
            <a:r>
              <a:rPr lang="en-US" sz="2400" dirty="0">
                <a:latin typeface="Calibri"/>
                <a:cs typeface="Calibri"/>
              </a:rPr>
              <a:t>idea: beliefs get </a:t>
            </a:r>
            <a:r>
              <a:rPr lang="ja-JP" altLang="en-US" sz="2400" dirty="0">
                <a:latin typeface="Calibri"/>
                <a:cs typeface="Calibri"/>
              </a:rPr>
              <a:t>“</a:t>
            </a:r>
            <a:r>
              <a:rPr lang="en-US" sz="2400" dirty="0">
                <a:latin typeface="Calibri"/>
                <a:cs typeface="Calibri"/>
              </a:rPr>
              <a:t>pushed</a:t>
            </a:r>
            <a:r>
              <a:rPr lang="ja-JP" altLang="en-US" sz="2400" dirty="0">
                <a:latin typeface="Calibri"/>
                <a:cs typeface="Calibri"/>
              </a:rPr>
              <a:t>”</a:t>
            </a:r>
            <a:r>
              <a:rPr lang="en-US" sz="2400" dirty="0">
                <a:latin typeface="Calibri"/>
                <a:cs typeface="Calibri"/>
              </a:rPr>
              <a:t> through the transitions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With the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B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notation, we have to be careful about what time step t the belief is about, and what evidence it includes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399"/>
            <a:ext cx="3364762" cy="3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991600" y="1585118"/>
            <a:ext cx="1901825" cy="700088"/>
            <a:chOff x="7848600" y="2362200"/>
            <a:chExt cx="758825" cy="27940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327858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" name="AutoShape 14"/>
            <p:cNvCxnSpPr>
              <a:cxnSpLocks noChangeShapeType="1"/>
              <a:stCxn id="11" idx="6"/>
              <a:endCxn id="9" idx="2"/>
            </p:cNvCxnSpPr>
            <p:nvPr/>
          </p:nvCxnSpPr>
          <p:spPr bwMode="auto">
            <a:xfrm>
              <a:off x="8135656" y="2501900"/>
              <a:ext cx="18471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848600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16300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1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29200"/>
            <a:ext cx="3460750" cy="6607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48600" y="41910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latin typeface="Calibri"/>
                <a:cs typeface="Calibri"/>
              </a:rPr>
              <a:t>Or compactly: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76800"/>
            <a:ext cx="3657600" cy="61087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3422650"/>
            <a:ext cx="2010032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4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33282"/>
            <a:ext cx="7772399" cy="252471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Example: Passage of Time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As time passes, uncertainty 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accumulates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/>
          </p:nvPr>
        </p:nvGraphicFramePr>
        <p:xfrm>
          <a:off x="1127125" y="2041525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name="Photo Editor Photo" r:id="rId4" imgW="3878916" imgH="2598645" progId="MSPhotoEd.3">
                  <p:embed/>
                </p:oleObj>
              </mc:Choice>
              <mc:Fallback>
                <p:oleObj name="Photo Editor Photo" r:id="rId4" imgW="3878916" imgH="259864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1127125" y="2041525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/>
          </p:nvPr>
        </p:nvGraphicFramePr>
        <p:xfrm>
          <a:off x="4071937" y="2041525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Photo Editor Photo" r:id="rId6" imgW="3894157" imgH="2644369" progId="MSPhotoEd.3">
                  <p:embed/>
                </p:oleObj>
              </mc:Choice>
              <mc:Fallback>
                <p:oleObj name="Photo Editor Photo" r:id="rId6" imgW="3894157" imgH="264436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4071937" y="2041525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/>
          </p:nvPr>
        </p:nvGraphicFramePr>
        <p:xfrm>
          <a:off x="8078787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Photo Editor Photo" r:id="rId8" imgW="3924640" imgH="2659048" progId="MSPhotoEd.3">
                  <p:embed/>
                </p:oleObj>
              </mc:Choice>
              <mc:Fallback>
                <p:oleObj name="Photo Editor Photo" r:id="rId8" imgW="3924640" imgH="265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8078787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0574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50292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9072793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391400" y="1447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latin typeface="Calibri"/>
                <a:cs typeface="Calibri"/>
              </a:rPr>
              <a:t>(Transition </a:t>
            </a:r>
            <a:r>
              <a:rPr lang="en-US" sz="1800" dirty="0">
                <a:latin typeface="Calibri"/>
                <a:cs typeface="Calibri"/>
              </a:rPr>
              <a:t>model: ghosts usually go </a:t>
            </a:r>
            <a:r>
              <a:rPr lang="en-US" sz="1800" dirty="0" smtClean="0">
                <a:latin typeface="Calibri"/>
                <a:cs typeface="Calibri"/>
              </a:rPr>
              <a:t>clockwise)</a:t>
            </a: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39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Observation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84" y="1182624"/>
            <a:ext cx="11379200" cy="4529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Then, after evidence comes in:</a:t>
            </a: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Or, compactly</a:t>
            </a:r>
            <a:r>
              <a:rPr lang="en-US" sz="2400" dirty="0" smtClean="0">
                <a:latin typeface="Calibri"/>
                <a:cs typeface="Calibri"/>
              </a:rPr>
              <a:t>:</a:t>
            </a:r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" y="1792224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" y="3011424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48" y="3011424"/>
            <a:ext cx="4464050" cy="347726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704" y="4589687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704" y="3739305"/>
            <a:ext cx="4800600" cy="349650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300472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Basic </a:t>
            </a:r>
            <a:r>
              <a:rPr lang="en-US" sz="2400" dirty="0">
                <a:latin typeface="Calibri"/>
                <a:cs typeface="Calibri"/>
              </a:rPr>
              <a:t>idea: beliefs </a:t>
            </a:r>
            <a:r>
              <a:rPr lang="en-US" sz="2400" dirty="0">
                <a:solidFill>
                  <a:srgbClr val="7030A0"/>
                </a:solidFill>
                <a:latin typeface="Calibri"/>
                <a:cs typeface="Calibri"/>
              </a:rPr>
              <a:t>“reweighted” </a:t>
            </a:r>
            <a:r>
              <a:rPr lang="en-US" sz="2400" dirty="0">
                <a:latin typeface="Calibri"/>
                <a:cs typeface="Calibri"/>
              </a:rPr>
              <a:t>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</a:t>
            </a:r>
            <a:r>
              <a:rPr lang="en-US" sz="2400" dirty="0" smtClean="0">
                <a:solidFill>
                  <a:srgbClr val="7030A0"/>
                </a:solidFill>
                <a:latin typeface="Calibri"/>
                <a:cs typeface="Calibri"/>
              </a:rPr>
              <a:t>normalize</a:t>
            </a:r>
            <a:endParaRPr lang="en-US" sz="2400" dirty="0" smtClean="0">
              <a:solidFill>
                <a:srgbClr val="7030A0"/>
              </a:solidFill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5" t="-7085"/>
          <a:stretch/>
        </p:blipFill>
        <p:spPr>
          <a:xfrm>
            <a:off x="7923530" y="3735515"/>
            <a:ext cx="1870202" cy="372363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5" t="-7085"/>
          <a:stretch/>
        </p:blipFill>
        <p:spPr>
          <a:xfrm>
            <a:off x="7429754" y="4546541"/>
            <a:ext cx="1870202" cy="37236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9830" y="5856717"/>
            <a:ext cx="6681725" cy="461665"/>
            <a:chOff x="1284477" y="7062350"/>
            <a:chExt cx="6681725" cy="461665"/>
          </a:xfrm>
        </p:grpSpPr>
        <p:pic>
          <p:nvPicPr>
            <p:cNvPr id="22" name="Picture 21" descr="latex-image-1.pd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30" t="-13141"/>
            <a:stretch/>
          </p:blipFill>
          <p:spPr>
            <a:xfrm>
              <a:off x="2938825" y="7089316"/>
              <a:ext cx="3051048" cy="407733"/>
            </a:xfrm>
            <a:prstGeom prst="rect">
              <a:avLst/>
            </a:prstGeom>
          </p:spPr>
        </p:pic>
        <p:pic>
          <p:nvPicPr>
            <p:cNvPr id="24" name="Picture 23" descr="latex-image-1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05" t="-7085"/>
            <a:stretch/>
          </p:blipFill>
          <p:spPr>
            <a:xfrm>
              <a:off x="6096000" y="7107001"/>
              <a:ext cx="1870202" cy="372363"/>
            </a:xfrm>
            <a:prstGeom prst="rect">
              <a:avLst/>
            </a:prstGeom>
          </p:spPr>
        </p:pic>
        <p:pic>
          <p:nvPicPr>
            <p:cNvPr id="25" name="Picture 24" descr="latex-image-1.pd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5" r="76328"/>
            <a:stretch/>
          </p:blipFill>
          <p:spPr>
            <a:xfrm>
              <a:off x="1284477" y="7095743"/>
              <a:ext cx="1407835" cy="3948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06968" y="7062350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=</a:t>
              </a:r>
              <a:endParaRPr lang="en-US" sz="240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9302496" y="768096"/>
            <a:ext cx="3041904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11001248" y="195547"/>
            <a:ext cx="588962" cy="1766890"/>
            <a:chOff x="8173954" y="2209800"/>
            <a:chExt cx="284246" cy="852487"/>
          </a:xfrm>
          <a:solidFill>
            <a:schemeClr val="bg1"/>
          </a:solidFill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3" name="Freeform 12"/>
          <p:cNvSpPr/>
          <p:nvPr/>
        </p:nvSpPr>
        <p:spPr>
          <a:xfrm>
            <a:off x="3401568" y="5090285"/>
            <a:ext cx="7599680" cy="737491"/>
          </a:xfrm>
          <a:custGeom>
            <a:avLst/>
            <a:gdLst>
              <a:gd name="connsiteX0" fmla="*/ 6961632 w 6961632"/>
              <a:gd name="connsiteY0" fmla="*/ 94952 h 558248"/>
              <a:gd name="connsiteX1" fmla="*/ 2231136 w 6961632"/>
              <a:gd name="connsiteY1" fmla="*/ 33992 h 558248"/>
              <a:gd name="connsiteX2" fmla="*/ 0 w 6961632"/>
              <a:gd name="connsiteY2" fmla="*/ 558248 h 55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61632" h="558248">
                <a:moveTo>
                  <a:pt x="6961632" y="94952"/>
                </a:moveTo>
                <a:cubicBezTo>
                  <a:pt x="5176520" y="25864"/>
                  <a:pt x="3391408" y="-43224"/>
                  <a:pt x="2231136" y="33992"/>
                </a:cubicBezTo>
                <a:cubicBezTo>
                  <a:pt x="1070864" y="111208"/>
                  <a:pt x="0" y="558248"/>
                  <a:pt x="0" y="558248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flipV="1">
            <a:off x="6655651" y="6358026"/>
            <a:ext cx="1878749" cy="397928"/>
          </a:xfrm>
          <a:custGeom>
            <a:avLst/>
            <a:gdLst>
              <a:gd name="connsiteX0" fmla="*/ 6961632 w 6961632"/>
              <a:gd name="connsiteY0" fmla="*/ 94952 h 558248"/>
              <a:gd name="connsiteX1" fmla="*/ 2231136 w 6961632"/>
              <a:gd name="connsiteY1" fmla="*/ 33992 h 558248"/>
              <a:gd name="connsiteX2" fmla="*/ 0 w 6961632"/>
              <a:gd name="connsiteY2" fmla="*/ 558248 h 55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61632" h="558248">
                <a:moveTo>
                  <a:pt x="6961632" y="94952"/>
                </a:moveTo>
                <a:cubicBezTo>
                  <a:pt x="5176520" y="25864"/>
                  <a:pt x="3391408" y="-43224"/>
                  <a:pt x="2231136" y="33992"/>
                </a:cubicBezTo>
                <a:cubicBezTo>
                  <a:pt x="1070864" y="111208"/>
                  <a:pt x="0" y="558248"/>
                  <a:pt x="0" y="558248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301015" y="301142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Defn</a:t>
            </a:r>
            <a:r>
              <a:rPr lang="en-US" i="1" dirty="0" smtClean="0"/>
              <a:t> </a:t>
            </a:r>
            <a:r>
              <a:rPr lang="en-US" i="1" dirty="0" err="1" smtClean="0"/>
              <a:t>cond</a:t>
            </a:r>
            <a:r>
              <a:rPr lang="en-US" i="1" dirty="0" smtClean="0"/>
              <a:t> </a:t>
            </a:r>
            <a:r>
              <a:rPr lang="en-US" i="1" dirty="0" err="1" smtClean="0"/>
              <a:t>prob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301015" y="373703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Defn</a:t>
            </a:r>
            <a:r>
              <a:rPr lang="en-US" i="1" dirty="0" smtClean="0"/>
              <a:t> </a:t>
            </a:r>
            <a:r>
              <a:rPr lang="en-US" i="1" dirty="0" err="1" smtClean="0"/>
              <a:t>cond</a:t>
            </a:r>
            <a:r>
              <a:rPr lang="en-US" i="1" dirty="0" smtClean="0"/>
              <a:t> </a:t>
            </a:r>
            <a:r>
              <a:rPr lang="en-US" i="1" dirty="0" err="1" smtClean="0"/>
              <a:t>prob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301015" y="452029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Independence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127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  <p:bldP spid="26" grpId="0" animBg="1"/>
      <p:bldP spid="14" grpId="0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Observation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Then, after evidence comes in:</a:t>
            </a: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Or, compactly: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2209799" cy="20205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43400"/>
            <a:ext cx="4800600" cy="34965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2200"/>
            <a:ext cx="5029200" cy="350293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410200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Basic </a:t>
            </a:r>
            <a:r>
              <a:rPr lang="en-US" sz="2400" dirty="0">
                <a:latin typeface="Calibri"/>
                <a:cs typeface="Calibri"/>
              </a:rPr>
              <a:t>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</a:t>
            </a:r>
            <a:r>
              <a:rPr lang="en-US" sz="2400" dirty="0" smtClean="0">
                <a:latin typeface="Calibri"/>
                <a:cs typeface="Calibri"/>
              </a:rPr>
              <a:t>renormalize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 rot="20188949">
            <a:off x="6578981" y="842860"/>
            <a:ext cx="2779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Old version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Normalization to Account for Evidence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881441"/>
              </p:ext>
            </p:extLst>
          </p:nvPr>
        </p:nvGraphicFramePr>
        <p:xfrm>
          <a:off x="303920" y="255782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  <a:gridCol w="914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338244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/>
                <a:gridCol w="7239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252408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47328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070641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/>
                <a:gridCol w="733895"/>
                <a:gridCol w="558396"/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342965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02828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 smtClean="0">
                <a:latin typeface="Calibri"/>
                <a:cs typeface="Calibri"/>
              </a:rPr>
              <a:t>SELECT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07700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 smtClean="0">
                <a:latin typeface="Calibri"/>
                <a:cs typeface="Calibri"/>
              </a:rPr>
              <a:t>NORMALIZE </a:t>
            </a:r>
            <a:r>
              <a:rPr lang="en-US" sz="2000" dirty="0" smtClean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>
                <a:latin typeface="Calibri"/>
                <a:cs typeface="Calibri"/>
              </a:rPr>
              <a:t>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1466021" y="5675133"/>
            <a:ext cx="9607409" cy="58572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dirty="0" smtClean="0"/>
              <a:t>Since could have seen other evidence, we normalize by dividing by the probability of the evidence we </a:t>
            </a:r>
            <a:r>
              <a:rPr lang="en-US" sz="2400" i="1" dirty="0" smtClean="0"/>
              <a:t>did</a:t>
            </a:r>
            <a:r>
              <a:rPr lang="en-US" sz="2400" dirty="0" smtClean="0"/>
              <a:t> see (in this case dividing by 0.5)</a:t>
            </a:r>
            <a:r>
              <a:rPr lang="mr-IN" sz="2400" dirty="0" smtClean="0"/>
              <a:t>…</a:t>
            </a:r>
            <a:endParaRPr lang="en-US" sz="24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379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Example: Observation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97001"/>
            <a:ext cx="10795000" cy="4729164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As we get observations, beliefs get reweighted, uncertainty 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decreases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/>
          </p:nvPr>
        </p:nvGraphicFramePr>
        <p:xfrm>
          <a:off x="6553200" y="2514600"/>
          <a:ext cx="250507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Photo Editor Photo" r:id="rId4" imgW="3802710" imgH="2567619" progId="MSPhotoEd.3">
                  <p:embed/>
                </p:oleObj>
              </mc:Choice>
              <mc:Fallback>
                <p:oleObj name="Photo Editor Photo" r:id="rId4" imgW="3802710" imgH="256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514600"/>
                        <a:ext cx="250507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2994025" y="2517775"/>
            <a:ext cx="2492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0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Before observation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778625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After observation</a:t>
            </a:r>
          </a:p>
        </p:txBody>
      </p:sp>
      <p:pic>
        <p:nvPicPr>
          <p:cNvPr id="6554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25780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058769"/>
            <a:ext cx="2436812" cy="25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4114800"/>
            <a:ext cx="2561219" cy="25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8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</a:t>
            </a:r>
            <a:r>
              <a:rPr lang="en-US" dirty="0" smtClean="0">
                <a:latin typeface="Calibri"/>
                <a:cs typeface="Calibri"/>
              </a:rPr>
              <a:t>Weather HMM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637956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657600" y="5026894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637956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5034832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2541181" y="5552356"/>
            <a:ext cx="2107019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Umbr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1 </a:t>
            </a:r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= T</a:t>
            </a:r>
            <a:endParaRPr lang="en-US" sz="24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53000" y="5552356"/>
            <a:ext cx="2064488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Umbr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2 </a:t>
            </a:r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= T</a:t>
            </a:r>
            <a:endParaRPr lang="en-US" sz="24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81000" y="4256956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0</a:t>
            </a:r>
            <a:endParaRPr lang="en-US" sz="2400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667000" y="4256956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sz="2400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4256956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2</a:t>
            </a:r>
            <a:endParaRPr lang="en-US" sz="2400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296" y="3422415"/>
            <a:ext cx="133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</a:t>
            </a: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=r</a:t>
            </a:r>
            <a:r>
              <a:rPr lang="en-US" dirty="0" smtClean="0">
                <a:latin typeface="Calibri"/>
                <a:cs typeface="Calibri"/>
              </a:rPr>
              <a:t>) = 0.5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497977" y="1947614"/>
            <a:ext cx="1190539" cy="15936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>
            <a:off x="8596607" y="5726714"/>
            <a:ext cx="946368" cy="0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6" name="Group 25"/>
          <p:cNvGrpSpPr/>
          <p:nvPr/>
        </p:nvGrpSpPr>
        <p:grpSpPr>
          <a:xfrm>
            <a:off x="287274" y="5236444"/>
            <a:ext cx="1041992" cy="830927"/>
            <a:chOff x="467831" y="1370013"/>
            <a:chExt cx="1041992" cy="1145954"/>
          </a:xfrm>
          <a:solidFill>
            <a:srgbClr val="FFFF00"/>
          </a:solidFill>
        </p:grpSpPr>
        <p:sp>
          <p:nvSpPr>
            <p:cNvPr id="33" name="Rectangle 32"/>
            <p:cNvSpPr/>
            <p:nvPr/>
          </p:nvSpPr>
          <p:spPr>
            <a:xfrm>
              <a:off x="467832" y="1370013"/>
              <a:ext cx="1041991" cy="572977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1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7831" y="1942990"/>
              <a:ext cx="1041991" cy="572977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0.5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918557" y="4085782"/>
            <a:ext cx="1938671" cy="990932"/>
            <a:chOff x="3700130" y="1348240"/>
            <a:chExt cx="1938671" cy="990932"/>
          </a:xfrm>
          <a:solidFill>
            <a:srgbClr val="FFFF00"/>
          </a:solidFill>
        </p:grpSpPr>
        <p:sp>
          <p:nvSpPr>
            <p:cNvPr id="40" name="Rectangle 39"/>
            <p:cNvSpPr/>
            <p:nvPr/>
          </p:nvSpPr>
          <p:spPr>
            <a:xfrm>
              <a:off x="3700131" y="1348240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t-1 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700130" y="1678551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700130" y="2008861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385931" y="1348240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</a:t>
              </a:r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|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t-1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385930" y="1678551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0.8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85930" y="2008861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0.6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896858" y="5633778"/>
            <a:ext cx="2014869" cy="919367"/>
            <a:chOff x="9247915" y="5611608"/>
            <a:chExt cx="2014869" cy="919367"/>
          </a:xfrm>
          <a:solidFill>
            <a:srgbClr val="FFFF00"/>
          </a:solidFill>
        </p:grpSpPr>
        <p:sp>
          <p:nvSpPr>
            <p:cNvPr id="55" name="Rectangle 54"/>
            <p:cNvSpPr/>
            <p:nvPr/>
          </p:nvSpPr>
          <p:spPr>
            <a:xfrm>
              <a:off x="9247916" y="5611608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247915" y="5918064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247915" y="6224519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0009914" y="5611608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</a:t>
              </a:r>
              <a:r>
                <a:rPr lang="en-US" sz="2000" i="1" dirty="0" err="1">
                  <a:latin typeface="Times New Roman" charset="0"/>
                  <a:ea typeface="Times New Roman" charset="0"/>
                  <a:cs typeface="Times New Roman" charset="0"/>
                </a:rPr>
                <a:t>U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|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009913" y="5918064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0.9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009913" y="6224519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0.3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34412" y="1147704"/>
            <a:ext cx="52632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B’(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)  =  P(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 | </a:t>
            </a: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=r</a:t>
            </a:r>
            <a:r>
              <a:rPr lang="en-US" dirty="0" smtClean="0"/>
              <a:t>) * 0.5  +  P(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 </a:t>
            </a:r>
            <a:r>
              <a:rPr lang="en-US" dirty="0"/>
              <a:t>| </a:t>
            </a: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0</a:t>
            </a:r>
            <a:r>
              <a:rPr lang="en-US" dirty="0" smtClean="0">
                <a:latin typeface="Calibri"/>
                <a:cs typeface="Calibri"/>
              </a:rPr>
              <a:t>=s</a:t>
            </a:r>
            <a:r>
              <a:rPr lang="en-US" dirty="0" smtClean="0"/>
              <a:t>) </a:t>
            </a:r>
            <a:r>
              <a:rPr lang="en-US" dirty="0"/>
              <a:t>* </a:t>
            </a:r>
            <a:r>
              <a:rPr lang="en-US" dirty="0" smtClean="0"/>
              <a:t>0.5</a:t>
            </a:r>
          </a:p>
          <a:p>
            <a:r>
              <a:rPr lang="en-US" dirty="0"/>
              <a:t> </a:t>
            </a:r>
            <a:r>
              <a:rPr lang="en-US" dirty="0" smtClean="0"/>
              <a:t>        =  0.8*0.5                       +  0.6*0.5</a:t>
            </a:r>
          </a:p>
          <a:p>
            <a:r>
              <a:rPr lang="en-US" dirty="0"/>
              <a:t> </a:t>
            </a:r>
            <a:r>
              <a:rPr lang="en-US" dirty="0" smtClean="0"/>
              <a:t>        =  0.7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082" y="2035765"/>
            <a:ext cx="3657600" cy="61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Hidden Markov Models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03600"/>
            <a:ext cx="10972800" cy="558800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Defines a joint probability distribution:</a:t>
            </a:r>
          </a:p>
        </p:txBody>
      </p:sp>
      <p:grpSp>
        <p:nvGrpSpPr>
          <p:cNvPr id="40965" name="Group 6"/>
          <p:cNvGrpSpPr>
            <a:grpSpLocks/>
          </p:cNvGrpSpPr>
          <p:nvPr/>
        </p:nvGrpSpPr>
        <p:grpSpPr bwMode="auto">
          <a:xfrm>
            <a:off x="8060267" y="1485900"/>
            <a:ext cx="711200" cy="533400"/>
            <a:chOff x="0" y="0"/>
            <a:chExt cx="336" cy="336"/>
          </a:xfrm>
        </p:grpSpPr>
        <p:sp>
          <p:nvSpPr>
            <p:cNvPr id="41012" name="Oval 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13" name="Rectangle 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40966" name="AutoShape 7"/>
          <p:cNvCxnSpPr>
            <a:cxnSpLocks noChangeShapeType="1"/>
          </p:cNvCxnSpPr>
          <p:nvPr/>
        </p:nvCxnSpPr>
        <p:spPr bwMode="auto">
          <a:xfrm>
            <a:off x="8415867" y="1752600"/>
            <a:ext cx="0" cy="106680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</p:cxnSp>
      <p:grpSp>
        <p:nvGrpSpPr>
          <p:cNvPr id="40967" name="Group 10"/>
          <p:cNvGrpSpPr>
            <a:grpSpLocks/>
          </p:cNvGrpSpPr>
          <p:nvPr/>
        </p:nvGrpSpPr>
        <p:grpSpPr bwMode="auto">
          <a:xfrm>
            <a:off x="3589867" y="1485900"/>
            <a:ext cx="711200" cy="533400"/>
            <a:chOff x="0" y="0"/>
            <a:chExt cx="336" cy="336"/>
          </a:xfrm>
        </p:grpSpPr>
        <p:sp>
          <p:nvSpPr>
            <p:cNvPr id="41010" name="Oval 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11" name="Rectangle 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40969" name="Group 14"/>
          <p:cNvGrpSpPr>
            <a:grpSpLocks/>
          </p:cNvGrpSpPr>
          <p:nvPr/>
        </p:nvGrpSpPr>
        <p:grpSpPr bwMode="auto">
          <a:xfrm>
            <a:off x="2370667" y="2552700"/>
            <a:ext cx="711200" cy="533400"/>
            <a:chOff x="0" y="0"/>
            <a:chExt cx="336" cy="336"/>
          </a:xfrm>
        </p:grpSpPr>
        <p:sp>
          <p:nvSpPr>
            <p:cNvPr id="41008" name="Oval 1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9" name="Rectangle 13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40970" name="AutoShape 15"/>
          <p:cNvCxnSpPr>
            <a:cxnSpLocks noChangeShapeType="1"/>
            <a:endCxn id="41010" idx="2"/>
          </p:cNvCxnSpPr>
          <p:nvPr/>
        </p:nvCxnSpPr>
        <p:spPr bwMode="auto">
          <a:xfrm>
            <a:off x="2726267" y="1752600"/>
            <a:ext cx="863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40971" name="Group 18"/>
          <p:cNvGrpSpPr>
            <a:grpSpLocks/>
          </p:cNvGrpSpPr>
          <p:nvPr/>
        </p:nvGrpSpPr>
        <p:grpSpPr bwMode="auto">
          <a:xfrm>
            <a:off x="2370667" y="1485900"/>
            <a:ext cx="711200" cy="533400"/>
            <a:chOff x="0" y="0"/>
            <a:chExt cx="336" cy="336"/>
          </a:xfrm>
        </p:grpSpPr>
        <p:sp>
          <p:nvSpPr>
            <p:cNvPr id="41006" name="Oval 1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7" name="Rectangle 1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40973" name="Group 22"/>
          <p:cNvGrpSpPr>
            <a:grpSpLocks/>
          </p:cNvGrpSpPr>
          <p:nvPr/>
        </p:nvGrpSpPr>
        <p:grpSpPr bwMode="auto">
          <a:xfrm>
            <a:off x="4809067" y="1485900"/>
            <a:ext cx="711200" cy="533400"/>
            <a:chOff x="0" y="0"/>
            <a:chExt cx="336" cy="336"/>
          </a:xfrm>
        </p:grpSpPr>
        <p:sp>
          <p:nvSpPr>
            <p:cNvPr id="41004" name="Oval 2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5" name="Rectangle 21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cxnSp>
        <p:nvCxnSpPr>
          <p:cNvPr id="40974" name="AutoShape 23"/>
          <p:cNvCxnSpPr>
            <a:cxnSpLocks noChangeShapeType="1"/>
            <a:stCxn id="41004" idx="6"/>
            <a:endCxn id="41002" idx="2"/>
          </p:cNvCxnSpPr>
          <p:nvPr/>
        </p:nvCxnSpPr>
        <p:spPr bwMode="auto">
          <a:xfrm>
            <a:off x="5520267" y="17526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0975" name="AutoShape 24"/>
          <p:cNvCxnSpPr>
            <a:cxnSpLocks noChangeShapeType="1"/>
            <a:stCxn id="41010" idx="6"/>
            <a:endCxn id="41004" idx="2"/>
          </p:cNvCxnSpPr>
          <p:nvPr/>
        </p:nvCxnSpPr>
        <p:spPr bwMode="auto">
          <a:xfrm>
            <a:off x="4301067" y="17526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40976" name="Group 27"/>
          <p:cNvGrpSpPr>
            <a:grpSpLocks/>
          </p:cNvGrpSpPr>
          <p:nvPr/>
        </p:nvGrpSpPr>
        <p:grpSpPr bwMode="auto">
          <a:xfrm>
            <a:off x="6028267" y="1485900"/>
            <a:ext cx="711200" cy="533400"/>
            <a:chOff x="0" y="0"/>
            <a:chExt cx="336" cy="336"/>
          </a:xfrm>
        </p:grpSpPr>
        <p:sp>
          <p:nvSpPr>
            <p:cNvPr id="41002" name="Oval 2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3" name="Rectangle 26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40977" name="AutoShape 28"/>
          <p:cNvCxnSpPr>
            <a:cxnSpLocks noChangeShapeType="1"/>
            <a:stCxn id="41002" idx="6"/>
            <a:endCxn id="40992" idx="2"/>
          </p:cNvCxnSpPr>
          <p:nvPr/>
        </p:nvCxnSpPr>
        <p:spPr bwMode="auto">
          <a:xfrm>
            <a:off x="6739467" y="1752600"/>
            <a:ext cx="13208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grpSp>
        <p:nvGrpSpPr>
          <p:cNvPr id="40978" name="Group 31"/>
          <p:cNvGrpSpPr>
            <a:grpSpLocks/>
          </p:cNvGrpSpPr>
          <p:nvPr/>
        </p:nvGrpSpPr>
        <p:grpSpPr bwMode="auto">
          <a:xfrm>
            <a:off x="3589867" y="2552700"/>
            <a:ext cx="711200" cy="533400"/>
            <a:chOff x="0" y="0"/>
            <a:chExt cx="336" cy="336"/>
          </a:xfrm>
        </p:grpSpPr>
        <p:sp>
          <p:nvSpPr>
            <p:cNvPr id="41000" name="Oval 29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1" name="Rectangle 30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40979" name="Group 34"/>
          <p:cNvGrpSpPr>
            <a:grpSpLocks/>
          </p:cNvGrpSpPr>
          <p:nvPr/>
        </p:nvGrpSpPr>
        <p:grpSpPr bwMode="auto">
          <a:xfrm>
            <a:off x="4809067" y="2552700"/>
            <a:ext cx="711200" cy="533400"/>
            <a:chOff x="0" y="0"/>
            <a:chExt cx="336" cy="336"/>
          </a:xfrm>
        </p:grpSpPr>
        <p:sp>
          <p:nvSpPr>
            <p:cNvPr id="40998" name="Oval 3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9" name="Rectangle 33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40980" name="Group 37"/>
          <p:cNvGrpSpPr>
            <a:grpSpLocks/>
          </p:cNvGrpSpPr>
          <p:nvPr/>
        </p:nvGrpSpPr>
        <p:grpSpPr bwMode="auto">
          <a:xfrm>
            <a:off x="6028267" y="2552700"/>
            <a:ext cx="711200" cy="533400"/>
            <a:chOff x="0" y="0"/>
            <a:chExt cx="336" cy="336"/>
          </a:xfrm>
        </p:grpSpPr>
        <p:sp>
          <p:nvSpPr>
            <p:cNvPr id="40996" name="Oval 3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7" name="Rectangle 36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grpSp>
        <p:nvGrpSpPr>
          <p:cNvPr id="40981" name="Group 40"/>
          <p:cNvGrpSpPr>
            <a:grpSpLocks/>
          </p:cNvGrpSpPr>
          <p:nvPr/>
        </p:nvGrpSpPr>
        <p:grpSpPr bwMode="auto">
          <a:xfrm>
            <a:off x="8060267" y="2552700"/>
            <a:ext cx="711200" cy="533400"/>
            <a:chOff x="0" y="0"/>
            <a:chExt cx="336" cy="336"/>
          </a:xfrm>
        </p:grpSpPr>
        <p:sp>
          <p:nvSpPr>
            <p:cNvPr id="40994" name="Oval 3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5" name="Rectangle 39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726267" y="2057400"/>
            <a:ext cx="3657600" cy="457200"/>
            <a:chOff x="2044700" y="1752600"/>
            <a:chExt cx="2743200" cy="1066800"/>
          </a:xfrm>
        </p:grpSpPr>
        <p:cxnSp>
          <p:nvCxnSpPr>
            <p:cNvPr id="40968" name="AutoShape 11"/>
            <p:cNvCxnSpPr>
              <a:cxnSpLocks noChangeShapeType="1"/>
            </p:cNvCxnSpPr>
            <p:nvPr/>
          </p:nvCxnSpPr>
          <p:spPr bwMode="auto">
            <a:xfrm>
              <a:off x="29591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0972" name="AutoShape 19"/>
            <p:cNvCxnSpPr>
              <a:cxnSpLocks noChangeShapeType="1"/>
            </p:cNvCxnSpPr>
            <p:nvPr/>
          </p:nvCxnSpPr>
          <p:spPr bwMode="auto">
            <a:xfrm>
              <a:off x="20447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0982" name="AutoShape 41"/>
            <p:cNvCxnSpPr>
              <a:cxnSpLocks noChangeShapeType="1"/>
            </p:cNvCxnSpPr>
            <p:nvPr/>
          </p:nvCxnSpPr>
          <p:spPr bwMode="auto">
            <a:xfrm>
              <a:off x="38735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0983" name="AutoShape 42"/>
            <p:cNvCxnSpPr>
              <a:cxnSpLocks noChangeShapeType="1"/>
            </p:cNvCxnSpPr>
            <p:nvPr/>
          </p:nvCxnSpPr>
          <p:spPr bwMode="auto">
            <a:xfrm>
              <a:off x="47879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40984" name="Group 45"/>
          <p:cNvGrpSpPr>
            <a:grpSpLocks/>
          </p:cNvGrpSpPr>
          <p:nvPr/>
        </p:nvGrpSpPr>
        <p:grpSpPr bwMode="auto">
          <a:xfrm>
            <a:off x="8060267" y="1485900"/>
            <a:ext cx="711200" cy="533400"/>
            <a:chOff x="0" y="0"/>
            <a:chExt cx="336" cy="336"/>
          </a:xfrm>
        </p:grpSpPr>
        <p:sp>
          <p:nvSpPr>
            <p:cNvPr id="40992" name="Oval 4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3" name="Rectangle 44"/>
            <p:cNvSpPr>
              <a:spLocks/>
            </p:cNvSpPr>
            <p:nvPr/>
          </p:nvSpPr>
          <p:spPr bwMode="auto">
            <a:xfrm>
              <a:off x="52" y="27"/>
              <a:ext cx="231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grpSp>
        <p:nvGrpSpPr>
          <p:cNvPr id="40985" name="Group 48"/>
          <p:cNvGrpSpPr>
            <a:grpSpLocks/>
          </p:cNvGrpSpPr>
          <p:nvPr/>
        </p:nvGrpSpPr>
        <p:grpSpPr bwMode="auto">
          <a:xfrm>
            <a:off x="8060267" y="2552700"/>
            <a:ext cx="711200" cy="533400"/>
            <a:chOff x="0" y="0"/>
            <a:chExt cx="336" cy="336"/>
          </a:xfrm>
        </p:grpSpPr>
        <p:sp>
          <p:nvSpPr>
            <p:cNvPr id="40990" name="Oval 4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1" name="Rectangle 47"/>
            <p:cNvSpPr>
              <a:spLocks/>
            </p:cNvSpPr>
            <p:nvPr/>
          </p:nvSpPr>
          <p:spPr bwMode="auto">
            <a:xfrm>
              <a:off x="58" y="27"/>
              <a:ext cx="21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sp>
        <p:nvSpPr>
          <p:cNvPr id="40986" name="Line 49"/>
          <p:cNvSpPr>
            <a:spLocks noChangeShapeType="1"/>
          </p:cNvSpPr>
          <p:nvPr/>
        </p:nvSpPr>
        <p:spPr bwMode="auto">
          <a:xfrm rot="10800000">
            <a:off x="8409518" y="2022476"/>
            <a:ext cx="10583" cy="544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0987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67" y="3835400"/>
            <a:ext cx="6275917" cy="78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2035" name="Picture 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7200" y="4597400"/>
            <a:ext cx="3928533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2036" name="Picture 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1600" y="5105400"/>
            <a:ext cx="8094133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18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</a:t>
            </a:r>
            <a:r>
              <a:rPr lang="en-US" dirty="0" smtClean="0">
                <a:latin typeface="Calibri"/>
                <a:cs typeface="Calibri"/>
              </a:rPr>
              <a:t>Weather HMM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637956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657600" y="5026894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637956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5034832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2541181" y="5552356"/>
            <a:ext cx="2107019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Umbr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1 </a:t>
            </a:r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= T</a:t>
            </a:r>
            <a:endParaRPr lang="en-US" sz="24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53000" y="5552356"/>
            <a:ext cx="2064488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Umbr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2 </a:t>
            </a:r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= T</a:t>
            </a:r>
            <a:endParaRPr lang="en-US" sz="24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81000" y="4256956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0</a:t>
            </a:r>
            <a:endParaRPr lang="en-US" sz="2400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667000" y="4256956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sz="2400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4256956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2</a:t>
            </a:r>
            <a:endParaRPr lang="en-US" sz="2400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296" y="3422415"/>
            <a:ext cx="137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B(x</a:t>
            </a:r>
            <a:r>
              <a:rPr lang="en-US" baseline="-25000" dirty="0" smtClean="0">
                <a:latin typeface="Calibri"/>
                <a:cs typeface="Calibri"/>
              </a:rPr>
              <a:t>0</a:t>
            </a:r>
            <a:r>
              <a:rPr lang="en-US" dirty="0" smtClean="0">
                <a:latin typeface="Calibri"/>
                <a:cs typeface="Calibri"/>
              </a:rPr>
              <a:t>=r) = 0.5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497977" y="1947614"/>
            <a:ext cx="1190539" cy="15936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>
            <a:off x="8596607" y="5726714"/>
            <a:ext cx="946368" cy="0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6" name="Group 25"/>
          <p:cNvGrpSpPr/>
          <p:nvPr/>
        </p:nvGrpSpPr>
        <p:grpSpPr>
          <a:xfrm>
            <a:off x="287274" y="5236444"/>
            <a:ext cx="1041992" cy="830927"/>
            <a:chOff x="467831" y="1370013"/>
            <a:chExt cx="1041992" cy="1145954"/>
          </a:xfrm>
          <a:solidFill>
            <a:srgbClr val="FFFF00"/>
          </a:solidFill>
        </p:grpSpPr>
        <p:sp>
          <p:nvSpPr>
            <p:cNvPr id="33" name="Rectangle 32"/>
            <p:cNvSpPr/>
            <p:nvPr/>
          </p:nvSpPr>
          <p:spPr>
            <a:xfrm>
              <a:off x="467832" y="1370013"/>
              <a:ext cx="1041991" cy="572977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1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7831" y="1942990"/>
              <a:ext cx="1041991" cy="572977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0.5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918557" y="4085782"/>
            <a:ext cx="1938671" cy="990932"/>
            <a:chOff x="3700130" y="1348240"/>
            <a:chExt cx="1938671" cy="990932"/>
          </a:xfrm>
          <a:solidFill>
            <a:srgbClr val="FFFF00"/>
          </a:solidFill>
        </p:grpSpPr>
        <p:sp>
          <p:nvSpPr>
            <p:cNvPr id="40" name="Rectangle 39"/>
            <p:cNvSpPr/>
            <p:nvPr/>
          </p:nvSpPr>
          <p:spPr>
            <a:xfrm>
              <a:off x="3700131" y="1348240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t-1 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700130" y="1678551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700130" y="2008861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385931" y="1348240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</a:t>
              </a:r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|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t-1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385930" y="1678551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0.8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85930" y="2008861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0.6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896858" y="5633778"/>
            <a:ext cx="2014869" cy="919367"/>
            <a:chOff x="9247915" y="5611608"/>
            <a:chExt cx="2014869" cy="919367"/>
          </a:xfrm>
          <a:solidFill>
            <a:srgbClr val="FFFF00"/>
          </a:solidFill>
        </p:grpSpPr>
        <p:sp>
          <p:nvSpPr>
            <p:cNvPr id="55" name="Rectangle 54"/>
            <p:cNvSpPr/>
            <p:nvPr/>
          </p:nvSpPr>
          <p:spPr>
            <a:xfrm>
              <a:off x="9247916" y="5611608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247915" y="5918064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247915" y="6224519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0009914" y="5611608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</a:t>
              </a:r>
              <a:r>
                <a:rPr lang="en-US" sz="2000" i="1" dirty="0" err="1">
                  <a:latin typeface="Times New Roman" charset="0"/>
                  <a:ea typeface="Times New Roman" charset="0"/>
                  <a:cs typeface="Times New Roman" charset="0"/>
                </a:rPr>
                <a:t>U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|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009913" y="5918064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0.9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009913" y="6224519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0.3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>
            <a:off x="2963333" y="2107259"/>
            <a:ext cx="178741" cy="536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834412" y="1147704"/>
            <a:ext cx="527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B’(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)  =  P(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 | </a:t>
            </a: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=r</a:t>
            </a:r>
            <a:r>
              <a:rPr lang="en-US" dirty="0" smtClean="0"/>
              <a:t>) * 0.5  +  P(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 </a:t>
            </a:r>
            <a:r>
              <a:rPr lang="en-US" dirty="0"/>
              <a:t>| </a:t>
            </a: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0</a:t>
            </a:r>
            <a:r>
              <a:rPr lang="en-US" dirty="0" smtClean="0">
                <a:latin typeface="Calibri"/>
                <a:cs typeface="Calibri"/>
              </a:rPr>
              <a:t>=s</a:t>
            </a:r>
            <a:r>
              <a:rPr lang="en-US" dirty="0" smtClean="0"/>
              <a:t>) </a:t>
            </a:r>
            <a:r>
              <a:rPr lang="en-US" dirty="0"/>
              <a:t>* </a:t>
            </a:r>
            <a:r>
              <a:rPr lang="en-US" dirty="0" smtClean="0"/>
              <a:t>0.5</a:t>
            </a:r>
          </a:p>
          <a:p>
            <a:r>
              <a:rPr lang="en-US" dirty="0"/>
              <a:t> </a:t>
            </a:r>
            <a:r>
              <a:rPr lang="en-US" dirty="0" smtClean="0"/>
              <a:t>        =  0.8*0.5                       +  0.6*0.5</a:t>
            </a:r>
          </a:p>
          <a:p>
            <a:r>
              <a:rPr lang="en-US" dirty="0"/>
              <a:t> </a:t>
            </a:r>
            <a:r>
              <a:rPr lang="en-US" dirty="0" smtClean="0"/>
              <a:t>        =  0.7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83020" y="2549415"/>
            <a:ext cx="2659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B(x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=r) ∝ 0.9 * 0.7 = 0.63</a:t>
            </a:r>
          </a:p>
          <a:p>
            <a:r>
              <a:rPr lang="en-US" dirty="0" smtClean="0">
                <a:latin typeface="Calibri"/>
                <a:cs typeface="Calibri"/>
              </a:rPr>
              <a:t>B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=s) </a:t>
            </a:r>
            <a:r>
              <a:rPr lang="en-US" dirty="0">
                <a:latin typeface="Calibri"/>
                <a:cs typeface="Calibri"/>
              </a:rPr>
              <a:t>∝ </a:t>
            </a:r>
            <a:r>
              <a:rPr lang="en-US" dirty="0" smtClean="0">
                <a:latin typeface="Calibri"/>
                <a:cs typeface="Calibri"/>
              </a:rPr>
              <a:t>0.3 </a:t>
            </a:r>
            <a:r>
              <a:rPr lang="en-US" dirty="0">
                <a:latin typeface="Calibri"/>
                <a:cs typeface="Calibri"/>
              </a:rPr>
              <a:t>* </a:t>
            </a:r>
            <a:r>
              <a:rPr lang="en-US" dirty="0" smtClean="0">
                <a:latin typeface="Calibri"/>
                <a:cs typeface="Calibri"/>
              </a:rPr>
              <a:t>0.3 = 0.09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305763" y="3134553"/>
            <a:ext cx="398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Divide by 0.72 (=0.63+0.09) to normalize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94313" y="3407372"/>
            <a:ext cx="264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B(x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=r) =0.63/0.72 = 0.875</a:t>
            </a:r>
          </a:p>
        </p:txBody>
      </p:sp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082" y="2035765"/>
            <a:ext cx="3657600" cy="610873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8273814" y="2936041"/>
            <a:ext cx="3761082" cy="808107"/>
            <a:chOff x="8273814" y="2936041"/>
            <a:chExt cx="3761082" cy="808107"/>
          </a:xfrm>
        </p:grpSpPr>
        <p:pic>
          <p:nvPicPr>
            <p:cNvPr id="69" name="Picture 68" descr="latex-image-1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128" b="-4471"/>
            <a:stretch/>
          </p:blipFill>
          <p:spPr>
            <a:xfrm>
              <a:off x="8273814" y="2936041"/>
              <a:ext cx="2055519" cy="365957"/>
            </a:xfrm>
            <a:prstGeom prst="rect">
              <a:avLst/>
            </a:prstGeom>
          </p:spPr>
        </p:pic>
        <p:pic>
          <p:nvPicPr>
            <p:cNvPr id="70" name="Picture 69" descr="latex-image-1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86" t="1" b="-3934"/>
            <a:stretch/>
          </p:blipFill>
          <p:spPr>
            <a:xfrm>
              <a:off x="9021704" y="3380073"/>
              <a:ext cx="3013192" cy="36407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763" y="1841747"/>
            <a:ext cx="766980" cy="72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9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</a:t>
            </a:r>
            <a:r>
              <a:rPr lang="en-US" dirty="0" smtClean="0">
                <a:latin typeface="Calibri"/>
                <a:cs typeface="Calibri"/>
              </a:rPr>
              <a:t>Weather HMM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637956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657600" y="5026894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637956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5034832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2541181" y="5552356"/>
            <a:ext cx="2107019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Umbr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1 </a:t>
            </a:r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= T</a:t>
            </a:r>
            <a:endParaRPr lang="en-US" sz="24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53000" y="5552356"/>
            <a:ext cx="2064488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Umbr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2 </a:t>
            </a:r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= T</a:t>
            </a:r>
            <a:endParaRPr lang="en-US" sz="24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81000" y="4256956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0</a:t>
            </a:r>
            <a:endParaRPr lang="en-US" sz="2400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667000" y="4256956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sz="2400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4256956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2</a:t>
            </a:r>
            <a:endParaRPr lang="en-US" sz="2400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296" y="3422415"/>
            <a:ext cx="137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B(x</a:t>
            </a:r>
            <a:r>
              <a:rPr lang="en-US" baseline="-25000" dirty="0" smtClean="0">
                <a:latin typeface="Calibri"/>
                <a:cs typeface="Calibri"/>
              </a:rPr>
              <a:t>0</a:t>
            </a:r>
            <a:r>
              <a:rPr lang="en-US" dirty="0" smtClean="0">
                <a:latin typeface="Calibri"/>
                <a:cs typeface="Calibri"/>
              </a:rPr>
              <a:t>=r) = 0.5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497977" y="1947614"/>
            <a:ext cx="1190539" cy="15936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>
            <a:off x="8596607" y="5726714"/>
            <a:ext cx="946368" cy="0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6" name="Group 25"/>
          <p:cNvGrpSpPr/>
          <p:nvPr/>
        </p:nvGrpSpPr>
        <p:grpSpPr>
          <a:xfrm>
            <a:off x="287274" y="5236444"/>
            <a:ext cx="1041992" cy="830927"/>
            <a:chOff x="467831" y="1370013"/>
            <a:chExt cx="1041992" cy="1145954"/>
          </a:xfrm>
          <a:solidFill>
            <a:srgbClr val="FFFF00"/>
          </a:solidFill>
        </p:grpSpPr>
        <p:sp>
          <p:nvSpPr>
            <p:cNvPr id="33" name="Rectangle 32"/>
            <p:cNvSpPr/>
            <p:nvPr/>
          </p:nvSpPr>
          <p:spPr>
            <a:xfrm>
              <a:off x="467832" y="1370013"/>
              <a:ext cx="1041991" cy="572977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1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7831" y="1942990"/>
              <a:ext cx="1041991" cy="572977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0.5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918557" y="4085782"/>
            <a:ext cx="1938671" cy="990932"/>
            <a:chOff x="3700130" y="1348240"/>
            <a:chExt cx="1938671" cy="990932"/>
          </a:xfrm>
          <a:solidFill>
            <a:srgbClr val="FFFF00"/>
          </a:solidFill>
        </p:grpSpPr>
        <p:sp>
          <p:nvSpPr>
            <p:cNvPr id="40" name="Rectangle 39"/>
            <p:cNvSpPr/>
            <p:nvPr/>
          </p:nvSpPr>
          <p:spPr>
            <a:xfrm>
              <a:off x="3700131" y="1348240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t-1 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700130" y="1678551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700130" y="2008861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385931" y="1348240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</a:t>
              </a:r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|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t-1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385930" y="1678551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0.8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85930" y="2008861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0.6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896858" y="5633778"/>
            <a:ext cx="2014869" cy="919367"/>
            <a:chOff x="9247915" y="5611608"/>
            <a:chExt cx="2014869" cy="919367"/>
          </a:xfrm>
          <a:solidFill>
            <a:srgbClr val="FFFF00"/>
          </a:solidFill>
        </p:grpSpPr>
        <p:sp>
          <p:nvSpPr>
            <p:cNvPr id="55" name="Rectangle 54"/>
            <p:cNvSpPr/>
            <p:nvPr/>
          </p:nvSpPr>
          <p:spPr>
            <a:xfrm>
              <a:off x="9247916" y="5611608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247915" y="5918064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247915" y="6224519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0009914" y="5611608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</a:t>
              </a:r>
              <a:r>
                <a:rPr lang="en-US" sz="2000" i="1" dirty="0" err="1">
                  <a:latin typeface="Times New Roman" charset="0"/>
                  <a:ea typeface="Times New Roman" charset="0"/>
                  <a:cs typeface="Times New Roman" charset="0"/>
                </a:rPr>
                <a:t>U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|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009913" y="5918064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0.9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009913" y="6224519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0.3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082" y="2035765"/>
            <a:ext cx="3657600" cy="610873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2878667" y="1956741"/>
            <a:ext cx="357481" cy="1486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872042" y="1420519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B’(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) =  0.7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94313" y="3407372"/>
            <a:ext cx="156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B(x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=r) = 0.875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3654155" y="1994370"/>
            <a:ext cx="1087178" cy="1464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148634" y="1138296"/>
            <a:ext cx="5529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B’(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)  =  P(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 | 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)*0.875  +  P(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 </a:t>
            </a:r>
            <a:r>
              <a:rPr lang="en-US" dirty="0"/>
              <a:t>| 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=s</a:t>
            </a:r>
            <a:r>
              <a:rPr lang="en-US" dirty="0" smtClean="0"/>
              <a:t>)*0.125</a:t>
            </a:r>
          </a:p>
          <a:p>
            <a:r>
              <a:rPr lang="en-US" dirty="0"/>
              <a:t> </a:t>
            </a:r>
            <a:r>
              <a:rPr lang="en-US" dirty="0" smtClean="0"/>
              <a:t>        =  0.8*0.875                     +  0.6*0.125</a:t>
            </a:r>
          </a:p>
          <a:p>
            <a:r>
              <a:rPr lang="en-US" dirty="0"/>
              <a:t> </a:t>
            </a:r>
            <a:r>
              <a:rPr lang="en-US" dirty="0" smtClean="0"/>
              <a:t>        =  0.775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04" y="2227861"/>
            <a:ext cx="766980" cy="72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7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</a:t>
            </a:r>
            <a:r>
              <a:rPr lang="en-US" dirty="0" smtClean="0">
                <a:latin typeface="Calibri"/>
                <a:cs typeface="Calibri"/>
              </a:rPr>
              <a:t>Weather HMM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637956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657600" y="5026894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637956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5034832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2541181" y="5552356"/>
            <a:ext cx="2107019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Umbr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1 </a:t>
            </a:r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= T</a:t>
            </a:r>
            <a:endParaRPr lang="en-US" sz="24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53000" y="5552356"/>
            <a:ext cx="2064488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Umbr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2 </a:t>
            </a:r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= T</a:t>
            </a:r>
            <a:endParaRPr lang="en-US" sz="24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81000" y="4256956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0</a:t>
            </a:r>
            <a:endParaRPr lang="en-US" sz="2400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667000" y="4256956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sz="2400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4256956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sz="2400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2</a:t>
            </a:r>
            <a:endParaRPr lang="en-US" sz="2400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296" y="3422415"/>
            <a:ext cx="137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B(x</a:t>
            </a:r>
            <a:r>
              <a:rPr lang="en-US" baseline="-25000" dirty="0" smtClean="0">
                <a:latin typeface="Calibri"/>
                <a:cs typeface="Calibri"/>
              </a:rPr>
              <a:t>0</a:t>
            </a:r>
            <a:r>
              <a:rPr lang="en-US" dirty="0" smtClean="0">
                <a:latin typeface="Calibri"/>
                <a:cs typeface="Calibri"/>
              </a:rPr>
              <a:t>=r) = 0.5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497977" y="1947614"/>
            <a:ext cx="1190539" cy="15936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>
            <a:off x="8596607" y="5726714"/>
            <a:ext cx="946368" cy="0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6" name="Group 25"/>
          <p:cNvGrpSpPr/>
          <p:nvPr/>
        </p:nvGrpSpPr>
        <p:grpSpPr>
          <a:xfrm>
            <a:off x="287274" y="5236444"/>
            <a:ext cx="1041992" cy="830927"/>
            <a:chOff x="467831" y="1370013"/>
            <a:chExt cx="1041992" cy="1145954"/>
          </a:xfrm>
          <a:solidFill>
            <a:srgbClr val="FFFF00"/>
          </a:solidFill>
        </p:grpSpPr>
        <p:sp>
          <p:nvSpPr>
            <p:cNvPr id="33" name="Rectangle 32"/>
            <p:cNvSpPr/>
            <p:nvPr/>
          </p:nvSpPr>
          <p:spPr>
            <a:xfrm>
              <a:off x="467832" y="1370013"/>
              <a:ext cx="1041991" cy="572977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1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7831" y="1942990"/>
              <a:ext cx="1041991" cy="572977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0.5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918557" y="4085782"/>
            <a:ext cx="1938671" cy="990932"/>
            <a:chOff x="3700130" y="1348240"/>
            <a:chExt cx="1938671" cy="990932"/>
          </a:xfrm>
          <a:solidFill>
            <a:srgbClr val="FFFF00"/>
          </a:solidFill>
        </p:grpSpPr>
        <p:sp>
          <p:nvSpPr>
            <p:cNvPr id="40" name="Rectangle 39"/>
            <p:cNvSpPr/>
            <p:nvPr/>
          </p:nvSpPr>
          <p:spPr>
            <a:xfrm>
              <a:off x="3700131" y="1348240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t-1 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700130" y="1678551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700130" y="2008861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385931" y="1348240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</a:t>
              </a:r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|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t-1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385930" y="1678551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0.8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85930" y="2008861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0.6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896858" y="5633778"/>
            <a:ext cx="2014869" cy="919367"/>
            <a:chOff x="9247915" y="5611608"/>
            <a:chExt cx="2014869" cy="919367"/>
          </a:xfrm>
          <a:solidFill>
            <a:srgbClr val="FFFF00"/>
          </a:solidFill>
        </p:grpSpPr>
        <p:sp>
          <p:nvSpPr>
            <p:cNvPr id="55" name="Rectangle 54"/>
            <p:cNvSpPr/>
            <p:nvPr/>
          </p:nvSpPr>
          <p:spPr>
            <a:xfrm>
              <a:off x="9247916" y="5611608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247915" y="5918064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247915" y="6224519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0009914" y="5611608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</a:t>
              </a:r>
              <a:r>
                <a:rPr lang="en-US" sz="2000" i="1" dirty="0" err="1">
                  <a:latin typeface="Times New Roman" charset="0"/>
                  <a:ea typeface="Times New Roman" charset="0"/>
                  <a:cs typeface="Times New Roman" charset="0"/>
                </a:rPr>
                <a:t>U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|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009913" y="5918064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0.9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009913" y="6224519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0.3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082" y="2035765"/>
            <a:ext cx="3657600" cy="610873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2878667" y="1956741"/>
            <a:ext cx="357481" cy="14863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872042" y="1420519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B’(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) =  0.7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694313" y="3407372"/>
            <a:ext cx="156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B(x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=r) = 0.875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3654155" y="1994370"/>
            <a:ext cx="1087178" cy="1464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148634" y="1138296"/>
            <a:ext cx="5529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B’(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)  =  P(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 | 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)*0.875  +  P(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r</a:t>
            </a:r>
            <a:r>
              <a:rPr lang="en-US" dirty="0" smtClean="0"/>
              <a:t> </a:t>
            </a:r>
            <a:r>
              <a:rPr lang="en-US" dirty="0"/>
              <a:t>| 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=s</a:t>
            </a:r>
            <a:r>
              <a:rPr lang="en-US" dirty="0" smtClean="0"/>
              <a:t>)*0.125</a:t>
            </a:r>
          </a:p>
          <a:p>
            <a:r>
              <a:rPr lang="en-US" dirty="0"/>
              <a:t> </a:t>
            </a:r>
            <a:r>
              <a:rPr lang="en-US" dirty="0" smtClean="0"/>
              <a:t>        =  0.8*0.875                     +  0.6*0.125</a:t>
            </a:r>
          </a:p>
          <a:p>
            <a:r>
              <a:rPr lang="en-US" dirty="0"/>
              <a:t> </a:t>
            </a:r>
            <a:r>
              <a:rPr lang="en-US" dirty="0" smtClean="0"/>
              <a:t>        =  0.775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929396" y="2107259"/>
            <a:ext cx="178741" cy="536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649083" y="2549415"/>
            <a:ext cx="3059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B(x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=r) ∝ 0.9 * 0.775 = 0.6975</a:t>
            </a:r>
          </a:p>
          <a:p>
            <a:r>
              <a:rPr lang="en-US" dirty="0" smtClean="0">
                <a:latin typeface="Calibri"/>
                <a:cs typeface="Calibri"/>
              </a:rPr>
              <a:t>B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smtClean="0">
                <a:latin typeface="Calibri"/>
                <a:cs typeface="Calibri"/>
              </a:rPr>
              <a:t>x</a:t>
            </a:r>
            <a:r>
              <a:rPr lang="en-US" baseline="-25000" dirty="0" smtClean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=s) </a:t>
            </a:r>
            <a:r>
              <a:rPr lang="en-US" dirty="0">
                <a:latin typeface="Calibri"/>
                <a:cs typeface="Calibri"/>
              </a:rPr>
              <a:t>∝ </a:t>
            </a:r>
            <a:r>
              <a:rPr lang="en-US" dirty="0" smtClean="0">
                <a:latin typeface="Calibri"/>
                <a:cs typeface="Calibri"/>
              </a:rPr>
              <a:t>0.3 </a:t>
            </a:r>
            <a:r>
              <a:rPr lang="en-US" dirty="0">
                <a:latin typeface="Calibri"/>
                <a:cs typeface="Calibri"/>
              </a:rPr>
              <a:t>* </a:t>
            </a:r>
            <a:r>
              <a:rPr lang="en-US" dirty="0" smtClean="0">
                <a:latin typeface="Calibri"/>
                <a:cs typeface="Calibri"/>
              </a:rPr>
              <a:t>0.225 = 0.0675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914360" y="3134553"/>
            <a:ext cx="286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Divide by 0.765 to normalize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60376" y="3407372"/>
            <a:ext cx="156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B(x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 smtClean="0">
                <a:latin typeface="Calibri"/>
                <a:cs typeface="Calibri"/>
              </a:rPr>
              <a:t>=r) = 0.912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273814" y="2936041"/>
            <a:ext cx="3761082" cy="808107"/>
            <a:chOff x="8273814" y="2936041"/>
            <a:chExt cx="3761082" cy="808107"/>
          </a:xfrm>
        </p:grpSpPr>
        <p:pic>
          <p:nvPicPr>
            <p:cNvPr id="58" name="Picture 57" descr="latex-image-1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128" b="-4471"/>
            <a:stretch/>
          </p:blipFill>
          <p:spPr>
            <a:xfrm>
              <a:off x="8273814" y="2936041"/>
              <a:ext cx="2055519" cy="365957"/>
            </a:xfrm>
            <a:prstGeom prst="rect">
              <a:avLst/>
            </a:prstGeom>
          </p:spPr>
        </p:pic>
        <p:pic>
          <p:nvPicPr>
            <p:cNvPr id="79" name="Picture 78" descr="latex-image-1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86" t="1" b="-3934"/>
            <a:stretch/>
          </p:blipFill>
          <p:spPr>
            <a:xfrm>
              <a:off x="9021704" y="3380073"/>
              <a:ext cx="3013192" cy="364075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04" y="2227861"/>
            <a:ext cx="766980" cy="72437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27" y="1853511"/>
            <a:ext cx="766980" cy="72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Pacman</a:t>
            </a:r>
            <a:r>
              <a:rPr lang="en-US" dirty="0" smtClean="0"/>
              <a:t> – Sonar (P4)</a:t>
            </a:r>
            <a:endParaRPr lang="en-US" dirty="0"/>
          </a:p>
        </p:txBody>
      </p:sp>
      <p:pic>
        <p:nvPicPr>
          <p:cNvPr id="5" name="Picture 4" descr="Screen Shot 2014-08-21 at 7.4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8" y="1219200"/>
            <a:ext cx="6297884" cy="5277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911" y="6507901"/>
            <a:ext cx="440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– Sonar – No Beliefs(L14D1)]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480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Pacman</a:t>
            </a:r>
            <a:r>
              <a:rPr lang="en-US" dirty="0" smtClean="0"/>
              <a:t> – Sonar (with beliefs)</a:t>
            </a:r>
            <a:endParaRPr lang="en-US" dirty="0"/>
          </a:p>
        </p:txBody>
      </p:sp>
      <p:pic>
        <p:nvPicPr>
          <p:cNvPr id="5" name="Pacman sonar (P4) -- with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83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The Forward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066800"/>
            <a:ext cx="84582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We use the single (</a:t>
            </a:r>
            <a:r>
              <a:rPr lang="en-US" sz="2400" dirty="0" err="1" smtClean="0">
                <a:latin typeface="Calibri"/>
                <a:ea typeface="ＭＳ Ｐゴシック" pitchFamily="34" charset="-128"/>
                <a:cs typeface="Calibri"/>
              </a:rPr>
              <a:t>time-passage+observation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) updates: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2165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48075"/>
            <a:ext cx="315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108325"/>
            <a:ext cx="3468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479925"/>
            <a:ext cx="57816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318125"/>
            <a:ext cx="5840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752600"/>
            <a:ext cx="28225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AutoShape 11"/>
          <p:cNvSpPr>
            <a:spLocks noChangeArrowheads="1"/>
          </p:cNvSpPr>
          <p:nvPr/>
        </p:nvSpPr>
        <p:spPr bwMode="auto">
          <a:xfrm>
            <a:off x="8305800" y="2667000"/>
            <a:ext cx="3581400" cy="990600"/>
          </a:xfrm>
          <a:prstGeom prst="wedgeRectCallout">
            <a:avLst>
              <a:gd name="adj1" fmla="val -146411"/>
              <a:gd name="adj2" fmla="val 106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We can normalize as we go if we want to have P(</a:t>
            </a:r>
            <a:r>
              <a:rPr lang="en-US" dirty="0" err="1">
                <a:latin typeface="Calibri"/>
                <a:cs typeface="Calibri"/>
              </a:rPr>
              <a:t>x|e</a:t>
            </a:r>
            <a:r>
              <a:rPr lang="en-US" dirty="0">
                <a:latin typeface="Calibri"/>
                <a:cs typeface="Calibri"/>
              </a:rPr>
              <a:t>) at each time step, or just once at the end…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143000" y="6096000"/>
            <a:ext cx="8458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Complexity of single time update?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96000" y="6069012"/>
            <a:ext cx="8458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O(|X|</a:t>
            </a:r>
            <a:r>
              <a:rPr lang="en-US" sz="2400" baseline="300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) time &amp; O(X) space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37083" y="1344083"/>
            <a:ext cx="30127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Don’t show me!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70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Summary: Online Belief Updates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Every time step, we start with current P(X | evidence)</a:t>
            </a: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1. We </a:t>
            </a:r>
            <a:r>
              <a:rPr lang="en-US" sz="2400" dirty="0">
                <a:latin typeface="Calibri"/>
                <a:cs typeface="Calibri"/>
              </a:rPr>
              <a:t>update for time:</a:t>
            </a: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2. We </a:t>
            </a:r>
            <a:r>
              <a:rPr lang="en-US" sz="2400" dirty="0">
                <a:latin typeface="Calibri"/>
                <a:cs typeface="Calibri"/>
              </a:rPr>
              <a:t>update for evidence</a:t>
            </a:r>
            <a:r>
              <a:rPr lang="en-US" sz="2400" dirty="0" smtClean="0">
                <a:latin typeface="Calibri"/>
                <a:cs typeface="Calibri"/>
              </a:rPr>
              <a:t>:</a:t>
            </a: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The forward algorithm does both at once (and </a:t>
            </a:r>
            <a:r>
              <a:rPr lang="en-US" sz="2400" dirty="0" smtClean="0">
                <a:latin typeface="Calibri"/>
                <a:cs typeface="Calibri"/>
              </a:rPr>
              <a:t>doesn’t </a:t>
            </a:r>
            <a:r>
              <a:rPr lang="en-US" sz="2400" dirty="0">
                <a:latin typeface="Calibri"/>
                <a:cs typeface="Calibri"/>
              </a:rPr>
              <a:t>normalize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</a:p>
          <a:p>
            <a:pPr marL="457176" lvl="1" indent="0">
              <a:buNone/>
            </a:pPr>
            <a:r>
              <a:rPr lang="en-US" sz="2400" dirty="0" smtClean="0">
                <a:latin typeface="Calibri"/>
                <a:cs typeface="Calibri"/>
              </a:rPr>
              <a:t>Computational complexity?</a:t>
            </a: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60" y="2740025"/>
            <a:ext cx="7568275" cy="69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18" y="4413251"/>
            <a:ext cx="5677466" cy="34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9425503" y="2338607"/>
            <a:ext cx="2133600" cy="785593"/>
            <a:chOff x="4800" y="1056"/>
            <a:chExt cx="912" cy="336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376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9" name="AutoShape 14"/>
            <p:cNvCxnSpPr>
              <a:cxnSpLocks noChangeShapeType="1"/>
              <a:stCxn id="10" idx="6"/>
              <a:endCxn id="8" idx="2"/>
            </p:cNvCxnSpPr>
            <p:nvPr/>
          </p:nvCxnSpPr>
          <p:spPr bwMode="auto">
            <a:xfrm>
              <a:off x="5145" y="1224"/>
              <a:ext cx="22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" name="Oval 15"/>
            <p:cNvSpPr>
              <a:spLocks noChangeArrowheads="1"/>
            </p:cNvSpPr>
            <p:nvPr/>
          </p:nvSpPr>
          <p:spPr bwMode="auto">
            <a:xfrm>
              <a:off x="4800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9958903" y="3657600"/>
            <a:ext cx="762000" cy="2285997"/>
            <a:chOff x="5256" y="2199"/>
            <a:chExt cx="336" cy="1008"/>
          </a:xfrm>
        </p:grpSpPr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5256" y="2199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cxnSp>
          <p:nvCxnSpPr>
            <p:cNvPr id="13" name="AutoShape 19"/>
            <p:cNvCxnSpPr>
              <a:cxnSpLocks noChangeShapeType="1"/>
              <a:stCxn id="12" idx="4"/>
              <a:endCxn id="14" idx="0"/>
            </p:cNvCxnSpPr>
            <p:nvPr/>
          </p:nvCxnSpPr>
          <p:spPr bwMode="auto">
            <a:xfrm>
              <a:off x="5424" y="2544"/>
              <a:ext cx="0" cy="3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5256" y="2871"/>
              <a:ext cx="336" cy="33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</p:grp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338915" y="5880096"/>
            <a:ext cx="721995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O(X</a:t>
            </a:r>
            <a:r>
              <a:rPr lang="en-US" sz="2400" baseline="300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2 </a:t>
            </a:r>
            <a:r>
              <a:rPr lang="en-US" sz="24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+XE) time &amp; O(X+E) space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417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1"/>
            <a:ext cx="6666805" cy="5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Filtering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i="1" dirty="0" smtClean="0">
                <a:solidFill>
                  <a:srgbClr val="660066"/>
                </a:solidFill>
              </a:rPr>
              <a:t>Approximation technique </a:t>
            </a:r>
            <a:r>
              <a:rPr lang="en-US" sz="3600" dirty="0" smtClean="0"/>
              <a:t>to solve filtering problem</a:t>
            </a:r>
          </a:p>
          <a:p>
            <a:r>
              <a:rPr lang="en-US" sz="3600" dirty="0" smtClean="0"/>
              <a:t>Represents P distribution with </a:t>
            </a:r>
            <a:r>
              <a:rPr lang="en-US" sz="3600" b="1" i="1" dirty="0" smtClean="0">
                <a:solidFill>
                  <a:srgbClr val="660066"/>
                </a:solidFill>
              </a:rPr>
              <a:t>samples</a:t>
            </a:r>
          </a:p>
          <a:p>
            <a:r>
              <a:rPr lang="en-US" sz="3600" dirty="0" smtClean="0"/>
              <a:t>Filtering still operates in two steps</a:t>
            </a:r>
          </a:p>
          <a:p>
            <a:pPr lvl="2"/>
            <a:r>
              <a:rPr lang="en-US" sz="2800" dirty="0" smtClean="0"/>
              <a:t>Elapse time</a:t>
            </a:r>
          </a:p>
          <a:p>
            <a:pPr lvl="2"/>
            <a:r>
              <a:rPr lang="en-US" sz="2800" dirty="0" smtClean="0"/>
              <a:t>Incorporate observations</a:t>
            </a:r>
          </a:p>
          <a:p>
            <a:pPr lvl="3"/>
            <a:r>
              <a:rPr lang="en-US" dirty="0" smtClean="0"/>
              <a:t>(But this part has two sub-steps: weight &amp; resample)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Particle Filtering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6858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Sometimes |X| is too big to use exact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|X| may be too big to even store B(X)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E.g. X is continuous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1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Solution: approximate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Track </a:t>
            </a:r>
            <a:r>
              <a:rPr lang="en-US" sz="2000" b="1" i="1" kern="0" dirty="0">
                <a:latin typeface="Calibri"/>
                <a:ea typeface="+mn-ea"/>
                <a:cs typeface="Calibri"/>
              </a:rPr>
              <a:t>samples of X</a:t>
            </a:r>
            <a:r>
              <a:rPr lang="en-US" sz="2000" kern="0" dirty="0">
                <a:latin typeface="Calibri"/>
                <a:ea typeface="+mn-ea"/>
                <a:cs typeface="Calibri"/>
              </a:rPr>
              <a:t>, not </a:t>
            </a:r>
            <a:r>
              <a:rPr lang="en-US" sz="2000" kern="0" dirty="0" smtClean="0">
                <a:latin typeface="Calibri"/>
                <a:ea typeface="+mn-ea"/>
                <a:cs typeface="Calibri"/>
              </a:rPr>
              <a:t>exact distribution of values</a:t>
            </a:r>
            <a:endParaRPr lang="en-US" sz="2000" kern="0" dirty="0">
              <a:latin typeface="Calibri"/>
              <a:ea typeface="+mn-ea"/>
              <a:cs typeface="Calibri"/>
            </a:endParaRP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Samples are called </a:t>
            </a:r>
            <a:r>
              <a:rPr lang="en-US" sz="2000" b="1" i="1" kern="0" dirty="0">
                <a:latin typeface="Calibri"/>
                <a:ea typeface="+mn-ea"/>
                <a:cs typeface="Calibri"/>
              </a:rPr>
              <a:t>particles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Time per step is linear in the number of samples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But: number needed may be large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In memory: list of particles, not states</a:t>
            </a:r>
          </a:p>
          <a:p>
            <a:pPr marL="1143000" lvl="2" indent="-2286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Particle is just new name for </a:t>
            </a:r>
            <a:r>
              <a:rPr lang="en-US" sz="2400" b="1" i="1" kern="0" dirty="0" smtClean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sample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400" b="1" i="1" kern="0" dirty="0" smtClean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This </a:t>
            </a: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is how robot localization works in practice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21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/>
              <a:t>Hidden Markov Model: Example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770438"/>
            <a:ext cx="10972800" cy="2087562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An HMM is defined by: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Initial distribution: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Transitions: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Emissions:</a:t>
            </a:r>
          </a:p>
        </p:txBody>
      </p:sp>
      <p:pic>
        <p:nvPicPr>
          <p:cNvPr id="39941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370013"/>
            <a:ext cx="10653184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1" y="5284788"/>
            <a:ext cx="139488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1" y="6170613"/>
            <a:ext cx="17145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0267" y="5689600"/>
            <a:ext cx="2607733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 bwMode="auto">
          <a:xfrm>
            <a:off x="6917385" y="2876283"/>
            <a:ext cx="946368" cy="0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329607" y="1370013"/>
            <a:ext cx="1041992" cy="830927"/>
            <a:chOff x="467831" y="1370013"/>
            <a:chExt cx="1041992" cy="1145954"/>
          </a:xfrm>
          <a:solidFill>
            <a:srgbClr val="FFFF00"/>
          </a:solidFill>
        </p:grpSpPr>
        <p:sp>
          <p:nvSpPr>
            <p:cNvPr id="2" name="Rectangle 1"/>
            <p:cNvSpPr/>
            <p:nvPr/>
          </p:nvSpPr>
          <p:spPr>
            <a:xfrm>
              <a:off x="467832" y="1370013"/>
              <a:ext cx="1041991" cy="572977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1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7831" y="1942990"/>
              <a:ext cx="1041991" cy="572977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0.6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30002" y="1348240"/>
            <a:ext cx="1938671" cy="990932"/>
            <a:chOff x="3700130" y="1348240"/>
            <a:chExt cx="1938671" cy="990932"/>
          </a:xfrm>
          <a:solidFill>
            <a:srgbClr val="FFFF00"/>
          </a:solidFill>
        </p:grpSpPr>
        <p:sp>
          <p:nvSpPr>
            <p:cNvPr id="14" name="Rectangle 13"/>
            <p:cNvSpPr/>
            <p:nvPr/>
          </p:nvSpPr>
          <p:spPr>
            <a:xfrm>
              <a:off x="3700131" y="1348240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t-1 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00130" y="1678551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00130" y="2008861"/>
              <a:ext cx="68580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85931" y="1348240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</a:t>
              </a:r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|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t-1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385930" y="1678551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0.7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85930" y="2008861"/>
              <a:ext cx="1252870" cy="330311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0.1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17636" y="2783347"/>
            <a:ext cx="2014869" cy="919367"/>
            <a:chOff x="9247915" y="5611608"/>
            <a:chExt cx="2014869" cy="919367"/>
          </a:xfrm>
          <a:solidFill>
            <a:srgbClr val="FFFF00"/>
          </a:solidFill>
        </p:grpSpPr>
        <p:sp>
          <p:nvSpPr>
            <p:cNvPr id="23" name="Rectangle 22"/>
            <p:cNvSpPr/>
            <p:nvPr/>
          </p:nvSpPr>
          <p:spPr>
            <a:xfrm>
              <a:off x="9247916" y="5611608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247915" y="5918064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247915" y="6224519"/>
              <a:ext cx="761998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f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009914" y="5611608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P(</a:t>
              </a:r>
              <a:r>
                <a:rPr lang="en-US" sz="2000" i="1" dirty="0" err="1">
                  <a:latin typeface="Times New Roman" charset="0"/>
                  <a:ea typeface="Times New Roman" charset="0"/>
                  <a:cs typeface="Times New Roman" charset="0"/>
                </a:rPr>
                <a:t>U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|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err="1" smtClean="0"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r>
                <a:rPr lang="en-US" sz="2000" i="1" baseline="-25000" dirty="0" err="1" smtClean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r>
                <a:rPr lang="en-US" sz="2000" i="1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009913" y="5918064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0.9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009913" y="6224519"/>
              <a:ext cx="1252870" cy="306456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0.2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2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 rIns="132080"/>
          <a:lstStyle/>
          <a:p>
            <a:pPr indent="0" eaLnBrk="1" hangingPunct="1"/>
            <a:r>
              <a:rPr lang="en-US" dirty="0" smtClean="0"/>
              <a:t>Remember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2128" y="2941638"/>
            <a:ext cx="10972800" cy="2087562"/>
          </a:xfrm>
        </p:spPr>
        <p:txBody>
          <a:bodyPr rIns="132080"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dirty="0" smtClean="0"/>
              <a:t>An HMM is defined by: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dirty="0" smtClean="0"/>
              <a:t>Initial distribution: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dirty="0" smtClean="0"/>
              <a:t>Transitions: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dirty="0" smtClean="0"/>
              <a:t>Emissions:</a:t>
            </a:r>
          </a:p>
        </p:txBody>
      </p:sp>
      <p:pic>
        <p:nvPicPr>
          <p:cNvPr id="39942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1329" y="3455988"/>
            <a:ext cx="139488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4029" y="4341813"/>
            <a:ext cx="17145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795" y="3860800"/>
            <a:ext cx="2607733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2740921">
            <a:off x="7493701" y="1955612"/>
            <a:ext cx="2448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We’ll start by looking at this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 rot="19178186">
            <a:off x="6568011" y="2394991"/>
            <a:ext cx="1681035" cy="90328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Here’s a Single Particle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9982200" cy="1219199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It represents a hypothetical state where the robot is in (1,2)</a:t>
            </a:r>
          </a:p>
        </p:txBody>
      </p:sp>
      <p:grpSp>
        <p:nvGrpSpPr>
          <p:cNvPr id="73734" name="Group 49"/>
          <p:cNvGrpSpPr>
            <a:grpSpLocks/>
          </p:cNvGrpSpPr>
          <p:nvPr/>
        </p:nvGrpSpPr>
        <p:grpSpPr bwMode="auto">
          <a:xfrm rot="16200000">
            <a:off x="381001" y="2486239"/>
            <a:ext cx="1566863" cy="1566863"/>
            <a:chOff x="3984" y="1056"/>
            <a:chExt cx="1296" cy="1296"/>
          </a:xfrm>
        </p:grpSpPr>
        <p:sp>
          <p:nvSpPr>
            <p:cNvPr id="73745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6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7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8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9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0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1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2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3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44" name="Oval 59"/>
          <p:cNvSpPr>
            <a:spLocks noChangeArrowheads="1"/>
          </p:cNvSpPr>
          <p:nvPr/>
        </p:nvSpPr>
        <p:spPr bwMode="auto">
          <a:xfrm rot="16200000">
            <a:off x="555097" y="3240655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0" y="2333839"/>
            <a:ext cx="9220200" cy="3810000"/>
          </a:xfrm>
          <a:prstGeom prst="wedgeRoundRectCallout">
            <a:avLst>
              <a:gd name="adj1" fmla="val 62827"/>
              <a:gd name="adj2" fmla="val -64518"/>
              <a:gd name="adj3" fmla="val 16667"/>
            </a:avLst>
          </a:prstGeom>
          <a:solidFill>
            <a:srgbClr val="33339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Particles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smtClean="0">
                <a:ea typeface="ＭＳ Ｐゴシック" pitchFamily="34" charset="-128"/>
              </a:rPr>
              <a:t>Approximate Distribution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9982200" cy="1219199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Generally, N &lt;&lt; |X|</a:t>
            </a:r>
          </a:p>
        </p:txBody>
      </p:sp>
      <p:grpSp>
        <p:nvGrpSpPr>
          <p:cNvPr id="73734" name="Group 49"/>
          <p:cNvGrpSpPr>
            <a:grpSpLocks/>
          </p:cNvGrpSpPr>
          <p:nvPr/>
        </p:nvGrpSpPr>
        <p:grpSpPr bwMode="auto">
          <a:xfrm rot="16200000">
            <a:off x="381001" y="2486239"/>
            <a:ext cx="1566863" cy="1566863"/>
            <a:chOff x="3984" y="1056"/>
            <a:chExt cx="1296" cy="1296"/>
          </a:xfrm>
        </p:grpSpPr>
        <p:sp>
          <p:nvSpPr>
            <p:cNvPr id="73745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6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7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8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9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0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1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2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3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44" name="Oval 59"/>
          <p:cNvSpPr>
            <a:spLocks noChangeArrowheads="1"/>
          </p:cNvSpPr>
          <p:nvPr/>
        </p:nvSpPr>
        <p:spPr bwMode="auto">
          <a:xfrm rot="16200000">
            <a:off x="555097" y="3240655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" name="Group 49"/>
          <p:cNvGrpSpPr>
            <a:grpSpLocks/>
          </p:cNvGrpSpPr>
          <p:nvPr/>
        </p:nvGrpSpPr>
        <p:grpSpPr bwMode="auto">
          <a:xfrm rot="16200000">
            <a:off x="2133600" y="2486239"/>
            <a:ext cx="1566863" cy="1566863"/>
            <a:chOff x="3984" y="1056"/>
            <a:chExt cx="1296" cy="1296"/>
          </a:xfrm>
        </p:grpSpPr>
        <p:sp>
          <p:nvSpPr>
            <p:cNvPr id="2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Oval 50"/>
          <p:cNvSpPr>
            <a:spLocks noChangeArrowheads="1"/>
          </p:cNvSpPr>
          <p:nvPr/>
        </p:nvSpPr>
        <p:spPr bwMode="auto">
          <a:xfrm rot="16200000">
            <a:off x="2829984" y="2602303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8" name="Group 49"/>
          <p:cNvGrpSpPr>
            <a:grpSpLocks/>
          </p:cNvGrpSpPr>
          <p:nvPr/>
        </p:nvGrpSpPr>
        <p:grpSpPr bwMode="auto">
          <a:xfrm rot="16200000">
            <a:off x="3886199" y="2486239"/>
            <a:ext cx="1566863" cy="1566863"/>
            <a:chOff x="3984" y="1056"/>
            <a:chExt cx="1296" cy="1296"/>
          </a:xfrm>
        </p:grpSpPr>
        <p:sp>
          <p:nvSpPr>
            <p:cNvPr id="4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" name="Oval 57"/>
          <p:cNvSpPr>
            <a:spLocks noChangeArrowheads="1"/>
          </p:cNvSpPr>
          <p:nvPr/>
        </p:nvSpPr>
        <p:spPr bwMode="auto">
          <a:xfrm rot="16200000">
            <a:off x="4582583" y="2776399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" name="Group 49"/>
          <p:cNvGrpSpPr>
            <a:grpSpLocks/>
          </p:cNvGrpSpPr>
          <p:nvPr/>
        </p:nvGrpSpPr>
        <p:grpSpPr bwMode="auto">
          <a:xfrm rot="16200000">
            <a:off x="5638798" y="2486239"/>
            <a:ext cx="1566863" cy="1566863"/>
            <a:chOff x="3984" y="1056"/>
            <a:chExt cx="1296" cy="1296"/>
          </a:xfrm>
        </p:grpSpPr>
        <p:sp>
          <p:nvSpPr>
            <p:cNvPr id="6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" name="Oval 58"/>
          <p:cNvSpPr>
            <a:spLocks noChangeArrowheads="1"/>
          </p:cNvSpPr>
          <p:nvPr/>
        </p:nvSpPr>
        <p:spPr bwMode="auto">
          <a:xfrm rot="16200000">
            <a:off x="6915501" y="3298686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" name="Group 49"/>
          <p:cNvGrpSpPr>
            <a:grpSpLocks/>
          </p:cNvGrpSpPr>
          <p:nvPr/>
        </p:nvGrpSpPr>
        <p:grpSpPr bwMode="auto">
          <a:xfrm rot="16200000">
            <a:off x="7391397" y="2486239"/>
            <a:ext cx="1566863" cy="1566863"/>
            <a:chOff x="3984" y="1056"/>
            <a:chExt cx="1296" cy="1296"/>
          </a:xfrm>
        </p:grpSpPr>
        <p:sp>
          <p:nvSpPr>
            <p:cNvPr id="8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" name="Oval 56"/>
          <p:cNvSpPr>
            <a:spLocks noChangeArrowheads="1"/>
          </p:cNvSpPr>
          <p:nvPr/>
        </p:nvSpPr>
        <p:spPr bwMode="auto">
          <a:xfrm rot="16200000">
            <a:off x="8668100" y="3124591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" name="Group 49"/>
          <p:cNvGrpSpPr>
            <a:grpSpLocks/>
          </p:cNvGrpSpPr>
          <p:nvPr/>
        </p:nvGrpSpPr>
        <p:grpSpPr bwMode="auto">
          <a:xfrm rot="16200000">
            <a:off x="381001" y="4500775"/>
            <a:ext cx="1566863" cy="1566863"/>
            <a:chOff x="3984" y="1056"/>
            <a:chExt cx="1296" cy="1296"/>
          </a:xfrm>
        </p:grpSpPr>
        <p:sp>
          <p:nvSpPr>
            <p:cNvPr id="12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2" name="Oval 55"/>
          <p:cNvSpPr>
            <a:spLocks noChangeArrowheads="1"/>
          </p:cNvSpPr>
          <p:nvPr/>
        </p:nvSpPr>
        <p:spPr bwMode="auto">
          <a:xfrm rot="16200000">
            <a:off x="1526140" y="4633238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8" name="Group 49"/>
          <p:cNvGrpSpPr>
            <a:grpSpLocks/>
          </p:cNvGrpSpPr>
          <p:nvPr/>
        </p:nvGrpSpPr>
        <p:grpSpPr bwMode="auto">
          <a:xfrm rot="16200000">
            <a:off x="2133600" y="4500775"/>
            <a:ext cx="1566863" cy="1566863"/>
            <a:chOff x="3984" y="1056"/>
            <a:chExt cx="1296" cy="1296"/>
          </a:xfrm>
        </p:grpSpPr>
        <p:sp>
          <p:nvSpPr>
            <p:cNvPr id="14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9" name="Oval 51"/>
          <p:cNvSpPr>
            <a:spLocks noChangeArrowheads="1"/>
          </p:cNvSpPr>
          <p:nvPr/>
        </p:nvSpPr>
        <p:spPr bwMode="auto">
          <a:xfrm rot="16200000">
            <a:off x="3278739" y="4737770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8" name="Group 49"/>
          <p:cNvGrpSpPr>
            <a:grpSpLocks/>
          </p:cNvGrpSpPr>
          <p:nvPr/>
        </p:nvGrpSpPr>
        <p:grpSpPr bwMode="auto">
          <a:xfrm rot="16200000">
            <a:off x="3886199" y="4500775"/>
            <a:ext cx="1566863" cy="1566863"/>
            <a:chOff x="3984" y="1056"/>
            <a:chExt cx="1296" cy="1296"/>
          </a:xfrm>
        </p:grpSpPr>
        <p:sp>
          <p:nvSpPr>
            <p:cNvPr id="16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0" name="Oval 52"/>
          <p:cNvSpPr>
            <a:spLocks noChangeArrowheads="1"/>
          </p:cNvSpPr>
          <p:nvPr/>
        </p:nvSpPr>
        <p:spPr bwMode="auto">
          <a:xfrm rot="16200000">
            <a:off x="5104870" y="4674871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8" name="Group 49"/>
          <p:cNvGrpSpPr>
            <a:grpSpLocks/>
          </p:cNvGrpSpPr>
          <p:nvPr/>
        </p:nvGrpSpPr>
        <p:grpSpPr bwMode="auto">
          <a:xfrm rot="16200000">
            <a:off x="5638798" y="4500775"/>
            <a:ext cx="1566863" cy="1566863"/>
            <a:chOff x="3984" y="1056"/>
            <a:chExt cx="1296" cy="1296"/>
          </a:xfrm>
        </p:grpSpPr>
        <p:sp>
          <p:nvSpPr>
            <p:cNvPr id="18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1" name="Oval 53"/>
          <p:cNvSpPr>
            <a:spLocks noChangeArrowheads="1"/>
          </p:cNvSpPr>
          <p:nvPr/>
        </p:nvSpPr>
        <p:spPr bwMode="auto">
          <a:xfrm rot="16200000">
            <a:off x="6941634" y="4737770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8" name="Group 49"/>
          <p:cNvGrpSpPr>
            <a:grpSpLocks/>
          </p:cNvGrpSpPr>
          <p:nvPr/>
        </p:nvGrpSpPr>
        <p:grpSpPr bwMode="auto">
          <a:xfrm rot="16200000">
            <a:off x="7391397" y="4500775"/>
            <a:ext cx="1566863" cy="1566863"/>
            <a:chOff x="3984" y="1056"/>
            <a:chExt cx="1296" cy="1296"/>
          </a:xfrm>
        </p:grpSpPr>
        <p:sp>
          <p:nvSpPr>
            <p:cNvPr id="20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7" name="Oval 52"/>
          <p:cNvSpPr>
            <a:spLocks noChangeArrowheads="1"/>
          </p:cNvSpPr>
          <p:nvPr/>
        </p:nvSpPr>
        <p:spPr bwMode="auto">
          <a:xfrm rot="16200000">
            <a:off x="8666771" y="4693939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8" name="TextBox 69"/>
          <p:cNvSpPr txBox="1">
            <a:spLocks noChangeArrowheads="1"/>
          </p:cNvSpPr>
          <p:nvPr/>
        </p:nvSpPr>
        <p:spPr bwMode="auto">
          <a:xfrm>
            <a:off x="9144000" y="2895600"/>
            <a:ext cx="281939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Particles: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(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3,3)  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1,2)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2,3)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34600" y="1426642"/>
            <a:ext cx="1724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P(x)</a:t>
            </a:r>
          </a:p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Distribution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1640" y="6317935"/>
            <a:ext cx="3631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P(x=&lt;3,3&gt;) = 5/10 = 50%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5714" y="4553412"/>
            <a:ext cx="482009" cy="45452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3195431" y="4526336"/>
            <a:ext cx="482009" cy="45452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950912" y="4519791"/>
            <a:ext cx="482009" cy="45452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706393" y="4513246"/>
            <a:ext cx="482009" cy="45452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8461874" y="4506701"/>
            <a:ext cx="482009" cy="45452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3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  <p:bldP spid="5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Particle Filtering</a:t>
            </a:r>
          </a:p>
        </p:txBody>
      </p:sp>
      <p:grpSp>
        <p:nvGrpSpPr>
          <p:cNvPr id="3" name="Group 2"/>
          <p:cNvGrpSpPr/>
          <p:nvPr/>
        </p:nvGrpSpPr>
        <p:grpSpPr>
          <a:xfrm rot="16200000">
            <a:off x="8479465" y="2985127"/>
            <a:ext cx="2057400" cy="2057400"/>
            <a:chOff x="8479465" y="2985127"/>
            <a:chExt cx="2057400" cy="2057400"/>
          </a:xfrm>
        </p:grpSpPr>
        <p:sp>
          <p:nvSpPr>
            <p:cNvPr id="72730" name="Rectangle 5"/>
            <p:cNvSpPr>
              <a:spLocks noChangeArrowheads="1"/>
            </p:cNvSpPr>
            <p:nvPr/>
          </p:nvSpPr>
          <p:spPr bwMode="auto">
            <a:xfrm>
              <a:off x="8479465" y="2985127"/>
              <a:ext cx="6858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72731" name="Rectangle 6"/>
            <p:cNvSpPr>
              <a:spLocks noChangeArrowheads="1"/>
            </p:cNvSpPr>
            <p:nvPr/>
          </p:nvSpPr>
          <p:spPr bwMode="auto">
            <a:xfrm>
              <a:off x="9165265" y="2985127"/>
              <a:ext cx="685800" cy="685800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72732" name="Rectangle 7"/>
            <p:cNvSpPr>
              <a:spLocks noChangeArrowheads="1"/>
            </p:cNvSpPr>
            <p:nvPr/>
          </p:nvSpPr>
          <p:spPr bwMode="auto">
            <a:xfrm>
              <a:off x="8479465" y="3670927"/>
              <a:ext cx="6858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72733" name="Rectangle 8"/>
            <p:cNvSpPr>
              <a:spLocks noChangeArrowheads="1"/>
            </p:cNvSpPr>
            <p:nvPr/>
          </p:nvSpPr>
          <p:spPr bwMode="auto">
            <a:xfrm>
              <a:off x="9165265" y="3670927"/>
              <a:ext cx="6858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9851065" y="2985127"/>
              <a:ext cx="6858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72735" name="Rectangle 10"/>
            <p:cNvSpPr>
              <a:spLocks noChangeArrowheads="1"/>
            </p:cNvSpPr>
            <p:nvPr/>
          </p:nvSpPr>
          <p:spPr bwMode="auto">
            <a:xfrm>
              <a:off x="9851065" y="3670927"/>
              <a:ext cx="685800" cy="68580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72736" name="Rectangle 11"/>
            <p:cNvSpPr>
              <a:spLocks noChangeArrowheads="1"/>
            </p:cNvSpPr>
            <p:nvPr/>
          </p:nvSpPr>
          <p:spPr bwMode="auto">
            <a:xfrm>
              <a:off x="8479465" y="4356727"/>
              <a:ext cx="6858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72737" name="Rectangle 12"/>
            <p:cNvSpPr>
              <a:spLocks noChangeArrowheads="1"/>
            </p:cNvSpPr>
            <p:nvPr/>
          </p:nvSpPr>
          <p:spPr bwMode="auto">
            <a:xfrm>
              <a:off x="9165265" y="4356727"/>
              <a:ext cx="685800" cy="68580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72738" name="Rectangle 13"/>
            <p:cNvSpPr>
              <a:spLocks noChangeArrowheads="1"/>
            </p:cNvSpPr>
            <p:nvPr/>
          </p:nvSpPr>
          <p:spPr bwMode="auto">
            <a:xfrm>
              <a:off x="9851065" y="4356727"/>
              <a:ext cx="685800" cy="685800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latin typeface="Calibri"/>
                <a:cs typeface="Calibri"/>
              </a:endParaRPr>
            </a:p>
          </p:txBody>
        </p:sp>
      </p:grpSp>
      <p:grpSp>
        <p:nvGrpSpPr>
          <p:cNvPr id="72707" name="Group 37"/>
          <p:cNvGrpSpPr>
            <a:grpSpLocks/>
          </p:cNvGrpSpPr>
          <p:nvPr/>
        </p:nvGrpSpPr>
        <p:grpSpPr bwMode="auto">
          <a:xfrm rot="16200000">
            <a:off x="2021071" y="2947027"/>
            <a:ext cx="2057400" cy="2057400"/>
            <a:chOff x="6324600" y="4419600"/>
            <a:chExt cx="2057400" cy="2057400"/>
          </a:xfrm>
        </p:grpSpPr>
        <p:grpSp>
          <p:nvGrpSpPr>
            <p:cNvPr id="72710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1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4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599" y="1371600"/>
            <a:ext cx="8640233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3200" kern="0" dirty="0" smtClean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A more compact view </a:t>
            </a:r>
            <a:r>
              <a:rPr lang="en-US" sz="3200" b="1" i="1" kern="0" dirty="0" smtClean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overlays</a:t>
            </a:r>
            <a:r>
              <a:rPr lang="en-US" sz="3200" kern="0" dirty="0" smtClean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 the samples:</a:t>
            </a:r>
            <a:endParaRPr lang="en-US" sz="3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6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5448300" y="3714117"/>
            <a:ext cx="265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Encodes </a:t>
            </a:r>
            <a:r>
              <a:rPr lang="en-US" sz="2800" dirty="0" smtClean="0">
                <a:sym typeface="Wingdings"/>
              </a:rPr>
              <a:t></a:t>
            </a:r>
            <a:endParaRPr lang="en-US" sz="2800" dirty="0"/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8479465" y="2986049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0.0</a:t>
            </a: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9165265" y="2986049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0.2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8" name="Rectangle 7"/>
          <p:cNvSpPr>
            <a:spLocks noChangeArrowheads="1"/>
          </p:cNvSpPr>
          <p:nvPr/>
        </p:nvSpPr>
        <p:spPr bwMode="auto">
          <a:xfrm>
            <a:off x="8479465" y="3671849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0.1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9165265" y="3671849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0.0</a:t>
            </a:r>
          </a:p>
        </p:txBody>
      </p:sp>
      <p:sp>
        <p:nvSpPr>
          <p:cNvPr id="50" name="Rectangle 9"/>
          <p:cNvSpPr>
            <a:spLocks noChangeArrowheads="1"/>
          </p:cNvSpPr>
          <p:nvPr/>
        </p:nvSpPr>
        <p:spPr bwMode="auto">
          <a:xfrm>
            <a:off x="9851065" y="2986049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0.5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1" name="Rectangle 10"/>
          <p:cNvSpPr>
            <a:spLocks noChangeArrowheads="1"/>
          </p:cNvSpPr>
          <p:nvPr/>
        </p:nvSpPr>
        <p:spPr bwMode="auto">
          <a:xfrm>
            <a:off x="9851065" y="3671849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0.2</a:t>
            </a:r>
          </a:p>
        </p:txBody>
      </p:sp>
      <p:sp>
        <p:nvSpPr>
          <p:cNvPr id="52" name="Rectangle 11"/>
          <p:cNvSpPr>
            <a:spLocks noChangeArrowheads="1"/>
          </p:cNvSpPr>
          <p:nvPr/>
        </p:nvSpPr>
        <p:spPr bwMode="auto">
          <a:xfrm>
            <a:off x="8479465" y="4357649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0.0</a:t>
            </a:r>
          </a:p>
        </p:txBody>
      </p:sp>
      <p:sp>
        <p:nvSpPr>
          <p:cNvPr id="53" name="Rectangle 12"/>
          <p:cNvSpPr>
            <a:spLocks noChangeArrowheads="1"/>
          </p:cNvSpPr>
          <p:nvPr/>
        </p:nvSpPr>
        <p:spPr bwMode="auto">
          <a:xfrm>
            <a:off x="9165265" y="4357649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0.2</a:t>
            </a:r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9851065" y="4357649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205776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>
          <a:xfrm>
            <a:off x="2869283" y="3170300"/>
            <a:ext cx="5777089" cy="2870061"/>
          </a:xfrm>
          <a:prstGeom prst="wedgeRoundRectCallout">
            <a:avLst>
              <a:gd name="adj1" fmla="val 62827"/>
              <a:gd name="adj2" fmla="val -64518"/>
              <a:gd name="adj3" fmla="val 16667"/>
            </a:avLst>
          </a:prstGeom>
          <a:solidFill>
            <a:srgbClr val="33339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334996" y="2583753"/>
            <a:ext cx="1724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P(x)</a:t>
            </a:r>
          </a:p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Distribution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Another Example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94544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In the weather HMM, suppose we decide to approximate the distributions with 5 particles. To initialize the filter, we draw 5 samples from </a:t>
            </a:r>
            <a:r>
              <a:rPr lang="en-US" sz="2800" dirty="0">
                <a:solidFill>
                  <a:srgbClr val="3333FF"/>
                </a:solidFill>
                <a:latin typeface="Calibri"/>
                <a:cs typeface="Calibri"/>
              </a:rPr>
              <a:t>B(</a:t>
            </a:r>
            <a:r>
              <a:rPr lang="en-US" sz="2800" dirty="0" smtClean="0">
                <a:solidFill>
                  <a:srgbClr val="3333FF"/>
                </a:solidFill>
                <a:latin typeface="Calibri"/>
                <a:cs typeface="Calibri"/>
              </a:rPr>
              <a:t>x</a:t>
            </a:r>
            <a:r>
              <a:rPr lang="en-US" sz="2800" baseline="-25000" dirty="0" smtClean="0">
                <a:solidFill>
                  <a:srgbClr val="3333FF"/>
                </a:solidFill>
                <a:latin typeface="Calibri"/>
                <a:cs typeface="Calibri"/>
              </a:rPr>
              <a:t>0</a:t>
            </a:r>
            <a:r>
              <a:rPr lang="en-US" sz="2800" dirty="0" smtClean="0">
                <a:solidFill>
                  <a:srgbClr val="3333FF"/>
                </a:solidFill>
                <a:latin typeface="Calibri"/>
                <a:cs typeface="Calibri"/>
              </a:rPr>
              <a:t>=</a:t>
            </a:r>
            <a:r>
              <a:rPr lang="en-US" sz="2800" dirty="0">
                <a:solidFill>
                  <a:srgbClr val="3333FF"/>
                </a:solidFill>
                <a:latin typeface="Calibri"/>
                <a:cs typeface="Calibri"/>
              </a:rPr>
              <a:t>r) = </a:t>
            </a:r>
            <a:r>
              <a:rPr lang="en-US" sz="2800" dirty="0" smtClean="0">
                <a:solidFill>
                  <a:srgbClr val="3333FF"/>
                </a:solidFill>
                <a:latin typeface="Calibri"/>
                <a:cs typeface="Calibri"/>
              </a:rPr>
              <a:t>0.5 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cs typeface="Calibri"/>
              </a:rPr>
              <a:t>and we might get the following set of particles:</a:t>
            </a:r>
            <a:endParaRPr lang="en-US" sz="2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83719" y="6381749"/>
            <a:ext cx="408281" cy="476251"/>
          </a:xfrm>
        </p:spPr>
        <p:txBody>
          <a:bodyPr/>
          <a:lstStyle/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72"/>
          <a:stretch/>
        </p:blipFill>
        <p:spPr>
          <a:xfrm>
            <a:off x="5149197" y="4712639"/>
            <a:ext cx="1012667" cy="890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9"/>
          <a:stretch/>
        </p:blipFill>
        <p:spPr>
          <a:xfrm>
            <a:off x="5477004" y="3602565"/>
            <a:ext cx="1033211" cy="890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9"/>
          <a:stretch/>
        </p:blipFill>
        <p:spPr>
          <a:xfrm>
            <a:off x="3738515" y="4761556"/>
            <a:ext cx="1033211" cy="890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72"/>
          <a:stretch/>
        </p:blipFill>
        <p:spPr>
          <a:xfrm>
            <a:off x="4003370" y="3585632"/>
            <a:ext cx="1012667" cy="890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72"/>
          <a:stretch/>
        </p:blipFill>
        <p:spPr>
          <a:xfrm>
            <a:off x="6722114" y="4705113"/>
            <a:ext cx="1012667" cy="890016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77614" y="6064956"/>
            <a:ext cx="11379200" cy="94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Not such a good approximation, but that’s life.</a:t>
            </a:r>
            <a:endParaRPr lang="en-US" sz="28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38006" y="3893264"/>
            <a:ext cx="17411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Particles: </a:t>
            </a:r>
            <a:r>
              <a:rPr lang="en-US" sz="2400" dirty="0" smtClean="0">
                <a:solidFill>
                  <a:srgbClr val="E4DA3C"/>
                </a:solidFill>
              </a:rPr>
              <a:t>S</a:t>
            </a:r>
          </a:p>
          <a:p>
            <a:pPr algn="r"/>
            <a:r>
              <a:rPr lang="en-US" sz="2400" dirty="0" smtClean="0">
                <a:solidFill>
                  <a:srgbClr val="000090"/>
                </a:solidFill>
              </a:rPr>
              <a:t>R</a:t>
            </a:r>
          </a:p>
          <a:p>
            <a:pPr algn="r"/>
            <a:r>
              <a:rPr lang="en-US" sz="2400" dirty="0" smtClean="0">
                <a:solidFill>
                  <a:srgbClr val="000090"/>
                </a:solidFill>
              </a:rPr>
              <a:t>R</a:t>
            </a:r>
          </a:p>
          <a:p>
            <a:pPr algn="r"/>
            <a:r>
              <a:rPr lang="en-US" sz="2400" dirty="0" smtClean="0">
                <a:solidFill>
                  <a:srgbClr val="E4DA3C"/>
                </a:solidFill>
              </a:rPr>
              <a:t>S</a:t>
            </a:r>
          </a:p>
          <a:p>
            <a:pPr algn="r"/>
            <a:r>
              <a:rPr lang="en-US" sz="2400" dirty="0">
                <a:solidFill>
                  <a:srgbClr val="E4DA3C"/>
                </a:solidFill>
              </a:rPr>
              <a:t>S</a:t>
            </a:r>
            <a:endParaRPr lang="en-US" sz="2400" dirty="0" smtClean="0">
              <a:solidFill>
                <a:srgbClr val="E4DA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5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9982200" cy="4525963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Our representation of P(X) is now a </a:t>
            </a:r>
            <a:r>
              <a:rPr lang="en-US" sz="2800" b="1" i="1" dirty="0" smtClean="0">
                <a:ea typeface="ＭＳ Ｐゴシック" pitchFamily="34" charset="-128"/>
              </a:rPr>
              <a:t>list</a:t>
            </a:r>
            <a:r>
              <a:rPr lang="en-US" sz="2800" dirty="0" smtClean="0">
                <a:ea typeface="ＭＳ Ｐゴシック" pitchFamily="34" charset="-128"/>
              </a:rPr>
              <a:t> of N particles (samples)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Generally, N &lt;&lt; |X|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Storing </a:t>
            </a:r>
            <a:r>
              <a:rPr lang="en-US" sz="2400" b="1" i="1" dirty="0" smtClean="0">
                <a:ea typeface="ＭＳ Ｐゴシック" pitchFamily="34" charset="-128"/>
              </a:rPr>
              <a:t>map</a:t>
            </a:r>
            <a:r>
              <a:rPr lang="en-US" sz="2400" dirty="0" smtClean="0">
                <a:ea typeface="ＭＳ Ｐゴシック" pitchFamily="34" charset="-128"/>
              </a:rPr>
              <a:t> from X to counts would defeat the purpose</a:t>
            </a:r>
          </a:p>
          <a:p>
            <a:endParaRPr lang="en-US" sz="2800" dirty="0" smtClean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P(x) approximated by </a:t>
            </a:r>
            <a:r>
              <a:rPr lang="en-US" sz="2800" b="1" dirty="0" smtClean="0">
                <a:solidFill>
                  <a:srgbClr val="660066"/>
                </a:solidFill>
                <a:ea typeface="ＭＳ Ｐゴシック" pitchFamily="34" charset="-128"/>
              </a:rPr>
              <a:t>(number of particles with value x) / N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More particles, more accuracy</a:t>
            </a:r>
          </a:p>
          <a:p>
            <a:pPr marL="0" indent="0">
              <a:buNone/>
            </a:pPr>
            <a:endParaRPr lang="en-US" sz="2800" dirty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What is P((3,3))?</a:t>
            </a:r>
          </a:p>
          <a:p>
            <a:pPr lvl="1"/>
            <a:endParaRPr lang="en-US" sz="2400" dirty="0" smtClean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982200" y="12192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144000" y="2895600"/>
            <a:ext cx="281939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Particles: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  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2,3)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00B050"/>
                </a:solidFill>
                <a:latin typeface="Calibri"/>
                <a:cs typeface="Calibri"/>
              </a:rPr>
              <a:t>	    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 (</a:t>
            </a:r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3,3)   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1,2)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    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	     (</a:t>
            </a:r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2,3)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1400" y="4572000"/>
            <a:ext cx="2011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5/10 = 50%</a:t>
            </a:r>
            <a:endParaRPr lang="en-US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9982200" cy="4525963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Generally, N &lt;&lt; |X|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Storing map from X to counts would defeat the purpose</a:t>
            </a:r>
          </a:p>
          <a:p>
            <a:endParaRPr lang="en-US" sz="2800" dirty="0" smtClean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P(x) approximated by </a:t>
            </a:r>
            <a:r>
              <a:rPr lang="en-US" sz="2800" b="1" dirty="0" smtClean="0">
                <a:ea typeface="ＭＳ Ｐゴシック" pitchFamily="34" charset="-128"/>
              </a:rPr>
              <a:t>(number of particles with value x) / N</a:t>
            </a:r>
          </a:p>
          <a:p>
            <a:pPr marL="742929" lvl="2" indent="-342900"/>
            <a:r>
              <a:rPr lang="en-US" dirty="0">
                <a:ea typeface="ＭＳ Ｐゴシック" pitchFamily="34" charset="-128"/>
              </a:rPr>
              <a:t>More particles, more accuracy</a:t>
            </a:r>
          </a:p>
          <a:p>
            <a:pPr marL="0" indent="0">
              <a:buNone/>
            </a:pPr>
            <a:endParaRPr lang="en-US" sz="2800" dirty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What is P((2,2))?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In fact, many x may have P(x) = 0! </a:t>
            </a:r>
            <a:endParaRPr lang="en-US" sz="2400" dirty="0" smtClean="0">
              <a:ea typeface="ＭＳ Ｐゴシック" pitchFamily="34" charset="-128"/>
            </a:endParaRPr>
          </a:p>
          <a:p>
            <a:pPr lvl="1"/>
            <a:endParaRPr lang="en-US" sz="2400" dirty="0" smtClean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982200" y="12192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144000" y="2895600"/>
            <a:ext cx="281939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Particles: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  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1,2)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2,3)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1400" y="4648200"/>
            <a:ext cx="1811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60066"/>
                </a:solidFill>
              </a:rPr>
              <a:t>0</a:t>
            </a:r>
            <a:r>
              <a:rPr lang="en-US" sz="2800" dirty="0" smtClean="0">
                <a:solidFill>
                  <a:srgbClr val="660066"/>
                </a:solidFill>
              </a:rPr>
              <a:t>/10 = 0%</a:t>
            </a:r>
            <a:endParaRPr lang="en-US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2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Filtering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Elapse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Observe</a:t>
            </a:r>
          </a:p>
          <a:p>
            <a:pPr marL="400031" lvl="1" indent="0">
              <a:buNone/>
            </a:pPr>
            <a:r>
              <a:rPr lang="en-US" dirty="0" smtClean="0"/>
              <a:t>2a.  </a:t>
            </a:r>
            <a:r>
              <a:rPr lang="en-US" dirty="0" err="1" smtClean="0"/>
              <a:t>Downweight</a:t>
            </a:r>
            <a:r>
              <a:rPr lang="en-US" dirty="0" smtClean="0"/>
              <a:t> samples based on evidence</a:t>
            </a:r>
          </a:p>
          <a:p>
            <a:pPr marL="400031" lvl="1" indent="0">
              <a:buNone/>
            </a:pPr>
            <a:r>
              <a:rPr lang="en-US" dirty="0" smtClean="0"/>
              <a:t>2b. Resample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7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Particle Filtering: Elapse Time</a:t>
            </a:r>
          </a:p>
        </p:txBody>
      </p: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For each particle, x, move x by sampling its next position from the transition model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 smtClean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 smtClean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 smtClean="0">
                <a:latin typeface="Calibri"/>
                <a:cs typeface="Calibri"/>
              </a:rPr>
              <a:t>This is like </a:t>
            </a:r>
            <a:r>
              <a:rPr lang="en-US" sz="2000" b="1" i="1" dirty="0" smtClean="0">
                <a:latin typeface="Calibri"/>
                <a:cs typeface="Calibri"/>
              </a:rPr>
              <a:t>prior sampling </a:t>
            </a:r>
            <a:r>
              <a:rPr lang="en-US" sz="2000" dirty="0" smtClean="0">
                <a:latin typeface="Calibri"/>
                <a:cs typeface="Calibri"/>
              </a:rPr>
              <a:t>– samples’</a:t>
            </a:r>
            <a:r>
              <a:rPr lang="en-US" altLang="ja-JP" sz="2000" dirty="0" smtClean="0">
                <a:latin typeface="Calibri"/>
                <a:cs typeface="Calibri"/>
              </a:rPr>
              <a:t> frequencies reflect the transition probabilities</a:t>
            </a:r>
          </a:p>
          <a:p>
            <a:pPr lvl="6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altLang="ja-JP" sz="6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 smtClean="0">
                <a:latin typeface="Calibri"/>
                <a:cs typeface="Calibri"/>
              </a:rPr>
              <a:t>Here, most samples move clockwise, but some move in another direction or stay in place</a:t>
            </a: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 smtClean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This captures the passage of time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 smtClean="0">
                <a:latin typeface="Calibri"/>
                <a:cs typeface="Calibri"/>
              </a:rPr>
              <a:t>If enough samples, close to exact values before and after (consistent)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endParaRPr lang="en-US" dirty="0" smtClean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74755" name="Picture 6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438400"/>
            <a:ext cx="2778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9"/>
          <p:cNvGrpSpPr>
            <a:grpSpLocks/>
          </p:cNvGrpSpPr>
          <p:nvPr/>
        </p:nvGrpSpPr>
        <p:grpSpPr bwMode="auto">
          <a:xfrm rot="-5400000">
            <a:off x="9101137" y="1828800"/>
            <a:ext cx="1566863" cy="1566863"/>
            <a:chOff x="6324600" y="4419600"/>
            <a:chExt cx="2057400" cy="2057400"/>
          </a:xfrm>
        </p:grpSpPr>
        <p:grpSp>
          <p:nvGrpSpPr>
            <p:cNvPr id="74782" name="Group 72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4793" name="Rectangle 84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4" name="Rectangle 85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Rectangle 86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Rectangle 87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Rectangle 88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Rectangle 89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Rectangle 90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0" name="Rectangle 9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Rectangle 92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83" name="Oval 73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74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5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76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77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78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79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Oval 80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Oval 8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Oval 8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Isosceles Triangle 50"/>
          <p:cNvSpPr/>
          <p:nvPr/>
        </p:nvSpPr>
        <p:spPr bwMode="auto">
          <a:xfrm flipV="1">
            <a:off x="9558337" y="3962400"/>
            <a:ext cx="639763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74758" name="Group 2"/>
          <p:cNvGrpSpPr>
            <a:grpSpLocks/>
          </p:cNvGrpSpPr>
          <p:nvPr/>
        </p:nvGrpSpPr>
        <p:grpSpPr bwMode="auto">
          <a:xfrm>
            <a:off x="9101137" y="4648200"/>
            <a:ext cx="1566863" cy="1566863"/>
            <a:chOff x="6700158" y="2188371"/>
            <a:chExt cx="1567543" cy="1566862"/>
          </a:xfrm>
        </p:grpSpPr>
        <p:grpSp>
          <p:nvGrpSpPr>
            <p:cNvPr id="74762" name="Group 51"/>
            <p:cNvGrpSpPr>
              <a:grpSpLocks/>
            </p:cNvGrpSpPr>
            <p:nvPr/>
          </p:nvGrpSpPr>
          <p:grpSpPr bwMode="auto">
            <a:xfrm rot="-5400000">
              <a:off x="6700499" y="2188030"/>
              <a:ext cx="1566862" cy="1567543"/>
              <a:chOff x="3984" y="1056"/>
              <a:chExt cx="1296" cy="1296"/>
            </a:xfrm>
          </p:grpSpPr>
          <p:sp>
            <p:nvSpPr>
              <p:cNvPr id="74773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7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8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0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1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63" name="Oval 52"/>
            <p:cNvSpPr>
              <a:spLocks noChangeArrowheads="1"/>
            </p:cNvSpPr>
            <p:nvPr/>
          </p:nvSpPr>
          <p:spPr bwMode="auto">
            <a:xfrm rot="-5400000">
              <a:off x="7861326" y="29427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53"/>
            <p:cNvSpPr>
              <a:spLocks noChangeArrowheads="1"/>
            </p:cNvSpPr>
            <p:nvPr/>
          </p:nvSpPr>
          <p:spPr bwMode="auto">
            <a:xfrm rot="-5400000">
              <a:off x="8035498" y="28266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54"/>
            <p:cNvSpPr>
              <a:spLocks noChangeArrowheads="1"/>
            </p:cNvSpPr>
            <p:nvPr/>
          </p:nvSpPr>
          <p:spPr bwMode="auto">
            <a:xfrm rot="-5400000">
              <a:off x="8035498" y="30588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55"/>
            <p:cNvSpPr>
              <a:spLocks noChangeArrowheads="1"/>
            </p:cNvSpPr>
            <p:nvPr/>
          </p:nvSpPr>
          <p:spPr bwMode="auto">
            <a:xfrm rot="-5400000">
              <a:off x="7977441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56"/>
            <p:cNvSpPr>
              <a:spLocks noChangeArrowheads="1"/>
            </p:cNvSpPr>
            <p:nvPr/>
          </p:nvSpPr>
          <p:spPr bwMode="auto">
            <a:xfrm rot="-5400000">
              <a:off x="7454926" y="29427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57"/>
            <p:cNvSpPr>
              <a:spLocks noChangeArrowheads="1"/>
            </p:cNvSpPr>
            <p:nvPr/>
          </p:nvSpPr>
          <p:spPr bwMode="auto">
            <a:xfrm rot="-5400000">
              <a:off x="7977441" y="34650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58"/>
            <p:cNvSpPr>
              <a:spLocks noChangeArrowheads="1"/>
            </p:cNvSpPr>
            <p:nvPr/>
          </p:nvSpPr>
          <p:spPr bwMode="auto">
            <a:xfrm rot="-5400000">
              <a:off x="6932412" y="24204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59"/>
            <p:cNvSpPr>
              <a:spLocks noChangeArrowheads="1"/>
            </p:cNvSpPr>
            <p:nvPr/>
          </p:nvSpPr>
          <p:spPr bwMode="auto">
            <a:xfrm rot="-5400000">
              <a:off x="7977441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60"/>
            <p:cNvSpPr>
              <a:spLocks noChangeArrowheads="1"/>
            </p:cNvSpPr>
            <p:nvPr/>
          </p:nvSpPr>
          <p:spPr bwMode="auto">
            <a:xfrm rot="-5400000">
              <a:off x="7454926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Oval 61"/>
            <p:cNvSpPr>
              <a:spLocks noChangeArrowheads="1"/>
            </p:cNvSpPr>
            <p:nvPr/>
          </p:nvSpPr>
          <p:spPr bwMode="auto">
            <a:xfrm rot="-5400000">
              <a:off x="7454926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3" name="Shape 67"/>
          <p:cNvCxnSpPr>
            <a:stCxn id="74787" idx="3"/>
          </p:cNvCxnSpPr>
          <p:nvPr/>
        </p:nvCxnSpPr>
        <p:spPr bwMode="auto">
          <a:xfrm flipH="1">
            <a:off x="10320337" y="1985963"/>
            <a:ext cx="215900" cy="3424237"/>
          </a:xfrm>
          <a:prstGeom prst="curvedConnector4">
            <a:avLst>
              <a:gd name="adj1" fmla="val -106216"/>
              <a:gd name="adj2" fmla="val 62118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760" name="TextBox 96"/>
          <p:cNvSpPr txBox="1">
            <a:spLocks noChangeArrowheads="1"/>
          </p:cNvSpPr>
          <p:nvPr/>
        </p:nvSpPr>
        <p:spPr bwMode="auto">
          <a:xfrm>
            <a:off x="7653337" y="1676400"/>
            <a:ext cx="901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sp>
        <p:nvSpPr>
          <p:cNvPr id="74761" name="TextBox 100"/>
          <p:cNvSpPr txBox="1">
            <a:spLocks noChangeArrowheads="1"/>
          </p:cNvSpPr>
          <p:nvPr/>
        </p:nvSpPr>
        <p:spPr bwMode="auto">
          <a:xfrm>
            <a:off x="7653337" y="4267200"/>
            <a:ext cx="977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2743200"/>
            <a:ext cx="3434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Aka:    sample(</a:t>
            </a:r>
            <a:r>
              <a:rPr lang="en-US" sz="2200" i="1" dirty="0" smtClean="0">
                <a:solidFill>
                  <a:srgbClr val="FF0000"/>
                </a:solidFill>
              </a:rPr>
              <a:t>P(x</a:t>
            </a:r>
            <a:r>
              <a:rPr lang="en-US" sz="2200" i="1" baseline="-25000" dirty="0" smtClean="0">
                <a:solidFill>
                  <a:srgbClr val="FF0000"/>
                </a:solidFill>
              </a:rPr>
              <a:t>t+1</a:t>
            </a:r>
            <a:r>
              <a:rPr lang="en-US" sz="2200" i="1" dirty="0" smtClean="0">
                <a:solidFill>
                  <a:srgbClr val="FF0000"/>
                </a:solidFill>
              </a:rPr>
              <a:t> | </a:t>
            </a:r>
            <a:r>
              <a:rPr lang="en-US" sz="2200" i="1" dirty="0" err="1" smtClean="0">
                <a:solidFill>
                  <a:srgbClr val="FF0000"/>
                </a:solidFill>
              </a:rPr>
              <a:t>x</a:t>
            </a:r>
            <a:r>
              <a:rPr lang="en-US" sz="2200" i="1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200" i="1" dirty="0" smtClean="0">
                <a:solidFill>
                  <a:srgbClr val="FF0000"/>
                </a:solidFill>
              </a:rPr>
              <a:t>)</a:t>
            </a:r>
            <a:r>
              <a:rPr lang="en-US" sz="2200" i="1" dirty="0" smtClean="0"/>
              <a:t>)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104616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7476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 txBox="1">
            <a:spLocks noChangeArrowheads="1"/>
          </p:cNvSpPr>
          <p:nvPr/>
        </p:nvSpPr>
        <p:spPr bwMode="auto">
          <a:xfrm>
            <a:off x="304800" y="1219200"/>
            <a:ext cx="609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Slightly trickier</a:t>
            </a: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: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9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/>
                <a:cs typeface="Calibri"/>
              </a:rPr>
              <a:t>Don’</a:t>
            </a:r>
            <a:r>
              <a:rPr lang="en-US" altLang="ja-JP" dirty="0" smtClean="0">
                <a:latin typeface="Calibri"/>
                <a:cs typeface="Calibri"/>
              </a:rPr>
              <a:t>t </a:t>
            </a:r>
            <a:r>
              <a:rPr lang="en-US" altLang="ja-JP" dirty="0">
                <a:latin typeface="Calibri"/>
                <a:cs typeface="Calibri"/>
              </a:rPr>
              <a:t>sample observation, fix </a:t>
            </a:r>
            <a:r>
              <a:rPr lang="en-US" altLang="ja-JP" dirty="0" smtClean="0">
                <a:latin typeface="Calibri"/>
                <a:cs typeface="Calibri"/>
              </a:rPr>
              <a:t>it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ja-JP" sz="700" dirty="0">
              <a:latin typeface="Calibri"/>
              <a:cs typeface="Calibri"/>
            </a:endParaRPr>
          </a:p>
          <a:p>
            <a:pPr lvl="2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latin typeface="Calibri"/>
                <a:cs typeface="Calibri"/>
              </a:rPr>
              <a:t>Similar to likelihood weighting, </a:t>
            </a:r>
            <a:endParaRPr lang="en-US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b="1" i="1" dirty="0" smtClean="0">
                <a:latin typeface="Calibri"/>
                <a:cs typeface="Calibri"/>
              </a:rPr>
              <a:t>For each particle, x, down-weight x based </a:t>
            </a:r>
            <a:r>
              <a:rPr lang="en-US" b="1" i="1" dirty="0">
                <a:latin typeface="Calibri"/>
                <a:cs typeface="Calibri"/>
              </a:rPr>
              <a:t>on the evidence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dirty="0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endParaRPr lang="en-US" sz="2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latin typeface="Calibri"/>
                <a:cs typeface="Calibri"/>
              </a:rPr>
              <a:t>As before, the probabilities </a:t>
            </a:r>
            <a:r>
              <a:rPr lang="en-US" dirty="0" smtClean="0">
                <a:latin typeface="Calibri"/>
                <a:cs typeface="Calibri"/>
              </a:rPr>
              <a:t>don’</a:t>
            </a:r>
            <a:r>
              <a:rPr lang="en-US" altLang="ja-JP" dirty="0" smtClean="0">
                <a:latin typeface="Calibri"/>
                <a:cs typeface="Calibri"/>
              </a:rPr>
              <a:t>t </a:t>
            </a:r>
            <a:r>
              <a:rPr lang="en-US" altLang="ja-JP" dirty="0">
                <a:latin typeface="Calibri"/>
                <a:cs typeface="Calibri"/>
              </a:rPr>
              <a:t>sum to one, since </a:t>
            </a:r>
            <a:r>
              <a:rPr lang="en-US" altLang="ja-JP" dirty="0" smtClean="0">
                <a:latin typeface="Calibri"/>
                <a:cs typeface="Calibri"/>
              </a:rPr>
              <a:t>all have </a:t>
            </a:r>
            <a:r>
              <a:rPr lang="en-US" altLang="ja-JP" dirty="0">
                <a:latin typeface="Calibri"/>
                <a:cs typeface="Calibri"/>
              </a:rPr>
              <a:t>been </a:t>
            </a:r>
            <a:r>
              <a:rPr lang="en-US" altLang="ja-JP" dirty="0" err="1">
                <a:latin typeface="Calibri"/>
                <a:cs typeface="Calibri"/>
              </a:rPr>
              <a:t>downweighted</a:t>
            </a:r>
            <a:r>
              <a:rPr lang="en-US" altLang="ja-JP" dirty="0">
                <a:latin typeface="Calibri"/>
                <a:cs typeface="Calibri"/>
              </a:rPr>
              <a:t> (in fact they </a:t>
            </a:r>
            <a:r>
              <a:rPr lang="en-US" altLang="ja-JP" dirty="0" smtClean="0">
                <a:latin typeface="Calibri"/>
                <a:cs typeface="Calibri"/>
              </a:rPr>
              <a:t>now sum </a:t>
            </a:r>
            <a:r>
              <a:rPr lang="en-US" altLang="ja-JP" dirty="0">
                <a:latin typeface="Calibri"/>
                <a:cs typeface="Calibri"/>
              </a:rPr>
              <a:t>to </a:t>
            </a:r>
            <a:r>
              <a:rPr lang="en-US" altLang="ja-JP" dirty="0" smtClean="0">
                <a:latin typeface="Calibri"/>
                <a:cs typeface="Calibri"/>
              </a:rPr>
              <a:t>(N times) an </a:t>
            </a:r>
            <a:r>
              <a:rPr lang="en-US" altLang="ja-JP" dirty="0">
                <a:latin typeface="Calibri"/>
                <a:cs typeface="Calibri"/>
              </a:rPr>
              <a:t>approximation of </a:t>
            </a:r>
            <a:r>
              <a:rPr lang="en-US" altLang="ja-JP" dirty="0" smtClean="0">
                <a:latin typeface="Calibri"/>
                <a:cs typeface="Calibri"/>
              </a:rPr>
              <a:t>P(e</a:t>
            </a:r>
            <a:r>
              <a:rPr lang="en-US" altLang="ja-JP" dirty="0">
                <a:latin typeface="Calibri"/>
                <a:cs typeface="Calibri"/>
              </a:rPr>
              <a:t>))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5778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581400"/>
            <a:ext cx="2528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195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Particle Filtering: Observe</a:t>
            </a:r>
          </a:p>
        </p:txBody>
      </p:sp>
      <p:grpSp>
        <p:nvGrpSpPr>
          <p:cNvPr id="75781" name="Group 2"/>
          <p:cNvGrpSpPr>
            <a:grpSpLocks/>
          </p:cNvGrpSpPr>
          <p:nvPr/>
        </p:nvGrpSpPr>
        <p:grpSpPr bwMode="auto">
          <a:xfrm>
            <a:off x="8870950" y="1752600"/>
            <a:ext cx="1566863" cy="1566863"/>
            <a:chOff x="7792358" y="2670971"/>
            <a:chExt cx="1567543" cy="1566862"/>
          </a:xfrm>
        </p:grpSpPr>
        <p:grpSp>
          <p:nvGrpSpPr>
            <p:cNvPr id="75810" name="Group 53"/>
            <p:cNvGrpSpPr>
              <a:grpSpLocks/>
            </p:cNvGrpSpPr>
            <p:nvPr/>
          </p:nvGrpSpPr>
          <p:grpSpPr bwMode="auto">
            <a:xfrm rot="-5400000">
              <a:off x="7792699" y="2670630"/>
              <a:ext cx="1566862" cy="1567543"/>
              <a:chOff x="3984" y="1056"/>
              <a:chExt cx="1296" cy="1296"/>
            </a:xfrm>
          </p:grpSpPr>
          <p:sp>
            <p:nvSpPr>
              <p:cNvPr id="75821" name="Rectangle 6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Rectangle 6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Rectangle 6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Rectangle 6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Rectangle 6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6" name="Rectangle 7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7" name="Rectangle 7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8" name="Rectangle 7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9" name="Rectangle 7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811" name="Oval 54"/>
            <p:cNvSpPr>
              <a:spLocks noChangeArrowheads="1"/>
            </p:cNvSpPr>
            <p:nvPr/>
          </p:nvSpPr>
          <p:spPr bwMode="auto">
            <a:xfrm rot="-5400000">
              <a:off x="8953526" y="34253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55"/>
            <p:cNvSpPr>
              <a:spLocks noChangeArrowheads="1"/>
            </p:cNvSpPr>
            <p:nvPr/>
          </p:nvSpPr>
          <p:spPr bwMode="auto">
            <a:xfrm rot="-5400000">
              <a:off x="9127698" y="33092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56"/>
            <p:cNvSpPr>
              <a:spLocks noChangeArrowheads="1"/>
            </p:cNvSpPr>
            <p:nvPr/>
          </p:nvSpPr>
          <p:spPr bwMode="auto">
            <a:xfrm rot="-5400000">
              <a:off x="9127698" y="35414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57"/>
            <p:cNvSpPr>
              <a:spLocks noChangeArrowheads="1"/>
            </p:cNvSpPr>
            <p:nvPr/>
          </p:nvSpPr>
          <p:spPr bwMode="auto">
            <a:xfrm rot="-5400000">
              <a:off x="9069641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58"/>
            <p:cNvSpPr>
              <a:spLocks noChangeArrowheads="1"/>
            </p:cNvSpPr>
            <p:nvPr/>
          </p:nvSpPr>
          <p:spPr bwMode="auto">
            <a:xfrm rot="-5400000">
              <a:off x="8547126" y="34253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59"/>
            <p:cNvSpPr>
              <a:spLocks noChangeArrowheads="1"/>
            </p:cNvSpPr>
            <p:nvPr/>
          </p:nvSpPr>
          <p:spPr bwMode="auto">
            <a:xfrm rot="-5400000">
              <a:off x="9069641" y="39476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Oval 60"/>
            <p:cNvSpPr>
              <a:spLocks noChangeArrowheads="1"/>
            </p:cNvSpPr>
            <p:nvPr/>
          </p:nvSpPr>
          <p:spPr bwMode="auto">
            <a:xfrm rot="-5400000">
              <a:off x="8024612" y="29030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8" name="Oval 61"/>
            <p:cNvSpPr>
              <a:spLocks noChangeArrowheads="1"/>
            </p:cNvSpPr>
            <p:nvPr/>
          </p:nvSpPr>
          <p:spPr bwMode="auto">
            <a:xfrm rot="-5400000">
              <a:off x="9069641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9" name="Oval 62"/>
            <p:cNvSpPr>
              <a:spLocks noChangeArrowheads="1"/>
            </p:cNvSpPr>
            <p:nvPr/>
          </p:nvSpPr>
          <p:spPr bwMode="auto">
            <a:xfrm rot="-5400000">
              <a:off x="8547126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0" name="Oval 63"/>
            <p:cNvSpPr>
              <a:spLocks noChangeArrowheads="1"/>
            </p:cNvSpPr>
            <p:nvPr/>
          </p:nvSpPr>
          <p:spPr bwMode="auto">
            <a:xfrm rot="-5400000">
              <a:off x="8547126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2" name="Group 96"/>
          <p:cNvGrpSpPr>
            <a:grpSpLocks/>
          </p:cNvGrpSpPr>
          <p:nvPr/>
        </p:nvGrpSpPr>
        <p:grpSpPr bwMode="auto">
          <a:xfrm rot="-5400000">
            <a:off x="7837220" y="3657332"/>
            <a:ext cx="3635911" cy="1568450"/>
            <a:chOff x="6400800" y="4267200"/>
            <a:chExt cx="4773747" cy="2057400"/>
          </a:xfrm>
        </p:grpSpPr>
        <p:sp>
          <p:nvSpPr>
            <p:cNvPr id="98" name="Isosceles Triangle 97"/>
            <p:cNvSpPr/>
            <p:nvPr/>
          </p:nvSpPr>
          <p:spPr>
            <a:xfrm rot="5400000" flipV="1">
              <a:off x="8810634" y="5095816"/>
              <a:ext cx="839203" cy="38142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75786" name="Group 98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5801" name="Rectangle 11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2" name="Rectangle 11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Rectangle 11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Rectangle 11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Rectangle 11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Rectangle 11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Rectangle 11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Rectangle 12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Rectangle 12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7" name="Group 99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5793" name="Oval 10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4" name="Oval 10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5" name="Oval 10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5796" name="Oval 10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7" name="Oval 10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8" name="Oval 11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9" name="Oval 11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Oval 11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8" name="Rectangle 100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789" name="Group 101"/>
            <p:cNvGrpSpPr>
              <a:grpSpLocks/>
            </p:cNvGrpSpPr>
            <p:nvPr/>
          </p:nvGrpSpPr>
          <p:grpSpPr bwMode="auto">
            <a:xfrm>
              <a:off x="7467690" y="4605391"/>
              <a:ext cx="3706857" cy="1262077"/>
              <a:chOff x="4752" y="2901"/>
              <a:chExt cx="2335" cy="795"/>
            </a:xfrm>
          </p:grpSpPr>
          <p:sp>
            <p:nvSpPr>
              <p:cNvPr id="75791" name="Oval 103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cxnSp>
            <p:nvCxnSpPr>
              <p:cNvPr id="75792" name="AutoShape 47"/>
              <p:cNvCxnSpPr>
                <a:cxnSpLocks noChangeShapeType="1"/>
                <a:stCxn id="75811" idx="2"/>
                <a:endCxn id="75793" idx="6"/>
              </p:cNvCxnSpPr>
              <p:nvPr/>
            </p:nvCxnSpPr>
            <p:spPr bwMode="auto">
              <a:xfrm flipH="1">
                <a:off x="4752" y="3695"/>
                <a:ext cx="2335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75790" name="Oval 102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3" name="TextBox 128"/>
          <p:cNvSpPr txBox="1">
            <a:spLocks noChangeArrowheads="1"/>
          </p:cNvSpPr>
          <p:nvPr/>
        </p:nvSpPr>
        <p:spPr bwMode="auto">
          <a:xfrm>
            <a:off x="6751461" y="3981034"/>
            <a:ext cx="1586089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6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5784" name="TextBox 129"/>
          <p:cNvSpPr txBox="1">
            <a:spLocks noChangeArrowheads="1"/>
          </p:cNvSpPr>
          <p:nvPr/>
        </p:nvSpPr>
        <p:spPr bwMode="auto">
          <a:xfrm>
            <a:off x="6705600" y="1085434"/>
            <a:ext cx="1784350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6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2" name="Rounded Rectangular Callout 1"/>
          <p:cNvSpPr/>
          <p:nvPr/>
        </p:nvSpPr>
        <p:spPr>
          <a:xfrm rot="17043180">
            <a:off x="9616574" y="3020673"/>
            <a:ext cx="3656887" cy="597580"/>
          </a:xfrm>
          <a:prstGeom prst="wedgeRoundRectCallout">
            <a:avLst>
              <a:gd name="adj1" fmla="val -54165"/>
              <a:gd name="adj2" fmla="val -307076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 </a:t>
            </a:r>
            <a:r>
              <a:rPr lang="en-US" smtClean="0"/>
              <a:t>indicates sample </a:t>
            </a:r>
            <a:r>
              <a:rPr lang="en-US" dirty="0" smtClean="0"/>
              <a:t>weight!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3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Conditional Independence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97001"/>
            <a:ext cx="11785600" cy="4729164"/>
          </a:xfrm>
        </p:spPr>
        <p:txBody>
          <a:bodyPr rIns="132080"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800" dirty="0" smtClean="0"/>
              <a:t>HMMs have two important independence properties:</a:t>
            </a:r>
          </a:p>
          <a:p>
            <a:pPr marL="782638" lvl="1">
              <a:lnSpc>
                <a:spcPct val="80000"/>
              </a:lnSpc>
            </a:pPr>
            <a:r>
              <a:rPr lang="en-US" sz="2400" b="1" dirty="0" smtClean="0"/>
              <a:t>Future </a:t>
            </a:r>
            <a:r>
              <a:rPr lang="en-US" sz="2400" b="1" dirty="0"/>
              <a:t>independent of past given the present</a:t>
            </a:r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</p:txBody>
      </p:sp>
      <p:grpSp>
        <p:nvGrpSpPr>
          <p:cNvPr id="84" name="Group 83"/>
          <p:cNvGrpSpPr/>
          <p:nvPr/>
        </p:nvGrpSpPr>
        <p:grpSpPr>
          <a:xfrm>
            <a:off x="3401483" y="3162294"/>
            <a:ext cx="5670551" cy="1600200"/>
            <a:chOff x="2551112" y="2971800"/>
            <a:chExt cx="4252913" cy="1600200"/>
          </a:xfrm>
        </p:grpSpPr>
        <p:grpSp>
          <p:nvGrpSpPr>
            <p:cNvPr id="51" name="Group 68"/>
            <p:cNvGrpSpPr>
              <a:grpSpLocks/>
            </p:cNvGrpSpPr>
            <p:nvPr/>
          </p:nvGrpSpPr>
          <p:grpSpPr bwMode="auto">
            <a:xfrm>
              <a:off x="3465512" y="2971800"/>
              <a:ext cx="533400" cy="533400"/>
              <a:chOff x="0" y="0"/>
              <a:chExt cx="336" cy="336"/>
            </a:xfrm>
          </p:grpSpPr>
          <p:sp>
            <p:nvSpPr>
              <p:cNvPr id="52" name="Oval 66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67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54" name="Group 72"/>
            <p:cNvGrpSpPr>
              <a:grpSpLocks/>
            </p:cNvGrpSpPr>
            <p:nvPr/>
          </p:nvGrpSpPr>
          <p:grpSpPr bwMode="auto">
            <a:xfrm>
              <a:off x="2551112" y="4038600"/>
              <a:ext cx="533400" cy="533400"/>
              <a:chOff x="0" y="0"/>
              <a:chExt cx="336" cy="336"/>
            </a:xfrm>
          </p:grpSpPr>
          <p:sp>
            <p:nvSpPr>
              <p:cNvPr id="55" name="Oval 7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7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" name="Group 76"/>
            <p:cNvGrpSpPr>
              <a:grpSpLocks/>
            </p:cNvGrpSpPr>
            <p:nvPr/>
          </p:nvGrpSpPr>
          <p:grpSpPr bwMode="auto">
            <a:xfrm>
              <a:off x="2551112" y="2971800"/>
              <a:ext cx="533400" cy="533400"/>
              <a:chOff x="0" y="0"/>
              <a:chExt cx="336" cy="336"/>
            </a:xfrm>
          </p:grpSpPr>
          <p:sp>
            <p:nvSpPr>
              <p:cNvPr id="58" name="Oval 74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75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60" name="Group 80"/>
            <p:cNvGrpSpPr>
              <a:grpSpLocks/>
            </p:cNvGrpSpPr>
            <p:nvPr/>
          </p:nvGrpSpPr>
          <p:grpSpPr bwMode="auto">
            <a:xfrm>
              <a:off x="4379912" y="2971800"/>
              <a:ext cx="533400" cy="533400"/>
              <a:chOff x="0" y="0"/>
              <a:chExt cx="336" cy="336"/>
            </a:xfrm>
          </p:grpSpPr>
          <p:sp>
            <p:nvSpPr>
              <p:cNvPr id="61" name="Oval 78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2" name="Rectangle 79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63" name="Group 85"/>
            <p:cNvGrpSpPr>
              <a:grpSpLocks/>
            </p:cNvGrpSpPr>
            <p:nvPr/>
          </p:nvGrpSpPr>
          <p:grpSpPr bwMode="auto">
            <a:xfrm>
              <a:off x="5294312" y="2971800"/>
              <a:ext cx="533400" cy="533400"/>
              <a:chOff x="0" y="0"/>
              <a:chExt cx="336" cy="336"/>
            </a:xfrm>
          </p:grpSpPr>
          <p:sp>
            <p:nvSpPr>
              <p:cNvPr id="64" name="Oval 8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5" name="Rectangle 84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66" name="Line 86"/>
            <p:cNvSpPr>
              <a:spLocks noChangeShapeType="1"/>
            </p:cNvSpPr>
            <p:nvPr/>
          </p:nvSpPr>
          <p:spPr bwMode="auto">
            <a:xfrm>
              <a:off x="5842000" y="3238500"/>
              <a:ext cx="962025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7" name="Group 89"/>
            <p:cNvGrpSpPr>
              <a:grpSpLocks/>
            </p:cNvGrpSpPr>
            <p:nvPr/>
          </p:nvGrpSpPr>
          <p:grpSpPr bwMode="auto">
            <a:xfrm>
              <a:off x="3465512" y="4038600"/>
              <a:ext cx="533400" cy="533400"/>
              <a:chOff x="0" y="0"/>
              <a:chExt cx="336" cy="336"/>
            </a:xfrm>
          </p:grpSpPr>
          <p:sp>
            <p:nvSpPr>
              <p:cNvPr id="68" name="Oval 87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88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70" name="Group 92"/>
            <p:cNvGrpSpPr>
              <a:grpSpLocks/>
            </p:cNvGrpSpPr>
            <p:nvPr/>
          </p:nvGrpSpPr>
          <p:grpSpPr bwMode="auto">
            <a:xfrm>
              <a:off x="4379912" y="4038600"/>
              <a:ext cx="533400" cy="533400"/>
              <a:chOff x="0" y="0"/>
              <a:chExt cx="336" cy="336"/>
            </a:xfrm>
          </p:grpSpPr>
          <p:sp>
            <p:nvSpPr>
              <p:cNvPr id="71" name="Oval 9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9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73" name="Group 95"/>
            <p:cNvGrpSpPr>
              <a:grpSpLocks/>
            </p:cNvGrpSpPr>
            <p:nvPr/>
          </p:nvGrpSpPr>
          <p:grpSpPr bwMode="auto">
            <a:xfrm>
              <a:off x="5294312" y="4038600"/>
              <a:ext cx="533400" cy="533400"/>
              <a:chOff x="0" y="0"/>
              <a:chExt cx="336" cy="336"/>
            </a:xfrm>
          </p:grpSpPr>
          <p:sp>
            <p:nvSpPr>
              <p:cNvPr id="74" name="Oval 9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94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6" name="AutoShape 73"/>
            <p:cNvCxnSpPr>
              <a:cxnSpLocks noChangeShapeType="1"/>
              <a:endCxn id="52" idx="2"/>
            </p:cNvCxnSpPr>
            <p:nvPr/>
          </p:nvCxnSpPr>
          <p:spPr bwMode="auto">
            <a:xfrm>
              <a:off x="3122612" y="3238500"/>
              <a:ext cx="3429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7" name="AutoShape 81"/>
            <p:cNvCxnSpPr>
              <a:cxnSpLocks noChangeShapeType="1"/>
              <a:endCxn id="64" idx="2"/>
            </p:cNvCxnSpPr>
            <p:nvPr/>
          </p:nvCxnSpPr>
          <p:spPr bwMode="auto">
            <a:xfrm>
              <a:off x="49133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8" name="AutoShape 82"/>
            <p:cNvCxnSpPr>
              <a:cxnSpLocks noChangeShapeType="1"/>
              <a:stCxn id="52" idx="6"/>
              <a:endCxn id="61" idx="2"/>
            </p:cNvCxnSpPr>
            <p:nvPr/>
          </p:nvCxnSpPr>
          <p:spPr bwMode="auto">
            <a:xfrm>
              <a:off x="39989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79" name="Group 78"/>
            <p:cNvGrpSpPr/>
            <p:nvPr/>
          </p:nvGrpSpPr>
          <p:grpSpPr>
            <a:xfrm>
              <a:off x="2817812" y="3519488"/>
              <a:ext cx="2743200" cy="519112"/>
              <a:chOff x="1295400" y="4610100"/>
              <a:chExt cx="2743200" cy="800100"/>
            </a:xfrm>
          </p:grpSpPr>
          <p:cxnSp>
            <p:nvCxnSpPr>
              <p:cNvPr id="80" name="AutoShape 69"/>
              <p:cNvCxnSpPr>
                <a:cxnSpLocks noChangeShapeType="1"/>
              </p:cNvCxnSpPr>
              <p:nvPr/>
            </p:nvCxnSpPr>
            <p:spPr bwMode="auto">
              <a:xfrm>
                <a:off x="22098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1" name="AutoShape 77"/>
              <p:cNvCxnSpPr>
                <a:cxnSpLocks noChangeShapeType="1"/>
              </p:cNvCxnSpPr>
              <p:nvPr/>
            </p:nvCxnSpPr>
            <p:spPr bwMode="auto">
              <a:xfrm>
                <a:off x="12954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2" name="AutoShape 99"/>
              <p:cNvCxnSpPr>
                <a:cxnSpLocks noChangeShapeType="1"/>
              </p:cNvCxnSpPr>
              <p:nvPr/>
            </p:nvCxnSpPr>
            <p:spPr bwMode="auto">
              <a:xfrm>
                <a:off x="31242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3" name="AutoShape 100"/>
              <p:cNvCxnSpPr>
                <a:cxnSpLocks noChangeShapeType="1"/>
              </p:cNvCxnSpPr>
              <p:nvPr/>
            </p:nvCxnSpPr>
            <p:spPr bwMode="auto">
              <a:xfrm>
                <a:off x="40386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  <p:sp>
        <p:nvSpPr>
          <p:cNvPr id="2" name="Oval 1"/>
          <p:cNvSpPr/>
          <p:nvPr/>
        </p:nvSpPr>
        <p:spPr>
          <a:xfrm>
            <a:off x="5715000" y="3086094"/>
            <a:ext cx="838200" cy="685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00600" y="2501898"/>
            <a:ext cx="466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87963" y="2501898"/>
            <a:ext cx="466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"/>
          <p:cNvGrpSpPr>
            <a:grpSpLocks/>
          </p:cNvGrpSpPr>
          <p:nvPr/>
        </p:nvGrpSpPr>
        <p:grpSpPr bwMode="auto">
          <a:xfrm>
            <a:off x="9178925" y="1812925"/>
            <a:ext cx="1568450" cy="1566863"/>
            <a:chOff x="6388048" y="3217069"/>
            <a:chExt cx="1567707" cy="1566862"/>
          </a:xfrm>
        </p:grpSpPr>
        <p:grpSp>
          <p:nvGrpSpPr>
            <p:cNvPr id="76831" name="Group 48"/>
            <p:cNvGrpSpPr>
              <a:grpSpLocks/>
            </p:cNvGrpSpPr>
            <p:nvPr/>
          </p:nvGrpSpPr>
          <p:grpSpPr bwMode="auto">
            <a:xfrm rot="-5400000">
              <a:off x="6388471" y="3216646"/>
              <a:ext cx="1566862" cy="1567707"/>
              <a:chOff x="3984" y="1056"/>
              <a:chExt cx="1296" cy="1296"/>
            </a:xfrm>
          </p:grpSpPr>
          <p:sp>
            <p:nvSpPr>
              <p:cNvPr id="76842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2" name="Group 49"/>
            <p:cNvGrpSpPr>
              <a:grpSpLocks/>
            </p:cNvGrpSpPr>
            <p:nvPr/>
          </p:nvGrpSpPr>
          <p:grpSpPr bwMode="auto">
            <a:xfrm rot="-5400000">
              <a:off x="6871047" y="3637616"/>
              <a:ext cx="1273076" cy="664098"/>
              <a:chOff x="4227" y="3291"/>
              <a:chExt cx="1053" cy="549"/>
            </a:xfrm>
          </p:grpSpPr>
          <p:sp>
            <p:nvSpPr>
              <p:cNvPr id="76834" name="Oval 5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Oval 5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6" name="Oval 5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6837" name="Oval 5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Oval 5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Oval 6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Oval 6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Oval 6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3" name="Oval 52"/>
            <p:cNvSpPr>
              <a:spLocks noChangeArrowheads="1"/>
            </p:cNvSpPr>
            <p:nvPr/>
          </p:nvSpPr>
          <p:spPr bwMode="auto">
            <a:xfrm rot="-5400000">
              <a:off x="7665455" y="3853561"/>
              <a:ext cx="116100" cy="1161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Particle Filtering Observe Part II: Resample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244549" y="1524001"/>
            <a:ext cx="6765851" cy="16780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Rather than tracking weighted samples, we resample</a:t>
            </a:r>
            <a:endParaRPr lang="en-US" sz="16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ea typeface="ＭＳ Ｐゴシック" pitchFamily="34" charset="-128"/>
              </a:rPr>
              <a:t>N times, we choose from our weighted sample distribution (i.e. draw with replacement)</a:t>
            </a:r>
          </a:p>
          <a:p>
            <a:pPr>
              <a:lnSpc>
                <a:spcPct val="90000"/>
              </a:lnSpc>
            </a:pPr>
            <a:endParaRPr lang="en-US" sz="1600" dirty="0" smtClean="0">
              <a:ea typeface="ＭＳ Ｐゴシック" pitchFamily="34" charset="-128"/>
            </a:endParaRPr>
          </a:p>
        </p:txBody>
      </p:sp>
      <p:sp>
        <p:nvSpPr>
          <p:cNvPr id="48" name="Isosceles Triangle 47"/>
          <p:cNvSpPr/>
          <p:nvPr/>
        </p:nvSpPr>
        <p:spPr bwMode="auto">
          <a:xfrm flipV="1">
            <a:off x="9636125" y="3794125"/>
            <a:ext cx="639763" cy="2905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6805" name="Oval 53"/>
          <p:cNvSpPr>
            <a:spLocks noChangeArrowheads="1"/>
          </p:cNvSpPr>
          <p:nvPr/>
        </p:nvSpPr>
        <p:spPr bwMode="auto">
          <a:xfrm rot="-5400000">
            <a:off x="9407525" y="2041525"/>
            <a:ext cx="33338" cy="33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  <p:grpSp>
        <p:nvGrpSpPr>
          <p:cNvPr id="76806" name="Group 2"/>
          <p:cNvGrpSpPr>
            <a:grpSpLocks/>
          </p:cNvGrpSpPr>
          <p:nvPr/>
        </p:nvGrpSpPr>
        <p:grpSpPr bwMode="auto">
          <a:xfrm>
            <a:off x="9178925" y="4556125"/>
            <a:ext cx="1566863" cy="1566863"/>
            <a:chOff x="4563129" y="4131470"/>
            <a:chExt cx="1567003" cy="1566862"/>
          </a:xfrm>
        </p:grpSpPr>
        <p:grpSp>
          <p:nvGrpSpPr>
            <p:cNvPr id="76811" name="Group 74"/>
            <p:cNvGrpSpPr>
              <a:grpSpLocks/>
            </p:cNvGrpSpPr>
            <p:nvPr/>
          </p:nvGrpSpPr>
          <p:grpSpPr bwMode="auto">
            <a:xfrm rot="-5400000">
              <a:off x="4563200" y="4131399"/>
              <a:ext cx="1566862" cy="1567003"/>
              <a:chOff x="3984" y="1056"/>
              <a:chExt cx="1296" cy="1296"/>
            </a:xfrm>
          </p:grpSpPr>
          <p:sp>
            <p:nvSpPr>
              <p:cNvPr id="76822" name="Rectangle 8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Rectangle 8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4" name="Rectangle 8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Rectangle 8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Rectangle 9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Rectangle 9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Rectangle 9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Rectangle 9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Rectangle 9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2" name="Oval 75"/>
            <p:cNvSpPr>
              <a:spLocks noChangeArrowheads="1"/>
            </p:cNvSpPr>
            <p:nvPr/>
          </p:nvSpPr>
          <p:spPr bwMode="auto">
            <a:xfrm rot="-5400000">
              <a:off x="5723878" y="500194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76"/>
            <p:cNvSpPr>
              <a:spLocks noChangeArrowheads="1"/>
            </p:cNvSpPr>
            <p:nvPr/>
          </p:nvSpPr>
          <p:spPr bwMode="auto">
            <a:xfrm rot="-5400000">
              <a:off x="5956026" y="4769815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77"/>
            <p:cNvSpPr>
              <a:spLocks noChangeArrowheads="1"/>
            </p:cNvSpPr>
            <p:nvPr/>
          </p:nvSpPr>
          <p:spPr bwMode="auto">
            <a:xfrm rot="-5400000">
              <a:off x="5839952" y="488587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78"/>
            <p:cNvSpPr>
              <a:spLocks noChangeArrowheads="1"/>
            </p:cNvSpPr>
            <p:nvPr/>
          </p:nvSpPr>
          <p:spPr bwMode="auto">
            <a:xfrm rot="-5400000">
              <a:off x="5317618" y="4943911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79"/>
            <p:cNvSpPr>
              <a:spLocks noChangeArrowheads="1"/>
            </p:cNvSpPr>
            <p:nvPr/>
          </p:nvSpPr>
          <p:spPr bwMode="auto">
            <a:xfrm rot="-5400000">
              <a:off x="5839952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Oval 80"/>
            <p:cNvSpPr>
              <a:spLocks noChangeArrowheads="1"/>
            </p:cNvSpPr>
            <p:nvPr/>
          </p:nvSpPr>
          <p:spPr bwMode="auto">
            <a:xfrm rot="-5400000">
              <a:off x="5723878" y="4769815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Oval 81"/>
            <p:cNvSpPr>
              <a:spLocks noChangeArrowheads="1"/>
            </p:cNvSpPr>
            <p:nvPr/>
          </p:nvSpPr>
          <p:spPr bwMode="auto">
            <a:xfrm rot="-5400000">
              <a:off x="5839952" y="529210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Oval 82"/>
            <p:cNvSpPr>
              <a:spLocks noChangeArrowheads="1"/>
            </p:cNvSpPr>
            <p:nvPr/>
          </p:nvSpPr>
          <p:spPr bwMode="auto">
            <a:xfrm rot="-5400000">
              <a:off x="5956026" y="5001943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Oval 83"/>
            <p:cNvSpPr>
              <a:spLocks noChangeArrowheads="1"/>
            </p:cNvSpPr>
            <p:nvPr/>
          </p:nvSpPr>
          <p:spPr bwMode="auto">
            <a:xfrm rot="-5400000">
              <a:off x="5839952" y="546619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Oval 84"/>
            <p:cNvSpPr>
              <a:spLocks noChangeArrowheads="1"/>
            </p:cNvSpPr>
            <p:nvPr/>
          </p:nvSpPr>
          <p:spPr bwMode="auto">
            <a:xfrm rot="-5400000">
              <a:off x="5317618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" name="TextBox 98"/>
          <p:cNvSpPr txBox="1">
            <a:spLocks noChangeArrowheads="1"/>
          </p:cNvSpPr>
          <p:nvPr/>
        </p:nvSpPr>
        <p:spPr bwMode="auto">
          <a:xfrm>
            <a:off x="6934200" y="1066800"/>
            <a:ext cx="1371600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6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6808" name="TextBox 99"/>
          <p:cNvSpPr txBox="1">
            <a:spLocks noChangeArrowheads="1"/>
          </p:cNvSpPr>
          <p:nvPr/>
        </p:nvSpPr>
        <p:spPr bwMode="auto">
          <a:xfrm>
            <a:off x="6934200" y="3886200"/>
            <a:ext cx="1752600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6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6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sz="1600" dirty="0" smtClean="0">
                <a:solidFill>
                  <a:srgbClr val="C00000"/>
                </a:solidFill>
                <a:latin typeface="Calibri"/>
                <a:cs typeface="Calibri"/>
              </a:rPr>
              <a:t>(3,1)</a:t>
            </a:r>
            <a:endParaRPr lang="en-US" sz="1600" dirty="0">
              <a:solidFill>
                <a:srgbClr val="C00000"/>
              </a:solidFill>
              <a:latin typeface="Calibri"/>
              <a:cs typeface="Calibri"/>
            </a:endParaRP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sz="1600" dirty="0" smtClean="0">
                <a:solidFill>
                  <a:srgbClr val="C00000"/>
                </a:solidFill>
                <a:latin typeface="Calibri"/>
                <a:cs typeface="Calibri"/>
              </a:rPr>
              <a:t>(3,2)</a:t>
            </a:r>
            <a:endParaRPr lang="en-US" sz="1600" dirty="0">
              <a:solidFill>
                <a:srgbClr val="C00000"/>
              </a:solidFill>
              <a:latin typeface="Calibri"/>
              <a:cs typeface="Calibri"/>
            </a:endParaRP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</a:t>
            </a:r>
            <a:r>
              <a:rPr lang="en-US" sz="1600" dirty="0" smtClean="0">
                <a:solidFill>
                  <a:srgbClr val="C00000"/>
                </a:solidFill>
                <a:latin typeface="Calibri"/>
                <a:cs typeface="Calibri"/>
              </a:rPr>
              <a:t>3,1)</a:t>
            </a:r>
            <a:endParaRPr lang="en-US" sz="1600" dirty="0">
              <a:solidFill>
                <a:srgbClr val="C00000"/>
              </a:solidFill>
              <a:latin typeface="Calibri"/>
              <a:cs typeface="Calibri"/>
            </a:endParaRP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cxnSp>
        <p:nvCxnSpPr>
          <p:cNvPr id="76809" name="AutoShape 47"/>
          <p:cNvCxnSpPr>
            <a:cxnSpLocks noChangeShapeType="1"/>
            <a:stCxn id="76834" idx="3"/>
            <a:endCxn id="76817" idx="5"/>
          </p:cNvCxnSpPr>
          <p:nvPr/>
        </p:nvCxnSpPr>
        <p:spPr bwMode="auto">
          <a:xfrm flipH="1">
            <a:off x="10439400" y="2667000"/>
            <a:ext cx="0" cy="2544763"/>
          </a:xfrm>
          <a:prstGeom prst="curvedConnector3">
            <a:avLst>
              <a:gd name="adj1" fmla="val -4300788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6810" name="AutoShape 47"/>
          <p:cNvCxnSpPr>
            <a:cxnSpLocks noChangeShapeType="1"/>
            <a:stCxn id="76834" idx="3"/>
            <a:endCxn id="76819" idx="5"/>
          </p:cNvCxnSpPr>
          <p:nvPr/>
        </p:nvCxnSpPr>
        <p:spPr bwMode="auto">
          <a:xfrm>
            <a:off x="10439400" y="2667000"/>
            <a:ext cx="231775" cy="2776538"/>
          </a:xfrm>
          <a:prstGeom prst="curvedConnector3">
            <a:avLst>
              <a:gd name="adj1" fmla="val 20605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110317" y="5020764"/>
            <a:ext cx="6765851" cy="200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sz="1600" kern="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kern="0" dirty="0" smtClean="0">
                <a:ea typeface="ＭＳ Ｐゴシック" pitchFamily="34" charset="-128"/>
              </a:rPr>
              <a:t>This is equivalent to renormalizing the distribution</a:t>
            </a:r>
          </a:p>
          <a:p>
            <a:pPr>
              <a:lnSpc>
                <a:spcPct val="90000"/>
              </a:lnSpc>
            </a:pPr>
            <a:endParaRPr lang="en-US" sz="1600" kern="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kern="0" dirty="0" smtClean="0">
                <a:ea typeface="ＭＳ Ｐゴシック" pitchFamily="34" charset="-128"/>
              </a:rPr>
              <a:t>Now the update is complete for this time step, continue with the next one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25401" y="3178233"/>
            <a:ext cx="5879712" cy="1846530"/>
            <a:chOff x="276539" y="3444052"/>
            <a:chExt cx="5879712" cy="1846530"/>
          </a:xfrm>
        </p:grpSpPr>
        <p:sp>
          <p:nvSpPr>
            <p:cNvPr id="2" name="Rectangle 1"/>
            <p:cNvSpPr/>
            <p:nvPr/>
          </p:nvSpPr>
          <p:spPr>
            <a:xfrm>
              <a:off x="276539" y="4348716"/>
              <a:ext cx="1562894" cy="555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20592" y="4431390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(3,2)</a:t>
              </a:r>
              <a:endParaRPr lang="en-US" sz="20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813239" y="4417157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(2,3)</a:t>
              </a:r>
              <a:endParaRPr lang="en-US" sz="2000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834396" y="4348716"/>
              <a:ext cx="611092" cy="555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440450" y="4348716"/>
              <a:ext cx="1562894" cy="555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905769" y="4431390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(3,2)</a:t>
              </a:r>
              <a:endParaRPr lang="en-US" sz="2000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146622" y="4348716"/>
              <a:ext cx="977738" cy="555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316743" y="4594702"/>
              <a:ext cx="603436" cy="171040"/>
              <a:chOff x="5199318" y="4769612"/>
              <a:chExt cx="603436" cy="17104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5199318" y="4769612"/>
                <a:ext cx="171040" cy="171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426149" y="4769612"/>
                <a:ext cx="171040" cy="171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631714" y="4769612"/>
                <a:ext cx="171040" cy="171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746041" y="4948029"/>
              <a:ext cx="6238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w=.</a:t>
              </a:r>
              <a:r>
                <a:rPr lang="en-US" sz="1600" dirty="0" smtClean="0"/>
                <a:t>9</a:t>
              </a:r>
              <a:endParaRPr lang="en-US" sz="16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95642" y="4952028"/>
              <a:ext cx="6238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w=.</a:t>
              </a:r>
              <a:r>
                <a:rPr lang="en-US" sz="1600" dirty="0"/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918223" y="4948029"/>
              <a:ext cx="6238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w=.</a:t>
              </a:r>
              <a:r>
                <a:rPr lang="en-US" sz="1600" dirty="0" smtClean="0"/>
                <a:t>9</a:t>
              </a:r>
              <a:endParaRPr lang="en-US" sz="16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274980" y="4435390"/>
              <a:ext cx="710451" cy="847194"/>
              <a:chOff x="4137294" y="4435390"/>
              <a:chExt cx="710451" cy="847194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4137294" y="4435390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(2,2)</a:t>
                </a:r>
                <a:endParaRPr lang="en-US" sz="2000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168400" y="4944030"/>
                <a:ext cx="6238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w=.</a:t>
                </a:r>
                <a:r>
                  <a:rPr lang="en-US" sz="1600" dirty="0"/>
                  <a:t>4</a:t>
                </a:r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287079" y="3886200"/>
              <a:ext cx="5869172" cy="334926"/>
            </a:xfrm>
            <a:custGeom>
              <a:avLst/>
              <a:gdLst>
                <a:gd name="connsiteX0" fmla="*/ 0 w 5869172"/>
                <a:gd name="connsiteY0" fmla="*/ 457371 h 457371"/>
                <a:gd name="connsiteX1" fmla="*/ 361507 w 5869172"/>
                <a:gd name="connsiteY1" fmla="*/ 159659 h 457371"/>
                <a:gd name="connsiteX2" fmla="*/ 1733107 w 5869172"/>
                <a:gd name="connsiteY2" fmla="*/ 53333 h 457371"/>
                <a:gd name="connsiteX3" fmla="*/ 3285461 w 5869172"/>
                <a:gd name="connsiteY3" fmla="*/ 393575 h 457371"/>
                <a:gd name="connsiteX4" fmla="*/ 3561907 w 5869172"/>
                <a:gd name="connsiteY4" fmla="*/ 138394 h 457371"/>
                <a:gd name="connsiteX5" fmla="*/ 3710763 w 5869172"/>
                <a:gd name="connsiteY5" fmla="*/ 351045 h 457371"/>
                <a:gd name="connsiteX6" fmla="*/ 5252484 w 5869172"/>
                <a:gd name="connsiteY6" fmla="*/ 171 h 457371"/>
                <a:gd name="connsiteX7" fmla="*/ 5869172 w 5869172"/>
                <a:gd name="connsiteY7" fmla="*/ 404208 h 457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69172" h="457371">
                  <a:moveTo>
                    <a:pt x="0" y="457371"/>
                  </a:moveTo>
                  <a:cubicBezTo>
                    <a:pt x="36328" y="342185"/>
                    <a:pt x="72656" y="226999"/>
                    <a:pt x="361507" y="159659"/>
                  </a:cubicBezTo>
                  <a:cubicBezTo>
                    <a:pt x="650358" y="92319"/>
                    <a:pt x="1245781" y="14347"/>
                    <a:pt x="1733107" y="53333"/>
                  </a:cubicBezTo>
                  <a:cubicBezTo>
                    <a:pt x="2220433" y="92319"/>
                    <a:pt x="2980661" y="379398"/>
                    <a:pt x="3285461" y="393575"/>
                  </a:cubicBezTo>
                  <a:cubicBezTo>
                    <a:pt x="3590261" y="407752"/>
                    <a:pt x="3491023" y="145482"/>
                    <a:pt x="3561907" y="138394"/>
                  </a:cubicBezTo>
                  <a:cubicBezTo>
                    <a:pt x="3632791" y="131306"/>
                    <a:pt x="3429000" y="374082"/>
                    <a:pt x="3710763" y="351045"/>
                  </a:cubicBezTo>
                  <a:cubicBezTo>
                    <a:pt x="3992526" y="328008"/>
                    <a:pt x="4892749" y="-8689"/>
                    <a:pt x="5252484" y="171"/>
                  </a:cubicBezTo>
                  <a:cubicBezTo>
                    <a:pt x="5612219" y="9031"/>
                    <a:pt x="5740695" y="206619"/>
                    <a:pt x="5869172" y="404208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56391" y="3444052"/>
              <a:ext cx="3557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Draw random number in  [0, 5.3]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 rot="20661360">
            <a:off x="5618631" y="292631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7030A0"/>
                </a:solidFill>
              </a:rPr>
              <a:t>∑</a:t>
            </a:r>
            <a:r>
              <a:rPr lang="en-US" dirty="0" err="1" smtClean="0">
                <a:solidFill>
                  <a:srgbClr val="7030A0"/>
                </a:solidFill>
              </a:rPr>
              <a:t>w</a:t>
            </a:r>
            <a:r>
              <a:rPr lang="en-US" baseline="-25000" dirty="0" err="1" smtClean="0">
                <a:solidFill>
                  <a:srgbClr val="7030A0"/>
                </a:solidFill>
              </a:rPr>
              <a:t>i</a:t>
            </a:r>
            <a:r>
              <a:rPr lang="en-US" dirty="0" smtClean="0">
                <a:solidFill>
                  <a:srgbClr val="7030A0"/>
                </a:solidFill>
              </a:rPr>
              <a:t> = 5.3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6808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Collapse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weights of all particles go to zero?</a:t>
            </a:r>
          </a:p>
          <a:p>
            <a:r>
              <a:rPr lang="en-US" dirty="0" smtClean="0"/>
              <a:t>What if converge to a single particle?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Rao-</a:t>
            </a:r>
            <a:r>
              <a:rPr lang="en-US" smtClean="0"/>
              <a:t>Blackwellization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Recap: Particle Filtering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1734800" cy="4525963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Particles: track samples of states rather than an explicit distribution</a:t>
            </a:r>
          </a:p>
          <a:p>
            <a:pPr lvl="1"/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9221" name="TextBox 24"/>
          <p:cNvSpPr txBox="1">
            <a:spLocks noChangeArrowheads="1"/>
          </p:cNvSpPr>
          <p:nvPr/>
        </p:nvSpPr>
        <p:spPr bwMode="auto">
          <a:xfrm>
            <a:off x="1524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9278" name="Group 37"/>
          <p:cNvGrpSpPr>
            <a:grpSpLocks/>
          </p:cNvGrpSpPr>
          <p:nvPr/>
        </p:nvGrpSpPr>
        <p:grpSpPr bwMode="auto">
          <a:xfrm rot="16200000">
            <a:off x="1448141" y="2471399"/>
            <a:ext cx="1566863" cy="1567543"/>
            <a:chOff x="6324600" y="4419600"/>
            <a:chExt cx="2057400" cy="2057400"/>
          </a:xfrm>
        </p:grpSpPr>
        <p:grpSp>
          <p:nvGrpSpPr>
            <p:cNvPr id="9301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9312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3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4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5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6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7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8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9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20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302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3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4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5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6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7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8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9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0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1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975429" y="2471739"/>
            <a:ext cx="2587171" cy="1566863"/>
            <a:chOff x="2442028" y="2471739"/>
            <a:chExt cx="2587171" cy="1566862"/>
          </a:xfrm>
        </p:grpSpPr>
        <p:sp>
          <p:nvSpPr>
            <p:cNvPr id="47" name="Isosceles Triangle 46"/>
            <p:cNvSpPr/>
            <p:nvPr/>
          </p:nvSpPr>
          <p:spPr bwMode="auto">
            <a:xfrm rot="16200000" flipV="1">
              <a:off x="2643982" y="3110707"/>
              <a:ext cx="639762" cy="288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80" name="Group 4"/>
            <p:cNvGrpSpPr>
              <a:grpSpLocks/>
            </p:cNvGrpSpPr>
            <p:nvPr/>
          </p:nvGrpSpPr>
          <p:grpSpPr bwMode="auto">
            <a:xfrm rot="16200000">
              <a:off x="3461997" y="2471398"/>
              <a:ext cx="1566862" cy="1567543"/>
              <a:chOff x="3984" y="1056"/>
              <a:chExt cx="1296" cy="1296"/>
            </a:xfrm>
          </p:grpSpPr>
          <p:sp>
            <p:nvSpPr>
              <p:cNvPr id="9292" name="Rectangle 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3" name="Rectangle 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4" name="Rectangle 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5" name="Rectangle 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6" name="Rectangle 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7" name="Rectangle 1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8" name="Rectangle 1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9" name="Rectangle 1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00" name="Rectangle 1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81" name="Oval 14"/>
            <p:cNvSpPr>
              <a:spLocks noChangeArrowheads="1"/>
            </p:cNvSpPr>
            <p:nvPr/>
          </p:nvSpPr>
          <p:spPr bwMode="auto">
            <a:xfrm rot="16200000">
              <a:off x="4622824" y="3226128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2" name="Oval 15"/>
            <p:cNvSpPr>
              <a:spLocks noChangeArrowheads="1"/>
            </p:cNvSpPr>
            <p:nvPr/>
          </p:nvSpPr>
          <p:spPr bwMode="auto">
            <a:xfrm rot="16200000">
              <a:off x="4796996" y="311006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3" name="Oval 16"/>
            <p:cNvSpPr>
              <a:spLocks noChangeArrowheads="1"/>
            </p:cNvSpPr>
            <p:nvPr/>
          </p:nvSpPr>
          <p:spPr bwMode="auto">
            <a:xfrm rot="16200000">
              <a:off x="4796996" y="334219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4" name="Oval 17"/>
            <p:cNvSpPr>
              <a:spLocks noChangeArrowheads="1"/>
            </p:cNvSpPr>
            <p:nvPr/>
          </p:nvSpPr>
          <p:spPr bwMode="auto">
            <a:xfrm rot="16200000">
              <a:off x="4738939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5" name="Oval 18"/>
            <p:cNvSpPr>
              <a:spLocks noChangeArrowheads="1"/>
            </p:cNvSpPr>
            <p:nvPr/>
          </p:nvSpPr>
          <p:spPr bwMode="auto">
            <a:xfrm rot="16200000">
              <a:off x="4216424" y="3226128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6" name="Oval 19"/>
            <p:cNvSpPr>
              <a:spLocks noChangeArrowheads="1"/>
            </p:cNvSpPr>
            <p:nvPr/>
          </p:nvSpPr>
          <p:spPr bwMode="auto">
            <a:xfrm rot="16200000">
              <a:off x="4738939" y="3748415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7" name="Oval 20"/>
            <p:cNvSpPr>
              <a:spLocks noChangeArrowheads="1"/>
            </p:cNvSpPr>
            <p:nvPr/>
          </p:nvSpPr>
          <p:spPr bwMode="auto">
            <a:xfrm rot="16200000">
              <a:off x="3693910" y="270384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8" name="Oval 21"/>
            <p:cNvSpPr>
              <a:spLocks noChangeArrowheads="1"/>
            </p:cNvSpPr>
            <p:nvPr/>
          </p:nvSpPr>
          <p:spPr bwMode="auto">
            <a:xfrm rot="16200000">
              <a:off x="4738939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9" name="Oval 22"/>
            <p:cNvSpPr>
              <a:spLocks noChangeArrowheads="1"/>
            </p:cNvSpPr>
            <p:nvPr/>
          </p:nvSpPr>
          <p:spPr bwMode="auto">
            <a:xfrm rot="16200000">
              <a:off x="4216424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90" name="Oval 23"/>
            <p:cNvSpPr>
              <a:spLocks noChangeArrowheads="1"/>
            </p:cNvSpPr>
            <p:nvPr/>
          </p:nvSpPr>
          <p:spPr bwMode="auto">
            <a:xfrm rot="16200000">
              <a:off x="4216424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8" name="Shape 67"/>
            <p:cNvCxnSpPr>
              <a:stCxn id="9306" idx="4"/>
              <a:endCxn id="9281" idx="6"/>
            </p:cNvCxnSpPr>
            <p:nvPr/>
          </p:nvCxnSpPr>
          <p:spPr bwMode="auto">
            <a:xfrm>
              <a:off x="2442028" y="2587802"/>
              <a:ext cx="2238828" cy="638351"/>
            </a:xfrm>
            <a:prstGeom prst="curvedConnector2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967395" y="1852592"/>
            <a:ext cx="1566863" cy="2805163"/>
            <a:chOff x="6400800" y="2643215"/>
            <a:chExt cx="2057400" cy="3681385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09474" y="3443291"/>
              <a:ext cx="840052" cy="38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4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69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0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1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2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3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4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5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6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7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9255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9261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2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3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4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5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6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7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8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56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7" name="Group 45"/>
            <p:cNvGrpSpPr>
              <a:grpSpLocks/>
            </p:cNvGrpSpPr>
            <p:nvPr/>
          </p:nvGrpSpPr>
          <p:grpSpPr bwMode="auto">
            <a:xfrm>
              <a:off x="7374038" y="2643215"/>
              <a:ext cx="779473" cy="3148047"/>
              <a:chOff x="4693" y="1665"/>
              <a:chExt cx="491" cy="1983"/>
            </a:xfrm>
          </p:grpSpPr>
          <p:sp>
            <p:nvSpPr>
              <p:cNvPr id="9259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9260" name="AutoShape 47"/>
              <p:cNvCxnSpPr>
                <a:cxnSpLocks noChangeShapeType="1"/>
                <a:stCxn id="9281" idx="4"/>
                <a:endCxn id="9261" idx="0"/>
              </p:cNvCxnSpPr>
              <p:nvPr/>
            </p:nvCxnSpPr>
            <p:spPr bwMode="auto">
              <a:xfrm rot="5400000">
                <a:off x="3707" y="2651"/>
                <a:ext cx="1983" cy="11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9258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8859045" y="2161381"/>
            <a:ext cx="1566863" cy="2187577"/>
            <a:chOff x="6400800" y="3452416"/>
            <a:chExt cx="2057400" cy="2872184"/>
          </a:xfrm>
        </p:grpSpPr>
        <p:grpSp>
          <p:nvGrpSpPr>
            <p:cNvPr id="9232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44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5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6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7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8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9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0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1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2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33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4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6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7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8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9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0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1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2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09474" y="3452416"/>
              <a:ext cx="840052" cy="38143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9225" name="TextBox 163"/>
          <p:cNvSpPr txBox="1">
            <a:spLocks noChangeArrowheads="1"/>
          </p:cNvSpPr>
          <p:nvPr/>
        </p:nvSpPr>
        <p:spPr bwMode="auto">
          <a:xfrm>
            <a:off x="26670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Elapse</a:t>
            </a:r>
          </a:p>
        </p:txBody>
      </p:sp>
      <p:sp>
        <p:nvSpPr>
          <p:cNvPr id="9226" name="TextBox 164"/>
          <p:cNvSpPr txBox="1">
            <a:spLocks noChangeArrowheads="1"/>
          </p:cNvSpPr>
          <p:nvPr/>
        </p:nvSpPr>
        <p:spPr bwMode="auto">
          <a:xfrm>
            <a:off x="52578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9227" name="TextBox 165"/>
          <p:cNvSpPr txBox="1">
            <a:spLocks noChangeArrowheads="1"/>
          </p:cNvSpPr>
          <p:nvPr/>
        </p:nvSpPr>
        <p:spPr bwMode="auto">
          <a:xfrm>
            <a:off x="78486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4191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7818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     Particles</a:t>
            </a:r>
            <a:r>
              <a:rPr lang="en-US" sz="1200" dirty="0">
                <a:latin typeface="Calibri"/>
                <a:cs typeface="Calibri"/>
              </a:rPr>
              <a:t>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3726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(New)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sp>
        <p:nvSpPr>
          <p:cNvPr id="9231" name="TextBox 14"/>
          <p:cNvSpPr txBox="1">
            <a:spLocks noChangeArrowheads="1"/>
          </p:cNvSpPr>
          <p:nvPr/>
        </p:nvSpPr>
        <p:spPr bwMode="auto">
          <a:xfrm>
            <a:off x="7467600" y="6553200"/>
            <a:ext cx="47244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[Demos: </a:t>
            </a:r>
            <a:r>
              <a:rPr lang="en-US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ghostbusters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 particle filtering (L15D3,4,5)]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78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7" grpId="0"/>
      <p:bldP spid="173" grpId="0"/>
      <p:bldP spid="174" grpId="0"/>
      <p:bldP spid="17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– Moderate Number of Particles</a:t>
            </a:r>
            <a:endParaRPr lang="en-US" dirty="0"/>
          </a:p>
        </p:txBody>
      </p:sp>
      <p:pic>
        <p:nvPicPr>
          <p:cNvPr id="5" name="Ghostbusters -- Circular Dynamics -- Particle Filter -- Moderat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420" y="1211868"/>
            <a:ext cx="8305800" cy="5191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6672" y="1593130"/>
            <a:ext cx="33185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Uniform initialization (!)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Circular dynamics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9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– One Particle</a:t>
            </a:r>
            <a:endParaRPr lang="en-US" dirty="0"/>
          </a:p>
        </p:txBody>
      </p:sp>
      <p:pic>
        <p:nvPicPr>
          <p:cNvPr id="3" name="Ghostbusters -- Circular Dynamics -- Particle Filter -- One Parti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468" y="1117600"/>
            <a:ext cx="8305800" cy="5191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06672" y="1593130"/>
            <a:ext cx="3661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Uniform initialization (ha!)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Circular dynamics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7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– Huge Number of Particles</a:t>
            </a:r>
            <a:endParaRPr lang="en-US" dirty="0"/>
          </a:p>
        </p:txBody>
      </p:sp>
      <p:pic>
        <p:nvPicPr>
          <p:cNvPr id="3" name="Ghostbusters -- Circular Dynamics -- Particle Filter -- Hug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47" y="1295017"/>
            <a:ext cx="8380413" cy="52377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06672" y="1593130"/>
            <a:ext cx="33505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Actually looks uniform !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but look closely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Circular dynamics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Robot Localization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9342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In robot localization: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We know the map, but not the robot’</a:t>
            </a:r>
            <a:r>
              <a:rPr lang="en-US" altLang="ja-JP" sz="2000" dirty="0" smtClean="0">
                <a:ea typeface="ＭＳ Ｐゴシック" pitchFamily="34" charset="-128"/>
              </a:rPr>
              <a:t>s position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Observations may be vectors of range finder readings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State space and readings are typically continuous (works basically like a very fine grid) and so we cannot store B(X)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Particle filtering is a main technique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1676400" y="3886201"/>
          <a:ext cx="3524251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Videoclip" r:id="rId3" imgW="5047619" imgH="3990476" progId="Package">
                  <p:embed/>
                </p:oleObj>
              </mc:Choice>
              <mc:Fallback>
                <p:oleObj name="Videoclip" r:id="rId3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1676400" y="3886201"/>
                        <a:ext cx="3524251" cy="26066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612" y="1981200"/>
            <a:ext cx="5570653" cy="413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514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Localization (Sonar)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95756" y="6505552"/>
            <a:ext cx="387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[Video: global-sonar-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uw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annotated.avi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7" name="global-sonar-uw-annotate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461" y="1510706"/>
            <a:ext cx="11907078" cy="46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2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Localization (Laser)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77400" y="648175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[Video: global-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floor.gif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global-flo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371600"/>
            <a:ext cx="6731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Conditional Independence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97001"/>
            <a:ext cx="11785600" cy="4729164"/>
          </a:xfrm>
        </p:spPr>
        <p:txBody>
          <a:bodyPr rIns="132080"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800" dirty="0" smtClean="0"/>
              <a:t>HMMs have two important independence properties: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/>
              <a:t>F</a:t>
            </a:r>
            <a:r>
              <a:rPr lang="en-US" sz="2400" dirty="0" smtClean="0"/>
              <a:t>uture independent of past given the present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b="1" dirty="0" smtClean="0"/>
              <a:t>Current observation independent of all else given current state</a:t>
            </a:r>
          </a:p>
          <a:p>
            <a:pPr marL="782638" lvl="1" eaLnBrk="1" hangingPunct="1">
              <a:lnSpc>
                <a:spcPct val="80000"/>
              </a:lnSpc>
            </a:pPr>
            <a:endParaRPr lang="en-US" sz="24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</p:txBody>
      </p:sp>
      <p:grpSp>
        <p:nvGrpSpPr>
          <p:cNvPr id="84" name="Group 83"/>
          <p:cNvGrpSpPr/>
          <p:nvPr/>
        </p:nvGrpSpPr>
        <p:grpSpPr>
          <a:xfrm>
            <a:off x="3401483" y="3172877"/>
            <a:ext cx="5670551" cy="1600200"/>
            <a:chOff x="2551112" y="2971800"/>
            <a:chExt cx="4252913" cy="1600200"/>
          </a:xfrm>
        </p:grpSpPr>
        <p:grpSp>
          <p:nvGrpSpPr>
            <p:cNvPr id="51" name="Group 68"/>
            <p:cNvGrpSpPr>
              <a:grpSpLocks/>
            </p:cNvGrpSpPr>
            <p:nvPr/>
          </p:nvGrpSpPr>
          <p:grpSpPr bwMode="auto">
            <a:xfrm>
              <a:off x="3465512" y="2971800"/>
              <a:ext cx="533400" cy="533400"/>
              <a:chOff x="0" y="0"/>
              <a:chExt cx="336" cy="336"/>
            </a:xfrm>
          </p:grpSpPr>
          <p:sp>
            <p:nvSpPr>
              <p:cNvPr id="52" name="Oval 66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67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54" name="Group 72"/>
            <p:cNvGrpSpPr>
              <a:grpSpLocks/>
            </p:cNvGrpSpPr>
            <p:nvPr/>
          </p:nvGrpSpPr>
          <p:grpSpPr bwMode="auto">
            <a:xfrm>
              <a:off x="2551112" y="4038600"/>
              <a:ext cx="533400" cy="533400"/>
              <a:chOff x="0" y="0"/>
              <a:chExt cx="336" cy="336"/>
            </a:xfrm>
          </p:grpSpPr>
          <p:sp>
            <p:nvSpPr>
              <p:cNvPr id="55" name="Oval 7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7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" name="Group 76"/>
            <p:cNvGrpSpPr>
              <a:grpSpLocks/>
            </p:cNvGrpSpPr>
            <p:nvPr/>
          </p:nvGrpSpPr>
          <p:grpSpPr bwMode="auto">
            <a:xfrm>
              <a:off x="2551112" y="2971800"/>
              <a:ext cx="533400" cy="533400"/>
              <a:chOff x="0" y="0"/>
              <a:chExt cx="336" cy="336"/>
            </a:xfrm>
          </p:grpSpPr>
          <p:sp>
            <p:nvSpPr>
              <p:cNvPr id="58" name="Oval 74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75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60" name="Group 80"/>
            <p:cNvGrpSpPr>
              <a:grpSpLocks/>
            </p:cNvGrpSpPr>
            <p:nvPr/>
          </p:nvGrpSpPr>
          <p:grpSpPr bwMode="auto">
            <a:xfrm>
              <a:off x="4379912" y="2971800"/>
              <a:ext cx="533400" cy="533400"/>
              <a:chOff x="0" y="0"/>
              <a:chExt cx="336" cy="336"/>
            </a:xfrm>
          </p:grpSpPr>
          <p:sp>
            <p:nvSpPr>
              <p:cNvPr id="61" name="Oval 78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2" name="Rectangle 79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63" name="Group 85"/>
            <p:cNvGrpSpPr>
              <a:grpSpLocks/>
            </p:cNvGrpSpPr>
            <p:nvPr/>
          </p:nvGrpSpPr>
          <p:grpSpPr bwMode="auto">
            <a:xfrm>
              <a:off x="5294312" y="2971800"/>
              <a:ext cx="533400" cy="533400"/>
              <a:chOff x="0" y="0"/>
              <a:chExt cx="336" cy="336"/>
            </a:xfrm>
          </p:grpSpPr>
          <p:sp>
            <p:nvSpPr>
              <p:cNvPr id="64" name="Oval 8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5" name="Rectangle 84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66" name="Line 86"/>
            <p:cNvSpPr>
              <a:spLocks noChangeShapeType="1"/>
            </p:cNvSpPr>
            <p:nvPr/>
          </p:nvSpPr>
          <p:spPr bwMode="auto">
            <a:xfrm>
              <a:off x="5842000" y="3238500"/>
              <a:ext cx="962025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7" name="Group 89"/>
            <p:cNvGrpSpPr>
              <a:grpSpLocks/>
            </p:cNvGrpSpPr>
            <p:nvPr/>
          </p:nvGrpSpPr>
          <p:grpSpPr bwMode="auto">
            <a:xfrm>
              <a:off x="3465512" y="4038600"/>
              <a:ext cx="533400" cy="533400"/>
              <a:chOff x="0" y="0"/>
              <a:chExt cx="336" cy="336"/>
            </a:xfrm>
          </p:grpSpPr>
          <p:sp>
            <p:nvSpPr>
              <p:cNvPr id="68" name="Oval 87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88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70" name="Group 92"/>
            <p:cNvGrpSpPr>
              <a:grpSpLocks/>
            </p:cNvGrpSpPr>
            <p:nvPr/>
          </p:nvGrpSpPr>
          <p:grpSpPr bwMode="auto">
            <a:xfrm>
              <a:off x="4379912" y="4038600"/>
              <a:ext cx="533400" cy="533400"/>
              <a:chOff x="0" y="0"/>
              <a:chExt cx="336" cy="336"/>
            </a:xfrm>
          </p:grpSpPr>
          <p:sp>
            <p:nvSpPr>
              <p:cNvPr id="71" name="Oval 9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9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73" name="Group 95"/>
            <p:cNvGrpSpPr>
              <a:grpSpLocks/>
            </p:cNvGrpSpPr>
            <p:nvPr/>
          </p:nvGrpSpPr>
          <p:grpSpPr bwMode="auto">
            <a:xfrm>
              <a:off x="5294312" y="4038600"/>
              <a:ext cx="533400" cy="533400"/>
              <a:chOff x="0" y="0"/>
              <a:chExt cx="336" cy="336"/>
            </a:xfrm>
          </p:grpSpPr>
          <p:sp>
            <p:nvSpPr>
              <p:cNvPr id="74" name="Oval 9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94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6" name="AutoShape 73"/>
            <p:cNvCxnSpPr>
              <a:cxnSpLocks noChangeShapeType="1"/>
              <a:endCxn id="52" idx="2"/>
            </p:cNvCxnSpPr>
            <p:nvPr/>
          </p:nvCxnSpPr>
          <p:spPr bwMode="auto">
            <a:xfrm>
              <a:off x="3122612" y="3238500"/>
              <a:ext cx="3429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7" name="AutoShape 81"/>
            <p:cNvCxnSpPr>
              <a:cxnSpLocks noChangeShapeType="1"/>
              <a:endCxn id="64" idx="2"/>
            </p:cNvCxnSpPr>
            <p:nvPr/>
          </p:nvCxnSpPr>
          <p:spPr bwMode="auto">
            <a:xfrm>
              <a:off x="49133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8" name="AutoShape 82"/>
            <p:cNvCxnSpPr>
              <a:cxnSpLocks noChangeShapeType="1"/>
              <a:stCxn id="52" idx="6"/>
              <a:endCxn id="61" idx="2"/>
            </p:cNvCxnSpPr>
            <p:nvPr/>
          </p:nvCxnSpPr>
          <p:spPr bwMode="auto">
            <a:xfrm>
              <a:off x="39989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79" name="Group 78"/>
            <p:cNvGrpSpPr/>
            <p:nvPr/>
          </p:nvGrpSpPr>
          <p:grpSpPr>
            <a:xfrm>
              <a:off x="2817812" y="3519488"/>
              <a:ext cx="2743200" cy="519112"/>
              <a:chOff x="1295400" y="4610100"/>
              <a:chExt cx="2743200" cy="800100"/>
            </a:xfrm>
          </p:grpSpPr>
          <p:cxnSp>
            <p:nvCxnSpPr>
              <p:cNvPr id="80" name="AutoShape 69"/>
              <p:cNvCxnSpPr>
                <a:cxnSpLocks noChangeShapeType="1"/>
              </p:cNvCxnSpPr>
              <p:nvPr/>
            </p:nvCxnSpPr>
            <p:spPr bwMode="auto">
              <a:xfrm>
                <a:off x="22098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1" name="AutoShape 77"/>
              <p:cNvCxnSpPr>
                <a:cxnSpLocks noChangeShapeType="1"/>
              </p:cNvCxnSpPr>
              <p:nvPr/>
            </p:nvCxnSpPr>
            <p:spPr bwMode="auto">
              <a:xfrm>
                <a:off x="12954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2" name="AutoShape 99"/>
              <p:cNvCxnSpPr>
                <a:cxnSpLocks noChangeShapeType="1"/>
              </p:cNvCxnSpPr>
              <p:nvPr/>
            </p:nvCxnSpPr>
            <p:spPr bwMode="auto">
              <a:xfrm>
                <a:off x="31242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3" name="AutoShape 100"/>
              <p:cNvCxnSpPr>
                <a:cxnSpLocks noChangeShapeType="1"/>
              </p:cNvCxnSpPr>
              <p:nvPr/>
            </p:nvCxnSpPr>
            <p:spPr bwMode="auto">
              <a:xfrm>
                <a:off x="40386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  <p:sp>
        <p:nvSpPr>
          <p:cNvPr id="38" name="Oval 37"/>
          <p:cNvSpPr/>
          <p:nvPr/>
        </p:nvSpPr>
        <p:spPr>
          <a:xfrm>
            <a:off x="5715000" y="3096677"/>
            <a:ext cx="838200" cy="685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800600" y="2565396"/>
            <a:ext cx="4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86506" y="4546596"/>
            <a:ext cx="4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6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Robot Mapping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1"/>
            <a:ext cx="66294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SLAM: Simultaneous Localization And Mapping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We do not know the map or our location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State consists of position AND map!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Main techniques: </a:t>
            </a:r>
            <a:r>
              <a:rPr lang="en-US" sz="2000" dirty="0" err="1" smtClean="0">
                <a:ea typeface="ＭＳ Ｐゴシック" pitchFamily="34" charset="-128"/>
              </a:rPr>
              <a:t>Kalman</a:t>
            </a:r>
            <a:r>
              <a:rPr lang="en-US" sz="2000" dirty="0" smtClean="0">
                <a:ea typeface="ＭＳ Ｐゴシック" pitchFamily="34" charset="-128"/>
              </a:rPr>
              <a:t> filtering (Gaussian HMMs) and particle methods</a:t>
            </a:r>
          </a:p>
          <a:p>
            <a:endParaRPr lang="en-US" sz="2400" dirty="0" smtClean="0">
              <a:ea typeface="ＭＳ Ｐゴシック" pitchFamily="34" charset="-128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443037" y="3505200"/>
          <a:ext cx="4500563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Photo Editor Photo" r:id="rId3" imgW="9000000" imgH="6348010" progId="MSPhotoEd.3">
                  <p:embed/>
                </p:oleObj>
              </mc:Choice>
              <mc:Fallback>
                <p:oleObj name="Photo Editor Photo" r:id="rId3" imgW="9000000" imgH="63480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7" y="3505200"/>
                        <a:ext cx="4500563" cy="317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62163" y="6172200"/>
            <a:ext cx="23622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DP-SLAM, Ron Parr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165" y="1828800"/>
            <a:ext cx="4978430" cy="39912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9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SLAM – Video 1</a:t>
            </a:r>
            <a:endParaRPr lang="en-US" dirty="0"/>
          </a:p>
        </p:txBody>
      </p:sp>
      <p:pic>
        <p:nvPicPr>
          <p:cNvPr id="5" name="PARTICLES-SLAM-mapping1-n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9800" y="1143000"/>
            <a:ext cx="5232400" cy="523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61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SLAM – Video 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54428" y="6488668"/>
            <a:ext cx="377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PARTICLES-SLAM-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fastslam.avi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PARTICLES-SLAM-fastsla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0" y="11684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3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Conditional Independence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97001"/>
            <a:ext cx="11785600" cy="4729164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HMMs have two important independence properties: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Markov hidden process, future depends on past via the present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Current observation independent of all else given current state</a:t>
            </a:r>
          </a:p>
          <a:p>
            <a:pPr marL="782638" lvl="1" eaLnBrk="1" hangingPunct="1">
              <a:lnSpc>
                <a:spcPct val="80000"/>
              </a:lnSpc>
            </a:pPr>
            <a:endParaRPr lang="en-US" sz="24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Quiz: does this mean that observations are </a:t>
            </a:r>
            <a:r>
              <a:rPr lang="en-US" sz="2800" b="1" i="1" dirty="0" smtClean="0"/>
              <a:t>independent</a:t>
            </a:r>
            <a:r>
              <a:rPr lang="en-US" sz="2800" dirty="0" smtClean="0"/>
              <a:t> given no evidence?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[No, correlated by the hidden state]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3401483" y="2971800"/>
            <a:ext cx="5670551" cy="1600200"/>
            <a:chOff x="2551112" y="2971800"/>
            <a:chExt cx="4252913" cy="1600200"/>
          </a:xfrm>
        </p:grpSpPr>
        <p:grpSp>
          <p:nvGrpSpPr>
            <p:cNvPr id="51" name="Group 68"/>
            <p:cNvGrpSpPr>
              <a:grpSpLocks/>
            </p:cNvGrpSpPr>
            <p:nvPr/>
          </p:nvGrpSpPr>
          <p:grpSpPr bwMode="auto">
            <a:xfrm>
              <a:off x="3465512" y="2971800"/>
              <a:ext cx="533400" cy="533400"/>
              <a:chOff x="0" y="0"/>
              <a:chExt cx="336" cy="336"/>
            </a:xfrm>
          </p:grpSpPr>
          <p:sp>
            <p:nvSpPr>
              <p:cNvPr id="52" name="Oval 66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67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54" name="Group 72"/>
            <p:cNvGrpSpPr>
              <a:grpSpLocks/>
            </p:cNvGrpSpPr>
            <p:nvPr/>
          </p:nvGrpSpPr>
          <p:grpSpPr bwMode="auto">
            <a:xfrm>
              <a:off x="2551112" y="4038600"/>
              <a:ext cx="533400" cy="533400"/>
              <a:chOff x="0" y="0"/>
              <a:chExt cx="336" cy="336"/>
            </a:xfrm>
          </p:grpSpPr>
          <p:sp>
            <p:nvSpPr>
              <p:cNvPr id="55" name="Oval 7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7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" name="Group 76"/>
            <p:cNvGrpSpPr>
              <a:grpSpLocks/>
            </p:cNvGrpSpPr>
            <p:nvPr/>
          </p:nvGrpSpPr>
          <p:grpSpPr bwMode="auto">
            <a:xfrm>
              <a:off x="2551112" y="2971800"/>
              <a:ext cx="533400" cy="533400"/>
              <a:chOff x="0" y="0"/>
              <a:chExt cx="336" cy="336"/>
            </a:xfrm>
          </p:grpSpPr>
          <p:sp>
            <p:nvSpPr>
              <p:cNvPr id="58" name="Oval 74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75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60" name="Group 80"/>
            <p:cNvGrpSpPr>
              <a:grpSpLocks/>
            </p:cNvGrpSpPr>
            <p:nvPr/>
          </p:nvGrpSpPr>
          <p:grpSpPr bwMode="auto">
            <a:xfrm>
              <a:off x="4379912" y="2971800"/>
              <a:ext cx="533400" cy="533400"/>
              <a:chOff x="0" y="0"/>
              <a:chExt cx="336" cy="336"/>
            </a:xfrm>
          </p:grpSpPr>
          <p:sp>
            <p:nvSpPr>
              <p:cNvPr id="61" name="Oval 78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2" name="Rectangle 79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63" name="Group 85"/>
            <p:cNvGrpSpPr>
              <a:grpSpLocks/>
            </p:cNvGrpSpPr>
            <p:nvPr/>
          </p:nvGrpSpPr>
          <p:grpSpPr bwMode="auto">
            <a:xfrm>
              <a:off x="5294312" y="2971800"/>
              <a:ext cx="533400" cy="533400"/>
              <a:chOff x="0" y="0"/>
              <a:chExt cx="336" cy="336"/>
            </a:xfrm>
          </p:grpSpPr>
          <p:sp>
            <p:nvSpPr>
              <p:cNvPr id="64" name="Oval 8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5" name="Rectangle 84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66" name="Line 86"/>
            <p:cNvSpPr>
              <a:spLocks noChangeShapeType="1"/>
            </p:cNvSpPr>
            <p:nvPr/>
          </p:nvSpPr>
          <p:spPr bwMode="auto">
            <a:xfrm>
              <a:off x="5842000" y="3238500"/>
              <a:ext cx="962025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7" name="Group 89"/>
            <p:cNvGrpSpPr>
              <a:grpSpLocks/>
            </p:cNvGrpSpPr>
            <p:nvPr/>
          </p:nvGrpSpPr>
          <p:grpSpPr bwMode="auto">
            <a:xfrm>
              <a:off x="3465512" y="4038600"/>
              <a:ext cx="533400" cy="533400"/>
              <a:chOff x="0" y="0"/>
              <a:chExt cx="336" cy="336"/>
            </a:xfrm>
          </p:grpSpPr>
          <p:sp>
            <p:nvSpPr>
              <p:cNvPr id="68" name="Oval 87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88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70" name="Group 92"/>
            <p:cNvGrpSpPr>
              <a:grpSpLocks/>
            </p:cNvGrpSpPr>
            <p:nvPr/>
          </p:nvGrpSpPr>
          <p:grpSpPr bwMode="auto">
            <a:xfrm>
              <a:off x="4379912" y="4038600"/>
              <a:ext cx="533400" cy="533400"/>
              <a:chOff x="0" y="0"/>
              <a:chExt cx="336" cy="336"/>
            </a:xfrm>
          </p:grpSpPr>
          <p:sp>
            <p:nvSpPr>
              <p:cNvPr id="71" name="Oval 9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9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73" name="Group 95"/>
            <p:cNvGrpSpPr>
              <a:grpSpLocks/>
            </p:cNvGrpSpPr>
            <p:nvPr/>
          </p:nvGrpSpPr>
          <p:grpSpPr bwMode="auto">
            <a:xfrm>
              <a:off x="5294312" y="4038600"/>
              <a:ext cx="533400" cy="533400"/>
              <a:chOff x="0" y="0"/>
              <a:chExt cx="336" cy="336"/>
            </a:xfrm>
          </p:grpSpPr>
          <p:sp>
            <p:nvSpPr>
              <p:cNvPr id="74" name="Oval 9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94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6" name="AutoShape 73"/>
            <p:cNvCxnSpPr>
              <a:cxnSpLocks noChangeShapeType="1"/>
              <a:endCxn id="52" idx="2"/>
            </p:cNvCxnSpPr>
            <p:nvPr/>
          </p:nvCxnSpPr>
          <p:spPr bwMode="auto">
            <a:xfrm>
              <a:off x="3122612" y="3238500"/>
              <a:ext cx="3429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7" name="AutoShape 81"/>
            <p:cNvCxnSpPr>
              <a:cxnSpLocks noChangeShapeType="1"/>
              <a:endCxn id="64" idx="2"/>
            </p:cNvCxnSpPr>
            <p:nvPr/>
          </p:nvCxnSpPr>
          <p:spPr bwMode="auto">
            <a:xfrm>
              <a:off x="49133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8" name="AutoShape 82"/>
            <p:cNvCxnSpPr>
              <a:cxnSpLocks noChangeShapeType="1"/>
              <a:stCxn id="52" idx="6"/>
              <a:endCxn id="61" idx="2"/>
            </p:cNvCxnSpPr>
            <p:nvPr/>
          </p:nvCxnSpPr>
          <p:spPr bwMode="auto">
            <a:xfrm>
              <a:off x="39989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79" name="Group 78"/>
            <p:cNvGrpSpPr/>
            <p:nvPr/>
          </p:nvGrpSpPr>
          <p:grpSpPr>
            <a:xfrm>
              <a:off x="2817812" y="3519488"/>
              <a:ext cx="2743200" cy="519112"/>
              <a:chOff x="1295400" y="4610100"/>
              <a:chExt cx="2743200" cy="800100"/>
            </a:xfrm>
          </p:grpSpPr>
          <p:cxnSp>
            <p:nvCxnSpPr>
              <p:cNvPr id="80" name="AutoShape 69"/>
              <p:cNvCxnSpPr>
                <a:cxnSpLocks noChangeShapeType="1"/>
              </p:cNvCxnSpPr>
              <p:nvPr/>
            </p:nvCxnSpPr>
            <p:spPr bwMode="auto">
              <a:xfrm>
                <a:off x="22098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1" name="AutoShape 77"/>
              <p:cNvCxnSpPr>
                <a:cxnSpLocks noChangeShapeType="1"/>
              </p:cNvCxnSpPr>
              <p:nvPr/>
            </p:nvCxnSpPr>
            <p:spPr bwMode="auto">
              <a:xfrm>
                <a:off x="12954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2" name="AutoShape 99"/>
              <p:cNvCxnSpPr>
                <a:cxnSpLocks noChangeShapeType="1"/>
              </p:cNvCxnSpPr>
              <p:nvPr/>
            </p:nvCxnSpPr>
            <p:spPr bwMode="auto">
              <a:xfrm>
                <a:off x="31242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3" name="AutoShape 100"/>
              <p:cNvCxnSpPr>
                <a:cxnSpLocks noChangeShapeType="1"/>
              </p:cNvCxnSpPr>
              <p:nvPr/>
            </p:nvCxnSpPr>
            <p:spPr bwMode="auto">
              <a:xfrm>
                <a:off x="40386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  <p:sp>
        <p:nvSpPr>
          <p:cNvPr id="38" name="TextBox 37"/>
          <p:cNvSpPr txBox="1"/>
          <p:nvPr/>
        </p:nvSpPr>
        <p:spPr>
          <a:xfrm>
            <a:off x="4997451" y="4415368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97089" y="4404785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8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066800"/>
          </a:xfrm>
        </p:spPr>
        <p:txBody>
          <a:bodyPr rIns="132080"/>
          <a:lstStyle/>
          <a:p>
            <a:pPr indent="0" eaLnBrk="1" hangingPunct="1"/>
            <a:r>
              <a:rPr lang="en-US" dirty="0" smtClean="0"/>
              <a:t>Ghostbusters HMM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" y="1219200"/>
            <a:ext cx="8509000" cy="2743200"/>
          </a:xfrm>
        </p:spPr>
        <p:txBody>
          <a:bodyPr rIns="132080"/>
          <a:lstStyle/>
          <a:p>
            <a:pPr eaLnBrk="1" hangingPunct="1"/>
            <a:r>
              <a:rPr lang="en-US" sz="2400" dirty="0" smtClean="0"/>
              <a:t>P(X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) = uniform</a:t>
            </a:r>
          </a:p>
          <a:p>
            <a:pPr eaLnBrk="1" hangingPunct="1"/>
            <a:r>
              <a:rPr lang="en-US" sz="2400" dirty="0" smtClean="0"/>
              <a:t>P(X’|X) = ghosts usually move clockwise, 				        	        but sometimes move in a random direction or stay put</a:t>
            </a:r>
          </a:p>
          <a:p>
            <a:pPr eaLnBrk="1" hangingPunct="1"/>
            <a:r>
              <a:rPr lang="en-US" sz="2400" dirty="0" smtClean="0"/>
              <a:t>P(E|X) = same sensor model as before: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/>
              <a:t> means probably close, </a:t>
            </a:r>
            <a:r>
              <a:rPr lang="en-US" sz="2400" dirty="0" smtClean="0">
                <a:solidFill>
                  <a:srgbClr val="008000"/>
                </a:solidFill>
              </a:rPr>
              <a:t>green</a:t>
            </a:r>
            <a:r>
              <a:rPr lang="en-US" sz="2400" dirty="0" smtClean="0"/>
              <a:t> means likely far away.</a:t>
            </a:r>
          </a:p>
        </p:txBody>
      </p:sp>
      <p:grpSp>
        <p:nvGrpSpPr>
          <p:cNvPr id="41989" name="Group 31"/>
          <p:cNvGrpSpPr>
            <a:grpSpLocks/>
          </p:cNvGrpSpPr>
          <p:nvPr/>
        </p:nvGrpSpPr>
        <p:grpSpPr bwMode="auto">
          <a:xfrm>
            <a:off x="8940800" y="1295400"/>
            <a:ext cx="1930400" cy="1524000"/>
            <a:chOff x="0" y="0"/>
            <a:chExt cx="912" cy="960"/>
          </a:xfrm>
          <a:solidFill>
            <a:srgbClr val="0000FF"/>
          </a:solidFill>
        </p:grpSpPr>
        <p:grpSp>
          <p:nvGrpSpPr>
            <p:cNvPr id="42061" name="Group 6"/>
            <p:cNvGrpSpPr>
              <a:grpSpLocks/>
            </p:cNvGrpSpPr>
            <p:nvPr/>
          </p:nvGrpSpPr>
          <p:grpSpPr bwMode="auto">
            <a:xfrm>
              <a:off x="0" y="0"/>
              <a:ext cx="304" cy="320"/>
              <a:chOff x="0" y="0"/>
              <a:chExt cx="304" cy="320"/>
            </a:xfrm>
            <a:grpFill/>
          </p:grpSpPr>
          <p:sp>
            <p:nvSpPr>
              <p:cNvPr id="42086" name="Rectangle 4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87" name="Rectangle 5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2" name="Group 9"/>
            <p:cNvGrpSpPr>
              <a:grpSpLocks/>
            </p:cNvGrpSpPr>
            <p:nvPr/>
          </p:nvGrpSpPr>
          <p:grpSpPr bwMode="auto">
            <a:xfrm>
              <a:off x="304" y="0"/>
              <a:ext cx="304" cy="320"/>
              <a:chOff x="0" y="0"/>
              <a:chExt cx="304" cy="320"/>
            </a:xfrm>
            <a:grpFill/>
          </p:grpSpPr>
          <p:sp>
            <p:nvSpPr>
              <p:cNvPr id="42084" name="Rectangle 7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85" name="Rectangle 8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3" name="Group 12"/>
            <p:cNvGrpSpPr>
              <a:grpSpLocks/>
            </p:cNvGrpSpPr>
            <p:nvPr/>
          </p:nvGrpSpPr>
          <p:grpSpPr bwMode="auto">
            <a:xfrm>
              <a:off x="0" y="320"/>
              <a:ext cx="304" cy="320"/>
              <a:chOff x="0" y="0"/>
              <a:chExt cx="304" cy="320"/>
            </a:xfrm>
            <a:grpFill/>
          </p:grpSpPr>
          <p:sp>
            <p:nvSpPr>
              <p:cNvPr id="42082" name="Rectangle 10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83" name="Rectangle 11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4" name="Group 15"/>
            <p:cNvGrpSpPr>
              <a:grpSpLocks/>
            </p:cNvGrpSpPr>
            <p:nvPr/>
          </p:nvGrpSpPr>
          <p:grpSpPr bwMode="auto">
            <a:xfrm>
              <a:off x="304" y="320"/>
              <a:ext cx="304" cy="320"/>
              <a:chOff x="0" y="0"/>
              <a:chExt cx="304" cy="320"/>
            </a:xfrm>
            <a:grpFill/>
          </p:grpSpPr>
          <p:sp>
            <p:nvSpPr>
              <p:cNvPr id="42080" name="Rectangle 13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81" name="Rectangle 14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5" name="Group 18"/>
            <p:cNvGrpSpPr>
              <a:grpSpLocks/>
            </p:cNvGrpSpPr>
            <p:nvPr/>
          </p:nvGrpSpPr>
          <p:grpSpPr bwMode="auto">
            <a:xfrm>
              <a:off x="608" y="0"/>
              <a:ext cx="304" cy="320"/>
              <a:chOff x="0" y="0"/>
              <a:chExt cx="304" cy="320"/>
            </a:xfrm>
            <a:grpFill/>
          </p:grpSpPr>
          <p:sp>
            <p:nvSpPr>
              <p:cNvPr id="42078" name="Rectangle 16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79" name="Rectangle 17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6" name="Group 21"/>
            <p:cNvGrpSpPr>
              <a:grpSpLocks/>
            </p:cNvGrpSpPr>
            <p:nvPr/>
          </p:nvGrpSpPr>
          <p:grpSpPr bwMode="auto">
            <a:xfrm>
              <a:off x="608" y="320"/>
              <a:ext cx="304" cy="320"/>
              <a:chOff x="0" y="0"/>
              <a:chExt cx="304" cy="320"/>
            </a:xfrm>
            <a:grpFill/>
          </p:grpSpPr>
          <p:sp>
            <p:nvSpPr>
              <p:cNvPr id="42076" name="Rectangle 19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77" name="Rectangle 20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 dirty="0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7" name="Group 24"/>
            <p:cNvGrpSpPr>
              <a:grpSpLocks/>
            </p:cNvGrpSpPr>
            <p:nvPr/>
          </p:nvGrpSpPr>
          <p:grpSpPr bwMode="auto">
            <a:xfrm>
              <a:off x="0" y="640"/>
              <a:ext cx="304" cy="320"/>
              <a:chOff x="0" y="0"/>
              <a:chExt cx="304" cy="320"/>
            </a:xfrm>
            <a:grpFill/>
          </p:grpSpPr>
          <p:sp>
            <p:nvSpPr>
              <p:cNvPr id="42074" name="Rectangle 22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75" name="Rectangle 23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8" name="Group 27"/>
            <p:cNvGrpSpPr>
              <a:grpSpLocks/>
            </p:cNvGrpSpPr>
            <p:nvPr/>
          </p:nvGrpSpPr>
          <p:grpSpPr bwMode="auto">
            <a:xfrm>
              <a:off x="304" y="640"/>
              <a:ext cx="304" cy="320"/>
              <a:chOff x="0" y="0"/>
              <a:chExt cx="304" cy="320"/>
            </a:xfrm>
            <a:grpFill/>
          </p:grpSpPr>
          <p:sp>
            <p:nvSpPr>
              <p:cNvPr id="42072" name="Rectangle 25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73" name="Rectangle 26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  <p:grpSp>
          <p:nvGrpSpPr>
            <p:cNvPr id="42069" name="Group 30"/>
            <p:cNvGrpSpPr>
              <a:grpSpLocks/>
            </p:cNvGrpSpPr>
            <p:nvPr/>
          </p:nvGrpSpPr>
          <p:grpSpPr bwMode="auto">
            <a:xfrm>
              <a:off x="608" y="640"/>
              <a:ext cx="304" cy="320"/>
              <a:chOff x="0" y="0"/>
              <a:chExt cx="304" cy="320"/>
            </a:xfrm>
            <a:grpFill/>
          </p:grpSpPr>
          <p:sp>
            <p:nvSpPr>
              <p:cNvPr id="42070" name="Rectangle 28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71" name="Rectangle 29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1/9</a:t>
                </a:r>
              </a:p>
            </p:txBody>
          </p:sp>
        </p:grpSp>
      </p:grpSp>
      <p:sp>
        <p:nvSpPr>
          <p:cNvPr id="41990" name="Rectangle 32"/>
          <p:cNvSpPr>
            <a:spLocks/>
          </p:cNvSpPr>
          <p:nvPr/>
        </p:nvSpPr>
        <p:spPr bwMode="auto">
          <a:xfrm>
            <a:off x="9448801" y="2895600"/>
            <a:ext cx="58828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333399"/>
                </a:solidFill>
                <a:cs typeface="Arial" charset="0"/>
              </a:rPr>
              <a:t>P(X</a:t>
            </a:r>
            <a:r>
              <a:rPr lang="en-US" baseline="-25000">
                <a:solidFill>
                  <a:srgbClr val="333399"/>
                </a:solidFill>
                <a:cs typeface="Arial" charset="0"/>
              </a:rPr>
              <a:t>1</a:t>
            </a:r>
            <a:r>
              <a:rPr lang="en-US">
                <a:solidFill>
                  <a:srgbClr val="333399"/>
                </a:solidFill>
                <a:cs typeface="Arial" charset="0"/>
              </a:rPr>
              <a:t>)</a:t>
            </a:r>
          </a:p>
        </p:txBody>
      </p:sp>
      <p:sp>
        <p:nvSpPr>
          <p:cNvPr id="41991" name="Rectangle 33"/>
          <p:cNvSpPr>
            <a:spLocks/>
          </p:cNvSpPr>
          <p:nvPr/>
        </p:nvSpPr>
        <p:spPr bwMode="auto">
          <a:xfrm>
            <a:off x="9250994" y="5057001"/>
            <a:ext cx="149320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333399"/>
                </a:solidFill>
                <a:cs typeface="Arial" charset="0"/>
              </a:rPr>
              <a:t>P(X’|X=&lt;1,2&gt;)</a:t>
            </a:r>
          </a:p>
        </p:txBody>
      </p:sp>
      <p:grpSp>
        <p:nvGrpSpPr>
          <p:cNvPr id="41992" name="Group 61"/>
          <p:cNvGrpSpPr>
            <a:grpSpLocks/>
          </p:cNvGrpSpPr>
          <p:nvPr/>
        </p:nvGrpSpPr>
        <p:grpSpPr bwMode="auto">
          <a:xfrm>
            <a:off x="8940800" y="3429000"/>
            <a:ext cx="1930400" cy="1524000"/>
            <a:chOff x="0" y="0"/>
            <a:chExt cx="912" cy="960"/>
          </a:xfrm>
          <a:solidFill>
            <a:srgbClr val="0000FF"/>
          </a:solidFill>
        </p:grpSpPr>
        <p:grpSp>
          <p:nvGrpSpPr>
            <p:cNvPr id="42034" name="Group 36"/>
            <p:cNvGrpSpPr>
              <a:grpSpLocks/>
            </p:cNvGrpSpPr>
            <p:nvPr/>
          </p:nvGrpSpPr>
          <p:grpSpPr bwMode="auto">
            <a:xfrm>
              <a:off x="0" y="0"/>
              <a:ext cx="304" cy="320"/>
              <a:chOff x="0" y="0"/>
              <a:chExt cx="304" cy="320"/>
            </a:xfrm>
            <a:grpFill/>
          </p:grpSpPr>
          <p:sp>
            <p:nvSpPr>
              <p:cNvPr id="42059" name="Rectangle 34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60" name="Rectangle 35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1/6</a:t>
                </a:r>
              </a:p>
            </p:txBody>
          </p:sp>
        </p:grpSp>
        <p:grpSp>
          <p:nvGrpSpPr>
            <p:cNvPr id="42035" name="Group 39"/>
            <p:cNvGrpSpPr>
              <a:grpSpLocks/>
            </p:cNvGrpSpPr>
            <p:nvPr/>
          </p:nvGrpSpPr>
          <p:grpSpPr bwMode="auto">
            <a:xfrm>
              <a:off x="304" y="0"/>
              <a:ext cx="304" cy="320"/>
              <a:chOff x="0" y="0"/>
              <a:chExt cx="304" cy="320"/>
            </a:xfrm>
            <a:grpFill/>
          </p:grpSpPr>
          <p:sp>
            <p:nvSpPr>
              <p:cNvPr id="42057" name="Rectangle 37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58" name="Rectangle 38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1/6</a:t>
                </a:r>
              </a:p>
            </p:txBody>
          </p:sp>
        </p:grpSp>
        <p:grpSp>
          <p:nvGrpSpPr>
            <p:cNvPr id="42036" name="Group 42"/>
            <p:cNvGrpSpPr>
              <a:grpSpLocks/>
            </p:cNvGrpSpPr>
            <p:nvPr/>
          </p:nvGrpSpPr>
          <p:grpSpPr bwMode="auto">
            <a:xfrm>
              <a:off x="0" y="320"/>
              <a:ext cx="304" cy="320"/>
              <a:chOff x="0" y="0"/>
              <a:chExt cx="304" cy="320"/>
            </a:xfrm>
            <a:grpFill/>
          </p:grpSpPr>
          <p:sp>
            <p:nvSpPr>
              <p:cNvPr id="42055" name="Rectangle 40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56" name="Rectangle 41"/>
              <p:cNvSpPr>
                <a:spLocks/>
              </p:cNvSpPr>
              <p:nvPr/>
            </p:nvSpPr>
            <p:spPr bwMode="auto">
              <a:xfrm>
                <a:off x="111" y="73"/>
                <a:ext cx="80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0</a:t>
                </a:r>
              </a:p>
            </p:txBody>
          </p:sp>
        </p:grpSp>
        <p:grpSp>
          <p:nvGrpSpPr>
            <p:cNvPr id="42037" name="Group 45"/>
            <p:cNvGrpSpPr>
              <a:grpSpLocks/>
            </p:cNvGrpSpPr>
            <p:nvPr/>
          </p:nvGrpSpPr>
          <p:grpSpPr bwMode="auto">
            <a:xfrm>
              <a:off x="304" y="320"/>
              <a:ext cx="304" cy="320"/>
              <a:chOff x="0" y="0"/>
              <a:chExt cx="304" cy="320"/>
            </a:xfrm>
            <a:grpFill/>
          </p:grpSpPr>
          <p:sp>
            <p:nvSpPr>
              <p:cNvPr id="42053" name="Rectangle 43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54" name="Rectangle 44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1/6</a:t>
                </a:r>
              </a:p>
            </p:txBody>
          </p:sp>
        </p:grpSp>
        <p:grpSp>
          <p:nvGrpSpPr>
            <p:cNvPr id="42038" name="Group 48"/>
            <p:cNvGrpSpPr>
              <a:grpSpLocks/>
            </p:cNvGrpSpPr>
            <p:nvPr/>
          </p:nvGrpSpPr>
          <p:grpSpPr bwMode="auto">
            <a:xfrm>
              <a:off x="608" y="0"/>
              <a:ext cx="304" cy="320"/>
              <a:chOff x="0" y="0"/>
              <a:chExt cx="304" cy="320"/>
            </a:xfrm>
            <a:grpFill/>
          </p:grpSpPr>
          <p:sp>
            <p:nvSpPr>
              <p:cNvPr id="42051" name="Rectangle 46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52" name="Rectangle 47"/>
              <p:cNvSpPr>
                <a:spLocks/>
              </p:cNvSpPr>
              <p:nvPr/>
            </p:nvSpPr>
            <p:spPr bwMode="auto">
              <a:xfrm>
                <a:off x="66" y="73"/>
                <a:ext cx="171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1/2</a:t>
                </a:r>
              </a:p>
            </p:txBody>
          </p:sp>
        </p:grpSp>
        <p:grpSp>
          <p:nvGrpSpPr>
            <p:cNvPr id="42039" name="Group 51"/>
            <p:cNvGrpSpPr>
              <a:grpSpLocks/>
            </p:cNvGrpSpPr>
            <p:nvPr/>
          </p:nvGrpSpPr>
          <p:grpSpPr bwMode="auto">
            <a:xfrm>
              <a:off x="608" y="320"/>
              <a:ext cx="304" cy="320"/>
              <a:chOff x="0" y="0"/>
              <a:chExt cx="304" cy="320"/>
            </a:xfrm>
            <a:grpFill/>
          </p:grpSpPr>
          <p:sp>
            <p:nvSpPr>
              <p:cNvPr id="42049" name="Rectangle 49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50" name="Rectangle 50"/>
              <p:cNvSpPr>
                <a:spLocks/>
              </p:cNvSpPr>
              <p:nvPr/>
            </p:nvSpPr>
            <p:spPr bwMode="auto">
              <a:xfrm>
                <a:off x="111" y="73"/>
                <a:ext cx="80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0</a:t>
                </a:r>
              </a:p>
            </p:txBody>
          </p:sp>
        </p:grpSp>
        <p:grpSp>
          <p:nvGrpSpPr>
            <p:cNvPr id="42040" name="Group 54"/>
            <p:cNvGrpSpPr>
              <a:grpSpLocks/>
            </p:cNvGrpSpPr>
            <p:nvPr/>
          </p:nvGrpSpPr>
          <p:grpSpPr bwMode="auto">
            <a:xfrm>
              <a:off x="0" y="640"/>
              <a:ext cx="304" cy="320"/>
              <a:chOff x="0" y="0"/>
              <a:chExt cx="304" cy="320"/>
            </a:xfrm>
            <a:grpFill/>
          </p:grpSpPr>
          <p:sp>
            <p:nvSpPr>
              <p:cNvPr id="42047" name="Rectangle 52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48" name="Rectangle 53"/>
              <p:cNvSpPr>
                <a:spLocks/>
              </p:cNvSpPr>
              <p:nvPr/>
            </p:nvSpPr>
            <p:spPr bwMode="auto">
              <a:xfrm>
                <a:off x="111" y="73"/>
                <a:ext cx="80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0</a:t>
                </a:r>
              </a:p>
            </p:txBody>
          </p:sp>
        </p:grpSp>
        <p:grpSp>
          <p:nvGrpSpPr>
            <p:cNvPr id="42041" name="Group 57"/>
            <p:cNvGrpSpPr>
              <a:grpSpLocks/>
            </p:cNvGrpSpPr>
            <p:nvPr/>
          </p:nvGrpSpPr>
          <p:grpSpPr bwMode="auto">
            <a:xfrm>
              <a:off x="304" y="640"/>
              <a:ext cx="304" cy="320"/>
              <a:chOff x="0" y="0"/>
              <a:chExt cx="304" cy="320"/>
            </a:xfrm>
            <a:grpFill/>
          </p:grpSpPr>
          <p:sp>
            <p:nvSpPr>
              <p:cNvPr id="42045" name="Rectangle 55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46" name="Rectangle 56"/>
              <p:cNvSpPr>
                <a:spLocks/>
              </p:cNvSpPr>
              <p:nvPr/>
            </p:nvSpPr>
            <p:spPr bwMode="auto">
              <a:xfrm>
                <a:off x="111" y="73"/>
                <a:ext cx="80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0</a:t>
                </a:r>
              </a:p>
            </p:txBody>
          </p:sp>
        </p:grpSp>
        <p:grpSp>
          <p:nvGrpSpPr>
            <p:cNvPr id="42042" name="Group 60"/>
            <p:cNvGrpSpPr>
              <a:grpSpLocks/>
            </p:cNvGrpSpPr>
            <p:nvPr/>
          </p:nvGrpSpPr>
          <p:grpSpPr bwMode="auto">
            <a:xfrm>
              <a:off x="608" y="640"/>
              <a:ext cx="304" cy="320"/>
              <a:chOff x="0" y="0"/>
              <a:chExt cx="304" cy="320"/>
            </a:xfrm>
            <a:grpFill/>
          </p:grpSpPr>
          <p:sp>
            <p:nvSpPr>
              <p:cNvPr id="42043" name="Rectangle 58"/>
              <p:cNvSpPr>
                <a:spLocks/>
              </p:cNvSpPr>
              <p:nvPr/>
            </p:nvSpPr>
            <p:spPr bwMode="auto">
              <a:xfrm>
                <a:off x="0" y="0"/>
                <a:ext cx="304" cy="32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044" name="Rectangle 59"/>
              <p:cNvSpPr>
                <a:spLocks/>
              </p:cNvSpPr>
              <p:nvPr/>
            </p:nvSpPr>
            <p:spPr bwMode="auto">
              <a:xfrm>
                <a:off x="111" y="73"/>
                <a:ext cx="80" cy="17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39" bIns="0" anchor="ctr">
                <a:spAutoFit/>
              </a:bodyPr>
              <a:lstStyle/>
              <a:p>
                <a:pPr marL="39688" algn="ctr"/>
                <a:r>
                  <a:rPr lang="en-US">
                    <a:solidFill>
                      <a:schemeClr val="bg1"/>
                    </a:solidFill>
                    <a:cs typeface="Arial" charset="0"/>
                  </a:rPr>
                  <a:t>0</a:t>
                </a:r>
              </a:p>
            </p:txBody>
          </p:sp>
        </p:grpSp>
      </p:grpSp>
      <p:sp>
        <p:nvSpPr>
          <p:cNvPr id="41994" name="Line 65"/>
          <p:cNvSpPr>
            <a:spLocks noChangeShapeType="1"/>
          </p:cNvSpPr>
          <p:nvPr/>
        </p:nvSpPr>
        <p:spPr bwMode="auto">
          <a:xfrm>
            <a:off x="7416800" y="40528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1995" name="Group 68"/>
          <p:cNvGrpSpPr>
            <a:grpSpLocks/>
          </p:cNvGrpSpPr>
          <p:nvPr/>
        </p:nvGrpSpPr>
        <p:grpSpPr bwMode="auto">
          <a:xfrm>
            <a:off x="2590800" y="3505200"/>
            <a:ext cx="711200" cy="533400"/>
            <a:chOff x="0" y="0"/>
            <a:chExt cx="336" cy="336"/>
          </a:xfrm>
        </p:grpSpPr>
        <p:sp>
          <p:nvSpPr>
            <p:cNvPr id="42030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31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41997" name="Group 72"/>
          <p:cNvGrpSpPr>
            <a:grpSpLocks/>
          </p:cNvGrpSpPr>
          <p:nvPr/>
        </p:nvGrpSpPr>
        <p:grpSpPr bwMode="auto">
          <a:xfrm>
            <a:off x="1371600" y="4572000"/>
            <a:ext cx="711200" cy="533400"/>
            <a:chOff x="0" y="0"/>
            <a:chExt cx="336" cy="336"/>
          </a:xfrm>
        </p:grpSpPr>
        <p:sp>
          <p:nvSpPr>
            <p:cNvPr id="42028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029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41999" name="Group 76"/>
          <p:cNvGrpSpPr>
            <a:grpSpLocks/>
          </p:cNvGrpSpPr>
          <p:nvPr/>
        </p:nvGrpSpPr>
        <p:grpSpPr bwMode="auto">
          <a:xfrm>
            <a:off x="1371600" y="3505200"/>
            <a:ext cx="711200" cy="533400"/>
            <a:chOff x="0" y="0"/>
            <a:chExt cx="336" cy="336"/>
          </a:xfrm>
        </p:grpSpPr>
        <p:sp>
          <p:nvSpPr>
            <p:cNvPr id="42026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27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 dirty="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42001" name="Group 80"/>
          <p:cNvGrpSpPr>
            <a:grpSpLocks/>
          </p:cNvGrpSpPr>
          <p:nvPr/>
        </p:nvGrpSpPr>
        <p:grpSpPr bwMode="auto">
          <a:xfrm>
            <a:off x="3810000" y="3505200"/>
            <a:ext cx="711200" cy="533400"/>
            <a:chOff x="0" y="0"/>
            <a:chExt cx="336" cy="336"/>
          </a:xfrm>
        </p:grpSpPr>
        <p:sp>
          <p:nvSpPr>
            <p:cNvPr id="42024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25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42004" name="Group 85"/>
          <p:cNvGrpSpPr>
            <a:grpSpLocks/>
          </p:cNvGrpSpPr>
          <p:nvPr/>
        </p:nvGrpSpPr>
        <p:grpSpPr bwMode="auto">
          <a:xfrm>
            <a:off x="5029200" y="3505200"/>
            <a:ext cx="711200" cy="533400"/>
            <a:chOff x="0" y="0"/>
            <a:chExt cx="336" cy="336"/>
          </a:xfrm>
        </p:grpSpPr>
        <p:sp>
          <p:nvSpPr>
            <p:cNvPr id="42022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23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42005" name="Line 86"/>
          <p:cNvSpPr>
            <a:spLocks noChangeShapeType="1"/>
          </p:cNvSpPr>
          <p:nvPr/>
        </p:nvSpPr>
        <p:spPr bwMode="auto">
          <a:xfrm>
            <a:off x="5759451" y="37719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2006" name="Group 89"/>
          <p:cNvGrpSpPr>
            <a:grpSpLocks/>
          </p:cNvGrpSpPr>
          <p:nvPr/>
        </p:nvGrpSpPr>
        <p:grpSpPr bwMode="auto">
          <a:xfrm>
            <a:off x="2590800" y="4572000"/>
            <a:ext cx="711200" cy="533400"/>
            <a:chOff x="0" y="0"/>
            <a:chExt cx="336" cy="336"/>
          </a:xfrm>
        </p:grpSpPr>
        <p:sp>
          <p:nvSpPr>
            <p:cNvPr id="42020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021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42007" name="Group 92"/>
          <p:cNvGrpSpPr>
            <a:grpSpLocks/>
          </p:cNvGrpSpPr>
          <p:nvPr/>
        </p:nvGrpSpPr>
        <p:grpSpPr bwMode="auto">
          <a:xfrm>
            <a:off x="3810000" y="4572000"/>
            <a:ext cx="711200" cy="533400"/>
            <a:chOff x="0" y="0"/>
            <a:chExt cx="336" cy="336"/>
          </a:xfrm>
        </p:grpSpPr>
        <p:sp>
          <p:nvSpPr>
            <p:cNvPr id="42018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019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42008" name="Group 95"/>
          <p:cNvGrpSpPr>
            <a:grpSpLocks/>
          </p:cNvGrpSpPr>
          <p:nvPr/>
        </p:nvGrpSpPr>
        <p:grpSpPr bwMode="auto">
          <a:xfrm>
            <a:off x="5029200" y="4572000"/>
            <a:ext cx="711200" cy="533400"/>
            <a:chOff x="0" y="0"/>
            <a:chExt cx="336" cy="336"/>
          </a:xfrm>
        </p:grpSpPr>
        <p:sp>
          <p:nvSpPr>
            <p:cNvPr id="42016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017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grpSp>
        <p:nvGrpSpPr>
          <p:cNvPr id="42009" name="Group 98"/>
          <p:cNvGrpSpPr>
            <a:grpSpLocks/>
          </p:cNvGrpSpPr>
          <p:nvPr/>
        </p:nvGrpSpPr>
        <p:grpSpPr bwMode="auto">
          <a:xfrm>
            <a:off x="7112000" y="5791200"/>
            <a:ext cx="711200" cy="533400"/>
            <a:chOff x="0" y="0"/>
            <a:chExt cx="336" cy="336"/>
          </a:xfrm>
        </p:grpSpPr>
        <p:sp>
          <p:nvSpPr>
            <p:cNvPr id="42014" name="Oval 9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15" name="Rectangle 97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41998" name="AutoShape 73"/>
          <p:cNvCxnSpPr>
            <a:cxnSpLocks noChangeShapeType="1"/>
            <a:endCxn id="42030" idx="2"/>
          </p:cNvCxnSpPr>
          <p:nvPr/>
        </p:nvCxnSpPr>
        <p:spPr bwMode="auto">
          <a:xfrm>
            <a:off x="2133600" y="37719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2002" name="AutoShape 81"/>
          <p:cNvCxnSpPr>
            <a:cxnSpLocks noChangeShapeType="1"/>
            <a:endCxn id="42022" idx="2"/>
          </p:cNvCxnSpPr>
          <p:nvPr/>
        </p:nvCxnSpPr>
        <p:spPr bwMode="auto">
          <a:xfrm>
            <a:off x="4521200" y="37719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2003" name="AutoShape 82"/>
          <p:cNvCxnSpPr>
            <a:cxnSpLocks noChangeShapeType="1"/>
            <a:stCxn id="42030" idx="6"/>
            <a:endCxn id="42024" idx="2"/>
          </p:cNvCxnSpPr>
          <p:nvPr/>
        </p:nvCxnSpPr>
        <p:spPr bwMode="auto">
          <a:xfrm>
            <a:off x="3302000" y="37719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" name="Group 2"/>
          <p:cNvGrpSpPr/>
          <p:nvPr/>
        </p:nvGrpSpPr>
        <p:grpSpPr>
          <a:xfrm>
            <a:off x="1727200" y="4052888"/>
            <a:ext cx="3657600" cy="519112"/>
            <a:chOff x="1295400" y="4610100"/>
            <a:chExt cx="2743200" cy="800100"/>
          </a:xfrm>
        </p:grpSpPr>
        <p:cxnSp>
          <p:nvCxnSpPr>
            <p:cNvPr id="41996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2000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2010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2011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42012" name="Line 101"/>
          <p:cNvSpPr>
            <a:spLocks noChangeShapeType="1"/>
          </p:cNvSpPr>
          <p:nvPr/>
        </p:nvSpPr>
        <p:spPr bwMode="auto">
          <a:xfrm>
            <a:off x="9956800" y="3810000"/>
            <a:ext cx="406400" cy="15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2013" name="Oval 102"/>
          <p:cNvSpPr>
            <a:spLocks/>
          </p:cNvSpPr>
          <p:nvPr/>
        </p:nvSpPr>
        <p:spPr bwMode="auto">
          <a:xfrm>
            <a:off x="9855200" y="3733800"/>
            <a:ext cx="2032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05" name="Group 5"/>
          <p:cNvGraphicFramePr>
            <a:graphicFrameLocks noGrp="1"/>
          </p:cNvGraphicFramePr>
          <p:nvPr>
            <p:extLst/>
          </p:nvPr>
        </p:nvGraphicFramePr>
        <p:xfrm>
          <a:off x="1758952" y="5638800"/>
          <a:ext cx="9823448" cy="812800"/>
        </p:xfrm>
        <a:graphic>
          <a:graphicData uri="http://schemas.openxmlformats.org/drawingml/2006/table">
            <a:tbl>
              <a:tblPr/>
              <a:tblGrid>
                <a:gridCol w="2455333"/>
                <a:gridCol w="2457449"/>
                <a:gridCol w="2455333"/>
                <a:gridCol w="2455333"/>
              </a:tblGrid>
              <a:tr h="396875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P(red | 3)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P(orange | 3)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P(yellow | 3)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P(green | 3)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0.05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0.15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0.5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0.3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106" name="Rectangle 33"/>
          <p:cNvSpPr>
            <a:spLocks/>
          </p:cNvSpPr>
          <p:nvPr/>
        </p:nvSpPr>
        <p:spPr bwMode="auto">
          <a:xfrm>
            <a:off x="406400" y="5943601"/>
            <a:ext cx="71662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 smtClean="0">
                <a:solidFill>
                  <a:srgbClr val="333399"/>
                </a:solidFill>
                <a:cs typeface="Arial" charset="0"/>
              </a:rPr>
              <a:t>P(E|X)</a:t>
            </a:r>
            <a:endParaRPr lang="en-US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104" name="Rectangle 33"/>
          <p:cNvSpPr>
            <a:spLocks/>
          </p:cNvSpPr>
          <p:nvPr/>
        </p:nvSpPr>
        <p:spPr bwMode="auto">
          <a:xfrm>
            <a:off x="1981200" y="6550844"/>
            <a:ext cx="4069107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 smtClean="0">
                <a:solidFill>
                  <a:srgbClr val="333399"/>
                </a:solidFill>
                <a:cs typeface="Arial" charset="0"/>
              </a:rPr>
              <a:t>Etc… (must specify for other distances)</a:t>
            </a:r>
            <a:endParaRPr lang="en-US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107" name="Rectangle 33"/>
          <p:cNvSpPr>
            <a:spLocks/>
          </p:cNvSpPr>
          <p:nvPr/>
        </p:nvSpPr>
        <p:spPr bwMode="auto">
          <a:xfrm>
            <a:off x="11201400" y="4114800"/>
            <a:ext cx="605381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 smtClean="0">
                <a:solidFill>
                  <a:srgbClr val="333399"/>
                </a:solidFill>
                <a:cs typeface="Arial" charset="0"/>
              </a:rPr>
              <a:t>Etc…</a:t>
            </a:r>
            <a:endParaRPr lang="en-US" dirty="0">
              <a:solidFill>
                <a:srgbClr val="33339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0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  <p:bldP spid="41991" grpId="0"/>
      <p:bldP spid="42012" grpId="0" animBg="1"/>
      <p:bldP spid="42013" grpId="0" animBg="1"/>
      <p:bldP spid="106" grpId="0"/>
      <p:bldP spid="104" grpId="0"/>
      <p:bldP spid="1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HMM Computations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11300"/>
            <a:ext cx="10972800" cy="1511300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Given 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dirty="0" smtClean="0"/>
              <a:t>parameters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dirty="0" smtClean="0"/>
              <a:t>evidence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E</a:t>
            </a:r>
            <a:r>
              <a:rPr lang="en-US" baseline="-220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baseline="-22000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n </a:t>
            </a:r>
            <a:r>
              <a:rPr lang="en-US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=e</a:t>
            </a:r>
            <a:r>
              <a:rPr lang="en-US" baseline="-220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baseline="-22000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endParaRPr lang="en-US" baseline="-22000" dirty="0" smtClean="0">
              <a:latin typeface="Times New Roman Italic" charset="0"/>
              <a:ea typeface="ヒラギノ明朝 ProN W3" charset="0"/>
              <a:cs typeface="ヒラギノ明朝 ProN W3" charset="0"/>
              <a:sym typeface="Times New Roman Italic" charset="0"/>
            </a:endParaRPr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762000" y="3441700"/>
            <a:ext cx="9584267" cy="288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42900" indent="-342900">
              <a:lnSpc>
                <a:spcPct val="90000"/>
              </a:lnSpc>
              <a:spcBef>
                <a:spcPts val="738"/>
              </a:spcBef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Inference problems include:</a:t>
            </a:r>
          </a:p>
          <a:p>
            <a:pPr marL="839788" lvl="1" indent="-342900">
              <a:lnSpc>
                <a:spcPct val="90000"/>
              </a:lnSpc>
              <a:spcBef>
                <a:spcPts val="738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rgbClr val="003DCC"/>
                </a:solidFill>
                <a:cs typeface="Arial" charset="0"/>
              </a:rPr>
              <a:t>Filtering,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find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|e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for </a:t>
            </a:r>
            <a:r>
              <a:rPr lang="en-US" sz="2800" dirty="0" smtClean="0">
                <a:solidFill>
                  <a:schemeClr val="tx1"/>
                </a:solidFill>
                <a:cs typeface="Arial" charset="0"/>
              </a:rPr>
              <a:t>some </a:t>
            </a:r>
            <a:r>
              <a:rPr lang="en-US" sz="2800" dirty="0" smtClean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" charset="0"/>
              <a:sym typeface="Times New Roman" pitchFamily="18" charset="0"/>
            </a:endParaRPr>
          </a:p>
          <a:p>
            <a:pPr marL="839788" lvl="1" indent="-342900">
              <a:lnSpc>
                <a:spcPct val="90000"/>
              </a:lnSpc>
              <a:spcBef>
                <a:spcPts val="738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3DCC"/>
                </a:solidFill>
                <a:cs typeface="Arial" charset="0"/>
              </a:rPr>
              <a:t>Most probable explanation, </a:t>
            </a:r>
            <a:r>
              <a:rPr lang="en-US" sz="2800" dirty="0" smtClean="0">
                <a:cs typeface="Arial" charset="0"/>
              </a:rPr>
              <a:t>for some t </a:t>
            </a:r>
            <a:r>
              <a:rPr lang="en-US" sz="2800" dirty="0" smtClean="0">
                <a:solidFill>
                  <a:schemeClr val="tx1"/>
                </a:solidFill>
                <a:cs typeface="Arial" charset="0"/>
              </a:rPr>
              <a:t>find </a:t>
            </a:r>
          </a:p>
          <a:p>
            <a:pPr marL="1411288" lvl="3">
              <a:lnSpc>
                <a:spcPct val="90000"/>
              </a:lnSpc>
              <a:spcBef>
                <a:spcPts val="738"/>
              </a:spcBef>
            </a:pPr>
            <a:r>
              <a:rPr lang="en-US" sz="2800" dirty="0" smtClean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x*</a:t>
            </a:r>
            <a:r>
              <a:rPr lang="en-US" sz="2800" baseline="-2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baseline="-22000" dirty="0" smtClean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= argmax</a:t>
            </a:r>
            <a:r>
              <a:rPr lang="en-US" sz="2800" baseline="-6000" dirty="0" smtClean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300" baseline="-2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300" baseline="-26000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</a:t>
            </a:r>
            <a:r>
              <a:rPr lang="en-US" sz="2800" dirty="0" smtClean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800" baseline="-2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 smtClean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|e</a:t>
            </a:r>
            <a:r>
              <a:rPr lang="en-US" sz="2800" baseline="-2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</a:t>
            </a:r>
          </a:p>
          <a:p>
            <a:pPr marL="839788" lvl="1" indent="-342900">
              <a:lnSpc>
                <a:spcPct val="90000"/>
              </a:lnSpc>
              <a:spcBef>
                <a:spcPts val="738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3DCC"/>
                </a:solidFill>
                <a:cs typeface="Arial" charset="0"/>
              </a:rPr>
              <a:t>Smoothing</a:t>
            </a:r>
            <a:r>
              <a:rPr lang="en-US" sz="2800" dirty="0">
                <a:solidFill>
                  <a:srgbClr val="003DCC"/>
                </a:solidFill>
                <a:cs typeface="Arial" charset="0"/>
              </a:rPr>
              <a:t>,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find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|e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rgbClr val="FF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for </a:t>
            </a:r>
            <a:r>
              <a:rPr lang="en-US" sz="2800" dirty="0" smtClean="0">
                <a:solidFill>
                  <a:schemeClr val="tx1"/>
                </a:solidFill>
                <a:cs typeface="Arial" charset="0"/>
              </a:rPr>
              <a:t>some </a:t>
            </a:r>
            <a:r>
              <a:rPr lang="en-US" sz="2800" dirty="0" smtClean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 &lt; n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" charset="0"/>
              <a:sym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6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Orange}{P(e| X)} \textcolor{OliveGreen}{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99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sum_{x_{t-1}} P(x_{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19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P(x_t | e_{1:t}) \propto_X \textcolor{BrickRed}{P(x_t, 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231"/>
  <p:tag name="PICTUREFILESIZE" val="1965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\sum_{x_{t-1}} \textcolor{BrickRed}{P(x_{t-1}, e_{1:t-1})} P(x_t | x_{t-1}) P(e_t | x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5"/>
  <p:tag name="PICTUREFILESIZE" val="358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sum_{x_{t-1}} P(x_t | x_{t-1})  \textcolor{BrickRed}{P(x_{t-1}, e_{1:t-1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9"/>
  <p:tag name="PICTUREFILESIZE" val="3605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OliveGreen}{P(x_{t}|e_{1:t-1})} = \sum_{x_{t-1}}  \textcolor{BrickRed}{P(x_{t-1}|e_{1:t-1})} \cdot P(x_{t}| x_{t-1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43"/>
  <p:tag name="PICTUREFILESIZE" val="402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P(x_{t}|e_{1:t})} \propto_X \textcolor{OliveGreen}{P(x_{t}|e_{1:t-1})}\cdot P(e_{t}| x_{t}) 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3"/>
  <p:tag name="PICTUREFILESIZE" val="283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0"/>
  <p:tag name="ORIGWIDTH" val="88"/>
  <p:tag name="PICTUREFILESIZE" val="48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x'} = \mbox{sample}(\textcolor{BrickRed}{P(X'|x)}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2"/>
  <p:tag name="PICTUREFILESIZE" val="1829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w(x)} = \textcolor{BrickRed}{P(e| 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39"/>
  <p:tag name="PICTUREFILESIZE" val="1103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BrickRed}{P(e| X) 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85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1"/>
  <p:tag name="ORIGWIDTH" val="61"/>
  <p:tag name="PICTUREFILESIZE" val="40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 = P(x_1, e_1) / P(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69"/>
  <p:tag name="PICTUREFILESIZE" val="117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x_1) P(e_1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65"/>
  <p:tag name="PICTUREFILESIZE" val="81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 \propto_{X_1} P(x_1,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33"/>
  <p:tag name="PICTUREFILESIZE" val="72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 = \sum_{x_1} P(x_1, 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05"/>
  <p:tag name="PICTUREFILESIZE" val="126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sum_{x_1} P(x_1) P(x_2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96"/>
  <p:tag name="PICTUREFILESIZE" val="1277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55703</TotalTime>
  <Words>3081</Words>
  <Application>Microsoft Macintosh PowerPoint</Application>
  <PresentationFormat>Widescreen</PresentationFormat>
  <Paragraphs>862</Paragraphs>
  <Slides>62</Slides>
  <Notes>30</Notes>
  <HiddenSlides>28</HiddenSlides>
  <MMClips>7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6" baseType="lpstr">
      <vt:lpstr>Arial Italic</vt:lpstr>
      <vt:lpstr>Calibri</vt:lpstr>
      <vt:lpstr>ＭＳ Ｐゴシック</vt:lpstr>
      <vt:lpstr>Tahoma</vt:lpstr>
      <vt:lpstr>Times</vt:lpstr>
      <vt:lpstr>Times New Roman</vt:lpstr>
      <vt:lpstr>Times New Roman Italic</vt:lpstr>
      <vt:lpstr>Wingdings</vt:lpstr>
      <vt:lpstr>ヒラギノ明朝 ProN W3</vt:lpstr>
      <vt:lpstr>ヒラギノ角ゴ ProN W3</vt:lpstr>
      <vt:lpstr>Arial</vt:lpstr>
      <vt:lpstr>dan-berkeley-nlp-v1</vt:lpstr>
      <vt:lpstr>Photo Editor Photo</vt:lpstr>
      <vt:lpstr>Videoclip</vt:lpstr>
      <vt:lpstr>CSE 473: Artificial Intelligence </vt:lpstr>
      <vt:lpstr>ToDo</vt:lpstr>
      <vt:lpstr>Hidden Markov Models</vt:lpstr>
      <vt:lpstr>Hidden Markov Model: Example</vt:lpstr>
      <vt:lpstr>Conditional Independence</vt:lpstr>
      <vt:lpstr>Conditional Independence</vt:lpstr>
      <vt:lpstr>Conditional Independence</vt:lpstr>
      <vt:lpstr>Ghostbusters HMM</vt:lpstr>
      <vt:lpstr>HMM Computations</vt:lpstr>
      <vt:lpstr>Filtering  (aka Monitoring)</vt:lpstr>
      <vt:lpstr>HMM Examples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Other Real HMM Examples</vt:lpstr>
      <vt:lpstr>Other Real HMM Examples</vt:lpstr>
      <vt:lpstr>Filtering  (aka Monitoring)</vt:lpstr>
      <vt:lpstr>Filtering: Base Cases</vt:lpstr>
      <vt:lpstr>Forward Algorithm</vt:lpstr>
      <vt:lpstr>Passage of Time</vt:lpstr>
      <vt:lpstr>Example: Passage of Time</vt:lpstr>
      <vt:lpstr>Observation</vt:lpstr>
      <vt:lpstr>Observation</vt:lpstr>
      <vt:lpstr>Normalization to Account for Evidence</vt:lpstr>
      <vt:lpstr>Example: Observation</vt:lpstr>
      <vt:lpstr>Example: Weather HMM</vt:lpstr>
      <vt:lpstr>Example: Weather HMM</vt:lpstr>
      <vt:lpstr>Example: Weather HMM</vt:lpstr>
      <vt:lpstr>Example: Weather HMM</vt:lpstr>
      <vt:lpstr>Pacman – Sonar (P4)</vt:lpstr>
      <vt:lpstr>Video of Demo Pacman – Sonar (with beliefs)</vt:lpstr>
      <vt:lpstr>The Forward Algorithm</vt:lpstr>
      <vt:lpstr>Summary: Online Belief Updates</vt:lpstr>
      <vt:lpstr>Particle Filtering</vt:lpstr>
      <vt:lpstr>Particle Filtering Overview</vt:lpstr>
      <vt:lpstr>Particle Filtering</vt:lpstr>
      <vt:lpstr>Remember…</vt:lpstr>
      <vt:lpstr>Here’s a Single Particle</vt:lpstr>
      <vt:lpstr>Particles Approximate Distribution</vt:lpstr>
      <vt:lpstr>Particle Filtering</vt:lpstr>
      <vt:lpstr>Another Example</vt:lpstr>
      <vt:lpstr>Representation: Particles</vt:lpstr>
      <vt:lpstr>Representation: Particles</vt:lpstr>
      <vt:lpstr>Particle Filtering Algorithm</vt:lpstr>
      <vt:lpstr>Particle Filtering: Elapse Time</vt:lpstr>
      <vt:lpstr>Particle Filtering: Observe</vt:lpstr>
      <vt:lpstr>Particle Filtering Observe Part II: Resample</vt:lpstr>
      <vt:lpstr>Particle Collapse </vt:lpstr>
      <vt:lpstr>Rao-Blackwellization</vt:lpstr>
      <vt:lpstr>Recap: Particle Filtering</vt:lpstr>
      <vt:lpstr>Video of Demo – Moderate Number of Particles</vt:lpstr>
      <vt:lpstr>Video of Demo – One Particle</vt:lpstr>
      <vt:lpstr>Video of Demo – Huge Number of Particles</vt:lpstr>
      <vt:lpstr>Robot Localization</vt:lpstr>
      <vt:lpstr>Particle Filter Localization (Sonar)</vt:lpstr>
      <vt:lpstr>Particle Filter Localization (Laser)</vt:lpstr>
      <vt:lpstr>Robot Mapping</vt:lpstr>
      <vt:lpstr>Particle Filter SLAM – Video 1</vt:lpstr>
      <vt:lpstr>Particle Filter SLAM – Video 2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Dan Weld</cp:lastModifiedBy>
  <cp:revision>2674</cp:revision>
  <cp:lastPrinted>2016-11-21T19:16:40Z</cp:lastPrinted>
  <dcterms:created xsi:type="dcterms:W3CDTF">2004-08-27T04:16:05Z</dcterms:created>
  <dcterms:modified xsi:type="dcterms:W3CDTF">2016-11-24T00:23:12Z</dcterms:modified>
</cp:coreProperties>
</file>